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3" r:id="rId4"/>
    <p:sldId id="282" r:id="rId5"/>
    <p:sldId id="258" r:id="rId6"/>
    <p:sldId id="259" r:id="rId7"/>
    <p:sldId id="260" r:id="rId8"/>
    <p:sldId id="262" r:id="rId9"/>
    <p:sldId id="263" r:id="rId10"/>
    <p:sldId id="265" r:id="rId11"/>
    <p:sldId id="266" r:id="rId12"/>
    <p:sldId id="269" r:id="rId13"/>
    <p:sldId id="270" r:id="rId14"/>
    <p:sldId id="271" r:id="rId15"/>
    <p:sldId id="284" r:id="rId16"/>
    <p:sldId id="272" r:id="rId17"/>
    <p:sldId id="273" r:id="rId18"/>
    <p:sldId id="285" r:id="rId19"/>
    <p:sldId id="286" r:id="rId20"/>
    <p:sldId id="287" r:id="rId21"/>
    <p:sldId id="288" r:id="rId22"/>
    <p:sldId id="289" r:id="rId23"/>
    <p:sldId id="274" r:id="rId24"/>
    <p:sldId id="290" r:id="rId25"/>
    <p:sldId id="276" r:id="rId26"/>
    <p:sldId id="275" r:id="rId27"/>
    <p:sldId id="291" r:id="rId28"/>
    <p:sldId id="277" r:id="rId29"/>
    <p:sldId id="278" r:id="rId30"/>
    <p:sldId id="279" r:id="rId31"/>
    <p:sldId id="280" r:id="rId32"/>
    <p:sldId id="281" r:id="rId33"/>
    <p:sldId id="292" r:id="rId34"/>
    <p:sldId id="293" r:id="rId35"/>
    <p:sldId id="294" r:id="rId36"/>
    <p:sldId id="295" r:id="rId37"/>
    <p:sldId id="296" r:id="rId38"/>
    <p:sldId id="297" r:id="rId39"/>
    <p:sldId id="298" r:id="rId40"/>
    <p:sldId id="299" r:id="rId41"/>
    <p:sldId id="300" r:id="rId4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96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1700808"/>
            <a:ext cx="763284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Особливості утримання і годівлі тварин для отримання екологічно</a:t>
            </a:r>
            <a:br>
              <a:rPr lang="uk-UA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безпечної продукції тваринництва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592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692696"/>
            <a:ext cx="806489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5. Рослини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 переважною дією на серце – конвалія травнева, горицвіт весняний та ін.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6. Рослини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 переважною дією на печінку –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крестовнік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луговий, люпин.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7. Рослина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, що викликає ознаки діатезу – буркун. В організмі сповільнюється згортання крові, діє на головний мозок і серце.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8. Рослини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, що викликають порушення статевої діяльності - конюшина,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псоралея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та ін. Вони містять естрогені речовини, здатні впливати на репродуктивні функції тварин.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65050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1493" y="1196752"/>
            <a:ext cx="799288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У залежності від природних та економічних умов району, системи утримання молочної худоби поділяються на: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742950" lvl="1" indent="-285750">
              <a:buFont typeface="Wingdings" pitchFamily="2" charset="2"/>
              <a:buChar char="ü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цілорічно стійлова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742950" lvl="1" indent="-285750">
              <a:buFont typeface="Wingdings" pitchFamily="2" charset="2"/>
              <a:buChar char="ü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стійлово-пасовищна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742950" lvl="1" indent="-285750">
              <a:buFont typeface="Wingdings" pitchFamily="2" charset="2"/>
              <a:buChar char="ü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стійлово-вигульна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742950" lvl="1" indent="-285750">
              <a:buFont typeface="Wingdings" pitchFamily="2" charset="2"/>
              <a:buChar char="ü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стійлово-табірна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742950" lvl="1" indent="-285750">
              <a:buFont typeface="Wingdings" pitchFamily="2" charset="2"/>
              <a:buChar char="ü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потоково-цехова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69525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335846"/>
            <a:ext cx="799288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Прогресивна  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потоково-цехова система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утримання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корів - дозволяє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пристосувати технологію утримання до особливостей фізіології та продуктивності корів.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потоково-цеховій системі все стадо поділяють, в залежності від фізіологічного стану, на чотири групи: сухостою, отелення, роздоювання і осіменіння, виробництва молока.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Способів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утримання корів є два – прив’язний і безприв’язний.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Зараз найбільш поширене 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прив’язне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утримання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езприв’язне  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утримання поділяється на 2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види:</a:t>
            </a: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глибокій підстилці і безпідстилковий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спосіб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95661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443841"/>
            <a:ext cx="792088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Безпідстилковий  спосіб:</a:t>
            </a: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безприв'язно-боксове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 підпільним зберіганням гною Особливість такого способу утримання - пристрій в проходах щілинної підлоги з металевих решіток. Під підлогою розміщена гнойова траншея.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безприв'язно-боксове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утримання корів з видаленням гною самосплавом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безприв'язне утримання корів в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комбібоксах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поєднує місце відпочинку і годівлі корів з кормовою лінією, що дає можливість більш економно використовувати виробничу площу корівника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31908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04664"/>
            <a:ext cx="828092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Ферми з безприв'язним утриманням худоби будують по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технологічних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систем в залежності від способу годівлі.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Перший тип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ферм – годівля корів круглий рік без фіксації на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вигульно-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кормових майданчиках; відпочивають корови в приміщеннях з глибокою підстилкою;  доїння  -  в  доїльно-молочному  блоці  на  установках 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Таку  технологію застосовую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ть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господарства з потужною кормовою базою і наявністю соломи для підстилки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Другий тип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– корів годують з кормового столу в приміщенні; відпочивають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боксах,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доїння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- в доїльному приміщенні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Третій тип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– корови на період годівлі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самофіксуються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біля годівниць у приміщенні для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годівлі.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Відпочивають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інших приміщеннях - у боксах або на глибокій солом'яній підстилці; доїння - в доїльному приміщенні.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2257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332656"/>
            <a:ext cx="799288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Вибір систем, способів та методів утримання худоби у господарстві залежить від: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виробничо-економічних можливостей;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кліматичних особливостей зон розташування;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породних особливостей вирощуваної худоби;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прийнятої системи їх утримання, ветеринарно-санітарного стану стада;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наявності та якості будівель, обладнання.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виборі системи утримання важливу роль відіграють: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стан кормової бази;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наявність пасовищ;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напрямок виробництва;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потужність підприємства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64013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692696"/>
            <a:ext cx="828092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профілакторний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період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застосовують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індивідуальне утримання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різних модифікацій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742950" lvl="1" indent="-285750">
              <a:buFont typeface="Wingdings" pitchFamily="2" charset="2"/>
              <a:buChar char="ü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утримання в індивідуальних клітках, розміщених в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одно-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або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змінно-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секційних профілакторіях;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742950" lvl="1" indent="-285750">
              <a:buFont typeface="Wingdings" pitchFamily="2" charset="2"/>
              <a:buChar char="ü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утримання на підсосі під коровами-годувальницями;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742950" lvl="1" indent="-285750">
              <a:buFont typeface="Wingdings" pitchFamily="2" charset="2"/>
              <a:buChar char="ü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утримання у станках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Холодний» метод утримання телят.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Через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8-12 год. або 2-3 доби після народження телят (незалежно від пори року) переводять у спеціально виготовлені й обладнані індивідуальні клітки-будиночки на відкритому повітрі, де й утримують 1,5-3 міс.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03343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836712"/>
            <a:ext cx="756084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Утримання телят на підсосі під коровами-годувальницями в молочному скотарстві (на відміну від м'ясного) застосовують рідко.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Якщо використовують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, то найчастіше змінно-груповий спосіб, за якого під однією коровою вирощують почергово кілька груп телят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Корова-годувальниця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за лактацію може вигодувати до 8-10 телят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Знерожування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телят сприяє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зменшенню травматизму, особливо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вимені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 корів при їхньому безприв’язному утриманні.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5699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806489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Кнури: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плідники,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у віці старше 1,5 років; перевіювані - ремонтні кнури від часу першої злучки до оцінки їх за масою потомства (у 2 - або 6-місячному віці);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пробники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, призначені для виявлення маток, що приходять в охоту;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Матки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холості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– не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осімінені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після відлучення поросят;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2400" i="1" dirty="0" err="1">
                <a:latin typeface="Times New Roman" pitchFamily="18" charset="0"/>
                <a:cs typeface="Times New Roman" pitchFamily="18" charset="0"/>
              </a:rPr>
              <a:t>супоросні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осімінені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матки, поділяються на 3 групи: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>
              <a:buFont typeface="Courier New" pitchFamily="49" charset="0"/>
              <a:buChar char="o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атки після запліднення до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	встановлення	фактичної поросності,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>
              <a:buFont typeface="Courier New" pitchFamily="49" charset="0"/>
              <a:buChar char="o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матки з встановленою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супоросності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>
              <a:buFont typeface="Courier New" pitchFamily="49" charset="0"/>
              <a:buChar char="o"/>
            </a:pP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важкопоросні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за 7-10 діб до опоросу;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підсисні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– матки з поросятами-сосунами до 2-місячного, а при ранньому відлученні - до 26-45-добового віку.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7755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8424935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Безвигульна система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(підлогово-станкова, клітково-батарейна, ярусна): у павільйонах свиней розміщують в станках на підлозі (групами або індивідуально), у багатоярусних кліткових батареях, у стаціонарних контейнерах, у багатоповерхових приміщеннях свиней розміщують в клітчатих батареях, станках та рухливих контейнерах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Станково-вигульний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– свині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утримуються в індивідуальних чи групових станках із наданням вигулу на площадках з твердим покривом або ділянках, засіяних травою.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Вільно-вигульний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- утримання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 групових станках. Тварини мають вільний вихід на вигульні майданчики та вхід до станків приміщення. Для цього передбачені спеціальні лази.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i="1" dirty="0" err="1" smtClean="0">
                <a:latin typeface="Times New Roman" pitchFamily="18" charset="0"/>
                <a:cs typeface="Times New Roman" pitchFamily="18" charset="0"/>
              </a:rPr>
              <a:t>Літньотабірне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утримання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– в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літньо-осінній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період при розміщенні свиней у таборах з використанням пасовищ.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4927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6932" y="1124744"/>
            <a:ext cx="72008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План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Значення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повноцінної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годівлі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Санітарія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кормів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Особливості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утримання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годівлі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великої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рогатої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худоби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та свиней.</a:t>
            </a: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Вимоги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утримання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птиці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5. Особливості утримання овець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Вимоги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утримання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годівлі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кролів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звірів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8012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76672"/>
            <a:ext cx="835292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При промисловому вирощуванні свиней передбачають: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однофазний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,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двофазний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прийоми виробництва свинини (утримання свиней передбачено у цеху опоросу, де відбувається опорос, дорощування та відгодівля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трифазний прийом утримання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	свиней (використовують цехи опоросу, відлучених поросят, відгодівлі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342900" lvl="0" indent="-342900" algn="just">
              <a:buFont typeface="Wingdings" pitchFamily="2" charset="2"/>
              <a:buChar char="ü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Існують три типи відгодівлі свиней сальний, беконний, м’ясний.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30748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332656"/>
            <a:ext cx="888656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Гігієнічні вимоги до приміщень свинарників:</a:t>
            </a:r>
            <a:endParaRPr lang="ru-RU" sz="2400" b="1" u="sng" dirty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>
              <a:buFont typeface="Wingdings" pitchFamily="2" charset="2"/>
              <a:buChar char="ü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нахил підлоги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- не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більше 2 %.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>
              <a:buFont typeface="Wingdings" pitchFamily="2" charset="2"/>
              <a:buChar char="ü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висота огорожі для свиней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- не менше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1 м.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>
              <a:buFont typeface="Wingdings" pitchFamily="2" charset="2"/>
              <a:buChar char="ü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норми об’єму приміщень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свиней на відгодівлі – 5–10 м</a:t>
            </a:r>
            <a:r>
              <a:rPr lang="uk-UA" sz="24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/голову.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algn="just">
              <a:buFont typeface="Wingdings" pitchFamily="2" charset="2"/>
              <a:buChar char="ü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Площа вигульного майданчика для поросят після відлучення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– 0,8 м</a:t>
            </a:r>
            <a:r>
              <a:rPr lang="uk-UA" sz="24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на голову.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>
              <a:buFont typeface="Wingdings" pitchFamily="2" charset="2"/>
              <a:buChar char="ü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розмір вигульного майданчика для кнурів-плідників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10 м</a:t>
            </a:r>
            <a:r>
              <a:rPr lang="uk-UA" sz="24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на голову, для свиноматок та дорослих свиней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- 5–10 м</a:t>
            </a:r>
            <a:r>
              <a:rPr lang="uk-UA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>
              <a:buFont typeface="Wingdings" pitchFamily="2" charset="2"/>
              <a:buChar char="ü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ширина доріжки для свиней у свинарнику не менше 0,6 м.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>
              <a:buFont typeface="Wingdings" pitchFamily="2" charset="2"/>
              <a:buChar char="ü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відстань від підлоги до початку огорожі у станку для утримання свиней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- 20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см.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>
              <a:buFont typeface="Wingdings" pitchFamily="2" charset="2"/>
              <a:buChar char="ü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ширина	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проїзду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прибиральної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машини між загонами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2,8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м.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сновні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санітарні заходи щоденно проводяться на свинофермі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: прибирання гною, заміна підстилки, очищення годівниць.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930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335846"/>
            <a:ext cx="799288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Гігієнічні вимоги до кормів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ru-RU" sz="2400" b="1" u="sng" dirty="0">
              <a:latin typeface="Times New Roman" pitchFamily="18" charset="0"/>
              <a:cs typeface="Times New Roman" pitchFamily="18" charset="0"/>
            </a:endParaRPr>
          </a:p>
          <a:p>
            <a:pPr marL="742950" lvl="1" indent="-285750" algn="just">
              <a:buFont typeface="Wingdings" pitchFamily="2" charset="2"/>
              <a:buChar char="ü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зелені корми подрібнюються для свиноматок та кнурів до розмірів частинок не більше 2 см.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742950" lvl="1" indent="-285750" algn="just">
              <a:buFont typeface="Wingdings" pitchFamily="2" charset="2"/>
              <a:buChar char="ü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6–8 л води повинна споживати свиня на 1 кг сухої речовини корму.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742950" lvl="1" indent="-285750" algn="just">
              <a:buFont typeface="Wingdings" pitchFamily="2" charset="2"/>
              <a:buChar char="ü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концентровані корми повинні переважати в раціонах племінного молодняку свиней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742950" lvl="1" indent="-285750" algn="just">
              <a:buFont typeface="Wingdings" pitchFamily="2" charset="2"/>
              <a:buChar char="ü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найчастіше конюшина, кукурудза, жито, ячмінь складають зелені корми для свиней при табірно-пасовищному утриманні.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742950" lvl="1" indent="-285750" algn="just">
              <a:buFont typeface="Wingdings" pitchFamily="2" charset="2"/>
              <a:buChar char="ü"/>
            </a:pP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концентратно-картопляний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концентратний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концентратно-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коренеплодний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раціони використовують для відгодівлі свиней м’ясних кондицій у зимовий період.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366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04664"/>
            <a:ext cx="8352928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У новонароджених поросят терморегуляційні механізми вступають в дію в залежності від їх живої маси у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10-30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днів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Недосконалість механізмів терморегуляції у поросят після народження веде до зниження температури тіла з 39,5 °С до 36-37 °С.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середньому на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2-3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°С знижується температура в залежності від температури середовища.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Нижня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критична межа становить 34 °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С.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Температура в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зоні розміщення поросят в першу декаду життя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- 28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- 32 °С,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з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подальшим її зниженням до відбирання до 22 °С,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дотриманні температурного нормативу для свиноматок - 18-20 °С.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Краще використовувати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цілодобовий переривчастий обігрів з режимом: 1,5 ч. - опромінення, 0,5 ч. - перерва.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5507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76672"/>
            <a:ext cx="792088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Поросята покривають потребу в поживних речовинах за рахунок материнського молока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першу декаду життя на 100%,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другу - 82%,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у третю -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55%,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четверту 37%,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п'яту - 25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%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і шосту на 15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%.</a:t>
            </a: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Інша частина поживних речовин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надходить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 підгодівлею.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Починати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підгодівлю краще з 5-7-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го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дня життя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17-денного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віку поросят можна поїти чистою сирою водою кімнатної температури.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14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96411" y="404664"/>
            <a:ext cx="8136904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У зоні інтенсивного землеробства, де основним кормом є травостій природних пасовищ, застосовують пасовищну і пасовищно-стійлову системи утримання овець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Пасовищну (екстенсивну)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систему утримання овець застосовують у районах з м'яким кліматом і достатньою кількістю природних пасовищ, що дає змогу випасати овець цілорічно. За цієї системи утримання заготовляють до 10 % кормів як страховий запас на випадок несприятливих погодних умов.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dirty="0">
                <a:latin typeface="Times New Roman" pitchFamily="18" charset="0"/>
                <a:cs typeface="Times New Roman" pitchFamily="18" charset="0"/>
              </a:rPr>
            </a:b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У тонкорунному вівчарстві за пасовищної системи в структурі стада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40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% і більше валахів.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м'ясо-сальному і смушковому вівчарстві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- 70-80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% маток, ремонтного молодняка і баранів-плідників.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Утримання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валахів у смушковому і м'ясо-сальному вівчарстві не допускається.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87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751344"/>
            <a:ext cx="813690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Пасовищно-стійлову (</a:t>
            </a:r>
            <a:r>
              <a:rPr lang="uk-UA" sz="2400" i="1" dirty="0" err="1">
                <a:latin typeface="Times New Roman" pitchFamily="18" charset="0"/>
                <a:cs typeface="Times New Roman" pitchFamily="18" charset="0"/>
              </a:rPr>
              <a:t>напівінтенсивну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систему утримання овець застосовують у районах, де є велика кількість природних пасовищ,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з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суворими сніжними зимами, що не дає можливості застосовувати зимове випасання овець.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цієї системи 25-30 % потреби кормових одиниць поповнюється за рахунок заготовлюваних на зиму кормів, в основному сіна природних сіножатей, силосу і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концкормів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Ефективно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розводити за пасовищно-стійлової системи тонкорунних овець вовнового і вовново-м'ясного типів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грубововних смушкових,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м'ясо-сальних </a:t>
            </a: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м'ясо-вовно-молочних.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4758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412776"/>
            <a:ext cx="820891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У структурі стада овець тонкорунного напряму допускається утримувати 20-25 % валахів,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грубововному вівчарстві в стаді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- 70-80%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маток без валахів.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тонкорунному вівчарстві на м'ясо реалізують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вибракуваних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дорослих овець і частково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надремонтний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молодняк поточного року народження після нагулу,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грубововному - молодняк поточного року народження і частково вибракуване поголів'я після відгодівлі.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8771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60648"/>
            <a:ext cx="8208912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Стійлово-пасовищну (інтенсивну)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систему утримання овець застосовують у районах з високим ступенем розораності земель.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корм вівцям використовують відходи виробництва зернових і технічних культур, частково сіно багаторічних трав, грубостеблих трав, силос кукурудзяний і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концкорми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Ефективно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тут розводити овець тонкорунного і напівтонкорунного м'ясо-вовнового напряму продуктивності.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стада така: до 60-65 % маток і не більше 10-12 % валахів.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м'ясо реалізують молодняк поточного року народження після інтенсивної відгодівлі у віці 7-8 міс живою масою 35-40 кг. Ягніння маток організовують взимку. </a:t>
            </a:r>
          </a:p>
        </p:txBody>
      </p:sp>
    </p:spTree>
    <p:extLst>
      <p:ext uri="{BB962C8B-B14F-4D97-AF65-F5344CB8AC3E}">
        <p14:creationId xmlns:p14="http://schemas.microsoft.com/office/powerpoint/2010/main" val="2781840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4973" y="332656"/>
            <a:ext cx="820891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Стійлову (</a:t>
            </a:r>
            <a:r>
              <a:rPr lang="uk-UA" sz="2400" i="1" dirty="0" err="1">
                <a:latin typeface="Times New Roman" pitchFamily="18" charset="0"/>
                <a:cs typeface="Times New Roman" pitchFamily="18" charset="0"/>
              </a:rPr>
              <a:t>високоінтенсивну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систему утримання овець застосовують у районах з високою розораністю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земель. </a:t>
            </a: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Овець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цілорічно утримують у стійлах: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взимку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на комплексно-механізованих фермах,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влітку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- в спеціально обладнаних літніх таборах або механізованих майданчиках.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Всі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корми для овець вирощують на орних землях.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безперебійного постачання зеленої маси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створюють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зелений конвеєр з високоврожайних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культур з різним періодом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вегетації.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зимовий період для овець готують повнораціонні гранули або брикети.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корм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використовують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силос кукурудзяний або суміш кукурудзи і соняшнику.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74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27944" y="1268760"/>
            <a:ext cx="806489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Годівля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один з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найважливіших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виробничих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процесів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забезпечує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живлення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тварин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рахунок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кормів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метою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одержання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певного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виду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тваринницької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Повноцінна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годівля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годівля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коли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раціони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повністю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задовольняють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потребу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тварин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загальній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енергії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яка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визначається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кормовими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нормами,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необхідній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кількості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належному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співвідношенні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поживних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речовин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протеїну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вуглеводів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жирів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макро-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мікроелементів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вітамінів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995832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260648"/>
            <a:ext cx="806489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У конярстві в залежності від породи коней, їх виробничого призначення та місцевих умов застосовують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системи утримання - стаєнні і табунні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Стаєнну систему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утримання застосовують в основному на племінних і товарних (кумисних)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підприємствах.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Коней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утримують індивідуально або групами в стайнях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жеребців-плідників і весь молодняк у тренінгу - у денниках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племінних і робочих кобил з лошатами,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молодняк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верхових, рисистих і ваговозних порід - у денниках або секціях;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робочих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коней - в стійлах на прив'язі.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стайнях обов'язково влаштовують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паддоку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для прогулянок коней.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літню пору коней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утримують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на пасовищах у будівлях літнього типу.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09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39449" y="332656"/>
            <a:ext cx="792088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Табунну систему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утримання застосовують на товарних підприємствах.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Коней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круглий рік утримують на пасовищах в табунах.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Передбачають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спрощені стайні для утримання 15 - 20% поголів'я підприємства.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укриття решти поголів'я в негоду на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пасовищах влаштовують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затишшя чи бази-навіси.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Відлучення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лошат від кобил проводять у 8-9-місячному віці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Коней, які обслуговують підприємства з табунною системою, утримують разом з основним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поголів'ям.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Різновидами табунної системи утримання коней є: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культурно-табунна та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покращено-табунна системи утримання.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5924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2656"/>
            <a:ext cx="8352928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Культурно-табунна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система утримання застосовується на племінних і товарних підприємствах.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Коней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більшу частину року утримують на пасовищах в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табунах, однорідних тварин за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статтю та віком.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Розрізняють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табуни маточні, кобилок, жеребчиків (окремо по роках народження - річняків,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дволіток) </a:t>
            </a: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Відлучення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лошат від кобил проводять у 6-7 місячному віці.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Взимку в холодний період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коней утримують і годують у приміщеннях.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культурно-табунному утриманні передбачають: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конюшні для дорослих коней, обладнані стайнями, в яких містять усіх жеребців-плідників і молодняк у тренінгу;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спрощені стайні з базами-навісами або затишшя для кобил з лошатами і молодняку (поза тренінгу).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9133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26966" y="548680"/>
            <a:ext cx="806489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Покращене-табунне утримання використовують на товарних підприємствах, коли коней круглий рік випасають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Для випасу на рівнинних пасовищах табуни формують до 400 кобил з лошатами, на гірських - до 100.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Лошат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відлучають від кобил в 8-12- місячному віці, після чого передбачають роздільний випас жеребчиків і кобилок.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всіх системах утримання коней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вижеребка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сезонна (у першій половині року).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Винятком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служить стаєнна система на товарних (кумисних) підприємствах, де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вижеребка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- цілорічна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830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52598"/>
            <a:ext cx="7992888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Виробничі напрямки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птахогосподарств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залежно від виду вироблюваної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продукції: </a:t>
            </a: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яйцевий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, яйцево-м'ясний, м'ясний і племінний.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Яйцевий 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напрямок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- утримують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дорослих курей. Яйця інших видів птиці низькоякісні і потребують великих витрат на їх виробництво.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Їх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використовують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інкубації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Господарства м'ясного напрямку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вирощують переважно качок, гусей, індиків, а також молодняк курей (курчат-бройлерів).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Яйцево-м'ясний напрямок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- виробляють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харчові яйця і м'ясо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племінному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птахівництві товарною продукцією є яйця від племінної птиці для інкубації або племінний молодняк усіх видів птиці.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871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620688"/>
            <a:ext cx="777686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Рекомендуються такі розміри птахівницьких ферм у сільськогосподарських підприємств усіх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природних-економічних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зон: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качиних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65–250 тис.,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гусячих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– 20–60 тис.,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індичих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– 25–50 тис. голів відгодівельного поголів'я за рік.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Оптимальний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розмір птахофабрик має бути таким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виробництво яєць – 500–1000 тис. голів курок-несучок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вирощування бройлерів – 3–8 млн.,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каченят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– 1,0–1,5 млн.,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гусенят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та індиченят – 250– 500 тис. голів за рік.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8265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98441" y="476672"/>
            <a:ext cx="806489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Спосіб утримання птиці залежить від природних умов, системи ведення та спеціалізації господарства.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Утримання птиці: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підлогове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(на глибокій підстилці, на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планчастій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або сітчастій підлозі),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кліткове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,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вигульне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,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вольєрне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та комбіноване.</a:t>
            </a: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Комбіноване утримання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застосовують у спеціалізованих господарствах і на товарних птахофермах.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Курчат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до 60 днів, індичат – 45, каченят і гусенят – до 20 днів вирощують у клітках, а потім переводять на табірне утримання.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415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764704"/>
            <a:ext cx="756084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itchFamily="2" charset="2"/>
              <a:buChar char="ü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Птахівницькі підприємства з вирощування бройлерів за повного циклу виробництва мають такі цехи: батьківського стада,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інкубації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, вирощування бройлерів,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вирощування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ремонтного молодняку,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забою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і обробки тушок,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утилізації.</a:t>
            </a: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Бройлерів вирощують у широкогабаритних пташниках на глибокій підстилці.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клітковому утриманні курчат щільність посадки становить 10–13 голів у клітці.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846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2413338"/>
            <a:ext cx="784887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Основне 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стадо хутрових звірів утримують в клітках з вигульним майданчиком з металевої сітки.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Клітки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встановлюють на стелажах або кріплять до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шеда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на висоті 0,7-0,8 м від рівня підлоги.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лисиць і песців клітки роблять з дерев'яних рам, обтягнутих сіткою.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97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620688"/>
            <a:ext cx="799288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Мінімальна площа підлоги клітки на одного звіра і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кроля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становить: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самок, самців лисиць і песців - 2,61-2,90 м</a:t>
            </a:r>
            <a:r>
              <a:rPr lang="uk-UA" sz="24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,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молодняку - 0,81 -1,00; 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основного стада норок - 0,32-0,40 ,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молодняку - 0,21-0 40; 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основного стада соболів - 1,21; молодняку – 0,54;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нутрій дорослих - 0,64-1,20, молодняку 0,1-0,23;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для кролів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основного стада - 0,5-0,7,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молодняку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при утриманні в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шедах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- 0,1-0,23;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утриманні в закритих приміщеннях для основного стада – 0,5-0,6, молодняку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- 0,08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24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звіро-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і кролефермах, як підстилковий матеріал використовують солому, тирсу, деревну стружку.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688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32804" y="476672"/>
            <a:ext cx="7943651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Методи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контролю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повноцінної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годівлі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ветеринарно-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зоотехнічні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біохімічні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Основні прийоми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контролю повноцінної годівлі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Wingdings" pitchFamily="2" charset="2"/>
              <a:buChar char="ü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аналіз кормів і раціонів;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Wingdings" pitchFamily="2" charset="2"/>
              <a:buChar char="ü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стан апетиту;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Wingdings" pitchFamily="2" charset="2"/>
              <a:buChar char="ü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зміни живої маси тварин;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Wingdings" pitchFamily="2" charset="2"/>
              <a:buChar char="ü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рівень молочної продуктивності і коефіцієнт стійкості лактації (норма 90 % і вище);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Wingdings" pitchFamily="2" charset="2"/>
              <a:buChar char="ü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якість продукції;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Wingdings" pitchFamily="2" charset="2"/>
              <a:buChar char="ü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показники відтворення;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Wingdings" pitchFamily="2" charset="2"/>
              <a:buChar char="ü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тривалість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міжотельного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і сухостійного періодів;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контроль	біохімічних	показників	крові,	сечі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, молока, яєць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, печінки та інше;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Wingdings" pitchFamily="2" charset="2"/>
              <a:buChar char="ü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огляд тварин і реєстрація ознак, характерних для нестачі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якої-небудь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речовини в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раціоні.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745416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548680"/>
            <a:ext cx="835292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 залежності від температури води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внутрішні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водойми поділяють на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групи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холодні (температура води в літній час не перевищує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10°С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);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водойми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помірної температури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(15 - 25°С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);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теплі (перевищує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26 °С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Для різних видів риб та різних стадій їх розвитку (ікра, личинки, мальки і річняки) необхідні певні температури.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відношенню до температури всіх риб умовно поділяють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на</a:t>
            </a: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теплолюбиві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холодолюбиві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Тому є 2 категорії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ставкових господарств: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холодоводні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і тепловодні.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102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332656"/>
            <a:ext cx="8352928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По відношенню до вмісту кисню всі риби можна розділити на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групи: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що живуть у воді з високим вмістом кисню -10-12 мг/л (лососеві відчувають нестачу кисню при 7-8 мг/л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вимагають порівняно високих концентрацій кисню - 8,6-10,0 мг/л (осетрові);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живуть при помірному вмісті кисню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- 6-7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мг/л (короп, сазан, лящ, судак);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здатні жити у воді при незначному вмісті кисню - 1-2 мг/л (карась, лин, в'юн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342900" lvl="0" indent="-342900" algn="just">
              <a:buFont typeface="Wingdings" pitchFamily="2" charset="2"/>
              <a:buChar char="ü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Для кожного виду риб існує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кисневий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поріг, за межами якого організм риб не в змозі здійснювати свої життєві функції і може загинути від задухи.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Форель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гине при вмісті кисню нижче 4-5, а осетер - 3 3,5 мг/л.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490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620688"/>
            <a:ext cx="806489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Згодовування недоброякісних кормів викликає у тварин кормові отруєння.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Методи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визначення якості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кормів: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742950" lvl="1" indent="-285750">
              <a:buFont typeface="Wingdings" pitchFamily="2" charset="2"/>
              <a:buChar char="ü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органолептичні,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742950" lvl="1" indent="-285750">
              <a:buFont typeface="Wingdings" pitchFamily="2" charset="2"/>
              <a:buChar char="ü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фізико-механічні,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742950" lvl="1" indent="-285750">
              <a:buFont typeface="Wingdings" pitchFamily="2" charset="2"/>
              <a:buChar char="ü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ветеринарно-біологічні,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742950" lvl="1" indent="-285750">
              <a:buFont typeface="Wingdings" pitchFamily="2" charset="2"/>
              <a:buChar char="ü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хімічні.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864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5974" y="1124744"/>
            <a:ext cx="806489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Органолептичні методи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- визначення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зовнішнього вигляду кольору, запаху, цілісності видового (ботанічного) складу, збереження і фази вегетації кормових засобів.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Фізико-механічні методи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дослідження - це визначення сухої речовини або вологості корму, ступінь подрібнення, сипучість, наявність піску, землі, металу.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3945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980728"/>
            <a:ext cx="799288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Ветеринарно-біологічні методи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- мікробіологічні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, санітарно-гігієнічні, гельмінтологічні,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паразитологічні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та аліментарні проби на лабораторних і сільськогосподарських тварин.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Хімічні 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методи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оцінки кормів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- оцінка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поживності кормів,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наявність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різних токсинів,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отрут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, шкідливих речовин (добрива, хлорорганічні сполуки, алкалоїди,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глікозиди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, кухонна сіль).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35076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268760"/>
            <a:ext cx="777686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Недоброякісність корму виражається в його незвичайному фізичному стані, підвищенні температури, вкриті інеєм, промерзанні, а також в наявності сторонніх механічних домішок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Найбільш чутливі до отруйних рослин свині і коні, середнє місце займає ВРХ, в меншій мірі чутливі вівці і кози. Молоді тварини виявляються більш чутливими, ніж дорослі.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558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01538" y="620688"/>
            <a:ext cx="784887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Отруйні 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рослини поділяються за характером дії отруйних речовин на ті чи інші органи і системи тварини, за основними клінічними ознаками отруєння на 8 груп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1. Рослини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 переважною дією на центральну нервову систему -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беладона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, блекота чорна, дурман, чистотіл ін.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2.Рослини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, що викликають збудження нервової системи і одночасно діють на серце, травний тракт і нирки - полин, пижмо, жовтець і ін.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3. Рослини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 переважною дією на шлунково-кишковий тракт і нирки - молочай, жостір проносний,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повилика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та ін.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4. Рослини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 переважною дією на органи дихання і травний тракт - гірчиця польова,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ріпак,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редька дика та ін.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13801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1515</TotalTime>
  <Words>2890</Words>
  <Application>Microsoft Office PowerPoint</Application>
  <PresentationFormat>Экран (4:3)</PresentationFormat>
  <Paragraphs>325</Paragraphs>
  <Slides>41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4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 Windows</cp:lastModifiedBy>
  <cp:revision>24</cp:revision>
  <dcterms:created xsi:type="dcterms:W3CDTF">2024-10-01T19:14:23Z</dcterms:created>
  <dcterms:modified xsi:type="dcterms:W3CDTF">2024-10-09T05:29:23Z</dcterms:modified>
</cp:coreProperties>
</file>