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331" r:id="rId4"/>
    <p:sldId id="322" r:id="rId5"/>
    <p:sldId id="309" r:id="rId6"/>
    <p:sldId id="312" r:id="rId7"/>
    <p:sldId id="310" r:id="rId8"/>
    <p:sldId id="311" r:id="rId9"/>
    <p:sldId id="350" r:id="rId10"/>
    <p:sldId id="352" r:id="rId11"/>
    <p:sldId id="353" r:id="rId12"/>
    <p:sldId id="332" r:id="rId13"/>
    <p:sldId id="333" r:id="rId14"/>
    <p:sldId id="334" r:id="rId15"/>
    <p:sldId id="335" r:id="rId16"/>
    <p:sldId id="336" r:id="rId17"/>
    <p:sldId id="337" r:id="rId18"/>
    <p:sldId id="340" r:id="rId19"/>
    <p:sldId id="338" r:id="rId20"/>
    <p:sldId id="339" r:id="rId21"/>
    <p:sldId id="341" r:id="rId22"/>
    <p:sldId id="342" r:id="rId23"/>
    <p:sldId id="343" r:id="rId24"/>
    <p:sldId id="344" r:id="rId25"/>
    <p:sldId id="345" r:id="rId26"/>
    <p:sldId id="351" r:id="rId27"/>
    <p:sldId id="346" r:id="rId28"/>
    <p:sldId id="347" r:id="rId29"/>
    <p:sldId id="348" r:id="rId30"/>
    <p:sldId id="349" r:id="rId31"/>
    <p:sldId id="325" r:id="rId32"/>
    <p:sldId id="327" r:id="rId33"/>
    <p:sldId id="326" r:id="rId34"/>
    <p:sldId id="328" r:id="rId35"/>
    <p:sldId id="316" r:id="rId36"/>
    <p:sldId id="317" r:id="rId37"/>
    <p:sldId id="318" r:id="rId38"/>
    <p:sldId id="319" r:id="rId39"/>
    <p:sldId id="320" r:id="rId40"/>
    <p:sldId id="314" r:id="rId41"/>
    <p:sldId id="315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21" r:id="rId53"/>
    <p:sldId id="292" r:id="rId54"/>
    <p:sldId id="293" r:id="rId55"/>
    <p:sldId id="294" r:id="rId56"/>
    <p:sldId id="295" r:id="rId57"/>
    <p:sldId id="296" r:id="rId58"/>
    <p:sldId id="297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3A0F-A840-4BAA-8948-9F8A8D7E62F7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AE50-C2E0-456E-A974-71E806565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1D80-2262-4A0E-9B2C-643DD8E862F6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0BBF-247B-42B2-93AF-CDBF37293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0116-9327-452C-9FBD-DFAD9DE0DF4B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6972-40C0-4F95-8866-F100C3206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6680E-8139-47C0-80F1-F5A509187FA1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07B5-E531-49C7-BE2D-F9334B814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CA611-AC92-4009-B882-BE207EE0CB7B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2429-5769-4287-86EC-FFA52C9AD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CB37-5510-4725-A4BD-EA1982EED38C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60A8-4D61-4E0B-8734-53E69F700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1BB9-2290-4B7F-AB09-25DF3FEBCD22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7C05-0DEB-48B5-8CA1-F4ACFA7DB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C30C-E29B-4504-BD3F-D35711C6472C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3B5C-0C91-4985-A99C-2AFA3D693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4635-FF39-4F38-A9C6-8CD47004A9DD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44C2-323B-40A3-A39C-05D806DEC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CC1F-FA67-4F90-8A2B-069043726F39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A4A2-5521-4A23-9BA8-25922A6BC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7150-5709-45F3-8D23-DD5981C72843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02C0E-52F6-4253-AA3D-964263C75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AC96B-1605-44F1-830A-8AD9F44AE0FC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DDAE19-9FB8-4092-A091-3AA2C6C4D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6984776" cy="864096"/>
          </a:xfrm>
        </p:spPr>
        <p:txBody>
          <a:bodyPr/>
          <a:lstStyle/>
          <a:p>
            <a:pPr marR="0" eaLnBrk="1" hangingPunct="1"/>
            <a:r>
              <a:rPr lang="uk-UA" sz="3200" dirty="0" err="1"/>
              <a:t>Еколого-гігієнічні</a:t>
            </a:r>
            <a:r>
              <a:rPr lang="uk-UA" sz="3200" dirty="0"/>
              <a:t> вимоги до водопостачання та напування тварин</a:t>
            </a:r>
            <a:endParaRPr lang="ru-RU" sz="3200" b="1" dirty="0" smtClean="0">
              <a:latin typeface="Times New Roman" pitchFamily="18" charset="0"/>
            </a:endParaRPr>
          </a:p>
        </p:txBody>
      </p:sp>
      <p:pic>
        <p:nvPicPr>
          <p:cNvPr id="13315" name="Picture 5" descr="&amp;Kcy;&amp;acy;&amp;rcy;&amp;tcy;&amp;icy;&amp;ncy;&amp;kcy;&amp;icy; &amp;pcy;&amp;ocy; &amp;zcy;&amp;acy;&amp;pcy;&amp;rcy;&amp;ocy;&amp;scy;&amp;ucy; &amp;zcy;&amp;acy;&amp;bcy;&amp;rcy;&amp;ucy;&amp;dcy;&amp;ncy;&amp;iecy;&amp;ncy;&amp;ncy;&amp;yacy; &amp;vcy;&amp;ocy;&amp;dcy;&amp;i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205038"/>
            <a:ext cx="4233862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6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(у %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 1-5%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спрага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нездужання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кволість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апетиту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подразливість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 6-10%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запаморочення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задишка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об’єму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зупинка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слиновиділення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ціаноз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ходьби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 11-15%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утруднення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ковтання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послаблення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слуху,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в’ялість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оніміння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болюче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сечовиділення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анурія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 15-20%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300С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є смертельною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 25% - є смертельною при будь-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6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59340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причиною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гострих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шлунково-кишкових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інфекцій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ящур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холер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туберкульоз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сибірка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бруцельоз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сап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бешиха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1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походженням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:·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атмосферними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дощу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);·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поверхневими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озер,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ставів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);·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підземними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колодязна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Атмосферні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води.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Практичного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тваринництві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Лише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безводних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регіонах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збирають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резервуари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мало солей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розчинених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тому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м’які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неприємні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смак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вбирає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пилу,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73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843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Поверхневі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проточні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стоячі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гігієнічна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проточних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річках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Річкова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вода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збирається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великих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 званого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водозбірного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басейну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річкової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сезонами року.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гірша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весною.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погіршується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великих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зливаються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відходи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нечистоти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Поліпшується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води, коли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піщане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мулисте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дно, а берег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рослинний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покрив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поповнюється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23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36339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Озерна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вода – стояча вода.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великих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глибоких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озер,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наповнюються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джерельною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водою ї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розміщенні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тваринницкіх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об´єктів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воду можно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потреб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зооветеринарним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наглядом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02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82341"/>
            <a:ext cx="78488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Ставова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вода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незначну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проточність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стояча.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заростають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замулюються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цвітуть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засолюються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вода часто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небезпечною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санітарному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відношенні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потреб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очистити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ї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знезаразити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калюж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непридатна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є причиною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інфекційних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інвазійних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хвороб.</a:t>
            </a:r>
          </a:p>
        </p:txBody>
      </p:sp>
    </p:spTree>
    <p:extLst>
      <p:ext uri="{BB962C8B-B14F-4D97-AF65-F5344CB8AC3E}">
        <p14:creationId xmlns:p14="http://schemas.microsoft.com/office/powerpoint/2010/main" val="91098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Підземні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запаси води,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нагромаджуються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глибині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зосереджуються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водонепроникних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породах.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розміщуються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ярусами,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просочуючись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водоносними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водонепроникними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пластами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санітарні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задовольняє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гігієнічні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знаходится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глибині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10м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міжпластова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температуру,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органолептичні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найпридатнішою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метою та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61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Особливо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суворий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санітарно-епідеміологічний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ветеринарний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контроль проводиться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водопровідними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спорудами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централізованого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тваринницьких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ферм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водойми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зону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санітарної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(ЗСО)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084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Перший пояс ЗСО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суворого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режиму)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водозабірні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закритий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режим.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пояс –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річках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акваторію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водозабору на 200 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на 100 м вниз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течією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озерах –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100 м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радіусом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водозабору,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50 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1 га.</a:t>
            </a:r>
          </a:p>
        </p:txBody>
      </p:sp>
    </p:spTree>
    <p:extLst>
      <p:ext uri="{BB962C8B-B14F-4D97-AF65-F5344CB8AC3E}">
        <p14:creationId xmlns:p14="http://schemas.microsoft.com/office/powerpoint/2010/main" val="167971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7483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пояс ЗСО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обрамляє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простирається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500 – 1000 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вниз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течією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другого поясу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забороняєтся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Звалювати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Спускати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води;·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білизну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худобу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94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250825" y="-61882"/>
            <a:ext cx="849788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uk-UA" sz="3200" dirty="0">
                <a:latin typeface="Times New Roman" pitchFamily="18" charset="0"/>
              </a:rPr>
              <a:t>План</a:t>
            </a:r>
          </a:p>
          <a:p>
            <a:pPr marL="342900" indent="-342900" algn="ctr">
              <a:tabLst>
                <a:tab pos="457200" algn="l"/>
              </a:tabLst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3200" b="1" dirty="0" err="1" smtClean="0"/>
              <a:t>Санітарно</a:t>
            </a:r>
            <a:r>
              <a:rPr lang="ru-RU" sz="3200" b="1" dirty="0" smtClean="0"/>
              <a:t> </a:t>
            </a:r>
            <a:r>
              <a:rPr lang="ru-RU" sz="3200" b="1" dirty="0"/>
              <a:t>– </a:t>
            </a:r>
            <a:r>
              <a:rPr lang="ru-RU" sz="3200" b="1" dirty="0" err="1"/>
              <a:t>гігієнічні</a:t>
            </a:r>
            <a:r>
              <a:rPr lang="ru-RU" sz="3200" b="1" dirty="0"/>
              <a:t> </a:t>
            </a:r>
            <a:r>
              <a:rPr lang="ru-RU" sz="3200" b="1" dirty="0" err="1"/>
              <a:t>вимоги</a:t>
            </a:r>
            <a:r>
              <a:rPr lang="ru-RU" sz="3200" b="1" dirty="0"/>
              <a:t> до </a:t>
            </a:r>
            <a:r>
              <a:rPr lang="ru-RU" sz="3200" b="1" dirty="0" err="1"/>
              <a:t>питної</a:t>
            </a:r>
            <a:r>
              <a:rPr lang="ru-RU" sz="3200" b="1" dirty="0"/>
              <a:t> </a:t>
            </a:r>
            <a:r>
              <a:rPr lang="ru-RU" sz="3200" b="1" dirty="0" smtClean="0"/>
              <a:t>води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3200" b="1" dirty="0" err="1" smtClean="0"/>
              <a:t>Природні</a:t>
            </a:r>
            <a:r>
              <a:rPr lang="ru-RU" sz="3200" b="1" dirty="0" smtClean="0"/>
              <a:t> </a:t>
            </a:r>
            <a:r>
              <a:rPr lang="ru-RU" sz="3200" b="1" dirty="0" err="1"/>
              <a:t>джерела</a:t>
            </a:r>
            <a:r>
              <a:rPr lang="ru-RU" sz="3200" b="1" dirty="0"/>
              <a:t> </a:t>
            </a:r>
            <a:r>
              <a:rPr lang="ru-RU" sz="3200" b="1" dirty="0" err="1" smtClean="0"/>
              <a:t>водопостачання</a:t>
            </a:r>
            <a:endParaRPr lang="ru-RU" sz="3200" b="1" dirty="0" smtClean="0"/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3200" b="1" dirty="0" err="1" smtClean="0"/>
              <a:t>Методи</a:t>
            </a:r>
            <a:r>
              <a:rPr lang="ru-RU" sz="3200" b="1" dirty="0" smtClean="0"/>
              <a:t> </a:t>
            </a:r>
            <a:r>
              <a:rPr lang="ru-RU" sz="3200" b="1" dirty="0" err="1"/>
              <a:t>поліпшення</a:t>
            </a:r>
            <a:r>
              <a:rPr lang="ru-RU" sz="3200" b="1" dirty="0"/>
              <a:t> </a:t>
            </a:r>
            <a:r>
              <a:rPr lang="ru-RU" sz="3200" b="1" dirty="0" err="1"/>
              <a:t>якості</a:t>
            </a:r>
            <a:r>
              <a:rPr lang="ru-RU" sz="3200" b="1" dirty="0"/>
              <a:t>, </a:t>
            </a:r>
            <a:r>
              <a:rPr lang="ru-RU" sz="3200" b="1" dirty="0" err="1"/>
              <a:t>очищення</a:t>
            </a:r>
            <a:r>
              <a:rPr lang="ru-RU" sz="3200" b="1" dirty="0"/>
              <a:t> і </a:t>
            </a:r>
            <a:r>
              <a:rPr lang="ru-RU" sz="3200" b="1" dirty="0" err="1"/>
              <a:t>знезараження</a:t>
            </a:r>
            <a:r>
              <a:rPr lang="ru-RU" sz="3200" b="1" dirty="0"/>
              <a:t> </a:t>
            </a:r>
            <a:r>
              <a:rPr lang="ru-RU" sz="3200" b="1" dirty="0" smtClean="0"/>
              <a:t>води. 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3200" b="1" dirty="0" err="1" smtClean="0"/>
              <a:t>Водопостачання</a:t>
            </a:r>
            <a:r>
              <a:rPr lang="ru-RU" sz="3200" b="1" dirty="0" smtClean="0"/>
              <a:t> </a:t>
            </a:r>
            <a:r>
              <a:rPr lang="ru-RU" sz="3200" b="1" dirty="0"/>
              <a:t>на фермах і </a:t>
            </a:r>
            <a:r>
              <a:rPr lang="ru-RU" sz="3200" b="1" dirty="0" err="1" smtClean="0"/>
              <a:t>пасовищах</a:t>
            </a:r>
            <a:endParaRPr lang="ru-RU" sz="3200" b="1" dirty="0" smtClean="0"/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3200" b="1" dirty="0" smtClean="0"/>
              <a:t> </a:t>
            </a:r>
            <a:r>
              <a:rPr lang="ru-RU" sz="3200" b="1" dirty="0" err="1"/>
              <a:t>Гігієнічні</a:t>
            </a:r>
            <a:r>
              <a:rPr lang="ru-RU" sz="3200" b="1" dirty="0"/>
              <a:t> </a:t>
            </a:r>
            <a:r>
              <a:rPr lang="ru-RU" sz="3200" b="1" dirty="0" err="1"/>
              <a:t>вимоги</a:t>
            </a:r>
            <a:r>
              <a:rPr lang="ru-RU" sz="3200" b="1" dirty="0"/>
              <a:t> до </a:t>
            </a:r>
            <a:r>
              <a:rPr lang="ru-RU" sz="3200" b="1" dirty="0" err="1"/>
              <a:t>напування</a:t>
            </a:r>
            <a:r>
              <a:rPr lang="ru-RU" sz="3200" b="1" dirty="0"/>
              <a:t> </a:t>
            </a:r>
            <a:r>
              <a:rPr lang="ru-RU" sz="3200" b="1" dirty="0" err="1" smtClean="0"/>
              <a:t>тварин</a:t>
            </a:r>
            <a:r>
              <a:rPr lang="ru-RU" sz="3200" b="1" dirty="0" smtClean="0"/>
              <a:t>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3200" b="1" dirty="0" smtClean="0"/>
              <a:t> </a:t>
            </a:r>
            <a:r>
              <a:rPr lang="ru-RU" sz="3200" b="1" dirty="0" err="1"/>
              <a:t>Стічні</a:t>
            </a:r>
            <a:r>
              <a:rPr lang="ru-RU" sz="3200" b="1" dirty="0"/>
              <a:t> води, </a:t>
            </a:r>
            <a:r>
              <a:rPr lang="ru-RU" sz="3200" b="1" dirty="0" err="1"/>
              <a:t>способи</a:t>
            </a:r>
            <a:r>
              <a:rPr lang="ru-RU" sz="3200" b="1" dirty="0"/>
              <a:t> </a:t>
            </a:r>
            <a:r>
              <a:rPr lang="ru-RU" sz="3200" b="1" dirty="0" err="1"/>
              <a:t>їх</a:t>
            </a:r>
            <a:r>
              <a:rPr lang="ru-RU" sz="3200" b="1" dirty="0"/>
              <a:t> </a:t>
            </a:r>
            <a:r>
              <a:rPr lang="ru-RU" sz="3200" b="1" dirty="0" err="1"/>
              <a:t>очищення</a:t>
            </a:r>
            <a:r>
              <a:rPr lang="ru-RU" sz="3200" b="1" dirty="0"/>
              <a:t> і </a:t>
            </a:r>
            <a:r>
              <a:rPr lang="ru-RU" sz="3200" b="1" dirty="0" err="1" smtClean="0"/>
              <a:t>знезараження</a:t>
            </a:r>
            <a:endParaRPr lang="ru-RU" sz="3200" b="1" dirty="0" smtClean="0"/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3200" b="1" dirty="0" err="1">
                <a:latin typeface="Times New Roman" pitchFamily="18" charset="0"/>
              </a:rPr>
              <a:t>Джерела</a:t>
            </a:r>
            <a:r>
              <a:rPr lang="ru-RU" sz="3200" b="1" dirty="0">
                <a:latin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</a:rPr>
              <a:t>забруднення</a:t>
            </a:r>
            <a:r>
              <a:rPr lang="ru-RU" sz="3200" b="1" dirty="0">
                <a:latin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</a:rPr>
              <a:t>річкових</a:t>
            </a:r>
            <a:r>
              <a:rPr lang="ru-RU" sz="3200" b="1" dirty="0">
                <a:latin typeface="Times New Roman" pitchFamily="18" charset="0"/>
              </a:rPr>
              <a:t> вод</a:t>
            </a:r>
            <a:endParaRPr lang="uk-UA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16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36339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пояс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спостережень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суміжну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(другим) поясом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суворий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появою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інфекцій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воду (холера,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черевний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тиф,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дизентирія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лептоспіроз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</a:t>
            </a:r>
          </a:p>
        </p:txBody>
      </p:sp>
    </p:spTree>
    <p:extLst>
      <p:ext uri="{BB962C8B-B14F-4D97-AF65-F5344CB8AC3E}">
        <p14:creationId xmlns:p14="http://schemas.microsoft.com/office/powerpoint/2010/main" val="834012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843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Пом´якшення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знижують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солей 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кип’ятіння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реагентним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хімічним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методом.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іонний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пропускання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аніонітні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катіонітні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фільтри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Опріснення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солей,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розчинених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випаровування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виморожування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електрохімічні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Дегазація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непритаманних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хімічними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біохімічними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методами.</a:t>
            </a:r>
          </a:p>
        </p:txBody>
      </p:sp>
    </p:spTree>
    <p:extLst>
      <p:ext uri="{BB962C8B-B14F-4D97-AF65-F5344CB8AC3E}">
        <p14:creationId xmlns:p14="http://schemas.microsoft.com/office/powerpoint/2010/main" val="11058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Відстоювання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резервуарах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відстійниках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шляху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водогону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Осідає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70%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зважених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Коагуляція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адсорбції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зваженних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колоїдних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1-100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молекулярних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зчеплення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коагулянтів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глиноземи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калієво-алюмінієві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Fe. SO4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Фільтрація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воду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фільтрують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зернисто-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пористі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кварцовий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подрібнене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антрацит,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мармурова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крошка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швидкої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фільтрації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4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Кип´ятіння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найпростіший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найнадійніший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знезараження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невеликих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об’ємів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водопотреб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новонародженого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молодняку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Опромінення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ультрафіолетовими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променями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перспективний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набрав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тваринництві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Хлорування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найпростіший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найдоступнійший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найдешевший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знезараження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Бактирецидний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хлоруванні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О2,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виділяється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гідролізу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НОН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нестійка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хлорнуватиста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кислота,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вивільненням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атому О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окисники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49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0534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централізовану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децентралізовану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Централізована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з одного водного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водопровід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безперебійна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доставка води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належної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ферма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децентралізоване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пасовищ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водонапувальних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пунктах.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придатні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поверхневі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підземні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val="799509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Гігієнічні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напування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спожитої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води.· Частота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Чергування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годівлі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сухої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корму: ВРХ – 4–6 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6–8 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2–3 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вівці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2 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Молодняку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1 кг сухого корму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7–9 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води.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рогатої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худоби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автоматичні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напувалки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повинен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трикратним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високопродуктивних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320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4838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воду:·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М’яку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до 10°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(3,5 мг.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 1 л води).·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10–20°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(3,5 – 7 мг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1 л води).·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Тверда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20–30°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(7,0 – 10,5 мг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1 л води).·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тверда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40 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(14 мг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1 л води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Питна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вода повинна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20–30°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72461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організаційними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технічними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заходами.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скидання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водойми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повторне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потреб та поливу,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обортних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замкнених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водокористування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стоки,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безвідходні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нафтопродуктами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зливовими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стоками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потрапляти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водойм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310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8343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здійснюватися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таких схем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заводських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очисних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спорудах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заводських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очисних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спорудах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подальшим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спуском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водойми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безперервне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розчинів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локальних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очисних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спорудах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регенерацію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регенерації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повертаються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оборот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з'ясування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неможливості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регенерації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усереднюються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заводські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утилізуються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168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2084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об'єднати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фізико-механічні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фізико-хімічні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комплексні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масляних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одним з таких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подрібнення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великих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пристроїв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5123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228600" y="2165350"/>
            <a:ext cx="8686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200">
                <a:latin typeface="Times New Roman" pitchFamily="18" charset="0"/>
              </a:rPr>
              <a:t>Література</a:t>
            </a:r>
            <a:endParaRPr lang="ru-RU" sz="3200">
              <a:latin typeface="Times New Roman" pitchFamily="18" charset="0"/>
            </a:endParaRPr>
          </a:p>
          <a:p>
            <a:pPr lvl="1"/>
            <a:r>
              <a:rPr lang="en-US" sz="3200">
                <a:latin typeface="Times New Roman" pitchFamily="18" charset="0"/>
              </a:rPr>
              <a:t>1</a:t>
            </a:r>
            <a:r>
              <a:rPr lang="uk-UA" sz="3200">
                <a:latin typeface="Times New Roman" pitchFamily="18" charset="0"/>
              </a:rPr>
              <a:t>. </a:t>
            </a:r>
            <a:r>
              <a:rPr lang="ru-RU" sz="3200">
                <a:latin typeface="Times New Roman" pitchFamily="18" charset="0"/>
              </a:rPr>
              <a:t>Кучерявий </a:t>
            </a:r>
            <a:r>
              <a:rPr lang="uk-UA" sz="3200">
                <a:latin typeface="Times New Roman" pitchFamily="18" charset="0"/>
              </a:rPr>
              <a:t>В.П. Екологія. – Львів: Світ, 2001. – 500 с.</a:t>
            </a:r>
            <a:endParaRPr lang="ru-RU" sz="3200">
              <a:latin typeface="Times New Roman" pitchFamily="18" charset="0"/>
            </a:endParaRPr>
          </a:p>
          <a:p>
            <a:pPr lvl="1"/>
            <a:r>
              <a:rPr lang="uk-UA" sz="3200">
                <a:latin typeface="Times New Roman" pitchFamily="18" charset="0"/>
              </a:rPr>
              <a:t>2. Славов В. Зооекологія. </a:t>
            </a:r>
            <a:r>
              <a:rPr lang="ru-RU" sz="3200">
                <a:latin typeface="Times New Roman" pitchFamily="18" charset="0"/>
              </a:rPr>
              <a:t>- </a:t>
            </a:r>
            <a:r>
              <a:rPr lang="uk-UA" sz="3200">
                <a:latin typeface="Times New Roman" pitchFamily="18" charset="0"/>
              </a:rPr>
              <a:t>К.: Аграрна наука, </a:t>
            </a:r>
            <a:r>
              <a:rPr lang="ru-RU" sz="3200">
                <a:latin typeface="Times New Roman" pitchFamily="18" charset="0"/>
              </a:rPr>
              <a:t>1977. </a:t>
            </a:r>
            <a:r>
              <a:rPr lang="uk-UA" sz="3200">
                <a:latin typeface="Times New Roman" pitchFamily="18" charset="0"/>
              </a:rPr>
              <a:t>–</a:t>
            </a:r>
            <a:r>
              <a:rPr lang="ru-RU" sz="3200">
                <a:latin typeface="Times New Roman" pitchFamily="18" charset="0"/>
              </a:rPr>
              <a:t> 375 </a:t>
            </a:r>
            <a:r>
              <a:rPr lang="uk-UA" sz="3200">
                <a:latin typeface="Times New Roman" pitchFamily="18" charset="0"/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2559781666"/>
      </p:ext>
    </p:extLst>
  </p:cSld>
  <p:clrMapOvr>
    <a:masterClrMapping/>
  </p:clrMapOvr>
  <p:transition advTm="1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відстоювання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нафтовловлювачів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пісковловлювачів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відстійників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розділення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забруднювачів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центрифуг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гідроциклонів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усереднення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чистою водою з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котрому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скидати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водойми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каналізацію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вилучення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елеваторів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решіток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скребків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пристроїв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фільтрування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сита,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фільтри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шляхом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пропускання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шляхом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пропускання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пристрої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наповнені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композиціями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мінералами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здатними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поглинати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завислі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117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50825" y="404813"/>
            <a:ext cx="8640763" cy="584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</a:rPr>
              <a:t>Джерела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забруднення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річкових</a:t>
            </a:r>
            <a:r>
              <a:rPr lang="ru-RU" sz="2400" b="1" dirty="0">
                <a:latin typeface="Times New Roman" pitchFamily="18" charset="0"/>
              </a:rPr>
              <a:t> вод:</a:t>
            </a:r>
          </a:p>
          <a:p>
            <a:pPr algn="ctr"/>
            <a:endParaRPr lang="ru-RU" sz="2400" b="1" dirty="0">
              <a:latin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</a:rPr>
              <a:t>Стічні</a:t>
            </a:r>
            <a:r>
              <a:rPr lang="ru-RU" sz="2400" b="1" dirty="0">
                <a:latin typeface="Times New Roman" pitchFamily="18" charset="0"/>
              </a:rPr>
              <a:t> води. </a:t>
            </a:r>
            <a:r>
              <a:rPr lang="ru-RU" sz="2400" dirty="0" err="1">
                <a:latin typeface="Times New Roman" pitchFamily="18" charset="0"/>
              </a:rPr>
              <a:t>Забруднення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водойм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стічними</a:t>
            </a:r>
            <a:r>
              <a:rPr lang="ru-RU" sz="2400" dirty="0">
                <a:latin typeface="Times New Roman" pitchFamily="18" charset="0"/>
              </a:rPr>
              <a:t> водами з </a:t>
            </a:r>
            <a:r>
              <a:rPr lang="ru-RU" sz="2400" dirty="0" err="1">
                <a:latin typeface="Times New Roman" pitchFamily="18" charset="0"/>
              </a:rPr>
              <a:t>різними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шкідливими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домішками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неорганічного</a:t>
            </a:r>
            <a:r>
              <a:rPr lang="ru-RU" sz="2400" dirty="0">
                <a:latin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</a:rPr>
              <a:t>кислоти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луги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мінеральні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солі</a:t>
            </a:r>
            <a:r>
              <a:rPr lang="ru-RU" sz="2400" dirty="0">
                <a:latin typeface="Times New Roman" pitchFamily="18" charset="0"/>
              </a:rPr>
              <a:t>) та </a:t>
            </a:r>
            <a:r>
              <a:rPr lang="ru-RU" sz="2400" dirty="0" err="1">
                <a:latin typeface="Times New Roman" pitchFamily="18" charset="0"/>
              </a:rPr>
              <a:t>органічного</a:t>
            </a:r>
            <a:r>
              <a:rPr lang="ru-RU" sz="2400" dirty="0">
                <a:latin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</a:rPr>
              <a:t>нафта</a:t>
            </a:r>
            <a:r>
              <a:rPr lang="ru-RU" sz="2400" dirty="0">
                <a:latin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</a:rPr>
              <a:t>нафтопродукти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миючі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засоби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пестициди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</a:rPr>
              <a:t>) складу. </a:t>
            </a:r>
          </a:p>
          <a:p>
            <a:pPr algn="just"/>
            <a:endParaRPr lang="ru-RU" sz="2400" dirty="0">
              <a:latin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стічними</a:t>
            </a:r>
            <a:r>
              <a:rPr lang="ru-RU" sz="2400" dirty="0">
                <a:latin typeface="Times New Roman" pitchFamily="18" charset="0"/>
              </a:rPr>
              <a:t> водами до </a:t>
            </a:r>
            <a:r>
              <a:rPr lang="ru-RU" sz="2400" dirty="0" err="1">
                <a:latin typeface="Times New Roman" pitchFamily="18" charset="0"/>
              </a:rPr>
              <a:t>річок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потрапляють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різні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мікроорганізми</a:t>
            </a:r>
            <a:r>
              <a:rPr lang="ru-RU" sz="2400" dirty="0">
                <a:latin typeface="Times New Roman" pitchFamily="18" charset="0"/>
              </a:rPr>
              <a:t>, спори </a:t>
            </a:r>
            <a:r>
              <a:rPr lang="ru-RU" sz="2400" dirty="0" err="1">
                <a:latin typeface="Times New Roman" pitchFamily="18" charset="0"/>
              </a:rPr>
              <a:t>грибів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яйця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гельмінтів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багато</a:t>
            </a:r>
            <a:r>
              <a:rPr lang="ru-RU" sz="2400" dirty="0">
                <a:latin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</a:rPr>
              <a:t>хвороботворними</a:t>
            </a:r>
            <a:r>
              <a:rPr lang="ru-RU" sz="2400" dirty="0">
                <a:latin typeface="Times New Roman" pitchFamily="18" charset="0"/>
              </a:rPr>
              <a:t> для людей, </a:t>
            </a:r>
            <a:r>
              <a:rPr lang="ru-RU" sz="2400" dirty="0" err="1">
                <a:latin typeface="Times New Roman" pitchFamily="18" charset="0"/>
              </a:rPr>
              <a:t>тварин</a:t>
            </a:r>
            <a:r>
              <a:rPr lang="ru-RU" sz="2400" dirty="0">
                <a:latin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</a:rPr>
              <a:t>рослин</a:t>
            </a:r>
            <a:r>
              <a:rPr lang="ru-RU" sz="2400" dirty="0">
                <a:latin typeface="Times New Roman" pitchFamily="18" charset="0"/>
              </a:rPr>
              <a:t>.</a:t>
            </a:r>
          </a:p>
          <a:p>
            <a:pPr algn="ctr"/>
            <a:endParaRPr lang="ru-RU" sz="2400" dirty="0">
              <a:latin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</a:rPr>
              <a:t>Фермерські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господарства</a:t>
            </a:r>
            <a:r>
              <a:rPr lang="ru-RU" sz="2400" b="1" dirty="0">
                <a:latin typeface="Times New Roman" pitchFamily="18" charset="0"/>
              </a:rPr>
              <a:t>. </a:t>
            </a:r>
            <a:r>
              <a:rPr lang="ru-RU" sz="2400" dirty="0" err="1">
                <a:latin typeface="Times New Roman" pitchFamily="18" charset="0"/>
              </a:rPr>
              <a:t>Забруднення</a:t>
            </a:r>
            <a:r>
              <a:rPr lang="ru-RU" sz="2400" dirty="0">
                <a:latin typeface="Times New Roman" pitchFamily="18" charset="0"/>
              </a:rPr>
              <a:t> великою </a:t>
            </a:r>
            <a:r>
              <a:rPr lang="ru-RU" sz="2400" dirty="0" err="1">
                <a:latin typeface="Times New Roman" pitchFamily="18" charset="0"/>
              </a:rPr>
              <a:t>кількістю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хімічних</a:t>
            </a:r>
            <a:r>
              <a:rPr lang="ru-RU" sz="2400" dirty="0">
                <a:latin typeface="Times New Roman" pitchFamily="18" charset="0"/>
              </a:rPr>
              <a:t> добрив, </a:t>
            </a:r>
            <a:r>
              <a:rPr lang="ru-RU" sz="2400" dirty="0" err="1">
                <a:latin typeface="Times New Roman" pitchFamily="18" charset="0"/>
              </a:rPr>
              <a:t>отрутохімікатів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гербіцидів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інсектицидів</a:t>
            </a:r>
            <a:r>
              <a:rPr lang="ru-RU" sz="2400" dirty="0">
                <a:latin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</a:rPr>
              <a:t>органічних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відходів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вимиваються</a:t>
            </a:r>
            <a:r>
              <a:rPr lang="ru-RU" sz="2400" dirty="0">
                <a:latin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</a:rPr>
              <a:t>потрапляють</a:t>
            </a:r>
            <a:r>
              <a:rPr lang="ru-RU" sz="2400" dirty="0">
                <a:latin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</a:rPr>
              <a:t>поверхневі</a:t>
            </a:r>
            <a:r>
              <a:rPr lang="ru-RU" sz="2400" dirty="0">
                <a:latin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</a:rPr>
              <a:t>підземні</a:t>
            </a:r>
            <a:r>
              <a:rPr lang="ru-RU" sz="2400" dirty="0">
                <a:latin typeface="Times New Roman" pitchFamily="18" charset="0"/>
              </a:rPr>
              <a:t> води, а </a:t>
            </a:r>
            <a:r>
              <a:rPr lang="ru-RU" sz="2400" dirty="0" err="1">
                <a:latin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забруднення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</a:rPr>
              <a:t> великих </a:t>
            </a:r>
            <a:r>
              <a:rPr lang="ru-RU" sz="2400" dirty="0" err="1">
                <a:latin typeface="Times New Roman" pitchFamily="18" charset="0"/>
              </a:rPr>
              <a:t>тваринницьких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комплексів</a:t>
            </a:r>
            <a:r>
              <a:rPr lang="ru-RU" sz="24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79388" y="285750"/>
            <a:ext cx="8640762" cy="657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Джерела забруднення річкових вод:</a:t>
            </a:r>
          </a:p>
          <a:p>
            <a:pPr algn="just"/>
            <a:r>
              <a:rPr lang="ru-RU" sz="2400" b="1">
                <a:latin typeface="Times New Roman" pitchFamily="18" charset="0"/>
              </a:rPr>
              <a:t>Промислові відходи. </a:t>
            </a:r>
            <a:r>
              <a:rPr lang="ru-RU" sz="2400">
                <a:latin typeface="Times New Roman" pitchFamily="18" charset="0"/>
              </a:rPr>
              <a:t>До основних забруднювачів води належать хімічні, нафтопереробні й целюлозно-паперові комбінати, гірничорудна промисловість, комунально-побутові стоки.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Ртуть, мідь, фтор, радіоактивні частки, залізо – від промислових підприємств. Серед забруднювачів води особливе місце посідають синтетичні миючі засоби, які є надзвичайно стійкі, зберігаються у воді роками.</a:t>
            </a:r>
          </a:p>
          <a:p>
            <a:pPr algn="just"/>
            <a:endParaRPr lang="ru-RU" sz="2400" b="1">
              <a:latin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</a:rPr>
              <a:t>Витоки нафти. </a:t>
            </a:r>
            <a:r>
              <a:rPr lang="ru-RU" sz="2400">
                <a:latin typeface="Times New Roman" pitchFamily="18" charset="0"/>
              </a:rPr>
              <a:t>Нафта й нафтопродукти утворюють на поверхні води плівку, що перешкоджає газообмінові між водою та атмосферою й знижує вмісту воді кисню.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В результаті розливу 1 т нафти плівкою покривається 12 км</a:t>
            </a:r>
            <a:r>
              <a:rPr lang="ru-RU" sz="2400" baseline="30000">
                <a:latin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</a:rPr>
              <a:t> води. Згустки мазуту, осідають на дно, вбивають донні мікроорганізми, які беруть участь у процесі самоочищення води. Внаслідок гниття даних осадів, забруднених органічними речовинами, виділяються шкідливі сполуки, зокрема сірководень, що отруюють усю воду в річці.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79388" y="942975"/>
            <a:ext cx="8640762" cy="401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Джерела забруднення річкових вод:</a:t>
            </a:r>
          </a:p>
          <a:p>
            <a:pPr algn="ctr"/>
            <a:endParaRPr lang="ru-RU" sz="2400" b="1">
              <a:latin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</a:rPr>
              <a:t>Тверді відходи: </a:t>
            </a:r>
            <a:r>
              <a:rPr lang="ru-RU" sz="2400">
                <a:latin typeface="Times New Roman" pitchFamily="18" charset="0"/>
              </a:rPr>
              <a:t>нерозчинні домішки – пластикових пляшок, пакетів, гравію, піску, глини, мулу, який змивається з дощовими водами з розораних ділянок (полів).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Замулення річок відбувається внаслідок розорювання заплав і вирубування лісових смуг.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Тверді частинки знижують прозорість води, пригнічують розвиток водяних рослин, забивають зябра риб та інших водяних тварин, погіршують смакові якості води, а іноді роблять її взагалі непридатною для споживання.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850" y="476250"/>
            <a:ext cx="8640763" cy="584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Джерела забруднення річкових вод:</a:t>
            </a:r>
          </a:p>
          <a:p>
            <a:pPr algn="just"/>
            <a:r>
              <a:rPr lang="ru-RU" sz="2400" b="1">
                <a:latin typeface="Times New Roman" pitchFamily="18" charset="0"/>
              </a:rPr>
              <a:t>Теплове забруднення. </a:t>
            </a:r>
            <a:r>
              <a:rPr lang="ru-RU" sz="2400">
                <a:latin typeface="Times New Roman" pitchFamily="18" charset="0"/>
              </a:rPr>
              <a:t>Забруднення води відбувається внаслідок спускання у водойми підігрітих вод від ТЕС, АЕС та інших енергетичних об’єктів. Тепла вода змінює термічний і біологічний режими водойм і шкідливо впливає на їхніх мешканців. Вода, нагріта до температури 26-30°С, діє на риби та інших мешканців водойм пригнічуючи, а якщо температура води піднімається до 36°С, риба гине. Злив  теплої води у річки призводить до евтрофікації, тобто прискореного заростання водойми водоростями і мору живності.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</a:rPr>
              <a:t>Атмосферне забруднення. </a:t>
            </a:r>
            <a:r>
              <a:rPr lang="ru-RU" sz="2400">
                <a:latin typeface="Times New Roman" pitchFamily="18" charset="0"/>
              </a:rPr>
              <a:t>Наявність у повітрі золи, попелу, сажі та різних газів, які з опадами потрапляють до річки. Оксиди азоту і сірки, з’єднуючись з киснем і вологою стають причиною кислотних дощів, які забруднюють природне середовище.</a:t>
            </a:r>
          </a:p>
          <a:p>
            <a:pPr algn="ctr" eaLnBrk="0" hangingPunct="0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3851275" cy="6858000"/>
          </a:xfrm>
        </p:spPr>
        <p:txBody>
          <a:bodyPr/>
          <a:lstStyle/>
          <a:p>
            <a:pPr marL="342900" indent="342900" algn="ctr"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Сьогодні в багатьох водоймищах природні умови порушені людиною. </a:t>
            </a:r>
            <a:endParaRPr lang="en-US" sz="2000" smtClean="0">
              <a:latin typeface="Times New Roman" pitchFamily="18" charset="0"/>
            </a:endParaRPr>
          </a:p>
          <a:p>
            <a:pPr marL="342900" indent="342900" algn="just" eaLnBrk="1" hangingPunct="1">
              <a:buFont typeface="Wingdings 2" pitchFamily="18" charset="2"/>
              <a:buNone/>
            </a:pPr>
            <a:endParaRPr lang="en-US" sz="2000" smtClean="0">
              <a:latin typeface="Times New Roman" pitchFamily="18" charset="0"/>
            </a:endParaRPr>
          </a:p>
          <a:p>
            <a:pPr marL="342900" indent="342900" algn="ctr"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Побутові і промислові стоки часто перетворюють річки на каламутні, такі, що погано пахнуть, наповнені отрутою, хворобливі канави. </a:t>
            </a:r>
            <a:endParaRPr lang="en-US" sz="2000" smtClean="0">
              <a:latin typeface="Times New Roman" pitchFamily="18" charset="0"/>
            </a:endParaRPr>
          </a:p>
          <a:p>
            <a:pPr marL="342900" indent="342900" algn="ctr" eaLnBrk="1" hangingPunct="1">
              <a:buFont typeface="Wingdings 2" pitchFamily="18" charset="2"/>
              <a:buNone/>
            </a:pPr>
            <a:endParaRPr lang="en-US" sz="2000" smtClean="0">
              <a:latin typeface="Times New Roman" pitchFamily="18" charset="0"/>
            </a:endParaRPr>
          </a:p>
          <a:p>
            <a:pPr marL="342900" indent="342900" algn="ctr"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Найбільшою «стічною канавою» Землі стали океани.</a:t>
            </a:r>
          </a:p>
        </p:txBody>
      </p:sp>
      <p:pic>
        <p:nvPicPr>
          <p:cNvPr id="4" name="Рисунок 3" descr="55659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714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ater-pollution-72dpi-350x3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428875"/>
            <a:ext cx="48577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3500438"/>
          </a:xfrm>
        </p:spPr>
        <p:txBody>
          <a:bodyPr/>
          <a:lstStyle/>
          <a:p>
            <a:pPr marL="342900" indent="3429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Небезпечна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 практика розміщення відходів, а також добування води зі все більш глибоких водоносних горизонтів приводить до збільшення концентрації хімічних сполук і мінеральних солей в грунтових водах.</a:t>
            </a:r>
          </a:p>
        </p:txBody>
      </p:sp>
      <p:pic>
        <p:nvPicPr>
          <p:cNvPr id="4" name="Рисунок 3" descr="luguang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3"/>
            <a:ext cx="952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4471988" cy="3214688"/>
          </a:xfrm>
        </p:spPr>
        <p:txBody>
          <a:bodyPr/>
          <a:lstStyle/>
          <a:p>
            <a:pPr marL="342900" indent="3429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Рівень забруднення води визначається присутністю органічних відходів. </a:t>
            </a:r>
            <a:endParaRPr lang="en-US" sz="2000" smtClean="0">
              <a:latin typeface="Times New Roman" pitchFamily="18" charset="0"/>
            </a:endParaRPr>
          </a:p>
          <a:p>
            <a:pPr marL="342900" indent="3429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000" smtClean="0">
              <a:latin typeface="Times New Roman" pitchFamily="18" charset="0"/>
            </a:endParaRPr>
          </a:p>
          <a:p>
            <a:pPr marL="342900" indent="3429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Джерелом таких забруднень можуть бути фабрики і заводи, сільські господарства і міста</a:t>
            </a:r>
          </a:p>
        </p:txBody>
      </p:sp>
      <p:pic>
        <p:nvPicPr>
          <p:cNvPr id="4" name="Рисунок 3" descr="pollu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0"/>
            <a:ext cx="423862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332249952_492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257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3095625" cy="4729163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Якщо в них залучено дуже багато природних або штучних забруднюючих речовин з перерахованих нижче джерел, природна система не справляється з очищенням води.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4578" name="Содержимое 3" descr="сброс-канализации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2428875"/>
            <a:ext cx="5500687" cy="4286250"/>
          </a:xfrm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39750" y="382588"/>
            <a:ext cx="673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Проникнення забруднюючих речовин в круговорот води</a:t>
            </a:r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000">
                <a:solidFill>
                  <a:schemeClr val="tx2"/>
                </a:solidFill>
                <a:latin typeface="Times New Roman" pitchFamily="18" charset="0"/>
              </a:rPr>
            </a:br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79388" y="836613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Існує три важливих стадії кругообігу води: випаровування, конденсація і атмосферні опади.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0" y="333375"/>
            <a:ext cx="8713788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Забруднення води в джерелах обумовлене високим антропогенним навантаженням на водозбори, відсутністю або слабкою інженерною облаштованістю водоохоронних зон, скиданням стічних вод.                                                               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В умовах сучасних міст очищаються величезні об'єми води.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Однак через постійний дефіцит реагентів відбувається повсюдне порушення технології очищення.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Через великі об’єми оброблюваної води застосування фізико-хімічних методів очищення від важких металів стає неможливим.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Використання хлору в якості знезаражуючого засобу призводить до того, що взаємодіючи з водою, насичено органічними речовинами, він утворює високотоксичні хлорорганічні сполуки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&amp;Kcy;&amp;acy;&amp;rcy;&amp;tcy;&amp;icy;&amp;ncy;&amp;kcy;&amp;icy; &amp;pcy;&amp;ocy; &amp;zcy;&amp;acy;&amp;pcy;&amp;rcy;&amp;ocy;&amp;scy;&amp;ucy; &amp;vcy;&amp;ocy;&amp;dcy;&amp;a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1476375" y="536575"/>
            <a:ext cx="68405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</a:rPr>
              <a:t>«Країна, яка не має якісної питної</a:t>
            </a:r>
            <a:endParaRPr lang="ru-RU" sz="3600" b="1">
              <a:latin typeface="Times New Roman" pitchFamily="18" charset="0"/>
            </a:endParaRPr>
          </a:p>
          <a:p>
            <a:pPr algn="ctr"/>
            <a:r>
              <a:rPr lang="ru-RU" sz="3600" b="1" i="1">
                <a:latin typeface="Times New Roman" pitchFamily="18" charset="0"/>
              </a:rPr>
              <a:t>води, – не має майбутнього. </a:t>
            </a:r>
          </a:p>
          <a:p>
            <a:pPr algn="ctr"/>
            <a:r>
              <a:rPr lang="ru-RU" sz="3600" b="1" i="1">
                <a:latin typeface="Times New Roman" pitchFamily="18" charset="0"/>
              </a:rPr>
              <a:t> </a:t>
            </a:r>
          </a:p>
          <a:p>
            <a:pPr algn="ctr"/>
            <a:r>
              <a:rPr lang="ru-RU" sz="3600" b="1" i="1">
                <a:latin typeface="Times New Roman" pitchFamily="18" charset="0"/>
              </a:rPr>
              <a:t>Якісна вода – якісне життя».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/>
            <a:r>
              <a:rPr lang="uk-UA" altLang="ja-JP" smtClean="0">
                <a:cs typeface="ＭＳ Ｐゴシック"/>
              </a:rPr>
              <a:t>Стічні води</a:t>
            </a:r>
            <a:r>
              <a:rPr lang="ru-RU" altLang="ja-JP" smtClean="0">
                <a:cs typeface="ＭＳ Ｐゴシック"/>
              </a:rPr>
              <a:t> </a:t>
            </a:r>
            <a:endParaRPr lang="ru-RU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2400" i="1" smtClean="0">
                <a:latin typeface="Times New Roman" pitchFamily="18" charset="0"/>
              </a:rPr>
              <a:t>Стічні́ во́ди</a:t>
            </a:r>
            <a:r>
              <a:rPr lang="uk-UA" sz="2400" smtClean="0">
                <a:latin typeface="Times New Roman" pitchFamily="18" charset="0"/>
              </a:rPr>
              <a:t> – побутові, промислові, забруднені відходами промисловості води, які відводяться з території населених пунктів і промислових об'єктів через каналізацію. </a:t>
            </a:r>
          </a:p>
          <a:p>
            <a:pPr algn="just" eaLnBrk="1" hangingPunct="1">
              <a:lnSpc>
                <a:spcPct val="80000"/>
              </a:lnSpc>
            </a:pPr>
            <a:endParaRPr lang="uk-UA" sz="2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Водні ресурси здатні забруднюватися через каналізаційні або індустріальні викиди.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</a:rPr>
              <a:t>Муніципальні стічні води являють собою складну суміш води (понад 99%) з органічними та неорганічними забруднювачами, суспендованими або розчиненими у воді. </a:t>
            </a:r>
          </a:p>
          <a:p>
            <a:pPr algn="just" eaLnBrk="1" hangingPunct="1">
              <a:lnSpc>
                <a:spcPct val="80000"/>
              </a:lnSpc>
            </a:pPr>
            <a:endParaRPr lang="uk-UA" sz="2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Основними компонентами стічних вод є мікроорганізми, тверді речовини, неорганічні компоненти, синтетичні хімічні препарати, органічні речовини.</a:t>
            </a: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333375"/>
            <a:ext cx="7900987" cy="43894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Склад стічних вод варіює, але основними компонентами є: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вода (95%),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патогени (бактерії, віруси, паразитарні черв’яки), непатогенні бактерії,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органічні частинки (фекалії, волосся, харчові залишки, папір, рослинні тканини, гумус),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розчинені органічні речовини (сеча, цукри, білки, медикаменти),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неорганічні речовини (пісок, метал, кераміка),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розчинені неорганічні речовини (аміак, сіль, сульфіди водню),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живі організми (найпростіші, водорості, дрібні риби), макроскопічні тверді предмети, гази, емульсії,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токсини (пестициди, отрути, гербіциди).</a:t>
            </a: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b="1" smtClean="0"/>
              <a:t>Види забруднення вод</a:t>
            </a:r>
            <a:endParaRPr lang="uk-UA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916113"/>
            <a:ext cx="8893175" cy="4389437"/>
          </a:xfrm>
        </p:spPr>
        <p:txBody>
          <a:bodyPr/>
          <a:lstStyle/>
          <a:p>
            <a:pPr eaLnBrk="1" hangingPunct="1"/>
            <a:r>
              <a:rPr lang="uk-UA" sz="3600" smtClean="0">
                <a:solidFill>
                  <a:srgbClr val="7030A0"/>
                </a:solidFill>
              </a:rPr>
              <a:t>Хімічне</a:t>
            </a:r>
            <a:r>
              <a:rPr lang="uk-UA" sz="3600" smtClean="0"/>
              <a:t> (неорганічне і органічне)</a:t>
            </a:r>
          </a:p>
          <a:p>
            <a:pPr eaLnBrk="1" hangingPunct="1"/>
            <a:r>
              <a:rPr lang="uk-UA" sz="3600" smtClean="0">
                <a:solidFill>
                  <a:srgbClr val="7030A0"/>
                </a:solidFill>
              </a:rPr>
              <a:t>Фізичне </a:t>
            </a:r>
            <a:r>
              <a:rPr lang="uk-UA" sz="3600" smtClean="0"/>
              <a:t>(теплове, радіаційне)</a:t>
            </a:r>
          </a:p>
          <a:p>
            <a:pPr eaLnBrk="1" hangingPunct="1"/>
            <a:r>
              <a:rPr lang="uk-UA" sz="3600" smtClean="0">
                <a:solidFill>
                  <a:srgbClr val="7030A0"/>
                </a:solidFill>
              </a:rPr>
              <a:t>Теплове забруднення</a:t>
            </a:r>
          </a:p>
          <a:p>
            <a:pPr eaLnBrk="1" hangingPunct="1"/>
            <a:r>
              <a:rPr lang="uk-UA" sz="3600" smtClean="0">
                <a:solidFill>
                  <a:srgbClr val="7030A0"/>
                </a:solidFill>
              </a:rPr>
              <a:t>Біологічне </a:t>
            </a:r>
            <a:r>
              <a:rPr lang="uk-UA" sz="3600" smtClean="0"/>
              <a:t>(мікробне, гельмінтологічне, гідрофлорне)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b="1" smtClean="0"/>
              <a:t>Хімічне забруднення</a:t>
            </a:r>
            <a:endParaRPr lang="uk-UA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2141537"/>
          </a:xfrm>
        </p:spPr>
        <p:txBody>
          <a:bodyPr/>
          <a:lstStyle/>
          <a:p>
            <a:pPr eaLnBrk="1" hangingPunct="1"/>
            <a:r>
              <a:rPr lang="uk-UA" b="1" i="1" smtClean="0"/>
              <a:t>Хімічне забруднення </a:t>
            </a:r>
            <a:r>
              <a:rPr lang="uk-UA" smtClean="0"/>
              <a:t>води відбувається внаслідок надходження у водойми з стічними водами різних шкідливих домішок. Більшість з них є токсичними для мешканців водойм. Це - сполуки миш’яку, свинцю, ртуті, міді, кадмію, хрому тощо. </a:t>
            </a:r>
          </a:p>
        </p:txBody>
      </p:sp>
      <p:pic>
        <p:nvPicPr>
          <p:cNvPr id="29699" name="Рисунок 3" descr="0001gs5r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644900"/>
            <a:ext cx="4248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23868-55659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644900"/>
            <a:ext cx="36052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0"/>
            <a:ext cx="526097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950" y="3946525"/>
            <a:ext cx="43370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19475"/>
            <a:ext cx="4953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4294967295"/>
          </p:nvPr>
        </p:nvSpPr>
        <p:spPr>
          <a:xfrm>
            <a:off x="230188" y="658813"/>
            <a:ext cx="8662987" cy="3024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Дуже небезпечним джерелом для водойм є </a:t>
            </a:r>
            <a:r>
              <a:rPr lang="ru-RU" i="1" smtClean="0">
                <a:solidFill>
                  <a:srgbClr val="7030A0"/>
                </a:solidFill>
              </a:rPr>
              <a:t>нафтопродукти</a:t>
            </a:r>
            <a:r>
              <a:rPr lang="ru-RU" smtClean="0"/>
              <a:t>. Нафта – ворог номер один у сучасному забрудненні морів і океанів. 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Нафтова плівка на поверхні океанів - це не тільки спотворені береги, гинучі морські мешканці, водоплаваючі птахи. Це – зменшення кількості кисню в атмосфері в результаті забруднення і загибелі планктону. </a:t>
            </a:r>
          </a:p>
        </p:txBody>
      </p:sp>
      <p:pic>
        <p:nvPicPr>
          <p:cNvPr id="31746" name="Рисунок 3" descr="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652838"/>
            <a:ext cx="4608512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 descr="439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357563"/>
            <a:ext cx="28082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5" descr="7f59726433a1abf3219c4b66b029e9886a88ec1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797425"/>
            <a:ext cx="2374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549275"/>
            <a:ext cx="8229600" cy="938213"/>
          </a:xfrm>
        </p:spPr>
        <p:txBody>
          <a:bodyPr/>
          <a:lstStyle/>
          <a:p>
            <a:pPr algn="ctr" eaLnBrk="1" hangingPunct="1"/>
            <a:r>
              <a:rPr lang="uk-UA" b="1" smtClean="0"/>
              <a:t>Фізичне забруднення</a:t>
            </a:r>
            <a:endParaRPr lang="uk-UA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2736850"/>
          </a:xfrm>
        </p:spPr>
        <p:txBody>
          <a:bodyPr/>
          <a:lstStyle/>
          <a:p>
            <a:pPr eaLnBrk="1" hangingPunct="1"/>
            <a:r>
              <a:rPr lang="ru-RU" b="1" i="1" smtClean="0"/>
              <a:t>Фізичне забруднення </a:t>
            </a:r>
            <a:r>
              <a:rPr lang="ru-RU" smtClean="0"/>
              <a:t>води пов’язане із нерозчинними домішками, радіоактивними речовинами. </a:t>
            </a:r>
          </a:p>
          <a:p>
            <a:pPr eaLnBrk="1" hangingPunct="1"/>
            <a:r>
              <a:rPr lang="ru-RU" smtClean="0"/>
              <a:t>Пісок, намул, глинисті частки потрапляють у водойми головним чином за рахунок поверхневого змиву дощовими водами з полів. </a:t>
            </a:r>
          </a:p>
          <a:p>
            <a:pPr eaLnBrk="1" hangingPunct="1"/>
            <a:endParaRPr lang="uk-UA" smtClean="0"/>
          </a:p>
        </p:txBody>
      </p:sp>
      <p:pic>
        <p:nvPicPr>
          <p:cNvPr id="32771" name="Picture 2" descr="http://3.bp.blogspot.com/-QL-zTMzY3dk/TZx0g8NuNeI/AAAAAAAAAAY/XwxKNx21R_k/s1600/vulnerability-soil-groundwater-pollution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4076700"/>
            <a:ext cx="44005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eco.sterligoff.ru/wp/wp-content/uploads/2010/07/oz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076700"/>
            <a:ext cx="33115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496300" cy="2952750"/>
          </a:xfrm>
        </p:spPr>
        <p:txBody>
          <a:bodyPr/>
          <a:lstStyle/>
          <a:p>
            <a:pPr eaLnBrk="1" hangingPunct="1"/>
            <a:r>
              <a:rPr lang="uk-UA" smtClean="0"/>
              <a:t>Забруднення води побутовим сміттям.</a:t>
            </a:r>
          </a:p>
          <a:p>
            <a:pPr eaLnBrk="1" hangingPunct="1"/>
            <a:r>
              <a:rPr lang="uk-UA" smtClean="0"/>
              <a:t>“</a:t>
            </a:r>
            <a:r>
              <a:rPr lang="uk-UA" b="1" smtClean="0"/>
              <a:t>Сміттєвий Острів</a:t>
            </a:r>
            <a:r>
              <a:rPr lang="uk-UA" smtClean="0"/>
              <a:t>”-це величезна купа плавучого сміття – </a:t>
            </a:r>
            <a:r>
              <a:rPr lang="uk-UA" b="1" smtClean="0"/>
              <a:t>фактично найбільше звалище планети</a:t>
            </a:r>
            <a:r>
              <a:rPr lang="uk-UA" smtClean="0"/>
              <a:t> Смуга тягнеться від узбережжя Каліфорнії через північну частину Тихого океану і ледве не досягає віддаленої Японії.</a:t>
            </a:r>
          </a:p>
        </p:txBody>
      </p:sp>
      <p:pic>
        <p:nvPicPr>
          <p:cNvPr id="34818" name="Рисунок 3" descr="smitia_okea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213100"/>
            <a:ext cx="52562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213100"/>
            <a:ext cx="41275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 descr="smitia_okean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slid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866775"/>
          </a:xfrm>
        </p:spPr>
        <p:txBody>
          <a:bodyPr/>
          <a:lstStyle/>
          <a:p>
            <a:pPr algn="ctr" eaLnBrk="1" hangingPunct="1"/>
            <a:r>
              <a:rPr lang="uk-UA" b="1" smtClean="0"/>
              <a:t>Теплове забруднення</a:t>
            </a:r>
            <a:endParaRPr lang="uk-UA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484313"/>
            <a:ext cx="8374063" cy="2449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/>
              <a:t>Теплове забруднення </a:t>
            </a:r>
            <a:r>
              <a:rPr lang="ru-RU" smtClean="0"/>
              <a:t>водойм спричинене викидом у водойми теплих вод від різних енергетичних установок. У річках, які знаходяться поряд ТЕС і АЕС, порушуються умови нересту риб, гине зоопланктон, риби уражуються хворобами й паразитами. </a:t>
            </a:r>
            <a:endParaRPr lang="uk-UA" smtClean="0"/>
          </a:p>
        </p:txBody>
      </p:sp>
      <p:pic>
        <p:nvPicPr>
          <p:cNvPr id="36867" name="Рисунок 3" descr="seret_z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57563"/>
            <a:ext cx="49879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s419x0-news-11131122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05263"/>
            <a:ext cx="322262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938212"/>
          </a:xfrm>
        </p:spPr>
        <p:txBody>
          <a:bodyPr/>
          <a:lstStyle/>
          <a:p>
            <a:pPr algn="ctr" eaLnBrk="1" hangingPunct="1"/>
            <a:r>
              <a:rPr lang="uk-UA" b="1" smtClean="0"/>
              <a:t>Біологічне забруднення</a:t>
            </a:r>
            <a:endParaRPr lang="uk-UA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412875"/>
            <a:ext cx="5113337" cy="5256213"/>
          </a:xfrm>
        </p:spPr>
        <p:txBody>
          <a:bodyPr/>
          <a:lstStyle/>
          <a:p>
            <a:pPr eaLnBrk="1" hangingPunct="1"/>
            <a:r>
              <a:rPr lang="uk-UA" sz="2400" b="1" i="1" smtClean="0"/>
              <a:t>Біологічне забруднення </a:t>
            </a:r>
            <a:r>
              <a:rPr lang="uk-UA" sz="2400" smtClean="0"/>
              <a:t>водного середовища полягає у попаданні до водойм із стічними водами різних видів мікроорганізмів, рослин і тварин (віруси, бактерії, грибки, черви), яких раніше тут не було.</a:t>
            </a:r>
          </a:p>
          <a:p>
            <a:pPr eaLnBrk="1" hangingPunct="1"/>
            <a:r>
              <a:rPr lang="uk-UA" sz="2400" smtClean="0"/>
              <a:t> Багато з них є хвороботворними для людей, тварин і рослин. Особливої гостроти біологічне забруднення водойм набуває в місцях масового відпочинку людей.</a:t>
            </a:r>
          </a:p>
        </p:txBody>
      </p:sp>
      <p:pic>
        <p:nvPicPr>
          <p:cNvPr id="37891" name="Рисунок 3" descr="pollu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412875"/>
            <a:ext cx="3455987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228600" y="2106613"/>
            <a:ext cx="8686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>
                <a:latin typeface="Times New Roman" pitchFamily="18" charset="0"/>
              </a:rPr>
              <a:t>Перед скиданням у природні водойми забруднені промислові та комунальні стічні води підлягають очищенню.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Застосовують три методи очищення: </a:t>
            </a:r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 i="1">
                <a:latin typeface="Times New Roman" pitchFamily="18" charset="0"/>
              </a:rPr>
              <a:t>механічний, </a:t>
            </a:r>
            <a:endParaRPr lang="en-US" sz="2400" i="1">
              <a:latin typeface="Times New Roman" pitchFamily="18" charset="0"/>
            </a:endParaRPr>
          </a:p>
          <a:p>
            <a:pPr algn="just"/>
            <a:r>
              <a:rPr lang="uk-UA" sz="2400" i="1">
                <a:latin typeface="Times New Roman" pitchFamily="18" charset="0"/>
              </a:rPr>
              <a:t>фізико-хімічний </a:t>
            </a:r>
            <a:endParaRPr lang="en-US" sz="2400" i="1">
              <a:latin typeface="Times New Roman" pitchFamily="18" charset="0"/>
            </a:endParaRPr>
          </a:p>
          <a:p>
            <a:pPr algn="just"/>
            <a:r>
              <a:rPr lang="uk-UA" sz="2400" i="1">
                <a:latin typeface="Times New Roman" pitchFamily="18" charset="0"/>
              </a:rPr>
              <a:t>і біологічний.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228600" y="828675"/>
            <a:ext cx="8686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>
                <a:latin typeface="Times New Roman" pitchFamily="18" charset="0"/>
              </a:rPr>
              <a:t>Метод механічного очищення полягає в механічному видаленні із стічних вод нерозчинних домішок, для чого застосовують спеціальні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uk-UA" sz="2400">
                <a:latin typeface="Times New Roman" pitchFamily="18" charset="0"/>
              </a:rPr>
              <a:t>споруди.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Видалення різнорідних домішок при цьому здійснюється за допомогою різноманітних пристроїв: решіток і сит, жиро-, масло-, нафтовловлювачів.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У відстійниках осаджуються важкі частинки, а легкі речовини спливають на поверхню води відстійників.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Кількість твердих органічних речовин, що утворюється на цьому етапі, може досягти 35% всіх органічних речовин, які містяться в стічних комунальних водах звичайного міста.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152400" y="1557338"/>
            <a:ext cx="8763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>
                <a:latin typeface="Times New Roman" pitchFamily="18" charset="0"/>
              </a:rPr>
              <a:t>Метод </a:t>
            </a:r>
            <a:r>
              <a:rPr lang="uk-UA" sz="2400" i="1">
                <a:latin typeface="Times New Roman" pitchFamily="18" charset="0"/>
              </a:rPr>
              <a:t>фізико-хімічного </a:t>
            </a:r>
            <a:r>
              <a:rPr lang="uk-UA" sz="2400">
                <a:latin typeface="Times New Roman" pitchFamily="18" charset="0"/>
              </a:rPr>
              <a:t>очищення ґрунтується на реагентній коагуляції, нейтралізації кислот і лугів, екстракції, перегонці з водяною парою, сорбції та обробці води хлором.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Названі реагенти, вступаючи в реакцію із забруднювальними речовинами, сприяють випаданню нерозчинних колоїдних і частково розчинених речовин.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Деякі нерозчинні речовини перетворюються у нешкідливі розчинні. 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152400" y="1192213"/>
            <a:ext cx="8763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>
                <a:latin typeface="Times New Roman" pitchFamily="18" charset="0"/>
              </a:rPr>
              <a:t>Фізико-хімічний метод дає змогу зменшити кількість нерозчинних забруднювачів стічних вод до 95% і розчинних до 25%.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На цьому етапі очищення видаляються з стічних вод сполуки, що містять азот і фосфор.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Саме ці елементи спричиняють евтрофікацію природних водойм і, як наслідок, інтенсивний ріст водоростей.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Після фізико-хімічного очищення стічні води підлягають біологічному очищенню.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304800" y="1741488"/>
            <a:ext cx="8610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>
                <a:latin typeface="Times New Roman" pitchFamily="18" charset="0"/>
              </a:rPr>
              <a:t>Метод </a:t>
            </a:r>
            <a:r>
              <a:rPr lang="uk-UA" sz="2400" i="1">
                <a:latin typeface="Times New Roman" pitchFamily="18" charset="0"/>
              </a:rPr>
              <a:t>біологічного </a:t>
            </a:r>
            <a:r>
              <a:rPr lang="uk-UA" sz="2400">
                <a:latin typeface="Times New Roman" pitchFamily="18" charset="0"/>
              </a:rPr>
              <a:t>очищення дозволяє провести природний процес руйнування органічних речовин.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Біологічне очищення може бути природним і штучним.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 i="1">
                <a:latin typeface="Times New Roman" pitchFamily="18" charset="0"/>
              </a:rPr>
              <a:t>Штучне </a:t>
            </a:r>
            <a:r>
              <a:rPr lang="uk-UA" sz="2400">
                <a:latin typeface="Times New Roman" pitchFamily="18" charset="0"/>
              </a:rPr>
              <a:t>проводять на полях фільтрації.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Там планується зрошувальна мережа магістральних і розподільних каналів, якими розливаються стічні води. 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304800" y="1193800"/>
            <a:ext cx="8610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>
                <a:latin typeface="Times New Roman" pitchFamily="18" charset="0"/>
              </a:rPr>
              <a:t>Очищення забруднень відбувається в процесі фільтрації вод через ґрунт.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Шар ґрунту товщиною 80 см забезпечує досить надійне очищення.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Для біологічного очищення використовують також біологічні ставки, де відбуваються ті самі процеси, що й при самоочищенні водойм. </a:t>
            </a:r>
            <a:endParaRPr lang="en-US" sz="2400">
              <a:latin typeface="Times New Roman" pitchFamily="18" charset="0"/>
            </a:endParaRPr>
          </a:p>
          <a:p>
            <a:pPr algn="just"/>
            <a:endParaRPr lang="en-US" sz="2400">
              <a:latin typeface="Times New Roman" pitchFamily="18" charset="0"/>
            </a:endParaRPr>
          </a:p>
          <a:p>
            <a:pPr algn="just"/>
            <a:r>
              <a:rPr lang="uk-UA" sz="2400">
                <a:latin typeface="Times New Roman" pitchFamily="18" charset="0"/>
              </a:rPr>
              <a:t>Для штучного біологічного очищення застосовують спеціальні споруди - біологічні фільтри (аеротенки).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152400" y="2836863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>
                <a:latin typeface="Times New Roman" pitchFamily="18" charset="0"/>
              </a:rPr>
              <a:t>Сумарні витрати на очищення стічних вод становлять 10-15%, а іноді 20-25% загальної вартості промислових підприємств.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solidFill>
              <a:srgbClr val="FFFF00"/>
            </a:solidFill>
          </a:ln>
        </p:spPr>
        <p:txBody>
          <a:bodyPr lIns="91440" rIns="91440" bIns="45720" anchor="ctr"/>
          <a:lstStyle/>
          <a:p>
            <a:pPr eaLnBrk="1" hangingPunct="1"/>
            <a:r>
              <a:rPr lang="uk-UA" altLang="ja-JP" i="1" smtClean="0">
                <a:solidFill>
                  <a:srgbClr val="3399FF"/>
                </a:solidFill>
                <a:cs typeface="ＭＳ Ｐゴシック"/>
              </a:rPr>
              <a:t>Водні ресурси України</a:t>
            </a:r>
            <a:r>
              <a:rPr lang="uk-UA" altLang="ja-JP" smtClean="0">
                <a:cs typeface="ＭＳ Ｐゴシック"/>
              </a:rPr>
              <a:t> </a:t>
            </a:r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/>
              <a:t>На території України зареєстровано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uk-UA" smtClean="0"/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71 </a:t>
            </a:r>
            <a:r>
              <a:rPr lang="uk-UA" b="1" smtClean="0"/>
              <a:t>тис. річок</a:t>
            </a:r>
            <a:r>
              <a:rPr lang="uk-UA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3 </a:t>
            </a:r>
            <a:r>
              <a:rPr lang="uk-UA" b="1" smtClean="0"/>
              <a:t>тис. озер,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23 </a:t>
            </a:r>
            <a:r>
              <a:rPr lang="uk-UA" b="1" smtClean="0"/>
              <a:t>тис. ставків та водосховищ.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Однак їх наявність не означає, що водні ресурси невичерпні.</a:t>
            </a: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slide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slide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санітарно-гігієничних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підмивання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вим’я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4,5 л на 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догляду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доїльними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апаратами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молокопроводом,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молочним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посудом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 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холодної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10 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гарячої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на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доїльний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молока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фермі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становить 4–5 л на 1 л молока, а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первинну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переробку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5–7 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догляд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шкірою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Орієнтовно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купання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вівці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розходують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3–10 л води.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Сумарно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зведенні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фермі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збільшують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сезонні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годинні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нерівномірності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водопосточання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весна,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1,5, зима – 0,5.</a:t>
            </a:r>
          </a:p>
        </p:txBody>
      </p:sp>
    </p:spTree>
    <p:extLst>
      <p:ext uri="{BB962C8B-B14F-4D97-AF65-F5344CB8AC3E}">
        <p14:creationId xmlns:p14="http://schemas.microsoft.com/office/powerpoint/2010/main" val="2130490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2091</Words>
  <Application>Microsoft Office PowerPoint</Application>
  <PresentationFormat>Экран (4:3)</PresentationFormat>
  <Paragraphs>242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Водні ресурси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Якщо в них залучено дуже багато природних або штучних забруднюючих речовин з перерахованих нижче джерел, природна система не справляється з очищенням води. </vt:lpstr>
      <vt:lpstr>Презентация PowerPoint</vt:lpstr>
      <vt:lpstr>Стічні води </vt:lpstr>
      <vt:lpstr>Презентация PowerPoint</vt:lpstr>
      <vt:lpstr>Види забруднення вод</vt:lpstr>
      <vt:lpstr>Хімічне забруднення</vt:lpstr>
      <vt:lpstr>Презентация PowerPoint</vt:lpstr>
      <vt:lpstr>Презентация PowerPoint</vt:lpstr>
      <vt:lpstr>Фізичне забруднення</vt:lpstr>
      <vt:lpstr>Презентация PowerPoint</vt:lpstr>
      <vt:lpstr>Презентация PowerPoint</vt:lpstr>
      <vt:lpstr>Презентация PowerPoint</vt:lpstr>
      <vt:lpstr>Теплове забруднення</vt:lpstr>
      <vt:lpstr>Біологічне забруднення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 водойм</dc:title>
  <dc:creator>USER</dc:creator>
  <cp:lastModifiedBy>Пользователь Windows</cp:lastModifiedBy>
  <cp:revision>21</cp:revision>
  <dcterms:modified xsi:type="dcterms:W3CDTF">2024-10-01T19:40:16Z</dcterms:modified>
</cp:coreProperties>
</file>