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75"/>
  </p:notesMasterIdLst>
  <p:handoutMasterIdLst>
    <p:handoutMasterId r:id="rId76"/>
  </p:handoutMasterIdLst>
  <p:sldIdLst>
    <p:sldId id="256" r:id="rId4"/>
    <p:sldId id="330" r:id="rId5"/>
    <p:sldId id="292" r:id="rId6"/>
    <p:sldId id="332" r:id="rId7"/>
    <p:sldId id="333" r:id="rId8"/>
    <p:sldId id="334" r:id="rId9"/>
    <p:sldId id="302" r:id="rId10"/>
    <p:sldId id="310" r:id="rId11"/>
    <p:sldId id="311" r:id="rId12"/>
    <p:sldId id="312" r:id="rId13"/>
    <p:sldId id="309" r:id="rId14"/>
    <p:sldId id="267" r:id="rId15"/>
    <p:sldId id="260" r:id="rId16"/>
    <p:sldId id="303" r:id="rId17"/>
    <p:sldId id="263" r:id="rId18"/>
    <p:sldId id="262" r:id="rId19"/>
    <p:sldId id="335" r:id="rId20"/>
    <p:sldId id="336" r:id="rId21"/>
    <p:sldId id="337" r:id="rId22"/>
    <p:sldId id="339" r:id="rId23"/>
    <p:sldId id="360" r:id="rId24"/>
    <p:sldId id="361" r:id="rId25"/>
    <p:sldId id="362" r:id="rId26"/>
    <p:sldId id="363" r:id="rId27"/>
    <p:sldId id="340" r:id="rId28"/>
    <p:sldId id="341" r:id="rId29"/>
    <p:sldId id="342" r:id="rId30"/>
    <p:sldId id="343" r:id="rId31"/>
    <p:sldId id="344" r:id="rId32"/>
    <p:sldId id="359" r:id="rId33"/>
    <p:sldId id="345" r:id="rId34"/>
    <p:sldId id="346" r:id="rId35"/>
    <p:sldId id="279" r:id="rId36"/>
    <p:sldId id="327" r:id="rId37"/>
    <p:sldId id="281" r:id="rId38"/>
    <p:sldId id="282" r:id="rId39"/>
    <p:sldId id="313" r:id="rId40"/>
    <p:sldId id="375" r:id="rId41"/>
    <p:sldId id="377" r:id="rId42"/>
    <p:sldId id="376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04" r:id="rId55"/>
    <p:sldId id="305" r:id="rId56"/>
    <p:sldId id="306" r:id="rId57"/>
    <p:sldId id="315" r:id="rId58"/>
    <p:sldId id="317" r:id="rId59"/>
    <p:sldId id="319" r:id="rId60"/>
    <p:sldId id="320" r:id="rId61"/>
    <p:sldId id="321" r:id="rId62"/>
    <p:sldId id="322" r:id="rId63"/>
    <p:sldId id="323" r:id="rId64"/>
    <p:sldId id="324" r:id="rId65"/>
    <p:sldId id="326" r:id="rId66"/>
    <p:sldId id="328" r:id="rId67"/>
    <p:sldId id="307" r:id="rId68"/>
    <p:sldId id="265" r:id="rId69"/>
    <p:sldId id="266" r:id="rId70"/>
    <p:sldId id="268" r:id="rId71"/>
    <p:sldId id="287" r:id="rId72"/>
    <p:sldId id="308" r:id="rId73"/>
    <p:sldId id="331" r:id="rId7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  <a:srgbClr val="006600"/>
    <a:srgbClr val="CCFFFF"/>
    <a:srgbClr val="9FFFEF"/>
    <a:srgbClr val="CCFFCC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2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CE576D06-983E-49D8-9C25-9D09DC5406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A6E0E0AA-3681-41A4-B991-EA5633DDDF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>
            <a:extLst>
              <a:ext uri="{FF2B5EF4-FFF2-40B4-BE49-F238E27FC236}">
                <a16:creationId xmlns="" xmlns:a16="http://schemas.microsoft.com/office/drawing/2014/main" id="{BA4800B6-0AE8-4329-BF9A-12FD497A4E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>
            <a:extLst>
              <a:ext uri="{FF2B5EF4-FFF2-40B4-BE49-F238E27FC236}">
                <a16:creationId xmlns="" xmlns:a16="http://schemas.microsoft.com/office/drawing/2014/main" id="{A9D7A7BA-BDE5-46F9-B1E1-9C54CA56A32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0506223-601B-4484-B1B9-01DDB6BDCE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EC895790-974F-48FB-BD8A-83FE0F8EA4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B6724B2-ECAE-46D9-B73E-31BEFE9259A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D8A5107-7059-4C8F-AE97-060E7E991D32}" type="datetimeFigureOut">
              <a:rPr lang="ru-RU"/>
              <a:pPr>
                <a:defRPr/>
              </a:pPr>
              <a:t>07.03.2024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866FD67C-7493-417D-A8AA-250A0B8A63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9E0A1558-55E3-4E75-BA24-10345218B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F77BCF9-E6F7-46B6-A852-FE06A135FD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E085004-9E47-403C-A114-0A95B5637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6D1307-9E74-4B66-8C90-ACE3B5900A1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7673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DDDDA26-8B87-4254-A5A0-BE5AAB35F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31364FF-1B36-46FB-A892-4BED247D2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A0315BD-CD1C-49FA-8E9D-ABE366EC7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00277-7862-46B3-B7D7-90B2B83B80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512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BE451F0-9027-470E-B3AF-96A82E4F7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7C1C3ED-76D2-4C8A-8D7B-3A850AE2E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FB7061B-39DC-4B8D-B13F-0FBC5463DA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3360E-B5CF-46A1-8F57-CD3C26AB0A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147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342AA01-B1F8-4DF7-B13E-4D14DDA48F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F999E84-4AEC-4982-984F-EF959D4DCF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341AFA0-8B17-4FBE-89C9-AEE205BCB6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8AB1-0B5F-463F-8730-7D8FE47B75A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8022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E23ECEF-3F50-4CEA-91E6-8F8366048A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62A2AB7-44CB-4104-9E76-A47DAAD54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1EDB49F-0E08-4E35-B898-B2FBC7BFDF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972BA-4F50-43EA-BF70-8D47C8BF783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9856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10">
            <a:extLst>
              <a:ext uri="{FF2B5EF4-FFF2-40B4-BE49-F238E27FC236}">
                <a16:creationId xmlns="" xmlns:a16="http://schemas.microsoft.com/office/drawing/2014/main" id="{27FA7B64-9445-4B37-9888-1053FB55C508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Группа 15">
            <a:extLst>
              <a:ext uri="{FF2B5EF4-FFF2-40B4-BE49-F238E27FC236}">
                <a16:creationId xmlns="" xmlns:a16="http://schemas.microsoft.com/office/drawing/2014/main" id="{2379FBE1-5A0A-4E88-B9D1-D9A08FE7971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15">
              <a:extLst>
                <a:ext uri="{FF2B5EF4-FFF2-40B4-BE49-F238E27FC236}">
                  <a16:creationId xmlns="" xmlns:a16="http://schemas.microsoft.com/office/drawing/2014/main" id="{C4867707-8791-4072-A4F7-A7A44CD96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Полилиния 18">
              <a:extLst>
                <a:ext uri="{FF2B5EF4-FFF2-40B4-BE49-F238E27FC236}">
                  <a16:creationId xmlns="" xmlns:a16="http://schemas.microsoft.com/office/drawing/2014/main" id="{FEA42C67-2457-4939-ADDD-B72C815DE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Полилиния 18">
              <a:extLst>
                <a:ext uri="{FF2B5EF4-FFF2-40B4-BE49-F238E27FC236}">
                  <a16:creationId xmlns="" xmlns:a16="http://schemas.microsoft.com/office/drawing/2014/main" id="{3A9E7A02-3FF5-4DA4-B258-66D399E41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9">
              <a:extLst>
                <a:ext uri="{FF2B5EF4-FFF2-40B4-BE49-F238E27FC236}">
                  <a16:creationId xmlns="" xmlns:a16="http://schemas.microsoft.com/office/drawing/2014/main" id="{B5C78F8B-E243-4582-8D32-2A6BEDEF61C2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1" name="Дата 29">
            <a:extLst>
              <a:ext uri="{FF2B5EF4-FFF2-40B4-BE49-F238E27FC236}">
                <a16:creationId xmlns="" xmlns:a16="http://schemas.microsoft.com/office/drawing/2014/main" id="{420AAAE0-E92A-4714-A227-15D44F10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>
            <a:extLst>
              <a:ext uri="{FF2B5EF4-FFF2-40B4-BE49-F238E27FC236}">
                <a16:creationId xmlns="" xmlns:a16="http://schemas.microsoft.com/office/drawing/2014/main" id="{F76FE1B7-86DA-456C-8764-2630E89B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>
            <a:extLst>
              <a:ext uri="{FF2B5EF4-FFF2-40B4-BE49-F238E27FC236}">
                <a16:creationId xmlns="" xmlns:a16="http://schemas.microsoft.com/office/drawing/2014/main" id="{B401E7CD-7435-4CA5-BC55-667BB649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C8C34A-BA3F-4335-BD42-1ECFAE05D75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261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="" xmlns:a16="http://schemas.microsoft.com/office/drawing/2014/main" id="{F2D31D28-5FDE-4373-9F32-AAD74CE2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="" xmlns:a16="http://schemas.microsoft.com/office/drawing/2014/main" id="{6BC54C57-5B8E-49EB-BB72-911A5A0F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="" xmlns:a16="http://schemas.microsoft.com/office/drawing/2014/main" id="{8E71F012-3D6D-4585-B472-8C71DC52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46D65-5D0A-429F-87B0-ED0BFB72B7D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575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>
            <a:extLst>
              <a:ext uri="{FF2B5EF4-FFF2-40B4-BE49-F238E27FC236}">
                <a16:creationId xmlns="" xmlns:a16="http://schemas.microsoft.com/office/drawing/2014/main" id="{504E377E-5C5C-4925-9A93-7B40233C7A10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Нашивка 11">
            <a:extLst>
              <a:ext uri="{FF2B5EF4-FFF2-40B4-BE49-F238E27FC236}">
                <a16:creationId xmlns="" xmlns:a16="http://schemas.microsoft.com/office/drawing/2014/main" id="{192F913E-31AD-4299-8FF0-998800092005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="" xmlns:a16="http://schemas.microsoft.com/office/drawing/2014/main" id="{993A936C-B947-4F55-BBE9-33326C283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64155064-A7C0-432D-8EC4-FACB2914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D64D2722-AD31-4163-A182-73E73425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7DBE-418C-40C8-A6BC-22CA1968F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47045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8569EDA-EC5D-4443-AC6E-E1B1AA35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1316FC-7DA2-4231-B480-BF501DA22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43CD9F6-218C-4AFC-8938-D47ACC5D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F9275-73AE-436B-A087-F2D4139B58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2703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0138712-4F23-4180-9E96-0CF6EB63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3DF1F7E-9E88-477E-8E38-A0E20A4A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14923D3-3F80-41AC-8495-AF5AF6FF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D76D9-970C-4645-A1FC-CAB2897AAF5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63929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9B10285-6AB6-440A-937A-D0CB9E55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79BC51-255A-4884-992B-CA8CEDF5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23DE23-FFA0-48EE-AB08-2DF54D12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DC491-42B6-4D36-8B4F-0F6ED0D556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464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="" xmlns:a16="http://schemas.microsoft.com/office/drawing/2014/main" id="{C2B2A5EB-5EF5-4C40-96D6-990F2322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="" xmlns:a16="http://schemas.microsoft.com/office/drawing/2014/main" id="{47845EC0-B56B-4A63-BCF1-046950C6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="" xmlns:a16="http://schemas.microsoft.com/office/drawing/2014/main" id="{65325D83-B515-4C49-B777-67D49596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CAD90-D915-4B88-AA27-C4A56CD98D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4461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FF6D8F8-372F-4270-84AB-5054C9C94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0B57471-6870-4CE4-A249-32D9A5AE78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154C55D-9BB0-4EB5-A988-AD6C45167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5B999-CCC6-4636-9B08-19ED755C87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80331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2B469D8-8CD1-41C9-8577-5B9AF0E6B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F016EA-CE35-4B58-9C67-A528F26D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E193A7-11C0-481E-BB15-FCDC4CC0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8CF01-A4D3-4ECA-9A92-014B4930ABF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6066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>
            <a:extLst>
              <a:ext uri="{FF2B5EF4-FFF2-40B4-BE49-F238E27FC236}">
                <a16:creationId xmlns="" xmlns:a16="http://schemas.microsoft.com/office/drawing/2014/main" id="{302252D6-75BA-4089-9A2A-9CDC0383EC2C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Полилиния 15">
            <a:extLst>
              <a:ext uri="{FF2B5EF4-FFF2-40B4-BE49-F238E27FC236}">
                <a16:creationId xmlns="" xmlns:a16="http://schemas.microsoft.com/office/drawing/2014/main" id="{085A0997-0707-4687-8DF9-6F809C0C6E13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Прямоугольный треугольник 15">
            <a:extLst>
              <a:ext uri="{FF2B5EF4-FFF2-40B4-BE49-F238E27FC236}">
                <a16:creationId xmlns="" xmlns:a16="http://schemas.microsoft.com/office/drawing/2014/main" id="{69C5EFF3-5213-4D2F-90CD-E30F849DA267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6">
            <a:extLst>
              <a:ext uri="{FF2B5EF4-FFF2-40B4-BE49-F238E27FC236}">
                <a16:creationId xmlns="" xmlns:a16="http://schemas.microsoft.com/office/drawing/2014/main" id="{7AB790E2-030A-4C4B-9868-A08586C743C5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8">
            <a:extLst>
              <a:ext uri="{FF2B5EF4-FFF2-40B4-BE49-F238E27FC236}">
                <a16:creationId xmlns="" xmlns:a16="http://schemas.microsoft.com/office/drawing/2014/main" id="{187947AD-3D92-4A40-BBE3-EA91AB76B244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Нашивка 19">
            <a:extLst>
              <a:ext uri="{FF2B5EF4-FFF2-40B4-BE49-F238E27FC236}">
                <a16:creationId xmlns="" xmlns:a16="http://schemas.microsoft.com/office/drawing/2014/main" id="{32854DE5-08A8-493D-BDBF-5B95EAF4BBDF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>
            <a:extLst>
              <a:ext uri="{FF2B5EF4-FFF2-40B4-BE49-F238E27FC236}">
                <a16:creationId xmlns="" xmlns:a16="http://schemas.microsoft.com/office/drawing/2014/main" id="{F4EFF94E-63D1-4A99-8E49-802B47F0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="" xmlns:a16="http://schemas.microsoft.com/office/drawing/2014/main" id="{6796AD8E-1834-4BBB-9139-6EAD95F3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5A4665D6-9934-4FD1-90D3-94EFAE84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9CC22-2366-4258-A290-6B474ABA18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5582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="" xmlns:a16="http://schemas.microsoft.com/office/drawing/2014/main" id="{737FCD22-727B-438E-AF52-2FAC2605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="" xmlns:a16="http://schemas.microsoft.com/office/drawing/2014/main" id="{AA0763BE-20B5-41FE-8839-328659FC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="" xmlns:a16="http://schemas.microsoft.com/office/drawing/2014/main" id="{34667855-451C-4B7C-91D2-78BB1E86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1BE09-9FA8-4BB5-9DDA-EBB5C164D6D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5680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="" xmlns:a16="http://schemas.microsoft.com/office/drawing/2014/main" id="{643AA43D-2BC2-4896-94E7-EA8CCDAD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="" xmlns:a16="http://schemas.microsoft.com/office/drawing/2014/main" id="{71F22329-53AB-4C07-A7B3-D2760033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="" xmlns:a16="http://schemas.microsoft.com/office/drawing/2014/main" id="{29842FD0-E7DC-4F7A-8149-1EB08035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76A0F-A880-417E-80D3-70845B14C94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3709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2">
            <a:extLst>
              <a:ext uri="{FF2B5EF4-FFF2-40B4-BE49-F238E27FC236}">
                <a16:creationId xmlns="" xmlns:a16="http://schemas.microsoft.com/office/drawing/2014/main" id="{55F0AF95-12A1-42FD-B063-2C957B520AE6}"/>
              </a:ext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Овал 13">
            <a:extLst>
              <a:ext uri="{FF2B5EF4-FFF2-40B4-BE49-F238E27FC236}">
                <a16:creationId xmlns="" xmlns:a16="http://schemas.microsoft.com/office/drawing/2014/main" id="{50485C6C-139C-4172-ADFA-E7CBEF066282}"/>
              </a:ext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>
            <a:extLst>
              <a:ext uri="{FF2B5EF4-FFF2-40B4-BE49-F238E27FC236}">
                <a16:creationId xmlns="" xmlns:a16="http://schemas.microsoft.com/office/drawing/2014/main" id="{8504C6C4-A2A4-4FDC-8527-74E7CDE9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>
            <a:extLst>
              <a:ext uri="{FF2B5EF4-FFF2-40B4-BE49-F238E27FC236}">
                <a16:creationId xmlns="" xmlns:a16="http://schemas.microsoft.com/office/drawing/2014/main" id="{84EF0140-02B3-49C6-A3DB-879E2681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>
            <a:extLst>
              <a:ext uri="{FF2B5EF4-FFF2-40B4-BE49-F238E27FC236}">
                <a16:creationId xmlns="" xmlns:a16="http://schemas.microsoft.com/office/drawing/2014/main" id="{51FC77FD-63DE-4A97-850A-D8796D70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19794-4BC5-4671-B011-B1D4197A89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476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="" xmlns:a16="http://schemas.microsoft.com/office/drawing/2014/main" id="{5419B57F-B6CD-4959-8EF0-D53EF736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="" xmlns:a16="http://schemas.microsoft.com/office/drawing/2014/main" id="{6E87E19D-1920-4555-B7D9-9F1DA749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="" xmlns:a16="http://schemas.microsoft.com/office/drawing/2014/main" id="{3B856B22-0195-4B1E-8D79-4065E6EF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FF2E7-2288-4D82-8FCA-AD3A33B181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8020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>
            <a:extLst>
              <a:ext uri="{FF2B5EF4-FFF2-40B4-BE49-F238E27FC236}">
                <a16:creationId xmlns="" xmlns:a16="http://schemas.microsoft.com/office/drawing/2014/main" id="{BF0C9AB4-3B73-4CBB-B765-C60B6B55F98D}"/>
              </a:ext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13">
            <a:extLst>
              <a:ext uri="{FF2B5EF4-FFF2-40B4-BE49-F238E27FC236}">
                <a16:creationId xmlns="" xmlns:a16="http://schemas.microsoft.com/office/drawing/2014/main" id="{1CBC91CD-6543-4994-8433-8882B9A39F61}"/>
              </a:ext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Овал 15">
            <a:extLst>
              <a:ext uri="{FF2B5EF4-FFF2-40B4-BE49-F238E27FC236}">
                <a16:creationId xmlns="" xmlns:a16="http://schemas.microsoft.com/office/drawing/2014/main" id="{EE78A2B6-5634-4557-A8E1-0E96F696C267}"/>
              </a:ext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Овал 16">
            <a:extLst>
              <a:ext uri="{FF2B5EF4-FFF2-40B4-BE49-F238E27FC236}">
                <a16:creationId xmlns="" xmlns:a16="http://schemas.microsoft.com/office/drawing/2014/main" id="{7E0689AF-FF5A-41B7-A54E-3A476740302A}"/>
              </a:ext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="" xmlns:a16="http://schemas.microsoft.com/office/drawing/2014/main" id="{06B8CF63-0BAA-444A-9B58-25D4BB5A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EEB1F60B-459C-4EFF-8433-7F4A7736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2470BBB3-9AB6-4667-BE42-63DCD140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88B67-A242-42F6-8C37-3387151990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3577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>
            <a:extLst>
              <a:ext uri="{FF2B5EF4-FFF2-40B4-BE49-F238E27FC236}">
                <a16:creationId xmlns="" xmlns:a16="http://schemas.microsoft.com/office/drawing/2014/main" id="{403EBBA7-F3A1-478A-A81E-37D38545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="" xmlns:a16="http://schemas.microsoft.com/office/drawing/2014/main" id="{062E53E8-B710-4CE6-A900-379D71C6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>
            <a:extLst>
              <a:ext uri="{FF2B5EF4-FFF2-40B4-BE49-F238E27FC236}">
                <a16:creationId xmlns="" xmlns:a16="http://schemas.microsoft.com/office/drawing/2014/main" id="{DBEC584C-DCC5-41D9-BF76-FCB13488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4DDF4-7A4A-4A00-922C-F0572F1CA6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82710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683290C-8F6C-46DC-AFBF-3EAA8E37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8BE6FB2-7BFC-44BD-BC07-8286668C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CA05B2F-43A9-43ED-A5C2-41701A9E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BA4FC-E924-4697-8F45-E53FC312610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8529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>
            <a:extLst>
              <a:ext uri="{FF2B5EF4-FFF2-40B4-BE49-F238E27FC236}">
                <a16:creationId xmlns="" xmlns:a16="http://schemas.microsoft.com/office/drawing/2014/main" id="{74BF301C-A57A-4824-8B8E-0473E5F2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>
            <a:extLst>
              <a:ext uri="{FF2B5EF4-FFF2-40B4-BE49-F238E27FC236}">
                <a16:creationId xmlns="" xmlns:a16="http://schemas.microsoft.com/office/drawing/2014/main" id="{C3F04541-B989-4430-B0BC-C2224B12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>
            <a:extLst>
              <a:ext uri="{FF2B5EF4-FFF2-40B4-BE49-F238E27FC236}">
                <a16:creationId xmlns="" xmlns:a16="http://schemas.microsoft.com/office/drawing/2014/main" id="{FC19C710-25DC-4109-BCA3-3EE431DD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B42B8-AB87-4DA2-90CC-842FD2F5D78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3538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2EBEE5E-847B-49CC-80D2-92379DB45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7A221AA-9C4A-47F8-8EEC-F23B34296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1D406CD-B40F-46E0-8B9A-9C6E28A1F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AEB88-A74E-484B-B308-17A020FC5A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9035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="" xmlns:a16="http://schemas.microsoft.com/office/drawing/2014/main" id="{3A36B1CA-A79A-40A3-B4A1-83B0F84885D2}"/>
              </a:ext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Прямоугольник 13">
            <a:extLst>
              <a:ext uri="{FF2B5EF4-FFF2-40B4-BE49-F238E27FC236}">
                <a16:creationId xmlns="" xmlns:a16="http://schemas.microsoft.com/office/drawing/2014/main" id="{DB101C31-A9AC-4128-91C7-76BA9EC1B17D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>
            <a:extLst>
              <a:ext uri="{FF2B5EF4-FFF2-40B4-BE49-F238E27FC236}">
                <a16:creationId xmlns="" xmlns:a16="http://schemas.microsoft.com/office/drawing/2014/main" id="{1C166156-289B-4880-B4C1-4E82167B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56E4DC7C-7EDE-41DC-903A-3B1C66EB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="" xmlns:a16="http://schemas.microsoft.com/office/drawing/2014/main" id="{B7E9AB24-8A77-41B3-8F28-78F3216A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DB08B-6FBE-416D-A240-7D35B2CD5E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6742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8B8E0F-7D49-4EE5-9995-BF6640CA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3F20B2-8C6E-4534-B25B-082AB784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C4F8FFC-8309-4428-B2DC-A7201B71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74AD8-FAFF-4A84-B7B0-7B615B7B8F3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800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2">
            <a:extLst>
              <a:ext uri="{FF2B5EF4-FFF2-40B4-BE49-F238E27FC236}">
                <a16:creationId xmlns="" xmlns:a16="http://schemas.microsoft.com/office/drawing/2014/main" id="{F1DB5CE4-5DC0-4F33-8759-FB703B29D367}"/>
              </a:ext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13">
            <a:extLst>
              <a:ext uri="{FF2B5EF4-FFF2-40B4-BE49-F238E27FC236}">
                <a16:creationId xmlns="" xmlns:a16="http://schemas.microsoft.com/office/drawing/2014/main" id="{9809C60F-519E-4E90-B5E7-649CBB98F302}"/>
              </a:ext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15">
            <a:extLst>
              <a:ext uri="{FF2B5EF4-FFF2-40B4-BE49-F238E27FC236}">
                <a16:creationId xmlns="" xmlns:a16="http://schemas.microsoft.com/office/drawing/2014/main" id="{7ACD90AE-BA5C-4CE9-A05B-CD2EC80B5AA9}"/>
              </a:ext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>
            <a:extLst>
              <a:ext uri="{FF2B5EF4-FFF2-40B4-BE49-F238E27FC236}">
                <a16:creationId xmlns="" xmlns:a16="http://schemas.microsoft.com/office/drawing/2014/main" id="{B289C981-EF1E-4282-AD5E-70B5D2A0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>
                <a16:creationId xmlns="" xmlns:a16="http://schemas.microsoft.com/office/drawing/2014/main" id="{D10B4B27-BFB7-4F35-8847-B7CBCE61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>
                <a16:creationId xmlns="" xmlns:a16="http://schemas.microsoft.com/office/drawing/2014/main" id="{129CCE19-8C73-4B72-AAFE-DE757257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ED519-BB9B-4B29-B5EC-358A5E6A173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30137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="" xmlns:a16="http://schemas.microsoft.com/office/drawing/2014/main" id="{362F1CB7-6E65-4669-90BC-D7389BAF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="" xmlns:a16="http://schemas.microsoft.com/office/drawing/2014/main" id="{AD6C1274-7CA7-478D-B9FF-86139050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="" xmlns:a16="http://schemas.microsoft.com/office/drawing/2014/main" id="{4A388530-BC86-45A5-AC9C-999AFEE3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25D69-AC21-4E8B-9369-0A029D8E09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05338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>
            <a:extLst>
              <a:ext uri="{FF2B5EF4-FFF2-40B4-BE49-F238E27FC236}">
                <a16:creationId xmlns="" xmlns:a16="http://schemas.microsoft.com/office/drawing/2014/main" id="{1A43CD2E-CD8E-4827-A912-769779AC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>
            <a:extLst>
              <a:ext uri="{FF2B5EF4-FFF2-40B4-BE49-F238E27FC236}">
                <a16:creationId xmlns="" xmlns:a16="http://schemas.microsoft.com/office/drawing/2014/main" id="{C28D7DAC-0ECB-44CA-B0D6-0CEBD5BE3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>
            <a:extLst>
              <a:ext uri="{FF2B5EF4-FFF2-40B4-BE49-F238E27FC236}">
                <a16:creationId xmlns="" xmlns:a16="http://schemas.microsoft.com/office/drawing/2014/main" id="{D1D7E6D3-3A5A-4FA6-A7A1-8E5CF186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E4389-F71F-4E7B-AF08-24508322746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586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CCA172B-4637-48D1-91CC-65FD56170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D0FAACF-EFBF-4FC2-B0C6-DE6CD04BCA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C2057CA-DF66-412F-8603-40D3D5782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17EC9-E0CC-4636-8AD7-55282CF42D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932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7111005-726F-4C02-AE5E-F65EFD58F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E7B2579-AE13-4C7A-BF42-1CD266E8E2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121C1D4-3810-41EA-B6E3-BA39FE40B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12E33-840E-4F9D-9D8A-8BF2C52E0E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4047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E82350F-6C0A-4C94-81DF-7AC94F7C1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FAEFAF4-00BC-4E13-A5E8-7FA7DCADD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1901E24-781D-483A-AF5A-F56471DA5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4F654-187F-4C15-BE4C-CB74E20443E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1381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D3B132B-2B42-4C07-B880-7B1E8757D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0D3F7F9-52F4-4E35-8E68-9732B82E3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DC179BA-8E61-44A3-88F8-8F8052B71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18EFB-1224-4B21-895D-BD307C8C36B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923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2AE76E3-4ECD-4430-A161-F0ED7D79C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049BF4-A01C-4FA9-8124-DA53768F3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A9F830-9DAA-43B6-94B9-831C4AB3D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0266-A3FA-4D24-A70E-B1ACF1BE7B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436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2D865AE-C6B0-4AFD-A0A0-9E4EBE800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66D591-661B-4130-A03D-92FE03D10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BFB03E-C0E7-41DF-B60D-664A9D4FE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6777A-6F00-49BE-9CCF-9B650B5B7E7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493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EB22A363-AA12-481E-B7A7-BDED9DBEA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6F0EF4C6-032C-487F-BB31-38C0F9881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3DF7727F-67F5-4F97-A611-3B1BB5C556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67244CF-FD5C-4D45-ABBA-FC735B2E54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1EF1DBE-EE1C-4DEE-8564-899E56A5FC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3C4B27-D2D4-4E30-ACBE-DBF0A0DB704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="" xmlns:a16="http://schemas.microsoft.com/office/drawing/2014/main" id="{9C1FB299-1474-4784-B881-A2979E214027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1" name="Полилиния 11">
            <a:extLst>
              <a:ext uri="{FF2B5EF4-FFF2-40B4-BE49-F238E27FC236}">
                <a16:creationId xmlns="" xmlns:a16="http://schemas.microsoft.com/office/drawing/2014/main" id="{43C9D08C-3D23-4E4A-B616-B0AAC6C883A2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="" xmlns:a16="http://schemas.microsoft.com/office/drawing/2014/main" id="{703DD5D6-550A-4B80-AE50-0604FD52862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4D49509-A028-46EF-B62D-3D16ED7C0FD8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E765DE3D-94DC-4BFB-AAC0-556961E7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7" name="Текст 29">
            <a:extLst>
              <a:ext uri="{FF2B5EF4-FFF2-40B4-BE49-F238E27FC236}">
                <a16:creationId xmlns="" xmlns:a16="http://schemas.microsoft.com/office/drawing/2014/main" id="{96B4B644-01D6-4BCC-97A7-813A0A86FE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8CFA2B9B-F7AC-4A7E-AF94-E81CEC2F5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="" xmlns:a16="http://schemas.microsoft.com/office/drawing/2014/main" id="{E259F0AB-0D8F-4A9A-8033-FF73D8DF5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="" xmlns:a16="http://schemas.microsoft.com/office/drawing/2014/main" id="{4EF6C187-3E90-4784-BE90-BF1D314E1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08524C0-0B41-4293-B9E0-FCCA8B3B2D9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27" r:id="rId2"/>
    <p:sldLayoutId id="2147484237" r:id="rId3"/>
    <p:sldLayoutId id="2147484238" r:id="rId4"/>
    <p:sldLayoutId id="2147484239" r:id="rId5"/>
    <p:sldLayoutId id="2147484240" r:id="rId6"/>
    <p:sldLayoutId id="2147484228" r:id="rId7"/>
    <p:sldLayoutId id="2147484241" r:id="rId8"/>
    <p:sldLayoutId id="2147484242" r:id="rId9"/>
    <p:sldLayoutId id="2147484229" r:id="rId10"/>
    <p:sldLayoutId id="21474842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>
            <a:extLst>
              <a:ext uri="{FF2B5EF4-FFF2-40B4-BE49-F238E27FC236}">
                <a16:creationId xmlns="" xmlns:a16="http://schemas.microsoft.com/office/drawing/2014/main" id="{53C61135-0CD1-4B6B-8452-A025FBD6D8E1}"/>
              </a:ext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3032088D-E917-43F7-85ED-2DF6BE433BB1}"/>
              </a:ext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Кольцо 10">
            <a:extLst>
              <a:ext uri="{FF2B5EF4-FFF2-40B4-BE49-F238E27FC236}">
                <a16:creationId xmlns="" xmlns:a16="http://schemas.microsoft.com/office/drawing/2014/main" id="{4181AEDD-30FE-45B8-A13E-A567EA3B16FA}"/>
              </a:ext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4FBC54E-515D-4B3F-9505-05B2BD3F7C54}"/>
              </a:ext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02BC1D1-93FD-4878-B46D-AC76D835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81" name="Текст 8">
            <a:extLst>
              <a:ext uri="{FF2B5EF4-FFF2-40B4-BE49-F238E27FC236}">
                <a16:creationId xmlns="" xmlns:a16="http://schemas.microsoft.com/office/drawing/2014/main" id="{585D7DE3-BAC6-42B4-A0DB-1FD04A96E7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en-US" altLang="uk-UA"/>
          </a:p>
        </p:txBody>
      </p:sp>
      <p:sp>
        <p:nvSpPr>
          <p:cNvPr id="24" name="Дата 23">
            <a:extLst>
              <a:ext uri="{FF2B5EF4-FFF2-40B4-BE49-F238E27FC236}">
                <a16:creationId xmlns="" xmlns:a16="http://schemas.microsoft.com/office/drawing/2014/main" id="{585A1E75-E79A-43E1-A9E9-D72616B82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="" xmlns:a16="http://schemas.microsoft.com/office/drawing/2014/main" id="{A6A42FDA-0D17-4E9C-A94E-EBF84AC65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>
            <a:extLst>
              <a:ext uri="{FF2B5EF4-FFF2-40B4-BE49-F238E27FC236}">
                <a16:creationId xmlns="" xmlns:a16="http://schemas.microsoft.com/office/drawing/2014/main" id="{5BA2DB9B-C97A-4E7E-9BFE-FBDCBD81C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</a:defRPr>
            </a:lvl1pPr>
          </a:lstStyle>
          <a:p>
            <a:fld id="{8E3EF1DD-8C53-4308-B08B-440CA071968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09FFD72-A597-441E-9125-004DEF4FAF1A}"/>
              </a:ext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31" r:id="rId2"/>
    <p:sldLayoutId id="2147484244" r:id="rId3"/>
    <p:sldLayoutId id="2147484232" r:id="rId4"/>
    <p:sldLayoutId id="2147484245" r:id="rId5"/>
    <p:sldLayoutId id="2147484233" r:id="rId6"/>
    <p:sldLayoutId id="2147484246" r:id="rId7"/>
    <p:sldLayoutId id="2147484247" r:id="rId8"/>
    <p:sldLayoutId id="2147484248" r:id="rId9"/>
    <p:sldLayoutId id="2147484234" r:id="rId10"/>
    <p:sldLayoutId id="21474842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2DC223FF-3FFC-4119-9C8E-4CC96FA91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1613"/>
            <a:ext cx="9144000" cy="2308324"/>
          </a:xfrm>
          <a:prstGeom prst="rect">
            <a:avLst/>
          </a:prstGeom>
          <a:solidFill>
            <a:srgbClr val="FFF7FB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4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Основи годівлі сільськогосподарських тварин</a:t>
            </a:r>
            <a:endParaRPr lang="ru-RU" sz="48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7411" name="Picture 7">
            <a:extLst>
              <a:ext uri="{FF2B5EF4-FFF2-40B4-BE49-F238E27FC236}">
                <a16:creationId xmlns="" xmlns:a16="http://schemas.microsoft.com/office/drawing/2014/main" id="{4C68A6A4-BFFC-48A6-BC89-E6AAA4B4E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22955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Номер слайда 3">
            <a:extLst>
              <a:ext uri="{FF2B5EF4-FFF2-40B4-BE49-F238E27FC236}">
                <a16:creationId xmlns="" xmlns:a16="http://schemas.microsoft.com/office/drawing/2014/main" id="{E4A1CDEE-8B4D-4F55-9ADE-E025FF7A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417692-4EFE-481D-830E-BD41FB2A68EC}" type="slidenum">
              <a:rPr lang="ru-RU" altLang="uk-UA"/>
              <a:pPr eaLnBrk="1" hangingPunct="1"/>
              <a:t>1</a:t>
            </a:fld>
            <a:endParaRPr lang="ru-RU" altLang="uk-UA"/>
          </a:p>
        </p:txBody>
      </p:sp>
      <p:pic>
        <p:nvPicPr>
          <p:cNvPr id="17413" name="Picture 5" descr="Результат пошуку зображень за запитом &quot;продукція конярства картинки&quot;">
            <a:extLst>
              <a:ext uri="{FF2B5EF4-FFF2-40B4-BE49-F238E27FC236}">
                <a16:creationId xmlns="" xmlns:a16="http://schemas.microsoft.com/office/drawing/2014/main" id="{D8B74E11-8EF7-47E3-80EC-56B8D1F1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003550"/>
            <a:ext cx="296545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Сільське господарство: Свині, свинарство, Годування поросят">
            <a:extLst>
              <a:ext uri="{FF2B5EF4-FFF2-40B4-BE49-F238E27FC236}">
                <a16:creationId xmlns="" xmlns:a16="http://schemas.microsoft.com/office/drawing/2014/main" id="{7AA2EAF5-CFAA-46FD-AB61-34B0D7A6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4005263"/>
            <a:ext cx="28813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1">
            <a:extLst>
              <a:ext uri="{FF2B5EF4-FFF2-40B4-BE49-F238E27FC236}">
                <a16:creationId xmlns="" xmlns:a16="http://schemas.microsoft.com/office/drawing/2014/main" id="{8ED00A29-E4AB-4A13-98BC-B4D95F5C9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92150"/>
            <a:ext cx="8147050" cy="5314950"/>
          </a:xfrm>
        </p:spPr>
        <p:txBody>
          <a:bodyPr/>
          <a:lstStyle/>
          <a:p>
            <a:r>
              <a:rPr lang="uk-UA" altLang="uk-UA" sz="2800" b="1" dirty="0">
                <a:latin typeface="Tahoma" panose="020B0604030504040204" pitchFamily="34" charset="0"/>
                <a:cs typeface="Times New Roman" panose="02020603050405020304" pitchFamily="18" charset="0"/>
              </a:rPr>
              <a:t>Втрата майже всього за­пасу жиру в організмі, половини білків і до 40 % маси тіла не за­грожує життю тварин, але в разі втрати 10 % води порушуються функції організму, а за втрати 20 % настає смерть.</a:t>
            </a:r>
            <a:endParaRPr lang="en-US" altLang="uk-UA" sz="28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alt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uk-UA" sz="2800" b="1" dirty="0">
                <a:latin typeface="Tahoma" panose="020B0604030504040204" pitchFamily="34" charset="0"/>
                <a:cs typeface="Times New Roman" panose="02020603050405020304" pitchFamily="18" charset="0"/>
              </a:rPr>
              <a:t>Вміст води в організмі новонароджених тварин становить 75 — 80, а дорослих — 50 — 60 %.</a:t>
            </a:r>
            <a:endParaRPr lang="ru-RU" alt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uk-UA" dirty="0"/>
          </a:p>
        </p:txBody>
      </p:sp>
      <p:sp>
        <p:nvSpPr>
          <p:cNvPr id="23555" name="Номер слайда 3">
            <a:extLst>
              <a:ext uri="{FF2B5EF4-FFF2-40B4-BE49-F238E27FC236}">
                <a16:creationId xmlns="" xmlns:a16="http://schemas.microsoft.com/office/drawing/2014/main" id="{5955FCCF-3650-4F95-9F82-F3ADFE75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5D0BDC-FD06-4E9C-9B99-78649F579D0D}" type="slidenum">
              <a:rPr lang="ru-RU" altLang="uk-UA"/>
              <a:pPr eaLnBrk="1" hangingPunct="1"/>
              <a:t>10</a:t>
            </a:fld>
            <a:endParaRPr lang="ru-RU" alt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1">
            <a:extLst>
              <a:ext uri="{FF2B5EF4-FFF2-40B4-BE49-F238E27FC236}">
                <a16:creationId xmlns="" xmlns:a16="http://schemas.microsoft.com/office/drawing/2014/main" id="{D3664571-747D-467D-8295-61E11F6FD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81075"/>
            <a:ext cx="8147050" cy="5026025"/>
          </a:xfrm>
        </p:spPr>
        <p:txBody>
          <a:bodyPr/>
          <a:lstStyle/>
          <a:p>
            <a:pPr algn="just"/>
            <a:r>
              <a:rPr lang="ru-RU" altLang="uk-UA" sz="3200" b="1" dirty="0">
                <a:latin typeface="Arial" panose="020B0604020202020204" pitchFamily="34" charset="0"/>
              </a:rPr>
              <a:t>До складу </a:t>
            </a:r>
            <a:r>
              <a:rPr lang="ru-RU" altLang="uk-UA" sz="3200" b="1" dirty="0" err="1">
                <a:latin typeface="Arial" panose="020B0604020202020204" pitchFamily="34" charset="0"/>
              </a:rPr>
              <a:t>рослин</a:t>
            </a:r>
            <a:r>
              <a:rPr lang="ru-RU" altLang="uk-UA" sz="3200" b="1" dirty="0">
                <a:latin typeface="Arial" panose="020B0604020202020204" pitchFamily="34" charset="0"/>
              </a:rPr>
              <a:t> і </a:t>
            </a:r>
            <a:r>
              <a:rPr lang="ru-RU" altLang="uk-UA" sz="3200" b="1" dirty="0" err="1">
                <a:latin typeface="Arial" panose="020B0604020202020204" pitchFamily="34" charset="0"/>
              </a:rPr>
              <a:t>тіла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тварин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входять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майже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всі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хімічні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елементи</a:t>
            </a:r>
            <a:r>
              <a:rPr lang="ru-RU" altLang="uk-UA" sz="3200" b="1" dirty="0">
                <a:latin typeface="Arial" panose="020B0604020202020204" pitchFamily="34" charset="0"/>
              </a:rPr>
              <a:t>, </a:t>
            </a:r>
            <a:r>
              <a:rPr lang="ru-RU" altLang="uk-UA" sz="3200" b="1" dirty="0" err="1">
                <a:latin typeface="Arial" panose="020B0604020202020204" pitchFamily="34" charset="0"/>
              </a:rPr>
              <a:t>багато</a:t>
            </a:r>
            <a:r>
              <a:rPr lang="ru-RU" altLang="uk-UA" sz="3200" b="1" dirty="0">
                <a:latin typeface="Arial" panose="020B0604020202020204" pitchFamily="34" charset="0"/>
              </a:rPr>
              <a:t> з </a:t>
            </a:r>
            <a:r>
              <a:rPr lang="ru-RU" altLang="uk-UA" sz="3200" b="1" dirty="0" err="1">
                <a:latin typeface="Arial" panose="020B0604020202020204" pitchFamily="34" charset="0"/>
              </a:rPr>
              <a:t>яких</a:t>
            </a:r>
            <a:r>
              <a:rPr lang="ru-RU" altLang="uk-UA" sz="3200" b="1" dirty="0">
                <a:latin typeface="Arial" panose="020B0604020202020204" pitchFamily="34" charset="0"/>
              </a:rPr>
              <a:t> є </a:t>
            </a:r>
            <a:r>
              <a:rPr lang="ru-RU" altLang="uk-UA" sz="3200" b="1" dirty="0" err="1">
                <a:latin typeface="Arial" panose="020B0604020202020204" pitchFamily="34" charset="0"/>
              </a:rPr>
              <a:t>життєво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необхідними</a:t>
            </a:r>
            <a:r>
              <a:rPr lang="ru-RU" altLang="uk-UA" sz="3200" b="1" dirty="0">
                <a:latin typeface="Arial" panose="020B0604020202020204" pitchFamily="34" charset="0"/>
              </a:rPr>
              <a:t>.</a:t>
            </a:r>
          </a:p>
          <a:p>
            <a:pPr algn="just"/>
            <a:endParaRPr lang="ru-RU" altLang="uk-UA" sz="3200" b="1" dirty="0">
              <a:latin typeface="Arial" panose="020B0604020202020204" pitchFamily="34" charset="0"/>
            </a:endParaRPr>
          </a:p>
          <a:p>
            <a:pPr algn="just"/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Основну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масу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рослин</a:t>
            </a:r>
            <a:r>
              <a:rPr lang="ru-RU" altLang="uk-UA" sz="3200" b="1" dirty="0">
                <a:latin typeface="Arial" panose="020B0604020202020204" pitchFamily="34" charset="0"/>
              </a:rPr>
              <a:t> і </a:t>
            </a:r>
            <a:r>
              <a:rPr lang="ru-RU" altLang="uk-UA" sz="3200" b="1" dirty="0" err="1">
                <a:latin typeface="Arial" panose="020B0604020202020204" pitchFamily="34" charset="0"/>
              </a:rPr>
              <a:t>тварин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200" b="1" dirty="0" err="1">
                <a:latin typeface="Arial" panose="020B0604020202020204" pitchFamily="34" charset="0"/>
              </a:rPr>
              <a:t>становлять</a:t>
            </a:r>
            <a:r>
              <a:rPr lang="ru-RU" altLang="uk-UA" sz="3200" b="1" dirty="0">
                <a:latin typeface="Arial" panose="020B0604020202020204" pitchFamily="34" charset="0"/>
              </a:rPr>
              <a:t> </a:t>
            </a:r>
            <a:r>
              <a:rPr lang="ru-RU" altLang="uk-UA" sz="3600" b="1" dirty="0" err="1">
                <a:latin typeface="Arial" panose="020B0604020202020204" pitchFamily="34" charset="0"/>
              </a:rPr>
              <a:t>органогени</a:t>
            </a:r>
            <a:r>
              <a:rPr lang="ru-RU" altLang="uk-UA" sz="3600" b="1" dirty="0">
                <a:latin typeface="Arial" panose="020B0604020202020204" pitchFamily="34" charset="0"/>
              </a:rPr>
              <a:t>: </a:t>
            </a:r>
            <a:r>
              <a:rPr lang="ru-RU" altLang="uk-UA" sz="3200" b="1" dirty="0" err="1">
                <a:latin typeface="Arial" panose="020B0604020202020204" pitchFamily="34" charset="0"/>
              </a:rPr>
              <a:t>вуглець</a:t>
            </a:r>
            <a:r>
              <a:rPr lang="ru-RU" altLang="uk-UA" sz="3200" b="1" dirty="0">
                <a:latin typeface="Arial" panose="020B0604020202020204" pitchFamily="34" charset="0"/>
              </a:rPr>
              <a:t>, </a:t>
            </a:r>
            <a:r>
              <a:rPr lang="ru-RU" altLang="uk-UA" sz="3200" b="1" dirty="0" err="1">
                <a:latin typeface="Arial" panose="020B0604020202020204" pitchFamily="34" charset="0"/>
              </a:rPr>
              <a:t>кисень</a:t>
            </a:r>
            <a:r>
              <a:rPr lang="ru-RU" altLang="uk-UA" sz="3200" b="1" dirty="0">
                <a:latin typeface="Arial" panose="020B0604020202020204" pitchFamily="34" charset="0"/>
              </a:rPr>
              <a:t>, </a:t>
            </a:r>
            <a:r>
              <a:rPr lang="ru-RU" altLang="uk-UA" sz="3200" b="1" dirty="0" err="1">
                <a:latin typeface="Arial" panose="020B0604020202020204" pitchFamily="34" charset="0"/>
              </a:rPr>
              <a:t>водень</a:t>
            </a:r>
            <a:r>
              <a:rPr lang="ru-RU" altLang="uk-UA" sz="3200" b="1" dirty="0">
                <a:latin typeface="Arial" panose="020B0604020202020204" pitchFamily="34" charset="0"/>
              </a:rPr>
              <a:t>, азот. </a:t>
            </a:r>
          </a:p>
          <a:p>
            <a:endParaRPr lang="ru-RU" altLang="uk-UA" b="1" dirty="0"/>
          </a:p>
        </p:txBody>
      </p:sp>
      <p:sp>
        <p:nvSpPr>
          <p:cNvPr id="24579" name="Номер слайда 3">
            <a:extLst>
              <a:ext uri="{FF2B5EF4-FFF2-40B4-BE49-F238E27FC236}">
                <a16:creationId xmlns="" xmlns:a16="http://schemas.microsoft.com/office/drawing/2014/main" id="{997FA80D-C4DA-44FA-9B07-B013DBCF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E4B0E6-1606-44EB-B675-046B90EFEE44}" type="slidenum">
              <a:rPr lang="ru-RU" altLang="uk-UA"/>
              <a:pPr eaLnBrk="1" hangingPunct="1"/>
              <a:t>11</a:t>
            </a:fld>
            <a:endParaRPr lang="ru-RU" alt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">
            <a:extLst>
              <a:ext uri="{FF2B5EF4-FFF2-40B4-BE49-F238E27FC236}">
                <a16:creationId xmlns="" xmlns:a16="http://schemas.microsoft.com/office/drawing/2014/main" id="{8A2DD275-5367-42B5-87C3-F08A76645561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60350"/>
            <a:ext cx="8351837" cy="6337300"/>
            <a:chOff x="1161" y="3064"/>
            <a:chExt cx="10080" cy="5718"/>
          </a:xfrm>
        </p:grpSpPr>
        <p:grpSp>
          <p:nvGrpSpPr>
            <p:cNvPr id="25604" name="Group 7">
              <a:extLst>
                <a:ext uri="{FF2B5EF4-FFF2-40B4-BE49-F238E27FC236}">
                  <a16:creationId xmlns="" xmlns:a16="http://schemas.microsoft.com/office/drawing/2014/main" id="{DBA14952-4815-4B4F-AD84-2A638EDE6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" y="3087"/>
              <a:ext cx="4504" cy="5155"/>
              <a:chOff x="6737" y="2367"/>
              <a:chExt cx="4504" cy="5155"/>
            </a:xfrm>
          </p:grpSpPr>
          <p:sp>
            <p:nvSpPr>
              <p:cNvPr id="16392" name="Text Box 8">
                <a:extLst>
                  <a:ext uri="{FF2B5EF4-FFF2-40B4-BE49-F238E27FC236}">
                    <a16:creationId xmlns="" xmlns:a16="http://schemas.microsoft.com/office/drawing/2014/main" id="{6AFA7D2F-B5B1-4415-B620-0F6281C88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7" y="2367"/>
                <a:ext cx="4504" cy="655"/>
              </a:xfrm>
              <a:prstGeom prst="rect">
                <a:avLst/>
              </a:prstGeom>
              <a:solidFill>
                <a:srgbClr val="FEF3A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uk-UA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Мікроелементи </a:t>
                </a:r>
              </a:p>
              <a:p>
                <a:pPr algn="ctr">
                  <a:defRPr/>
                </a:pPr>
                <a:r>
                  <a:rPr lang="uk-UA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(менше 0,001%)</a:t>
                </a:r>
                <a:endParaRPr lang="ru-RU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393" name="Text Box 9">
                <a:extLst>
                  <a:ext uri="{FF2B5EF4-FFF2-40B4-BE49-F238E27FC236}">
                    <a16:creationId xmlns="" xmlns:a16="http://schemas.microsoft.com/office/drawing/2014/main" id="{7780432A-14CC-4C44-8349-876AC0E71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7024"/>
                <a:ext cx="3393" cy="49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Йод 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(I) </a:t>
                </a: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та ін.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394" name="Text Box 10">
                <a:extLst>
                  <a:ext uri="{FF2B5EF4-FFF2-40B4-BE49-F238E27FC236}">
                    <a16:creationId xmlns="" xmlns:a16="http://schemas.microsoft.com/office/drawing/2014/main" id="{FA1A39ED-DBE1-4B15-B655-C5115BBB70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6304"/>
                <a:ext cx="3393" cy="497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Кобальт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 (Co)</a:t>
                </a:r>
                <a:r>
                  <a:rPr lang="uk-UA" sz="16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 </a:t>
                </a:r>
                <a:endParaRPr lang="ru-RU" sz="1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395" name="Text Box 11">
                <a:extLst>
                  <a:ext uri="{FF2B5EF4-FFF2-40B4-BE49-F238E27FC236}">
                    <a16:creationId xmlns="" xmlns:a16="http://schemas.microsoft.com/office/drawing/2014/main" id="{208BDF03-17BA-43E6-8AF8-5A613492AD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5584"/>
                <a:ext cx="3393" cy="49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Марганець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 (Mn)</a:t>
                </a:r>
                <a:r>
                  <a:rPr lang="uk-UA" sz="1200">
                    <a:latin typeface="Arial Black" pitchFamily="34" charset="0"/>
                  </a:rPr>
                  <a:t> </a:t>
                </a:r>
                <a:endParaRPr lang="ru-RU">
                  <a:latin typeface="Arial Black" pitchFamily="34" charset="0"/>
                </a:endParaRPr>
              </a:p>
            </p:txBody>
          </p:sp>
          <p:sp>
            <p:nvSpPr>
              <p:cNvPr id="16396" name="Text Box 12">
                <a:extLst>
                  <a:ext uri="{FF2B5EF4-FFF2-40B4-BE49-F238E27FC236}">
                    <a16:creationId xmlns="" xmlns:a16="http://schemas.microsoft.com/office/drawing/2014/main" id="{1081AF59-5390-4D3F-8D31-E07828CECD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4865"/>
                <a:ext cx="3393" cy="497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Цинк (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Zn)</a:t>
                </a:r>
                <a:r>
                  <a:rPr lang="uk-UA" sz="1200">
                    <a:latin typeface="Arial Black" pitchFamily="34" charset="0"/>
                  </a:rPr>
                  <a:t> </a:t>
                </a:r>
                <a:endParaRPr lang="ru-RU">
                  <a:latin typeface="Arial Black" pitchFamily="34" charset="0"/>
                </a:endParaRPr>
              </a:p>
            </p:txBody>
          </p:sp>
          <p:sp>
            <p:nvSpPr>
              <p:cNvPr id="16397" name="Text Box 13">
                <a:extLst>
                  <a:ext uri="{FF2B5EF4-FFF2-40B4-BE49-F238E27FC236}">
                    <a16:creationId xmlns="" xmlns:a16="http://schemas.microsoft.com/office/drawing/2014/main" id="{0D261EFE-123A-4200-89F4-8C0DD73FA7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4144"/>
                <a:ext cx="3393" cy="497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Мідь 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(Cu)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398" name="Text Box 14">
                <a:extLst>
                  <a:ext uri="{FF2B5EF4-FFF2-40B4-BE49-F238E27FC236}">
                    <a16:creationId xmlns="" xmlns:a16="http://schemas.microsoft.com/office/drawing/2014/main" id="{A30F2D82-8C02-4108-A78D-9D8A920E8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1" y="3424"/>
                <a:ext cx="3393" cy="49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Залізо (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F</a:t>
                </a: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е)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</p:grpSp>
        <p:grpSp>
          <p:nvGrpSpPr>
            <p:cNvPr id="25605" name="Group 15">
              <a:extLst>
                <a:ext uri="{FF2B5EF4-FFF2-40B4-BE49-F238E27FC236}">
                  <a16:creationId xmlns="" xmlns:a16="http://schemas.microsoft.com/office/drawing/2014/main" id="{03EBB485-6B90-40B1-BFCE-73473F7AB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1" y="3064"/>
              <a:ext cx="4524" cy="5718"/>
              <a:chOff x="-99" y="3064"/>
              <a:chExt cx="4524" cy="5718"/>
            </a:xfrm>
          </p:grpSpPr>
          <p:sp>
            <p:nvSpPr>
              <p:cNvPr id="16400" name="Text Box 16">
                <a:extLst>
                  <a:ext uri="{FF2B5EF4-FFF2-40B4-BE49-F238E27FC236}">
                    <a16:creationId xmlns="" xmlns:a16="http://schemas.microsoft.com/office/drawing/2014/main" id="{F3D41DDE-37AD-4E8C-B83D-F080856D1C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9" y="3064"/>
                <a:ext cx="4524" cy="667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uk-UA" sz="2400" b="1" dirty="0" err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Макроелементи</a:t>
                </a:r>
                <a:r>
                  <a:rPr lang="uk-UA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 </a:t>
                </a:r>
              </a:p>
              <a:p>
                <a:pPr algn="ctr">
                  <a:defRPr/>
                </a:pPr>
                <a:r>
                  <a:rPr lang="uk-UA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(до 0,01%)</a:t>
                </a:r>
                <a:endParaRPr lang="ru-RU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1" name="Text Box 17">
                <a:extLst>
                  <a:ext uri="{FF2B5EF4-FFF2-40B4-BE49-F238E27FC236}">
                    <a16:creationId xmlns="" xmlns:a16="http://schemas.microsoft.com/office/drawing/2014/main" id="{1389A102-D099-4734-8BAE-96B3CE888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8284"/>
                <a:ext cx="3393" cy="498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Сірка (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S</a:t>
                </a: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2" name="Text Box 18">
                <a:extLst>
                  <a:ext uri="{FF2B5EF4-FFF2-40B4-BE49-F238E27FC236}">
                    <a16:creationId xmlns="" xmlns:a16="http://schemas.microsoft.com/office/drawing/2014/main" id="{F78DA6D2-E425-4ABC-BB1A-1D233CA83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7564"/>
                <a:ext cx="3393" cy="497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Хлор (С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l)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3" name="Text Box 19">
                <a:extLst>
                  <a:ext uri="{FF2B5EF4-FFF2-40B4-BE49-F238E27FC236}">
                    <a16:creationId xmlns="" xmlns:a16="http://schemas.microsoft.com/office/drawing/2014/main" id="{F76F48FE-FD7F-464E-8F02-2828997A64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6844"/>
                <a:ext cx="3393" cy="498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Натрій (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N</a:t>
                </a: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а)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4" name="Text Box 20">
                <a:extLst>
                  <a:ext uri="{FF2B5EF4-FFF2-40B4-BE49-F238E27FC236}">
                    <a16:creationId xmlns="" xmlns:a16="http://schemas.microsoft.com/office/drawing/2014/main" id="{2279C603-5825-46D4-A8C3-CE06DA4A8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6124"/>
                <a:ext cx="3393" cy="498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Калій (К)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5" name="Text Box 21">
                <a:extLst>
                  <a:ext uri="{FF2B5EF4-FFF2-40B4-BE49-F238E27FC236}">
                    <a16:creationId xmlns="" xmlns:a16="http://schemas.microsoft.com/office/drawing/2014/main" id="{A7D46950-16C4-4CA8-9151-383484783B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5404"/>
                <a:ext cx="3393" cy="497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Магній (М</a:t>
                </a:r>
                <a:r>
                  <a:rPr lang="en-US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g)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6" name="Text Box 22">
                <a:extLst>
                  <a:ext uri="{FF2B5EF4-FFF2-40B4-BE49-F238E27FC236}">
                    <a16:creationId xmlns="" xmlns:a16="http://schemas.microsoft.com/office/drawing/2014/main" id="{84F68D62-5F2E-46F3-A0D3-C4E29E4AC2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4684"/>
                <a:ext cx="3393" cy="498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Фосфор (Р)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  <p:sp>
            <p:nvSpPr>
              <p:cNvPr id="16407" name="Text Box 23">
                <a:extLst>
                  <a:ext uri="{FF2B5EF4-FFF2-40B4-BE49-F238E27FC236}">
                    <a16:creationId xmlns="" xmlns:a16="http://schemas.microsoft.com/office/drawing/2014/main" id="{262161D4-A3B0-4CC4-93E8-FF69F3FEF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1" y="3964"/>
                <a:ext cx="3393" cy="498"/>
              </a:xfrm>
              <a:prstGeom prst="rect">
                <a:avLst/>
              </a:prstGeom>
              <a:solidFill>
                <a:srgbClr val="FFEBF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r>
                  <a:rPr lang="uk-UA" sz="20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 Black" pitchFamily="34" charset="0"/>
                  </a:rPr>
                  <a:t>Кальцій (Са)</a:t>
                </a:r>
                <a:endParaRPr lang="ru-RU" sz="2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25603" name="Номер слайда 19">
            <a:extLst>
              <a:ext uri="{FF2B5EF4-FFF2-40B4-BE49-F238E27FC236}">
                <a16:creationId xmlns="" xmlns:a16="http://schemas.microsoft.com/office/drawing/2014/main" id="{878E21CD-F4CD-4388-9109-D612FF7D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5DF8AE-9086-4CF5-AC7C-17FEE2AD7D48}" type="slidenum">
              <a:rPr lang="ru-RU" altLang="uk-UA"/>
              <a:pPr eaLnBrk="1" hangingPunct="1"/>
              <a:t>12</a:t>
            </a:fld>
            <a:endParaRPr lang="ru-RU" alt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="" xmlns:a16="http://schemas.microsoft.com/office/drawing/2014/main" id="{065521D4-9E47-4FAB-B639-D17A78A01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FFCC"/>
              </a:gs>
              <a:gs pos="100000">
                <a:srgbClr val="CCFFFF"/>
              </a:gs>
            </a:gsLst>
            <a:lin ang="5400000" scaled="1"/>
          </a:gradFill>
        </p:spPr>
        <p:txBody>
          <a:bodyPr anchor="ctr"/>
          <a:lstStyle/>
          <a:p>
            <a:pPr eaLnBrk="1" hangingPunct="1">
              <a:buFontTx/>
              <a:buNone/>
              <a:defRPr/>
            </a:pPr>
            <a:r>
              <a:rPr lang="uk-UA" sz="3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Поживність кормів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їх властивість  задовольняти природні потреби тварин.</a:t>
            </a:r>
          </a:p>
          <a:p>
            <a:pPr eaLnBrk="1" hangingPunct="1">
              <a:buFontTx/>
              <a:buNone/>
              <a:defRPr/>
            </a:pPr>
            <a:r>
              <a:rPr lang="uk-UA" sz="3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Поживність кормів</a:t>
            </a: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визначають за вмістом суми перетравних поживних речовин:</a:t>
            </a:r>
          </a:p>
          <a:p>
            <a:pPr eaLnBrk="1" hangingPunct="1">
              <a:defRPr/>
            </a:pPr>
            <a:r>
              <a:rPr lang="uk-UA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кормових одиниць,</a:t>
            </a:r>
          </a:p>
          <a:p>
            <a:pPr eaLnBrk="1" hangingPunct="1">
              <a:defRPr/>
            </a:pP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обмінної енергії,</a:t>
            </a:r>
          </a:p>
          <a:p>
            <a:pPr eaLnBrk="1" hangingPunct="1">
              <a:defRPr/>
            </a:pPr>
            <a:r>
              <a:rPr lang="uk-UA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перетравного протеїну,</a:t>
            </a:r>
          </a:p>
          <a:p>
            <a:pPr eaLnBrk="1" hangingPunct="1">
              <a:defRPr/>
            </a:pP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вуглеводів,</a:t>
            </a:r>
          </a:p>
          <a:p>
            <a:pPr eaLnBrk="1" hangingPunct="1">
              <a:defRPr/>
            </a:pPr>
            <a:r>
              <a:rPr lang="uk-UA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жирів,</a:t>
            </a:r>
          </a:p>
          <a:p>
            <a:pPr eaLnBrk="1" hangingPunct="1">
              <a:defRPr/>
            </a:pPr>
            <a:r>
              <a:rPr lang="uk-UA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вітамінів,</a:t>
            </a:r>
          </a:p>
          <a:p>
            <a:pPr eaLnBrk="1" hangingPunct="1">
              <a:defRPr/>
            </a:pPr>
            <a:r>
              <a:rPr lang="uk-UA" sz="3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мінеральних речовин.</a:t>
            </a:r>
            <a:endParaRPr lang="ru-RU" sz="3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627" name="Номер слайда 2">
            <a:extLst>
              <a:ext uri="{FF2B5EF4-FFF2-40B4-BE49-F238E27FC236}">
                <a16:creationId xmlns="" xmlns:a16="http://schemas.microsoft.com/office/drawing/2014/main" id="{C87EC369-594E-401B-81E8-83875226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B5BD2E-EFEF-4457-8917-7F7677E57555}" type="slidenum">
              <a:rPr lang="ru-RU" altLang="uk-UA"/>
              <a:pPr eaLnBrk="1" hangingPunct="1"/>
              <a:t>13</a:t>
            </a:fld>
            <a:endParaRPr lang="ru-RU" alt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F149E9-C2B0-4389-8CF8-35D1AC3D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04813"/>
            <a:ext cx="8066087" cy="2160587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uk-UA" sz="2800" b="1" i="1" dirty="0">
                <a:solidFill>
                  <a:srgbClr val="CC0000"/>
                </a:solidFill>
                <a:latin typeface="Arial Black" pitchFamily="34" charset="0"/>
                <a:ea typeface="+mn-ea"/>
                <a:cs typeface="+mn-cs"/>
              </a:rPr>
              <a:t>Кормова одиниця</a:t>
            </a:r>
            <a:r>
              <a:rPr lang="uk-UA" sz="2800" b="1" dirty="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rPr>
              <a:t> – поживність 1 кг вівса середньої якості, згодовування якого волу зверх підтримуючого раціону сприяє відкладанню у тілі 150 г жиру.</a:t>
            </a:r>
            <a:r>
              <a:rPr lang="uk-UA" sz="3200" b="1" dirty="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uk-UA" sz="3200" b="1" dirty="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uk-UA" sz="3200" b="1" dirty="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uk-UA" sz="3200" b="1" dirty="0">
                <a:solidFill>
                  <a:srgbClr val="000000"/>
                </a:solidFill>
                <a:latin typeface="Arial Black" pitchFamily="34" charset="0"/>
                <a:ea typeface="+mn-ea"/>
                <a:cs typeface="+mn-cs"/>
              </a:rPr>
            </a:br>
            <a:endParaRPr lang="uk-UA" sz="3200" b="1" i="1" dirty="0">
              <a:solidFill>
                <a:srgbClr val="000000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7651" name="Объект 2">
            <a:extLst>
              <a:ext uri="{FF2B5EF4-FFF2-40B4-BE49-F238E27FC236}">
                <a16:creationId xmlns="" xmlns:a16="http://schemas.microsoft.com/office/drawing/2014/main" id="{6EA083D3-7B8B-43E8-8921-435E0D369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2205038"/>
            <a:ext cx="8075612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altLang="uk-UA" sz="2800" b="1" i="1" dirty="0">
                <a:solidFill>
                  <a:srgbClr val="CC0000"/>
                </a:solidFill>
                <a:latin typeface="Arial Black" panose="020B0A04020102020204" pitchFamily="34" charset="0"/>
              </a:rPr>
              <a:t>Протеїни</a:t>
            </a:r>
            <a:r>
              <a:rPr lang="uk-UA" altLang="uk-UA" sz="2800" b="1" dirty="0">
                <a:solidFill>
                  <a:srgbClr val="CC0000"/>
                </a:solidFill>
                <a:latin typeface="Arial Black" panose="020B0A04020102020204" pitchFamily="34" charset="0"/>
              </a:rPr>
              <a:t> - </a:t>
            </a:r>
            <a:r>
              <a:rPr lang="uk-UA" altLang="uk-UA" sz="2800" b="1" dirty="0">
                <a:latin typeface="Arial Black" panose="020B0A04020102020204" pitchFamily="34" charset="0"/>
              </a:rPr>
              <a:t>корм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ові білки та небілкові азотовмісні сполуки (аміди).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uk-UA" sz="1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uk-UA" altLang="uk-UA" sz="2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Оскільки ряд </a:t>
            </a:r>
            <a:r>
              <a:rPr lang="uk-UA" altLang="uk-UA" sz="2400" b="1" i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сполук</a:t>
            </a:r>
            <a:r>
              <a:rPr lang="uk-UA" altLang="uk-UA" sz="2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 корму визначають у лабораторних умовах у сукупності із супутніми речовинами їх називають “</a:t>
            </a:r>
            <a:r>
              <a:rPr lang="uk-UA" altLang="uk-UA" sz="2400" b="1" i="1" dirty="0">
                <a:solidFill>
                  <a:srgbClr val="333399"/>
                </a:solidFill>
                <a:latin typeface="Arial Black" panose="020B0A04020102020204" pitchFamily="34" charset="0"/>
              </a:rPr>
              <a:t>сирими</a:t>
            </a:r>
            <a:r>
              <a:rPr lang="uk-UA" altLang="uk-UA" sz="24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”: </a:t>
            </a: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сира зола, сирий протеїн, сирий жир, сира клітковина</a:t>
            </a:r>
            <a:r>
              <a:rPr lang="uk-UA" altLang="uk-UA" sz="28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altLang="uk-UA" dirty="0"/>
          </a:p>
        </p:txBody>
      </p:sp>
      <p:sp>
        <p:nvSpPr>
          <p:cNvPr id="27652" name="Номер слайда 3">
            <a:extLst>
              <a:ext uri="{FF2B5EF4-FFF2-40B4-BE49-F238E27FC236}">
                <a16:creationId xmlns="" xmlns:a16="http://schemas.microsoft.com/office/drawing/2014/main" id="{FA71886D-6457-4CA2-83A8-F3A7CA6F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A32A03-FCE4-456B-ADAA-E3563DD4A6B9}" type="slidenum">
              <a:rPr lang="ru-RU" altLang="uk-UA"/>
              <a:pPr eaLnBrk="1" hangingPunct="1"/>
              <a:t>14</a:t>
            </a:fld>
            <a:endParaRPr lang="ru-RU" alt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447CBD52-F539-4A04-AB2A-56D23C8DD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Фактори впливу на перетравність поживних речовин: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7B917146-B81F-4442-982D-E9980EBE0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85875"/>
            <a:ext cx="9144000" cy="5572125"/>
          </a:xfrm>
          <a:solidFill>
            <a:srgbClr val="FFCCCC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вид тварини;</a:t>
            </a:r>
          </a:p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вік і фізіологічний стан;</a:t>
            </a:r>
          </a:p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склад кормової даванки;</a:t>
            </a:r>
          </a:p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заготівля кормів та підготовка до згодовування;</a:t>
            </a:r>
          </a:p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співвідношення поживних речовин у раціоні.</a:t>
            </a:r>
            <a:endParaRPr lang="ru-RU" sz="3600" b="1" i="1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28676" name="Номер слайда 3">
            <a:extLst>
              <a:ext uri="{FF2B5EF4-FFF2-40B4-BE49-F238E27FC236}">
                <a16:creationId xmlns="" xmlns:a16="http://schemas.microsoft.com/office/drawing/2014/main" id="{C60C00F2-BAAB-4747-A347-0A207F5C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478205-D5E7-4A0C-8DBD-8312846EDB66}" type="slidenum">
              <a:rPr lang="ru-RU" altLang="uk-UA"/>
              <a:pPr eaLnBrk="1" hangingPunct="1"/>
              <a:t>15</a:t>
            </a:fld>
            <a:endParaRPr lang="ru-RU" alt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71F7A541-D551-40D4-A5B6-EF11FEE45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Класифікація та характеристика      кормів</a:t>
            </a:r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altLang="uk-UA" sz="4000" b="1" i="1" dirty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29700" name="Номер слайда 3">
            <a:extLst>
              <a:ext uri="{FF2B5EF4-FFF2-40B4-BE49-F238E27FC236}">
                <a16:creationId xmlns="" xmlns:a16="http://schemas.microsoft.com/office/drawing/2014/main" id="{F3B430AE-0C37-4A0E-A635-8EAED22A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D2D555-6BB7-4BA3-B849-4A8A12AB8261}" type="slidenum">
              <a:rPr lang="ru-RU" altLang="uk-UA"/>
              <a:pPr eaLnBrk="1" hangingPunct="1"/>
              <a:t>16</a:t>
            </a:fld>
            <a:endParaRPr lang="ru-RU" altLang="uk-UA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50825" y="0"/>
            <a:ext cx="8893175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</a:rPr>
              <a:t>Корми класифікують  за: </a:t>
            </a:r>
          </a:p>
          <a:p>
            <a:pPr algn="just">
              <a:buFontTx/>
              <a:buChar char="•"/>
            </a:pPr>
            <a:r>
              <a:rPr lang="ru-RU" sz="2800">
                <a:latin typeface="Times New Roman" pitchFamily="18" charset="0"/>
              </a:rPr>
              <a:t> походженням, </a:t>
            </a:r>
          </a:p>
          <a:p>
            <a:pPr algn="just">
              <a:buFontTx/>
              <a:buChar char="•"/>
            </a:pPr>
            <a:r>
              <a:rPr lang="ru-RU" sz="2800">
                <a:latin typeface="Times New Roman" pitchFamily="18" charset="0"/>
              </a:rPr>
              <a:t>вмістом енергії та клітковини в одиниці маси корму,</a:t>
            </a:r>
          </a:p>
          <a:p>
            <a:pPr algn="just">
              <a:buFontTx/>
              <a:buChar char="•"/>
            </a:pPr>
            <a:r>
              <a:rPr lang="ru-RU" sz="2800">
                <a:latin typeface="Times New Roman" pitchFamily="18" charset="0"/>
              </a:rPr>
              <a:t>за фізичним станом та ін.</a:t>
            </a:r>
          </a:p>
          <a:p>
            <a:pPr algn="just"/>
            <a:endParaRPr lang="ru-RU">
              <a:latin typeface="Times New Roman" pitchFamily="18" charset="0"/>
            </a:endParaRPr>
          </a:p>
          <a:p>
            <a:pPr algn="just"/>
            <a:r>
              <a:rPr lang="ru-RU" sz="2800">
                <a:latin typeface="Times New Roman" pitchFamily="18" charset="0"/>
              </a:rPr>
              <a:t>За походженням корми: </a:t>
            </a:r>
          </a:p>
          <a:p>
            <a:pPr algn="just">
              <a:buFontTx/>
              <a:buChar char="•"/>
            </a:pPr>
            <a:r>
              <a:rPr lang="ru-RU" sz="2800">
                <a:latin typeface="Times New Roman" pitchFamily="18" charset="0"/>
              </a:rPr>
              <a:t>рослинні, </a:t>
            </a:r>
          </a:p>
          <a:p>
            <a:pPr algn="just">
              <a:buFontTx/>
              <a:buChar char="•"/>
            </a:pPr>
            <a:r>
              <a:rPr lang="ru-RU" sz="2800">
                <a:latin typeface="Times New Roman" pitchFamily="18" charset="0"/>
              </a:rPr>
              <a:t>тваринні, </a:t>
            </a:r>
          </a:p>
          <a:p>
            <a:pPr algn="just">
              <a:buFontTx/>
              <a:buChar char="•"/>
            </a:pPr>
            <a:r>
              <a:rPr lang="ru-RU" sz="2800">
                <a:latin typeface="Times New Roman" pitchFamily="18" charset="0"/>
              </a:rPr>
              <a:t>комбікорми, мінеральні, </a:t>
            </a:r>
          </a:p>
          <a:p>
            <a:pPr algn="just">
              <a:buFontTx/>
              <a:buChar char="•"/>
            </a:pPr>
            <a:r>
              <a:rPr lang="ru-RU" sz="2800">
                <a:latin typeface="Times New Roman" pitchFamily="18" charset="0"/>
              </a:rPr>
              <a:t>синтетичні препарати, </a:t>
            </a:r>
          </a:p>
          <a:p>
            <a:pPr algn="just">
              <a:buFontTx/>
              <a:buChar char="•"/>
            </a:pPr>
            <a:r>
              <a:rPr lang="ru-RU" sz="2800">
                <a:latin typeface="Times New Roman" pitchFamily="18" charset="0"/>
              </a:rPr>
              <a:t>біологічно активні добавки, </a:t>
            </a:r>
          </a:p>
          <a:p>
            <a:pPr algn="just">
              <a:buFontTx/>
              <a:buChar char="•"/>
            </a:pPr>
            <a:r>
              <a:rPr lang="ru-RU" sz="2800">
                <a:latin typeface="Times New Roman" pitchFamily="18" charset="0"/>
              </a:rPr>
              <a:t>харчові відходи.</a:t>
            </a:r>
          </a:p>
          <a:p>
            <a:pPr algn="just"/>
            <a:endParaRPr lang="ru-RU">
              <a:latin typeface="Times New Roman" pitchFamily="18" charset="0"/>
            </a:endParaRPr>
          </a:p>
          <a:p>
            <a:pPr algn="just"/>
            <a:r>
              <a:rPr lang="ru-RU" sz="2800">
                <a:latin typeface="Times New Roman" pitchFamily="18" charset="0"/>
              </a:rPr>
              <a:t>За вмістом енергії та клітковини в одиниці маси корму:         концентровані</a:t>
            </a:r>
          </a:p>
          <a:p>
            <a:pPr algn="just"/>
            <a:r>
              <a:rPr lang="ru-RU" sz="2800">
                <a:latin typeface="Times New Roman" pitchFamily="18" charset="0"/>
              </a:rPr>
              <a:t>                     об’ємисті </a:t>
            </a:r>
          </a:p>
        </p:txBody>
      </p:sp>
    </p:spTree>
    <p:extLst>
      <p:ext uri="{BB962C8B-B14F-4D97-AF65-F5344CB8AC3E}">
        <p14:creationId xmlns:p14="http://schemas.microsoft.com/office/powerpoint/2010/main" val="37683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>
            <a:off x="0" y="-60325"/>
            <a:ext cx="9144000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uk-UA" sz="3200" b="1" u="sng">
                <a:solidFill>
                  <a:schemeClr val="tx2"/>
                </a:solidFill>
              </a:rPr>
              <a:t>Рослинні:</a:t>
            </a:r>
            <a:endParaRPr lang="uk-UA" sz="3200" u="sng">
              <a:solidFill>
                <a:schemeClr val="tx2"/>
              </a:solidFill>
            </a:endParaRPr>
          </a:p>
          <a:p>
            <a:pPr indent="342900">
              <a:buFont typeface="Arial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зелені корми - </a:t>
            </a:r>
            <a:r>
              <a:rPr lang="ru-RU" sz="2800">
                <a:latin typeface="Times New Roman" pitchFamily="18" charset="0"/>
              </a:rPr>
              <a:t>трави пасовищ, сіножатей і сіяних культур </a:t>
            </a:r>
          </a:p>
          <a:p>
            <a:pPr indent="342900">
              <a:buFont typeface="Arial" charset="0"/>
              <a:buNone/>
            </a:pPr>
            <a:endParaRPr lang="uk-UA" sz="2800">
              <a:solidFill>
                <a:schemeClr val="tx2"/>
              </a:solidFill>
              <a:latin typeface="Times New Roman" pitchFamily="18" charset="0"/>
            </a:endParaRPr>
          </a:p>
          <a:p>
            <a:pPr indent="342900" algn="just">
              <a:buFont typeface="Arial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грубі - </a:t>
            </a:r>
            <a:r>
              <a:rPr lang="ru-RU" sz="2800">
                <a:latin typeface="Times New Roman" pitchFamily="18" charset="0"/>
              </a:rPr>
              <a:t>сіно, солома, полова, стебла кукурудзи, відходи рослинництва з високим вмістом клітковини, трав’яне борошно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;</a:t>
            </a:r>
          </a:p>
          <a:p>
            <a:pPr indent="342900">
              <a:buFont typeface="Arial" charset="0"/>
              <a:buNone/>
            </a:pPr>
            <a:endParaRPr lang="uk-UA" sz="2800">
              <a:solidFill>
                <a:schemeClr val="tx2"/>
              </a:solidFill>
              <a:latin typeface="Times New Roman" pitchFamily="18" charset="0"/>
            </a:endParaRPr>
          </a:p>
          <a:p>
            <a:pPr indent="342900">
              <a:buFont typeface="Arial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соковиті - силос, сінаж, коренебульбоплоди;</a:t>
            </a:r>
          </a:p>
          <a:p>
            <a:pPr indent="342900">
              <a:buFont typeface="Arial" charset="0"/>
              <a:buNone/>
            </a:pPr>
            <a:endParaRPr lang="uk-UA" sz="2800">
              <a:solidFill>
                <a:schemeClr val="tx2"/>
              </a:solidFill>
              <a:latin typeface="Times New Roman" pitchFamily="18" charset="0"/>
            </a:endParaRPr>
          </a:p>
          <a:p>
            <a:pPr indent="342900" algn="just">
              <a:buFont typeface="Arial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концентровані - </a:t>
            </a:r>
            <a:r>
              <a:rPr lang="ru-RU" sz="2800">
                <a:latin typeface="Times New Roman" pitchFamily="18" charset="0"/>
              </a:rPr>
              <a:t>зерно і продукти його переробки, залишки борошномельного, олійного виробництва, сухі дріжджі та інші сухі відходи харчової промисловості </a:t>
            </a:r>
            <a:endParaRPr lang="uk-UA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ChangeArrowheads="1"/>
          </p:cNvSpPr>
          <p:nvPr/>
        </p:nvSpPr>
        <p:spPr bwMode="auto">
          <a:xfrm>
            <a:off x="0" y="1435100"/>
            <a:ext cx="9144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uk-UA" sz="3200" b="1" u="sng">
                <a:solidFill>
                  <a:schemeClr val="tx2"/>
                </a:solidFill>
              </a:rPr>
              <a:t>Корми тваринного походження:</a:t>
            </a:r>
            <a:endParaRPr lang="uk-UA" sz="3200" u="sng">
              <a:solidFill>
                <a:schemeClr val="tx2"/>
              </a:solidFill>
            </a:endParaRPr>
          </a:p>
          <a:p>
            <a:pPr indent="342900">
              <a:buFont typeface="Arial" charset="0"/>
              <a:buChar char="•"/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молоко збиране та незбиране</a:t>
            </a:r>
          </a:p>
          <a:p>
            <a:pPr indent="342900"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сколотини, </a:t>
            </a:r>
          </a:p>
          <a:p>
            <a:pPr indent="342900"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м’ясне, м’ясо-кісткове та кров’яне борошно, </a:t>
            </a:r>
          </a:p>
          <a:p>
            <a:pPr indent="342900"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технічний (нехарчовий) жир, </a:t>
            </a:r>
          </a:p>
          <a:p>
            <a:pPr indent="342900"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рибне та китове борошно, </a:t>
            </a:r>
          </a:p>
          <a:p>
            <a:pPr indent="342900">
              <a:buFont typeface="Arial" charset="0"/>
              <a:buChar char="•"/>
            </a:pPr>
            <a:r>
              <a:rPr lang="ru-RU" sz="2800">
                <a:latin typeface="Times New Roman" pitchFamily="18" charset="0"/>
              </a:rPr>
              <a:t>рибний фарш та інші.</a:t>
            </a:r>
            <a:r>
              <a:rPr lang="ru-RU"/>
              <a:t> </a:t>
            </a:r>
            <a:endParaRPr lang="uk-UA" sz="3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5B999-CCC6-4636-9B08-19ED755C8772}" type="slidenum">
              <a:rPr lang="ru-RU" altLang="en-US" smtClean="0"/>
              <a:pPr/>
              <a:t>2</a:t>
            </a:fld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2656"/>
            <a:ext cx="78592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uk-UA" sz="36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</a:t>
            </a:r>
          </a:p>
          <a:p>
            <a:pPr eaLnBrk="1" hangingPunct="1"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Оцінка поживності кормів та раціонів</a:t>
            </a:r>
          </a:p>
          <a:p>
            <a:pPr eaLnBrk="1" hangingPunct="1"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Класифікація та характеристика      кормів</a:t>
            </a:r>
          </a:p>
          <a:p>
            <a:pPr eaLnBrk="1" hangingPunct="1"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Заготівля та раціональне використання кормів</a:t>
            </a:r>
          </a:p>
          <a:p>
            <a:pPr eaLnBrk="1" hangingPunct="1">
              <a:buFontTx/>
              <a:buNone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Принципи нормованої годівлі сільськогосподарських тварин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86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ChangeArrowheads="1"/>
          </p:cNvSpPr>
          <p:nvPr/>
        </p:nvSpPr>
        <p:spPr bwMode="auto">
          <a:xfrm>
            <a:off x="928688" y="617538"/>
            <a:ext cx="7072312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uk-UA" sz="3400" i="1" u="sng">
                <a:solidFill>
                  <a:schemeClr val="tx2"/>
                </a:solidFill>
              </a:rPr>
              <a:t>Комбікорми</a:t>
            </a:r>
            <a:endParaRPr lang="uk-UA" sz="3400" i="1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3400">
                <a:solidFill>
                  <a:schemeClr val="tx2"/>
                </a:solidFill>
              </a:rPr>
              <a:t> білково-вітамінно-мінеральні добавки (БВМД)</a:t>
            </a:r>
            <a:r>
              <a:rPr lang="uk-UA" sz="3400">
                <a:solidFill>
                  <a:schemeClr val="tx2"/>
                </a:solidFill>
              </a:rPr>
              <a:t>, </a:t>
            </a:r>
          </a:p>
          <a:p>
            <a:pPr>
              <a:buFont typeface="Arial" charset="0"/>
              <a:buChar char="•"/>
            </a:pPr>
            <a:r>
              <a:rPr lang="uk-UA" sz="3400">
                <a:solidFill>
                  <a:schemeClr val="tx2"/>
                </a:solidFill>
              </a:rPr>
              <a:t> премікси</a:t>
            </a:r>
            <a:r>
              <a:rPr lang="en-US" sz="3400">
                <a:solidFill>
                  <a:schemeClr val="tx2"/>
                </a:solidFill>
              </a:rPr>
              <a:t>.</a:t>
            </a:r>
          </a:p>
          <a:p>
            <a:pPr algn="ctr"/>
            <a:endParaRPr lang="uk-UA" sz="3400">
              <a:solidFill>
                <a:schemeClr val="tx2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uk-UA" sz="3400" i="1" u="sng">
                <a:solidFill>
                  <a:schemeClr val="tx2"/>
                </a:solidFill>
              </a:rPr>
              <a:t>Мінеральні корми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uk-UA" sz="3400" i="1">
                <a:solidFill>
                  <a:schemeClr val="tx2"/>
                </a:solidFill>
              </a:rPr>
              <a:t> </a:t>
            </a:r>
            <a:r>
              <a:rPr lang="uk-UA" sz="3400">
                <a:solidFill>
                  <a:schemeClr val="tx2"/>
                </a:solidFill>
              </a:rPr>
              <a:t>сіль кухонна,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uk-UA" sz="3400">
                <a:solidFill>
                  <a:schemeClr val="tx2"/>
                </a:solidFill>
              </a:rPr>
              <a:t> крейда,</a:t>
            </a:r>
            <a:r>
              <a:rPr lang="uk-UA" sz="3400" i="1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uk-UA" sz="3400">
                <a:solidFill>
                  <a:schemeClr val="tx2"/>
                </a:solidFill>
              </a:rPr>
              <a:t> протеїнові замінники,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uk-UA" sz="3400">
                <a:solidFill>
                  <a:schemeClr val="tx2"/>
                </a:solidFill>
              </a:rPr>
              <a:t> вітамінні препарати. </a:t>
            </a:r>
          </a:p>
        </p:txBody>
      </p:sp>
    </p:spTree>
    <p:extLst>
      <p:ext uri="{BB962C8B-B14F-4D97-AF65-F5344CB8AC3E}">
        <p14:creationId xmlns:p14="http://schemas.microsoft.com/office/powerpoint/2010/main" val="18000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109A1DD6-25A8-4457-937E-9D79DA5A8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uk-UA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Корми рослинного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походження </a:t>
            </a: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</a:t>
            </a:r>
            <a:r>
              <a:rPr lang="ru-RU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ємні </a:t>
            </a:r>
          </a:p>
          <a:p>
            <a:pPr algn="ctr" eaLnBrk="1" hangingPunct="1">
              <a:buFontTx/>
              <a:buNone/>
              <a:defRPr/>
            </a:pPr>
            <a:r>
              <a:rPr lang="uk-UA" sz="3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концентровані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uk-U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sz="36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</a:t>
            </a:r>
            <a:r>
              <a:rPr lang="ru-RU" sz="36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uk-UA" sz="36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ємні корми:</a:t>
            </a:r>
          </a:p>
          <a:p>
            <a:pPr eaLnBrk="1" hangingPunct="1">
              <a:buFontTx/>
              <a:buNone/>
              <a:defRPr/>
            </a:pPr>
            <a:r>
              <a:rPr lang="uk-UA" sz="3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грубі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у сухій речовині яких міститься понад 19% клітковини (сіно, солома, полова…);</a:t>
            </a:r>
          </a:p>
          <a:p>
            <a:pPr eaLnBrk="1" hangingPunct="1">
              <a:defRPr/>
            </a:pP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соковиті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з вмістом вологи понад 40%, (зелені, силосовані, коренеплоди) і в т.ч. </a:t>
            </a:r>
            <a:r>
              <a:rPr lang="uk-UA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водянисті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(жом, брага, меляса).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Номер слайда 3">
            <a:extLst>
              <a:ext uri="{FF2B5EF4-FFF2-40B4-BE49-F238E27FC236}">
                <a16:creationId xmlns="" xmlns:a16="http://schemas.microsoft.com/office/drawing/2014/main" id="{79748D1D-5864-414C-8775-76DBE801B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E4E4B0-7987-4E45-9243-C1202B502558}" type="slidenum">
              <a:rPr lang="ru-RU" altLang="uk-UA"/>
              <a:pPr eaLnBrk="1" hangingPunct="1"/>
              <a:t>21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6837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22FB9B09-4293-427E-82EC-CCDAEAFCC3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1"/>
              </a:gs>
              <a:gs pos="100000">
                <a:srgbClr val="E5C6FE"/>
              </a:gs>
            </a:gsLst>
            <a:path path="shape">
              <a:fillToRect l="50000" t="50000" r="50000" b="50000"/>
            </a:path>
          </a:gradFill>
        </p:spPr>
        <p:txBody>
          <a:bodyPr anchor="ctr"/>
          <a:lstStyle/>
          <a:p>
            <a:pPr eaLnBrk="1" hangingPunct="1">
              <a:defRPr/>
            </a:pP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ГРУБІ КОРМИ</a:t>
            </a:r>
          </a:p>
          <a:p>
            <a:pPr algn="l" eaLnBrk="1" hangingPunct="1">
              <a:defRPr/>
            </a:pPr>
            <a:r>
              <a:rPr lang="uk-UA" sz="2800" b="1" i="1" spc="-4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Сіно</a:t>
            </a:r>
            <a:r>
              <a:rPr lang="uk-UA" sz="28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</a:t>
            </a:r>
            <a:r>
              <a:rPr lang="uk-UA" sz="28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одержують зневодненням трави при повітряно-сонячному висушуванні та штучному вентилюванні. Вологість сіна 17%. </a:t>
            </a:r>
          </a:p>
          <a:p>
            <a:pPr algn="l" eaLnBrk="1" hangingPunct="1"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(еспарцет, конюшину, люцерну, вику, чину, суданку, овес, райграс, тимофіївку та ін.) </a:t>
            </a:r>
          </a:p>
          <a:p>
            <a:pPr algn="l" eaLnBrk="1" hangingPunct="1">
              <a:defRPr/>
            </a:pPr>
            <a:r>
              <a:rPr lang="uk-UA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Бобове сіно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за вмістом поживних речовин у сухій речовині (особливо протеїну) не поступається зерновим кормам, а </a:t>
            </a:r>
            <a:r>
              <a:rPr lang="uk-UA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злакове сіно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поступається бобовому за вмістом протеїну, але має більш оптимальне співвідношення інших поживних речовин.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747" name="Номер слайда 2">
            <a:extLst>
              <a:ext uri="{FF2B5EF4-FFF2-40B4-BE49-F238E27FC236}">
                <a16:creationId xmlns="" xmlns:a16="http://schemas.microsoft.com/office/drawing/2014/main" id="{2204C561-E344-431D-BE92-A506C6E7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86C07-6FF9-482D-9340-60D42337BBDA}" type="slidenum">
              <a:rPr lang="ru-RU" altLang="uk-UA"/>
              <a:pPr eaLnBrk="1" hangingPunct="1"/>
              <a:t>22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59371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>
            <a:extLst>
              <a:ext uri="{FF2B5EF4-FFF2-40B4-BE49-F238E27FC236}">
                <a16:creationId xmlns="" xmlns:a16="http://schemas.microsoft.com/office/drawing/2014/main" id="{1594F0BD-6BDB-43E4-B659-8489419F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5352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>
            <a:extLst>
              <a:ext uri="{FF2B5EF4-FFF2-40B4-BE49-F238E27FC236}">
                <a16:creationId xmlns="" xmlns:a16="http://schemas.microsoft.com/office/drawing/2014/main" id="{EADCFA9A-1371-45B6-BF60-AB932625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0350"/>
            <a:ext cx="302418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="" xmlns:a16="http://schemas.microsoft.com/office/drawing/2014/main" id="{D5AAB1AA-CC3A-492A-92DE-E161315E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284538"/>
            <a:ext cx="21971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="" xmlns:a16="http://schemas.microsoft.com/office/drawing/2014/main" id="{79DE1101-99D9-480A-B21F-50311C150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81075"/>
            <a:ext cx="22209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9">
            <a:extLst>
              <a:ext uri="{FF2B5EF4-FFF2-40B4-BE49-F238E27FC236}">
                <a16:creationId xmlns="" xmlns:a16="http://schemas.microsoft.com/office/drawing/2014/main" id="{9722D1E8-B759-4ECC-9015-8A3D83A2A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805488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люцерна</a:t>
            </a:r>
            <a:r>
              <a:rPr lang="uk-UA" dirty="0">
                <a:latin typeface="Arial" charset="0"/>
              </a:rPr>
              <a:t> </a:t>
            </a:r>
            <a:endParaRPr lang="ru-RU" dirty="0">
              <a:latin typeface="Arial" charset="0"/>
            </a:endParaRPr>
          </a:p>
        </p:txBody>
      </p:sp>
      <p:sp>
        <p:nvSpPr>
          <p:cNvPr id="16391" name="Rectangle 10">
            <a:extLst>
              <a:ext uri="{FF2B5EF4-FFF2-40B4-BE49-F238E27FC236}">
                <a16:creationId xmlns="" xmlns:a16="http://schemas.microsoft.com/office/drawing/2014/main" id="{3112FE9A-F73B-44BE-97E3-666DF303F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716338"/>
            <a:ext cx="1228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еспарцет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392" name="Rectangle 11">
            <a:extLst>
              <a:ext uri="{FF2B5EF4-FFF2-40B4-BE49-F238E27FC236}">
                <a16:creationId xmlns="" xmlns:a16="http://schemas.microsoft.com/office/drawing/2014/main" id="{A479E1E7-D0C3-49E4-8C05-743368ECF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636838"/>
            <a:ext cx="1377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конюшина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393" name="Rectangle 12">
            <a:extLst>
              <a:ext uri="{FF2B5EF4-FFF2-40B4-BE49-F238E27FC236}">
                <a16:creationId xmlns="" xmlns:a16="http://schemas.microsoft.com/office/drawing/2014/main" id="{E20F946C-4827-4B67-8F75-7B3E70DD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00526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2778" name="Номер слайда 9">
            <a:extLst>
              <a:ext uri="{FF2B5EF4-FFF2-40B4-BE49-F238E27FC236}">
                <a16:creationId xmlns="" xmlns:a16="http://schemas.microsoft.com/office/drawing/2014/main" id="{AF0EEA7A-5DAF-4A51-9AE0-411DFC9A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C6C78B-499F-46F0-8A3D-4CDF4CC69011}" type="slidenum">
              <a:rPr lang="ru-RU" altLang="uk-UA"/>
              <a:pPr eaLnBrk="1" hangingPunct="1"/>
              <a:t>23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87810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="" xmlns:a16="http://schemas.microsoft.com/office/drawing/2014/main" id="{756B8222-DDCC-40BC-A281-74D266AAF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1"/>
              </a:gs>
              <a:gs pos="100000">
                <a:srgbClr val="F3E5FF"/>
              </a:gs>
            </a:gsLst>
            <a:path path="rect">
              <a:fillToRect r="100000" b="100000"/>
            </a:path>
          </a:gradFill>
        </p:spPr>
        <p:txBody>
          <a:bodyPr anchor="ctr"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Солома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містить клітковини 36-42%, а протеїну 3-4%.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Хороші сорти ярої соломи за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поживністю наближаються до сіна: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просяна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(0,4 корм. од.),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ячмінна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(0,36 корм. од.),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вівсяна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(0,31 корм. од.),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uk-UA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житня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(0,22 корм. од.) у 1 кг корму.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795" name="Picture 4">
            <a:extLst>
              <a:ext uri="{FF2B5EF4-FFF2-40B4-BE49-F238E27FC236}">
                <a16:creationId xmlns="" xmlns:a16="http://schemas.microsoft.com/office/drawing/2014/main" id="{66520C3C-EE37-49C3-9868-3DA7CF67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157788"/>
            <a:ext cx="237648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Номер слайда 3">
            <a:extLst>
              <a:ext uri="{FF2B5EF4-FFF2-40B4-BE49-F238E27FC236}">
                <a16:creationId xmlns="" xmlns:a16="http://schemas.microsoft.com/office/drawing/2014/main" id="{F558DA51-14AB-495A-B313-B658A356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C193F5-C964-4F55-A6B4-945021F474F9}" type="slidenum">
              <a:rPr lang="ru-RU" altLang="uk-UA"/>
              <a:pPr eaLnBrk="1" hangingPunct="1"/>
              <a:t>24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887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241300" y="941388"/>
            <a:ext cx="8763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63538" algn="ctr">
              <a:lnSpc>
                <a:spcPct val="130000"/>
              </a:lnSpc>
            </a:pPr>
            <a:r>
              <a:rPr lang="uk-UA" sz="3400" b="1" i="1" u="sng">
                <a:solidFill>
                  <a:schemeClr val="tx2"/>
                </a:solidFill>
              </a:rPr>
              <a:t>Зелені корми</a:t>
            </a:r>
          </a:p>
          <a:p>
            <a:pPr indent="363538" algn="ctr">
              <a:lnSpc>
                <a:spcPct val="130000"/>
              </a:lnSpc>
            </a:pPr>
            <a:endParaRPr lang="uk-UA" sz="3400" b="1" u="sng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363538" algn="just">
              <a:lnSpc>
                <a:spcPct val="130000"/>
              </a:lnSpc>
            </a:pPr>
            <a:r>
              <a:rPr lang="uk-UA" sz="2800">
                <a:solidFill>
                  <a:schemeClr val="tx2"/>
                </a:solidFill>
              </a:rPr>
              <a:t>У зеленому кормі міститься 60-80% води.</a:t>
            </a:r>
          </a:p>
          <a:p>
            <a:pPr indent="363538">
              <a:lnSpc>
                <a:spcPct val="130000"/>
              </a:lnSpc>
            </a:pPr>
            <a:endParaRPr lang="uk-UA" sz="2800">
              <a:solidFill>
                <a:schemeClr val="tx2"/>
              </a:solidFill>
            </a:endParaRPr>
          </a:p>
          <a:p>
            <a:pPr indent="363538">
              <a:lnSpc>
                <a:spcPct val="130000"/>
              </a:lnSpc>
            </a:pPr>
            <a:endParaRPr lang="uk-UA" sz="2800">
              <a:solidFill>
                <a:schemeClr val="tx2"/>
              </a:solidFill>
            </a:endParaRPr>
          </a:p>
          <a:p>
            <a:pPr indent="363538" algn="just">
              <a:lnSpc>
                <a:spcPct val="130000"/>
              </a:lnSpc>
            </a:pPr>
            <a:r>
              <a:rPr lang="ru-RU" sz="2800">
                <a:latin typeface="Times New Roman" pitchFamily="18" charset="0"/>
              </a:rPr>
              <a:t>Норма споживання: корови — 55-70 кг, молодняк до року — 15-20, свиноматки — 8-10, вівці — 6-8, коні — 40-50, птиця — 0,07 кг. </a:t>
            </a:r>
            <a:r>
              <a:rPr lang="uk-UA" sz="28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51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981075"/>
            <a:ext cx="8459788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65125" algn="just">
              <a:lnSpc>
                <a:spcPct val="110000"/>
              </a:lnSpc>
            </a:pPr>
            <a:r>
              <a:rPr lang="uk-UA" sz="2800" b="1" i="1" u="sng">
                <a:solidFill>
                  <a:schemeClr val="tx2"/>
                </a:solidFill>
                <a:latin typeface="Times New Roman" pitchFamily="18" charset="0"/>
              </a:rPr>
              <a:t>Грубі корми</a:t>
            </a:r>
            <a:r>
              <a:rPr lang="uk-UA" sz="2800" i="1">
                <a:solidFill>
                  <a:schemeClr val="tx2"/>
                </a:solidFill>
                <a:latin typeface="Times New Roman" pitchFamily="18" charset="0"/>
              </a:rPr>
              <a:t> –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 це об’ємисті корми, в сухій речовині яких міститься понад 19% клітковини. </a:t>
            </a:r>
          </a:p>
          <a:p>
            <a:pPr indent="365125" algn="just">
              <a:lnSpc>
                <a:spcPct val="110000"/>
              </a:lnSpc>
            </a:pPr>
            <a:endParaRPr lang="uk-UA" sz="2800">
              <a:solidFill>
                <a:schemeClr val="tx2"/>
              </a:solidFill>
              <a:latin typeface="Times New Roman" pitchFamily="18" charset="0"/>
            </a:endParaRPr>
          </a:p>
          <a:p>
            <a:pPr indent="365125" algn="just">
              <a:lnSpc>
                <a:spcPct val="110000"/>
              </a:lnSpc>
            </a:pPr>
            <a:r>
              <a:rPr lang="ru-RU" sz="2800">
                <a:latin typeface="Times New Roman" pitchFamily="18" charset="0"/>
              </a:rPr>
              <a:t>Норми споживання:</a:t>
            </a:r>
          </a:p>
          <a:p>
            <a:pPr indent="365125" algn="just">
              <a:lnSpc>
                <a:spcPct val="110000"/>
              </a:lnSpc>
            </a:pPr>
            <a:r>
              <a:rPr lang="ru-RU" sz="2800" i="1">
                <a:latin typeface="Times New Roman" pitchFamily="18" charset="0"/>
              </a:rPr>
              <a:t>Сіно: </a:t>
            </a:r>
            <a:r>
              <a:rPr lang="ru-RU" sz="2800">
                <a:latin typeface="Times New Roman" pitchFamily="18" charset="0"/>
              </a:rPr>
              <a:t>корови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5-7 кг, молодняку до року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2-4, вівці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1-2 і коні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8-10 кг. </a:t>
            </a:r>
          </a:p>
          <a:p>
            <a:pPr indent="365125" algn="just">
              <a:lnSpc>
                <a:spcPct val="110000"/>
              </a:lnSpc>
            </a:pPr>
            <a:r>
              <a:rPr lang="ru-RU" sz="2800" i="1">
                <a:latin typeface="Times New Roman" pitchFamily="18" charset="0"/>
              </a:rPr>
              <a:t>Солома:</a:t>
            </a:r>
            <a:r>
              <a:rPr lang="ru-RU" sz="2800">
                <a:latin typeface="Times New Roman" pitchFamily="18" charset="0"/>
              </a:rPr>
              <a:t> корови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5-6 кг, коні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до 5, вівці – 1-2 кг.  </a:t>
            </a:r>
          </a:p>
          <a:p>
            <a:pPr indent="365125" algn="just">
              <a:lnSpc>
                <a:spcPct val="110000"/>
              </a:lnSpc>
            </a:pPr>
            <a:r>
              <a:rPr lang="ru-RU" sz="2800" i="1">
                <a:latin typeface="Times New Roman" pitchFamily="18" charset="0"/>
              </a:rPr>
              <a:t>Трав’яне та сінне борошно:</a:t>
            </a:r>
            <a:r>
              <a:rPr lang="ru-RU" sz="2800">
                <a:latin typeface="Times New Roman" pitchFamily="18" charset="0"/>
              </a:rPr>
              <a:t> корови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1-2 кг, молодняк ВРХ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0,5-1, вівці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0,05-0,3, свиноматки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0,3-0,8, поросята </a:t>
            </a:r>
            <a:r>
              <a:rPr lang="uk-UA" i="1">
                <a:solidFill>
                  <a:schemeClr val="tx2"/>
                </a:solidFill>
              </a:rPr>
              <a:t>–</a:t>
            </a:r>
            <a:r>
              <a:rPr lang="ru-RU" sz="2800">
                <a:latin typeface="Times New Roman" pitchFamily="18" charset="0"/>
              </a:rPr>
              <a:t> 0,03-0,2 кг, птиця – 3-5 % за масою комбікорму.</a:t>
            </a:r>
            <a:r>
              <a:rPr lang="ru-RU"/>
              <a:t> 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59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8313" y="692150"/>
            <a:ext cx="8496300" cy="865188"/>
          </a:xfrm>
        </p:spPr>
        <p:txBody>
          <a:bodyPr/>
          <a:lstStyle/>
          <a:p>
            <a:pPr indent="-69850" algn="just">
              <a:lnSpc>
                <a:spcPct val="110000"/>
              </a:lnSpc>
              <a:buFontTx/>
              <a:buNone/>
            </a:pPr>
            <a:r>
              <a:rPr lang="uk-UA" sz="2800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Сіно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800" i="1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uk-UA" sz="2800">
                <a:latin typeface="Times New Roman" pitchFamily="18" charset="0"/>
              </a:rPr>
              <a:t>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вологість 15-17% і нижче.</a:t>
            </a:r>
          </a:p>
          <a:p>
            <a:pPr indent="-69850" algn="ctr">
              <a:lnSpc>
                <a:spcPct val="110000"/>
              </a:lnSpc>
              <a:buFontTx/>
              <a:buNone/>
            </a:pPr>
            <a:endParaRPr lang="uk-UA" sz="28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  <a:p>
            <a:pPr indent="-69850"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uk-UA" sz="2800" b="1" i="1">
                <a:solidFill>
                  <a:schemeClr val="tx2"/>
                </a:solidFill>
                <a:latin typeface="Times New Roman" pitchFamily="18" charset="0"/>
              </a:rPr>
              <a:t>Трав’яне борошно</a:t>
            </a:r>
            <a:r>
              <a:rPr lang="uk-UA" sz="28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 білковий та вітамінний грубий корм для тварин. </a:t>
            </a:r>
          </a:p>
          <a:p>
            <a:pPr indent="-69850" algn="ctr">
              <a:lnSpc>
                <a:spcPct val="110000"/>
              </a:lnSpc>
              <a:buFontTx/>
              <a:buNone/>
            </a:pPr>
            <a:r>
              <a:rPr lang="uk-UA" sz="4100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32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800px-Hay_bale_with_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225"/>
            <a:ext cx="48768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3" descr="%D1%81%D0%B0%D0%BC%D0%B0%D0%B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i?id=b0017ef1d9cecd0f5c8ad740c744fac9&amp;n=33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5334000" y="60198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b="1"/>
              <a:t>Сіно </a:t>
            </a:r>
            <a:endParaRPr lang="ru-RU" sz="2000" b="1"/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838200" y="60960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b="1"/>
              <a:t>Полова </a:t>
            </a:r>
            <a:endParaRPr lang="ru-RU" sz="2000" b="1"/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2971800" y="1524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b="1"/>
              <a:t>Солома тюкована</a:t>
            </a:r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42833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ChangeArrowheads="1"/>
          </p:cNvSpPr>
          <p:nvPr/>
        </p:nvSpPr>
        <p:spPr bwMode="auto">
          <a:xfrm>
            <a:off x="304800" y="1384300"/>
            <a:ext cx="853440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just"/>
            <a:r>
              <a:rPr lang="uk-UA" sz="3400" b="1" i="1" u="sng">
                <a:solidFill>
                  <a:schemeClr val="tx2"/>
                </a:solidFill>
              </a:rPr>
              <a:t>Соковиті корми</a:t>
            </a:r>
            <a:r>
              <a:rPr lang="uk-UA" sz="3400">
                <a:solidFill>
                  <a:schemeClr val="tx2"/>
                </a:solidFill>
              </a:rPr>
              <a:t> – це рослинні корми з вмістом води 65-92%. Соковиті корми бідні на протеїн, але багаті на вітаміни.</a:t>
            </a:r>
          </a:p>
          <a:p>
            <a:pPr indent="365125" algn="just"/>
            <a:endParaRPr lang="uk-UA" sz="3400">
              <a:solidFill>
                <a:schemeClr val="tx2"/>
              </a:solidFill>
            </a:endParaRPr>
          </a:p>
          <a:p>
            <a:pPr indent="365125" algn="just"/>
            <a:r>
              <a:rPr lang="uk-UA" sz="3400">
                <a:solidFill>
                  <a:schemeClr val="tx2"/>
                </a:solidFill>
              </a:rPr>
              <a:t>З групи соковитих кормів 40-45% за поживністю в годівлі тварин припадає  на силос. </a:t>
            </a:r>
          </a:p>
          <a:p>
            <a:pPr indent="365125" algn="just"/>
            <a:endParaRPr lang="uk-UA" sz="3400">
              <a:solidFill>
                <a:schemeClr val="tx2"/>
              </a:solidFill>
            </a:endParaRPr>
          </a:p>
          <a:p>
            <a:pPr indent="365125" algn="just"/>
            <a:endParaRPr lang="uk-UA" sz="3400">
              <a:solidFill>
                <a:schemeClr val="tx2"/>
              </a:solidFill>
            </a:endParaRPr>
          </a:p>
          <a:p>
            <a:pPr indent="365125" algn="just"/>
            <a:r>
              <a:rPr lang="uk-UA" sz="34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18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5F976B6D-4F41-4019-ADC0-FEEBE02E2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algn="ctr">
              <a:buFontTx/>
              <a:buNone/>
              <a:defRPr/>
            </a:pPr>
            <a:endParaRPr lang="uk-UA" altLang="uk-UA" b="1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buFontTx/>
              <a:buNone/>
              <a:defRPr/>
            </a:pPr>
            <a:r>
              <a:rPr lang="uk-UA" altLang="uk-UA" sz="28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РЕКОМЕНДОВАНА  ЛІТЕРАТУРА</a:t>
            </a:r>
            <a:endParaRPr lang="ru-RU" altLang="uk-UA" sz="1100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just">
              <a:buFontTx/>
              <a:buNone/>
              <a:defRPr/>
            </a:pPr>
            <a:r>
              <a:rPr lang="uk-UA" altLang="uk-UA" sz="2400" i="1" dirty="0">
                <a:latin typeface="Times New Roman" pitchFamily="18" charset="0"/>
                <a:cs typeface="Times New Roman" pitchFamily="18" charset="0"/>
              </a:rPr>
              <a:t>Основна:</a:t>
            </a:r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 Технологія виробництва   продукції   тваринництва  :    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.   /   [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Бусенко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 О.Т., 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Скоцик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 В.Є., 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Маценко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 М.І. та ін. ; за ред. О.Т. 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Бусенка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. — К. : «</a:t>
            </a:r>
            <a:r>
              <a:rPr lang="uk-UA" altLang="uk-UA" sz="2000" dirty="0" err="1">
                <a:latin typeface="Times New Roman" pitchFamily="18" charset="0"/>
                <a:cs typeface="Times New Roman" pitchFamily="18" charset="0"/>
              </a:rPr>
              <a:t>Агроосвіта</a:t>
            </a: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», 2013. — 492 с. </a:t>
            </a:r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altLang="uk-UA" sz="2000" dirty="0">
                <a:latin typeface="Times New Roman" pitchFamily="18" charset="0"/>
                <a:cs typeface="Times New Roman" pitchFamily="18" charset="0"/>
              </a:rPr>
              <a:t>2.	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Проваторов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Г.В.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Годівля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. /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Г.В.Проваторов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, В.О.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Проваторова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: ВТД “</a:t>
            </a:r>
            <a:r>
              <a:rPr lang="ru-RU" altLang="uk-UA" sz="2000" dirty="0" err="1">
                <a:latin typeface="Times New Roman" pitchFamily="18" charset="0"/>
                <a:cs typeface="Times New Roman" pitchFamily="18" charset="0"/>
              </a:rPr>
              <a:t>Університетська</a:t>
            </a:r>
            <a:r>
              <a:rPr lang="ru-RU" altLang="uk-UA" sz="2000" dirty="0">
                <a:latin typeface="Times New Roman" pitchFamily="18" charset="0"/>
                <a:cs typeface="Times New Roman" pitchFamily="18" charset="0"/>
              </a:rPr>
              <a:t> книга”, 2004. – 510 с</a:t>
            </a:r>
            <a:r>
              <a:rPr lang="ru-RU" alt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altLang="uk-UA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altLang="uk-UA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altLang="uk-UA" sz="2400" i="1" dirty="0">
                <a:latin typeface="Times New Roman" pitchFamily="18" charset="0"/>
                <a:cs typeface="Times New Roman" pitchFamily="18" charset="0"/>
              </a:rPr>
              <a:t>Додаткова:</a:t>
            </a:r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alt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altLang="uk-UA" sz="2000" dirty="0"/>
              <a:t>3.Курнаєв О.М., </a:t>
            </a:r>
            <a:r>
              <a:rPr lang="uk-UA" altLang="uk-UA" sz="2000" b="1" dirty="0"/>
              <a:t>Сироватко К.М.</a:t>
            </a:r>
            <a:r>
              <a:rPr lang="uk-UA" altLang="uk-UA" sz="2000" dirty="0"/>
              <a:t> Молочна продуктивність корів при згодовуванні сінажу з люцерни, заготовленого за рулонною технологією з різними консервантами </a:t>
            </a:r>
            <a:r>
              <a:rPr lang="uk-UA" altLang="uk-UA" sz="2000" b="1" dirty="0"/>
              <a:t>//</a:t>
            </a:r>
            <a:r>
              <a:rPr lang="uk-UA" altLang="uk-UA" sz="2000" dirty="0" err="1"/>
              <a:t>Зб</a:t>
            </a:r>
            <a:r>
              <a:rPr lang="uk-UA" altLang="uk-UA" sz="2000" dirty="0"/>
              <a:t>. Наук. праць </a:t>
            </a:r>
            <a:r>
              <a:rPr lang="uk-UA" altLang="uk-UA" sz="2000" dirty="0" err="1"/>
              <a:t>ВНАУ.Аграрна</a:t>
            </a:r>
            <a:r>
              <a:rPr lang="uk-UA" altLang="uk-UA" sz="2000" dirty="0"/>
              <a:t> наука та харчові технології. 2017. – Вип.2. (96). –С.31–38.</a:t>
            </a:r>
          </a:p>
          <a:p>
            <a:pPr>
              <a:defRPr/>
            </a:pPr>
            <a:r>
              <a:rPr lang="uk-UA" altLang="uk-UA" sz="2000" dirty="0"/>
              <a:t>4.Науково-практичні рекомендації з використання біологічно активних добавок природного походження у годівлі сільськогосподарських тварин / І.І. </a:t>
            </a:r>
            <a:r>
              <a:rPr lang="uk-UA" altLang="uk-UA" sz="2000" dirty="0" err="1"/>
              <a:t>Ібатуллін</a:t>
            </a:r>
            <a:r>
              <a:rPr lang="uk-UA" altLang="uk-UA" sz="2000" dirty="0"/>
              <a:t>, </a:t>
            </a:r>
            <a:r>
              <a:rPr lang="uk-UA" altLang="uk-UA" sz="2000" b="1" dirty="0"/>
              <a:t>Р.А. Чудак</a:t>
            </a:r>
            <a:r>
              <a:rPr lang="uk-UA" altLang="uk-UA" sz="2000" dirty="0"/>
              <a:t>. – Київ, 2007. – 41 с.</a:t>
            </a:r>
          </a:p>
          <a:p>
            <a:pPr>
              <a:defRPr/>
            </a:pPr>
            <a:r>
              <a:rPr lang="uk-UA" altLang="uk-UA" sz="2000" b="1" dirty="0"/>
              <a:t>5.Скоромна О. І.</a:t>
            </a:r>
            <a:r>
              <a:rPr lang="uk-UA" altLang="uk-UA" sz="2000" dirty="0"/>
              <a:t> Вплив сирої клітковини в кормах на молочну продуктивність корів/ </a:t>
            </a:r>
            <a:r>
              <a:rPr lang="uk-UA" altLang="uk-UA" sz="2000" dirty="0" err="1"/>
              <a:t>О.І.Скоромна</a:t>
            </a:r>
            <a:r>
              <a:rPr lang="uk-UA" altLang="uk-UA" sz="2000" dirty="0"/>
              <a:t>  </a:t>
            </a:r>
            <a:r>
              <a:rPr lang="uk-UA" altLang="uk-UA" sz="2000" b="1" dirty="0"/>
              <a:t>//</a:t>
            </a:r>
            <a:r>
              <a:rPr lang="uk-UA" altLang="uk-UA" sz="2000" dirty="0" err="1"/>
              <a:t>Зб</a:t>
            </a:r>
            <a:r>
              <a:rPr lang="uk-UA" altLang="uk-UA" sz="2000" dirty="0"/>
              <a:t>. Наук. праць </a:t>
            </a:r>
            <a:r>
              <a:rPr lang="uk-UA" altLang="uk-UA" sz="2000" dirty="0" err="1"/>
              <a:t>ВНАУ.Аграрна</a:t>
            </a:r>
            <a:r>
              <a:rPr lang="uk-UA" altLang="uk-UA" sz="2000" dirty="0"/>
              <a:t> наука та харчові технології. -2018. – Вип.3.(102). –С.11–22.</a:t>
            </a:r>
          </a:p>
          <a:p>
            <a:pPr algn="just">
              <a:buFontTx/>
              <a:buAutoNum type="arabicPeriod" startAt="3"/>
              <a:defRPr/>
            </a:pPr>
            <a:endParaRPr lang="ru-RU" altLang="uk-UA" sz="2000" dirty="0">
              <a:latin typeface="Arial Black" pitchFamily="34" charset="0"/>
            </a:endParaRPr>
          </a:p>
        </p:txBody>
      </p:sp>
      <p:sp>
        <p:nvSpPr>
          <p:cNvPr id="19459" name="Номер слайда 3">
            <a:extLst>
              <a:ext uri="{FF2B5EF4-FFF2-40B4-BE49-F238E27FC236}">
                <a16:creationId xmlns="" xmlns:a16="http://schemas.microsoft.com/office/drawing/2014/main" id="{769DEF5F-CA2C-4F21-8AAF-795FA8A5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6F89D4-AFEA-472E-A934-70141F6A8B8C}" type="slidenum">
              <a:rPr lang="ru-RU" altLang="uk-UA"/>
              <a:pPr eaLnBrk="1" hangingPunct="1"/>
              <a:t>3</a:t>
            </a:fld>
            <a:endParaRPr lang="ru-RU" altLang="uk-U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="" xmlns:a16="http://schemas.microsoft.com/office/drawing/2014/main" id="{2BFDB826-093F-4EF3-AA82-87E35601D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CF6A2"/>
              </a:gs>
              <a:gs pos="100000">
                <a:srgbClr val="C9F5FF"/>
              </a:gs>
            </a:gsLst>
            <a:path path="rect">
              <a:fillToRect r="100000" b="100000"/>
            </a:path>
          </a:gradFill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СОКОВИТІ КОРМИ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Зелені корми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мають високий вміст води (70-85%). Трави є джерелом каротину і вітамінів. У сухій речовині міститься 20-25% протеїну.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Сінаж</a:t>
            </a: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консервований зелений корм із вмістом вологи 45-55%. За своїми фізичними і хімічними властивостями займає проміжне місце між грубими і соковитими кормами.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Сінаж має рН=5. За кольором, запахом і смаком нагадує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свіжоприготоване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вологе сіно. Сировиною є бобові, бобово-злакові суміші і злакові трави.</a:t>
            </a:r>
          </a:p>
        </p:txBody>
      </p:sp>
      <p:sp>
        <p:nvSpPr>
          <p:cNvPr id="34819" name="Номер слайда 2">
            <a:extLst>
              <a:ext uri="{FF2B5EF4-FFF2-40B4-BE49-F238E27FC236}">
                <a16:creationId xmlns="" xmlns:a16="http://schemas.microsoft.com/office/drawing/2014/main" id="{6EAB9F4F-41D4-4057-B267-0454881E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EE6106-D8BF-4B59-9F10-03B675EB7290}" type="slidenum">
              <a:rPr lang="ru-RU" altLang="uk-UA"/>
              <a:pPr eaLnBrk="1" hangingPunct="1"/>
              <a:t>30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08168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964613" cy="512762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>
                <a:latin typeface="Times New Roman" pitchFamily="18" charset="0"/>
              </a:rPr>
              <a:t>Норми споживання: </a:t>
            </a:r>
          </a:p>
          <a:p>
            <a:pPr marL="0" indent="0" algn="just">
              <a:buFontTx/>
              <a:buNone/>
            </a:pPr>
            <a:r>
              <a:rPr lang="ru-RU" sz="2800" i="1">
                <a:latin typeface="Times New Roman" pitchFamily="18" charset="0"/>
              </a:rPr>
              <a:t>Силос</a:t>
            </a:r>
            <a:r>
              <a:rPr lang="ru-RU" sz="2800">
                <a:latin typeface="Times New Roman" pitchFamily="18" charset="0"/>
              </a:rPr>
              <a:t>: корови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4-6 кг, вівці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2-3 кг на 100 кг живої маси, свиноматки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3-4, поросята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2-3, коні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8-10 кг, птиця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20-30 г. </a:t>
            </a:r>
          </a:p>
          <a:p>
            <a:pPr marL="0" indent="0" algn="just">
              <a:buFontTx/>
              <a:buNone/>
            </a:pPr>
            <a:endParaRPr lang="ru-RU" sz="2800">
              <a:latin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uk-UA" sz="2800" i="1">
                <a:latin typeface="Times New Roman" pitchFamily="18" charset="0"/>
              </a:rPr>
              <a:t>Сінаж:</a:t>
            </a:r>
            <a:r>
              <a:rPr lang="uk-UA" sz="2800">
                <a:latin typeface="Times New Roman" pitchFamily="18" charset="0"/>
              </a:rPr>
              <a:t> к</a:t>
            </a:r>
            <a:r>
              <a:rPr lang="ru-RU" sz="2800">
                <a:latin typeface="Times New Roman" pitchFamily="18" charset="0"/>
              </a:rPr>
              <a:t>орови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20-25 кг, молодняк ВРХ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3-12, вівці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3-4, молодняк овець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1-2, робочі коні 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10-15 кг.  </a:t>
            </a:r>
            <a:endParaRPr lang="uk-UA" sz="2800">
              <a:latin typeface="Times New Roman" pitchFamily="18" charset="0"/>
            </a:endParaRPr>
          </a:p>
          <a:p>
            <a:pPr marL="0" indent="0" algn="just">
              <a:buFontTx/>
              <a:buNone/>
            </a:pPr>
            <a:endParaRPr lang="uk-UA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1408013850_pi49896e3626ab74e5ab321b316c5d3d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3" descr="6899c308d9b097fb21ef7b5e695eff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830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 descr="i?id=68856258f799176bd480790961187815&amp;n=33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1143000" y="35052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tx2"/>
                </a:solidFill>
              </a:rPr>
              <a:t>Силос</a:t>
            </a:r>
            <a:r>
              <a:rPr lang="uk-UA" sz="2000" b="1" u="sng">
                <a:solidFill>
                  <a:schemeClr val="tx2"/>
                </a:solidFill>
              </a:rPr>
              <a:t> </a:t>
            </a:r>
            <a:endParaRPr lang="ru-RU" sz="2000" b="1" u="sng">
              <a:solidFill>
                <a:schemeClr val="tx2"/>
              </a:solidFill>
            </a:endParaRP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5486400" y="35052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b="1">
                <a:solidFill>
                  <a:schemeClr val="tx2"/>
                </a:solidFill>
              </a:rPr>
              <a:t>Буряк кормовий </a:t>
            </a:r>
            <a:endParaRPr lang="ru-RU" sz="20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6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AFF77A7C-28D1-4FF7-AA4C-D1052FF5F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1"/>
              </a:gs>
              <a:gs pos="50000">
                <a:srgbClr val="FCF6A2"/>
              </a:gs>
              <a:gs pos="100000">
                <a:schemeClr val="accent1"/>
              </a:gs>
            </a:gsLst>
            <a:lin ang="0" scaled="1"/>
          </a:gradFill>
        </p:spPr>
        <p:txBody>
          <a:bodyPr anchor="ctr"/>
          <a:lstStyle/>
          <a:p>
            <a:pPr eaLnBrk="1" hangingPunct="1"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Картопля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вуглеводистий корм. У сухій речовині міститься 19-20% крохмалю, 2% протеїну, багата на вітаміни В1, В2 і С.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Цукрові і кормові буряки.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Цукрові –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найпоживніші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із коренеплодів. Містять 25% сухої речовини, а кормові – лише 12%. </a:t>
            </a:r>
          </a:p>
          <a:p>
            <a:pPr eaLnBrk="1" hangingPunct="1">
              <a:buFontTx/>
              <a:buNone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кг цукрових - 0,26 корм. од., кормових – 0,12 корм. од. </a:t>
            </a:r>
          </a:p>
          <a:p>
            <a:pPr eaLnBrk="1" hangingPunct="1">
              <a:buFontTx/>
              <a:buNone/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Буряки – добрий молокогінний засіб.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867" name="Номер слайда 2">
            <a:extLst>
              <a:ext uri="{FF2B5EF4-FFF2-40B4-BE49-F238E27FC236}">
                <a16:creationId xmlns="" xmlns:a16="http://schemas.microsoft.com/office/drawing/2014/main" id="{3CE3F1F6-F70C-47BD-909E-84306DEFD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81ADEB-AB9E-4411-99C0-A7E50C6789C5}" type="slidenum">
              <a:rPr lang="ru-RU" altLang="uk-UA"/>
              <a:pPr eaLnBrk="1" hangingPunct="1"/>
              <a:t>33</a:t>
            </a:fld>
            <a:endParaRPr lang="ru-RU" alt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4034FD-D6D8-4189-828D-CEC7F3201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908050"/>
            <a:ext cx="8147050" cy="52181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Морква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цінний дієтичний корм для молодняку. У 1 кг моркви міститься 0,14 корм. од. та 50-250 г каротину.</a:t>
            </a:r>
            <a:endParaRPr lang="uk-UA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Кормова капуста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вітамінний корм, багатий сірковмісними амінокислотами (метіонін, </a:t>
            </a:r>
            <a:r>
              <a:rPr lang="uk-UA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цистин</a:t>
            </a:r>
            <a:r>
              <a:rPr lang="uk-UA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endParaRPr lang="uk-UA" dirty="0"/>
          </a:p>
        </p:txBody>
      </p:sp>
      <p:sp>
        <p:nvSpPr>
          <p:cNvPr id="37891" name="Номер слайда 3">
            <a:extLst>
              <a:ext uri="{FF2B5EF4-FFF2-40B4-BE49-F238E27FC236}">
                <a16:creationId xmlns="" xmlns:a16="http://schemas.microsoft.com/office/drawing/2014/main" id="{AD9358DE-F887-45F2-857A-BB8CAE21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A5F9D9-323A-47A8-A65D-1D16C7D7D43C}" type="slidenum">
              <a:rPr lang="ru-RU" altLang="uk-UA"/>
              <a:pPr eaLnBrk="1" hangingPunct="1"/>
              <a:t>34</a:t>
            </a:fld>
            <a:endParaRPr lang="ru-RU" alt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="" xmlns:a16="http://schemas.microsoft.com/office/drawing/2014/main" id="{E58596A7-7CC1-4223-9417-04D449011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CF6A2"/>
              </a:gs>
              <a:gs pos="100000">
                <a:srgbClr val="C9F5FF"/>
              </a:gs>
            </a:gsLst>
            <a:path path="shape">
              <a:fillToRect l="50000" t="50000" r="50000" b="50000"/>
            </a:path>
          </a:gradFill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uk-UA" sz="3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ВОДЯНИСТІ КОРМИ</a:t>
            </a:r>
            <a:r>
              <a:rPr lang="uk-UA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uk-UA" sz="3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Буряковий жом</a:t>
            </a:r>
            <a:r>
              <a:rPr lang="uk-UA" sz="3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400" dirty="0">
                <a:latin typeface="Arial Black" pitchFamily="34" charset="0"/>
              </a:rPr>
              <a:t>одержують при переробці буряків на цукор, є добрим, </a:t>
            </a:r>
            <a:r>
              <a:rPr lang="uk-UA" sz="3400" dirty="0" err="1">
                <a:latin typeface="Arial Black" pitchFamily="34" charset="0"/>
              </a:rPr>
              <a:t>легкоперетравним</a:t>
            </a:r>
            <a:r>
              <a:rPr lang="uk-UA" sz="3400" dirty="0">
                <a:latin typeface="Arial Black" pitchFamily="34" charset="0"/>
              </a:rPr>
              <a:t> кормом. Містить до 90% вологи і 2% протеїну.</a:t>
            </a:r>
            <a:endParaRPr lang="uk-UA" sz="3400" b="1" i="1" dirty="0"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sz="3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Кормова меляса</a:t>
            </a:r>
            <a:r>
              <a:rPr lang="uk-UA" sz="3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– </a:t>
            </a:r>
            <a:r>
              <a:rPr lang="uk-UA" sz="3400" dirty="0">
                <a:latin typeface="Arial Black" pitchFamily="34" charset="0"/>
              </a:rPr>
              <a:t>вуглеводистий корм, який не містить ні жиру, ні клітковини. Вуглеводи представлені сахарозою. Використовують для здобрювання грубих кормів.</a:t>
            </a:r>
            <a:endParaRPr lang="uk-UA" sz="3400" b="1" dirty="0">
              <a:latin typeface="Arial Black" pitchFamily="34" charset="0"/>
            </a:endParaRPr>
          </a:p>
        </p:txBody>
      </p:sp>
      <p:sp>
        <p:nvSpPr>
          <p:cNvPr id="38915" name="Номер слайда 2">
            <a:extLst>
              <a:ext uri="{FF2B5EF4-FFF2-40B4-BE49-F238E27FC236}">
                <a16:creationId xmlns="" xmlns:a16="http://schemas.microsoft.com/office/drawing/2014/main" id="{1433F8F1-0E9B-446A-BCFE-285917B4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D0D870-C4FA-42C2-BA5F-F6488EC9A869}" type="slidenum">
              <a:rPr lang="ru-RU" altLang="uk-UA"/>
              <a:pPr eaLnBrk="1" hangingPunct="1"/>
              <a:t>35</a:t>
            </a:fld>
            <a:endParaRPr lang="ru-RU" altLang="uk-U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="" xmlns:a16="http://schemas.microsoft.com/office/drawing/2014/main" id="{2C136312-20D0-4ECF-8F12-81F6E88948D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76250"/>
            <a:ext cx="6553200" cy="4525963"/>
          </a:xfrm>
        </p:spPr>
      </p:pic>
      <p:sp>
        <p:nvSpPr>
          <p:cNvPr id="39939" name="Rectangle 4">
            <a:extLst>
              <a:ext uri="{FF2B5EF4-FFF2-40B4-BE49-F238E27FC236}">
                <a16:creationId xmlns="" xmlns:a16="http://schemas.microsoft.com/office/drawing/2014/main" id="{851A80F9-777F-46CE-AB45-D3B9B5AA2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445125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800" b="1" i="1">
                <a:latin typeface="Arial Black" panose="020B0A04020102020204" pitchFamily="34" charset="0"/>
              </a:rPr>
              <a:t>Кормова меляса</a:t>
            </a:r>
            <a:endParaRPr lang="ru-RU" altLang="uk-UA" sz="2800" b="1" i="1">
              <a:latin typeface="Arial Black" panose="020B0A04020102020204" pitchFamily="34" charset="0"/>
            </a:endParaRPr>
          </a:p>
        </p:txBody>
      </p:sp>
      <p:sp>
        <p:nvSpPr>
          <p:cNvPr id="39940" name="Номер слайда 3">
            <a:extLst>
              <a:ext uri="{FF2B5EF4-FFF2-40B4-BE49-F238E27FC236}">
                <a16:creationId xmlns="" xmlns:a16="http://schemas.microsoft.com/office/drawing/2014/main" id="{60CF95A3-A2D4-49C1-9766-88A88D4E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DBF89C-055B-4F86-AB7D-A36C4DC26292}" type="slidenum">
              <a:rPr lang="ru-RU" altLang="uk-UA"/>
              <a:pPr eaLnBrk="1" hangingPunct="1"/>
              <a:t>36</a:t>
            </a:fld>
            <a:endParaRPr lang="ru-RU" alt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FF9B64E2-B95A-48DB-B6C9-79E35E9B5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CF6A2"/>
              </a:gs>
              <a:gs pos="50000">
                <a:schemeClr val="accent1"/>
              </a:gs>
              <a:gs pos="100000">
                <a:srgbClr val="FCF6A2"/>
              </a:gs>
            </a:gsLst>
            <a:lin ang="0" scaled="1"/>
          </a:gradFill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КОНЦЕНТРОВАНІ КОРМИ</a:t>
            </a:r>
            <a:r>
              <a:rPr lang="en-US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</a:t>
            </a:r>
            <a:endParaRPr lang="uk-UA" sz="28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містять більше 0,65 корм. од. :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spc="-4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зерно злакових культур</a:t>
            </a:r>
            <a:r>
              <a:rPr lang="uk-UA" b="1" i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(ячменю, кукурудзи, пшениці, вівса...), що містить багато енергії та мало протеїну (лише 70-80 г на 1 корм. од.).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зерно бобових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борошно з бобових трав, продукти переробної та харчової промисловості.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b="1" i="1" dirty="0">
                <a:solidFill>
                  <a:srgbClr val="0033CC"/>
                </a:solidFill>
                <a:latin typeface="Franklin Gothic Demi" pitchFamily="34" charset="0"/>
              </a:rPr>
              <a:t>Макуха і шроти</a:t>
            </a:r>
            <a:r>
              <a:rPr lang="uk-UA" dirty="0">
                <a:solidFill>
                  <a:srgbClr val="000000"/>
                </a:solidFill>
                <a:latin typeface="Franklin Gothic Demi" pitchFamily="34" charset="0"/>
              </a:rPr>
              <a:t> – відхо</a:t>
            </a:r>
            <a:r>
              <a:rPr lang="uk-UA" sz="3600" dirty="0">
                <a:solidFill>
                  <a:srgbClr val="000000"/>
                </a:solidFill>
                <a:latin typeface="Franklin Gothic Demi" pitchFamily="34" charset="0"/>
              </a:rPr>
              <a:t>ди олійно-жирової промисловості ( </a:t>
            </a:r>
            <a:r>
              <a:rPr lang="uk-UA" sz="3600" dirty="0" err="1">
                <a:solidFill>
                  <a:srgbClr val="000000"/>
                </a:solidFill>
                <a:latin typeface="Franklin Gothic Demi" pitchFamily="34" charset="0"/>
              </a:rPr>
              <a:t>високопротеїнові</a:t>
            </a:r>
            <a:r>
              <a:rPr lang="uk-UA" sz="3600" dirty="0">
                <a:solidFill>
                  <a:srgbClr val="000000"/>
                </a:solidFill>
                <a:latin typeface="Franklin Gothic Demi" pitchFamily="34" charset="0"/>
              </a:rPr>
              <a:t>).</a:t>
            </a:r>
            <a:endParaRPr lang="ru-RU" sz="3600" dirty="0">
              <a:solidFill>
                <a:srgbClr val="000000"/>
              </a:solidFill>
              <a:latin typeface="Franklin Gothic Dem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uk-UA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273050" y="620713"/>
            <a:ext cx="86106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63538" algn="ctr">
              <a:lnSpc>
                <a:spcPct val="120000"/>
              </a:lnSpc>
              <a:defRPr/>
            </a:pPr>
            <a:r>
              <a:rPr lang="ru-RU" sz="3200" i="1" u="sng" dirty="0">
                <a:solidFill>
                  <a:schemeClr val="tx2"/>
                </a:solidFill>
              </a:rPr>
              <a:t>Корми </a:t>
            </a:r>
            <a:r>
              <a:rPr lang="ru-RU" sz="3200" i="1" u="sng" dirty="0" err="1">
                <a:solidFill>
                  <a:schemeClr val="tx2"/>
                </a:solidFill>
              </a:rPr>
              <a:t>тваринного</a:t>
            </a:r>
            <a:r>
              <a:rPr lang="ru-RU" sz="3200" i="1" u="sng" dirty="0">
                <a:solidFill>
                  <a:schemeClr val="tx2"/>
                </a:solidFill>
              </a:rPr>
              <a:t> </a:t>
            </a:r>
            <a:r>
              <a:rPr lang="ru-RU" sz="3200" i="1" u="sng" dirty="0" err="1">
                <a:solidFill>
                  <a:schemeClr val="tx2"/>
                </a:solidFill>
              </a:rPr>
              <a:t>походження</a:t>
            </a:r>
            <a:r>
              <a:rPr lang="ru-RU" sz="3200" i="1" dirty="0">
                <a:solidFill>
                  <a:schemeClr val="tx2"/>
                </a:solidFill>
              </a:rPr>
              <a:t>. </a:t>
            </a:r>
          </a:p>
          <a:p>
            <a:pPr indent="363538" algn="just">
              <a:lnSpc>
                <a:spcPct val="120000"/>
              </a:lnSpc>
              <a:defRPr/>
            </a:pPr>
            <a:endParaRPr lang="ru-RU" sz="3200" i="1" dirty="0">
              <a:solidFill>
                <a:schemeClr val="tx2"/>
              </a:solidFill>
            </a:endParaRPr>
          </a:p>
          <a:p>
            <a:pPr indent="363538" algn="just">
              <a:lnSpc>
                <a:spcPct val="120000"/>
              </a:lnSpc>
              <a:defRPr/>
            </a:pPr>
            <a:r>
              <a:rPr lang="ru-RU" sz="3200" dirty="0">
                <a:solidFill>
                  <a:schemeClr val="tx2"/>
                </a:solidFill>
              </a:rPr>
              <a:t>До них належать: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2"/>
                </a:solidFill>
              </a:rPr>
              <a:t>молоко, 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200" dirty="0" err="1">
                <a:solidFill>
                  <a:schemeClr val="tx2"/>
                </a:solidFill>
              </a:rPr>
              <a:t>збиране</a:t>
            </a:r>
            <a:r>
              <a:rPr lang="ru-RU" sz="3200" dirty="0">
                <a:solidFill>
                  <a:schemeClr val="tx2"/>
                </a:solidFill>
              </a:rPr>
              <a:t> молоко, 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200" dirty="0" err="1">
                <a:solidFill>
                  <a:schemeClr val="tx2"/>
                </a:solidFill>
              </a:rPr>
              <a:t>сироватка</a:t>
            </a:r>
            <a:r>
              <a:rPr lang="ru-RU" sz="3200" dirty="0">
                <a:solidFill>
                  <a:schemeClr val="tx2"/>
                </a:solidFill>
              </a:rPr>
              <a:t>, 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200" dirty="0" err="1">
                <a:solidFill>
                  <a:schemeClr val="tx2"/>
                </a:solidFill>
              </a:rPr>
              <a:t>м’ясне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борошно</a:t>
            </a:r>
            <a:r>
              <a:rPr lang="ru-RU" sz="3200" dirty="0">
                <a:solidFill>
                  <a:schemeClr val="tx2"/>
                </a:solidFill>
              </a:rPr>
              <a:t>, 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200" dirty="0" err="1">
                <a:solidFill>
                  <a:schemeClr val="tx2"/>
                </a:solidFill>
              </a:rPr>
              <a:t>м’ясо-кісткове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борошно</a:t>
            </a:r>
            <a:r>
              <a:rPr lang="ru-RU" sz="3200" dirty="0">
                <a:solidFill>
                  <a:schemeClr val="tx2"/>
                </a:solidFill>
              </a:rPr>
              <a:t>,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200" dirty="0" err="1">
                <a:solidFill>
                  <a:schemeClr val="tx2"/>
                </a:solidFill>
              </a:rPr>
              <a:t>кров’яне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борошно</a:t>
            </a:r>
            <a:r>
              <a:rPr lang="ru-RU" sz="3200" dirty="0">
                <a:solidFill>
                  <a:schemeClr val="tx2"/>
                </a:solidFill>
              </a:rPr>
              <a:t>,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3200" dirty="0" err="1">
                <a:solidFill>
                  <a:schemeClr val="tx2"/>
                </a:solidFill>
              </a:rPr>
              <a:t>рибне</a:t>
            </a:r>
            <a:r>
              <a:rPr lang="ru-RU" sz="3200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chemeClr val="tx2"/>
                </a:solidFill>
              </a:rPr>
              <a:t>борошно</a:t>
            </a:r>
            <a:r>
              <a:rPr lang="ru-RU" sz="3200" dirty="0">
                <a:solidFill>
                  <a:schemeClr val="tx2"/>
                </a:solidFill>
              </a:rPr>
              <a:t> та </a:t>
            </a:r>
            <a:r>
              <a:rPr lang="ru-RU" sz="3200" dirty="0" err="1">
                <a:solidFill>
                  <a:schemeClr val="tx2"/>
                </a:solidFill>
              </a:rPr>
              <a:t>інші</a:t>
            </a:r>
            <a:r>
              <a:rPr lang="ru-RU" sz="3200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7921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94b85019a2f37f876381e579d76148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810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0" y="3048000"/>
            <a:ext cx="4343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М’ясо-кісткове борошно</a:t>
            </a: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0900" name="Picture 8" descr="O8T7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2862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4572000" y="3429000"/>
            <a:ext cx="4343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Кров’яне борошно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0902" name="Picture 11" descr="tradeboard57ZkOU_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657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1371600" y="6110288"/>
            <a:ext cx="174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Фарш рибний</a:t>
            </a: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0904" name="Picture 14" descr="1107f841bf86c2583ffb3f5a55e5656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5973763" y="6110288"/>
            <a:ext cx="1401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Сироватка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64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428625" y="1268760"/>
            <a:ext cx="828675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just">
              <a:lnSpc>
                <a:spcPct val="120000"/>
              </a:lnSpc>
            </a:pPr>
            <a:r>
              <a:rPr lang="uk-UA" sz="2800" b="1" i="1" u="sng" dirty="0">
                <a:solidFill>
                  <a:schemeClr val="tx2"/>
                </a:solidFill>
                <a:latin typeface="Times New Roman" pitchFamily="18" charset="0"/>
              </a:rPr>
              <a:t>Годівля</a:t>
            </a:r>
            <a:r>
              <a:rPr lang="uk-UA" sz="2800" b="1" dirty="0">
                <a:solidFill>
                  <a:schemeClr val="tx2"/>
                </a:solidFill>
                <a:latin typeface="Times New Roman" pitchFamily="18" charset="0"/>
              </a:rPr>
              <a:t> – </a:t>
            </a:r>
            <a:r>
              <a:rPr lang="uk-UA" sz="2800" dirty="0">
                <a:solidFill>
                  <a:schemeClr val="tx2"/>
                </a:solidFill>
                <a:latin typeface="Times New Roman" pitchFamily="18" charset="0"/>
              </a:rPr>
              <a:t>це організація виробничого процесу з метою забезпечення життєвих потреб тварин в енергії та поживних речовинах. </a:t>
            </a:r>
          </a:p>
          <a:p>
            <a:pPr indent="365125" algn="just">
              <a:lnSpc>
                <a:spcPct val="120000"/>
              </a:lnSpc>
            </a:pPr>
            <a:endParaRPr lang="uk-UA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indent="365125" algn="just">
              <a:lnSpc>
                <a:spcPct val="120000"/>
              </a:lnSpc>
            </a:pP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</a:rPr>
              <a:t>Живлення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  <a:latin typeface="Times New Roman" pitchFamily="18" charset="0"/>
              </a:rPr>
              <a:t>тварин</a:t>
            </a: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–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</a:rPr>
              <a:t>це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</a:rPr>
              <a:t>процес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</a:rPr>
              <a:t>надходження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в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</a:rPr>
              <a:t>організм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і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</a:rPr>
              <a:t>засвоєння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</a:rPr>
              <a:t>поживних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</a:rPr>
              <a:t>речовин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  <a:p>
            <a:pPr indent="365125" algn="just">
              <a:lnSpc>
                <a:spcPct val="120000"/>
              </a:lnSpc>
            </a:pPr>
            <a:endParaRPr lang="uk-UA" sz="2800" dirty="0">
              <a:solidFill>
                <a:schemeClr val="tx2"/>
              </a:solidFill>
              <a:latin typeface="Times New Roman" pitchFamily="18" charset="0"/>
            </a:endParaRPr>
          </a:p>
          <a:p>
            <a:pPr indent="365125" algn="just">
              <a:lnSpc>
                <a:spcPct val="120000"/>
              </a:lnSpc>
            </a:pPr>
            <a:endParaRPr lang="uk-UA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="" xmlns:a16="http://schemas.microsoft.com/office/drawing/2014/main" id="{C24BDEA4-EA3B-494B-9005-D32E5422A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C9F5FF"/>
              </a:gs>
              <a:gs pos="100000">
                <a:srgbClr val="FCF6A2"/>
              </a:gs>
            </a:gsLst>
            <a:lin ang="5400000" scaled="1"/>
          </a:gradFill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sz="24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КОРМИ ТВАРИННОГО ПОХОДЖЕННЯ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М’ясо-кісткове, рибне, кров’яне борошно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використовують для балансування раціонів за протеїном і мінеральними речовинами, особливо у свинарстві і птахівництві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Незбиране молоко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а також молозиво, збиране молоко, сколотини, сироватку використовують для вирощування молодняку всіх видів тварин.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 кг молока містить 0,37 корм. од. та 34 г перетравного протеїну.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Комбіновані корми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– це складні однорідні суміші очищених і подрібнених кормів та мікродобавок, які виробляються за науково обґрунтованими рецептами і забезпечують повноцінну годівлю.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1987" name="Номер слайда 2">
            <a:extLst>
              <a:ext uri="{FF2B5EF4-FFF2-40B4-BE49-F238E27FC236}">
                <a16:creationId xmlns="" xmlns:a16="http://schemas.microsoft.com/office/drawing/2014/main" id="{BC9E2B1E-2A5D-4879-BA28-DEE6D0BC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124117-3938-4BD5-A113-E058AAD8FDAF}" type="slidenum">
              <a:rPr lang="ru-RU" altLang="uk-UA">
                <a:solidFill>
                  <a:srgbClr val="000000"/>
                </a:solidFill>
              </a:rPr>
              <a:pPr eaLnBrk="1" hangingPunct="1"/>
              <a:t>40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95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/>
          <p:cNvSpPr>
            <a:spLocks noChangeArrowheads="1"/>
          </p:cNvSpPr>
          <p:nvPr/>
        </p:nvSpPr>
        <p:spPr bwMode="auto">
          <a:xfrm>
            <a:off x="611188" y="1265238"/>
            <a:ext cx="78486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just">
              <a:lnSpc>
                <a:spcPct val="120000"/>
              </a:lnSpc>
            </a:pPr>
            <a:r>
              <a:rPr lang="uk-UA" sz="3200" b="1" i="1" u="sng">
                <a:solidFill>
                  <a:schemeClr val="tx2"/>
                </a:solidFill>
              </a:rPr>
              <a:t>Концентровані корми</a:t>
            </a:r>
            <a:r>
              <a:rPr lang="uk-UA" sz="3200">
                <a:solidFill>
                  <a:schemeClr val="tx2"/>
                </a:solidFill>
              </a:rPr>
              <a:t> – це насіння злакових, бобових та олійних культур. </a:t>
            </a:r>
          </a:p>
          <a:p>
            <a:pPr indent="365125" algn="just">
              <a:lnSpc>
                <a:spcPct val="120000"/>
              </a:lnSpc>
            </a:pPr>
            <a:endParaRPr lang="uk-UA" sz="3200">
              <a:solidFill>
                <a:schemeClr val="tx2"/>
              </a:solidFill>
            </a:endParaRPr>
          </a:p>
          <a:p>
            <a:pPr indent="365125" algn="just">
              <a:lnSpc>
                <a:spcPct val="120000"/>
              </a:lnSpc>
            </a:pP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Серед зернових злакових найвищу поживність має кукурудза.</a:t>
            </a:r>
          </a:p>
          <a:p>
            <a:pPr indent="365125" algn="just">
              <a:lnSpc>
                <a:spcPct val="120000"/>
              </a:lnSpc>
            </a:pPr>
            <a:endParaRPr lang="uk-UA" sz="2800">
              <a:solidFill>
                <a:schemeClr val="tx2"/>
              </a:solidFill>
              <a:latin typeface="Times New Roman" pitchFamily="18" charset="0"/>
            </a:endParaRPr>
          </a:p>
          <a:p>
            <a:pPr indent="365125" algn="just">
              <a:lnSpc>
                <a:spcPct val="120000"/>
              </a:lnSpc>
            </a:pPr>
            <a:r>
              <a:rPr lang="ru-RU" sz="2800">
                <a:latin typeface="Times New Roman" pitchFamily="18" charset="0"/>
              </a:rPr>
              <a:t>Зерно бобових культур є протеїновим кормом 22-40%</a:t>
            </a:r>
            <a:r>
              <a:rPr lang="uk-UA" sz="2800">
                <a:solidFill>
                  <a:schemeClr val="tx2"/>
                </a:solidFill>
                <a:latin typeface="Times New Roman" pitchFamily="18" charset="0"/>
              </a:rPr>
              <a:t>. </a:t>
            </a:r>
          </a:p>
          <a:p>
            <a:pPr indent="365125" algn="just">
              <a:lnSpc>
                <a:spcPct val="120000"/>
              </a:lnSpc>
            </a:pPr>
            <a:endParaRPr lang="uk-UA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50" y="274638"/>
            <a:ext cx="7715250" cy="1143000"/>
          </a:xfrm>
        </p:spPr>
        <p:txBody>
          <a:bodyPr lIns="0" rIns="0" bIns="0" anchor="b"/>
          <a:lstStyle/>
          <a:p>
            <a:r>
              <a:rPr lang="uk-UA" sz="2800" b="1">
                <a:latin typeface="Times New Roman" pitchFamily="18" charset="0"/>
                <a:cs typeface="Arial" charset="0"/>
              </a:rPr>
              <a:t>Добова норма концентрованих кормів для:</a:t>
            </a:r>
          </a:p>
        </p:txBody>
      </p:sp>
      <p:sp>
        <p:nvSpPr>
          <p:cNvPr id="56322" name="Объект 2"/>
          <p:cNvSpPr>
            <a:spLocks noGrp="1"/>
          </p:cNvSpPr>
          <p:nvPr>
            <p:ph idx="4294967295"/>
          </p:nvPr>
        </p:nvSpPr>
        <p:spPr>
          <a:xfrm>
            <a:off x="971550" y="1952625"/>
            <a:ext cx="7200900" cy="4173538"/>
          </a:xfrm>
        </p:spPr>
        <p:txBody>
          <a:bodyPr/>
          <a:lstStyle/>
          <a:p>
            <a:r>
              <a:rPr lang="uk-UA" sz="280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Велика рогата худоба – 5 кг, </a:t>
            </a:r>
          </a:p>
          <a:p>
            <a:r>
              <a:rPr lang="uk-UA" sz="280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свині – 2-5 кг, </a:t>
            </a:r>
          </a:p>
          <a:p>
            <a:r>
              <a:rPr lang="uk-UA" sz="280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вівці – 1-2 кг.</a:t>
            </a:r>
          </a:p>
          <a:p>
            <a:endParaRPr lang="uk-UA" sz="280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i?id=48e02a81f19caea00d5d33ba7ee4b281&amp;n=33&amp;h=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5"/>
            <a:ext cx="8915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3" descr="13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343400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b="1"/>
              <a:t>Дерть кукурудзяна</a:t>
            </a:r>
            <a:endParaRPr lang="ru-RU" sz="2000" b="1"/>
          </a:p>
        </p:txBody>
      </p:sp>
      <p:pic>
        <p:nvPicPr>
          <p:cNvPr id="57348" name="Picture 5" descr="920463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5410200" y="35814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sz="2000" b="1"/>
              <a:t>Дерть ячмінна</a:t>
            </a:r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27749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"/>
          <p:cNvSpPr>
            <a:spLocks noChangeArrowheads="1"/>
          </p:cNvSpPr>
          <p:nvPr/>
        </p:nvSpPr>
        <p:spPr bwMode="auto">
          <a:xfrm>
            <a:off x="684213" y="1052513"/>
            <a:ext cx="79914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42900" algn="just">
              <a:lnSpc>
                <a:spcPct val="120000"/>
              </a:lnSpc>
            </a:pPr>
            <a:r>
              <a:rPr lang="ru-RU" sz="3200" i="1">
                <a:solidFill>
                  <a:schemeClr val="tx2"/>
                </a:solidFill>
              </a:rPr>
              <a:t> </a:t>
            </a:r>
            <a:r>
              <a:rPr lang="ru-RU" sz="3200" b="1" i="1" u="sng">
                <a:solidFill>
                  <a:schemeClr val="tx2"/>
                </a:solidFill>
              </a:rPr>
              <a:t>Комбікорми</a:t>
            </a:r>
            <a:r>
              <a:rPr lang="ru-RU" sz="3200" i="1">
                <a:solidFill>
                  <a:schemeClr val="tx2"/>
                </a:solidFill>
              </a:rPr>
              <a:t> - </a:t>
            </a:r>
            <a:r>
              <a:rPr lang="ru-RU" sz="3200">
                <a:solidFill>
                  <a:schemeClr val="tx2"/>
                </a:solidFill>
              </a:rPr>
              <a:t>це сухі кормові суміші заводського виробництва, в які входить багато компонентів, підібраних із врахуванням науково обгрунтованих потреб тварин у поживних речовинах.</a:t>
            </a:r>
          </a:p>
          <a:p>
            <a:pPr indent="342900" algn="just">
              <a:lnSpc>
                <a:spcPct val="120000"/>
              </a:lnSpc>
            </a:pPr>
            <a:endParaRPr lang="uk-UA" sz="3200">
              <a:solidFill>
                <a:schemeClr val="tx2"/>
              </a:solidFill>
            </a:endParaRPr>
          </a:p>
          <a:p>
            <a:pPr indent="342900" algn="just">
              <a:lnSpc>
                <a:spcPct val="120000"/>
              </a:lnSpc>
            </a:pPr>
            <a:r>
              <a:rPr lang="ru-RU" sz="3200">
                <a:solidFill>
                  <a:schemeClr val="tx2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33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ru-RU" sz="3200" b="1">
                <a:cs typeface="Arial" charset="0"/>
              </a:rPr>
              <a:t>Промисловість випускає:</a:t>
            </a:r>
            <a:endParaRPr lang="ru-RU" sz="3200" b="1"/>
          </a:p>
        </p:txBody>
      </p:sp>
      <p:sp>
        <p:nvSpPr>
          <p:cNvPr id="59394" name="Содержимое 3"/>
          <p:cNvSpPr>
            <a:spLocks noGrp="1"/>
          </p:cNvSpPr>
          <p:nvPr>
            <p:ph idx="4294967295"/>
          </p:nvPr>
        </p:nvSpPr>
        <p:spPr>
          <a:xfrm>
            <a:off x="457200" y="1741488"/>
            <a:ext cx="8229600" cy="4384675"/>
          </a:xfrm>
        </p:spPr>
        <p:txBody>
          <a:bodyPr/>
          <a:lstStyle/>
          <a:p>
            <a:r>
              <a:rPr lang="ru-RU" sz="4300">
                <a:solidFill>
                  <a:schemeClr val="tx2"/>
                </a:solidFill>
                <a:cs typeface="Arial" charset="0"/>
              </a:rPr>
              <a:t>повнораціонні комбікорми, </a:t>
            </a:r>
          </a:p>
          <a:p>
            <a:r>
              <a:rPr lang="ru-RU" sz="4300">
                <a:solidFill>
                  <a:schemeClr val="tx2"/>
                </a:solidFill>
                <a:cs typeface="Arial" charset="0"/>
              </a:rPr>
              <a:t>комбікорми-концентрати,</a:t>
            </a:r>
          </a:p>
          <a:p>
            <a:r>
              <a:rPr lang="ru-RU" sz="4300">
                <a:solidFill>
                  <a:schemeClr val="tx2"/>
                </a:solidFill>
                <a:cs typeface="Arial" charset="0"/>
              </a:rPr>
              <a:t>білково-вітамінно-мінеральні добавки (БВМД),</a:t>
            </a:r>
          </a:p>
          <a:p>
            <a:r>
              <a:rPr lang="ru-RU" sz="4300">
                <a:solidFill>
                  <a:schemeClr val="tx2"/>
                </a:solidFill>
                <a:cs typeface="Arial" charset="0"/>
              </a:rPr>
              <a:t>білково-вітамінні добавки (БВД),</a:t>
            </a:r>
          </a:p>
          <a:p>
            <a:r>
              <a:rPr lang="ru-RU" sz="4300">
                <a:solidFill>
                  <a:schemeClr val="tx2"/>
                </a:solidFill>
                <a:cs typeface="Arial" charset="0"/>
              </a:rPr>
              <a:t>премікси.</a:t>
            </a:r>
            <a:endParaRPr lang="ru-RU" sz="43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SonyashnShro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495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943600"/>
            <a:ext cx="4343400" cy="509736"/>
          </a:xfrm>
          <a:noFill/>
          <a:ln>
            <a:miter lim="800000"/>
            <a:headEnd/>
            <a:tailEnd/>
          </a:ln>
        </p:spPr>
        <p:txBody>
          <a:bodyPr lIns="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l" eaLnBrk="0" hangingPunct="0">
              <a:defRPr/>
            </a:pPr>
            <a:r>
              <a:rPr lang="uk-UA" sz="2200" b="1" kern="1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Комбікорм гранульований</a:t>
            </a:r>
            <a:endParaRPr lang="ru-RU" sz="2200" b="1" kern="12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0419" name="Picture 4" descr="1_5_kg_otlichnogo_pure_ekstra_la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403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427538" y="5943600"/>
            <a:ext cx="47164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Полікомпонентний</a:t>
            </a:r>
            <a:r>
              <a:rPr lang="uk-UA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комбікорм</a:t>
            </a:r>
            <a:endParaRPr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5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ChangeArrowheads="1"/>
          </p:cNvSpPr>
          <p:nvPr/>
        </p:nvSpPr>
        <p:spPr bwMode="auto">
          <a:xfrm>
            <a:off x="611188" y="847725"/>
            <a:ext cx="80645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chemeClr val="tx2"/>
                </a:solidFill>
              </a:rPr>
              <a:t>Повнораціонні комбікорми </a:t>
            </a:r>
            <a:r>
              <a:rPr lang="ru-RU" sz="3600">
                <a:solidFill>
                  <a:schemeClr val="tx2"/>
                </a:solidFill>
              </a:rPr>
              <a:t>збалансовані за всіма поживними речовинами для певної групи тварин</a:t>
            </a:r>
          </a:p>
          <a:p>
            <a:pPr algn="just"/>
            <a:endParaRPr lang="uk-UA" sz="3600">
              <a:solidFill>
                <a:schemeClr val="tx2"/>
              </a:solidFill>
            </a:endParaRPr>
          </a:p>
          <a:p>
            <a:pPr algn="just"/>
            <a:r>
              <a:rPr lang="ru-RU" sz="3600" b="1" i="1">
                <a:solidFill>
                  <a:schemeClr val="tx2"/>
                </a:solidFill>
              </a:rPr>
              <a:t>Комбікорми-концентрати</a:t>
            </a:r>
            <a:r>
              <a:rPr lang="ru-RU" sz="3600" b="1">
                <a:solidFill>
                  <a:schemeClr val="tx2"/>
                </a:solidFill>
              </a:rPr>
              <a:t> </a:t>
            </a:r>
            <a:r>
              <a:rPr lang="ru-RU" sz="3600">
                <a:solidFill>
                  <a:schemeClr val="tx2"/>
                </a:solidFill>
              </a:rPr>
              <a:t>призначені для доповнення основного раціону з грубих і соковитих кормів необхідною кількістю протеїну, мінеральних речовин, вітамінів. </a:t>
            </a:r>
          </a:p>
          <a:p>
            <a:pPr algn="just"/>
            <a:r>
              <a:rPr lang="ru-RU" sz="3600">
                <a:solidFill>
                  <a:schemeClr val="tx2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094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500063" y="731838"/>
            <a:ext cx="8104187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ru-RU" sz="3400" b="1" i="1" dirty="0">
                <a:solidFill>
                  <a:schemeClr val="tx2"/>
                </a:solidFill>
              </a:rPr>
              <a:t>БВД</a:t>
            </a:r>
            <a:r>
              <a:rPr lang="ru-RU" sz="3400" i="1" dirty="0">
                <a:solidFill>
                  <a:schemeClr val="tx2"/>
                </a:solidFill>
              </a:rPr>
              <a:t> </a:t>
            </a:r>
            <a:r>
              <a:rPr lang="ru-RU" sz="3400" dirty="0" err="1">
                <a:solidFill>
                  <a:schemeClr val="tx2"/>
                </a:solidFill>
              </a:rPr>
              <a:t>призначені</a:t>
            </a:r>
            <a:r>
              <a:rPr lang="ru-RU" sz="3400" dirty="0">
                <a:solidFill>
                  <a:schemeClr val="tx2"/>
                </a:solidFill>
              </a:rPr>
              <a:t> для </a:t>
            </a:r>
            <a:r>
              <a:rPr lang="ru-RU" sz="3400" dirty="0" err="1">
                <a:solidFill>
                  <a:schemeClr val="tx2"/>
                </a:solidFill>
              </a:rPr>
              <a:t>покриття</a:t>
            </a:r>
            <a:r>
              <a:rPr lang="ru-RU" sz="3400" dirty="0">
                <a:solidFill>
                  <a:schemeClr val="tx2"/>
                </a:solidFill>
              </a:rPr>
              <a:t> </a:t>
            </a:r>
            <a:r>
              <a:rPr lang="ru-RU" sz="3400" dirty="0" err="1">
                <a:solidFill>
                  <a:schemeClr val="tx2"/>
                </a:solidFill>
              </a:rPr>
              <a:t>нестачі</a:t>
            </a:r>
            <a:r>
              <a:rPr lang="ru-RU" sz="3400" dirty="0">
                <a:solidFill>
                  <a:schemeClr val="tx2"/>
                </a:solidFill>
              </a:rPr>
              <a:t> </a:t>
            </a:r>
            <a:r>
              <a:rPr lang="ru-RU" sz="3400" dirty="0" err="1">
                <a:solidFill>
                  <a:schemeClr val="tx2"/>
                </a:solidFill>
              </a:rPr>
              <a:t>протеїну</a:t>
            </a:r>
            <a:r>
              <a:rPr lang="ru-RU" sz="3400" dirty="0">
                <a:solidFill>
                  <a:schemeClr val="tx2"/>
                </a:solidFill>
              </a:rPr>
              <a:t> і </a:t>
            </a:r>
            <a:r>
              <a:rPr lang="ru-RU" sz="3400" dirty="0" err="1">
                <a:solidFill>
                  <a:schemeClr val="tx2"/>
                </a:solidFill>
              </a:rPr>
              <a:t>вітамінів</a:t>
            </a:r>
            <a:r>
              <a:rPr lang="ru-RU" sz="3400" dirty="0">
                <a:solidFill>
                  <a:schemeClr val="tx2"/>
                </a:solidFill>
              </a:rPr>
              <a:t> у </a:t>
            </a:r>
            <a:r>
              <a:rPr lang="ru-RU" sz="3400" dirty="0" err="1">
                <a:solidFill>
                  <a:schemeClr val="tx2"/>
                </a:solidFill>
              </a:rPr>
              <a:t>раціонах</a:t>
            </a:r>
            <a:r>
              <a:rPr lang="ru-RU" sz="34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3400" dirty="0">
                <a:solidFill>
                  <a:schemeClr val="tx2"/>
                </a:solidFill>
              </a:rPr>
              <a:t>До складу </a:t>
            </a:r>
            <a:r>
              <a:rPr lang="ru-RU" sz="3400" b="1" i="1" dirty="0">
                <a:solidFill>
                  <a:schemeClr val="tx2"/>
                </a:solidFill>
              </a:rPr>
              <a:t>БВМД</a:t>
            </a:r>
            <a:r>
              <a:rPr lang="ru-RU" sz="3400" dirty="0">
                <a:solidFill>
                  <a:schemeClr val="tx2"/>
                </a:solidFill>
              </a:rPr>
              <a:t> </a:t>
            </a:r>
            <a:r>
              <a:rPr lang="ru-RU" sz="3400" dirty="0" err="1">
                <a:solidFill>
                  <a:schemeClr val="tx2"/>
                </a:solidFill>
              </a:rPr>
              <a:t>входять</a:t>
            </a:r>
            <a:r>
              <a:rPr lang="ru-RU" sz="3400" dirty="0">
                <a:solidFill>
                  <a:schemeClr val="tx2"/>
                </a:solidFill>
              </a:rPr>
              <a:t> і </a:t>
            </a:r>
            <a:r>
              <a:rPr lang="ru-RU" sz="3400" dirty="0" err="1">
                <a:solidFill>
                  <a:schemeClr val="tx2"/>
                </a:solidFill>
              </a:rPr>
              <a:t>мінеральні</a:t>
            </a:r>
            <a:r>
              <a:rPr lang="ru-RU" sz="3400" dirty="0">
                <a:solidFill>
                  <a:schemeClr val="tx2"/>
                </a:solidFill>
              </a:rPr>
              <a:t> </a:t>
            </a:r>
            <a:r>
              <a:rPr lang="ru-RU" sz="3400" dirty="0" err="1">
                <a:solidFill>
                  <a:schemeClr val="tx2"/>
                </a:solidFill>
              </a:rPr>
              <a:t>речовини</a:t>
            </a:r>
            <a:r>
              <a:rPr lang="ru-RU" sz="340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110000"/>
              </a:lnSpc>
              <a:defRPr/>
            </a:pPr>
            <a:endParaRPr lang="uk-UA" sz="3400" dirty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sz="3400" b="1" i="1" dirty="0" err="1">
                <a:solidFill>
                  <a:schemeClr val="tx2"/>
                </a:solidFill>
              </a:rPr>
              <a:t>Премікси</a:t>
            </a:r>
            <a:r>
              <a:rPr lang="ru-RU" sz="3400" dirty="0">
                <a:solidFill>
                  <a:schemeClr val="tx2"/>
                </a:solidFill>
              </a:rPr>
              <a:t> – </a:t>
            </a:r>
            <a:r>
              <a:rPr lang="ru-RU" sz="3400" dirty="0" err="1">
                <a:solidFill>
                  <a:schemeClr val="tx2"/>
                </a:solidFill>
              </a:rPr>
              <a:t>це</a:t>
            </a:r>
            <a:r>
              <a:rPr lang="ru-RU" sz="3400" dirty="0">
                <a:solidFill>
                  <a:schemeClr val="tx2"/>
                </a:solidFill>
              </a:rPr>
              <a:t> </a:t>
            </a:r>
            <a:r>
              <a:rPr lang="ru-RU" sz="3400" dirty="0" err="1">
                <a:solidFill>
                  <a:schemeClr val="tx2"/>
                </a:solidFill>
              </a:rPr>
              <a:t>мінерально-вітамінні</a:t>
            </a:r>
            <a:r>
              <a:rPr lang="ru-RU" sz="3400" dirty="0">
                <a:solidFill>
                  <a:schemeClr val="tx2"/>
                </a:solidFill>
              </a:rPr>
              <a:t> добавки. 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3400" dirty="0" err="1">
                <a:solidFill>
                  <a:schemeClr val="tx2"/>
                </a:solidFill>
              </a:rPr>
              <a:t>Розрізняють</a:t>
            </a:r>
            <a:r>
              <a:rPr lang="ru-RU" sz="3400" dirty="0">
                <a:solidFill>
                  <a:schemeClr val="tx2"/>
                </a:solidFill>
              </a:rPr>
              <a:t> </a:t>
            </a:r>
            <a:r>
              <a:rPr lang="ru-RU" sz="3400" dirty="0" err="1">
                <a:solidFill>
                  <a:schemeClr val="tx2"/>
                </a:solidFill>
              </a:rPr>
              <a:t>премікси</a:t>
            </a:r>
            <a:r>
              <a:rPr lang="ru-RU" sz="3400" dirty="0">
                <a:solidFill>
                  <a:schemeClr val="tx2"/>
                </a:solidFill>
              </a:rPr>
              <a:t>: </a:t>
            </a:r>
          </a:p>
          <a:p>
            <a:pPr marL="571500" indent="-5715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3400" dirty="0" err="1">
                <a:solidFill>
                  <a:schemeClr val="tx2"/>
                </a:solidFill>
              </a:rPr>
              <a:t>вітамінно-антибіотикові</a:t>
            </a:r>
            <a:r>
              <a:rPr lang="ru-RU" sz="3400" dirty="0">
                <a:solidFill>
                  <a:schemeClr val="tx2"/>
                </a:solidFill>
              </a:rPr>
              <a:t>;</a:t>
            </a:r>
          </a:p>
          <a:p>
            <a:pPr marL="571500" indent="-5715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ru-RU" sz="3400" dirty="0" err="1">
                <a:solidFill>
                  <a:schemeClr val="tx2"/>
                </a:solidFill>
              </a:rPr>
              <a:t>мінеральні</a:t>
            </a:r>
            <a:r>
              <a:rPr lang="ru-RU" sz="3400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62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188" y="908050"/>
            <a:ext cx="7818437" cy="5416550"/>
          </a:xfrm>
        </p:spPr>
        <p:txBody>
          <a:bodyPr/>
          <a:lstStyle/>
          <a:p>
            <a:pPr indent="-69850">
              <a:spcBef>
                <a:spcPct val="0"/>
              </a:spcBef>
              <a:buFontTx/>
              <a:buNone/>
            </a:pPr>
            <a:r>
              <a:rPr lang="ru-RU" sz="4100">
                <a:solidFill>
                  <a:schemeClr val="tx2"/>
                </a:solidFill>
                <a:cs typeface="Arial" charset="0"/>
              </a:rPr>
              <a:t>Випускають премікси з наповнювачем:</a:t>
            </a:r>
          </a:p>
          <a:p>
            <a:pPr indent="-69850" algn="just">
              <a:spcBef>
                <a:spcPct val="0"/>
              </a:spcBef>
            </a:pPr>
            <a:r>
              <a:rPr lang="ru-RU" sz="4100">
                <a:solidFill>
                  <a:schemeClr val="tx2"/>
                </a:solidFill>
                <a:cs typeface="Arial" charset="0"/>
              </a:rPr>
              <a:t> кормове борошно, </a:t>
            </a:r>
          </a:p>
          <a:p>
            <a:pPr indent="-69850" algn="just">
              <a:spcBef>
                <a:spcPct val="0"/>
              </a:spcBef>
            </a:pPr>
            <a:r>
              <a:rPr lang="ru-RU" sz="4100">
                <a:solidFill>
                  <a:schemeClr val="tx2"/>
                </a:solidFill>
                <a:cs typeface="Arial" charset="0"/>
              </a:rPr>
              <a:t> висівки,</a:t>
            </a:r>
          </a:p>
          <a:p>
            <a:pPr indent="-69850" algn="just">
              <a:spcBef>
                <a:spcPct val="0"/>
              </a:spcBef>
            </a:pPr>
            <a:r>
              <a:rPr lang="ru-RU" sz="4100">
                <a:solidFill>
                  <a:schemeClr val="tx2"/>
                </a:solidFill>
                <a:cs typeface="Arial" charset="0"/>
              </a:rPr>
              <a:t> сухі дріжджі. </a:t>
            </a:r>
          </a:p>
          <a:p>
            <a:pPr indent="-69850" algn="just">
              <a:spcBef>
                <a:spcPct val="0"/>
              </a:spcBef>
            </a:pPr>
            <a:endParaRPr lang="ru-RU" sz="4100">
              <a:solidFill>
                <a:schemeClr val="tx2"/>
              </a:solidFill>
              <a:cs typeface="Arial" charset="0"/>
            </a:endParaRPr>
          </a:p>
          <a:p>
            <a:pPr indent="-69850" algn="just">
              <a:spcBef>
                <a:spcPct val="0"/>
              </a:spcBef>
              <a:buFontTx/>
              <a:buNone/>
            </a:pPr>
            <a:r>
              <a:rPr lang="ru-RU" sz="4100">
                <a:solidFill>
                  <a:schemeClr val="tx2"/>
                </a:solidFill>
                <a:cs typeface="Arial" charset="0"/>
              </a:rPr>
              <a:t>До складу кормових сумішей включають 1-2% преміксу.</a:t>
            </a:r>
          </a:p>
          <a:p>
            <a:pPr indent="-69850">
              <a:spcBef>
                <a:spcPct val="0"/>
              </a:spcBef>
            </a:pPr>
            <a:endParaRPr lang="ru-RU" sz="37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ChangeArrowheads="1"/>
          </p:cNvSpPr>
          <p:nvPr/>
        </p:nvSpPr>
        <p:spPr bwMode="auto">
          <a:xfrm>
            <a:off x="500063" y="627063"/>
            <a:ext cx="8143875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365125" algn="just">
              <a:lnSpc>
                <a:spcPct val="130000"/>
              </a:lnSpc>
            </a:pPr>
            <a:r>
              <a:rPr lang="uk-UA" sz="3000" b="1">
                <a:solidFill>
                  <a:schemeClr val="tx2"/>
                </a:solidFill>
              </a:rPr>
              <a:t>Потреба тварин у поживних речовинах визначається: </a:t>
            </a:r>
          </a:p>
          <a:p>
            <a:pPr indent="365125" algn="just">
              <a:lnSpc>
                <a:spcPct val="130000"/>
              </a:lnSpc>
              <a:buFontTx/>
              <a:buChar char="-"/>
            </a:pPr>
            <a:r>
              <a:rPr lang="uk-UA" sz="3000">
                <a:solidFill>
                  <a:schemeClr val="tx2"/>
                </a:solidFill>
              </a:rPr>
              <a:t>фізіологічним станом організму, </a:t>
            </a:r>
          </a:p>
          <a:p>
            <a:pPr indent="365125" algn="just">
              <a:lnSpc>
                <a:spcPct val="130000"/>
              </a:lnSpc>
              <a:buFontTx/>
              <a:buChar char="-"/>
            </a:pPr>
            <a:r>
              <a:rPr lang="uk-UA" sz="3000">
                <a:solidFill>
                  <a:schemeClr val="tx2"/>
                </a:solidFill>
              </a:rPr>
              <a:t>рівнем продуктивності, </a:t>
            </a:r>
          </a:p>
          <a:p>
            <a:pPr indent="365125" algn="just">
              <a:lnSpc>
                <a:spcPct val="130000"/>
              </a:lnSpc>
              <a:buFontTx/>
              <a:buChar char="-"/>
            </a:pPr>
            <a:r>
              <a:rPr lang="uk-UA" sz="3000">
                <a:solidFill>
                  <a:schemeClr val="tx2"/>
                </a:solidFill>
              </a:rPr>
              <a:t>видом кормів, </a:t>
            </a:r>
          </a:p>
          <a:p>
            <a:pPr indent="365125" algn="just">
              <a:lnSpc>
                <a:spcPct val="130000"/>
              </a:lnSpc>
              <a:buFontTx/>
              <a:buChar char="-"/>
            </a:pPr>
            <a:r>
              <a:rPr lang="uk-UA" sz="3000">
                <a:solidFill>
                  <a:schemeClr val="tx2"/>
                </a:solidFill>
              </a:rPr>
              <a:t>технологією їх заготівлі,</a:t>
            </a:r>
          </a:p>
          <a:p>
            <a:pPr indent="365125" algn="just">
              <a:lnSpc>
                <a:spcPct val="130000"/>
              </a:lnSpc>
              <a:buFontTx/>
              <a:buChar char="-"/>
            </a:pPr>
            <a:r>
              <a:rPr lang="uk-UA" sz="3000">
                <a:solidFill>
                  <a:schemeClr val="tx2"/>
                </a:solidFill>
              </a:rPr>
              <a:t>підготовки до згодовування,</a:t>
            </a:r>
          </a:p>
          <a:p>
            <a:pPr indent="365125" algn="just">
              <a:lnSpc>
                <a:spcPct val="130000"/>
              </a:lnSpc>
              <a:buFontTx/>
              <a:buChar char="-"/>
            </a:pPr>
            <a:r>
              <a:rPr lang="uk-UA" sz="3000">
                <a:solidFill>
                  <a:schemeClr val="tx2"/>
                </a:solidFill>
              </a:rPr>
              <a:t>співвідношенням поживних речовин у раціоні, </a:t>
            </a:r>
          </a:p>
          <a:p>
            <a:pPr indent="365125" algn="just">
              <a:lnSpc>
                <a:spcPct val="130000"/>
              </a:lnSpc>
              <a:buFontTx/>
              <a:buChar char="-"/>
            </a:pPr>
            <a:r>
              <a:rPr lang="uk-UA" sz="3000">
                <a:solidFill>
                  <a:schemeClr val="tx2"/>
                </a:solidFill>
              </a:rPr>
              <a:t>доступністю для використання та ін. </a:t>
            </a:r>
          </a:p>
        </p:txBody>
      </p:sp>
    </p:spTree>
    <p:extLst>
      <p:ext uri="{BB962C8B-B14F-4D97-AF65-F5344CB8AC3E}">
        <p14:creationId xmlns:p14="http://schemas.microsoft.com/office/powerpoint/2010/main" val="24019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4213" y="1484313"/>
            <a:ext cx="8218487" cy="852487"/>
          </a:xfrm>
        </p:spPr>
        <p:txBody>
          <a:bodyPr lIns="0" rIns="0" bIns="0" anchor="b"/>
          <a:lstStyle/>
          <a:p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/>
            </a:r>
            <a:br>
              <a:rPr lang="ru-RU" sz="3500">
                <a:cs typeface="Arial" charset="0"/>
              </a:rPr>
            </a:br>
            <a:r>
              <a:rPr lang="ru-RU" sz="3500">
                <a:cs typeface="Arial" charset="0"/>
              </a:rPr>
              <a:t>Випускають комбікорма:</a:t>
            </a:r>
            <a:br>
              <a:rPr lang="ru-RU" sz="3500">
                <a:cs typeface="Arial" charset="0"/>
              </a:rPr>
            </a:br>
            <a:endParaRPr lang="uk-UA" sz="3500"/>
          </a:p>
        </p:txBody>
      </p:sp>
      <p:sp>
        <p:nvSpPr>
          <p:cNvPr id="64514" name="Объект 4"/>
          <p:cNvSpPr>
            <a:spLocks noGrp="1"/>
          </p:cNvSpPr>
          <p:nvPr>
            <p:ph idx="4294967295"/>
          </p:nvPr>
        </p:nvSpPr>
        <p:spPr>
          <a:xfrm>
            <a:off x="457200" y="2249488"/>
            <a:ext cx="7931150" cy="3876675"/>
          </a:xfrm>
        </p:spPr>
        <p:txBody>
          <a:bodyPr/>
          <a:lstStyle/>
          <a:p>
            <a:r>
              <a:rPr lang="ru-RU" sz="4400">
                <a:solidFill>
                  <a:schemeClr val="tx2"/>
                </a:solidFill>
                <a:cs typeface="Arial" charset="0"/>
              </a:rPr>
              <a:t> розсипні;</a:t>
            </a:r>
          </a:p>
          <a:p>
            <a:r>
              <a:rPr lang="ru-RU" sz="4400">
                <a:solidFill>
                  <a:schemeClr val="tx2"/>
                </a:solidFill>
                <a:cs typeface="Arial" charset="0"/>
              </a:rPr>
              <a:t> гранульовані;</a:t>
            </a:r>
          </a:p>
          <a:p>
            <a:r>
              <a:rPr lang="ru-RU" sz="4400">
                <a:solidFill>
                  <a:schemeClr val="tx2"/>
                </a:solidFill>
                <a:cs typeface="Arial" charset="0"/>
              </a:rPr>
              <a:t> брикетовані.</a:t>
            </a:r>
            <a:r>
              <a:rPr lang="uk-UA" sz="4400">
                <a:solidFill>
                  <a:schemeClr val="tx2"/>
                </a:solidFill>
                <a:cs typeface="Arial" charset="0"/>
              </a:rPr>
              <a:t> </a:t>
            </a:r>
          </a:p>
          <a:p>
            <a:endParaRPr lang="uk-UA" sz="4100"/>
          </a:p>
        </p:txBody>
      </p:sp>
    </p:spTree>
    <p:extLst>
      <p:ext uri="{BB962C8B-B14F-4D97-AF65-F5344CB8AC3E}">
        <p14:creationId xmlns:p14="http://schemas.microsoft.com/office/powerpoint/2010/main" val="15075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1000154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1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3" descr="700373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2727325" y="6019800"/>
            <a:ext cx="4283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uk-UA" sz="2400" b="1">
                <a:solidFill>
                  <a:schemeClr val="tx2"/>
                </a:solidFill>
              </a:rPr>
              <a:t>БМД та БВМД  </a:t>
            </a:r>
          </a:p>
          <a:p>
            <a:pPr algn="ctr"/>
            <a:r>
              <a:rPr lang="uk-UA" sz="2400" b="1">
                <a:solidFill>
                  <a:schemeClr val="tx2"/>
                </a:solidFill>
              </a:rPr>
              <a:t>різні форми випуску</a:t>
            </a:r>
            <a:endParaRPr lang="ru-RU" sz="2400" b="1">
              <a:solidFill>
                <a:schemeClr val="tx2"/>
              </a:solidFill>
            </a:endParaRPr>
          </a:p>
        </p:txBody>
      </p:sp>
      <p:pic>
        <p:nvPicPr>
          <p:cNvPr id="65540" name="Picture 5" descr="200_200_887_lz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2">
            <a:extLst>
              <a:ext uri="{FF2B5EF4-FFF2-40B4-BE49-F238E27FC236}">
                <a16:creationId xmlns="" xmlns:a16="http://schemas.microsoft.com/office/drawing/2014/main" id="{02988AD9-831E-41CD-BFC4-1E34F29E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836613"/>
            <a:ext cx="8291512" cy="52895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uk-UA" sz="2800" b="1" i="1" dirty="0">
                <a:solidFill>
                  <a:srgbClr val="CC0000"/>
                </a:solidFill>
                <a:latin typeface="Arial Black" panose="020B0A04020102020204" pitchFamily="34" charset="0"/>
              </a:rPr>
              <a:t>Синтетичні азотовмісні речовини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uk-UA" sz="2800" b="1" i="1" dirty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Амінокислоти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біохімічна промисловість випускає препарати лізину, метіоніну, триптофану, що використовуються у складі комбікормів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endParaRPr lang="uk-UA" altLang="uk-UA" sz="2800" b="1" i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Карбамід (сечовина)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містить у 100 г речовини 44-46 г азоту. 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1 г карбаміду = 2,6 г перетравного протеїну у годівлі жуйних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endParaRPr lang="uk-UA" altLang="uk-UA" sz="28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endParaRPr lang="ru-RU" altLang="uk-UA" dirty="0"/>
          </a:p>
        </p:txBody>
      </p:sp>
      <p:sp>
        <p:nvSpPr>
          <p:cNvPr id="43011" name="Номер слайда 3">
            <a:extLst>
              <a:ext uri="{FF2B5EF4-FFF2-40B4-BE49-F238E27FC236}">
                <a16:creationId xmlns="" xmlns:a16="http://schemas.microsoft.com/office/drawing/2014/main" id="{2CF9AD4A-C6DC-410B-999B-E754E7CA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3FCEC0-6396-43C8-A686-68D8320458A8}" type="slidenum">
              <a:rPr lang="ru-RU" altLang="uk-UA"/>
              <a:pPr eaLnBrk="1" hangingPunct="1"/>
              <a:t>52</a:t>
            </a:fld>
            <a:endParaRPr lang="ru-RU" altLang="uk-U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2">
            <a:extLst>
              <a:ext uri="{FF2B5EF4-FFF2-40B4-BE49-F238E27FC236}">
                <a16:creationId xmlns="" xmlns:a16="http://schemas.microsoft.com/office/drawing/2014/main" id="{4D122E2F-1D5F-4BDC-A9A0-482B1379B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476250"/>
            <a:ext cx="8435975" cy="56499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uk-UA" altLang="uk-UA" b="1" i="1" dirty="0">
                <a:solidFill>
                  <a:srgbClr val="CC0000"/>
                </a:solidFill>
                <a:latin typeface="Arial Black" panose="020B0A04020102020204" pitchFamily="34" charset="0"/>
              </a:rPr>
              <a:t>Мінеральні добавки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uk-UA" altLang="uk-UA" sz="2800" b="1" i="1" dirty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Кухонна сіль </a:t>
            </a:r>
            <a:r>
              <a:rPr lang="uk-UA" altLang="uk-UA" sz="2800" b="1" i="1" dirty="0" err="1">
                <a:solidFill>
                  <a:srgbClr val="006600"/>
                </a:solidFill>
                <a:latin typeface="Arial Black" panose="020B0A04020102020204" pitchFamily="34" charset="0"/>
              </a:rPr>
              <a:t>NaCl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як джерело натрію та хлору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b="1" i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Крейда кормова CaCO</a:t>
            </a:r>
            <a:r>
              <a:rPr lang="uk-UA" altLang="uk-UA" sz="2800" b="1" i="1" baseline="-25000" dirty="0">
                <a:solidFill>
                  <a:srgbClr val="006600"/>
                </a:solidFill>
                <a:latin typeface="Arial Black" panose="020B0A04020102020204" pitchFamily="34" charset="0"/>
              </a:rPr>
              <a:t>3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містить 37% кальцію і 0,18% фосфору та 5% інших елементів.</a:t>
            </a:r>
          </a:p>
          <a:p>
            <a:pPr eaLnBrk="1" hangingPunct="1">
              <a:lnSpc>
                <a:spcPct val="80000"/>
              </a:lnSpc>
            </a:pPr>
            <a:endParaRPr lang="uk-UA" altLang="uk-UA" sz="2800" b="1" i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Кормовий </a:t>
            </a:r>
            <a:r>
              <a:rPr lang="uk-UA" altLang="uk-UA" sz="2800" b="1" i="1" dirty="0" err="1">
                <a:solidFill>
                  <a:srgbClr val="006600"/>
                </a:solidFill>
                <a:latin typeface="Arial Black" panose="020B0A04020102020204" pitchFamily="34" charset="0"/>
              </a:rPr>
              <a:t>знефторений</a:t>
            </a: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 фосфат </a:t>
            </a:r>
            <a:r>
              <a:rPr lang="uk-UA" altLang="uk-UA" sz="2800" b="1" i="1" dirty="0" err="1">
                <a:solidFill>
                  <a:srgbClr val="006600"/>
                </a:solidFill>
                <a:latin typeface="Arial Black" panose="020B0A04020102020204" pitchFamily="34" charset="0"/>
              </a:rPr>
              <a:t>Ca</a:t>
            </a: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(PO</a:t>
            </a:r>
            <a:r>
              <a:rPr lang="uk-UA" altLang="uk-UA" sz="2800" b="1" i="1" baseline="-25000" dirty="0">
                <a:solidFill>
                  <a:srgbClr val="006600"/>
                </a:solidFill>
                <a:latin typeface="Arial Black" panose="020B0A04020102020204" pitchFamily="34" charset="0"/>
              </a:rPr>
              <a:t>4</a:t>
            </a:r>
            <a:r>
              <a:rPr lang="uk-UA" altLang="uk-UA" sz="2800" b="1" i="1" dirty="0">
                <a:solidFill>
                  <a:srgbClr val="006600"/>
                </a:solidFill>
                <a:latin typeface="Arial Black" panose="020B0A04020102020204" pitchFamily="34" charset="0"/>
              </a:rPr>
              <a:t>)</a:t>
            </a:r>
            <a:r>
              <a:rPr lang="uk-UA" altLang="uk-UA" sz="2800" b="1" i="1" baseline="-25000" dirty="0">
                <a:solidFill>
                  <a:srgbClr val="006600"/>
                </a:solidFill>
                <a:latin typeface="Arial Black" panose="020B0A04020102020204" pitchFamily="34" charset="0"/>
              </a:rPr>
              <a:t>2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 – </a:t>
            </a:r>
            <a:r>
              <a:rPr lang="uk-UA" altLang="uk-UA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містить 36% кальцію, 18% фосфору, 0,2% фтору</a:t>
            </a:r>
            <a:r>
              <a:rPr lang="uk-UA" altLang="uk-UA" sz="2800" dirty="0">
                <a:solidFill>
                  <a:srgbClr val="000000"/>
                </a:solidFill>
                <a:latin typeface="Arial Black" panose="020B0A04020102020204" pitchFamily="34" charset="0"/>
              </a:rPr>
              <a:t>.</a:t>
            </a:r>
            <a:endParaRPr lang="uk-UA" altLang="uk-UA" sz="28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endParaRPr lang="ru-RU" altLang="uk-UA" dirty="0"/>
          </a:p>
        </p:txBody>
      </p:sp>
      <p:sp>
        <p:nvSpPr>
          <p:cNvPr id="44035" name="Номер слайда 3">
            <a:extLst>
              <a:ext uri="{FF2B5EF4-FFF2-40B4-BE49-F238E27FC236}">
                <a16:creationId xmlns="" xmlns:a16="http://schemas.microsoft.com/office/drawing/2014/main" id="{AE6EE792-ACA7-4B91-A4E9-9AB85C7A7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FB437F-A01C-4084-BE05-2945EEAE9B4B}" type="slidenum">
              <a:rPr lang="ru-RU" altLang="uk-UA"/>
              <a:pPr eaLnBrk="1" hangingPunct="1"/>
              <a:t>53</a:t>
            </a:fld>
            <a:endParaRPr lang="ru-RU" altLang="uk-U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0A7E06-1916-4016-95B7-4907A08DF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8291512" cy="5218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3600" dirty="0">
                <a:solidFill>
                  <a:srgbClr val="C00000"/>
                </a:solidFill>
                <a:latin typeface="Arial Black" pitchFamily="34" charset="0"/>
              </a:rPr>
              <a:t>Біологічно активні речовини 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вітаміни,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антибіотики,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гормональні і тканинні лікарські препарати,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 ферменти,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 транквілізатори,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b="1" dirty="0">
                <a:solidFill>
                  <a:srgbClr val="000000"/>
                </a:solidFill>
                <a:latin typeface="Arial Black" pitchFamily="34" charset="0"/>
              </a:rPr>
              <a:t> алкалоїди… </a:t>
            </a:r>
            <a:endParaRPr lang="ru-RU" dirty="0">
              <a:solidFill>
                <a:srgbClr val="000000"/>
              </a:solidFill>
              <a:latin typeface="Arial Black" pitchFamily="34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5059" name="Номер слайда 3">
            <a:extLst>
              <a:ext uri="{FF2B5EF4-FFF2-40B4-BE49-F238E27FC236}">
                <a16:creationId xmlns="" xmlns:a16="http://schemas.microsoft.com/office/drawing/2014/main" id="{14D0F8C2-58AB-41B1-B15F-4834C8E66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826E20-20A6-4580-9F37-7888B8BAF449}" type="slidenum">
              <a:rPr lang="ru-RU" altLang="uk-UA"/>
              <a:pPr eaLnBrk="1" hangingPunct="1"/>
              <a:t>54</a:t>
            </a:fld>
            <a:endParaRPr lang="ru-RU" altLang="uk-UA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86667-65D1-4922-AFE2-20A133917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Заготівля та раціональне використання кормів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67A2B9-C98C-4BF2-AE3C-2E878706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412875"/>
            <a:ext cx="8085137" cy="459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Підготовка соломи (хімічна обробка, гранулювання з одночасним збагаченням) дозволяє збільшити її кількість в раціонах худоби, особливо при відгодівлі на м’ясо.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6084" name="Номер слайда 3">
            <a:extLst>
              <a:ext uri="{FF2B5EF4-FFF2-40B4-BE49-F238E27FC236}">
                <a16:creationId xmlns="" xmlns:a16="http://schemas.microsoft.com/office/drawing/2014/main" id="{907A1FCD-8881-4EED-AD9B-66B81A6F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7F2608-7075-4311-804B-7379D42F3F75}" type="slidenum">
              <a:rPr lang="ru-RU" altLang="uk-UA"/>
              <a:pPr eaLnBrk="1" hangingPunct="1"/>
              <a:t>55</a:t>
            </a:fld>
            <a:endParaRPr lang="ru-RU" altLang="uk-UA"/>
          </a:p>
        </p:txBody>
      </p:sp>
      <p:pic>
        <p:nvPicPr>
          <p:cNvPr id="46085" name="Picture 4">
            <a:extLst>
              <a:ext uri="{FF2B5EF4-FFF2-40B4-BE49-F238E27FC236}">
                <a16:creationId xmlns="" xmlns:a16="http://schemas.microsoft.com/office/drawing/2014/main" id="{2DBE7B46-7953-4C1F-AE46-673BA357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05263"/>
            <a:ext cx="324008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="" xmlns:a16="http://schemas.microsoft.com/office/drawing/2014/main" id="{B033E23E-B293-4FC6-A7C4-7AF5527409F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3887787" cy="2643187"/>
          </a:xfrm>
          <a:noFill/>
        </p:spPr>
      </p:pic>
      <p:pic>
        <p:nvPicPr>
          <p:cNvPr id="47107" name="Picture 3">
            <a:extLst>
              <a:ext uri="{FF2B5EF4-FFF2-40B4-BE49-F238E27FC236}">
                <a16:creationId xmlns="" xmlns:a16="http://schemas.microsoft.com/office/drawing/2014/main" id="{A4A5EA9C-C898-431A-B6D2-9C8EBC38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52513"/>
            <a:ext cx="47879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="" xmlns:a16="http://schemas.microsoft.com/office/drawing/2014/main" id="{B1DFF8AF-1842-4B11-B7D1-57A938DC4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4140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="" xmlns:a16="http://schemas.microsoft.com/office/drawing/2014/main" id="{C0BDE16D-AD45-42B7-A905-B7066EBCC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949950"/>
            <a:ext cx="871378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Заготівля та зберігання грубих кормів</a:t>
            </a:r>
            <a:endParaRPr lang="ru-RU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110" name="Номер слайда 5">
            <a:extLst>
              <a:ext uri="{FF2B5EF4-FFF2-40B4-BE49-F238E27FC236}">
                <a16:creationId xmlns="" xmlns:a16="http://schemas.microsoft.com/office/drawing/2014/main" id="{1AEE87CD-ADD1-48A7-8015-A05D7A98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5E8624-4C3D-46F8-AD93-D6BCF6D928FC}" type="slidenum">
              <a:rPr lang="ru-RU" altLang="uk-UA">
                <a:solidFill>
                  <a:srgbClr val="000000"/>
                </a:solidFill>
              </a:rPr>
              <a:pPr eaLnBrk="1" hangingPunct="1"/>
              <a:t>56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>
            <a:extLst>
              <a:ext uri="{FF2B5EF4-FFF2-40B4-BE49-F238E27FC236}">
                <a16:creationId xmlns="" xmlns:a16="http://schemas.microsoft.com/office/drawing/2014/main" id="{03B903E9-6210-4915-ACED-F0F5D57A1F3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357188"/>
            <a:ext cx="8574087" cy="4714875"/>
          </a:xfrm>
        </p:spPr>
      </p:pic>
      <p:sp>
        <p:nvSpPr>
          <p:cNvPr id="20483" name="Rectangle 4">
            <a:extLst>
              <a:ext uri="{FF2B5EF4-FFF2-40B4-BE49-F238E27FC236}">
                <a16:creationId xmlns="" xmlns:a16="http://schemas.microsoft.com/office/drawing/2014/main" id="{B755B17F-A9B6-4B79-A96C-88156E35A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589588"/>
            <a:ext cx="8320087" cy="4318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Сінажна траншея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132" name="Номер слайда 3">
            <a:extLst>
              <a:ext uri="{FF2B5EF4-FFF2-40B4-BE49-F238E27FC236}">
                <a16:creationId xmlns="" xmlns:a16="http://schemas.microsoft.com/office/drawing/2014/main" id="{EC02D1B4-6734-4BB3-88BE-AC9F7E59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39E710-C9BA-4F3C-B760-87BBBACEFCE4}" type="slidenum">
              <a:rPr lang="ru-RU" altLang="uk-UA">
                <a:solidFill>
                  <a:srgbClr val="000000"/>
                </a:solidFill>
              </a:rPr>
              <a:pPr eaLnBrk="1" hangingPunct="1"/>
              <a:t>57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="" xmlns:a16="http://schemas.microsoft.com/office/drawing/2014/main" id="{C7A3EBBE-F9D6-49BD-860D-DA86378CC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accent1"/>
              </a:gs>
              <a:gs pos="100000">
                <a:srgbClr val="FCF6A2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3800" b="1" i="1" dirty="0">
                <a:solidFill>
                  <a:srgbClr val="CC0000"/>
                </a:solidFill>
                <a:latin typeface="Franklin Gothic Demi" panose="020B0703020102020204" pitchFamily="34" charset="0"/>
              </a:rPr>
              <a:t>Силос</a:t>
            </a:r>
            <a:r>
              <a:rPr lang="uk-UA" altLang="uk-UA" sz="3800" dirty="0">
                <a:latin typeface="Franklin Gothic Demi" panose="020B0703020102020204" pitchFamily="34" charset="0"/>
              </a:rPr>
              <a:t> </a:t>
            </a:r>
            <a:r>
              <a:rPr lang="uk-UA" altLang="uk-UA" sz="3800" b="1" dirty="0">
                <a:latin typeface="Franklin Gothic Demi" panose="020B0703020102020204" pitchFamily="34" charset="0"/>
              </a:rPr>
              <a:t>– консервований зелений корм із свіжоскошених рослин.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sz="3800" b="1" dirty="0">
              <a:latin typeface="Franklin Gothic Demi" panose="020B070302010202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altLang="uk-UA" b="1" dirty="0">
                <a:latin typeface="Franklin Gothic Demi" panose="020B0703020102020204" pitchFamily="34" charset="0"/>
              </a:rPr>
              <a:t>Зберігання кормів при силосуванні забезпечується консервуванням їх молочною кислотою, що утворюється у результаті життєдіяльності молочнокислих бактерій.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altLang="uk-UA" b="1" dirty="0">
                <a:latin typeface="Franklin Gothic Demi" panose="020B0703020102020204" pitchFamily="34" charset="0"/>
              </a:rPr>
              <a:t>Ці бактерії використовують рослинний цукор.</a:t>
            </a:r>
            <a:r>
              <a:rPr lang="uk-UA" altLang="uk-UA" i="1" dirty="0"/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uk-UA" altLang="uk-UA" i="1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400" i="1" dirty="0"/>
              <a:t>Силос кукурудзи початку воскової стиглості з високим вмістом качанів містить високий вміст крохмалю і низький вміст сирої клітковини, тому є кормом високої </a:t>
            </a:r>
            <a:r>
              <a:rPr lang="uk-UA" altLang="uk-UA" sz="2400" i="1"/>
              <a:t>продуктивної </a:t>
            </a:r>
            <a:r>
              <a:rPr lang="uk-UA" altLang="uk-UA" sz="2400" i="1" smtClean="0"/>
              <a:t>дії.</a:t>
            </a:r>
            <a:endParaRPr lang="uk-UA" altLang="uk-UA" sz="2400" dirty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uk-UA" altLang="uk-UA" sz="3800" b="1" dirty="0">
              <a:latin typeface="Franklin Gothic Demi" panose="020B0703020102020204" pitchFamily="34" charset="0"/>
            </a:endParaRPr>
          </a:p>
        </p:txBody>
      </p:sp>
      <p:sp>
        <p:nvSpPr>
          <p:cNvPr id="49155" name="Номер слайда 2">
            <a:extLst>
              <a:ext uri="{FF2B5EF4-FFF2-40B4-BE49-F238E27FC236}">
                <a16:creationId xmlns="" xmlns:a16="http://schemas.microsoft.com/office/drawing/2014/main" id="{4721FC7D-8CB9-4C27-A4EF-8CAE52C7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06704A-F466-4C86-896F-FE96105E6072}" type="slidenum">
              <a:rPr lang="ru-RU" altLang="uk-UA">
                <a:solidFill>
                  <a:srgbClr val="000000"/>
                </a:solidFill>
              </a:rPr>
              <a:pPr eaLnBrk="1" hangingPunct="1"/>
              <a:t>58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>
            <a:extLst>
              <a:ext uri="{FF2B5EF4-FFF2-40B4-BE49-F238E27FC236}">
                <a16:creationId xmlns="" xmlns:a16="http://schemas.microsoft.com/office/drawing/2014/main" id="{BC8F1EF3-1B80-490D-B50C-BFCFA287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За вмістом цукру рослини поділяються на </a:t>
            </a:r>
            <a:r>
              <a:rPr lang="uk-UA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легкосилосовані</a:t>
            </a:r>
            <a:r>
              <a:rPr lang="uk-U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(</a:t>
            </a:r>
            <a:r>
              <a:rPr lang="uk-UA" sz="3800" i="1" dirty="0">
                <a:latin typeface="Franklin Gothic Demi" pitchFamily="34" charset="0"/>
              </a:rPr>
              <a:t>гичка коренеплодів, вико-вівсяні суміші, капуста, кукурудза молочної і молочно-восковій стиглості, люпин кормовий, соняшник, сорго, суданка).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uk-UA" sz="3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Важкосилосовані</a:t>
            </a:r>
            <a:r>
              <a:rPr lang="uk-U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рослини не силосуються тому, що містять недостатню кількість цукру </a:t>
            </a:r>
            <a:r>
              <a:rPr lang="uk-UA" sz="3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(гірчиця, ріпак, редька, бадилля картоплі).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Вологість силосу 60-75%.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0179" name="Номер слайда 2">
            <a:extLst>
              <a:ext uri="{FF2B5EF4-FFF2-40B4-BE49-F238E27FC236}">
                <a16:creationId xmlns="" xmlns:a16="http://schemas.microsoft.com/office/drawing/2014/main" id="{3DAC666E-2576-4DC2-B30F-6A3D99C7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BC02BA-1585-44A0-AB72-FEB9B2903C2A}" type="slidenum">
              <a:rPr lang="ru-RU" altLang="uk-UA">
                <a:solidFill>
                  <a:srgbClr val="000000"/>
                </a:solidFill>
              </a:rPr>
              <a:pPr eaLnBrk="1" hangingPunct="1"/>
              <a:t>59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539551" y="1196752"/>
            <a:ext cx="83264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uk-UA" sz="2800" b="1" dirty="0">
                <a:solidFill>
                  <a:schemeClr val="tx2"/>
                </a:solidFill>
                <a:latin typeface="Times New Roman" pitchFamily="18" charset="0"/>
              </a:rPr>
              <a:t>Корми - </a:t>
            </a:r>
            <a:r>
              <a:rPr lang="ru-RU" sz="2800" dirty="0" err="1">
                <a:latin typeface="Times New Roman" pitchFamily="18" charset="0"/>
              </a:rPr>
              <a:t>продукти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рослинного</a:t>
            </a:r>
            <a:r>
              <a:rPr lang="ru-RU" sz="2800" dirty="0">
                <a:latin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</a:rPr>
              <a:t>тваринного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походження</a:t>
            </a:r>
            <a:r>
              <a:rPr lang="ru-RU" sz="2800" dirty="0">
                <a:latin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</a:rPr>
              <a:t>промислового</a:t>
            </a:r>
            <a:r>
              <a:rPr lang="ru-RU" sz="2800" dirty="0">
                <a:latin typeface="Times New Roman" pitchFamily="18" charset="0"/>
              </a:rPr>
              <a:t> синтезу, </a:t>
            </a:r>
            <a:r>
              <a:rPr lang="ru-RU" sz="2800" dirty="0" err="1">
                <a:latin typeface="Times New Roman" pitchFamily="18" charset="0"/>
              </a:rPr>
              <a:t>придатні</a:t>
            </a:r>
            <a:r>
              <a:rPr lang="ru-RU" sz="2800" dirty="0">
                <a:latin typeface="Times New Roman" pitchFamily="18" charset="0"/>
              </a:rPr>
              <a:t> для </a:t>
            </a:r>
            <a:r>
              <a:rPr lang="ru-RU" sz="2800" dirty="0" err="1">
                <a:latin typeface="Times New Roman" pitchFamily="18" charset="0"/>
              </a:rPr>
              <a:t>годівлі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сільськогосподарських</a:t>
            </a:r>
            <a:r>
              <a:rPr lang="ru-RU" sz="2800" dirty="0">
                <a:latin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</a:rPr>
              <a:t>тварин</a:t>
            </a:r>
            <a:r>
              <a:rPr lang="ru-RU" sz="2800" dirty="0">
                <a:latin typeface="Times New Roman" pitchFamily="18" charset="0"/>
              </a:rPr>
              <a:t>. </a:t>
            </a:r>
            <a:endParaRPr lang="uk-UA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81A2DCEF-4F8C-45D7-ACF1-6936E855E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589588"/>
            <a:ext cx="8229600" cy="782637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Силосна</a:t>
            </a:r>
            <a:r>
              <a:rPr lang="uk-UA" sz="3200" b="1" i="1" dirty="0"/>
              <a:t> 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траншея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3" name="Picture 3">
            <a:extLst>
              <a:ext uri="{FF2B5EF4-FFF2-40B4-BE49-F238E27FC236}">
                <a16:creationId xmlns="" xmlns:a16="http://schemas.microsoft.com/office/drawing/2014/main" id="{FBFDCEA3-0098-4364-A921-BBA596EEEF2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85750"/>
            <a:ext cx="8072438" cy="5362575"/>
          </a:xfrm>
          <a:noFill/>
        </p:spPr>
      </p:pic>
      <p:sp>
        <p:nvSpPr>
          <p:cNvPr id="51204" name="Номер слайда 3">
            <a:extLst>
              <a:ext uri="{FF2B5EF4-FFF2-40B4-BE49-F238E27FC236}">
                <a16:creationId xmlns="" xmlns:a16="http://schemas.microsoft.com/office/drawing/2014/main" id="{DF2BB320-EA0F-472E-94C2-68F20F6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43BB19-4524-44A7-BE1D-8F6CB3CE8FA1}" type="slidenum">
              <a:rPr lang="ru-RU" altLang="uk-UA">
                <a:solidFill>
                  <a:srgbClr val="000000"/>
                </a:solidFill>
              </a:rPr>
              <a:pPr eaLnBrk="1" hangingPunct="1"/>
              <a:t>60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="" xmlns:a16="http://schemas.microsoft.com/office/drawing/2014/main" id="{3E90FCBB-B419-4FF8-82F7-DD748DC5D2AA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916113"/>
            <a:ext cx="4643437" cy="3478212"/>
          </a:xfrm>
          <a:noFill/>
        </p:spPr>
      </p:pic>
      <p:pic>
        <p:nvPicPr>
          <p:cNvPr id="52227" name="Picture 3">
            <a:extLst>
              <a:ext uri="{FF2B5EF4-FFF2-40B4-BE49-F238E27FC236}">
                <a16:creationId xmlns="" xmlns:a16="http://schemas.microsoft.com/office/drawing/2014/main" id="{723DB7BE-6D8D-424D-9DBA-69E918D03F7C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00563" cy="3371850"/>
          </a:xfrm>
          <a:noFill/>
        </p:spPr>
      </p:pic>
      <p:sp>
        <p:nvSpPr>
          <p:cNvPr id="24580" name="Rectangle 4">
            <a:extLst>
              <a:ext uri="{FF2B5EF4-FFF2-40B4-BE49-F238E27FC236}">
                <a16:creationId xmlns="" xmlns:a16="http://schemas.microsoft.com/office/drawing/2014/main" id="{2FE047EB-528E-43CE-93EC-9B0C44AF4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uk-UA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Заготівля та зберігання силосу та сінажу</a:t>
            </a:r>
            <a:endParaRPr lang="ru-RU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2229" name="Номер слайда 4">
            <a:extLst>
              <a:ext uri="{FF2B5EF4-FFF2-40B4-BE49-F238E27FC236}">
                <a16:creationId xmlns="" xmlns:a16="http://schemas.microsoft.com/office/drawing/2014/main" id="{C157B180-59B4-4258-A9CF-89F904E7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1A4B05-9ED1-4841-8976-31F53D4B55C0}" type="slidenum">
              <a:rPr lang="ru-RU" altLang="uk-UA">
                <a:solidFill>
                  <a:srgbClr val="000000"/>
                </a:solidFill>
              </a:rPr>
              <a:pPr eaLnBrk="1" hangingPunct="1"/>
              <a:t>61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="" xmlns:a16="http://schemas.microsoft.com/office/drawing/2014/main" id="{232B815C-AEA3-4D80-A8DB-BE0995AE1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661025"/>
            <a:ext cx="8229600" cy="566738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Заготівля силосу у рукаві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1" name="Picture 3">
            <a:extLst>
              <a:ext uri="{FF2B5EF4-FFF2-40B4-BE49-F238E27FC236}">
                <a16:creationId xmlns="" xmlns:a16="http://schemas.microsoft.com/office/drawing/2014/main" id="{93EFC4CF-D9B0-48D5-BE56-85D3BF79031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357188"/>
            <a:ext cx="6697662" cy="5016500"/>
          </a:xfrm>
          <a:noFill/>
        </p:spPr>
      </p:pic>
      <p:sp>
        <p:nvSpPr>
          <p:cNvPr id="53252" name="Номер слайда 3">
            <a:extLst>
              <a:ext uri="{FF2B5EF4-FFF2-40B4-BE49-F238E27FC236}">
                <a16:creationId xmlns="" xmlns:a16="http://schemas.microsoft.com/office/drawing/2014/main" id="{983F6098-867E-43A8-BED6-D6D1BE70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AAA33F-96C8-4E09-AC5F-262868FF27F3}" type="slidenum">
              <a:rPr lang="ru-RU" altLang="uk-UA">
                <a:solidFill>
                  <a:srgbClr val="000000"/>
                </a:solidFill>
              </a:rPr>
              <a:pPr eaLnBrk="1" hangingPunct="1"/>
              <a:t>62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>
            <a:extLst>
              <a:ext uri="{FF2B5EF4-FFF2-40B4-BE49-F238E27FC236}">
                <a16:creationId xmlns="" xmlns:a16="http://schemas.microsoft.com/office/drawing/2014/main" id="{8F42B72C-A14F-4145-B1D9-5EA84521209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46038"/>
            <a:ext cx="8143875" cy="5329237"/>
          </a:xfrm>
        </p:spPr>
      </p:pic>
      <p:sp>
        <p:nvSpPr>
          <p:cNvPr id="27651" name="Rectangle 4">
            <a:extLst>
              <a:ext uri="{FF2B5EF4-FFF2-40B4-BE49-F238E27FC236}">
                <a16:creationId xmlns="" xmlns:a16="http://schemas.microsoft.com/office/drawing/2014/main" id="{3B86D29D-E35B-49EA-980E-15FADC09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5857875"/>
            <a:ext cx="4000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Кормова капуста</a:t>
            </a:r>
            <a:endParaRPr lang="ru-RU" sz="3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276" name="Номер слайда 3">
            <a:extLst>
              <a:ext uri="{FF2B5EF4-FFF2-40B4-BE49-F238E27FC236}">
                <a16:creationId xmlns="" xmlns:a16="http://schemas.microsoft.com/office/drawing/2014/main" id="{ACC2D037-8369-4DC1-B483-EAA7E7F5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23E5BC-78EE-4916-96BD-7F71797D1D1B}" type="slidenum">
              <a:rPr lang="ru-RU" altLang="uk-UA">
                <a:solidFill>
                  <a:srgbClr val="000000"/>
                </a:solidFill>
              </a:rPr>
              <a:pPr eaLnBrk="1" hangingPunct="1"/>
              <a:t>63</a:t>
            </a:fld>
            <a:endParaRPr lang="ru-RU" altLang="uk-UA">
              <a:solidFill>
                <a:srgbClr val="000000"/>
              </a:solidFill>
            </a:endParaRPr>
          </a:p>
        </p:txBody>
      </p:sp>
      <p:pic>
        <p:nvPicPr>
          <p:cNvPr id="54277" name="Picture 2">
            <a:extLst>
              <a:ext uri="{FF2B5EF4-FFF2-40B4-BE49-F238E27FC236}">
                <a16:creationId xmlns="" xmlns:a16="http://schemas.microsoft.com/office/drawing/2014/main" id="{E6F69352-CF03-437C-81B5-49F158DF2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>
            <a:extLst>
              <a:ext uri="{FF2B5EF4-FFF2-40B4-BE49-F238E27FC236}">
                <a16:creationId xmlns="" xmlns:a16="http://schemas.microsoft.com/office/drawing/2014/main" id="{E507E615-F2D6-4A7D-B4A1-3F1E5AAF2C0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229600" cy="4525963"/>
          </a:xfrm>
        </p:spPr>
      </p:pic>
      <p:sp>
        <p:nvSpPr>
          <p:cNvPr id="30723" name="Rectangle 4">
            <a:extLst>
              <a:ext uri="{FF2B5EF4-FFF2-40B4-BE49-F238E27FC236}">
                <a16:creationId xmlns="" xmlns:a16="http://schemas.microsoft.com/office/drawing/2014/main" id="{69146FA4-5C2A-4BA5-9E2A-B603D01E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5445125"/>
            <a:ext cx="6143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Зберігання жому у рукаві</a:t>
            </a:r>
            <a:endParaRPr lang="ru-RU" sz="30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5300" name="Номер слайда 3">
            <a:extLst>
              <a:ext uri="{FF2B5EF4-FFF2-40B4-BE49-F238E27FC236}">
                <a16:creationId xmlns="" xmlns:a16="http://schemas.microsoft.com/office/drawing/2014/main" id="{EF3DA225-E971-4DAD-A91A-70B07060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D661A8-13F7-483D-9DB1-74675531D031}" type="slidenum">
              <a:rPr lang="ru-RU" altLang="uk-UA">
                <a:solidFill>
                  <a:srgbClr val="000000"/>
                </a:solidFill>
              </a:rPr>
              <a:pPr eaLnBrk="1" hangingPunct="1"/>
              <a:t>64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FADD43-4497-4F85-95A4-48CED19F0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15888"/>
            <a:ext cx="8435975" cy="60102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Принципи нормованої годівлі сільськогосподарських тварин</a:t>
            </a:r>
          </a:p>
          <a:p>
            <a:pPr eaLnBrk="1" hangingPunct="1">
              <a:buFontTx/>
              <a:buNone/>
              <a:defRPr/>
            </a:pPr>
            <a:r>
              <a:rPr lang="uk-UA" sz="2900" b="1" dirty="0">
                <a:solidFill>
                  <a:srgbClr val="000000"/>
                </a:solidFill>
                <a:latin typeface="Arial Black" pitchFamily="34" charset="0"/>
              </a:rPr>
              <a:t>Кормова норма визначається кількістю показників поживності: </a:t>
            </a:r>
          </a:p>
          <a:p>
            <a:pPr eaLnBrk="1" hangingPunct="1">
              <a:buFontTx/>
              <a:buNone/>
              <a:defRPr/>
            </a:pPr>
            <a:endParaRPr lang="uk-UA" sz="2900" b="1" dirty="0">
              <a:solidFill>
                <a:srgbClr val="000000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великої рогатої худоби - 24, </a:t>
            </a:r>
          </a:p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свиней – 27, </a:t>
            </a:r>
          </a:p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овець – 18, </a:t>
            </a:r>
          </a:p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коней – 29, </a:t>
            </a:r>
          </a:p>
          <a:p>
            <a:pPr eaLnBrk="1" hangingPunct="1"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птиці – 46.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6323" name="Номер слайда 3">
            <a:extLst>
              <a:ext uri="{FF2B5EF4-FFF2-40B4-BE49-F238E27FC236}">
                <a16:creationId xmlns="" xmlns:a16="http://schemas.microsoft.com/office/drawing/2014/main" id="{7BDD436D-D4EE-4E94-B083-57B21865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77559B-267E-4724-A3CB-E1CFB22B8B3E}" type="slidenum">
              <a:rPr lang="ru-RU" altLang="uk-UA"/>
              <a:pPr eaLnBrk="1" hangingPunct="1"/>
              <a:t>65</a:t>
            </a:fld>
            <a:endParaRPr lang="ru-RU" altLang="uk-UA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C66EDB4A-5DA3-4BA9-8CD3-D5FBEEE61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Підготовка кормів до згодовування</a:t>
            </a:r>
            <a:endParaRPr lang="ru-RU" sz="3600" b="1" i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CD80BDAB-208A-4558-B6C3-FF9031C90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00188"/>
            <a:ext cx="9144000" cy="5357812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b="1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uk-UA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механічні</a:t>
            </a:r>
            <a:r>
              <a:rPr lang="uk-UA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– подрібнення, приготування сумішей;</a:t>
            </a:r>
            <a:endParaRPr lang="uk-UA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термічні</a:t>
            </a:r>
            <a:r>
              <a:rPr lang="uk-UA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– варка, запарювання, підсмажування;</a:t>
            </a:r>
            <a:endParaRPr lang="uk-UA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біологічні</a:t>
            </a:r>
            <a:r>
              <a:rPr lang="uk-UA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– осолоджування, дріжджування, пророщування;</a:t>
            </a:r>
            <a:endParaRPr lang="uk-UA" b="1" i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хімічні</a:t>
            </a:r>
            <a:r>
              <a:rPr lang="uk-UA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– обробка лугами, кислотами, кальцинування. 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</p:txBody>
      </p:sp>
      <p:sp>
        <p:nvSpPr>
          <p:cNvPr id="57348" name="Номер слайда 3">
            <a:extLst>
              <a:ext uri="{FF2B5EF4-FFF2-40B4-BE49-F238E27FC236}">
                <a16:creationId xmlns="" xmlns:a16="http://schemas.microsoft.com/office/drawing/2014/main" id="{B9EC776E-1624-4621-A292-6A04C80A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CDF9AA-5098-462B-AB3A-F1A6BE4E35F6}" type="slidenum">
              <a:rPr lang="ru-RU" altLang="uk-UA"/>
              <a:pPr eaLnBrk="1" hangingPunct="1"/>
              <a:t>66</a:t>
            </a:fld>
            <a:endParaRPr lang="ru-RU" altLang="uk-UA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="" xmlns:a16="http://schemas.microsoft.com/office/drawing/2014/main" id="{4ABA9219-268C-4C11-B19C-1985B9A8C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FFEBF6"/>
              </a:gs>
              <a:gs pos="100000">
                <a:srgbClr val="CCFFFF"/>
              </a:gs>
            </a:gsLst>
            <a:path path="rect">
              <a:fillToRect r="100000" b="100000"/>
            </a:path>
          </a:gradFill>
        </p:spPr>
        <p:txBody>
          <a:bodyPr anchor="ctr"/>
          <a:lstStyle/>
          <a:p>
            <a:pPr eaLnBrk="1" hangingPunct="1">
              <a:buFontTx/>
              <a:buNone/>
              <a:defRPr/>
            </a:pPr>
            <a:r>
              <a:rPr lang="uk-UA" sz="29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	</a:t>
            </a:r>
            <a:r>
              <a:rPr lang="uk-UA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Норма годівлі -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науково-обґрунтована 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потреба тварин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енергії та 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поживних речовинах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необхідних для 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підтримання життя і утворення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генетично зумовленої </a:t>
            </a:r>
            <a:r>
              <a:rPr lang="uk-UA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продукції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58371" name="Номер слайда 2">
            <a:extLst>
              <a:ext uri="{FF2B5EF4-FFF2-40B4-BE49-F238E27FC236}">
                <a16:creationId xmlns="" xmlns:a16="http://schemas.microsoft.com/office/drawing/2014/main" id="{EA103A2C-9C27-405C-BE74-0060686F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1B080F-DC6D-406E-A618-2C4428C538DD}" type="slidenum">
              <a:rPr lang="ru-RU" altLang="uk-UA"/>
              <a:pPr eaLnBrk="1" hangingPunct="1"/>
              <a:t>67</a:t>
            </a:fld>
            <a:endParaRPr lang="ru-RU" altLang="uk-UA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="" xmlns:a16="http://schemas.microsoft.com/office/drawing/2014/main" id="{44F0E15A-0BE6-4C92-98E4-7606AF4DC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CCFFFF"/>
              </a:gs>
              <a:gs pos="100000">
                <a:srgbClr val="FFEBF6"/>
              </a:gs>
            </a:gsLst>
            <a:lin ang="5400000" scaled="1"/>
          </a:gradFill>
        </p:spPr>
        <p:txBody>
          <a:bodyPr anchor="ctr"/>
          <a:lstStyle/>
          <a:p>
            <a:pPr algn="ctr" eaLnBrk="1" hangingPunct="1">
              <a:buFontTx/>
              <a:buNone/>
              <a:defRPr/>
            </a:pPr>
            <a:r>
              <a:rPr lang="uk-UA" sz="3800" i="1" u="sng" spc="-7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Поживні речовині витрачаються:</a:t>
            </a:r>
            <a:endParaRPr lang="uk-UA" sz="3800" b="1" i="1" u="sng" spc="-7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sz="4000" b="1" i="1" u="sng" dirty="0">
                <a:solidFill>
                  <a:srgbClr val="000066"/>
                </a:solidFill>
                <a:latin typeface="Franklin Gothic Demi" pitchFamily="34" charset="0"/>
              </a:rPr>
              <a:t>- на підтримання життя</a:t>
            </a:r>
            <a:r>
              <a:rPr lang="uk-UA" sz="4000" u="sng" dirty="0">
                <a:latin typeface="Franklin Gothic Demi" pitchFamily="34" charset="0"/>
              </a:rPr>
              <a:t> </a:t>
            </a:r>
            <a:endParaRPr lang="en-US" sz="4000" u="sng" dirty="0">
              <a:latin typeface="Franklin Gothic Demi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uk-UA" sz="4000" dirty="0">
                <a:latin typeface="Franklin Gothic Demi" pitchFamily="34" charset="0"/>
              </a:rPr>
              <a:t>	(</a:t>
            </a:r>
            <a:r>
              <a:rPr lang="uk-UA" dirty="0">
                <a:latin typeface="Franklin Gothic Demi" pitchFamily="34" charset="0"/>
              </a:rPr>
              <a:t>для забезпечення кровообігу, дихання, секреції, мускульного тонусу в умовах абсолютного спокою і голодування);</a:t>
            </a:r>
            <a:endParaRPr lang="uk-UA" b="1" i="1" dirty="0">
              <a:latin typeface="Franklin Gothic Demi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uk-UA" sz="4000" b="1" i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- </a:t>
            </a:r>
            <a:r>
              <a:rPr lang="uk-UA" sz="4000" b="1" i="1" u="sng" dirty="0">
                <a:solidFill>
                  <a:srgbClr val="000066"/>
                </a:solidFill>
                <a:latin typeface="Franklin Gothic Demi" pitchFamily="34" charset="0"/>
              </a:rPr>
              <a:t>на утворення продукції</a:t>
            </a:r>
            <a:r>
              <a:rPr lang="uk-UA" sz="4000" u="sng" dirty="0">
                <a:latin typeface="Franklin Gothic Demi" pitchFamily="34" charset="0"/>
              </a:rPr>
              <a:t> </a:t>
            </a:r>
          </a:p>
          <a:p>
            <a:pPr algn="just" eaLnBrk="1" hangingPunct="1">
              <a:buFontTx/>
              <a:buNone/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	(</a:t>
            </a:r>
            <a:r>
              <a:rPr lang="uk-UA" dirty="0">
                <a:latin typeface="Franklin Gothic Demi" pitchFamily="34" charset="0"/>
              </a:rPr>
              <a:t>прирости живої маси, секреції молока, утворення яєць, ріст вовни, виконання роботи).</a:t>
            </a:r>
            <a:endParaRPr lang="ru-RU" dirty="0">
              <a:latin typeface="Franklin Gothic Demi" pitchFamily="34" charset="0"/>
            </a:endParaRPr>
          </a:p>
        </p:txBody>
      </p:sp>
      <p:sp>
        <p:nvSpPr>
          <p:cNvPr id="59395" name="Номер слайда 2">
            <a:extLst>
              <a:ext uri="{FF2B5EF4-FFF2-40B4-BE49-F238E27FC236}">
                <a16:creationId xmlns="" xmlns:a16="http://schemas.microsoft.com/office/drawing/2014/main" id="{43A1AC14-81AD-4BB5-AF20-A13E341A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D9D219-D3F3-4F36-A971-9D97D37610C1}" type="slidenum">
              <a:rPr lang="ru-RU" altLang="uk-UA"/>
              <a:pPr eaLnBrk="1" hangingPunct="1"/>
              <a:t>68</a:t>
            </a:fld>
            <a:endParaRPr lang="ru-RU" altLang="uk-UA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="" xmlns:a16="http://schemas.microsoft.com/office/drawing/2014/main" id="{E8274550-8F39-4552-AF7A-58448FA06B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C9F5FF"/>
              </a:gs>
              <a:gs pos="100000">
                <a:srgbClr val="FCF6A2"/>
              </a:gs>
            </a:gsLst>
            <a:path path="rect">
              <a:fillToRect l="100000" t="100000"/>
            </a:path>
          </a:gradFill>
        </p:spPr>
        <p:txBody>
          <a:bodyPr anchor="ctr">
            <a:normAutofit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b="1" i="1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Раціон</a:t>
            </a:r>
            <a:r>
              <a:rPr lang="ru-RU" sz="3600" b="1" i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–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це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набір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кормів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,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що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задовольняє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потребу </a:t>
            </a:r>
            <a:r>
              <a:rPr lang="ru-RU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тварини</a:t>
            </a:r>
            <a:r>
              <a:rPr lang="ru-RU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у </a:t>
            </a:r>
            <a:r>
              <a:rPr lang="uk-UA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поживних речовинах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. 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Раціони складають виходячи з наявності та поживності кормів і добирають їх таку кількість, щоб забезпечити потребу тварин у поживних речовинах.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Різноманітні корми раціону тварини поїдають з більшим апетитом і вони краще перетравлюються.</a:t>
            </a:r>
          </a:p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Концентровані корми поліпшують шлункове травлення, а соковиті – кишкове.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60419" name="Номер слайда 2">
            <a:extLst>
              <a:ext uri="{FF2B5EF4-FFF2-40B4-BE49-F238E27FC236}">
                <a16:creationId xmlns="" xmlns:a16="http://schemas.microsoft.com/office/drawing/2014/main" id="{9F58A59C-1846-4A27-8005-BDF57E5F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81DE01-C546-434E-82CD-FE5403B4CF66}" type="slidenum">
              <a:rPr lang="ru-RU" altLang="uk-UA"/>
              <a:pPr eaLnBrk="1" hangingPunct="1"/>
              <a:t>69</a:t>
            </a:fld>
            <a:endParaRPr lang="ru-RU" alt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2B2DD9DB-98A4-4A4A-87B8-695216D6A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uk-UA" sz="3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поживність та властивості кормів;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uk-UA" sz="3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науково-обґрунтовану потребу тварин у поживних речовинах;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uk-UA" sz="3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умови заготівлі, зберігання, приготування і раціонального використання кормів;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uk-UA" sz="3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принципи визначення норм годівлі та складання раціонів;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r>
              <a:rPr lang="uk-UA" sz="35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техніку і організацію годівлі.</a:t>
            </a:r>
            <a:endParaRPr lang="ru-RU" sz="35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0483" name="Номер слайда 2">
            <a:extLst>
              <a:ext uri="{FF2B5EF4-FFF2-40B4-BE49-F238E27FC236}">
                <a16:creationId xmlns="" xmlns:a16="http://schemas.microsoft.com/office/drawing/2014/main" id="{1543DFA3-E601-4607-89B6-884B3FBF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A09144-14FD-45DC-8B5F-682C35D02564}" type="slidenum">
              <a:rPr lang="ru-RU" altLang="uk-UA"/>
              <a:pPr eaLnBrk="1" hangingPunct="1"/>
              <a:t>7</a:t>
            </a:fld>
            <a:endParaRPr lang="ru-RU" altLang="uk-UA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1DE94DC-B263-44E5-9F83-597C3A11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634082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uk-UA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uk-UA" sz="3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4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</a:t>
            </a:r>
            <a:r>
              <a:rPr lang="uk-UA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Оцінка поживності кормів та раціонів</a:t>
            </a:r>
            <a:br>
              <a:rPr lang="uk-UA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uk-UA" sz="3600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Годівля </a:t>
            </a:r>
            <a:r>
              <a:rPr lang="uk-UA" sz="3600" i="1" kern="0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с.-г.тварин</a:t>
            </a:r>
            <a:r>
              <a:rPr lang="uk-UA" sz="3600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вивчає:</a:t>
            </a:r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880CFA-4C00-4A65-AA14-452EA426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u="sng" kern="0" dirty="0"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С</a:t>
            </a:r>
            <a:r>
              <a:rPr lang="uk-UA" sz="4000" b="1" i="1" u="sng" kern="0" dirty="0"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труктура раціону</a:t>
            </a:r>
            <a:r>
              <a:rPr lang="uk-UA" sz="4000" u="sng" kern="0" dirty="0">
                <a:solidFill>
                  <a:schemeClr val="tx1"/>
                </a:solidFill>
                <a:effectLst/>
                <a:latin typeface="Arial Black" pitchFamily="34" charset="0"/>
                <a:ea typeface="+mn-ea"/>
                <a:cs typeface="+mn-cs"/>
              </a:rPr>
              <a:t> </a:t>
            </a:r>
            <a:r>
              <a:rPr lang="uk-UA" sz="4000" kern="0" dirty="0">
                <a:solidFill>
                  <a:srgbClr val="000099"/>
                </a:solidFill>
                <a:effectLst/>
                <a:latin typeface="Arial Black" pitchFamily="34" charset="0"/>
                <a:ea typeface="+mn-ea"/>
                <a:cs typeface="+mn-cs"/>
              </a:rPr>
              <a:t>-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7F7258A-31CB-4D82-ADD1-8CAD88AE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 2"/>
              <a:buNone/>
              <a:defRPr/>
            </a:pPr>
            <a:r>
              <a:rPr lang="uk-UA" sz="3600" b="1" kern="0" dirty="0">
                <a:solidFill>
                  <a:srgbClr val="003300"/>
                </a:solidFill>
                <a:latin typeface="Arial Black" pitchFamily="34" charset="0"/>
              </a:rPr>
              <a:t>процентне співвідношення різних груп кормів за поживністю</a:t>
            </a:r>
            <a:r>
              <a:rPr lang="uk-UA" sz="3600" kern="0" dirty="0">
                <a:solidFill>
                  <a:srgbClr val="003300"/>
                </a:solidFill>
                <a:latin typeface="Arial Black" pitchFamily="34" charset="0"/>
              </a:rPr>
              <a:t>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 2"/>
              <a:buNone/>
              <a:defRPr/>
            </a:pPr>
            <a:endParaRPr lang="uk-UA" sz="3600" kern="0" dirty="0">
              <a:solidFill>
                <a:srgbClr val="0033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uk-UA" sz="4000" b="1" i="1" u="sng" dirty="0">
                <a:latin typeface="Arial Black" pitchFamily="34" charset="0"/>
              </a:rPr>
              <a:t>Типи годівлі</a:t>
            </a:r>
            <a:endParaRPr lang="uk-UA" sz="3600" b="1" i="1" dirty="0">
              <a:latin typeface="Arial Black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uk-UA" sz="3600" b="1" i="1" dirty="0">
              <a:solidFill>
                <a:schemeClr val="accent2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концентратний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</a:t>
            </a: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ємистий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соковитий</a:t>
            </a: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та інші, а також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змішані типи </a:t>
            </a:r>
            <a:r>
              <a:rPr lang="uk-UA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годівлі</a:t>
            </a:r>
            <a:r>
              <a:rPr lang="uk-UA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 typeface="Wingdings 2"/>
              <a:buNone/>
              <a:defRPr/>
            </a:pPr>
            <a:endParaRPr lang="uk-UA" sz="3600" kern="0" dirty="0">
              <a:solidFill>
                <a:srgbClr val="003300"/>
              </a:solidFill>
              <a:latin typeface="Arial Black" pitchFamily="34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85325AF-BF29-415D-B271-FDE99DF8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B2522A-8001-453A-B629-2D8770CE9EFB}" type="slidenum">
              <a:rPr lang="ru-RU" altLang="en-US">
                <a:solidFill>
                  <a:srgbClr val="B5A788"/>
                </a:solidFill>
              </a:rPr>
              <a:pPr eaLnBrk="1" hangingPunct="1"/>
              <a:t>70</a:t>
            </a:fld>
            <a:endParaRPr lang="ru-RU" altLang="en-US">
              <a:solidFill>
                <a:srgbClr val="B5A788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FF2E7-2288-4D82-8FCA-AD3A33B1814A}" type="slidenum">
              <a:rPr lang="ru-RU" altLang="en-US" smtClean="0"/>
              <a:pPr/>
              <a:t>71</a:t>
            </a:fld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628800"/>
            <a:ext cx="5755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uk-UA" altLang="uk-UA" sz="4800" i="1" dirty="0">
                <a:solidFill>
                  <a:srgbClr val="CC00FF"/>
                </a:solidFill>
                <a:latin typeface="Arial Black" panose="020B0A04020102020204" pitchFamily="34" charset="0"/>
              </a:rPr>
              <a:t>Дякую за увагу!</a:t>
            </a:r>
            <a:endParaRPr lang="ru-RU" altLang="uk-UA" sz="4800" i="1" dirty="0">
              <a:solidFill>
                <a:srgbClr val="CC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7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>
            <a:extLst>
              <a:ext uri="{FF2B5EF4-FFF2-40B4-BE49-F238E27FC236}">
                <a16:creationId xmlns="" xmlns:a16="http://schemas.microsoft.com/office/drawing/2014/main" id="{A291C7BC-352C-4278-85BE-8CE6C607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71646AE-72D3-47D3-B11E-D935244FAAD0}" type="slidenum">
              <a:rPr lang="ru-RU" altLang="uk-UA"/>
              <a:pPr eaLnBrk="1" hangingPunct="1"/>
              <a:t>8</a:t>
            </a:fld>
            <a:endParaRPr lang="ru-RU" altLang="uk-UA"/>
          </a:p>
        </p:txBody>
      </p:sp>
      <p:grpSp>
        <p:nvGrpSpPr>
          <p:cNvPr id="21507" name="Group 1">
            <a:extLst>
              <a:ext uri="{FF2B5EF4-FFF2-40B4-BE49-F238E27FC236}">
                <a16:creationId xmlns="" xmlns:a16="http://schemas.microsoft.com/office/drawing/2014/main" id="{ACE093AB-64C7-4AD7-A040-8ECE165D74BF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188913"/>
            <a:ext cx="7740650" cy="6119812"/>
            <a:chOff x="621" y="904"/>
            <a:chExt cx="7401" cy="5254"/>
          </a:xfrm>
        </p:grpSpPr>
        <p:sp>
          <p:nvSpPr>
            <p:cNvPr id="21509" name="Text Box 42">
              <a:extLst>
                <a:ext uri="{FF2B5EF4-FFF2-40B4-BE49-F238E27FC236}">
                  <a16:creationId xmlns="" xmlns:a16="http://schemas.microsoft.com/office/drawing/2014/main" id="{ED8AB1F3-3D65-4C0E-BCCD-E66B2321B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1" y="904"/>
              <a:ext cx="1735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Корм</a:t>
              </a:r>
              <a:r>
                <a:rPr lang="uk-UA" altLang="uk-UA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endParaRPr lang="uk-UA" altLang="uk-UA"/>
            </a:p>
          </p:txBody>
        </p:sp>
        <p:sp>
          <p:nvSpPr>
            <p:cNvPr id="21510" name="Text Box 41">
              <a:extLst>
                <a:ext uri="{FF2B5EF4-FFF2-40B4-BE49-F238E27FC236}">
                  <a16:creationId xmlns="" xmlns:a16="http://schemas.microsoft.com/office/drawing/2014/main" id="{522E8072-66BD-4235-9B9F-F38C183A8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" y="1501"/>
              <a:ext cx="1734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000" b="1">
                  <a:cs typeface="Times New Roman" panose="02020603050405020304" pitchFamily="18" charset="0"/>
                </a:rPr>
                <a:t>Вода </a:t>
              </a:r>
              <a:endParaRPr lang="uk-UA" altLang="uk-UA" sz="2000" b="1"/>
            </a:p>
          </p:txBody>
        </p:sp>
        <p:sp>
          <p:nvSpPr>
            <p:cNvPr id="21511" name="Text Box 40">
              <a:extLst>
                <a:ext uri="{FF2B5EF4-FFF2-40B4-BE49-F238E27FC236}">
                  <a16:creationId xmlns="" xmlns:a16="http://schemas.microsoft.com/office/drawing/2014/main" id="{05776ACE-18FE-4AA3-A58F-EEFA4DF62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2" y="1330"/>
              <a:ext cx="2169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000" b="1">
                  <a:cs typeface="Times New Roman" panose="02020603050405020304" pitchFamily="18" charset="0"/>
                </a:rPr>
                <a:t>Суха речовина</a:t>
              </a:r>
              <a:endParaRPr lang="uk-UA" altLang="uk-UA" sz="2000" b="1"/>
            </a:p>
          </p:txBody>
        </p:sp>
        <p:sp>
          <p:nvSpPr>
            <p:cNvPr id="21512" name="Text Box 39">
              <a:extLst>
                <a:ext uri="{FF2B5EF4-FFF2-40B4-BE49-F238E27FC236}">
                  <a16:creationId xmlns="" xmlns:a16="http://schemas.microsoft.com/office/drawing/2014/main" id="{6B9F3BA7-0905-49F1-8207-BC816273B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6" y="2040"/>
              <a:ext cx="2956" cy="5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000" b="1">
                  <a:cs typeface="Times New Roman" panose="02020603050405020304" pitchFamily="18" charset="0"/>
                </a:rPr>
                <a:t>Неорганічна речовина</a:t>
              </a:r>
              <a:endParaRPr lang="uk-UA" altLang="uk-UA" sz="2000" b="1"/>
            </a:p>
          </p:txBody>
        </p:sp>
        <p:sp>
          <p:nvSpPr>
            <p:cNvPr id="21513" name="Text Box 38">
              <a:extLst>
                <a:ext uri="{FF2B5EF4-FFF2-40B4-BE49-F238E27FC236}">
                  <a16:creationId xmlns="" xmlns:a16="http://schemas.microsoft.com/office/drawing/2014/main" id="{C9C41225-A0DA-42C6-9E92-BFF938CFA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3" y="2750"/>
              <a:ext cx="1301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>
                  <a:cs typeface="Times New Roman" panose="02020603050405020304" pitchFamily="18" charset="0"/>
                </a:rPr>
                <a:t>Сира зола</a:t>
              </a:r>
              <a:endParaRPr lang="uk-UA" altLang="uk-UA"/>
            </a:p>
          </p:txBody>
        </p:sp>
        <p:sp>
          <p:nvSpPr>
            <p:cNvPr id="21514" name="Text Box 37">
              <a:extLst>
                <a:ext uri="{FF2B5EF4-FFF2-40B4-BE49-F238E27FC236}">
                  <a16:creationId xmlns="" xmlns:a16="http://schemas.microsoft.com/office/drawing/2014/main" id="{DB8BF9BE-B6CF-453F-8BED-3FC45BD57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5" y="2040"/>
              <a:ext cx="2602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000" tIns="36000" rIns="36000" bIns="3600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uk-UA" sz="2000" b="1">
                  <a:cs typeface="Times New Roman" panose="02020603050405020304" pitchFamily="18" charset="0"/>
                </a:rPr>
                <a:t>Органічна речовина</a:t>
              </a:r>
              <a:endParaRPr lang="uk-UA" altLang="uk-UA" sz="2000" b="1"/>
            </a:p>
          </p:txBody>
        </p:sp>
        <p:sp>
          <p:nvSpPr>
            <p:cNvPr id="13" name="Text Box 36">
              <a:extLst>
                <a:ext uri="{FF2B5EF4-FFF2-40B4-BE49-F238E27FC236}">
                  <a16:creationId xmlns="" xmlns:a16="http://schemas.microsoft.com/office/drawing/2014/main" id="{0449B1B4-6FE2-4330-AF19-0BEE7B017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" y="2750"/>
              <a:ext cx="434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Сирий протеїн</a:t>
              </a:r>
              <a:endParaRPr lang="uk-UA" dirty="0"/>
            </a:p>
          </p:txBody>
        </p:sp>
        <p:sp>
          <p:nvSpPr>
            <p:cNvPr id="14" name="Text Box 35">
              <a:extLst>
                <a:ext uri="{FF2B5EF4-FFF2-40B4-BE49-F238E27FC236}">
                  <a16:creationId xmlns="" xmlns:a16="http://schemas.microsoft.com/office/drawing/2014/main" id="{ABFB8AF1-71E9-40E7-88BE-D305EBDFE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7" y="2750"/>
              <a:ext cx="433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Сирий жир</a:t>
              </a:r>
              <a:endParaRPr lang="uk-UA" dirty="0"/>
            </a:p>
          </p:txBody>
        </p:sp>
        <p:sp>
          <p:nvSpPr>
            <p:cNvPr id="15" name="Text Box 34">
              <a:extLst>
                <a:ext uri="{FF2B5EF4-FFF2-40B4-BE49-F238E27FC236}">
                  <a16:creationId xmlns="" xmlns:a16="http://schemas.microsoft.com/office/drawing/2014/main" id="{251765D5-E588-4D49-AD8E-AB780B200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" y="2750"/>
              <a:ext cx="434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Сира клітковина</a:t>
              </a:r>
              <a:endParaRPr lang="uk-UA" dirty="0"/>
            </a:p>
          </p:txBody>
        </p:sp>
        <p:sp>
          <p:nvSpPr>
            <p:cNvPr id="16" name="Text Box 33">
              <a:extLst>
                <a:ext uri="{FF2B5EF4-FFF2-40B4-BE49-F238E27FC236}">
                  <a16:creationId xmlns="" xmlns:a16="http://schemas.microsoft.com/office/drawing/2014/main" id="{7D5E6D60-13B6-4B3B-A2D2-DD9D41FD5D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7" y="2750"/>
              <a:ext cx="868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 err="1">
                  <a:ea typeface="Times New Roman" pitchFamily="18" charset="0"/>
                </a:rPr>
                <a:t>Безазотисті</a:t>
              </a:r>
              <a:r>
                <a:rPr lang="uk-UA" dirty="0">
                  <a:ea typeface="Times New Roman" pitchFamily="18" charset="0"/>
                </a:rPr>
                <a:t> екстрактивні речовини</a:t>
              </a:r>
              <a:endParaRPr lang="uk-UA" dirty="0"/>
            </a:p>
          </p:txBody>
        </p:sp>
        <p:sp>
          <p:nvSpPr>
            <p:cNvPr id="17" name="Text Box 32">
              <a:extLst>
                <a:ext uri="{FF2B5EF4-FFF2-40B4-BE49-F238E27FC236}">
                  <a16:creationId xmlns="" xmlns:a16="http://schemas.microsoft.com/office/drawing/2014/main" id="{F34634C0-90C1-4AA2-A3E3-59498987C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" y="2750"/>
              <a:ext cx="650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Біологічно активні речовини</a:t>
              </a:r>
              <a:endParaRPr lang="uk-UA" dirty="0"/>
            </a:p>
          </p:txBody>
        </p:sp>
        <p:sp>
          <p:nvSpPr>
            <p:cNvPr id="18" name="Text Box 31">
              <a:extLst>
                <a:ext uri="{FF2B5EF4-FFF2-40B4-BE49-F238E27FC236}">
                  <a16:creationId xmlns="" xmlns:a16="http://schemas.microsoft.com/office/drawing/2014/main" id="{3093DD95-D1B7-4F61-BDB0-12D14B542F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2" y="3318"/>
              <a:ext cx="434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Мікроелементи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19" name="Text Box 30">
              <a:extLst>
                <a:ext uri="{FF2B5EF4-FFF2-40B4-BE49-F238E27FC236}">
                  <a16:creationId xmlns="" xmlns:a16="http://schemas.microsoft.com/office/drawing/2014/main" id="{C7020DCE-6C24-4AA0-8652-EEF3F1673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2" y="3318"/>
              <a:ext cx="433" cy="1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 err="1">
                  <a:ea typeface="Times New Roman" pitchFamily="18" charset="0"/>
                </a:rPr>
                <a:t>Макроелементи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0" name="Text Box 29">
              <a:extLst>
                <a:ext uri="{FF2B5EF4-FFF2-40B4-BE49-F238E27FC236}">
                  <a16:creationId xmlns="" xmlns:a16="http://schemas.microsoft.com/office/drawing/2014/main" id="{18987DF5-589C-4A85-AA43-40D8B78A0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4880"/>
              <a:ext cx="434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Білки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1" name="Text Box 28">
              <a:extLst>
                <a:ext uri="{FF2B5EF4-FFF2-40B4-BE49-F238E27FC236}">
                  <a16:creationId xmlns="" xmlns:a16="http://schemas.microsoft.com/office/drawing/2014/main" id="{7D57CFF6-0794-40D2-BB66-A8BEDC0ED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1" y="4880"/>
              <a:ext cx="434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Аміди </a:t>
              </a:r>
              <a:endParaRPr lang="uk-UA" dirty="0"/>
            </a:p>
          </p:txBody>
        </p:sp>
        <p:sp>
          <p:nvSpPr>
            <p:cNvPr id="22" name="Text Box 27">
              <a:extLst>
                <a:ext uri="{FF2B5EF4-FFF2-40B4-BE49-F238E27FC236}">
                  <a16:creationId xmlns="" xmlns:a16="http://schemas.microsoft.com/office/drawing/2014/main" id="{C36C6543-00DA-49DC-834F-F52FE1B22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" y="4880"/>
              <a:ext cx="433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Крохмаль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3" name="Text Box 26">
              <a:extLst>
                <a:ext uri="{FF2B5EF4-FFF2-40B4-BE49-F238E27FC236}">
                  <a16:creationId xmlns="" xmlns:a16="http://schemas.microsoft.com/office/drawing/2014/main" id="{FBFC989F-631C-4D25-92FD-B8603ABC7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" y="4880"/>
              <a:ext cx="434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 err="1">
                  <a:ea typeface="Times New Roman" pitchFamily="18" charset="0"/>
                </a:rPr>
                <a:t>Цукри</a:t>
              </a:r>
              <a:r>
                <a:rPr lang="uk-UA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4" name="Text Box 25">
              <a:extLst>
                <a:ext uri="{FF2B5EF4-FFF2-40B4-BE49-F238E27FC236}">
                  <a16:creationId xmlns="" xmlns:a16="http://schemas.microsoft.com/office/drawing/2014/main" id="{83F4EEE7-EF13-4243-919A-64C9AA40B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6" y="4880"/>
              <a:ext cx="651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Органічні кислоти</a:t>
              </a:r>
              <a:endParaRPr lang="uk-UA" dirty="0"/>
            </a:p>
          </p:txBody>
        </p:sp>
        <p:sp>
          <p:nvSpPr>
            <p:cNvPr id="25" name="Text Box 24">
              <a:extLst>
                <a:ext uri="{FF2B5EF4-FFF2-40B4-BE49-F238E27FC236}">
                  <a16:creationId xmlns="" xmlns:a16="http://schemas.microsoft.com/office/drawing/2014/main" id="{7C3B71F5-B145-4707-AAFA-6B5AC19BE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" y="4880"/>
              <a:ext cx="434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Вітаміни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6" name="Text Box 23">
              <a:extLst>
                <a:ext uri="{FF2B5EF4-FFF2-40B4-BE49-F238E27FC236}">
                  <a16:creationId xmlns="" xmlns:a16="http://schemas.microsoft.com/office/drawing/2014/main" id="{C162B1BC-AD6D-45C7-89A6-D96199FDE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2" y="4880"/>
              <a:ext cx="434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Гормони</a:t>
              </a:r>
              <a:r>
                <a:rPr lang="uk-UA" sz="1000" dirty="0">
                  <a:ea typeface="Times New Roman" pitchFamily="18" charset="0"/>
                </a:rPr>
                <a:t> </a:t>
              </a:r>
              <a:endParaRPr lang="uk-UA" dirty="0"/>
            </a:p>
          </p:txBody>
        </p:sp>
        <p:sp>
          <p:nvSpPr>
            <p:cNvPr id="27" name="Text Box 22">
              <a:extLst>
                <a:ext uri="{FF2B5EF4-FFF2-40B4-BE49-F238E27FC236}">
                  <a16:creationId xmlns="" xmlns:a16="http://schemas.microsoft.com/office/drawing/2014/main" id="{F233738F-9F33-49A5-9940-5F58A8BE3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" y="4880"/>
              <a:ext cx="433" cy="1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lIns="36000" tIns="36000" rIns="36000" bIns="36000"/>
            <a:lstStyle/>
            <a:p>
              <a:pPr algn="ctr" eaLnBrk="0" hangingPunct="0">
                <a:defRPr/>
              </a:pPr>
              <a:r>
                <a:rPr lang="uk-UA" dirty="0">
                  <a:ea typeface="Times New Roman" pitchFamily="18" charset="0"/>
                </a:rPr>
                <a:t>Ферменти </a:t>
              </a:r>
              <a:endParaRPr lang="uk-UA" dirty="0"/>
            </a:p>
          </p:txBody>
        </p:sp>
        <p:sp>
          <p:nvSpPr>
            <p:cNvPr id="21530" name="Line 21">
              <a:extLst>
                <a:ext uri="{FF2B5EF4-FFF2-40B4-BE49-F238E27FC236}">
                  <a16:creationId xmlns="" xmlns:a16="http://schemas.microsoft.com/office/drawing/2014/main" id="{35F1AF0D-301C-4BE0-82F6-E393F2803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97" y="1330"/>
              <a:ext cx="434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0">
              <a:extLst>
                <a:ext uri="{FF2B5EF4-FFF2-40B4-BE49-F238E27FC236}">
                  <a16:creationId xmlns="" xmlns:a16="http://schemas.microsoft.com/office/drawing/2014/main" id="{E145A7BE-6EBD-45D5-AFA0-4613DD6E6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6" y="1330"/>
              <a:ext cx="2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19">
              <a:extLst>
                <a:ext uri="{FF2B5EF4-FFF2-40B4-BE49-F238E27FC236}">
                  <a16:creationId xmlns="" xmlns:a16="http://schemas.microsoft.com/office/drawing/2014/main" id="{99DE34F7-EE7A-4E5C-BC61-807149C3A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0" y="1756"/>
              <a:ext cx="867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18">
              <a:extLst>
                <a:ext uri="{FF2B5EF4-FFF2-40B4-BE49-F238E27FC236}">
                  <a16:creationId xmlns="" xmlns:a16="http://schemas.microsoft.com/office/drawing/2014/main" id="{B0EEC4D0-325D-413B-929A-1F986A531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7" y="1756"/>
              <a:ext cx="1843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17">
              <a:extLst>
                <a:ext uri="{FF2B5EF4-FFF2-40B4-BE49-F238E27FC236}">
                  <a16:creationId xmlns="" xmlns:a16="http://schemas.microsoft.com/office/drawing/2014/main" id="{88E2F773-A9B2-45F8-B4BB-7D432AF32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5" y="2466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16">
              <a:extLst>
                <a:ext uri="{FF2B5EF4-FFF2-40B4-BE49-F238E27FC236}">
                  <a16:creationId xmlns="" xmlns:a16="http://schemas.microsoft.com/office/drawing/2014/main" id="{E098E063-B00C-43CA-ABA6-52DF849271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17" y="3176"/>
              <a:ext cx="108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15">
              <a:extLst>
                <a:ext uri="{FF2B5EF4-FFF2-40B4-BE49-F238E27FC236}">
                  <a16:creationId xmlns="" xmlns:a16="http://schemas.microsoft.com/office/drawing/2014/main" id="{39615038-BED4-44CC-A648-95E232B32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42" y="3176"/>
              <a:ext cx="217" cy="1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14">
              <a:extLst>
                <a:ext uri="{FF2B5EF4-FFF2-40B4-BE49-F238E27FC236}">
                  <a16:creationId xmlns="" xmlns:a16="http://schemas.microsoft.com/office/drawing/2014/main" id="{74289B5A-0F26-4C0D-B03A-1D244C601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71" y="2466"/>
              <a:ext cx="976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13">
              <a:extLst>
                <a:ext uri="{FF2B5EF4-FFF2-40B4-BE49-F238E27FC236}">
                  <a16:creationId xmlns="" xmlns:a16="http://schemas.microsoft.com/office/drawing/2014/main" id="{EAA5975A-A194-449A-9552-BE2363C6B1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2" y="2466"/>
              <a:ext cx="542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12">
              <a:extLst>
                <a:ext uri="{FF2B5EF4-FFF2-40B4-BE49-F238E27FC236}">
                  <a16:creationId xmlns="" xmlns:a16="http://schemas.microsoft.com/office/drawing/2014/main" id="{274DBE7A-9FFF-4024-8B31-85A36D632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4" y="2466"/>
              <a:ext cx="217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11">
              <a:extLst>
                <a:ext uri="{FF2B5EF4-FFF2-40B4-BE49-F238E27FC236}">
                  <a16:creationId xmlns="" xmlns:a16="http://schemas.microsoft.com/office/drawing/2014/main" id="{ACE72C6F-A517-4FF3-BED9-C519A66FD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3" y="2466"/>
              <a:ext cx="108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10">
              <a:extLst>
                <a:ext uri="{FF2B5EF4-FFF2-40B4-BE49-F238E27FC236}">
                  <a16:creationId xmlns="" xmlns:a16="http://schemas.microsoft.com/office/drawing/2014/main" id="{19FEDEBF-A6AC-4461-A11C-FFE4C397A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1" y="2466"/>
              <a:ext cx="868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9">
              <a:extLst>
                <a:ext uri="{FF2B5EF4-FFF2-40B4-BE49-F238E27FC236}">
                  <a16:creationId xmlns="" xmlns:a16="http://schemas.microsoft.com/office/drawing/2014/main" id="{C2B1BBDD-B2C7-4065-8549-824C8441E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8" y="4454"/>
              <a:ext cx="325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8">
              <a:extLst>
                <a:ext uri="{FF2B5EF4-FFF2-40B4-BE49-F238E27FC236}">
                  <a16:creationId xmlns="" xmlns:a16="http://schemas.microsoft.com/office/drawing/2014/main" id="{F0A77F2E-1269-4E4B-9672-D100CF05E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" y="4454"/>
              <a:ext cx="325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7">
              <a:extLst>
                <a:ext uri="{FF2B5EF4-FFF2-40B4-BE49-F238E27FC236}">
                  <a16:creationId xmlns="" xmlns:a16="http://schemas.microsoft.com/office/drawing/2014/main" id="{17C16D95-EA7C-4108-8C08-6D76451BE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1" y="4454"/>
              <a:ext cx="650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6">
              <a:extLst>
                <a:ext uri="{FF2B5EF4-FFF2-40B4-BE49-F238E27FC236}">
                  <a16:creationId xmlns="" xmlns:a16="http://schemas.microsoft.com/office/drawing/2014/main" id="{BA2B41F4-505F-44C1-953C-2E0F3D7EAB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4454"/>
              <a:ext cx="0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5">
              <a:extLst>
                <a:ext uri="{FF2B5EF4-FFF2-40B4-BE49-F238E27FC236}">
                  <a16:creationId xmlns="" xmlns:a16="http://schemas.microsoft.com/office/drawing/2014/main" id="{F19A897E-82DA-4459-A71D-60782F2F5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" y="4454"/>
              <a:ext cx="650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4">
              <a:extLst>
                <a:ext uri="{FF2B5EF4-FFF2-40B4-BE49-F238E27FC236}">
                  <a16:creationId xmlns="" xmlns:a16="http://schemas.microsoft.com/office/drawing/2014/main" id="{04C4ACD7-EFD2-46F3-893E-0AD5A533AC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9" y="4454"/>
              <a:ext cx="108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3">
              <a:extLst>
                <a:ext uri="{FF2B5EF4-FFF2-40B4-BE49-F238E27FC236}">
                  <a16:creationId xmlns="" xmlns:a16="http://schemas.microsoft.com/office/drawing/2014/main" id="{38D7E8F9-4CBC-478D-912A-4D9089418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4454"/>
              <a:ext cx="542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2">
              <a:extLst>
                <a:ext uri="{FF2B5EF4-FFF2-40B4-BE49-F238E27FC236}">
                  <a16:creationId xmlns="" xmlns:a16="http://schemas.microsoft.com/office/drawing/2014/main" id="{4EBE98BF-DBB3-40F8-BF0A-D31150298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7" y="4454"/>
              <a:ext cx="1193" cy="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8" name="Rectangle 65">
            <a:extLst>
              <a:ext uri="{FF2B5EF4-FFF2-40B4-BE49-F238E27FC236}">
                <a16:creationId xmlns="" xmlns:a16="http://schemas.microsoft.com/office/drawing/2014/main" id="{E18F1A03-1DC7-4D57-8E68-7042ACCD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75" y="6032500"/>
            <a:ext cx="60229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sz="800"/>
              <a:t/>
            </a:r>
            <a:br>
              <a:rPr lang="ru-RU" altLang="uk-UA" sz="800"/>
            </a:br>
            <a:endParaRPr lang="ru-RU" altLang="uk-UA" sz="800"/>
          </a:p>
          <a:p>
            <a:r>
              <a:rPr lang="uk-UA" altLang="uk-UA" sz="2400" b="1">
                <a:cs typeface="Times New Roman" panose="02020603050405020304" pitchFamily="18" charset="0"/>
              </a:rPr>
              <a:t>Рис. 1. Схема хімічного складу кормів</a:t>
            </a:r>
            <a:endParaRPr lang="ru-RU" altLang="uk-UA" sz="800"/>
          </a:p>
          <a:p>
            <a:endParaRPr lang="ru-RU" alt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1">
            <a:extLst>
              <a:ext uri="{FF2B5EF4-FFF2-40B4-BE49-F238E27FC236}">
                <a16:creationId xmlns="" xmlns:a16="http://schemas.microsoft.com/office/drawing/2014/main" id="{25DD4DCE-21DB-454E-A520-72346089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49275"/>
            <a:ext cx="8147050" cy="5457825"/>
          </a:xfrm>
        </p:spPr>
        <p:txBody>
          <a:bodyPr/>
          <a:lstStyle/>
          <a:p>
            <a:r>
              <a:rPr lang="uk-UA" altLang="uk-UA" sz="3200" b="1" dirty="0">
                <a:latin typeface="Tahoma" panose="020B0604030504040204" pitchFamily="34" charset="0"/>
                <a:cs typeface="Times New Roman" panose="02020603050405020304" pitchFamily="18" charset="0"/>
              </a:rPr>
              <a:t>У сухій речовині тіла тварин більше білків та жирів, а рослин — вуглеводів. </a:t>
            </a:r>
            <a:endParaRPr lang="en-US" altLang="uk-UA" sz="32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altLang="uk-UA" sz="32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uk-UA" altLang="uk-UA" sz="2800" b="1" dirty="0">
                <a:latin typeface="Tahoma" panose="020B0604030504040204" pitchFamily="34" charset="0"/>
                <a:cs typeface="Times New Roman" panose="02020603050405020304" pitchFamily="18" charset="0"/>
              </a:rPr>
              <a:t>Тваринний жир за звичайних умов твердий, у ньому пе­реважають насичені жирні кислоти, а рослинний — рідкий і до його складу входять ненасичені жирні кислоти. </a:t>
            </a:r>
            <a:endParaRPr lang="en-US" altLang="uk-UA" sz="28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altLang="uk-UA" dirty="0"/>
          </a:p>
        </p:txBody>
      </p:sp>
      <p:sp>
        <p:nvSpPr>
          <p:cNvPr id="22531" name="Номер слайда 3">
            <a:extLst>
              <a:ext uri="{FF2B5EF4-FFF2-40B4-BE49-F238E27FC236}">
                <a16:creationId xmlns="" xmlns:a16="http://schemas.microsoft.com/office/drawing/2014/main" id="{1F018E3A-47E6-4056-9749-E6D91493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34E8F8-CF88-47F3-95E5-CAAB77EEDB78}" type="slidenum">
              <a:rPr lang="ru-RU" altLang="uk-UA"/>
              <a:pPr eaLnBrk="1" hangingPunct="1"/>
              <a:t>9</a:t>
            </a:fld>
            <a:endParaRPr lang="ru-RU" altLang="uk-UA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2209</Words>
  <Application>Microsoft Office PowerPoint</Application>
  <PresentationFormat>Экран (4:3)</PresentationFormat>
  <Paragraphs>392</Paragraphs>
  <Slides>71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71</vt:i4>
      </vt:variant>
    </vt:vector>
  </HeadingPairs>
  <TitlesOfParts>
    <vt:vector size="74" baseType="lpstr">
      <vt:lpstr>Оформление по умолчанию</vt:lpstr>
      <vt:lpstr>Открытая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1. Оцінка поживності кормів та раціонів Годівля с.-г.тварин вивчає: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Кормова одиниця – поживність 1 кг вівса середньої якості, згодовування якого волу зверх підтримуючого раціону сприяє відкладанню у тілі 150 г жиру.  </vt:lpstr>
      <vt:lpstr>Фактори впливу на перетравність поживних речовин:</vt:lpstr>
      <vt:lpstr>2. Класифікація та характеристика      кормів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Добова норма концентрованих кормів для:</vt:lpstr>
      <vt:lpstr>Презентация PowerPoint</vt:lpstr>
      <vt:lpstr>Презентация PowerPoint</vt:lpstr>
      <vt:lpstr>Промисловість випускає:</vt:lpstr>
      <vt:lpstr>Комбікорм гранульований</vt:lpstr>
      <vt:lpstr>Презентация PowerPoint</vt:lpstr>
      <vt:lpstr>Презентация PowerPoint</vt:lpstr>
      <vt:lpstr>Презентация PowerPoint</vt:lpstr>
      <vt:lpstr>                Випускають комбікорма: </vt:lpstr>
      <vt:lpstr>Презентация PowerPoint</vt:lpstr>
      <vt:lpstr>Презентация PowerPoint</vt:lpstr>
      <vt:lpstr>Презентация PowerPoint</vt:lpstr>
      <vt:lpstr>Презентация PowerPoint</vt:lpstr>
      <vt:lpstr>3. Заготівля та раціональне використання кормів</vt:lpstr>
      <vt:lpstr>Презентация PowerPoint</vt:lpstr>
      <vt:lpstr>Сінажна траншея</vt:lpstr>
      <vt:lpstr>Презентация PowerPoint</vt:lpstr>
      <vt:lpstr>Презентация PowerPoint</vt:lpstr>
      <vt:lpstr>Силосна траншея</vt:lpstr>
      <vt:lpstr>Презентация PowerPoint</vt:lpstr>
      <vt:lpstr>Заготівля силосу у рукаві</vt:lpstr>
      <vt:lpstr>Презентация PowerPoint</vt:lpstr>
      <vt:lpstr>Презентация PowerPoint</vt:lpstr>
      <vt:lpstr>Презентация PowerPoint</vt:lpstr>
      <vt:lpstr>Підготовка кормів до згодовування</vt:lpstr>
      <vt:lpstr>Презентация PowerPoint</vt:lpstr>
      <vt:lpstr>Презентация PowerPoint</vt:lpstr>
      <vt:lpstr>Презентация PowerPoint</vt:lpstr>
      <vt:lpstr>Структура раціону -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годівлі сільськогосподарських тварин</dc:title>
  <dc:creator>Natali</dc:creator>
  <cp:lastModifiedBy>Пользователь Windows</cp:lastModifiedBy>
  <cp:revision>66</cp:revision>
  <cp:lastPrinted>2017-08-31T12:35:47Z</cp:lastPrinted>
  <dcterms:created xsi:type="dcterms:W3CDTF">2011-09-14T13:49:47Z</dcterms:created>
  <dcterms:modified xsi:type="dcterms:W3CDTF">2024-03-07T04:43:07Z</dcterms:modified>
</cp:coreProperties>
</file>