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1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FCB40458-CC48-492B-8BE6-095B3A54EF44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71"/>
            <p14:sldId id="26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D674"/>
    <a:srgbClr val="9ADF81"/>
    <a:srgbClr val="ACC7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78" y="11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reeg Show" userId="b9bb7bb70a77571f" providerId="LiveId" clId="{2479A549-B7BB-437F-953B-B09B5076AFDB}"/>
    <pc:docChg chg="undo custSel modSld">
      <pc:chgData name="Dreeg Show" userId="b9bb7bb70a77571f" providerId="LiveId" clId="{2479A549-B7BB-437F-953B-B09B5076AFDB}" dt="2024-08-12T22:32:39.548" v="48" actId="1076"/>
      <pc:docMkLst>
        <pc:docMk/>
      </pc:docMkLst>
      <pc:sldChg chg="modSp mod">
        <pc:chgData name="Dreeg Show" userId="b9bb7bb70a77571f" providerId="LiveId" clId="{2479A549-B7BB-437F-953B-B09B5076AFDB}" dt="2024-08-12T22:26:35.374" v="3"/>
        <pc:sldMkLst>
          <pc:docMk/>
          <pc:sldMk cId="189278787" sldId="257"/>
        </pc:sldMkLst>
        <pc:spChg chg="mod">
          <ac:chgData name="Dreeg Show" userId="b9bb7bb70a77571f" providerId="LiveId" clId="{2479A549-B7BB-437F-953B-B09B5076AFDB}" dt="2024-08-12T22:26:20.412" v="0" actId="20577"/>
          <ac:spMkLst>
            <pc:docMk/>
            <pc:sldMk cId="189278787" sldId="257"/>
            <ac:spMk id="4" creationId="{00000000-0000-0000-0000-000000000000}"/>
          </ac:spMkLst>
        </pc:spChg>
        <pc:spChg chg="mod">
          <ac:chgData name="Dreeg Show" userId="b9bb7bb70a77571f" providerId="LiveId" clId="{2479A549-B7BB-437F-953B-B09B5076AFDB}" dt="2024-08-12T22:26:35.374" v="3"/>
          <ac:spMkLst>
            <pc:docMk/>
            <pc:sldMk cId="189278787" sldId="257"/>
            <ac:spMk id="5" creationId="{00000000-0000-0000-0000-000000000000}"/>
          </ac:spMkLst>
        </pc:spChg>
      </pc:sldChg>
      <pc:sldChg chg="modSp mod">
        <pc:chgData name="Dreeg Show" userId="b9bb7bb70a77571f" providerId="LiveId" clId="{2479A549-B7BB-437F-953B-B09B5076AFDB}" dt="2024-08-12T22:27:20.115" v="6" actId="2711"/>
        <pc:sldMkLst>
          <pc:docMk/>
          <pc:sldMk cId="1306620392" sldId="262"/>
        </pc:sldMkLst>
        <pc:spChg chg="mod">
          <ac:chgData name="Dreeg Show" userId="b9bb7bb70a77571f" providerId="LiveId" clId="{2479A549-B7BB-437F-953B-B09B5076AFDB}" dt="2024-08-12T22:27:20.115" v="6" actId="2711"/>
          <ac:spMkLst>
            <pc:docMk/>
            <pc:sldMk cId="1306620392" sldId="262"/>
            <ac:spMk id="4" creationId="{00000000-0000-0000-0000-000000000000}"/>
          </ac:spMkLst>
        </pc:spChg>
      </pc:sldChg>
      <pc:sldChg chg="modSp mod">
        <pc:chgData name="Dreeg Show" userId="b9bb7bb70a77571f" providerId="LiveId" clId="{2479A549-B7BB-437F-953B-B09B5076AFDB}" dt="2024-08-12T22:27:54.778" v="9" actId="2711"/>
        <pc:sldMkLst>
          <pc:docMk/>
          <pc:sldMk cId="2442132063" sldId="263"/>
        </pc:sldMkLst>
        <pc:spChg chg="mod">
          <ac:chgData name="Dreeg Show" userId="b9bb7bb70a77571f" providerId="LiveId" clId="{2479A549-B7BB-437F-953B-B09B5076AFDB}" dt="2024-08-12T22:27:54.778" v="9" actId="2711"/>
          <ac:spMkLst>
            <pc:docMk/>
            <pc:sldMk cId="2442132063" sldId="263"/>
            <ac:spMk id="4" creationId="{00000000-0000-0000-0000-000000000000}"/>
          </ac:spMkLst>
        </pc:spChg>
      </pc:sldChg>
      <pc:sldChg chg="addSp modSp mod">
        <pc:chgData name="Dreeg Show" userId="b9bb7bb70a77571f" providerId="LiveId" clId="{2479A549-B7BB-437F-953B-B09B5076AFDB}" dt="2024-08-12T22:29:01.691" v="17" actId="2711"/>
        <pc:sldMkLst>
          <pc:docMk/>
          <pc:sldMk cId="2338566875" sldId="264"/>
        </pc:sldMkLst>
        <pc:spChg chg="add mod">
          <ac:chgData name="Dreeg Show" userId="b9bb7bb70a77571f" providerId="LiveId" clId="{2479A549-B7BB-437F-953B-B09B5076AFDB}" dt="2024-08-12T22:29:01.691" v="17" actId="2711"/>
          <ac:spMkLst>
            <pc:docMk/>
            <pc:sldMk cId="2338566875" sldId="264"/>
            <ac:spMk id="2" creationId="{60A97470-BB5B-BEE9-9AAB-7D45A605B285}"/>
          </ac:spMkLst>
        </pc:spChg>
        <pc:spChg chg="mod">
          <ac:chgData name="Dreeg Show" userId="b9bb7bb70a77571f" providerId="LiveId" clId="{2479A549-B7BB-437F-953B-B09B5076AFDB}" dt="2024-08-12T22:28:15.789" v="12" actId="1076"/>
          <ac:spMkLst>
            <pc:docMk/>
            <pc:sldMk cId="2338566875" sldId="264"/>
            <ac:spMk id="4" creationId="{00000000-0000-0000-0000-000000000000}"/>
          </ac:spMkLst>
        </pc:spChg>
      </pc:sldChg>
      <pc:sldChg chg="addSp delSp modSp mod">
        <pc:chgData name="Dreeg Show" userId="b9bb7bb70a77571f" providerId="LiveId" clId="{2479A549-B7BB-437F-953B-B09B5076AFDB}" dt="2024-08-12T22:31:28.916" v="35" actId="1076"/>
        <pc:sldMkLst>
          <pc:docMk/>
          <pc:sldMk cId="2136461699" sldId="265"/>
        </pc:sldMkLst>
        <pc:picChg chg="del">
          <ac:chgData name="Dreeg Show" userId="b9bb7bb70a77571f" providerId="LiveId" clId="{2479A549-B7BB-437F-953B-B09B5076AFDB}" dt="2024-08-12T22:30:20.332" v="18" actId="478"/>
          <ac:picMkLst>
            <pc:docMk/>
            <pc:sldMk cId="2136461699" sldId="265"/>
            <ac:picMk id="6" creationId="{0B2130F6-224D-83CE-9B56-3A1408E9CE19}"/>
          </ac:picMkLst>
        </pc:picChg>
        <pc:picChg chg="del">
          <ac:chgData name="Dreeg Show" userId="b9bb7bb70a77571f" providerId="LiveId" clId="{2479A549-B7BB-437F-953B-B09B5076AFDB}" dt="2024-08-12T22:30:22.725" v="19" actId="478"/>
          <ac:picMkLst>
            <pc:docMk/>
            <pc:sldMk cId="2136461699" sldId="265"/>
            <ac:picMk id="8" creationId="{61D441D6-A14B-D328-9B0C-5E6B947109F8}"/>
          </ac:picMkLst>
        </pc:picChg>
        <pc:picChg chg="add mod">
          <ac:chgData name="Dreeg Show" userId="b9bb7bb70a77571f" providerId="LiveId" clId="{2479A549-B7BB-437F-953B-B09B5076AFDB}" dt="2024-08-12T22:31:26.555" v="34" actId="1076"/>
          <ac:picMkLst>
            <pc:docMk/>
            <pc:sldMk cId="2136461699" sldId="265"/>
            <ac:picMk id="10" creationId="{C3428B07-EE22-3E9B-C59F-4629ACBB1945}"/>
          </ac:picMkLst>
        </pc:picChg>
        <pc:picChg chg="add mod">
          <ac:chgData name="Dreeg Show" userId="b9bb7bb70a77571f" providerId="LiveId" clId="{2479A549-B7BB-437F-953B-B09B5076AFDB}" dt="2024-08-12T22:31:28.916" v="35" actId="1076"/>
          <ac:picMkLst>
            <pc:docMk/>
            <pc:sldMk cId="2136461699" sldId="265"/>
            <ac:picMk id="12" creationId="{EE8A74BF-1DFE-D16D-C29D-434A1F671E8D}"/>
          </ac:picMkLst>
        </pc:picChg>
      </pc:sldChg>
      <pc:sldChg chg="addSp delSp modSp mod">
        <pc:chgData name="Dreeg Show" userId="b9bb7bb70a77571f" providerId="LiveId" clId="{2479A549-B7BB-437F-953B-B09B5076AFDB}" dt="2024-08-12T22:32:04.132" v="41" actId="1076"/>
        <pc:sldMkLst>
          <pc:docMk/>
          <pc:sldMk cId="3663010782" sldId="266"/>
        </pc:sldMkLst>
        <pc:picChg chg="del">
          <ac:chgData name="Dreeg Show" userId="b9bb7bb70a77571f" providerId="LiveId" clId="{2479A549-B7BB-437F-953B-B09B5076AFDB}" dt="2024-08-12T22:31:38.032" v="36" actId="478"/>
          <ac:picMkLst>
            <pc:docMk/>
            <pc:sldMk cId="3663010782" sldId="266"/>
            <ac:picMk id="9" creationId="{5C700419-54AB-2E48-8337-996F9289FAA2}"/>
          </ac:picMkLst>
        </pc:picChg>
        <pc:picChg chg="add mod">
          <ac:chgData name="Dreeg Show" userId="b9bb7bb70a77571f" providerId="LiveId" clId="{2479A549-B7BB-437F-953B-B09B5076AFDB}" dt="2024-08-12T22:32:04.132" v="41" actId="1076"/>
          <ac:picMkLst>
            <pc:docMk/>
            <pc:sldMk cId="3663010782" sldId="266"/>
            <ac:picMk id="11" creationId="{52EB095F-12C3-7837-7F05-F2920E20E34F}"/>
          </ac:picMkLst>
        </pc:picChg>
      </pc:sldChg>
      <pc:sldChg chg="addSp delSp modSp mod">
        <pc:chgData name="Dreeg Show" userId="b9bb7bb70a77571f" providerId="LiveId" clId="{2479A549-B7BB-437F-953B-B09B5076AFDB}" dt="2024-08-12T22:32:39.548" v="48" actId="1076"/>
        <pc:sldMkLst>
          <pc:docMk/>
          <pc:sldMk cId="2297206823" sldId="271"/>
        </pc:sldMkLst>
        <pc:picChg chg="del">
          <ac:chgData name="Dreeg Show" userId="b9bb7bb70a77571f" providerId="LiveId" clId="{2479A549-B7BB-437F-953B-B09B5076AFDB}" dt="2024-08-12T22:32:11.280" v="42" actId="478"/>
          <ac:picMkLst>
            <pc:docMk/>
            <pc:sldMk cId="2297206823" sldId="271"/>
            <ac:picMk id="6" creationId="{BE346873-2001-BAA2-BBF6-80042DF67936}"/>
          </ac:picMkLst>
        </pc:picChg>
        <pc:picChg chg="add mod">
          <ac:chgData name="Dreeg Show" userId="b9bb7bb70a77571f" providerId="LiveId" clId="{2479A549-B7BB-437F-953B-B09B5076AFDB}" dt="2024-08-12T22:32:39.548" v="48" actId="1076"/>
          <ac:picMkLst>
            <pc:docMk/>
            <pc:sldMk cId="2297206823" sldId="271"/>
            <ac:picMk id="8" creationId="{343015A6-B39D-9567-5EB3-C061A4D222A1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491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9959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12179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8623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3806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620449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98145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0666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5602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7993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6543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5715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0369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1970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27705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61698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03292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8120" y="447378"/>
            <a:ext cx="11811000" cy="563231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dirty="0" err="1"/>
              <a:t>Конспекти</a:t>
            </a:r>
            <a:r>
              <a:rPr lang="ru-RU" sz="4000" dirty="0"/>
              <a:t> </a:t>
            </a:r>
            <a:r>
              <a:rPr lang="ru-RU" sz="4000" dirty="0" err="1"/>
              <a:t>практичних</a:t>
            </a:r>
            <a:r>
              <a:rPr lang="ru-RU" sz="4000" dirty="0"/>
              <a:t> занять з </a:t>
            </a:r>
            <a:r>
              <a:rPr lang="ru-RU" sz="4000" dirty="0" err="1"/>
              <a:t>дисципліни</a:t>
            </a:r>
            <a:r>
              <a:rPr lang="ru-RU" sz="4000" dirty="0"/>
              <a:t> «</a:t>
            </a:r>
            <a:r>
              <a:rPr lang="ru-RU" sz="4000" dirty="0" err="1"/>
              <a:t>Іноземна</a:t>
            </a:r>
            <a:r>
              <a:rPr lang="ru-RU" sz="4000" dirty="0"/>
              <a:t> мова»</a:t>
            </a:r>
          </a:p>
          <a:p>
            <a:pPr algn="ctr"/>
            <a:r>
              <a:rPr lang="ru-RU" sz="4000" dirty="0"/>
              <a:t>з </a:t>
            </a:r>
            <a:r>
              <a:rPr lang="ru-RU" sz="4000" dirty="0" err="1"/>
              <a:t>галузі</a:t>
            </a:r>
            <a:r>
              <a:rPr lang="ru-RU" sz="4000" dirty="0"/>
              <a:t> </a:t>
            </a:r>
            <a:r>
              <a:rPr lang="ru-RU" sz="4000" dirty="0" err="1"/>
              <a:t>знань</a:t>
            </a:r>
            <a:r>
              <a:rPr lang="ru-RU" sz="4000" dirty="0"/>
              <a:t> 20 «</a:t>
            </a:r>
            <a:r>
              <a:rPr lang="ru-RU" sz="4000" dirty="0" err="1"/>
              <a:t>Аграрні</a:t>
            </a:r>
            <a:r>
              <a:rPr lang="ru-RU" sz="4000" dirty="0"/>
              <a:t> науки та </a:t>
            </a:r>
            <a:r>
              <a:rPr lang="ru-RU" sz="4000" dirty="0" err="1"/>
              <a:t>продовольство</a:t>
            </a:r>
            <a:r>
              <a:rPr lang="ru-RU" sz="4000" dirty="0"/>
              <a:t>»</a:t>
            </a:r>
          </a:p>
          <a:p>
            <a:pPr algn="ctr"/>
            <a:endParaRPr lang="ru-RU" sz="4000" dirty="0"/>
          </a:p>
          <a:p>
            <a:pPr algn="ctr"/>
            <a:r>
              <a:rPr lang="ru-RU" sz="4000" dirty="0" err="1"/>
              <a:t>спеціальності</a:t>
            </a:r>
            <a:r>
              <a:rPr lang="ru-RU" sz="4000" dirty="0"/>
              <a:t> 201 «</a:t>
            </a:r>
            <a:r>
              <a:rPr lang="ru-RU" sz="4000" dirty="0" err="1"/>
              <a:t>Агрономія</a:t>
            </a:r>
            <a:r>
              <a:rPr lang="ru-RU" sz="4000" dirty="0"/>
              <a:t>».    </a:t>
            </a:r>
          </a:p>
          <a:p>
            <a:pPr algn="ctr"/>
            <a:r>
              <a:rPr lang="ru-RU" sz="4000" dirty="0"/>
              <a:t>Семестр 3,4 (56 годин)</a:t>
            </a:r>
          </a:p>
          <a:p>
            <a:pPr algn="ctr"/>
            <a:endParaRPr lang="ru-RU" sz="4000" dirty="0"/>
          </a:p>
          <a:p>
            <a:pPr algn="ctr"/>
            <a:r>
              <a:rPr lang="ru-RU" sz="4000" dirty="0" err="1"/>
              <a:t>Атестація</a:t>
            </a:r>
            <a:r>
              <a:rPr lang="ru-RU" sz="4000" dirty="0"/>
              <a:t> </a:t>
            </a:r>
            <a:r>
              <a:rPr lang="en-US" sz="4000" dirty="0"/>
              <a:t>4</a:t>
            </a:r>
            <a:r>
              <a:rPr lang="ru-RU" sz="4000" dirty="0"/>
              <a:t> (14 год.)</a:t>
            </a:r>
          </a:p>
        </p:txBody>
      </p:sp>
    </p:spTree>
    <p:extLst>
      <p:ext uri="{BB962C8B-B14F-4D97-AF65-F5344CB8AC3E}">
        <p14:creationId xmlns:p14="http://schemas.microsoft.com/office/powerpoint/2010/main" val="752904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3428B07-EE22-3E9B-C59F-4629ACBB19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732" y="1138989"/>
            <a:ext cx="9256033" cy="1728537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E8A74BF-1DFE-D16D-C29D-434A1F671E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731" y="2867526"/>
            <a:ext cx="9256033" cy="3560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461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2EB095F-12C3-7837-7F05-F2920E20E3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453" y="1120897"/>
            <a:ext cx="11184115" cy="4616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0107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43015A6-B39D-9567-5EB3-C061A4D222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214" y="603827"/>
            <a:ext cx="9360599" cy="5650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2068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6020" y="529332"/>
            <a:ext cx="7185660" cy="5703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072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7437"/>
            <a:ext cx="12192000" cy="64633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uk-UA" sz="3600" dirty="0">
                <a:solidFill>
                  <a:srgbClr val="FF0000"/>
                </a:solidFill>
              </a:rPr>
              <a:t>Практичне заняття </a:t>
            </a:r>
            <a:r>
              <a:rPr lang="en-US" sz="3600" dirty="0">
                <a:solidFill>
                  <a:srgbClr val="FF0000"/>
                </a:solidFill>
              </a:rPr>
              <a:t>27</a:t>
            </a:r>
            <a:r>
              <a:rPr lang="uk-UA" sz="3600" dirty="0">
                <a:solidFill>
                  <a:srgbClr val="FF0000"/>
                </a:solidFill>
              </a:rPr>
              <a:t>(2 год.)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6048" y="1989471"/>
            <a:ext cx="11839903" cy="2877326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450215">
              <a:lnSpc>
                <a:spcPct val="115000"/>
              </a:lnSpc>
              <a:spcAft>
                <a:spcPts val="1000"/>
              </a:spcAft>
            </a:pPr>
            <a:r>
              <a:rPr lang="en-US" sz="4000" b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Topic</a:t>
            </a:r>
            <a:r>
              <a:rPr lang="en-US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Diseases of agricultural crops</a:t>
            </a:r>
            <a:r>
              <a:rPr lang="uk-UA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Gerund</a:t>
            </a:r>
            <a:r>
              <a:rPr lang="uk-UA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Verb</a:t>
            </a:r>
            <a:r>
              <a:rPr lang="uk-UA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-</a:t>
            </a:r>
            <a:r>
              <a:rPr lang="uk-UA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uk-UA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uk-UA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uk-UA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uk-UA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… 1 (</a:t>
            </a:r>
            <a:r>
              <a:rPr lang="uk-UA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remember</a:t>
            </a:r>
            <a:r>
              <a:rPr lang="uk-UA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regret</a:t>
            </a:r>
            <a:r>
              <a:rPr lang="uk-UA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  <a:r>
              <a:rPr lang="uk-UA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.) </a:t>
            </a:r>
            <a:r>
              <a:rPr lang="en-US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Grammar revision</a:t>
            </a:r>
            <a:endParaRPr lang="ru-UA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0215">
              <a:lnSpc>
                <a:spcPct val="115000"/>
              </a:lnSpc>
              <a:spcAft>
                <a:spcPts val="1000"/>
              </a:spcAft>
            </a:pPr>
            <a:endParaRPr lang="ru-UA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78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6841" y="815425"/>
            <a:ext cx="11508827" cy="5356403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indent="180340" algn="just">
              <a:lnSpc>
                <a:spcPct val="115000"/>
              </a:lnSpc>
              <a:spcAft>
                <a:spcPts val="1000"/>
              </a:spcAft>
              <a:tabLst>
                <a:tab pos="180340" algn="l"/>
                <a:tab pos="3150235" algn="ctr"/>
              </a:tabLst>
            </a:pP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Objectives: 	</a:t>
            </a:r>
            <a:endParaRPr lang="ru-UA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learn new vocabulary;</a:t>
            </a:r>
            <a:endParaRPr lang="ru-UA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- to practice grammar structures;</a:t>
            </a:r>
            <a:endParaRPr lang="ru-UA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enable </a:t>
            </a:r>
            <a:r>
              <a:rPr lang="en-US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  <a:endParaRPr lang="ru-UA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</a:t>
            </a:r>
            <a:r>
              <a:rPr lang="en-US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  <a:endParaRPr lang="ru-UA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encourage </a:t>
            </a:r>
            <a:r>
              <a:rPr lang="en-US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  <a:endParaRPr lang="ru-UA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lay the foundations for future study in terms to basic structures, lexis, language functions and basic study</a:t>
            </a:r>
            <a:endParaRPr lang="ru-UA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836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7865" y="243512"/>
            <a:ext cx="10850656" cy="637097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dirty="0"/>
              <a:t>Plan:</a:t>
            </a:r>
          </a:p>
          <a:p>
            <a:r>
              <a:rPr lang="en-US" sz="2400" dirty="0"/>
              <a:t>1.	Vocabulary activity.</a:t>
            </a:r>
          </a:p>
          <a:p>
            <a:r>
              <a:rPr lang="en-US" sz="2400" dirty="0"/>
              <a:t>2.	Discussing of the topic The National Education Standards and MST Word order Question tags (do you? isn’t it? etc.) Grammar revision</a:t>
            </a:r>
          </a:p>
          <a:p>
            <a:r>
              <a:rPr lang="en-US" sz="2400" dirty="0"/>
              <a:t>3.	Listening, reading, writing, speaking.</a:t>
            </a:r>
          </a:p>
          <a:p>
            <a:r>
              <a:rPr lang="en-US" sz="2400" dirty="0"/>
              <a:t>4.	Grammar activity.</a:t>
            </a:r>
          </a:p>
          <a:p>
            <a:r>
              <a:rPr lang="en-US" sz="2400" dirty="0"/>
              <a:t>5.	Communicative activities :</a:t>
            </a:r>
          </a:p>
          <a:p>
            <a:r>
              <a:rPr lang="en-US" sz="2400" dirty="0"/>
              <a:t>        Task 1. Give the English equivalents the following words and word combinations.</a:t>
            </a:r>
          </a:p>
          <a:p>
            <a:r>
              <a:rPr lang="en-US" sz="2400" dirty="0"/>
              <a:t>         Task 2. Answer the questions to the text.</a:t>
            </a:r>
          </a:p>
          <a:p>
            <a:r>
              <a:rPr lang="en-US" sz="2400" dirty="0"/>
              <a:t>         Task 3. Fill in the blanks with the necessary words from the active vocabulary. </a:t>
            </a:r>
          </a:p>
          <a:p>
            <a:r>
              <a:rPr lang="en-US" sz="2400" dirty="0"/>
              <a:t>         Task 4. Complete the following sentences.</a:t>
            </a:r>
          </a:p>
          <a:p>
            <a:r>
              <a:rPr lang="en-US" sz="2400" dirty="0"/>
              <a:t>         Task 5. Put in the right order. The underlined word is the beginning of the sentence.</a:t>
            </a:r>
          </a:p>
          <a:p>
            <a:r>
              <a:rPr lang="en-US" sz="2400" dirty="0"/>
              <a:t>          Task 6. Translate the following sentences into English.</a:t>
            </a:r>
          </a:p>
          <a:p>
            <a:r>
              <a:rPr lang="en-US" sz="2400" dirty="0"/>
              <a:t>Home task: Reading an additional text on the topic </a:t>
            </a:r>
          </a:p>
        </p:txBody>
      </p:sp>
    </p:spTree>
    <p:extLst>
      <p:ext uri="{BB962C8B-B14F-4D97-AF65-F5344CB8AC3E}">
        <p14:creationId xmlns:p14="http://schemas.microsoft.com/office/powerpoint/2010/main" val="1446049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6482" y="461971"/>
            <a:ext cx="11189079" cy="594008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References:</a:t>
            </a:r>
          </a:p>
          <a:p>
            <a:r>
              <a:rPr lang="en-US" sz="2000" dirty="0"/>
              <a:t>1. </a:t>
            </a:r>
            <a:r>
              <a:rPr lang="uk-UA" sz="2000" dirty="0"/>
              <a:t>Кравець Р.А. Лінгвокраїнознавчі аспекти викладання граматики англійської мови в</a:t>
            </a:r>
          </a:p>
          <a:p>
            <a:r>
              <a:rPr lang="uk-UA" sz="2000" dirty="0"/>
              <a:t>аграрному ВНЗ: методичні рекомендації / Р.А. Кравець. – Вінниця : ВНАУ, 2017. –</a:t>
            </a:r>
          </a:p>
          <a:p>
            <a:r>
              <a:rPr lang="uk-UA" sz="2000" dirty="0"/>
              <a:t>62 с.</a:t>
            </a:r>
          </a:p>
          <a:p>
            <a:r>
              <a:rPr lang="uk-UA" sz="2000" dirty="0"/>
              <a:t>2. Ковальова К. В. Волошина О.В Англійська мова: Методичні вказівки для практичних</a:t>
            </a:r>
          </a:p>
          <a:p>
            <a:r>
              <a:rPr lang="uk-UA" sz="2000" dirty="0"/>
              <a:t>занять та самостійної роботи студентів денної та заочної форм навчання з іноземної</a:t>
            </a:r>
          </a:p>
          <a:p>
            <a:r>
              <a:rPr lang="uk-UA" sz="2000" dirty="0"/>
              <a:t>мови спеціальності 075 «Маркетинг», 073 «Менеджмент», галузі знань 07</a:t>
            </a:r>
          </a:p>
          <a:p>
            <a:r>
              <a:rPr lang="uk-UA" sz="2000" dirty="0"/>
              <a:t>«Управління та адміністрування» – Вінниця, 2020. – 100 с.</a:t>
            </a:r>
          </a:p>
          <a:p>
            <a:r>
              <a:rPr lang="uk-UA" sz="2000" dirty="0"/>
              <a:t>3. </a:t>
            </a:r>
            <a:r>
              <a:rPr lang="uk-UA" sz="2000" dirty="0" err="1"/>
              <a:t>Малик</a:t>
            </a:r>
            <a:r>
              <a:rPr lang="uk-UA" sz="2000" dirty="0"/>
              <a:t> В М. «Іноземна мова» для студентів денної форми навчання першого</a:t>
            </a:r>
          </a:p>
          <a:p>
            <a:r>
              <a:rPr lang="uk-UA" sz="2000" dirty="0"/>
              <a:t>(бакалаврського) освітнього рівня галузі знань 20 «Аграрні науки та продовольство»</a:t>
            </a:r>
          </a:p>
          <a:p>
            <a:r>
              <a:rPr lang="uk-UA" sz="2000" dirty="0"/>
              <a:t>спеціальності 201 «Агрономія». Вінниця: ВНАУ, 2022. 231 с.</a:t>
            </a:r>
          </a:p>
          <a:p>
            <a:r>
              <a:rPr lang="uk-UA" sz="2000" dirty="0"/>
              <a:t>4. </a:t>
            </a:r>
            <a:r>
              <a:rPr lang="en-US" sz="2000" dirty="0"/>
              <a:t>Modern English-Ukrainian Dictionary: Over 160,000 Words and Expressions / Mykola</a:t>
            </a:r>
          </a:p>
          <a:p>
            <a:r>
              <a:rPr lang="en-US" sz="2000" dirty="0" err="1"/>
              <a:t>Ivanovych</a:t>
            </a:r>
            <a:r>
              <a:rPr lang="en-US" sz="2000" dirty="0"/>
              <a:t> </a:t>
            </a:r>
            <a:r>
              <a:rPr lang="en-US" sz="2000" dirty="0" err="1"/>
              <a:t>Balla</a:t>
            </a:r>
            <a:r>
              <a:rPr lang="en-US" sz="2000" dirty="0"/>
              <a:t>. – Kyiv: </a:t>
            </a:r>
            <a:r>
              <a:rPr lang="en-US" sz="2000" dirty="0" err="1"/>
              <a:t>Chumatskiy</a:t>
            </a:r>
            <a:r>
              <a:rPr lang="en-US" sz="2000" dirty="0"/>
              <a:t> </a:t>
            </a:r>
            <a:r>
              <a:rPr lang="en-US" sz="2000" dirty="0" err="1"/>
              <a:t>Shliakh</a:t>
            </a:r>
            <a:r>
              <a:rPr lang="en-US" sz="2000" dirty="0"/>
              <a:t> pub., 2007. – 668 p.</a:t>
            </a:r>
          </a:p>
          <a:p>
            <a:r>
              <a:rPr lang="en-US" sz="2000" dirty="0"/>
              <a:t>5. The Oxford Dictionary of Business World. (2020) //</a:t>
            </a:r>
            <a:r>
              <a:rPr lang="en-US" sz="2000" dirty="0" err="1"/>
              <a:t>Gen.Editors</a:t>
            </a:r>
            <a:r>
              <a:rPr lang="en-US" sz="2000" dirty="0"/>
              <a:t> Dr Alan Isaacs, </a:t>
            </a:r>
            <a:r>
              <a:rPr lang="en-US" sz="2000" dirty="0" err="1"/>
              <a:t>Ms</a:t>
            </a:r>
            <a:endParaRPr lang="en-US" sz="2000" dirty="0"/>
          </a:p>
          <a:p>
            <a:r>
              <a:rPr lang="en-US" sz="2000" dirty="0"/>
              <a:t>Elizabeth Martin. Oxford: Oxford University Press</a:t>
            </a:r>
          </a:p>
          <a:p>
            <a:r>
              <a:rPr lang="en-US" sz="2000" dirty="0"/>
              <a:t>6. </a:t>
            </a:r>
            <a:r>
              <a:rPr lang="uk-UA" sz="2000" dirty="0"/>
              <a:t>Верба Л.Г., Верба Г.В. Граматика сучасної англійської мови. Довідник: Мова </a:t>
            </a:r>
            <a:r>
              <a:rPr lang="uk-UA" sz="2000" dirty="0" err="1"/>
              <a:t>англ</a:t>
            </a:r>
            <a:r>
              <a:rPr lang="uk-UA" sz="2000" dirty="0"/>
              <a:t>.,</a:t>
            </a:r>
          </a:p>
          <a:p>
            <a:r>
              <a:rPr lang="uk-UA" sz="2000" dirty="0" err="1"/>
              <a:t>укр</a:t>
            </a:r>
            <a:r>
              <a:rPr lang="uk-UA" sz="2000" dirty="0"/>
              <a:t>. Київ: ТОВ «ВП Логос-М», 2020.</a:t>
            </a:r>
          </a:p>
          <a:p>
            <a:r>
              <a:rPr lang="uk-UA" sz="2000" dirty="0"/>
              <a:t>7. </a:t>
            </a:r>
            <a:r>
              <a:rPr lang="uk-UA" sz="2000" dirty="0" err="1"/>
              <a:t>Голіцинський</a:t>
            </a:r>
            <a:r>
              <a:rPr lang="uk-UA" sz="2000" dirty="0"/>
              <a:t> Ю. Граматика. Збірник вправ. Київ: </a:t>
            </a:r>
            <a:r>
              <a:rPr lang="uk-UA" sz="2000" dirty="0" err="1"/>
              <a:t>Інкос</a:t>
            </a:r>
            <a:r>
              <a:rPr lang="uk-UA" sz="2000" dirty="0"/>
              <a:t>, 2020.</a:t>
            </a:r>
          </a:p>
          <a:p>
            <a:r>
              <a:rPr lang="uk-UA" sz="2000" dirty="0"/>
              <a:t>8. </a:t>
            </a:r>
            <a:r>
              <a:rPr lang="en-US" sz="2000" dirty="0"/>
              <a:t>Murphy R. English Grammar in Use /Murphy R. – Cambridge University Press, 2021.</a:t>
            </a:r>
          </a:p>
        </p:txBody>
      </p:sp>
    </p:spTree>
    <p:extLst>
      <p:ext uri="{BB962C8B-B14F-4D97-AF65-F5344CB8AC3E}">
        <p14:creationId xmlns:p14="http://schemas.microsoft.com/office/powerpoint/2010/main" val="2662897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2607" y="1040523"/>
            <a:ext cx="11477296" cy="378565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 err="1">
                <a:solidFill>
                  <a:schemeClr val="bg1"/>
                </a:solidFill>
              </a:rPr>
              <a:t>Хід</a:t>
            </a:r>
            <a:r>
              <a:rPr lang="en-US" sz="4000" dirty="0">
                <a:solidFill>
                  <a:schemeClr val="bg1"/>
                </a:solidFill>
              </a:rPr>
              <a:t> </a:t>
            </a:r>
            <a:r>
              <a:rPr lang="en-US" sz="4000" dirty="0" err="1">
                <a:solidFill>
                  <a:schemeClr val="bg1"/>
                </a:solidFill>
              </a:rPr>
              <a:t>заняття</a:t>
            </a:r>
            <a:r>
              <a:rPr lang="en-US" sz="4000" dirty="0">
                <a:solidFill>
                  <a:schemeClr val="bg1"/>
                </a:solidFill>
              </a:rPr>
              <a:t> (Procedure)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1) Read the text and translate into Ukrainian.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2) Remember the new words and word combinations.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3) Make summery of the text in English.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4) Put some questions to the text.</a:t>
            </a:r>
          </a:p>
        </p:txBody>
      </p:sp>
    </p:spTree>
    <p:extLst>
      <p:ext uri="{BB962C8B-B14F-4D97-AF65-F5344CB8AC3E}">
        <p14:creationId xmlns:p14="http://schemas.microsoft.com/office/powerpoint/2010/main" val="2285560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0268" y="371753"/>
            <a:ext cx="11971464" cy="5402184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165735" algn="ctr">
              <a:lnSpc>
                <a:spcPct val="115000"/>
              </a:lnSpc>
              <a:spcAft>
                <a:spcPts val="1000"/>
              </a:spcAft>
            </a:pPr>
            <a:r>
              <a:rPr lang="uk-UA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Diseases</a:t>
            </a:r>
            <a:r>
              <a:rPr lang="uk-UA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uk-UA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agricultural</a:t>
            </a:r>
            <a:r>
              <a:rPr lang="uk-UA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crops</a:t>
            </a:r>
            <a:endParaRPr lang="ru-UA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Diseases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agricultural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present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significant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challenges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global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food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security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economic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stability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farming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communities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These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diseases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caused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diverse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array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pathogens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including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fungi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bacteria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viruses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nematodes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severely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impact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health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yield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quality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UA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Fungal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diseases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among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prevalent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damaging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affect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wide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range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including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cereals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vegetables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fruits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ornamentals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Fungal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pathogens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such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rusts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powdery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mildew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blights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cause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leaf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lesions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stem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cankers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fruit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leading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reduced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photosynthetic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capacity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weakened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structures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ultimately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lower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yields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Fusarium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Phytophthora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species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cause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root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stem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compromising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water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nutrient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uptake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increasing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susceptibility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environmental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stresses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UA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Bacterial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diseases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also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significant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threats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agricultural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Pathogens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like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Xanthomonas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Pseudomonas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species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cause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leaf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spots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blights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wilts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such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tomatoes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potatoes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citrus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Bacterial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diseases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spread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rapidly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under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favorable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environmental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conditions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causing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extensive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damage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economic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losses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managed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effectively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UA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6620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4379" y="373964"/>
            <a:ext cx="11903242" cy="5281574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Viral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diseases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transmitted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insect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vectors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affect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wide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range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worldwide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Viruses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such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mosaic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viruses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leaf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curl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viruses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necrosis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viruses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cause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symptoms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like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leaf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mottling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yellowing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stunting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reduced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fruit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quality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weaken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plants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reduce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yields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disrupting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normal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growth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metabolic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processes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UA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Nematodes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microscopic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roundworms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that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parasitize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roots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causing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damage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that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affects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nutrient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uptake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water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relations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overall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health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Root-knot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nematodes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cyst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nematodes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particularly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damaging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agricultural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systems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leading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stunted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growth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reduced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yields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increased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susceptibility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other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diseases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environmental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stresses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UA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Management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diseases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involves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integrated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approaches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that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combine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cultural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practices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rotation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resistant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varieties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biological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control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agents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judicious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pesticides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Disease-resistant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varieties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developed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through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breeding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programs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enhance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genetic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resistance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specific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pathogens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rotation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helps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break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disease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cycles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reducing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pathogen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populations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soil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promoting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healthy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growth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Biological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control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agents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such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beneficial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microbes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predatory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insects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suppress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disease-causing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organisms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naturally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reducing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reliance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chemical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treatments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UA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132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1940" y="859487"/>
            <a:ext cx="11628120" cy="1485663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Timely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detection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monitoring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outbreaks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essential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implementing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effective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control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measures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minimizing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economic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losses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Research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innovation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management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continue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advance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aiming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develop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sustainable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environmentally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friendly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strategies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protect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crop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health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ensure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food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security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support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resilient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agricultural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globally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[30]</a:t>
            </a:r>
            <a:r>
              <a:rPr lang="uk-U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UA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0A97470-BB5B-BEE9-9AAB-7D45A605B285}"/>
              </a:ext>
            </a:extLst>
          </p:cNvPr>
          <p:cNvSpPr/>
          <p:nvPr/>
        </p:nvSpPr>
        <p:spPr>
          <a:xfrm>
            <a:off x="281940" y="3027188"/>
            <a:ext cx="11628120" cy="1839606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indent="431800">
              <a:lnSpc>
                <a:spcPct val="115000"/>
              </a:lnSpc>
              <a:spcAft>
                <a:spcPts val="1000"/>
              </a:spcAft>
              <a:tabLst>
                <a:tab pos="1150620" algn="l"/>
              </a:tabLst>
            </a:pPr>
            <a:r>
              <a:rPr lang="uk-UA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Task</a:t>
            </a:r>
            <a:r>
              <a:rPr lang="uk-UA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uk-UA" sz="2000" b="1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Translate</a:t>
            </a:r>
            <a:r>
              <a:rPr lang="uk-UA" sz="2000" b="1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words</a:t>
            </a:r>
            <a:r>
              <a:rPr lang="uk-UA" sz="2000" b="1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b="1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phrases</a:t>
            </a:r>
            <a:r>
              <a:rPr lang="uk-UA" sz="2000" b="1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into</a:t>
            </a:r>
            <a:r>
              <a:rPr lang="uk-UA" sz="2000" b="1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Ukrainian</a:t>
            </a:r>
            <a:r>
              <a:rPr lang="uk-UA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iseases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agricultural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global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food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security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economic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stability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pathogens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fungi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bacteria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viruses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nematodes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 f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ungal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diseases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cereals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vegetables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fruits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ornamentals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 f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ungal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pathogens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rusts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powdery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mildew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blights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leaf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lesions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stem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cankers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fruit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rot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photosynthetic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capacity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weakened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structures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susceptibility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environmental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stresses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 b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acterial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diseases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significant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threats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leaf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spots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endParaRPr lang="ru-UA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56687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491</TotalTime>
  <Words>1153</Words>
  <Application>Microsoft Office PowerPoint</Application>
  <PresentationFormat>Широкоэкранный</PresentationFormat>
  <Paragraphs>62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Dreeg Show</cp:lastModifiedBy>
  <cp:revision>35</cp:revision>
  <dcterms:created xsi:type="dcterms:W3CDTF">2023-07-12T10:27:08Z</dcterms:created>
  <dcterms:modified xsi:type="dcterms:W3CDTF">2024-08-12T22:32:41Z</dcterms:modified>
</cp:coreProperties>
</file>