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73" r:id="rId11"/>
    <p:sldId id="265" r:id="rId12"/>
    <p:sldId id="266" r:id="rId13"/>
    <p:sldId id="271" r:id="rId14"/>
    <p:sldId id="274" r:id="rId15"/>
    <p:sldId id="268"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AD674"/>
    <a:srgbClr val="9ADF81"/>
    <a:srgbClr val="ACC7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0" d="100"/>
          <a:sy n="70" d="100"/>
        </p:scale>
        <p:origin x="864"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reeg Show" userId="b9bb7bb70a77571f" providerId="LiveId" clId="{79FCBF24-7F8E-4DF9-9BE2-87BBD7A0C400}"/>
    <pc:docChg chg="undo redo custSel addSld modSld">
      <pc:chgData name="Dreeg Show" userId="b9bb7bb70a77571f" providerId="LiveId" clId="{79FCBF24-7F8E-4DF9-9BE2-87BBD7A0C400}" dt="2024-08-12T21:39:01.859" v="68" actId="122"/>
      <pc:docMkLst>
        <pc:docMk/>
      </pc:docMkLst>
      <pc:sldChg chg="modSp mod">
        <pc:chgData name="Dreeg Show" userId="b9bb7bb70a77571f" providerId="LiveId" clId="{79FCBF24-7F8E-4DF9-9BE2-87BBD7A0C400}" dt="2024-08-11T22:06:27.221" v="10"/>
        <pc:sldMkLst>
          <pc:docMk/>
          <pc:sldMk cId="189278787" sldId="257"/>
        </pc:sldMkLst>
        <pc:spChg chg="mod">
          <ac:chgData name="Dreeg Show" userId="b9bb7bb70a77571f" providerId="LiveId" clId="{79FCBF24-7F8E-4DF9-9BE2-87BBD7A0C400}" dt="2024-08-11T22:05:39.570" v="1" actId="20577"/>
          <ac:spMkLst>
            <pc:docMk/>
            <pc:sldMk cId="189278787" sldId="257"/>
            <ac:spMk id="4" creationId="{00000000-0000-0000-0000-000000000000}"/>
          </ac:spMkLst>
        </pc:spChg>
        <pc:spChg chg="mod">
          <ac:chgData name="Dreeg Show" userId="b9bb7bb70a77571f" providerId="LiveId" clId="{79FCBF24-7F8E-4DF9-9BE2-87BBD7A0C400}" dt="2024-08-11T22:06:27.221" v="10"/>
          <ac:spMkLst>
            <pc:docMk/>
            <pc:sldMk cId="189278787" sldId="257"/>
            <ac:spMk id="5" creationId="{00000000-0000-0000-0000-000000000000}"/>
          </ac:spMkLst>
        </pc:spChg>
      </pc:sldChg>
      <pc:sldChg chg="modSp mod">
        <pc:chgData name="Dreeg Show" userId="b9bb7bb70a77571f" providerId="LiveId" clId="{79FCBF24-7F8E-4DF9-9BE2-87BBD7A0C400}" dt="2024-08-11T22:07:00.965" v="20" actId="1076"/>
        <pc:sldMkLst>
          <pc:docMk/>
          <pc:sldMk cId="1446049101" sldId="259"/>
        </pc:sldMkLst>
        <pc:spChg chg="mod">
          <ac:chgData name="Dreeg Show" userId="b9bb7bb70a77571f" providerId="LiveId" clId="{79FCBF24-7F8E-4DF9-9BE2-87BBD7A0C400}" dt="2024-08-11T22:07:00.965" v="20" actId="1076"/>
          <ac:spMkLst>
            <pc:docMk/>
            <pc:sldMk cId="1446049101" sldId="259"/>
            <ac:spMk id="4" creationId="{00000000-0000-0000-0000-000000000000}"/>
          </ac:spMkLst>
        </pc:spChg>
      </pc:sldChg>
      <pc:sldChg chg="modSp mod">
        <pc:chgData name="Dreeg Show" userId="b9bb7bb70a77571f" providerId="LiveId" clId="{79FCBF24-7F8E-4DF9-9BE2-87BBD7A0C400}" dt="2024-08-12T21:39:01.859" v="68" actId="122"/>
        <pc:sldMkLst>
          <pc:docMk/>
          <pc:sldMk cId="1306620392" sldId="262"/>
        </pc:sldMkLst>
        <pc:spChg chg="mod">
          <ac:chgData name="Dreeg Show" userId="b9bb7bb70a77571f" providerId="LiveId" clId="{79FCBF24-7F8E-4DF9-9BE2-87BBD7A0C400}" dt="2024-08-12T21:39:01.859" v="68" actId="122"/>
          <ac:spMkLst>
            <pc:docMk/>
            <pc:sldMk cId="1306620392" sldId="262"/>
            <ac:spMk id="4" creationId="{00000000-0000-0000-0000-000000000000}"/>
          </ac:spMkLst>
        </pc:spChg>
      </pc:sldChg>
      <pc:sldChg chg="modSp mod">
        <pc:chgData name="Dreeg Show" userId="b9bb7bb70a77571f" providerId="LiveId" clId="{79FCBF24-7F8E-4DF9-9BE2-87BBD7A0C400}" dt="2024-08-11T22:09:06.628" v="38" actId="1076"/>
        <pc:sldMkLst>
          <pc:docMk/>
          <pc:sldMk cId="2442132063" sldId="263"/>
        </pc:sldMkLst>
        <pc:spChg chg="mod">
          <ac:chgData name="Dreeg Show" userId="b9bb7bb70a77571f" providerId="LiveId" clId="{79FCBF24-7F8E-4DF9-9BE2-87BBD7A0C400}" dt="2024-08-11T22:09:06.628" v="38" actId="1076"/>
          <ac:spMkLst>
            <pc:docMk/>
            <pc:sldMk cId="2442132063" sldId="263"/>
            <ac:spMk id="4" creationId="{00000000-0000-0000-0000-000000000000}"/>
          </ac:spMkLst>
        </pc:spChg>
      </pc:sldChg>
      <pc:sldChg chg="modSp mod">
        <pc:chgData name="Dreeg Show" userId="b9bb7bb70a77571f" providerId="LiveId" clId="{79FCBF24-7F8E-4DF9-9BE2-87BBD7A0C400}" dt="2024-08-11T22:09:47.488" v="41"/>
        <pc:sldMkLst>
          <pc:docMk/>
          <pc:sldMk cId="2338566875" sldId="264"/>
        </pc:sldMkLst>
        <pc:spChg chg="mod">
          <ac:chgData name="Dreeg Show" userId="b9bb7bb70a77571f" providerId="LiveId" clId="{79FCBF24-7F8E-4DF9-9BE2-87BBD7A0C400}" dt="2024-08-11T22:09:47.488" v="41"/>
          <ac:spMkLst>
            <pc:docMk/>
            <pc:sldMk cId="2338566875" sldId="264"/>
            <ac:spMk id="4" creationId="{00000000-0000-0000-0000-000000000000}"/>
          </ac:spMkLst>
        </pc:spChg>
      </pc:sldChg>
      <pc:sldChg chg="addSp delSp modSp mod">
        <pc:chgData name="Dreeg Show" userId="b9bb7bb70a77571f" providerId="LiveId" clId="{79FCBF24-7F8E-4DF9-9BE2-87BBD7A0C400}" dt="2024-08-11T22:11:43.747" v="47" actId="1076"/>
        <pc:sldMkLst>
          <pc:docMk/>
          <pc:sldMk cId="2136461699" sldId="265"/>
        </pc:sldMkLst>
        <pc:picChg chg="del">
          <ac:chgData name="Dreeg Show" userId="b9bb7bb70a77571f" providerId="LiveId" clId="{79FCBF24-7F8E-4DF9-9BE2-87BBD7A0C400}" dt="2024-08-11T22:11:27.235" v="44" actId="478"/>
          <ac:picMkLst>
            <pc:docMk/>
            <pc:sldMk cId="2136461699" sldId="265"/>
            <ac:picMk id="11" creationId="{56595D1C-F306-7BB4-84F3-7F9C0891FA12}"/>
          </ac:picMkLst>
        </pc:picChg>
        <pc:picChg chg="del">
          <ac:chgData name="Dreeg Show" userId="b9bb7bb70a77571f" providerId="LiveId" clId="{79FCBF24-7F8E-4DF9-9BE2-87BBD7A0C400}" dt="2024-08-11T22:11:25.945" v="43" actId="478"/>
          <ac:picMkLst>
            <pc:docMk/>
            <pc:sldMk cId="2136461699" sldId="265"/>
            <ac:picMk id="13" creationId="{1C18B0AF-1B3B-13F1-DF66-E367150F3E1C}"/>
          </ac:picMkLst>
        </pc:picChg>
        <pc:picChg chg="add mod">
          <ac:chgData name="Dreeg Show" userId="b9bb7bb70a77571f" providerId="LiveId" clId="{79FCBF24-7F8E-4DF9-9BE2-87BBD7A0C400}" dt="2024-08-11T22:11:43.747" v="47" actId="1076"/>
          <ac:picMkLst>
            <pc:docMk/>
            <pc:sldMk cId="2136461699" sldId="265"/>
            <ac:picMk id="15" creationId="{63E2BDEF-43E2-CAE0-16CD-E8823F88FA81}"/>
          </ac:picMkLst>
        </pc:picChg>
      </pc:sldChg>
      <pc:sldChg chg="addSp delSp modSp mod">
        <pc:chgData name="Dreeg Show" userId="b9bb7bb70a77571f" providerId="LiveId" clId="{79FCBF24-7F8E-4DF9-9BE2-87BBD7A0C400}" dt="2024-08-11T22:12:12.477" v="53" actId="1076"/>
        <pc:sldMkLst>
          <pc:docMk/>
          <pc:sldMk cId="3663010782" sldId="266"/>
        </pc:sldMkLst>
        <pc:picChg chg="del">
          <ac:chgData name="Dreeg Show" userId="b9bb7bb70a77571f" providerId="LiveId" clId="{79FCBF24-7F8E-4DF9-9BE2-87BBD7A0C400}" dt="2024-08-11T22:11:49.461" v="48" actId="478"/>
          <ac:picMkLst>
            <pc:docMk/>
            <pc:sldMk cId="3663010782" sldId="266"/>
            <ac:picMk id="8" creationId="{17141013-AE37-6AF0-6BC2-7B0C744DE61A}"/>
          </ac:picMkLst>
        </pc:picChg>
        <pc:picChg chg="add mod">
          <ac:chgData name="Dreeg Show" userId="b9bb7bb70a77571f" providerId="LiveId" clId="{79FCBF24-7F8E-4DF9-9BE2-87BBD7A0C400}" dt="2024-08-11T22:12:12.477" v="53" actId="1076"/>
          <ac:picMkLst>
            <pc:docMk/>
            <pc:sldMk cId="3663010782" sldId="266"/>
            <ac:picMk id="10" creationId="{F002BBFC-85B9-8AA3-A18E-F2099FA4F39D}"/>
          </ac:picMkLst>
        </pc:picChg>
      </pc:sldChg>
      <pc:sldChg chg="addSp delSp modSp mod">
        <pc:chgData name="Dreeg Show" userId="b9bb7bb70a77571f" providerId="LiveId" clId="{79FCBF24-7F8E-4DF9-9BE2-87BBD7A0C400}" dt="2024-08-11T22:12:53.133" v="59" actId="1076"/>
        <pc:sldMkLst>
          <pc:docMk/>
          <pc:sldMk cId="2297206823" sldId="271"/>
        </pc:sldMkLst>
        <pc:picChg chg="del">
          <ac:chgData name="Dreeg Show" userId="b9bb7bb70a77571f" providerId="LiveId" clId="{79FCBF24-7F8E-4DF9-9BE2-87BBD7A0C400}" dt="2024-08-11T22:12:41.969" v="54" actId="478"/>
          <ac:picMkLst>
            <pc:docMk/>
            <pc:sldMk cId="2297206823" sldId="271"/>
            <ac:picMk id="10" creationId="{4FC254B6-1584-C71C-D52A-44D0362EBFDF}"/>
          </ac:picMkLst>
        </pc:picChg>
        <pc:picChg chg="add mod">
          <ac:chgData name="Dreeg Show" userId="b9bb7bb70a77571f" providerId="LiveId" clId="{79FCBF24-7F8E-4DF9-9BE2-87BBD7A0C400}" dt="2024-08-11T22:12:53.133" v="59" actId="1076"/>
          <ac:picMkLst>
            <pc:docMk/>
            <pc:sldMk cId="2297206823" sldId="271"/>
            <ac:picMk id="12" creationId="{3AC097D7-D8DB-779A-B36C-FE126385BE10}"/>
          </ac:picMkLst>
        </pc:picChg>
      </pc:sldChg>
      <pc:sldChg chg="modSp mod">
        <pc:chgData name="Dreeg Show" userId="b9bb7bb70a77571f" providerId="LiveId" clId="{79FCBF24-7F8E-4DF9-9BE2-87BBD7A0C400}" dt="2024-08-11T22:11:01.246" v="42"/>
        <pc:sldMkLst>
          <pc:docMk/>
          <pc:sldMk cId="3900680026" sldId="273"/>
        </pc:sldMkLst>
        <pc:spChg chg="mod">
          <ac:chgData name="Dreeg Show" userId="b9bb7bb70a77571f" providerId="LiveId" clId="{79FCBF24-7F8E-4DF9-9BE2-87BBD7A0C400}" dt="2024-08-11T22:11:01.246" v="42"/>
          <ac:spMkLst>
            <pc:docMk/>
            <pc:sldMk cId="3900680026" sldId="273"/>
            <ac:spMk id="4" creationId="{00000000-0000-0000-0000-000000000000}"/>
          </ac:spMkLst>
        </pc:spChg>
      </pc:sldChg>
      <pc:sldChg chg="addSp delSp modSp add mod">
        <pc:chgData name="Dreeg Show" userId="b9bb7bb70a77571f" providerId="LiveId" clId="{79FCBF24-7F8E-4DF9-9BE2-87BBD7A0C400}" dt="2024-08-11T22:13:19.187" v="65" actId="1076"/>
        <pc:sldMkLst>
          <pc:docMk/>
          <pc:sldMk cId="2822959908" sldId="274"/>
        </pc:sldMkLst>
        <pc:picChg chg="add mod">
          <ac:chgData name="Dreeg Show" userId="b9bb7bb70a77571f" providerId="LiveId" clId="{79FCBF24-7F8E-4DF9-9BE2-87BBD7A0C400}" dt="2024-08-11T22:13:19.187" v="65" actId="1076"/>
          <ac:picMkLst>
            <pc:docMk/>
            <pc:sldMk cId="2822959908" sldId="274"/>
            <ac:picMk id="3" creationId="{BA850C23-36E7-79BC-F3FF-CC4CC5657FF6}"/>
          </ac:picMkLst>
        </pc:picChg>
        <pc:picChg chg="del">
          <ac:chgData name="Dreeg Show" userId="b9bb7bb70a77571f" providerId="LiveId" clId="{79FCBF24-7F8E-4DF9-9BE2-87BBD7A0C400}" dt="2024-08-11T22:13:00.512" v="61" actId="478"/>
          <ac:picMkLst>
            <pc:docMk/>
            <pc:sldMk cId="2822959908" sldId="274"/>
            <ac:picMk id="12" creationId="{3AC097D7-D8DB-779A-B36C-FE126385BE10}"/>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ru-RU"/>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7DAF3113-D596-4B49-8FAE-458878600028}" type="datetimeFigureOut">
              <a:rPr lang="uk-UA" smtClean="0"/>
              <a:t>13.08.2024</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64914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7DAF3113-D596-4B49-8FAE-458878600028}" type="datetimeFigureOut">
              <a:rPr lang="uk-UA" smtClean="0"/>
              <a:t>13.08.2024</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8599592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7DAF3113-D596-4B49-8FAE-458878600028}" type="datetimeFigureOut">
              <a:rPr lang="uk-UA" smtClean="0"/>
              <a:t>13.08.2024</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8B042CAB-24DE-43C6-A9C5-D5130FDE2093}" type="slidenum">
              <a:rPr lang="uk-UA" smtClean="0"/>
              <a:t>‹#›</a:t>
            </a:fld>
            <a:endParaRPr lang="uk-UA"/>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37121790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7DAF3113-D596-4B49-8FAE-458878600028}" type="datetimeFigureOut">
              <a:rPr lang="uk-UA" smtClean="0"/>
              <a:t>13.08.2024</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286232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7DAF3113-D596-4B49-8FAE-458878600028}" type="datetimeFigureOut">
              <a:rPr lang="uk-UA" smtClean="0"/>
              <a:t>13.08.2024</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8B042CAB-24DE-43C6-A9C5-D5130FDE2093}" type="slidenum">
              <a:rPr lang="uk-UA" smtClean="0"/>
              <a:t>‹#›</a:t>
            </a:fld>
            <a:endParaRPr lang="uk-UA"/>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75380622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7DAF3113-D596-4B49-8FAE-458878600028}" type="datetimeFigureOut">
              <a:rPr lang="uk-UA" smtClean="0"/>
              <a:t>13.08.2024</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26204496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7DAF3113-D596-4B49-8FAE-458878600028}" type="datetimeFigureOut">
              <a:rPr lang="uk-UA" smtClean="0"/>
              <a:t>13.08.2024</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82981454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7DAF3113-D596-4B49-8FAE-458878600028}" type="datetimeFigureOut">
              <a:rPr lang="uk-UA" smtClean="0"/>
              <a:t>13.08.2024</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8006666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7DAF3113-D596-4B49-8FAE-458878600028}" type="datetimeFigureOut">
              <a:rPr lang="uk-UA" smtClean="0"/>
              <a:t>13.08.2024</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205602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7DAF3113-D596-4B49-8FAE-458878600028}" type="datetimeFigureOut">
              <a:rPr lang="uk-UA" smtClean="0"/>
              <a:t>13.08.2024</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717993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7DAF3113-D596-4B49-8FAE-458878600028}" type="datetimeFigureOut">
              <a:rPr lang="uk-UA" smtClean="0"/>
              <a:t>13.08.2024</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665439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7DAF3113-D596-4B49-8FAE-458878600028}" type="datetimeFigureOut">
              <a:rPr lang="uk-UA" smtClean="0"/>
              <a:t>13.08.2024</a:t>
            </a:fld>
            <a:endParaRPr lang="uk-UA"/>
          </a:p>
        </p:txBody>
      </p:sp>
      <p:sp>
        <p:nvSpPr>
          <p:cNvPr id="8" name="Footer Placeholder 7"/>
          <p:cNvSpPr>
            <a:spLocks noGrp="1"/>
          </p:cNvSpPr>
          <p:nvPr>
            <p:ph type="ftr" sz="quarter" idx="11"/>
          </p:nvPr>
        </p:nvSpPr>
        <p:spPr/>
        <p:txBody>
          <a:bodyPr/>
          <a:lstStyle/>
          <a:p>
            <a:endParaRPr lang="uk-UA"/>
          </a:p>
        </p:txBody>
      </p:sp>
      <p:sp>
        <p:nvSpPr>
          <p:cNvPr id="9" name="Slide Number Placeholder 8"/>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6457157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7DAF3113-D596-4B49-8FAE-458878600028}" type="datetimeFigureOut">
              <a:rPr lang="uk-UA" smtClean="0"/>
              <a:t>13.08.2024</a:t>
            </a:fld>
            <a:endParaRPr lang="uk-UA"/>
          </a:p>
        </p:txBody>
      </p:sp>
      <p:sp>
        <p:nvSpPr>
          <p:cNvPr id="4" name="Footer Placeholder 3"/>
          <p:cNvSpPr>
            <a:spLocks noGrp="1"/>
          </p:cNvSpPr>
          <p:nvPr>
            <p:ph type="ftr" sz="quarter" idx="11"/>
          </p:nvPr>
        </p:nvSpPr>
        <p:spPr/>
        <p:txBody>
          <a:bodyPr/>
          <a:lstStyle/>
          <a:p>
            <a:endParaRPr lang="uk-UA"/>
          </a:p>
        </p:txBody>
      </p:sp>
      <p:sp>
        <p:nvSpPr>
          <p:cNvPr id="5" name="Slide Number Placeholder 4"/>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7903696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DAF3113-D596-4B49-8FAE-458878600028}" type="datetimeFigureOut">
              <a:rPr lang="uk-UA" smtClean="0"/>
              <a:t>13.08.2024</a:t>
            </a:fld>
            <a:endParaRPr lang="uk-UA"/>
          </a:p>
        </p:txBody>
      </p:sp>
      <p:sp>
        <p:nvSpPr>
          <p:cNvPr id="3" name="Footer Placeholder 2"/>
          <p:cNvSpPr>
            <a:spLocks noGrp="1"/>
          </p:cNvSpPr>
          <p:nvPr>
            <p:ph type="ftr" sz="quarter" idx="11"/>
          </p:nvPr>
        </p:nvSpPr>
        <p:spPr/>
        <p:txBody>
          <a:bodyPr/>
          <a:lstStyle/>
          <a:p>
            <a:endParaRPr lang="uk-UA"/>
          </a:p>
        </p:txBody>
      </p:sp>
      <p:sp>
        <p:nvSpPr>
          <p:cNvPr id="4" name="Slide Number Placeholder 3"/>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3919701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7DAF3113-D596-4B49-8FAE-458878600028}" type="datetimeFigureOut">
              <a:rPr lang="uk-UA" smtClean="0"/>
              <a:t>13.08.2024</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4277051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7DAF3113-D596-4B49-8FAE-458878600028}" type="datetimeFigureOut">
              <a:rPr lang="uk-UA" smtClean="0"/>
              <a:t>13.08.2024</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2616981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7DAF3113-D596-4B49-8FAE-458878600028}" type="datetimeFigureOut">
              <a:rPr lang="uk-UA" smtClean="0"/>
              <a:t>13.08.2024</a:t>
            </a:fld>
            <a:endParaRPr lang="uk-UA"/>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uk-UA"/>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8B042CAB-24DE-43C6-A9C5-D5130FDE2093}" type="slidenum">
              <a:rPr lang="uk-UA" smtClean="0"/>
              <a:t>‹#›</a:t>
            </a:fld>
            <a:endParaRPr lang="uk-UA"/>
          </a:p>
        </p:txBody>
      </p:sp>
    </p:spTree>
    <p:extLst>
      <p:ext uri="{BB962C8B-B14F-4D97-AF65-F5344CB8AC3E}">
        <p14:creationId xmlns:p14="http://schemas.microsoft.com/office/powerpoint/2010/main" val="300329213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98120" y="447378"/>
            <a:ext cx="11811000"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ru-RU" sz="4000" dirty="0" err="1"/>
              <a:t>Конспекти</a:t>
            </a:r>
            <a:r>
              <a:rPr lang="ru-RU" sz="4000" dirty="0"/>
              <a:t> </a:t>
            </a:r>
            <a:r>
              <a:rPr lang="ru-RU" sz="4000" dirty="0" err="1"/>
              <a:t>практичних</a:t>
            </a:r>
            <a:r>
              <a:rPr lang="ru-RU" sz="4000" dirty="0"/>
              <a:t> занять з </a:t>
            </a:r>
            <a:r>
              <a:rPr lang="ru-RU" sz="4000" dirty="0" err="1"/>
              <a:t>дисципліни</a:t>
            </a:r>
            <a:r>
              <a:rPr lang="ru-RU" sz="4000" dirty="0"/>
              <a:t> «</a:t>
            </a:r>
            <a:r>
              <a:rPr lang="ru-RU" sz="4000" dirty="0" err="1"/>
              <a:t>Іноземна</a:t>
            </a:r>
            <a:r>
              <a:rPr lang="ru-RU" sz="4000" dirty="0"/>
              <a:t> мова»</a:t>
            </a:r>
          </a:p>
          <a:p>
            <a:pPr algn="ctr"/>
            <a:r>
              <a:rPr lang="ru-RU" sz="4000" dirty="0"/>
              <a:t>з </a:t>
            </a:r>
            <a:r>
              <a:rPr lang="ru-RU" sz="4000" dirty="0" err="1"/>
              <a:t>галузі</a:t>
            </a:r>
            <a:r>
              <a:rPr lang="ru-RU" sz="4000" dirty="0"/>
              <a:t> </a:t>
            </a:r>
            <a:r>
              <a:rPr lang="ru-RU" sz="4000" dirty="0" err="1"/>
              <a:t>знань</a:t>
            </a:r>
            <a:r>
              <a:rPr lang="ru-RU" sz="4000" dirty="0"/>
              <a:t> 20 «</a:t>
            </a:r>
            <a:r>
              <a:rPr lang="ru-RU" sz="4000" dirty="0" err="1"/>
              <a:t>Аграрні</a:t>
            </a:r>
            <a:r>
              <a:rPr lang="ru-RU" sz="4000" dirty="0"/>
              <a:t> науки та </a:t>
            </a:r>
            <a:r>
              <a:rPr lang="ru-RU" sz="4000" dirty="0" err="1"/>
              <a:t>продовольство</a:t>
            </a:r>
            <a:r>
              <a:rPr lang="ru-RU" sz="4000" dirty="0"/>
              <a:t>»</a:t>
            </a:r>
          </a:p>
          <a:p>
            <a:pPr algn="ctr"/>
            <a:endParaRPr lang="ru-RU" sz="4000" dirty="0"/>
          </a:p>
          <a:p>
            <a:pPr algn="ctr"/>
            <a:r>
              <a:rPr lang="ru-RU" sz="4000" dirty="0" err="1"/>
              <a:t>спеціальності</a:t>
            </a:r>
            <a:r>
              <a:rPr lang="ru-RU" sz="4000" dirty="0"/>
              <a:t> 201 «</a:t>
            </a:r>
            <a:r>
              <a:rPr lang="ru-RU" sz="4000" dirty="0" err="1"/>
              <a:t>Агрономія</a:t>
            </a:r>
            <a:r>
              <a:rPr lang="ru-RU" sz="4000" dirty="0"/>
              <a:t>».    </a:t>
            </a:r>
          </a:p>
          <a:p>
            <a:pPr algn="ctr"/>
            <a:r>
              <a:rPr lang="ru-RU" sz="4000" dirty="0"/>
              <a:t>Семестр 3,4 (56 годин)</a:t>
            </a:r>
          </a:p>
          <a:p>
            <a:pPr algn="ctr"/>
            <a:endParaRPr lang="ru-RU" sz="4000" dirty="0"/>
          </a:p>
          <a:p>
            <a:pPr algn="ctr"/>
            <a:r>
              <a:rPr lang="ru-RU" sz="4000" dirty="0" err="1"/>
              <a:t>Атестація</a:t>
            </a:r>
            <a:r>
              <a:rPr lang="ru-RU" sz="4000" dirty="0"/>
              <a:t> 3 (14 год.)</a:t>
            </a:r>
          </a:p>
        </p:txBody>
      </p:sp>
    </p:spTree>
    <p:extLst>
      <p:ext uri="{BB962C8B-B14F-4D97-AF65-F5344CB8AC3E}">
        <p14:creationId xmlns:p14="http://schemas.microsoft.com/office/powerpoint/2010/main" val="7529049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49521" y="987103"/>
            <a:ext cx="11628120" cy="2539862"/>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indent="450215" algn="just">
              <a:lnSpc>
                <a:spcPct val="115000"/>
              </a:lnSpc>
              <a:spcAft>
                <a:spcPts val="1000"/>
              </a:spcAft>
              <a:tabLst>
                <a:tab pos="3529965" algn="l"/>
                <a:tab pos="6369050" algn="l"/>
              </a:tabLst>
            </a:pPr>
            <a:r>
              <a:rPr lang="en-US" sz="2000" dirty="0">
                <a:effectLst/>
                <a:latin typeface="Arial" panose="020B0604020202020204" pitchFamily="34" charset="0"/>
                <a:ea typeface="Calibri" panose="020F0502020204030204" pitchFamily="34" charset="0"/>
                <a:cs typeface="Arial" panose="020B0604020202020204" pitchFamily="34" charset="0"/>
              </a:rPr>
              <a:t>Task. Translate words and phrases into Ukrainian: pesticides and human health; benefits and risks; to control pests; agricultural crops; public health; production; pathways; ingestion; inhalation of spray; treated surfaces; acute pesticide poisoning; high-dose exposures; symptoms; nausea; vomiting; dizziness; respiratory distress; chemicals; </a:t>
            </a:r>
            <a:r>
              <a:rPr lang="en-US" sz="2000" dirty="0" err="1">
                <a:effectLst/>
                <a:latin typeface="Arial" panose="020B0604020202020204" pitchFamily="34" charset="0"/>
                <a:ea typeface="Calibri" panose="020F0502020204030204" pitchFamily="34" charset="0"/>
                <a:cs typeface="Arial" panose="020B0604020202020204" pitchFamily="34" charset="0"/>
              </a:rPr>
              <a:t>rong</a:t>
            </a:r>
            <a:r>
              <a:rPr lang="en-US" sz="2000" dirty="0">
                <a:effectLst/>
                <a:latin typeface="Arial" panose="020B0604020202020204" pitchFamily="34" charset="0"/>
                <a:ea typeface="Calibri" panose="020F0502020204030204" pitchFamily="34" charset="0"/>
                <a:cs typeface="Arial" panose="020B0604020202020204" pitchFamily="34" charset="0"/>
              </a:rPr>
              <a:t>-term exposure; chronic health effects; neurological disorders; reproductive problems; endocrine disruption; vulnerable; body weight; prenatal exposure; regulatory agencies; safety standards; toxicological assessments; risk evaluations; populations.</a:t>
            </a:r>
            <a:endParaRPr lang="ru-UA" sz="2000"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39006800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Рисунок 14">
            <a:extLst>
              <a:ext uri="{FF2B5EF4-FFF2-40B4-BE49-F238E27FC236}">
                <a16:creationId xmlns:a16="http://schemas.microsoft.com/office/drawing/2014/main" id="{63E2BDEF-43E2-CAE0-16CD-E8823F88FA81}"/>
              </a:ext>
            </a:extLst>
          </p:cNvPr>
          <p:cNvPicPr>
            <a:picLocks noChangeAspect="1"/>
          </p:cNvPicPr>
          <p:nvPr/>
        </p:nvPicPr>
        <p:blipFill>
          <a:blip r:embed="rId2"/>
          <a:stretch>
            <a:fillRect/>
          </a:stretch>
        </p:blipFill>
        <p:spPr>
          <a:xfrm>
            <a:off x="396133" y="1964976"/>
            <a:ext cx="10513578" cy="2928048"/>
          </a:xfrm>
          <a:prstGeom prst="rect">
            <a:avLst/>
          </a:prstGeom>
        </p:spPr>
      </p:pic>
    </p:spTree>
    <p:extLst>
      <p:ext uri="{BB962C8B-B14F-4D97-AF65-F5344CB8AC3E}">
        <p14:creationId xmlns:p14="http://schemas.microsoft.com/office/powerpoint/2010/main" val="21364616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Рисунок 9">
            <a:extLst>
              <a:ext uri="{FF2B5EF4-FFF2-40B4-BE49-F238E27FC236}">
                <a16:creationId xmlns:a16="http://schemas.microsoft.com/office/drawing/2014/main" id="{F002BBFC-85B9-8AA3-A18E-F2099FA4F39D}"/>
              </a:ext>
            </a:extLst>
          </p:cNvPr>
          <p:cNvPicPr>
            <a:picLocks noChangeAspect="1"/>
          </p:cNvPicPr>
          <p:nvPr/>
        </p:nvPicPr>
        <p:blipFill>
          <a:blip r:embed="rId2"/>
          <a:stretch>
            <a:fillRect/>
          </a:stretch>
        </p:blipFill>
        <p:spPr>
          <a:xfrm>
            <a:off x="51555" y="1857444"/>
            <a:ext cx="12088890" cy="3143112"/>
          </a:xfrm>
          <a:prstGeom prst="rect">
            <a:avLst/>
          </a:prstGeom>
        </p:spPr>
      </p:pic>
    </p:spTree>
    <p:extLst>
      <p:ext uri="{BB962C8B-B14F-4D97-AF65-F5344CB8AC3E}">
        <p14:creationId xmlns:p14="http://schemas.microsoft.com/office/powerpoint/2010/main" val="36630107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Рисунок 11">
            <a:extLst>
              <a:ext uri="{FF2B5EF4-FFF2-40B4-BE49-F238E27FC236}">
                <a16:creationId xmlns:a16="http://schemas.microsoft.com/office/drawing/2014/main" id="{3AC097D7-D8DB-779A-B36C-FE126385BE10}"/>
              </a:ext>
            </a:extLst>
          </p:cNvPr>
          <p:cNvPicPr>
            <a:picLocks noChangeAspect="1"/>
          </p:cNvPicPr>
          <p:nvPr/>
        </p:nvPicPr>
        <p:blipFill>
          <a:blip r:embed="rId2"/>
          <a:stretch>
            <a:fillRect/>
          </a:stretch>
        </p:blipFill>
        <p:spPr>
          <a:xfrm>
            <a:off x="254870" y="1182431"/>
            <a:ext cx="10431620" cy="4493137"/>
          </a:xfrm>
          <a:prstGeom prst="rect">
            <a:avLst/>
          </a:prstGeom>
        </p:spPr>
      </p:pic>
    </p:spTree>
    <p:extLst>
      <p:ext uri="{BB962C8B-B14F-4D97-AF65-F5344CB8AC3E}">
        <p14:creationId xmlns:p14="http://schemas.microsoft.com/office/powerpoint/2010/main" val="22972068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a:extLst>
              <a:ext uri="{FF2B5EF4-FFF2-40B4-BE49-F238E27FC236}">
                <a16:creationId xmlns:a16="http://schemas.microsoft.com/office/drawing/2014/main" id="{BA850C23-36E7-79BC-F3FF-CC4CC5657FF6}"/>
              </a:ext>
            </a:extLst>
          </p:cNvPr>
          <p:cNvPicPr>
            <a:picLocks noChangeAspect="1"/>
          </p:cNvPicPr>
          <p:nvPr/>
        </p:nvPicPr>
        <p:blipFill>
          <a:blip r:embed="rId2"/>
          <a:stretch>
            <a:fillRect/>
          </a:stretch>
        </p:blipFill>
        <p:spPr>
          <a:xfrm>
            <a:off x="304105" y="1207449"/>
            <a:ext cx="10325954" cy="4443102"/>
          </a:xfrm>
          <a:prstGeom prst="rect">
            <a:avLst/>
          </a:prstGeom>
        </p:spPr>
      </p:pic>
    </p:spTree>
    <p:extLst>
      <p:ext uri="{BB962C8B-B14F-4D97-AF65-F5344CB8AC3E}">
        <p14:creationId xmlns:p14="http://schemas.microsoft.com/office/powerpoint/2010/main" val="28229599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stretch>
            <a:fillRect/>
          </a:stretch>
        </p:blipFill>
        <p:spPr>
          <a:xfrm>
            <a:off x="2446020" y="529332"/>
            <a:ext cx="7185660" cy="5703035"/>
          </a:xfrm>
          <a:prstGeom prst="rect">
            <a:avLst/>
          </a:prstGeom>
        </p:spPr>
      </p:pic>
    </p:spTree>
    <p:extLst>
      <p:ext uri="{BB962C8B-B14F-4D97-AF65-F5344CB8AC3E}">
        <p14:creationId xmlns:p14="http://schemas.microsoft.com/office/powerpoint/2010/main" val="27660728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647437"/>
            <a:ext cx="12192000" cy="64633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uk-UA" sz="3600" dirty="0">
                <a:solidFill>
                  <a:srgbClr val="FF0000"/>
                </a:solidFill>
              </a:rPr>
              <a:t>Практичне заняття 1</a:t>
            </a:r>
            <a:r>
              <a:rPr lang="en-US" sz="3600" dirty="0">
                <a:solidFill>
                  <a:srgbClr val="FF0000"/>
                </a:solidFill>
              </a:rPr>
              <a:t>9</a:t>
            </a:r>
            <a:r>
              <a:rPr lang="uk-UA" sz="3600" dirty="0">
                <a:solidFill>
                  <a:srgbClr val="FF0000"/>
                </a:solidFill>
              </a:rPr>
              <a:t>(2 год.)</a:t>
            </a:r>
            <a:endParaRPr lang="en-US" sz="3600" dirty="0">
              <a:solidFill>
                <a:srgbClr val="FF0000"/>
              </a:solidFill>
            </a:endParaRPr>
          </a:p>
        </p:txBody>
      </p:sp>
      <p:sp>
        <p:nvSpPr>
          <p:cNvPr id="5" name="Прямоугольник 4"/>
          <p:cNvSpPr/>
          <p:nvPr/>
        </p:nvSpPr>
        <p:spPr>
          <a:xfrm>
            <a:off x="176048" y="1989471"/>
            <a:ext cx="11839903" cy="1463286"/>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marL="450215">
              <a:lnSpc>
                <a:spcPct val="115000"/>
              </a:lnSpc>
              <a:spcAft>
                <a:spcPts val="1000"/>
              </a:spcAft>
            </a:pPr>
            <a:r>
              <a:rPr lang="en-US" sz="4000" b="1" dirty="0">
                <a:solidFill>
                  <a:srgbClr val="222222"/>
                </a:solidFill>
                <a:effectLst/>
                <a:highlight>
                  <a:srgbClr val="FFFFFF"/>
                </a:highlight>
                <a:latin typeface="Times New Roman" panose="02020603050405020304" pitchFamily="18" charset="0"/>
                <a:ea typeface="Times New Roman" panose="02020603050405020304" pitchFamily="18" charset="0"/>
                <a:cs typeface="Times New Roman" panose="02020603050405020304" pitchFamily="18" charset="0"/>
              </a:rPr>
              <a:t>Topic</a:t>
            </a:r>
            <a:r>
              <a:rPr lang="en-US" sz="4000" b="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4000" b="1" dirty="0">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4000" b="1" dirty="0">
                <a:effectLst/>
                <a:latin typeface="Times New Roman" panose="02020603050405020304" pitchFamily="18" charset="0"/>
                <a:ea typeface="Times New Roman" panose="02020603050405020304" pitchFamily="18" charset="0"/>
                <a:cs typeface="Times New Roman" panose="02020603050405020304" pitchFamily="18" charset="0"/>
              </a:rPr>
              <a:t>Pesticides and human health.» Subjunctive</a:t>
            </a:r>
            <a:r>
              <a:rPr lang="uk-UA" sz="4000" b="1" dirty="0">
                <a:effectLst/>
                <a:latin typeface="Times New Roman" panose="02020603050405020304" pitchFamily="18" charset="0"/>
                <a:ea typeface="Times New Roman" panose="02020603050405020304" pitchFamily="18" charset="0"/>
                <a:cs typeface="Times New Roman" panose="02020603050405020304" pitchFamily="18" charset="0"/>
              </a:rPr>
              <a:t>1 (</a:t>
            </a:r>
            <a:r>
              <a:rPr lang="en-US" sz="4000" b="1" dirty="0">
                <a:effectLst/>
                <a:latin typeface="Times New Roman" panose="02020603050405020304" pitchFamily="18" charset="0"/>
                <a:ea typeface="Times New Roman" panose="02020603050405020304" pitchFamily="18" charset="0"/>
                <a:cs typeface="Times New Roman" panose="02020603050405020304" pitchFamily="18" charset="0"/>
              </a:rPr>
              <a:t>I </a:t>
            </a:r>
            <a:r>
              <a:rPr lang="uk-UA" sz="4000" b="1" dirty="0" err="1">
                <a:effectLst/>
                <a:latin typeface="Times New Roman" panose="02020603050405020304" pitchFamily="18" charset="0"/>
                <a:ea typeface="Times New Roman" panose="02020603050405020304" pitchFamily="18" charset="0"/>
                <a:cs typeface="Times New Roman" panose="02020603050405020304" pitchFamily="18" charset="0"/>
              </a:rPr>
              <a:t>wish</a:t>
            </a:r>
            <a:r>
              <a:rPr lang="uk-UA" sz="4000" b="1" dirty="0">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4000" b="1" dirty="0">
                <a:effectLst/>
                <a:latin typeface="Times New Roman" panose="02020603050405020304" pitchFamily="18" charset="0"/>
                <a:ea typeface="Times New Roman" panose="02020603050405020304" pitchFamily="18" charset="0"/>
                <a:cs typeface="Times New Roman" panose="02020603050405020304" pitchFamily="18" charset="0"/>
              </a:rPr>
              <a:t> Grammar revision</a:t>
            </a:r>
            <a:endParaRPr lang="ru-UA" sz="32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92787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46841" y="815425"/>
            <a:ext cx="11508827" cy="5356403"/>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indent="180340" algn="just">
              <a:lnSpc>
                <a:spcPct val="115000"/>
              </a:lnSpc>
              <a:spcAft>
                <a:spcPts val="1000"/>
              </a:spcAft>
              <a:tabLst>
                <a:tab pos="180340" algn="l"/>
                <a:tab pos="3150235" algn="ctr"/>
              </a:tabLst>
            </a:pPr>
            <a:r>
              <a:rPr lang="en-US" sz="3200" dirty="0">
                <a:effectLst/>
                <a:latin typeface="Times New Roman" panose="02020603050405020304" pitchFamily="18" charset="0"/>
                <a:ea typeface="Times New Roman" panose="02020603050405020304" pitchFamily="18" charset="0"/>
                <a:cs typeface="Times New Roman" panose="02020603050405020304" pitchFamily="18" charset="0"/>
              </a:rPr>
              <a:t>Objectives: 	</a:t>
            </a:r>
          </a:p>
          <a:p>
            <a:pPr indent="180340" algn="just">
              <a:lnSpc>
                <a:spcPct val="115000"/>
              </a:lnSpc>
              <a:spcAft>
                <a:spcPts val="1000"/>
              </a:spcAft>
              <a:tabLst>
                <a:tab pos="180340" algn="l"/>
                <a:tab pos="3150235" algn="ctr"/>
              </a:tabLst>
            </a:pPr>
            <a:r>
              <a:rPr lang="en-US" sz="3200" dirty="0">
                <a:effectLst/>
                <a:latin typeface="Times New Roman" panose="02020603050405020304" pitchFamily="18" charset="0"/>
                <a:ea typeface="Times New Roman" panose="02020603050405020304" pitchFamily="18" charset="0"/>
                <a:cs typeface="Times New Roman" panose="02020603050405020304" pitchFamily="18" charset="0"/>
              </a:rPr>
              <a:t>-to learn new vocabulary;</a:t>
            </a:r>
          </a:p>
          <a:p>
            <a:pPr indent="180340" algn="just">
              <a:lnSpc>
                <a:spcPct val="115000"/>
              </a:lnSpc>
              <a:spcAft>
                <a:spcPts val="1000"/>
              </a:spcAft>
              <a:tabLst>
                <a:tab pos="180340" algn="l"/>
                <a:tab pos="3150235" algn="ctr"/>
              </a:tabLst>
            </a:pPr>
            <a:r>
              <a:rPr lang="ru-RU" sz="3200" dirty="0">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3200" dirty="0">
                <a:effectLst/>
                <a:latin typeface="Times New Roman" panose="02020603050405020304" pitchFamily="18" charset="0"/>
                <a:ea typeface="Times New Roman" panose="02020603050405020304" pitchFamily="18" charset="0"/>
                <a:cs typeface="Times New Roman" panose="02020603050405020304" pitchFamily="18" charset="0"/>
              </a:rPr>
              <a:t>  to practice grammar structures;</a:t>
            </a:r>
          </a:p>
          <a:p>
            <a:pPr indent="180340" algn="just">
              <a:lnSpc>
                <a:spcPct val="115000"/>
              </a:lnSpc>
              <a:spcAft>
                <a:spcPts val="1000"/>
              </a:spcAft>
              <a:tabLst>
                <a:tab pos="180340" algn="l"/>
                <a:tab pos="3150235" algn="ctr"/>
              </a:tabLst>
            </a:pPr>
            <a:r>
              <a:rPr lang="en-US" sz="3200" dirty="0">
                <a:effectLst/>
                <a:latin typeface="Times New Roman" panose="02020603050405020304" pitchFamily="18" charset="0"/>
                <a:ea typeface="Times New Roman" panose="02020603050405020304" pitchFamily="18" charset="0"/>
                <a:cs typeface="Times New Roman" panose="02020603050405020304" pitchFamily="18" charset="0"/>
              </a:rPr>
              <a:t>-	to enable </a:t>
            </a:r>
            <a:r>
              <a:rPr lang="en-US" sz="3200" dirty="0" err="1">
                <a:effectLst/>
                <a:latin typeface="Times New Roman" panose="02020603050405020304" pitchFamily="18" charset="0"/>
                <a:ea typeface="Times New Roman" panose="02020603050405020304" pitchFamily="18" charset="0"/>
                <a:cs typeface="Times New Roman" panose="02020603050405020304" pitchFamily="18" charset="0"/>
              </a:rPr>
              <a:t>st’s</a:t>
            </a:r>
            <a:r>
              <a:rPr lang="en-US" sz="3200" dirty="0">
                <a:effectLst/>
                <a:latin typeface="Times New Roman" panose="02020603050405020304" pitchFamily="18" charset="0"/>
                <a:ea typeface="Times New Roman" panose="02020603050405020304" pitchFamily="18" charset="0"/>
                <a:cs typeface="Times New Roman" panose="02020603050405020304" pitchFamily="18" charset="0"/>
              </a:rPr>
              <a:t> to talk and write on the topic;</a:t>
            </a:r>
          </a:p>
          <a:p>
            <a:pPr indent="180340" algn="just">
              <a:lnSpc>
                <a:spcPct val="115000"/>
              </a:lnSpc>
              <a:spcAft>
                <a:spcPts val="1000"/>
              </a:spcAft>
              <a:tabLst>
                <a:tab pos="180340" algn="l"/>
                <a:tab pos="3150235" algn="ctr"/>
              </a:tabLst>
            </a:pPr>
            <a:r>
              <a:rPr lang="en-US" sz="3200" dirty="0">
                <a:effectLst/>
                <a:latin typeface="Times New Roman" panose="02020603050405020304" pitchFamily="18" charset="0"/>
                <a:ea typeface="Times New Roman" panose="02020603050405020304" pitchFamily="18" charset="0"/>
                <a:cs typeface="Times New Roman" panose="02020603050405020304" pitchFamily="18" charset="0"/>
              </a:rPr>
              <a:t>-	to </a:t>
            </a:r>
            <a:r>
              <a:rPr lang="en-US" sz="3200" dirty="0" err="1">
                <a:effectLst/>
                <a:latin typeface="Times New Roman" panose="02020603050405020304" pitchFamily="18" charset="0"/>
                <a:ea typeface="Times New Roman" panose="02020603050405020304" pitchFamily="18" charset="0"/>
                <a:cs typeface="Times New Roman" panose="02020603050405020304" pitchFamily="18" charset="0"/>
              </a:rPr>
              <a:t>instil</a:t>
            </a:r>
            <a:r>
              <a:rPr lang="en-US" sz="3200" dirty="0">
                <a:effectLst/>
                <a:latin typeface="Times New Roman" panose="02020603050405020304" pitchFamily="18" charset="0"/>
                <a:ea typeface="Times New Roman" panose="02020603050405020304" pitchFamily="18" charset="0"/>
                <a:cs typeface="Times New Roman" panose="02020603050405020304" pitchFamily="18" charset="0"/>
              </a:rPr>
              <a:t> the idea that learning languages is necessary and essential;</a:t>
            </a:r>
          </a:p>
          <a:p>
            <a:pPr indent="180340" algn="just">
              <a:lnSpc>
                <a:spcPct val="115000"/>
              </a:lnSpc>
              <a:spcAft>
                <a:spcPts val="1000"/>
              </a:spcAft>
              <a:tabLst>
                <a:tab pos="180340" algn="l"/>
                <a:tab pos="3150235" algn="ctr"/>
              </a:tabLst>
            </a:pPr>
            <a:r>
              <a:rPr lang="en-US" sz="3200" dirty="0">
                <a:effectLst/>
                <a:latin typeface="Times New Roman" panose="02020603050405020304" pitchFamily="18" charset="0"/>
                <a:ea typeface="Times New Roman" panose="02020603050405020304" pitchFamily="18" charset="0"/>
                <a:cs typeface="Times New Roman" panose="02020603050405020304" pitchFamily="18" charset="0"/>
              </a:rPr>
              <a:t>-	to encourage </a:t>
            </a:r>
            <a:r>
              <a:rPr lang="en-US" sz="3200" dirty="0" err="1">
                <a:effectLst/>
                <a:latin typeface="Times New Roman" panose="02020603050405020304" pitchFamily="18" charset="0"/>
                <a:ea typeface="Times New Roman" panose="02020603050405020304" pitchFamily="18" charset="0"/>
                <a:cs typeface="Times New Roman" panose="02020603050405020304" pitchFamily="18" charset="0"/>
              </a:rPr>
              <a:t>st’s</a:t>
            </a:r>
            <a:r>
              <a:rPr lang="en-US" sz="3200" dirty="0">
                <a:effectLst/>
                <a:latin typeface="Times New Roman" panose="02020603050405020304" pitchFamily="18" charset="0"/>
                <a:ea typeface="Times New Roman" panose="02020603050405020304" pitchFamily="18" charset="0"/>
                <a:cs typeface="Times New Roman" panose="02020603050405020304" pitchFamily="18" charset="0"/>
              </a:rPr>
              <a:t> to go on learning English at the next level;</a:t>
            </a:r>
          </a:p>
          <a:p>
            <a:pPr indent="180340" algn="just">
              <a:lnSpc>
                <a:spcPct val="115000"/>
              </a:lnSpc>
              <a:spcAft>
                <a:spcPts val="1000"/>
              </a:spcAft>
              <a:tabLst>
                <a:tab pos="180340" algn="l"/>
                <a:tab pos="3150235" algn="ctr"/>
              </a:tabLst>
            </a:pPr>
            <a:r>
              <a:rPr lang="en-US" sz="3200" dirty="0">
                <a:effectLst/>
                <a:latin typeface="Times New Roman" panose="02020603050405020304" pitchFamily="18" charset="0"/>
                <a:ea typeface="Times New Roman" panose="02020603050405020304" pitchFamily="18" charset="0"/>
                <a:cs typeface="Times New Roman" panose="02020603050405020304" pitchFamily="18" charset="0"/>
              </a:rPr>
              <a:t>-	to lay the foundations for future study in terms to basic structures, lexis, language functions and basic study</a:t>
            </a:r>
          </a:p>
        </p:txBody>
      </p:sp>
    </p:spTree>
    <p:extLst>
      <p:ext uri="{BB962C8B-B14F-4D97-AF65-F5344CB8AC3E}">
        <p14:creationId xmlns:p14="http://schemas.microsoft.com/office/powerpoint/2010/main" val="28558362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37865" y="243512"/>
            <a:ext cx="10850656" cy="637097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a:t>Plan:</a:t>
            </a:r>
          </a:p>
          <a:p>
            <a:r>
              <a:rPr lang="en-US" sz="2400" dirty="0"/>
              <a:t>1.	Vocabulary activity.</a:t>
            </a:r>
          </a:p>
          <a:p>
            <a:r>
              <a:rPr lang="en-US" sz="2400" dirty="0"/>
              <a:t>2.	Discussing of the topic «Fostering Creativity.» Subjunctive1 (I wish) Grammar revision</a:t>
            </a:r>
          </a:p>
          <a:p>
            <a:r>
              <a:rPr lang="en-US" sz="2400" dirty="0"/>
              <a:t>3.	Listening, reading, writing, speaking.</a:t>
            </a:r>
          </a:p>
          <a:p>
            <a:r>
              <a:rPr lang="en-US" sz="2400" dirty="0"/>
              <a:t>4.	Grammar activity.</a:t>
            </a:r>
          </a:p>
          <a:p>
            <a:r>
              <a:rPr lang="en-US" sz="2400" dirty="0"/>
              <a:t>5.	Communicative activities :</a:t>
            </a:r>
          </a:p>
          <a:p>
            <a:r>
              <a:rPr lang="en-US" sz="2400" dirty="0"/>
              <a:t>        Task 1. Give the English equivalents the following words and word combinations.</a:t>
            </a:r>
          </a:p>
          <a:p>
            <a:r>
              <a:rPr lang="en-US" sz="2400" dirty="0"/>
              <a:t>         Task 2. Answer the questions to the text.</a:t>
            </a:r>
          </a:p>
          <a:p>
            <a:r>
              <a:rPr lang="en-US" sz="2400" dirty="0"/>
              <a:t>         Task 3. Fill in the blanks with the necessary words from the active vocabulary. </a:t>
            </a:r>
          </a:p>
          <a:p>
            <a:r>
              <a:rPr lang="en-US" sz="2400" dirty="0"/>
              <a:t>         Task 4. Complete the following sentences.</a:t>
            </a:r>
          </a:p>
          <a:p>
            <a:r>
              <a:rPr lang="en-US" sz="2400" dirty="0"/>
              <a:t>         Task 5. Put in the right order. The underlined word is the beginning of the sentence.</a:t>
            </a:r>
          </a:p>
          <a:p>
            <a:r>
              <a:rPr lang="en-US" sz="2400" dirty="0"/>
              <a:t>          Task 6. Translate the following sentences into English.</a:t>
            </a:r>
          </a:p>
          <a:p>
            <a:r>
              <a:rPr lang="en-US" sz="2400" dirty="0"/>
              <a:t>Home task: Reading an additional text on the topic </a:t>
            </a:r>
          </a:p>
        </p:txBody>
      </p:sp>
    </p:spTree>
    <p:extLst>
      <p:ext uri="{BB962C8B-B14F-4D97-AF65-F5344CB8AC3E}">
        <p14:creationId xmlns:p14="http://schemas.microsoft.com/office/powerpoint/2010/main" val="14460491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36482" y="461971"/>
            <a:ext cx="11189079" cy="5940088"/>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000" dirty="0"/>
              <a:t>References:</a:t>
            </a:r>
          </a:p>
          <a:p>
            <a:r>
              <a:rPr lang="en-US" sz="2000" dirty="0"/>
              <a:t>1. </a:t>
            </a:r>
            <a:r>
              <a:rPr lang="uk-UA" sz="2000" dirty="0"/>
              <a:t>Кравець Р.А. Лінгвокраїнознавчі аспекти викладання граматики англійської мови в</a:t>
            </a:r>
          </a:p>
          <a:p>
            <a:r>
              <a:rPr lang="uk-UA" sz="2000" dirty="0"/>
              <a:t>аграрному ВНЗ: методичні рекомендації / Р.А. Кравець. – Вінниця : ВНАУ, 2017. –</a:t>
            </a:r>
          </a:p>
          <a:p>
            <a:r>
              <a:rPr lang="uk-UA" sz="2000" dirty="0"/>
              <a:t>62 с.</a:t>
            </a:r>
          </a:p>
          <a:p>
            <a:r>
              <a:rPr lang="uk-UA" sz="2000" dirty="0"/>
              <a:t>2. Ковальова К. В. Волошина О.В Англійська мова: Методичні вказівки для практичних</a:t>
            </a:r>
          </a:p>
          <a:p>
            <a:r>
              <a:rPr lang="uk-UA" sz="2000" dirty="0"/>
              <a:t>занять та самостійної роботи студентів денної та заочної форм навчання з іноземної</a:t>
            </a:r>
          </a:p>
          <a:p>
            <a:r>
              <a:rPr lang="uk-UA" sz="2000" dirty="0"/>
              <a:t>мови спеціальності 075 «Маркетинг», 073 «Менеджмент», галузі знань 07</a:t>
            </a:r>
          </a:p>
          <a:p>
            <a:r>
              <a:rPr lang="uk-UA" sz="2000" dirty="0"/>
              <a:t>«Управління та адміністрування» – Вінниця, 2020. – 100 с.</a:t>
            </a:r>
          </a:p>
          <a:p>
            <a:r>
              <a:rPr lang="uk-UA" sz="2000" dirty="0"/>
              <a:t>3. </a:t>
            </a:r>
            <a:r>
              <a:rPr lang="uk-UA" sz="2000" dirty="0" err="1"/>
              <a:t>Малик</a:t>
            </a:r>
            <a:r>
              <a:rPr lang="uk-UA" sz="2000" dirty="0"/>
              <a:t> В М. «Іноземна мова» для студентів денної форми навчання першого</a:t>
            </a:r>
          </a:p>
          <a:p>
            <a:r>
              <a:rPr lang="uk-UA" sz="2000" dirty="0"/>
              <a:t>(бакалаврського) освітнього рівня галузі знань 20 «Аграрні науки та продовольство»</a:t>
            </a:r>
          </a:p>
          <a:p>
            <a:r>
              <a:rPr lang="uk-UA" sz="2000" dirty="0"/>
              <a:t>спеціальності 201 «Агрономія». Вінниця: ВНАУ, 2022. 231 с.</a:t>
            </a:r>
          </a:p>
          <a:p>
            <a:r>
              <a:rPr lang="uk-UA" sz="2000" dirty="0"/>
              <a:t>4. </a:t>
            </a:r>
            <a:r>
              <a:rPr lang="en-US" sz="2000" dirty="0"/>
              <a:t>Modern English-Ukrainian Dictionary: Over 160,000 Words and Expressions / Mykola</a:t>
            </a:r>
          </a:p>
          <a:p>
            <a:r>
              <a:rPr lang="en-US" sz="2000" dirty="0" err="1"/>
              <a:t>Ivanovych</a:t>
            </a:r>
            <a:r>
              <a:rPr lang="en-US" sz="2000" dirty="0"/>
              <a:t> </a:t>
            </a:r>
            <a:r>
              <a:rPr lang="en-US" sz="2000" dirty="0" err="1"/>
              <a:t>Balla</a:t>
            </a:r>
            <a:r>
              <a:rPr lang="en-US" sz="2000" dirty="0"/>
              <a:t>. – Kyiv: </a:t>
            </a:r>
            <a:r>
              <a:rPr lang="en-US" sz="2000" dirty="0" err="1"/>
              <a:t>Chumatskiy</a:t>
            </a:r>
            <a:r>
              <a:rPr lang="en-US" sz="2000" dirty="0"/>
              <a:t> </a:t>
            </a:r>
            <a:r>
              <a:rPr lang="en-US" sz="2000" dirty="0" err="1"/>
              <a:t>Shliakh</a:t>
            </a:r>
            <a:r>
              <a:rPr lang="en-US" sz="2000" dirty="0"/>
              <a:t> pub., 2007. – 668 p.</a:t>
            </a:r>
          </a:p>
          <a:p>
            <a:r>
              <a:rPr lang="en-US" sz="2000" dirty="0"/>
              <a:t>5. The Oxford Dictionary of Business World. (2020) //</a:t>
            </a:r>
            <a:r>
              <a:rPr lang="en-US" sz="2000" dirty="0" err="1"/>
              <a:t>Gen.Editors</a:t>
            </a:r>
            <a:r>
              <a:rPr lang="en-US" sz="2000" dirty="0"/>
              <a:t> Dr Alan Isaacs, </a:t>
            </a:r>
            <a:r>
              <a:rPr lang="en-US" sz="2000" dirty="0" err="1"/>
              <a:t>Ms</a:t>
            </a:r>
            <a:endParaRPr lang="en-US" sz="2000" dirty="0"/>
          </a:p>
          <a:p>
            <a:r>
              <a:rPr lang="en-US" sz="2000" dirty="0"/>
              <a:t>Elizabeth Martin. Oxford: Oxford University Press</a:t>
            </a:r>
          </a:p>
          <a:p>
            <a:r>
              <a:rPr lang="en-US" sz="2000" dirty="0"/>
              <a:t>6. </a:t>
            </a:r>
            <a:r>
              <a:rPr lang="uk-UA" sz="2000" dirty="0"/>
              <a:t>Верба Л.Г., Верба Г.В. Граматика сучасної англійської мови. Довідник: Мова </a:t>
            </a:r>
            <a:r>
              <a:rPr lang="uk-UA" sz="2000" dirty="0" err="1"/>
              <a:t>англ</a:t>
            </a:r>
            <a:r>
              <a:rPr lang="uk-UA" sz="2000" dirty="0"/>
              <a:t>.,</a:t>
            </a:r>
          </a:p>
          <a:p>
            <a:r>
              <a:rPr lang="uk-UA" sz="2000" dirty="0" err="1"/>
              <a:t>укр</a:t>
            </a:r>
            <a:r>
              <a:rPr lang="uk-UA" sz="2000" dirty="0"/>
              <a:t>. Київ: ТОВ «ВП Логос-М», 2020.</a:t>
            </a:r>
          </a:p>
          <a:p>
            <a:r>
              <a:rPr lang="uk-UA" sz="2000" dirty="0"/>
              <a:t>7. </a:t>
            </a:r>
            <a:r>
              <a:rPr lang="uk-UA" sz="2000" dirty="0" err="1"/>
              <a:t>Голіцинський</a:t>
            </a:r>
            <a:r>
              <a:rPr lang="uk-UA" sz="2000" dirty="0"/>
              <a:t> Ю. Граматика. Збірник вправ. Київ: </a:t>
            </a:r>
            <a:r>
              <a:rPr lang="uk-UA" sz="2000" dirty="0" err="1"/>
              <a:t>Інкос</a:t>
            </a:r>
            <a:r>
              <a:rPr lang="uk-UA" sz="2000" dirty="0"/>
              <a:t>, 2020.</a:t>
            </a:r>
          </a:p>
          <a:p>
            <a:r>
              <a:rPr lang="uk-UA" sz="2000" dirty="0"/>
              <a:t>8. </a:t>
            </a:r>
            <a:r>
              <a:rPr lang="en-US" sz="2000" dirty="0"/>
              <a:t>Murphy R. English Grammar in Use /Murphy R. – Cambridge University Press, 2021.</a:t>
            </a:r>
          </a:p>
        </p:txBody>
      </p:sp>
    </p:spTree>
    <p:extLst>
      <p:ext uri="{BB962C8B-B14F-4D97-AF65-F5344CB8AC3E}">
        <p14:creationId xmlns:p14="http://schemas.microsoft.com/office/powerpoint/2010/main" val="26628978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62607" y="1040523"/>
            <a:ext cx="11477296" cy="3785652"/>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err="1">
                <a:solidFill>
                  <a:schemeClr val="bg1"/>
                </a:solidFill>
              </a:rPr>
              <a:t>Хід</a:t>
            </a:r>
            <a:r>
              <a:rPr lang="en-US" sz="4000" dirty="0">
                <a:solidFill>
                  <a:schemeClr val="bg1"/>
                </a:solidFill>
              </a:rPr>
              <a:t> </a:t>
            </a:r>
            <a:r>
              <a:rPr lang="en-US" sz="4000" dirty="0" err="1">
                <a:solidFill>
                  <a:schemeClr val="bg1"/>
                </a:solidFill>
              </a:rPr>
              <a:t>заняття</a:t>
            </a:r>
            <a:r>
              <a:rPr lang="en-US" sz="4000" dirty="0">
                <a:solidFill>
                  <a:schemeClr val="bg1"/>
                </a:solidFill>
              </a:rPr>
              <a:t> (Procedure)</a:t>
            </a:r>
          </a:p>
          <a:p>
            <a:pPr algn="ctr"/>
            <a:r>
              <a:rPr lang="en-US" sz="4000" dirty="0">
                <a:solidFill>
                  <a:schemeClr val="bg1"/>
                </a:solidFill>
              </a:rPr>
              <a:t>1) Read the text and translate into Ukrainian.</a:t>
            </a:r>
          </a:p>
          <a:p>
            <a:pPr algn="ctr"/>
            <a:r>
              <a:rPr lang="en-US" sz="4000" dirty="0">
                <a:solidFill>
                  <a:schemeClr val="bg1"/>
                </a:solidFill>
              </a:rPr>
              <a:t>2) Remember the new words and word combinations.</a:t>
            </a:r>
          </a:p>
          <a:p>
            <a:pPr algn="ctr"/>
            <a:r>
              <a:rPr lang="en-US" sz="4000" dirty="0">
                <a:solidFill>
                  <a:schemeClr val="bg1"/>
                </a:solidFill>
              </a:rPr>
              <a:t>3) Make summery of the text in English.</a:t>
            </a:r>
          </a:p>
          <a:p>
            <a:pPr algn="ctr"/>
            <a:r>
              <a:rPr lang="en-US" sz="4000" dirty="0">
                <a:solidFill>
                  <a:schemeClr val="bg1"/>
                </a:solidFill>
              </a:rPr>
              <a:t>4) Put some questions to the text.</a:t>
            </a:r>
          </a:p>
        </p:txBody>
      </p:sp>
    </p:spTree>
    <p:extLst>
      <p:ext uri="{BB962C8B-B14F-4D97-AF65-F5344CB8AC3E}">
        <p14:creationId xmlns:p14="http://schemas.microsoft.com/office/powerpoint/2010/main" val="22855606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10268" y="304800"/>
            <a:ext cx="11971464" cy="6464014"/>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indent="450215" algn="ctr">
              <a:lnSpc>
                <a:spcPct val="115000"/>
              </a:lnSpc>
              <a:spcAft>
                <a:spcPts val="1000"/>
              </a:spcAft>
            </a:pPr>
            <a:r>
              <a:rPr lang="en-US" sz="2000" dirty="0">
                <a:effectLst/>
                <a:latin typeface="Arial" panose="020B0604020202020204" pitchFamily="34" charset="0"/>
                <a:ea typeface="Times New Roman" panose="02020603050405020304" pitchFamily="18" charset="0"/>
                <a:cs typeface="Arial" panose="020B0604020202020204" pitchFamily="34" charset="0"/>
              </a:rPr>
              <a:t>Pesticides and human health</a:t>
            </a:r>
            <a:endParaRPr lang="uk-UA" sz="2000" dirty="0">
              <a:effectLst/>
              <a:latin typeface="Arial" panose="020B0604020202020204" pitchFamily="34" charset="0"/>
              <a:ea typeface="Times New Roman" panose="02020603050405020304" pitchFamily="18" charset="0"/>
              <a:cs typeface="Arial" panose="020B0604020202020204" pitchFamily="34" charset="0"/>
            </a:endParaRPr>
          </a:p>
          <a:p>
            <a:pPr indent="450215" algn="just">
              <a:lnSpc>
                <a:spcPct val="115000"/>
              </a:lnSpc>
              <a:spcAft>
                <a:spcPts val="1000"/>
              </a:spcAft>
            </a:pPr>
            <a:r>
              <a:rPr lang="uk-UA" sz="2000" dirty="0" err="1">
                <a:effectLst/>
                <a:latin typeface="Arial" panose="020B0604020202020204" pitchFamily="34" charset="0"/>
                <a:ea typeface="Times New Roman" panose="02020603050405020304" pitchFamily="18" charset="0"/>
                <a:cs typeface="Arial" panose="020B0604020202020204" pitchFamily="34" charset="0"/>
              </a:rPr>
              <a:t>Pesticides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have</a:t>
            </a:r>
            <a:r>
              <a:rPr lang="uk-UA" sz="2000" dirty="0">
                <a:effectLst/>
                <a:latin typeface="Arial" panose="020B0604020202020204" pitchFamily="34" charset="0"/>
                <a:ea typeface="Times New Roman" panose="02020603050405020304" pitchFamily="18" charset="0"/>
                <a:cs typeface="Arial" panose="020B0604020202020204" pitchFamily="34" charset="0"/>
              </a:rPr>
              <a:t> a </a:t>
            </a:r>
            <a:r>
              <a:rPr lang="uk-UA" sz="2000" dirty="0" err="1">
                <a:effectLst/>
                <a:latin typeface="Arial" panose="020B0604020202020204" pitchFamily="34" charset="0"/>
                <a:ea typeface="Times New Roman" panose="02020603050405020304" pitchFamily="18" charset="0"/>
                <a:cs typeface="Arial" panose="020B0604020202020204" pitchFamily="34" charset="0"/>
              </a:rPr>
              <a:t>complex</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relationship</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with</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human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health</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presenting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both</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benefits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risks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depending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on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their</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use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exposure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These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chemicals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are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designed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to</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control</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pests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that</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threaten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agricultural</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crops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public</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health</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structural</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integrity</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While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pesticides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effectively</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manage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pests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contribute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to</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increased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food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production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their</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potential</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adverse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effects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on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human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health</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are</a:t>
            </a:r>
            <a:r>
              <a:rPr lang="uk-UA" sz="2000" dirty="0">
                <a:effectLst/>
                <a:latin typeface="Arial" panose="020B0604020202020204" pitchFamily="34" charset="0"/>
                <a:ea typeface="Times New Roman" panose="02020603050405020304" pitchFamily="18" charset="0"/>
                <a:cs typeface="Arial" panose="020B0604020202020204" pitchFamily="34" charset="0"/>
              </a:rPr>
              <a:t> a </a:t>
            </a:r>
            <a:r>
              <a:rPr lang="uk-UA" sz="2000" dirty="0" err="1">
                <a:effectLst/>
                <a:latin typeface="Arial" panose="020B0604020202020204" pitchFamily="34" charset="0"/>
                <a:ea typeface="Times New Roman" panose="02020603050405020304" pitchFamily="18" charset="0"/>
                <a:cs typeface="Arial" panose="020B0604020202020204" pitchFamily="34" charset="0"/>
              </a:rPr>
              <a:t>significant</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concern</a:t>
            </a:r>
            <a:r>
              <a:rPr lang="uk-UA" sz="2000" dirty="0">
                <a:effectLst/>
                <a:latin typeface="Arial" panose="020B0604020202020204" pitchFamily="34" charset="0"/>
                <a:ea typeface="Times New Roman" panose="02020603050405020304" pitchFamily="18" charset="0"/>
                <a:cs typeface="Arial" panose="020B0604020202020204" pitchFamily="34" charset="0"/>
              </a:rPr>
              <a:t>.</a:t>
            </a:r>
            <a:endParaRPr lang="ru-UA" sz="2000" dirty="0">
              <a:effectLst/>
              <a:latin typeface="Arial" panose="020B0604020202020204" pitchFamily="34" charset="0"/>
              <a:ea typeface="Times New Roman" panose="02020603050405020304" pitchFamily="18" charset="0"/>
              <a:cs typeface="Arial" panose="020B0604020202020204" pitchFamily="34" charset="0"/>
            </a:endParaRPr>
          </a:p>
          <a:p>
            <a:pPr indent="450215" algn="just">
              <a:lnSpc>
                <a:spcPct val="115000"/>
              </a:lnSpc>
              <a:spcAft>
                <a:spcPts val="1000"/>
              </a:spcAft>
            </a:pPr>
            <a:r>
              <a:rPr lang="uk-UA" sz="2000" dirty="0" err="1">
                <a:effectLst/>
                <a:latin typeface="Arial" panose="020B0604020202020204" pitchFamily="34" charset="0"/>
                <a:ea typeface="Times New Roman" panose="02020603050405020304" pitchFamily="18" charset="0"/>
                <a:cs typeface="Arial" panose="020B0604020202020204" pitchFamily="34" charset="0"/>
              </a:rPr>
              <a:t>Exposure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to</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pesticides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can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occur</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through</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various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pathways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including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ingestion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of</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contaminated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food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water</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inhalation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of</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spray</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drift</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during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application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dermal</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contact</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with</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treated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surfaces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Acute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pesticide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poisoning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can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result</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from</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high-dose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exposures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leading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to</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symptoms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such</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nausea</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vomiting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dizziness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respiratory</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distress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Occupational</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exposure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is</a:t>
            </a:r>
            <a:r>
              <a:rPr lang="uk-UA" sz="2000" dirty="0">
                <a:effectLst/>
                <a:latin typeface="Arial" panose="020B0604020202020204" pitchFamily="34" charset="0"/>
                <a:ea typeface="Times New Roman" panose="02020603050405020304" pitchFamily="18" charset="0"/>
                <a:cs typeface="Arial" panose="020B0604020202020204" pitchFamily="34" charset="0"/>
              </a:rPr>
              <a:t> a </a:t>
            </a:r>
            <a:r>
              <a:rPr lang="uk-UA" sz="2000" dirty="0" err="1">
                <a:effectLst/>
                <a:latin typeface="Arial" panose="020B0604020202020204" pitchFamily="34" charset="0"/>
                <a:ea typeface="Times New Roman" panose="02020603050405020304" pitchFamily="18" charset="0"/>
                <a:cs typeface="Arial" panose="020B0604020202020204" pitchFamily="34" charset="0"/>
              </a:rPr>
              <a:t>particular</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concern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for</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agricultural</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workers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pesticide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applicators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who</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handle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apply</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these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chemicals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regularly</a:t>
            </a:r>
            <a:r>
              <a:rPr lang="uk-UA" sz="2000" dirty="0">
                <a:effectLst/>
                <a:latin typeface="Arial" panose="020B0604020202020204" pitchFamily="34" charset="0"/>
                <a:ea typeface="Times New Roman" panose="02020603050405020304" pitchFamily="18" charset="0"/>
                <a:cs typeface="Arial" panose="020B0604020202020204" pitchFamily="34" charset="0"/>
              </a:rPr>
              <a:t>.</a:t>
            </a:r>
            <a:endParaRPr lang="ru-UA" sz="2000" dirty="0">
              <a:effectLst/>
              <a:latin typeface="Arial" panose="020B0604020202020204" pitchFamily="34" charset="0"/>
              <a:ea typeface="Times New Roman" panose="02020603050405020304" pitchFamily="18" charset="0"/>
              <a:cs typeface="Arial" panose="020B0604020202020204" pitchFamily="34" charset="0"/>
            </a:endParaRPr>
          </a:p>
          <a:p>
            <a:pPr indent="450215" algn="just">
              <a:lnSpc>
                <a:spcPct val="115000"/>
              </a:lnSpc>
              <a:spcAft>
                <a:spcPts val="1000"/>
              </a:spcAft>
            </a:pPr>
            <a:r>
              <a:rPr lang="uk-UA" sz="2000" dirty="0" err="1">
                <a:effectLst/>
                <a:latin typeface="Arial" panose="020B0604020202020204" pitchFamily="34" charset="0"/>
                <a:ea typeface="Times New Roman" panose="02020603050405020304" pitchFamily="18" charset="0"/>
                <a:cs typeface="Arial" panose="020B0604020202020204" pitchFamily="34" charset="0"/>
              </a:rPr>
              <a:t>Long-term</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exposure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to</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low</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levels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of</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pesticides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has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been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associated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with</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chronic</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health</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effects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including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neurological</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disorders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reproductive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problems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endocrine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disruption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certain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cancers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Children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developing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fetuses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are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considered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more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vulnerable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to</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the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effects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of</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pesticides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due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to</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their</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smaller</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body</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size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developing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organ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systems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higher</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rates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of</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exposure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relative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to</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body</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weight</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Prenatal</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exposure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to</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certain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pesticides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has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been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linked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to</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adverse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birth</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outcomes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developmental</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delays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in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children</a:t>
            </a:r>
            <a:r>
              <a:rPr lang="uk-UA" sz="2000" dirty="0">
                <a:effectLst/>
                <a:latin typeface="Arial" panose="020B0604020202020204" pitchFamily="34" charset="0"/>
                <a:ea typeface="Times New Roman" panose="02020603050405020304" pitchFamily="18" charset="0"/>
                <a:cs typeface="Arial" panose="020B0604020202020204" pitchFamily="34" charset="0"/>
              </a:rPr>
              <a:t>.</a:t>
            </a:r>
            <a:endParaRPr lang="ru-UA" sz="2000"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13066203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373964"/>
            <a:ext cx="12192000" cy="611007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indent="450215" algn="just">
              <a:lnSpc>
                <a:spcPct val="115000"/>
              </a:lnSpc>
              <a:spcAft>
                <a:spcPts val="1000"/>
              </a:spcAft>
            </a:pPr>
            <a:r>
              <a:rPr lang="en-US" sz="2000" dirty="0">
                <a:effectLst/>
                <a:latin typeface="Arial" panose="020B0604020202020204" pitchFamily="34" charset="0"/>
                <a:ea typeface="Times New Roman" panose="02020603050405020304" pitchFamily="18" charset="0"/>
                <a:cs typeface="Arial" panose="020B0604020202020204" pitchFamily="34" charset="0"/>
              </a:rPr>
              <a:t>Regulatory agencies establish safety standards and maximum residue limits (MRLs) for pesticides in food and drinking water to protect human health. Toxicological assessments and risk evaluations are conducted to determine safe exposure levels based on potential health risks associated with pesticide residues. Monitoring programs measure pesticide residues in food, water, soil, and biological samples to ensure compliance with safety standards and assess exposure levels in populations.</a:t>
            </a:r>
          </a:p>
          <a:p>
            <a:pPr indent="450215" algn="just">
              <a:lnSpc>
                <a:spcPct val="115000"/>
              </a:lnSpc>
              <a:spcAft>
                <a:spcPts val="1000"/>
              </a:spcAft>
            </a:pPr>
            <a:r>
              <a:rPr lang="en-US" sz="2000" dirty="0">
                <a:effectLst/>
                <a:latin typeface="Arial" panose="020B0604020202020204" pitchFamily="34" charset="0"/>
                <a:ea typeface="Times New Roman" panose="02020603050405020304" pitchFamily="18" charset="0"/>
                <a:cs typeface="Arial" panose="020B0604020202020204" pitchFamily="34" charset="0"/>
              </a:rPr>
              <a:t>Integrated pest management (IPM) strategies promote the use of alternative pest control methods, such as biological control, crop rotation, and targeted pesticide applications, to minimize pesticide use and environmental impact while ensuring effective pest management. Precision agriculture technologies, such as GPS-guided sprayers and real-time monitoring systems, help farmers apply pesticides more accurately and reduce off-target exposure.</a:t>
            </a:r>
          </a:p>
          <a:p>
            <a:pPr indent="450215" algn="just">
              <a:lnSpc>
                <a:spcPct val="115000"/>
              </a:lnSpc>
              <a:spcAft>
                <a:spcPts val="1000"/>
              </a:spcAft>
            </a:pPr>
            <a:r>
              <a:rPr lang="uk-UA" sz="2000" dirty="0" err="1">
                <a:effectLst/>
                <a:latin typeface="Arial" panose="020B0604020202020204" pitchFamily="34" charset="0"/>
                <a:ea typeface="Times New Roman" panose="02020603050405020304" pitchFamily="18" charset="0"/>
                <a:cs typeface="Arial" panose="020B0604020202020204" pitchFamily="34" charset="0"/>
              </a:rPr>
              <a:t>Public</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education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awareness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initiatives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play</a:t>
            </a:r>
            <a:r>
              <a:rPr lang="uk-UA" sz="2000" dirty="0">
                <a:effectLst/>
                <a:latin typeface="Arial" panose="020B0604020202020204" pitchFamily="34" charset="0"/>
                <a:ea typeface="Times New Roman" panose="02020603050405020304" pitchFamily="18" charset="0"/>
                <a:cs typeface="Arial" panose="020B0604020202020204" pitchFamily="34" charset="0"/>
              </a:rPr>
              <a:t> a </a:t>
            </a:r>
            <a:r>
              <a:rPr lang="uk-UA" sz="2000" dirty="0" err="1">
                <a:effectLst/>
                <a:latin typeface="Arial" panose="020B0604020202020204" pitchFamily="34" charset="0"/>
                <a:ea typeface="Times New Roman" panose="02020603050405020304" pitchFamily="18" charset="0"/>
                <a:cs typeface="Arial" panose="020B0604020202020204" pitchFamily="34" charset="0"/>
              </a:rPr>
              <a:t>crucial</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role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in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informing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consumers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about</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pesticide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risks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promoting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safe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handling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consumption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practices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Guidelines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for</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washing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peeling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cooking</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fruits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vegetables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can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help</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reduce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pesticide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residues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on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food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Advocacy</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groups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health</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organizations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government</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agencies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provide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resources</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information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on</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pesticide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safety</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regulatory</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compliance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and</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sustainable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agriculture</a:t>
            </a:r>
            <a:r>
              <a:rPr lang="uk-UA" sz="2000" dirty="0">
                <a:effectLst/>
                <a:latin typeface="Arial" panose="020B0604020202020204" pitchFamily="34" charset="0"/>
                <a:ea typeface="Times New Roman" panose="02020603050405020304" pitchFamily="18" charset="0"/>
                <a:cs typeface="Arial" panose="020B0604020202020204" pitchFamily="34" charset="0"/>
              </a:rPr>
              <a:t> </a:t>
            </a:r>
            <a:r>
              <a:rPr lang="uk-UA" sz="2000" dirty="0" err="1">
                <a:effectLst/>
                <a:latin typeface="Arial" panose="020B0604020202020204" pitchFamily="34" charset="0"/>
                <a:ea typeface="Times New Roman" panose="02020603050405020304" pitchFamily="18" charset="0"/>
                <a:cs typeface="Arial" panose="020B0604020202020204" pitchFamily="34" charset="0"/>
              </a:rPr>
              <a:t>practices</a:t>
            </a:r>
            <a:r>
              <a:rPr lang="uk-UA" sz="2000" dirty="0">
                <a:effectLst/>
                <a:latin typeface="Arial" panose="020B0604020202020204" pitchFamily="34" charset="0"/>
                <a:ea typeface="Times New Roman" panose="02020603050405020304" pitchFamily="18" charset="0"/>
                <a:cs typeface="Arial" panose="020B0604020202020204" pitchFamily="34" charset="0"/>
              </a:rPr>
              <a:t>.</a:t>
            </a:r>
            <a:endParaRPr lang="ru-UA" sz="2000" dirty="0">
              <a:effectLst/>
              <a:latin typeface="Arial" panose="020B0604020202020204" pitchFamily="34" charset="0"/>
              <a:ea typeface="Times New Roman" panose="02020603050405020304" pitchFamily="18" charset="0"/>
              <a:cs typeface="Arial" panose="020B0604020202020204" pitchFamily="34" charset="0"/>
            </a:endParaRPr>
          </a:p>
          <a:p>
            <a:pPr indent="450215" algn="just">
              <a:lnSpc>
                <a:spcPct val="115000"/>
              </a:lnSpc>
              <a:spcAft>
                <a:spcPts val="1000"/>
              </a:spcAft>
            </a:pPr>
            <a:endParaRPr lang="en-US" sz="2000"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24421320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49521" y="987103"/>
            <a:ext cx="11628120" cy="1831976"/>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indent="450215" algn="just">
              <a:lnSpc>
                <a:spcPct val="115000"/>
              </a:lnSpc>
              <a:spcAft>
                <a:spcPts val="1000"/>
              </a:spcAft>
              <a:tabLst>
                <a:tab pos="3529965" algn="l"/>
                <a:tab pos="6369050" algn="l"/>
              </a:tabLst>
            </a:pPr>
            <a:r>
              <a:rPr lang="en-US" sz="2000" dirty="0">
                <a:effectLst/>
                <a:latin typeface="Arial" panose="020B0604020202020204" pitchFamily="34" charset="0"/>
                <a:ea typeface="Calibri" panose="020F0502020204030204" pitchFamily="34" charset="0"/>
                <a:cs typeface="Arial" panose="020B0604020202020204" pitchFamily="34" charset="0"/>
              </a:rPr>
              <a:t>Continued research is essential to better understand the health effects of pesticides, develop safer alternatives, and improve regulatory frameworks for pesticide use. By integrating scientific advancements, regulatory oversight, and public education efforts, stakeholders can mitigate risks associated with pesticides and promote safer practices to protect human health and the environment [19].</a:t>
            </a:r>
            <a:endParaRPr lang="ru-UA" sz="2000"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2338566875"/>
      </p:ext>
    </p:extLst>
  </p:cSld>
  <p:clrMapOvr>
    <a:masterClrMapping/>
  </p:clrMapOvr>
</p:sld>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Аспект">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Аспект">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404</TotalTime>
  <Words>1179</Words>
  <Application>Microsoft Office PowerPoint</Application>
  <PresentationFormat>Широкоэкранный</PresentationFormat>
  <Paragraphs>62</Paragraphs>
  <Slides>15</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15</vt:i4>
      </vt:variant>
    </vt:vector>
  </HeadingPairs>
  <TitlesOfParts>
    <vt:vector size="21" baseType="lpstr">
      <vt:lpstr>Arial</vt:lpstr>
      <vt:lpstr>Calibri</vt:lpstr>
      <vt:lpstr>Times New Roman</vt:lpstr>
      <vt:lpstr>Trebuchet MS</vt:lpstr>
      <vt:lpstr>Wingdings 3</vt:lpstr>
      <vt:lpstr>Аспект</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Dreeg Show</cp:lastModifiedBy>
  <cp:revision>28</cp:revision>
  <dcterms:created xsi:type="dcterms:W3CDTF">2023-07-12T10:27:08Z</dcterms:created>
  <dcterms:modified xsi:type="dcterms:W3CDTF">2024-08-12T21:39:05Z</dcterms:modified>
</cp:coreProperties>
</file>