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72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9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95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2179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623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806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204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981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066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60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9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54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71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36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9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770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69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32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/>
              <a:t>Конспекти</a:t>
            </a:r>
            <a:r>
              <a:rPr lang="ru-RU" sz="4000" dirty="0"/>
              <a:t> </a:t>
            </a:r>
            <a:r>
              <a:rPr lang="ru-RU" sz="4000" dirty="0" err="1"/>
              <a:t>практичних</a:t>
            </a:r>
            <a:r>
              <a:rPr lang="ru-RU" sz="4000" dirty="0"/>
              <a:t> занять з </a:t>
            </a:r>
            <a:r>
              <a:rPr lang="ru-RU" sz="4000" dirty="0" err="1"/>
              <a:t>дисципліни</a:t>
            </a:r>
            <a:r>
              <a:rPr lang="ru-RU" sz="4000" dirty="0"/>
              <a:t> «</a:t>
            </a:r>
            <a:r>
              <a:rPr lang="ru-RU" sz="4000" dirty="0" err="1"/>
              <a:t>Іноземна</a:t>
            </a:r>
            <a:r>
              <a:rPr lang="ru-RU" sz="4000" dirty="0"/>
              <a:t> мова»</a:t>
            </a:r>
          </a:p>
          <a:p>
            <a:pPr algn="ctr"/>
            <a:r>
              <a:rPr lang="ru-RU" sz="4000" dirty="0"/>
              <a:t>з </a:t>
            </a:r>
            <a:r>
              <a:rPr lang="ru-RU" sz="4000" dirty="0" err="1"/>
              <a:t>галузі</a:t>
            </a:r>
            <a:r>
              <a:rPr lang="ru-RU" sz="4000" dirty="0"/>
              <a:t> </a:t>
            </a:r>
            <a:r>
              <a:rPr lang="ru-RU" sz="4000" dirty="0" err="1"/>
              <a:t>знань</a:t>
            </a:r>
            <a:r>
              <a:rPr lang="ru-RU" sz="4000" dirty="0"/>
              <a:t> 20 «</a:t>
            </a:r>
            <a:r>
              <a:rPr lang="ru-RU" sz="4000" dirty="0" err="1"/>
              <a:t>Аграрні</a:t>
            </a:r>
            <a:r>
              <a:rPr lang="ru-RU" sz="4000" dirty="0"/>
              <a:t> науки та </a:t>
            </a:r>
            <a:r>
              <a:rPr lang="ru-RU" sz="4000" dirty="0" err="1"/>
              <a:t>продовольство</a:t>
            </a:r>
            <a:r>
              <a:rPr lang="ru-RU" sz="4000" dirty="0"/>
              <a:t>»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спеціальності</a:t>
            </a:r>
            <a:r>
              <a:rPr lang="ru-RU" sz="4000" dirty="0"/>
              <a:t> 201 «</a:t>
            </a:r>
            <a:r>
              <a:rPr lang="ru-RU" sz="4000" dirty="0" err="1"/>
              <a:t>Агрономія</a:t>
            </a:r>
            <a:r>
              <a:rPr lang="ru-RU" sz="4000" dirty="0"/>
              <a:t>».    </a:t>
            </a:r>
          </a:p>
          <a:p>
            <a:pPr algn="ctr"/>
            <a:r>
              <a:rPr lang="ru-RU" sz="4000" dirty="0"/>
              <a:t>Семестр 3,4 (56 годин)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Атестація</a:t>
            </a:r>
            <a:r>
              <a:rPr lang="ru-RU" sz="4000" dirty="0"/>
              <a:t> 3 (14 год.)</a:t>
            </a:r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9C5E0B29-F408-6127-0217-EAABBB171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543" y="1127463"/>
            <a:ext cx="10645079" cy="444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653CB47D-55C0-440D-05FB-D0DE78770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988" y="1455937"/>
            <a:ext cx="8995772" cy="356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14AF361-0E46-8D64-6375-D9AD73962D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434" y="1846556"/>
            <a:ext cx="10519764" cy="303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06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4FEBE1C-F9C0-1587-5200-0BA5A0CEEE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455" y="994300"/>
            <a:ext cx="9843007" cy="366286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F633F7D-8CFB-3E19-92DC-282BEAFD7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454" y="4657165"/>
            <a:ext cx="9843007" cy="116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071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</a:rPr>
              <a:t>Практичне заняття 14(2 год.)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3203818"/>
            <a:ext cx="11839903" cy="132343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/>
              <a:t>Topic «Biological methods of control. The Gerund.» Grammar revision</a:t>
            </a: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/>
              <a:t>Objectives:</a:t>
            </a:r>
          </a:p>
          <a:p>
            <a:r>
              <a:rPr lang="en-US" sz="3200" dirty="0"/>
              <a:t>- to learn new vocabulary;</a:t>
            </a:r>
          </a:p>
          <a:p>
            <a:r>
              <a:rPr lang="en-US" sz="3200" dirty="0"/>
              <a:t>- to practice grammar structures;</a:t>
            </a:r>
          </a:p>
          <a:p>
            <a:r>
              <a:rPr lang="en-US" sz="3200" dirty="0"/>
              <a:t>- to enable </a:t>
            </a:r>
            <a:r>
              <a:rPr lang="en-US" sz="3200" dirty="0" err="1"/>
              <a:t>st’s</a:t>
            </a:r>
            <a:r>
              <a:rPr lang="en-US" sz="3200" dirty="0"/>
              <a:t> to talk and write on the topic;</a:t>
            </a:r>
          </a:p>
          <a:p>
            <a:r>
              <a:rPr lang="en-US" sz="3200" dirty="0"/>
              <a:t>- to </a:t>
            </a:r>
            <a:r>
              <a:rPr lang="en-US" sz="3200" dirty="0" err="1"/>
              <a:t>instil</a:t>
            </a:r>
            <a:r>
              <a:rPr lang="en-US" sz="3200" dirty="0"/>
              <a:t> the idea that learning languages is necessary and essential;</a:t>
            </a:r>
          </a:p>
          <a:p>
            <a:r>
              <a:rPr lang="en-US" sz="3200" dirty="0"/>
              <a:t>- to encourage </a:t>
            </a:r>
            <a:r>
              <a:rPr lang="en-US" sz="3200" dirty="0" err="1"/>
              <a:t>st’s</a:t>
            </a:r>
            <a:r>
              <a:rPr lang="en-US" sz="3200" dirty="0"/>
              <a:t> to go on learning English at the next level;</a:t>
            </a:r>
          </a:p>
          <a:p>
            <a:r>
              <a:rPr lang="en-US" sz="3200" dirty="0"/>
              <a:t>- to lay the foundations for future study in terms to basic structures, lexis, language functions</a:t>
            </a:r>
          </a:p>
          <a:p>
            <a:r>
              <a:rPr lang="en-US" sz="3200" dirty="0"/>
              <a:t>and basic study</a:t>
            </a: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55" y="0"/>
            <a:ext cx="10850656" cy="600164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 Vocabulary activity.</a:t>
            </a:r>
          </a:p>
          <a:p>
            <a:r>
              <a:rPr lang="en-US" sz="2400" dirty="0"/>
              <a:t>2. Discussing of the topic «Metal Bars. The Gerund.» Grammar revision</a:t>
            </a:r>
          </a:p>
          <a:p>
            <a:r>
              <a:rPr lang="en-US" sz="2400" dirty="0"/>
              <a:t>3. Listening, reading, writing, speaking.</a:t>
            </a:r>
          </a:p>
          <a:p>
            <a:r>
              <a:rPr lang="en-US" sz="2400" dirty="0"/>
              <a:t>4. Grammar activity.</a:t>
            </a:r>
          </a:p>
          <a:p>
            <a:r>
              <a:rPr lang="en-US" sz="2400" dirty="0"/>
              <a:t>5. Communicative activities :</a:t>
            </a:r>
          </a:p>
          <a:p>
            <a:r>
              <a:rPr lang="en-US" sz="2400" dirty="0"/>
              <a:t>        Task 1. Give the English equivalents the following words and word combinations.</a:t>
            </a:r>
          </a:p>
          <a:p>
            <a:r>
              <a:rPr lang="en-US" sz="2400" dirty="0"/>
              <a:t>         Task 2. Answer the questions to the text.</a:t>
            </a:r>
          </a:p>
          <a:p>
            <a:r>
              <a:rPr lang="en-US" sz="2400" dirty="0"/>
              <a:t>         Task 3. Fill in the blanks with the necessary words from the active vocabulary. </a:t>
            </a:r>
          </a:p>
          <a:p>
            <a:r>
              <a:rPr lang="en-US" sz="2400" dirty="0"/>
              <a:t>         Task 4. Complete the following sentences.</a:t>
            </a:r>
          </a:p>
          <a:p>
            <a:r>
              <a:rPr lang="en-US" sz="2400" dirty="0"/>
              <a:t>         Task 5. Put in the right order. The underlined word is the beginning of the sentence.</a:t>
            </a:r>
          </a:p>
          <a:p>
            <a:r>
              <a:rPr lang="en-US" sz="2400" dirty="0"/>
              <a:t>          Task 6. Translate the following sentences into English.</a:t>
            </a:r>
          </a:p>
          <a:p>
            <a:r>
              <a:rPr lang="en-US" sz="2400" dirty="0"/>
              <a:t>Home task: Reading an additional text on the topic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1"/>
            <a:ext cx="11189079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References:</a:t>
            </a:r>
          </a:p>
          <a:p>
            <a:r>
              <a:rPr lang="en-US" sz="2000" dirty="0"/>
              <a:t>1. </a:t>
            </a:r>
            <a:r>
              <a:rPr lang="uk-UA" sz="2000" dirty="0"/>
              <a:t>Кравець Р.А. Лінгвокраїнознавчі аспекти викладання граматики англійської мови в</a:t>
            </a:r>
          </a:p>
          <a:p>
            <a:r>
              <a:rPr lang="uk-UA" sz="2000" dirty="0"/>
              <a:t>аграрному ВНЗ: методичні рекомендації / Р.А. Кравець. – Вінниця : ВНАУ, 2017. –</a:t>
            </a:r>
          </a:p>
          <a:p>
            <a:r>
              <a:rPr lang="uk-UA" sz="2000" dirty="0"/>
              <a:t>62 с.</a:t>
            </a:r>
          </a:p>
          <a:p>
            <a:r>
              <a:rPr lang="uk-UA" sz="2000" dirty="0"/>
              <a:t>2. Ковальова К. В. Волошина О.В Англійська мова: Методичні вказівки для практичних</a:t>
            </a:r>
          </a:p>
          <a:p>
            <a:r>
              <a:rPr lang="uk-UA" sz="2000" dirty="0"/>
              <a:t>занять та самостійної роботи студентів денної та заочної форм навчання з іноземної</a:t>
            </a:r>
          </a:p>
          <a:p>
            <a:r>
              <a:rPr lang="uk-UA" sz="2000" dirty="0"/>
              <a:t>мови спеціальності 075 «Маркетинг», 073 «Менеджмент», галузі знань 07</a:t>
            </a:r>
          </a:p>
          <a:p>
            <a:r>
              <a:rPr lang="uk-UA" sz="2000" dirty="0"/>
              <a:t>«Управління та адміністрування» – Вінниця, 2020. – 100 с.</a:t>
            </a:r>
          </a:p>
          <a:p>
            <a:r>
              <a:rPr lang="uk-UA" sz="2000" dirty="0"/>
              <a:t>3. </a:t>
            </a:r>
            <a:r>
              <a:rPr lang="uk-UA" sz="2000" dirty="0" err="1"/>
              <a:t>Малик</a:t>
            </a:r>
            <a:r>
              <a:rPr lang="uk-UA" sz="2000" dirty="0"/>
              <a:t> В М. «Іноземна мова» для студентів денної форми навчання першого</a:t>
            </a:r>
          </a:p>
          <a:p>
            <a:r>
              <a:rPr lang="uk-UA" sz="2000" dirty="0"/>
              <a:t>(бакалаврського) освітнього рівня галузі знань 20 «Аграрні науки та продовольство»</a:t>
            </a:r>
          </a:p>
          <a:p>
            <a:r>
              <a:rPr lang="uk-UA" sz="2000" dirty="0"/>
              <a:t>спеціальності 201 «Агрономія». Вінниця: ВНАУ, 2022. 231 с.</a:t>
            </a:r>
          </a:p>
          <a:p>
            <a:r>
              <a:rPr lang="uk-UA" sz="2000" dirty="0"/>
              <a:t>4. </a:t>
            </a:r>
            <a:r>
              <a:rPr lang="en-US" sz="2000" dirty="0"/>
              <a:t>Modern English-Ukrainian Dictionary: Over 160,000 Words and Expressions / Mykola</a:t>
            </a:r>
          </a:p>
          <a:p>
            <a:r>
              <a:rPr lang="en-US" sz="2000" dirty="0" err="1"/>
              <a:t>Ivanovych</a:t>
            </a:r>
            <a:r>
              <a:rPr lang="en-US" sz="2000" dirty="0"/>
              <a:t> </a:t>
            </a:r>
            <a:r>
              <a:rPr lang="en-US" sz="2000" dirty="0" err="1"/>
              <a:t>Balla</a:t>
            </a:r>
            <a:r>
              <a:rPr lang="en-US" sz="2000" dirty="0"/>
              <a:t>. – Kyiv: </a:t>
            </a:r>
            <a:r>
              <a:rPr lang="en-US" sz="2000" dirty="0" err="1"/>
              <a:t>Chumatskiy</a:t>
            </a:r>
            <a:r>
              <a:rPr lang="en-US" sz="2000" dirty="0"/>
              <a:t> </a:t>
            </a:r>
            <a:r>
              <a:rPr lang="en-US" sz="2000" dirty="0" err="1"/>
              <a:t>Shliakh</a:t>
            </a:r>
            <a:r>
              <a:rPr lang="en-US" sz="2000" dirty="0"/>
              <a:t> pub., 2007. – 668 p.</a:t>
            </a:r>
          </a:p>
          <a:p>
            <a:r>
              <a:rPr lang="en-US" sz="2000" dirty="0"/>
              <a:t>5. The Oxford Dictionary of Business World. (2020) //</a:t>
            </a:r>
            <a:r>
              <a:rPr lang="en-US" sz="2000" dirty="0" err="1"/>
              <a:t>Gen.Editors</a:t>
            </a:r>
            <a:r>
              <a:rPr lang="en-US" sz="2000" dirty="0"/>
              <a:t> Dr Alan Isaacs, </a:t>
            </a:r>
            <a:r>
              <a:rPr lang="en-US" sz="2000" dirty="0" err="1"/>
              <a:t>Ms</a:t>
            </a:r>
            <a:endParaRPr lang="en-US" sz="2000" dirty="0"/>
          </a:p>
          <a:p>
            <a:r>
              <a:rPr lang="en-US" sz="2000" dirty="0"/>
              <a:t>Elizabeth Martin. Oxford: Oxford University Press</a:t>
            </a:r>
          </a:p>
          <a:p>
            <a:r>
              <a:rPr lang="en-US" sz="2000" dirty="0"/>
              <a:t>6. </a:t>
            </a:r>
            <a:r>
              <a:rPr lang="uk-UA" sz="2000" dirty="0"/>
              <a:t>Верба Л.Г., Верба Г.В. Граматика сучасної англійської мови. Довідник: Мова </a:t>
            </a:r>
            <a:r>
              <a:rPr lang="uk-UA" sz="2000" dirty="0" err="1"/>
              <a:t>англ</a:t>
            </a:r>
            <a:r>
              <a:rPr lang="uk-UA" sz="2000" dirty="0"/>
              <a:t>.,</a:t>
            </a:r>
          </a:p>
          <a:p>
            <a:r>
              <a:rPr lang="uk-UA" sz="2000" dirty="0" err="1"/>
              <a:t>укр</a:t>
            </a:r>
            <a:r>
              <a:rPr lang="uk-UA" sz="2000" dirty="0"/>
              <a:t>. Київ: ТОВ «ВП Логос-М», 2020.</a:t>
            </a:r>
          </a:p>
          <a:p>
            <a:r>
              <a:rPr lang="uk-UA" sz="2000" dirty="0"/>
              <a:t>7. </a:t>
            </a:r>
            <a:r>
              <a:rPr lang="uk-UA" sz="2000" dirty="0" err="1"/>
              <a:t>Голіцинський</a:t>
            </a:r>
            <a:r>
              <a:rPr lang="uk-UA" sz="2000" dirty="0"/>
              <a:t> Ю. Граматика. Збірник вправ. Київ: </a:t>
            </a:r>
            <a:r>
              <a:rPr lang="uk-UA" sz="2000" dirty="0" err="1"/>
              <a:t>Інкос</a:t>
            </a:r>
            <a:r>
              <a:rPr lang="uk-UA" sz="2000" dirty="0"/>
              <a:t>, 2020.</a:t>
            </a:r>
          </a:p>
          <a:p>
            <a:r>
              <a:rPr lang="uk-UA" sz="2000" dirty="0"/>
              <a:t>8. </a:t>
            </a:r>
            <a:r>
              <a:rPr lang="en-US" sz="2000" dirty="0"/>
              <a:t>Murphy R. English Grammar in Use /Murphy R. – Cambridge University Press, 2021.</a:t>
            </a:r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Хід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заняття</a:t>
            </a:r>
            <a:r>
              <a:rPr lang="en-US" sz="4000" dirty="0">
                <a:solidFill>
                  <a:schemeClr val="bg1"/>
                </a:solidFill>
              </a:rPr>
              <a:t> (Procedure)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1) Read the text and translate into Ukrainian.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2) Remember the new words and word combinations.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3) Make summery of the text in English.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4) Put some questions to the text.</a:t>
            </a: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922" y="0"/>
            <a:ext cx="11971464" cy="470898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Biological methods of control</a:t>
            </a:r>
          </a:p>
          <a:p>
            <a:endParaRPr lang="en-US" sz="2000" dirty="0"/>
          </a:p>
          <a:p>
            <a:r>
              <a:rPr lang="en-US" sz="2000" dirty="0"/>
              <a:t>Biological methods of pest control are sustainable approaches used in agriculture to manage</a:t>
            </a:r>
          </a:p>
          <a:p>
            <a:r>
              <a:rPr lang="en-US" sz="2000" dirty="0"/>
              <a:t>pest populations while minimizing environmental impact and preserving natural ecosystems. These</a:t>
            </a:r>
          </a:p>
          <a:p>
            <a:r>
              <a:rPr lang="en-US" sz="2000" dirty="0"/>
              <a:t>methods harness natural biological mechanisms and organisms to regulate pest populations and</a:t>
            </a:r>
          </a:p>
          <a:p>
            <a:r>
              <a:rPr lang="en-US" sz="2000" dirty="0"/>
              <a:t>maintain crop health. One common biological control method is the introduction of natural enemies,</a:t>
            </a:r>
          </a:p>
          <a:p>
            <a:r>
              <a:rPr lang="en-US" sz="2000" dirty="0"/>
              <a:t>such as predatory insects, parasitic wasps, or beneficial nematodes, which prey upon or parasitize</a:t>
            </a:r>
          </a:p>
          <a:p>
            <a:r>
              <a:rPr lang="en-US" sz="2000" dirty="0"/>
              <a:t>pest species. This approach targets specific pests while avoiding harm to beneficial insects and</a:t>
            </a:r>
          </a:p>
          <a:p>
            <a:r>
              <a:rPr lang="en-US" sz="2000" dirty="0"/>
              <a:t>other organisms.</a:t>
            </a:r>
          </a:p>
          <a:p>
            <a:r>
              <a:rPr lang="en-US" sz="2000" dirty="0"/>
              <a:t>Another biological control strategy involves the use of microbial agents, such as bacteria,</a:t>
            </a:r>
          </a:p>
          <a:p>
            <a:r>
              <a:rPr lang="en-US" sz="2000" dirty="0"/>
              <a:t>fungi, and viruses, which infect and kill pests without harming non-target organisms. Biopesticides</a:t>
            </a:r>
          </a:p>
          <a:p>
            <a:r>
              <a:rPr lang="en-US" sz="2000" dirty="0"/>
              <a:t>derived from these microbial agents are increasingly used in integrated pest management (IPM)</a:t>
            </a:r>
          </a:p>
          <a:p>
            <a:r>
              <a:rPr lang="en-US" sz="2000" dirty="0"/>
              <a:t>programs to complement conventional pest control methods. These biopesticides are often</a:t>
            </a:r>
          </a:p>
          <a:p>
            <a:r>
              <a:rPr lang="en-US" sz="2000" dirty="0"/>
              <a:t>biodegradable and have minimal impact on human health and the environment compared to</a:t>
            </a:r>
          </a:p>
          <a:p>
            <a:r>
              <a:rPr lang="en-US" sz="2000" dirty="0"/>
              <a:t>synthetic chemical pesticides.</a:t>
            </a: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59567"/>
            <a:ext cx="12192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Crop rotation and intercropping are agroecological practices that also serve as biological</a:t>
            </a:r>
          </a:p>
          <a:p>
            <a:r>
              <a:rPr lang="en-US" sz="2000" dirty="0"/>
              <a:t>methods of pest control. By alternating crops in a field or planting different crops together, farmers</a:t>
            </a:r>
          </a:p>
          <a:p>
            <a:r>
              <a:rPr lang="en-US" sz="2000" dirty="0"/>
              <a:t>disrupt pest cycles, reduce pest buildup, and improve overall crop resilience. Some plants release</a:t>
            </a:r>
          </a:p>
          <a:p>
            <a:r>
              <a:rPr lang="en-US" sz="2000" dirty="0"/>
              <a:t>natural compounds or allelochemicals that repel pests or inhibit their growth, a phenomenon known</a:t>
            </a:r>
          </a:p>
          <a:p>
            <a:r>
              <a:rPr lang="en-US" sz="2000" dirty="0"/>
              <a:t>as allelopathy, which can be leveraged in pest management strategies.</a:t>
            </a:r>
          </a:p>
          <a:p>
            <a:r>
              <a:rPr lang="en-US" sz="2000" dirty="0"/>
              <a:t>Conservation biological control focuses on enhancing natural habitats and biodiversity</a:t>
            </a:r>
          </a:p>
          <a:p>
            <a:r>
              <a:rPr lang="en-US" sz="2000" dirty="0"/>
              <a:t>within agricultural landscapes to support populations of beneficial organisms. Maintaining</a:t>
            </a:r>
          </a:p>
          <a:p>
            <a:r>
              <a:rPr lang="en-US" sz="2000" dirty="0"/>
              <a:t>hedgerows, cover crops, and native vegetation provides food and shelter for natural enemies of</a:t>
            </a:r>
          </a:p>
          <a:p>
            <a:r>
              <a:rPr lang="en-US" sz="2000" dirty="0"/>
              <a:t>pests, promoting their establishment and effectiveness in controlling pest populations. This</a:t>
            </a:r>
          </a:p>
          <a:p>
            <a:r>
              <a:rPr lang="en-US" sz="2000" dirty="0"/>
              <a:t>approach helps create ecological balance and reduces the reliance on chemical inputs in pest</a:t>
            </a:r>
          </a:p>
          <a:p>
            <a:r>
              <a:rPr lang="en-US" sz="2000" dirty="0"/>
              <a:t>management.</a:t>
            </a:r>
            <a:r>
              <a:rPr lang="uk-UA" sz="2000" dirty="0"/>
              <a:t> </a:t>
            </a:r>
            <a:r>
              <a:rPr lang="en-US" sz="2000" dirty="0"/>
              <a:t>Biological control methods are integrated into holistic pest management strategies known as</a:t>
            </a:r>
          </a:p>
          <a:p>
            <a:r>
              <a:rPr lang="en-US" sz="2000" dirty="0"/>
              <a:t>integrated pest management (IPM). IPM combines biological, cultural, physical, and chemical</a:t>
            </a:r>
          </a:p>
          <a:p>
            <a:r>
              <a:rPr lang="en-US" sz="2000" dirty="0"/>
              <a:t>control tactics in a coordinated manner to achieve long-term pest suppression while minimizing</a:t>
            </a:r>
          </a:p>
          <a:p>
            <a:r>
              <a:rPr lang="en-US" sz="2000" dirty="0"/>
              <a:t>risks to human health and the environment. Monitoring and scouting for pests, understanding pest</a:t>
            </a:r>
          </a:p>
          <a:p>
            <a:r>
              <a:rPr lang="en-US" sz="2000" dirty="0"/>
              <a:t>life cycles, and employing thresholds for intervention are essential components of IPM programs,</a:t>
            </a:r>
          </a:p>
          <a:p>
            <a:r>
              <a:rPr lang="en-US" sz="2000" dirty="0"/>
              <a:t>allowing farmers to make informed decisions about pest control strategies based on scientific</a:t>
            </a:r>
          </a:p>
          <a:p>
            <a:r>
              <a:rPr lang="en-US" sz="2000" dirty="0"/>
              <a:t>evidence and local conditions.</a:t>
            </a: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521" y="987103"/>
            <a:ext cx="11628120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Overall, biological methods of pest control offer sustainable alternatives to chemical</a:t>
            </a:r>
          </a:p>
          <a:p>
            <a:r>
              <a:rPr lang="en-US" sz="2000" dirty="0"/>
              <a:t>pesticides, promoting ecological balance, reducing pesticide residues in food and the environment,</a:t>
            </a:r>
          </a:p>
          <a:p>
            <a:r>
              <a:rPr lang="en-US" sz="2000" dirty="0"/>
              <a:t>and safeguarding biodiversity. Continued research and innovation in biological control technologies</a:t>
            </a:r>
          </a:p>
          <a:p>
            <a:r>
              <a:rPr lang="en-US" sz="2000" dirty="0"/>
              <a:t>and practices are essential for enhancing their effectiveness and expanding their application in</a:t>
            </a:r>
          </a:p>
          <a:p>
            <a:r>
              <a:rPr lang="en-US" sz="2000" dirty="0"/>
              <a:t>global agriculture. By integrating biological methods into agricultural practices, farmers can</a:t>
            </a:r>
          </a:p>
          <a:p>
            <a:r>
              <a:rPr lang="en-US" sz="2000" dirty="0"/>
              <a:t>achieve</a:t>
            </a:r>
          </a:p>
          <a:p>
            <a:r>
              <a:rPr lang="en-US" sz="2000" dirty="0"/>
              <a:t>effective pest management while promoting environmental stewardship and sustainable food</a:t>
            </a:r>
          </a:p>
          <a:p>
            <a:r>
              <a:rPr lang="en-US" sz="2000" dirty="0"/>
              <a:t>production [14].</a:t>
            </a:r>
          </a:p>
          <a:p>
            <a:r>
              <a:rPr lang="en-US" sz="2000" dirty="0"/>
              <a:t>Task. Translate words and phrases into Ukrainian: biological methods of control;</a:t>
            </a:r>
          </a:p>
          <a:p>
            <a:r>
              <a:rPr lang="en-US" sz="2000" dirty="0"/>
              <a:t>natural ecosystems; natural biological mechanisms; to regulate pest populations; maintain crop</a:t>
            </a:r>
          </a:p>
          <a:p>
            <a:r>
              <a:rPr lang="en-US" sz="2000" dirty="0"/>
              <a:t>health; natural enemies; parasitic wasps; parasitize pest species; specific pests; biological control</a:t>
            </a:r>
          </a:p>
          <a:p>
            <a:r>
              <a:rPr lang="en-US" sz="2000" dirty="0"/>
              <a:t>strategy; the use of microbial agents; bacteria; fungi; viruses; non-target organisms; biopesticides;</a:t>
            </a: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195</TotalTime>
  <Words>1114</Words>
  <Application>Microsoft Office PowerPoint</Application>
  <PresentationFormat>Широкоэкранный</PresentationFormat>
  <Paragraphs>98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Stream Galsy</cp:lastModifiedBy>
  <cp:revision>25</cp:revision>
  <dcterms:created xsi:type="dcterms:W3CDTF">2023-07-12T10:27:08Z</dcterms:created>
  <dcterms:modified xsi:type="dcterms:W3CDTF">2024-08-02T18:11:27Z</dcterms:modified>
</cp:coreProperties>
</file>