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73" r:id="rId11"/>
    <p:sldId id="265" r:id="rId12"/>
    <p:sldId id="266" r:id="rId13"/>
    <p:sldId id="271" r:id="rId14"/>
    <p:sldId id="268"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0" d="100"/>
          <a:sy n="70" d="100"/>
        </p:scale>
        <p:origin x="864"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reeg Show" userId="b9bb7bb70a77571f" providerId="LiveId" clId="{E77C72BC-4E82-4DBA-BBA6-A772B46A5904}"/>
    <pc:docChg chg="undo redo custSel addSld delSld modSld">
      <pc:chgData name="Dreeg Show" userId="b9bb7bb70a77571f" providerId="LiveId" clId="{E77C72BC-4E82-4DBA-BBA6-A772B46A5904}" dt="2024-08-12T21:37:44.726" v="66" actId="122"/>
      <pc:docMkLst>
        <pc:docMk/>
      </pc:docMkLst>
      <pc:sldChg chg="modSp mod">
        <pc:chgData name="Dreeg Show" userId="b9bb7bb70a77571f" providerId="LiveId" clId="{E77C72BC-4E82-4DBA-BBA6-A772B46A5904}" dt="2024-08-11T21:15:39.311" v="15" actId="1076"/>
        <pc:sldMkLst>
          <pc:docMk/>
          <pc:sldMk cId="189278787" sldId="257"/>
        </pc:sldMkLst>
        <pc:spChg chg="mod">
          <ac:chgData name="Dreeg Show" userId="b9bb7bb70a77571f" providerId="LiveId" clId="{E77C72BC-4E82-4DBA-BBA6-A772B46A5904}" dt="2024-08-11T21:15:06.294" v="3" actId="20577"/>
          <ac:spMkLst>
            <pc:docMk/>
            <pc:sldMk cId="189278787" sldId="257"/>
            <ac:spMk id="4" creationId="{00000000-0000-0000-0000-000000000000}"/>
          </ac:spMkLst>
        </pc:spChg>
        <pc:spChg chg="mod">
          <ac:chgData name="Dreeg Show" userId="b9bb7bb70a77571f" providerId="LiveId" clId="{E77C72BC-4E82-4DBA-BBA6-A772B46A5904}" dt="2024-08-11T21:15:39.311" v="15" actId="1076"/>
          <ac:spMkLst>
            <pc:docMk/>
            <pc:sldMk cId="189278787" sldId="257"/>
            <ac:spMk id="5" creationId="{00000000-0000-0000-0000-000000000000}"/>
          </ac:spMkLst>
        </pc:spChg>
      </pc:sldChg>
      <pc:sldChg chg="modSp mod">
        <pc:chgData name="Dreeg Show" userId="b9bb7bb70a77571f" providerId="LiveId" clId="{E77C72BC-4E82-4DBA-BBA6-A772B46A5904}" dt="2024-08-11T21:16:25.946" v="16"/>
        <pc:sldMkLst>
          <pc:docMk/>
          <pc:sldMk cId="1446049101" sldId="259"/>
        </pc:sldMkLst>
        <pc:spChg chg="mod">
          <ac:chgData name="Dreeg Show" userId="b9bb7bb70a77571f" providerId="LiveId" clId="{E77C72BC-4E82-4DBA-BBA6-A772B46A5904}" dt="2024-08-11T21:16:25.946" v="16"/>
          <ac:spMkLst>
            <pc:docMk/>
            <pc:sldMk cId="1446049101" sldId="259"/>
            <ac:spMk id="4" creationId="{00000000-0000-0000-0000-000000000000}"/>
          </ac:spMkLst>
        </pc:spChg>
      </pc:sldChg>
      <pc:sldChg chg="modSp mod">
        <pc:chgData name="Dreeg Show" userId="b9bb7bb70a77571f" providerId="LiveId" clId="{E77C72BC-4E82-4DBA-BBA6-A772B46A5904}" dt="2024-08-12T21:37:44.726" v="66" actId="122"/>
        <pc:sldMkLst>
          <pc:docMk/>
          <pc:sldMk cId="1306620392" sldId="262"/>
        </pc:sldMkLst>
        <pc:spChg chg="mod">
          <ac:chgData name="Dreeg Show" userId="b9bb7bb70a77571f" providerId="LiveId" clId="{E77C72BC-4E82-4DBA-BBA6-A772B46A5904}" dt="2024-08-12T21:37:44.726" v="66" actId="122"/>
          <ac:spMkLst>
            <pc:docMk/>
            <pc:sldMk cId="1306620392" sldId="262"/>
            <ac:spMk id="4" creationId="{00000000-0000-0000-0000-000000000000}"/>
          </ac:spMkLst>
        </pc:spChg>
      </pc:sldChg>
      <pc:sldChg chg="modSp mod">
        <pc:chgData name="Dreeg Show" userId="b9bb7bb70a77571f" providerId="LiveId" clId="{E77C72BC-4E82-4DBA-BBA6-A772B46A5904}" dt="2024-08-11T21:20:35.207" v="28" actId="1076"/>
        <pc:sldMkLst>
          <pc:docMk/>
          <pc:sldMk cId="2442132063" sldId="263"/>
        </pc:sldMkLst>
        <pc:spChg chg="mod">
          <ac:chgData name="Dreeg Show" userId="b9bb7bb70a77571f" providerId="LiveId" clId="{E77C72BC-4E82-4DBA-BBA6-A772B46A5904}" dt="2024-08-11T21:20:35.207" v="28" actId="1076"/>
          <ac:spMkLst>
            <pc:docMk/>
            <pc:sldMk cId="2442132063" sldId="263"/>
            <ac:spMk id="4" creationId="{00000000-0000-0000-0000-000000000000}"/>
          </ac:spMkLst>
        </pc:spChg>
      </pc:sldChg>
      <pc:sldChg chg="modSp mod">
        <pc:chgData name="Dreeg Show" userId="b9bb7bb70a77571f" providerId="LiveId" clId="{E77C72BC-4E82-4DBA-BBA6-A772B46A5904}" dt="2024-08-11T21:21:18.300" v="31"/>
        <pc:sldMkLst>
          <pc:docMk/>
          <pc:sldMk cId="2338566875" sldId="264"/>
        </pc:sldMkLst>
        <pc:spChg chg="mod">
          <ac:chgData name="Dreeg Show" userId="b9bb7bb70a77571f" providerId="LiveId" clId="{E77C72BC-4E82-4DBA-BBA6-A772B46A5904}" dt="2024-08-11T21:21:18.300" v="31"/>
          <ac:spMkLst>
            <pc:docMk/>
            <pc:sldMk cId="2338566875" sldId="264"/>
            <ac:spMk id="4" creationId="{00000000-0000-0000-0000-000000000000}"/>
          </ac:spMkLst>
        </pc:spChg>
      </pc:sldChg>
      <pc:sldChg chg="addSp delSp modSp mod">
        <pc:chgData name="Dreeg Show" userId="b9bb7bb70a77571f" providerId="LiveId" clId="{E77C72BC-4E82-4DBA-BBA6-A772B46A5904}" dt="2024-08-11T21:22:49.300" v="47" actId="1076"/>
        <pc:sldMkLst>
          <pc:docMk/>
          <pc:sldMk cId="2136461699" sldId="265"/>
        </pc:sldMkLst>
        <pc:picChg chg="del">
          <ac:chgData name="Dreeg Show" userId="b9bb7bb70a77571f" providerId="LiveId" clId="{E77C72BC-4E82-4DBA-BBA6-A772B46A5904}" dt="2024-08-11T21:21:56.624" v="38" actId="478"/>
          <ac:picMkLst>
            <pc:docMk/>
            <pc:sldMk cId="2136461699" sldId="265"/>
            <ac:picMk id="9" creationId="{A229EA95-DF02-BBB4-3E69-3151BFC17F1C}"/>
          </ac:picMkLst>
        </pc:picChg>
        <pc:picChg chg="add mod">
          <ac:chgData name="Dreeg Show" userId="b9bb7bb70a77571f" providerId="LiveId" clId="{E77C72BC-4E82-4DBA-BBA6-A772B46A5904}" dt="2024-08-11T21:22:47.796" v="46" actId="1076"/>
          <ac:picMkLst>
            <pc:docMk/>
            <pc:sldMk cId="2136461699" sldId="265"/>
            <ac:picMk id="11" creationId="{56595D1C-F306-7BB4-84F3-7F9C0891FA12}"/>
          </ac:picMkLst>
        </pc:picChg>
        <pc:picChg chg="add mod">
          <ac:chgData name="Dreeg Show" userId="b9bb7bb70a77571f" providerId="LiveId" clId="{E77C72BC-4E82-4DBA-BBA6-A772B46A5904}" dt="2024-08-11T21:22:49.300" v="47" actId="1076"/>
          <ac:picMkLst>
            <pc:docMk/>
            <pc:sldMk cId="2136461699" sldId="265"/>
            <ac:picMk id="13" creationId="{1C18B0AF-1B3B-13F1-DF66-E367150F3E1C}"/>
          </ac:picMkLst>
        </pc:picChg>
      </pc:sldChg>
      <pc:sldChg chg="addSp delSp modSp mod">
        <pc:chgData name="Dreeg Show" userId="b9bb7bb70a77571f" providerId="LiveId" clId="{E77C72BC-4E82-4DBA-BBA6-A772B46A5904}" dt="2024-08-11T21:23:27.116" v="53" actId="1076"/>
        <pc:sldMkLst>
          <pc:docMk/>
          <pc:sldMk cId="3663010782" sldId="266"/>
        </pc:sldMkLst>
        <pc:picChg chg="del">
          <ac:chgData name="Dreeg Show" userId="b9bb7bb70a77571f" providerId="LiveId" clId="{E77C72BC-4E82-4DBA-BBA6-A772B46A5904}" dt="2024-08-11T21:23:15.801" v="48" actId="478"/>
          <ac:picMkLst>
            <pc:docMk/>
            <pc:sldMk cId="3663010782" sldId="266"/>
            <ac:picMk id="6" creationId="{837ADC44-162B-91A8-5497-1E1DE12A5EB5}"/>
          </ac:picMkLst>
        </pc:picChg>
        <pc:picChg chg="add mod">
          <ac:chgData name="Dreeg Show" userId="b9bb7bb70a77571f" providerId="LiveId" clId="{E77C72BC-4E82-4DBA-BBA6-A772B46A5904}" dt="2024-08-11T21:23:27.116" v="53" actId="1076"/>
          <ac:picMkLst>
            <pc:docMk/>
            <pc:sldMk cId="3663010782" sldId="266"/>
            <ac:picMk id="8" creationId="{17141013-AE37-6AF0-6BC2-7B0C744DE61A}"/>
          </ac:picMkLst>
        </pc:picChg>
      </pc:sldChg>
      <pc:sldChg chg="addSp delSp modSp mod">
        <pc:chgData name="Dreeg Show" userId="b9bb7bb70a77571f" providerId="LiveId" clId="{E77C72BC-4E82-4DBA-BBA6-A772B46A5904}" dt="2024-08-11T21:24:10.757" v="61" actId="1076"/>
        <pc:sldMkLst>
          <pc:docMk/>
          <pc:sldMk cId="2297206823" sldId="271"/>
        </pc:sldMkLst>
        <pc:picChg chg="del">
          <ac:chgData name="Dreeg Show" userId="b9bb7bb70a77571f" providerId="LiveId" clId="{E77C72BC-4E82-4DBA-BBA6-A772B46A5904}" dt="2024-08-11T21:23:40.924" v="54" actId="478"/>
          <ac:picMkLst>
            <pc:docMk/>
            <pc:sldMk cId="2297206823" sldId="271"/>
            <ac:picMk id="8" creationId="{C41607C5-3AA1-8517-10F8-E75F46599CF3}"/>
          </ac:picMkLst>
        </pc:picChg>
        <pc:picChg chg="add mod">
          <ac:chgData name="Dreeg Show" userId="b9bb7bb70a77571f" providerId="LiveId" clId="{E77C72BC-4E82-4DBA-BBA6-A772B46A5904}" dt="2024-08-11T21:24:10.757" v="61" actId="1076"/>
          <ac:picMkLst>
            <pc:docMk/>
            <pc:sldMk cId="2297206823" sldId="271"/>
            <ac:picMk id="10" creationId="{4FC254B6-1584-C71C-D52A-44D0362EBFDF}"/>
          </ac:picMkLst>
        </pc:picChg>
      </pc:sldChg>
      <pc:sldChg chg="del">
        <pc:chgData name="Dreeg Show" userId="b9bb7bb70a77571f" providerId="LiveId" clId="{E77C72BC-4E82-4DBA-BBA6-A772B46A5904}" dt="2024-08-11T21:24:16.221" v="62" actId="2696"/>
        <pc:sldMkLst>
          <pc:docMk/>
          <pc:sldMk cId="1229071714" sldId="272"/>
        </pc:sldMkLst>
      </pc:sldChg>
      <pc:sldChg chg="modSp add mod">
        <pc:chgData name="Dreeg Show" userId="b9bb7bb70a77571f" providerId="LiveId" clId="{E77C72BC-4E82-4DBA-BBA6-A772B46A5904}" dt="2024-08-11T21:21:41.192" v="37"/>
        <pc:sldMkLst>
          <pc:docMk/>
          <pc:sldMk cId="3900680026" sldId="273"/>
        </pc:sldMkLst>
        <pc:spChg chg="mod">
          <ac:chgData name="Dreeg Show" userId="b9bb7bb70a77571f" providerId="LiveId" clId="{E77C72BC-4E82-4DBA-BBA6-A772B46A5904}" dt="2024-08-11T21:21:41.192" v="37"/>
          <ac:spMkLst>
            <pc:docMk/>
            <pc:sldMk cId="3900680026" sldId="273"/>
            <ac:spMk id="4" creationId="{00000000-0000-0000-0000-00000000000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7DAF3113-D596-4B49-8FAE-458878600028}" type="datetimeFigureOut">
              <a:rPr lang="uk-UA" smtClean="0"/>
              <a:t>13.08.2024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6491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13.08.2024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9592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13.08.2024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7121790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13.08.2024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286232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13.08.2024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7538062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13.08.2024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2620449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7DAF3113-D596-4B49-8FAE-458878600028}" type="datetimeFigureOut">
              <a:rPr lang="uk-UA" smtClean="0"/>
              <a:t>13.08.2024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298145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7DAF3113-D596-4B49-8FAE-458878600028}" type="datetimeFigureOut">
              <a:rPr lang="uk-UA" smtClean="0"/>
              <a:t>13.08.2024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00666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7DAF3113-D596-4B49-8FAE-458878600028}" type="datetimeFigureOut">
              <a:rPr lang="uk-UA" smtClean="0"/>
              <a:t>13.08.2024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05602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13.08.2024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17993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7DAF3113-D596-4B49-8FAE-458878600028}" type="datetimeFigureOut">
              <a:rPr lang="uk-UA" smtClean="0"/>
              <a:t>13.08.2024</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665439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7DAF3113-D596-4B49-8FAE-458878600028}" type="datetimeFigureOut">
              <a:rPr lang="uk-UA" smtClean="0"/>
              <a:t>13.08.2024</a:t>
            </a:fld>
            <a:endParaRPr lang="uk-UA"/>
          </a:p>
        </p:txBody>
      </p:sp>
      <p:sp>
        <p:nvSpPr>
          <p:cNvPr id="8" name="Footer Placeholder 7"/>
          <p:cNvSpPr>
            <a:spLocks noGrp="1"/>
          </p:cNvSpPr>
          <p:nvPr>
            <p:ph type="ftr" sz="quarter" idx="11"/>
          </p:nvPr>
        </p:nvSpPr>
        <p:spPr/>
        <p:txBody>
          <a:bodyPr/>
          <a:lstStyle/>
          <a:p>
            <a:endParaRPr lang="uk-UA"/>
          </a:p>
        </p:txBody>
      </p:sp>
      <p:sp>
        <p:nvSpPr>
          <p:cNvPr id="9" name="Slide Number Placeholder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6457157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7DAF3113-D596-4B49-8FAE-458878600028}" type="datetimeFigureOut">
              <a:rPr lang="uk-UA" smtClean="0"/>
              <a:t>13.08.2024</a:t>
            </a:fld>
            <a:endParaRPr lang="uk-UA"/>
          </a:p>
        </p:txBody>
      </p:sp>
      <p:sp>
        <p:nvSpPr>
          <p:cNvPr id="4" name="Footer Placeholder 3"/>
          <p:cNvSpPr>
            <a:spLocks noGrp="1"/>
          </p:cNvSpPr>
          <p:nvPr>
            <p:ph type="ftr" sz="quarter" idx="11"/>
          </p:nvPr>
        </p:nvSpPr>
        <p:spPr/>
        <p:txBody>
          <a:bodyPr/>
          <a:lstStyle/>
          <a:p>
            <a:endParaRPr lang="uk-UA"/>
          </a:p>
        </p:txBody>
      </p:sp>
      <p:sp>
        <p:nvSpPr>
          <p:cNvPr id="5" name="Slide Number Placeholder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7903696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AF3113-D596-4B49-8FAE-458878600028}" type="datetimeFigureOut">
              <a:rPr lang="uk-UA" smtClean="0"/>
              <a:t>13.08.2024</a:t>
            </a:fld>
            <a:endParaRPr lang="uk-UA"/>
          </a:p>
        </p:txBody>
      </p:sp>
      <p:sp>
        <p:nvSpPr>
          <p:cNvPr id="3" name="Footer Placeholder 2"/>
          <p:cNvSpPr>
            <a:spLocks noGrp="1"/>
          </p:cNvSpPr>
          <p:nvPr>
            <p:ph type="ftr" sz="quarter" idx="11"/>
          </p:nvPr>
        </p:nvSpPr>
        <p:spPr/>
        <p:txBody>
          <a:bodyPr/>
          <a:lstStyle/>
          <a:p>
            <a:endParaRPr lang="uk-UA"/>
          </a:p>
        </p:txBody>
      </p:sp>
      <p:sp>
        <p:nvSpPr>
          <p:cNvPr id="4" name="Slide Number Placeholder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3919701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7DAF3113-D596-4B49-8FAE-458878600028}" type="datetimeFigureOut">
              <a:rPr lang="uk-UA" smtClean="0"/>
              <a:t>13.08.2024</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4277051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7DAF3113-D596-4B49-8FAE-458878600028}" type="datetimeFigureOut">
              <a:rPr lang="uk-UA" smtClean="0"/>
              <a:t>13.08.2024</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2616981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DAF3113-D596-4B49-8FAE-458878600028}" type="datetimeFigureOut">
              <a:rPr lang="uk-UA" smtClean="0"/>
              <a:t>13.08.2024</a:t>
            </a:fld>
            <a:endParaRPr lang="uk-UA"/>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uk-UA"/>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30032921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a:t>Конспекти</a:t>
            </a:r>
            <a:r>
              <a:rPr lang="ru-RU" sz="4000" dirty="0"/>
              <a:t> </a:t>
            </a:r>
            <a:r>
              <a:rPr lang="ru-RU" sz="4000" dirty="0" err="1"/>
              <a:t>практичних</a:t>
            </a:r>
            <a:r>
              <a:rPr lang="ru-RU" sz="4000" dirty="0"/>
              <a:t> занять з </a:t>
            </a:r>
            <a:r>
              <a:rPr lang="ru-RU" sz="4000" dirty="0" err="1"/>
              <a:t>дисципліни</a:t>
            </a:r>
            <a:r>
              <a:rPr lang="ru-RU" sz="4000" dirty="0"/>
              <a:t> «</a:t>
            </a:r>
            <a:r>
              <a:rPr lang="ru-RU" sz="4000" dirty="0" err="1"/>
              <a:t>Іноземна</a:t>
            </a:r>
            <a:r>
              <a:rPr lang="ru-RU" sz="4000" dirty="0"/>
              <a:t> мова»</a:t>
            </a:r>
          </a:p>
          <a:p>
            <a:pPr algn="ctr"/>
            <a:r>
              <a:rPr lang="ru-RU" sz="4000" dirty="0"/>
              <a:t>з </a:t>
            </a:r>
            <a:r>
              <a:rPr lang="ru-RU" sz="4000" dirty="0" err="1"/>
              <a:t>галузі</a:t>
            </a:r>
            <a:r>
              <a:rPr lang="ru-RU" sz="4000" dirty="0"/>
              <a:t> </a:t>
            </a:r>
            <a:r>
              <a:rPr lang="ru-RU" sz="4000" dirty="0" err="1"/>
              <a:t>знань</a:t>
            </a:r>
            <a:r>
              <a:rPr lang="ru-RU" sz="4000" dirty="0"/>
              <a:t> 20 «</a:t>
            </a:r>
            <a:r>
              <a:rPr lang="ru-RU" sz="4000" dirty="0" err="1"/>
              <a:t>Аграрні</a:t>
            </a:r>
            <a:r>
              <a:rPr lang="ru-RU" sz="4000" dirty="0"/>
              <a:t> науки та </a:t>
            </a:r>
            <a:r>
              <a:rPr lang="ru-RU" sz="4000" dirty="0" err="1"/>
              <a:t>продовольство</a:t>
            </a:r>
            <a:r>
              <a:rPr lang="ru-RU" sz="4000" dirty="0"/>
              <a:t>»</a:t>
            </a:r>
          </a:p>
          <a:p>
            <a:pPr algn="ctr"/>
            <a:endParaRPr lang="ru-RU" sz="4000" dirty="0"/>
          </a:p>
          <a:p>
            <a:pPr algn="ctr"/>
            <a:r>
              <a:rPr lang="ru-RU" sz="4000" dirty="0" err="1"/>
              <a:t>спеціальності</a:t>
            </a:r>
            <a:r>
              <a:rPr lang="ru-RU" sz="4000" dirty="0"/>
              <a:t> 201 «</a:t>
            </a:r>
            <a:r>
              <a:rPr lang="ru-RU" sz="4000" dirty="0" err="1"/>
              <a:t>Агрономія</a:t>
            </a:r>
            <a:r>
              <a:rPr lang="ru-RU" sz="4000" dirty="0"/>
              <a:t>».    </a:t>
            </a:r>
          </a:p>
          <a:p>
            <a:pPr algn="ctr"/>
            <a:r>
              <a:rPr lang="ru-RU" sz="4000" dirty="0"/>
              <a:t>Семестр 3,4 (56 годин)</a:t>
            </a:r>
          </a:p>
          <a:p>
            <a:pPr algn="ctr"/>
            <a:endParaRPr lang="ru-RU" sz="4000" dirty="0"/>
          </a:p>
          <a:p>
            <a:pPr algn="ctr"/>
            <a:r>
              <a:rPr lang="ru-RU" sz="4000" dirty="0" err="1"/>
              <a:t>Атестація</a:t>
            </a:r>
            <a:r>
              <a:rPr lang="ru-RU" sz="4000" dirty="0"/>
              <a:t> 3 (14 год.)</a:t>
            </a:r>
          </a:p>
        </p:txBody>
      </p:sp>
    </p:spTree>
    <p:extLst>
      <p:ext uri="{BB962C8B-B14F-4D97-AF65-F5344CB8AC3E}">
        <p14:creationId xmlns:p14="http://schemas.microsoft.com/office/powerpoint/2010/main" val="7529049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9521" y="987103"/>
            <a:ext cx="11628120" cy="218591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450215" algn="just">
              <a:lnSpc>
                <a:spcPct val="115000"/>
              </a:lnSpc>
              <a:spcAft>
                <a:spcPts val="1000"/>
              </a:spcAft>
              <a:tabLst>
                <a:tab pos="3529965" algn="l"/>
                <a:tab pos="6369050" algn="l"/>
              </a:tabLst>
            </a:pPr>
            <a:r>
              <a:rPr lang="en-US" sz="2000" dirty="0">
                <a:effectLst/>
                <a:latin typeface="Arial" panose="020B0604020202020204" pitchFamily="34" charset="0"/>
                <a:ea typeface="Calibri" panose="020F0502020204030204" pitchFamily="34" charset="0"/>
                <a:cs typeface="Arial" panose="020B0604020202020204" pitchFamily="34" charset="0"/>
              </a:rPr>
              <a:t>Task. Translate words and phrases into Ukrainian: Pesticide contamination of food products; food safety; public health; chemicals; to protect crops; pests; diseases; weeds; crops; residues; post-harvest treatments; safe limits; toxicological assessments; routine sampling and testing; regulatory authorities; consumers; contaminated fruits; vegetables; grains; animal products; potential health effects; neurological disorders; reproductive issues; cancers; vulnerable populations; infants; children; pregnant women; immune systems; pesticide residues;</a:t>
            </a:r>
            <a:endParaRPr lang="ru-UA" sz="20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9006800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Рисунок 10">
            <a:extLst>
              <a:ext uri="{FF2B5EF4-FFF2-40B4-BE49-F238E27FC236}">
                <a16:creationId xmlns:a16="http://schemas.microsoft.com/office/drawing/2014/main" id="{56595D1C-F306-7BB4-84F3-7F9C0891FA12}"/>
              </a:ext>
            </a:extLst>
          </p:cNvPr>
          <p:cNvPicPr>
            <a:picLocks noChangeAspect="1"/>
          </p:cNvPicPr>
          <p:nvPr/>
        </p:nvPicPr>
        <p:blipFill>
          <a:blip r:embed="rId2"/>
          <a:stretch>
            <a:fillRect/>
          </a:stretch>
        </p:blipFill>
        <p:spPr>
          <a:xfrm>
            <a:off x="701537" y="1527957"/>
            <a:ext cx="9344752" cy="1179148"/>
          </a:xfrm>
          <a:prstGeom prst="rect">
            <a:avLst/>
          </a:prstGeom>
        </p:spPr>
      </p:pic>
      <p:pic>
        <p:nvPicPr>
          <p:cNvPr id="13" name="Рисунок 12">
            <a:extLst>
              <a:ext uri="{FF2B5EF4-FFF2-40B4-BE49-F238E27FC236}">
                <a16:creationId xmlns:a16="http://schemas.microsoft.com/office/drawing/2014/main" id="{1C18B0AF-1B3B-13F1-DF66-E367150F3E1C}"/>
              </a:ext>
            </a:extLst>
          </p:cNvPr>
          <p:cNvPicPr>
            <a:picLocks noChangeAspect="1"/>
          </p:cNvPicPr>
          <p:nvPr/>
        </p:nvPicPr>
        <p:blipFill>
          <a:blip r:embed="rId3"/>
          <a:stretch>
            <a:fillRect/>
          </a:stretch>
        </p:blipFill>
        <p:spPr>
          <a:xfrm>
            <a:off x="701537" y="2707105"/>
            <a:ext cx="9331992" cy="3068052"/>
          </a:xfrm>
          <a:prstGeom prst="rect">
            <a:avLst/>
          </a:prstGeom>
        </p:spPr>
      </p:pic>
    </p:spTree>
    <p:extLst>
      <p:ext uri="{BB962C8B-B14F-4D97-AF65-F5344CB8AC3E}">
        <p14:creationId xmlns:p14="http://schemas.microsoft.com/office/powerpoint/2010/main" val="21364616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a:extLst>
              <a:ext uri="{FF2B5EF4-FFF2-40B4-BE49-F238E27FC236}">
                <a16:creationId xmlns:a16="http://schemas.microsoft.com/office/drawing/2014/main" id="{17141013-AE37-6AF0-6BC2-7B0C744DE61A}"/>
              </a:ext>
            </a:extLst>
          </p:cNvPr>
          <p:cNvPicPr>
            <a:picLocks noChangeAspect="1"/>
          </p:cNvPicPr>
          <p:nvPr/>
        </p:nvPicPr>
        <p:blipFill>
          <a:blip r:embed="rId2"/>
          <a:stretch>
            <a:fillRect/>
          </a:stretch>
        </p:blipFill>
        <p:spPr>
          <a:xfrm>
            <a:off x="516887" y="1242007"/>
            <a:ext cx="10195699" cy="4373986"/>
          </a:xfrm>
          <a:prstGeom prst="rect">
            <a:avLst/>
          </a:prstGeom>
        </p:spPr>
      </p:pic>
    </p:spTree>
    <p:extLst>
      <p:ext uri="{BB962C8B-B14F-4D97-AF65-F5344CB8AC3E}">
        <p14:creationId xmlns:p14="http://schemas.microsoft.com/office/powerpoint/2010/main" val="36630107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a:extLst>
              <a:ext uri="{FF2B5EF4-FFF2-40B4-BE49-F238E27FC236}">
                <a16:creationId xmlns:a16="http://schemas.microsoft.com/office/drawing/2014/main" id="{4FC254B6-1584-C71C-D52A-44D0362EBFDF}"/>
              </a:ext>
            </a:extLst>
          </p:cNvPr>
          <p:cNvPicPr>
            <a:picLocks noChangeAspect="1"/>
          </p:cNvPicPr>
          <p:nvPr/>
        </p:nvPicPr>
        <p:blipFill>
          <a:blip r:embed="rId2"/>
          <a:stretch>
            <a:fillRect/>
          </a:stretch>
        </p:blipFill>
        <p:spPr>
          <a:xfrm>
            <a:off x="283414" y="1194400"/>
            <a:ext cx="10592476" cy="4469199"/>
          </a:xfrm>
          <a:prstGeom prst="rect">
            <a:avLst/>
          </a:prstGeom>
        </p:spPr>
      </p:pic>
    </p:spTree>
    <p:extLst>
      <p:ext uri="{BB962C8B-B14F-4D97-AF65-F5344CB8AC3E}">
        <p14:creationId xmlns:p14="http://schemas.microsoft.com/office/powerpoint/2010/main" val="22972068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uk-UA" sz="3600" dirty="0">
                <a:solidFill>
                  <a:srgbClr val="FF0000"/>
                </a:solidFill>
              </a:rPr>
              <a:t>Практичне заняття 1</a:t>
            </a:r>
            <a:r>
              <a:rPr lang="en-US" sz="3600" dirty="0">
                <a:solidFill>
                  <a:srgbClr val="FF0000"/>
                </a:solidFill>
              </a:rPr>
              <a:t>8</a:t>
            </a:r>
            <a:r>
              <a:rPr lang="uk-UA" sz="3600" dirty="0">
                <a:solidFill>
                  <a:srgbClr val="FF0000"/>
                </a:solidFill>
              </a:rPr>
              <a:t>(2 год.)</a:t>
            </a:r>
            <a:endParaRPr lang="en-US" sz="3600" dirty="0">
              <a:solidFill>
                <a:srgbClr val="FF0000"/>
              </a:solidFill>
            </a:endParaRPr>
          </a:p>
        </p:txBody>
      </p:sp>
      <p:sp>
        <p:nvSpPr>
          <p:cNvPr id="5" name="Прямоугольник 4"/>
          <p:cNvSpPr/>
          <p:nvPr/>
        </p:nvSpPr>
        <p:spPr>
          <a:xfrm>
            <a:off x="176048" y="1989471"/>
            <a:ext cx="11839903" cy="2879058"/>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marL="450215">
              <a:lnSpc>
                <a:spcPct val="115000"/>
              </a:lnSpc>
              <a:spcAft>
                <a:spcPts val="1000"/>
              </a:spcAft>
            </a:pPr>
            <a:r>
              <a:rPr lang="en-US" sz="4000" b="1" dirty="0">
                <a:solidFill>
                  <a:srgbClr val="222222"/>
                </a:solidFill>
                <a:effectLst/>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rPr>
              <a:t>Topic</a:t>
            </a:r>
            <a:r>
              <a:rPr lang="en-US" sz="40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4000" b="1"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4000" b="1" dirty="0">
                <a:effectLst/>
                <a:latin typeface="Times New Roman" panose="02020603050405020304" pitchFamily="18" charset="0"/>
                <a:ea typeface="Times New Roman" panose="02020603050405020304" pitchFamily="18" charset="0"/>
                <a:cs typeface="Times New Roman" panose="02020603050405020304" pitchFamily="18" charset="0"/>
              </a:rPr>
              <a:t>Pesticide contamination of food products »</a:t>
            </a:r>
            <a:r>
              <a:rPr lang="uk-UA" sz="4000" b="1" dirty="0">
                <a:effectLst/>
                <a:latin typeface="Times New Roman" panose="02020603050405020304" pitchFamily="18" charset="0"/>
                <a:ea typeface="Times New Roman" panose="02020603050405020304" pitchFamily="18" charset="0"/>
                <a:cs typeface="Times New Roman" panose="02020603050405020304" pitchFamily="18" charset="0"/>
              </a:rPr>
              <a:t> Вживання </a:t>
            </a:r>
            <a:r>
              <a:rPr lang="en-US" sz="4000" b="1" dirty="0">
                <a:effectLst/>
                <a:latin typeface="Times New Roman" panose="02020603050405020304" pitchFamily="18" charset="0"/>
                <a:ea typeface="Times New Roman" panose="02020603050405020304" pitchFamily="18" charset="0"/>
                <a:cs typeface="Times New Roman" panose="02020603050405020304" pitchFamily="18" charset="0"/>
              </a:rPr>
              <a:t>Conditional Mood</a:t>
            </a:r>
            <a:r>
              <a:rPr lang="uk-UA" sz="4000" b="1" dirty="0">
                <a:effectLst/>
                <a:latin typeface="Times New Roman" panose="02020603050405020304" pitchFamily="18" charset="0"/>
                <a:ea typeface="Times New Roman" panose="02020603050405020304" pitchFamily="18" charset="0"/>
                <a:cs typeface="Times New Roman" panose="02020603050405020304" pitchFamily="18" charset="0"/>
              </a:rPr>
              <a:t> та </a:t>
            </a:r>
            <a:r>
              <a:rPr lang="en-US" sz="4000" b="1" dirty="0">
                <a:effectLst/>
                <a:latin typeface="Times New Roman" panose="02020603050405020304" pitchFamily="18" charset="0"/>
                <a:ea typeface="Times New Roman" panose="02020603050405020304" pitchFamily="18" charset="0"/>
                <a:cs typeface="Times New Roman" panose="02020603050405020304" pitchFamily="18" charset="0"/>
              </a:rPr>
              <a:t>Subjunctive </a:t>
            </a:r>
            <a:r>
              <a:rPr lang="uk-UA" sz="4000" b="1" dirty="0">
                <a:effectLst/>
                <a:latin typeface="Times New Roman" panose="02020603050405020304" pitchFamily="18" charset="0"/>
                <a:ea typeface="Times New Roman" panose="02020603050405020304" pitchFamily="18" charset="0"/>
                <a:cs typeface="Times New Roman" panose="02020603050405020304" pitchFamily="18" charset="0"/>
              </a:rPr>
              <a:t>2 (</a:t>
            </a:r>
            <a:r>
              <a:rPr lang="uk-UA" sz="4000" b="1" dirty="0" err="1">
                <a:effectLst/>
                <a:latin typeface="Times New Roman" panose="02020603050405020304" pitchFamily="18" charset="0"/>
                <a:ea typeface="Times New Roman" panose="02020603050405020304" pitchFamily="18" charset="0"/>
                <a:cs typeface="Times New Roman" panose="02020603050405020304" pitchFamily="18" charset="0"/>
              </a:rPr>
              <a:t>if</a:t>
            </a:r>
            <a:r>
              <a:rPr lang="uk-UA" sz="4000" b="1" dirty="0">
                <a:effectLst/>
                <a:latin typeface="Times New Roman" panose="02020603050405020304" pitchFamily="18" charset="0"/>
                <a:ea typeface="Times New Roman" panose="02020603050405020304" pitchFamily="18" charset="0"/>
                <a:cs typeface="Times New Roman" panose="02020603050405020304" pitchFamily="18" charset="0"/>
              </a:rPr>
              <a:t> I </a:t>
            </a:r>
            <a:r>
              <a:rPr lang="uk-UA" sz="4000" b="1" dirty="0" err="1">
                <a:effectLst/>
                <a:latin typeface="Times New Roman" panose="02020603050405020304" pitchFamily="18" charset="0"/>
                <a:ea typeface="Times New Roman" panose="02020603050405020304" pitchFamily="18" charset="0"/>
                <a:cs typeface="Times New Roman" panose="02020603050405020304" pitchFamily="18" charset="0"/>
              </a:rPr>
              <a:t>had</a:t>
            </a:r>
            <a:r>
              <a:rPr lang="uk-UA" sz="40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4000" b="1" dirty="0" err="1">
                <a:effectLst/>
                <a:latin typeface="Times New Roman" panose="02020603050405020304" pitchFamily="18" charset="0"/>
                <a:ea typeface="Times New Roman" panose="02020603050405020304" pitchFamily="18" charset="0"/>
                <a:cs typeface="Times New Roman" panose="02020603050405020304" pitchFamily="18" charset="0"/>
              </a:rPr>
              <a:t>known</a:t>
            </a:r>
            <a:r>
              <a:rPr lang="uk-UA" sz="4000" b="1" dirty="0">
                <a:effectLst/>
                <a:latin typeface="Times New Roman" panose="02020603050405020304" pitchFamily="18" charset="0"/>
                <a:ea typeface="Times New Roman" panose="02020603050405020304" pitchFamily="18" charset="0"/>
                <a:cs typeface="Times New Roman" panose="02020603050405020304" pitchFamily="18" charset="0"/>
              </a:rPr>
              <a:t> …I </a:t>
            </a:r>
            <a:r>
              <a:rPr lang="uk-UA" sz="4000" b="1" dirty="0" err="1">
                <a:effectLst/>
                <a:latin typeface="Times New Roman" panose="02020603050405020304" pitchFamily="18" charset="0"/>
                <a:ea typeface="Times New Roman" panose="02020603050405020304" pitchFamily="18" charset="0"/>
                <a:cs typeface="Times New Roman" panose="02020603050405020304" pitchFamily="18" charset="0"/>
              </a:rPr>
              <a:t>wish</a:t>
            </a:r>
            <a:r>
              <a:rPr lang="uk-UA" sz="4000" b="1" dirty="0">
                <a:effectLst/>
                <a:latin typeface="Times New Roman" panose="02020603050405020304" pitchFamily="18" charset="0"/>
                <a:ea typeface="Times New Roman" panose="02020603050405020304" pitchFamily="18" charset="0"/>
                <a:cs typeface="Times New Roman" panose="02020603050405020304" pitchFamily="18" charset="0"/>
              </a:rPr>
              <a:t> I </a:t>
            </a:r>
            <a:r>
              <a:rPr lang="uk-UA" sz="4000" b="1" dirty="0" err="1">
                <a:effectLst/>
                <a:latin typeface="Times New Roman" panose="02020603050405020304" pitchFamily="18" charset="0"/>
                <a:ea typeface="Times New Roman" panose="02020603050405020304" pitchFamily="18" charset="0"/>
                <a:cs typeface="Times New Roman" panose="02020603050405020304" pitchFamily="18" charset="0"/>
              </a:rPr>
              <a:t>had</a:t>
            </a:r>
            <a:r>
              <a:rPr lang="uk-UA" sz="40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4000" b="1" dirty="0" err="1">
                <a:effectLst/>
                <a:latin typeface="Times New Roman" panose="02020603050405020304" pitchFamily="18" charset="0"/>
                <a:ea typeface="Times New Roman" panose="02020603050405020304" pitchFamily="18" charset="0"/>
                <a:cs typeface="Times New Roman" panose="02020603050405020304" pitchFamily="18" charset="0"/>
              </a:rPr>
              <a:t>known</a:t>
            </a:r>
            <a:r>
              <a:rPr lang="uk-UA" sz="40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4000" b="1" dirty="0">
                <a:effectLst/>
                <a:latin typeface="Times New Roman" panose="02020603050405020304" pitchFamily="18" charset="0"/>
                <a:ea typeface="Times New Roman" panose="02020603050405020304" pitchFamily="18" charset="0"/>
                <a:cs typeface="Times New Roman" panose="02020603050405020304" pitchFamily="18" charset="0"/>
              </a:rPr>
              <a:t> Grammar revision</a:t>
            </a:r>
            <a:endParaRPr lang="ru-UA" sz="32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9278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535640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180340" algn="just">
              <a:lnSpc>
                <a:spcPct val="115000"/>
              </a:lnSpc>
              <a:spcAft>
                <a:spcPts val="1000"/>
              </a:spcAft>
              <a:tabLst>
                <a:tab pos="180340" algn="l"/>
                <a:tab pos="3150235" algn="ctr"/>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Objectives: 	</a:t>
            </a:r>
          </a:p>
          <a:p>
            <a:pPr indent="180340" algn="just">
              <a:lnSpc>
                <a:spcPct val="115000"/>
              </a:lnSpc>
              <a:spcAft>
                <a:spcPts val="1000"/>
              </a:spcAft>
              <a:tabLst>
                <a:tab pos="180340" algn="l"/>
                <a:tab pos="3150235" algn="ctr"/>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-to learn new vocabulary;</a:t>
            </a:r>
          </a:p>
          <a:p>
            <a:pPr indent="180340" algn="just">
              <a:lnSpc>
                <a:spcPct val="115000"/>
              </a:lnSpc>
              <a:spcAft>
                <a:spcPts val="1000"/>
              </a:spcAft>
              <a:tabLst>
                <a:tab pos="180340" algn="l"/>
                <a:tab pos="3150235" algn="ctr"/>
              </a:tabLst>
            </a:pPr>
            <a:r>
              <a:rPr lang="ru-RU" sz="3200"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practice grammar structures;</a:t>
            </a:r>
          </a:p>
          <a:p>
            <a:pPr indent="180340" algn="just">
              <a:lnSpc>
                <a:spcPct val="115000"/>
              </a:lnSpc>
              <a:spcAft>
                <a:spcPts val="1000"/>
              </a:spcAft>
              <a:tabLst>
                <a:tab pos="180340" algn="l"/>
                <a:tab pos="3150235" algn="ctr"/>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enable </a:t>
            </a:r>
            <a:r>
              <a:rPr lang="en-US" sz="3200" dirty="0" err="1">
                <a:effectLst/>
                <a:latin typeface="Times New Roman" panose="02020603050405020304" pitchFamily="18" charset="0"/>
                <a:ea typeface="Times New Roman" panose="02020603050405020304" pitchFamily="18" charset="0"/>
                <a:cs typeface="Times New Roman" panose="02020603050405020304" pitchFamily="18" charset="0"/>
              </a:rPr>
              <a:t>st’s</a:t>
            </a: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talk and write on the topic;</a:t>
            </a:r>
          </a:p>
          <a:p>
            <a:pPr indent="180340" algn="just">
              <a:lnSpc>
                <a:spcPct val="115000"/>
              </a:lnSpc>
              <a:spcAft>
                <a:spcPts val="1000"/>
              </a:spcAft>
              <a:tabLst>
                <a:tab pos="180340" algn="l"/>
                <a:tab pos="3150235" algn="ctr"/>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a:t>
            </a:r>
            <a:r>
              <a:rPr lang="en-US" sz="3200" dirty="0" err="1">
                <a:effectLst/>
                <a:latin typeface="Times New Roman" panose="02020603050405020304" pitchFamily="18" charset="0"/>
                <a:ea typeface="Times New Roman" panose="02020603050405020304" pitchFamily="18" charset="0"/>
                <a:cs typeface="Times New Roman" panose="02020603050405020304" pitchFamily="18" charset="0"/>
              </a:rPr>
              <a:t>instil</a:t>
            </a: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the idea that learning languages is necessary and essential;</a:t>
            </a:r>
          </a:p>
          <a:p>
            <a:pPr indent="180340" algn="just">
              <a:lnSpc>
                <a:spcPct val="115000"/>
              </a:lnSpc>
              <a:spcAft>
                <a:spcPts val="1000"/>
              </a:spcAft>
              <a:tabLst>
                <a:tab pos="180340" algn="l"/>
                <a:tab pos="3150235" algn="ctr"/>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encourage </a:t>
            </a:r>
            <a:r>
              <a:rPr lang="en-US" sz="3200" dirty="0" err="1">
                <a:effectLst/>
                <a:latin typeface="Times New Roman" panose="02020603050405020304" pitchFamily="18" charset="0"/>
                <a:ea typeface="Times New Roman" panose="02020603050405020304" pitchFamily="18" charset="0"/>
                <a:cs typeface="Times New Roman" panose="02020603050405020304" pitchFamily="18" charset="0"/>
              </a:rPr>
              <a:t>st’s</a:t>
            </a: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go on learning English at the next level;</a:t>
            </a:r>
          </a:p>
          <a:p>
            <a:pPr indent="180340" algn="just">
              <a:lnSpc>
                <a:spcPct val="115000"/>
              </a:lnSpc>
              <a:spcAft>
                <a:spcPts val="1000"/>
              </a:spcAft>
              <a:tabLst>
                <a:tab pos="180340" algn="l"/>
                <a:tab pos="3150235" algn="ctr"/>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lay the foundations for future study in terms to basic structures, lexis, language functions and basic study</a:t>
            </a:r>
          </a:p>
        </p:txBody>
      </p:sp>
    </p:spTree>
    <p:extLst>
      <p:ext uri="{BB962C8B-B14F-4D97-AF65-F5344CB8AC3E}">
        <p14:creationId xmlns:p14="http://schemas.microsoft.com/office/powerpoint/2010/main" val="2855836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0"/>
            <a:ext cx="10850656" cy="637097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	Vocabulary activity.</a:t>
            </a:r>
          </a:p>
          <a:p>
            <a:r>
              <a:rPr lang="en-US" sz="2400" dirty="0"/>
              <a:t>2.	Discussing of the topic «</a:t>
            </a:r>
            <a:r>
              <a:rPr lang="en-US" sz="2400" dirty="0" err="1"/>
              <a:t>Storage»Вживання</a:t>
            </a:r>
            <a:r>
              <a:rPr lang="en-US" sz="2400" dirty="0"/>
              <a:t> Conditional Mood </a:t>
            </a:r>
            <a:r>
              <a:rPr lang="en-US" sz="2400" dirty="0" err="1"/>
              <a:t>та</a:t>
            </a:r>
            <a:r>
              <a:rPr lang="en-US" sz="2400" dirty="0"/>
              <a:t> Subjunctive 2 (if I had known …I wish I had known …) Grammar </a:t>
            </a:r>
            <a:r>
              <a:rPr lang="en-US" sz="2400" dirty="0" err="1"/>
              <a:t>revisionListening</a:t>
            </a:r>
            <a:r>
              <a:rPr lang="en-US" sz="2400" dirty="0"/>
              <a:t>, reading, writing, speaking.</a:t>
            </a:r>
          </a:p>
          <a:p>
            <a:r>
              <a:rPr lang="en-US" sz="2400" dirty="0"/>
              <a:t>3.	Grammar activity.</a:t>
            </a:r>
          </a:p>
          <a:p>
            <a:r>
              <a:rPr lang="en-US" sz="2400" dirty="0"/>
              <a:t>4.	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 </a:t>
            </a:r>
          </a:p>
        </p:txBody>
      </p:sp>
    </p:spTree>
    <p:extLst>
      <p:ext uri="{BB962C8B-B14F-4D97-AF65-F5344CB8AC3E}">
        <p14:creationId xmlns:p14="http://schemas.microsoft.com/office/powerpoint/2010/main" val="1446049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1"/>
            <a:ext cx="11189079" cy="5940088"/>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dirty="0"/>
              <a:t>References:</a:t>
            </a:r>
          </a:p>
          <a:p>
            <a:r>
              <a:rPr lang="en-US" sz="2000" dirty="0"/>
              <a:t>1. </a:t>
            </a:r>
            <a:r>
              <a:rPr lang="uk-UA" sz="2000" dirty="0"/>
              <a:t>Кравець Р.А. Лінгвокраїнознавчі аспекти викладання граматики англійської мови в</a:t>
            </a:r>
          </a:p>
          <a:p>
            <a:r>
              <a:rPr lang="uk-UA" sz="2000" dirty="0"/>
              <a:t>аграрному ВНЗ: методичні рекомендації / Р.А. Кравець. – Вінниця : ВНАУ, 2017. –</a:t>
            </a:r>
          </a:p>
          <a:p>
            <a:r>
              <a:rPr lang="uk-UA" sz="2000" dirty="0"/>
              <a:t>62 с.</a:t>
            </a:r>
          </a:p>
          <a:p>
            <a:r>
              <a:rPr lang="uk-UA" sz="2000" dirty="0"/>
              <a:t>2. Ковальова К. В. Волошина О.В Англійська мова: Методичні вказівки для практичних</a:t>
            </a:r>
          </a:p>
          <a:p>
            <a:r>
              <a:rPr lang="uk-UA" sz="2000" dirty="0"/>
              <a:t>занять та самостійної роботи студентів денної та заочної форм навчання з іноземної</a:t>
            </a:r>
          </a:p>
          <a:p>
            <a:r>
              <a:rPr lang="uk-UA" sz="2000" dirty="0"/>
              <a:t>мови спеціальності 075 «Маркетинг», 073 «Менеджмент», галузі знань 07</a:t>
            </a:r>
          </a:p>
          <a:p>
            <a:r>
              <a:rPr lang="uk-UA" sz="2000" dirty="0"/>
              <a:t>«Управління та адміністрування» – Вінниця, 2020. – 100 с.</a:t>
            </a:r>
          </a:p>
          <a:p>
            <a:r>
              <a:rPr lang="uk-UA" sz="2000" dirty="0"/>
              <a:t>3. </a:t>
            </a:r>
            <a:r>
              <a:rPr lang="uk-UA" sz="2000" dirty="0" err="1"/>
              <a:t>Малик</a:t>
            </a:r>
            <a:r>
              <a:rPr lang="uk-UA" sz="2000" dirty="0"/>
              <a:t> В М. «Іноземна мова» для студентів денної форми навчання першого</a:t>
            </a:r>
          </a:p>
          <a:p>
            <a:r>
              <a:rPr lang="uk-UA" sz="2000" dirty="0"/>
              <a:t>(бакалаврського) освітнього рівня галузі знань 20 «Аграрні науки та продовольство»</a:t>
            </a:r>
          </a:p>
          <a:p>
            <a:r>
              <a:rPr lang="uk-UA" sz="2000" dirty="0"/>
              <a:t>спеціальності 201 «Агрономія». Вінниця: ВНАУ, 2022. 231 с.</a:t>
            </a:r>
          </a:p>
          <a:p>
            <a:r>
              <a:rPr lang="uk-UA" sz="2000" dirty="0"/>
              <a:t>4. </a:t>
            </a:r>
            <a:r>
              <a:rPr lang="en-US" sz="2000" dirty="0"/>
              <a:t>Modern English-Ukrainian Dictionary: Over 160,000 Words and Expressions / Mykola</a:t>
            </a:r>
          </a:p>
          <a:p>
            <a:r>
              <a:rPr lang="en-US" sz="2000" dirty="0" err="1"/>
              <a:t>Ivanovych</a:t>
            </a:r>
            <a:r>
              <a:rPr lang="en-US" sz="2000" dirty="0"/>
              <a:t> </a:t>
            </a:r>
            <a:r>
              <a:rPr lang="en-US" sz="2000" dirty="0" err="1"/>
              <a:t>Balla</a:t>
            </a:r>
            <a:r>
              <a:rPr lang="en-US" sz="2000" dirty="0"/>
              <a:t>. – Kyiv: </a:t>
            </a:r>
            <a:r>
              <a:rPr lang="en-US" sz="2000" dirty="0" err="1"/>
              <a:t>Chumatskiy</a:t>
            </a:r>
            <a:r>
              <a:rPr lang="en-US" sz="2000" dirty="0"/>
              <a:t> </a:t>
            </a:r>
            <a:r>
              <a:rPr lang="en-US" sz="2000" dirty="0" err="1"/>
              <a:t>Shliakh</a:t>
            </a:r>
            <a:r>
              <a:rPr lang="en-US" sz="2000" dirty="0"/>
              <a:t> pub., 2007. – 668 p.</a:t>
            </a:r>
          </a:p>
          <a:p>
            <a:r>
              <a:rPr lang="en-US" sz="2000" dirty="0"/>
              <a:t>5. The Oxford Dictionary of Business World. (2020) //</a:t>
            </a:r>
            <a:r>
              <a:rPr lang="en-US" sz="2000" dirty="0" err="1"/>
              <a:t>Gen.Editors</a:t>
            </a:r>
            <a:r>
              <a:rPr lang="en-US" sz="2000" dirty="0"/>
              <a:t> Dr Alan Isaacs, </a:t>
            </a:r>
            <a:r>
              <a:rPr lang="en-US" sz="2000" dirty="0" err="1"/>
              <a:t>Ms</a:t>
            </a:r>
            <a:endParaRPr lang="en-US" sz="2000" dirty="0"/>
          </a:p>
          <a:p>
            <a:r>
              <a:rPr lang="en-US" sz="2000" dirty="0"/>
              <a:t>Elizabeth Martin. Oxford: Oxford University Press</a:t>
            </a:r>
          </a:p>
          <a:p>
            <a:r>
              <a:rPr lang="en-US" sz="2000" dirty="0"/>
              <a:t>6. </a:t>
            </a:r>
            <a:r>
              <a:rPr lang="uk-UA" sz="2000" dirty="0"/>
              <a:t>Верба Л.Г., Верба Г.В. Граматика сучасної англійської мови. Довідник: Мова </a:t>
            </a:r>
            <a:r>
              <a:rPr lang="uk-UA" sz="2000" dirty="0" err="1"/>
              <a:t>англ</a:t>
            </a:r>
            <a:r>
              <a:rPr lang="uk-UA" sz="2000" dirty="0"/>
              <a:t>.,</a:t>
            </a:r>
          </a:p>
          <a:p>
            <a:r>
              <a:rPr lang="uk-UA" sz="2000" dirty="0" err="1"/>
              <a:t>укр</a:t>
            </a:r>
            <a:r>
              <a:rPr lang="uk-UA" sz="2000" dirty="0"/>
              <a:t>. Київ: ТОВ «ВП Логос-М», 2020.</a:t>
            </a:r>
          </a:p>
          <a:p>
            <a:r>
              <a:rPr lang="uk-UA" sz="2000" dirty="0"/>
              <a:t>7. </a:t>
            </a:r>
            <a:r>
              <a:rPr lang="uk-UA" sz="2000" dirty="0" err="1"/>
              <a:t>Голіцинський</a:t>
            </a:r>
            <a:r>
              <a:rPr lang="uk-UA" sz="2000" dirty="0"/>
              <a:t> Ю. Граматика. Збірник вправ. Київ: </a:t>
            </a:r>
            <a:r>
              <a:rPr lang="uk-UA" sz="2000" dirty="0" err="1"/>
              <a:t>Інкос</a:t>
            </a:r>
            <a:r>
              <a:rPr lang="uk-UA" sz="2000" dirty="0"/>
              <a:t>, 2020.</a:t>
            </a:r>
          </a:p>
          <a:p>
            <a:r>
              <a:rPr lang="uk-UA" sz="2000" dirty="0"/>
              <a:t>8. </a:t>
            </a:r>
            <a:r>
              <a:rPr lang="en-US" sz="2000" dirty="0"/>
              <a:t>Murphy R. English Grammar in Use /Murphy R. – Cambridge University Press, 2021.</a:t>
            </a:r>
          </a:p>
        </p:txBody>
      </p:sp>
    </p:spTree>
    <p:extLst>
      <p:ext uri="{BB962C8B-B14F-4D97-AF65-F5344CB8AC3E}">
        <p14:creationId xmlns:p14="http://schemas.microsoft.com/office/powerpoint/2010/main" val="2662897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378565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a:solidFill>
                  <a:schemeClr val="bg1"/>
                </a:solidFill>
              </a:rPr>
              <a:t>Хід</a:t>
            </a:r>
            <a:r>
              <a:rPr lang="en-US" sz="4000" dirty="0">
                <a:solidFill>
                  <a:schemeClr val="bg1"/>
                </a:solidFill>
              </a:rPr>
              <a:t> </a:t>
            </a:r>
            <a:r>
              <a:rPr lang="en-US" sz="4000" dirty="0" err="1">
                <a:solidFill>
                  <a:schemeClr val="bg1"/>
                </a:solidFill>
              </a:rPr>
              <a:t>заняття</a:t>
            </a:r>
            <a:r>
              <a:rPr lang="en-US" sz="4000" dirty="0">
                <a:solidFill>
                  <a:schemeClr val="bg1"/>
                </a:solidFill>
              </a:rPr>
              <a:t> (Procedure)</a:t>
            </a:r>
          </a:p>
          <a:p>
            <a:pPr algn="ctr"/>
            <a:r>
              <a:rPr lang="en-US" sz="4000" dirty="0">
                <a:solidFill>
                  <a:schemeClr val="bg1"/>
                </a:solidFill>
              </a:rPr>
              <a:t>1) Read the text and translate into Ukrainian.</a:t>
            </a:r>
          </a:p>
          <a:p>
            <a:pPr algn="ctr"/>
            <a:r>
              <a:rPr lang="en-US" sz="4000" dirty="0">
                <a:solidFill>
                  <a:schemeClr val="bg1"/>
                </a:solidFill>
              </a:rPr>
              <a:t>2) Remember the new words and word combinations.</a:t>
            </a:r>
          </a:p>
          <a:p>
            <a:pPr algn="ctr"/>
            <a:r>
              <a:rPr lang="en-US" sz="4000" dirty="0">
                <a:solidFill>
                  <a:schemeClr val="bg1"/>
                </a:solidFill>
              </a:rPr>
              <a:t>3) Make summery of the text in English.</a:t>
            </a:r>
          </a:p>
          <a:p>
            <a:pPr algn="ctr"/>
            <a:r>
              <a:rPr lang="en-US" sz="4000" dirty="0">
                <a:solidFill>
                  <a:schemeClr val="bg1"/>
                </a:solidFill>
              </a:rPr>
              <a:t>4) Put some questions to the text.</a:t>
            </a:r>
          </a:p>
        </p:txBody>
      </p:sp>
    </p:spTree>
    <p:extLst>
      <p:ext uri="{BB962C8B-B14F-4D97-AF65-F5344CB8AC3E}">
        <p14:creationId xmlns:p14="http://schemas.microsoft.com/office/powerpoint/2010/main" val="2285560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10268" y="304800"/>
            <a:ext cx="11971464" cy="6464014"/>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450215" algn="ctr">
              <a:lnSpc>
                <a:spcPct val="115000"/>
              </a:lnSpc>
              <a:spcAft>
                <a:spcPts val="1000"/>
              </a:spcAft>
            </a:pPr>
            <a:r>
              <a:rPr lang="en-US" sz="2000" b="1" dirty="0">
                <a:effectLst/>
                <a:latin typeface="Arial" panose="020B0604020202020204" pitchFamily="34" charset="0"/>
                <a:ea typeface="Times New Roman" panose="02020603050405020304" pitchFamily="18" charset="0"/>
                <a:cs typeface="Arial" panose="020B0604020202020204" pitchFamily="34" charset="0"/>
              </a:rPr>
              <a:t>Pesticide contamination of food products</a:t>
            </a:r>
            <a:endParaRPr lang="ru-RU" sz="2000" b="1" dirty="0">
              <a:effectLst/>
              <a:latin typeface="Arial" panose="020B0604020202020204" pitchFamily="34" charset="0"/>
              <a:ea typeface="Times New Roman" panose="02020603050405020304" pitchFamily="18" charset="0"/>
              <a:cs typeface="Arial" panose="020B0604020202020204" pitchFamily="34" charset="0"/>
            </a:endParaRPr>
          </a:p>
          <a:p>
            <a:pPr indent="450215" algn="just">
              <a:lnSpc>
                <a:spcPct val="115000"/>
              </a:lnSpc>
              <a:spcAft>
                <a:spcPts val="1000"/>
              </a:spcAft>
            </a:pPr>
            <a:r>
              <a:rPr lang="en-US" sz="2000" dirty="0">
                <a:effectLst/>
                <a:latin typeface="Arial" panose="020B0604020202020204" pitchFamily="34" charset="0"/>
                <a:ea typeface="Times New Roman" panose="02020603050405020304" pitchFamily="18" charset="0"/>
                <a:cs typeface="Arial" panose="020B0604020202020204" pitchFamily="34" charset="0"/>
              </a:rPr>
              <a:t>Pesticide contamination of food products is a significant concern for food safety and public health. Pesticides are chemicals used in agriculture to protect crops from pests, diseases, and weeds, but their residues can remain on food products after application. Contamination can occur through direct application of pesticides to crops, residues on soil and water, and post-harvest treatments to extend shelf life.</a:t>
            </a:r>
          </a:p>
          <a:p>
            <a:pPr indent="450215" algn="just">
              <a:lnSpc>
                <a:spcPct val="115000"/>
              </a:lnSpc>
              <a:spcAft>
                <a:spcPts val="1000"/>
              </a:spcAft>
            </a:pPr>
            <a:r>
              <a:rPr lang="en-US" sz="2000" dirty="0">
                <a:effectLst/>
                <a:latin typeface="Arial" panose="020B0604020202020204" pitchFamily="34" charset="0"/>
                <a:ea typeface="Times New Roman" panose="02020603050405020304" pitchFamily="18" charset="0"/>
                <a:cs typeface="Arial" panose="020B0604020202020204" pitchFamily="34" charset="0"/>
              </a:rPr>
              <a:t>The presence of pesticide residues in food products is regulated by government agencies to ensure that levels are within safe limits established for human consumption. Maximum residue limits (MRLs) are set for different pesticides on various crops based on toxicological assessments and dietary exposure considerations. Compliance with MRLs is monitored through routine sampling and testing of food products by regulatory authorities.</a:t>
            </a:r>
          </a:p>
          <a:p>
            <a:pPr indent="450215" algn="just">
              <a:lnSpc>
                <a:spcPct val="115000"/>
              </a:lnSpc>
              <a:spcAft>
                <a:spcPts val="1000"/>
              </a:spcAft>
            </a:pPr>
            <a:r>
              <a:rPr lang="en-US" sz="2000" dirty="0">
                <a:effectLst/>
                <a:latin typeface="Arial" panose="020B0604020202020204" pitchFamily="34" charset="0"/>
                <a:ea typeface="Times New Roman" panose="02020603050405020304" pitchFamily="18" charset="0"/>
                <a:cs typeface="Arial" panose="020B0604020202020204" pitchFamily="34" charset="0"/>
              </a:rPr>
              <a:t>Consumers may be exposed to pesticide residues through the consumption of contaminated fruits, vegetables, grains, and animal products. Chronic exposure to low levels of pesticides through diet has raised concerns about potential health effects, including neurological disorders, reproductive issues, and increased risk of certain cancers. Vulnerable populations, such as infants, children, pregnant women, and individuals with compromised immune systems, may be more susceptible to the effects of pesticide residues.</a:t>
            </a:r>
          </a:p>
        </p:txBody>
      </p:sp>
    </p:spTree>
    <p:extLst>
      <p:ext uri="{BB962C8B-B14F-4D97-AF65-F5344CB8AC3E}">
        <p14:creationId xmlns:p14="http://schemas.microsoft.com/office/powerpoint/2010/main" val="1306620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1387062"/>
            <a:ext cx="12192000" cy="408387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450215" algn="just">
              <a:lnSpc>
                <a:spcPct val="115000"/>
              </a:lnSpc>
              <a:spcAft>
                <a:spcPts val="1000"/>
              </a:spcAft>
            </a:pPr>
            <a:r>
              <a:rPr lang="en-US" sz="2000" dirty="0">
                <a:effectLst/>
                <a:latin typeface="Arial" panose="020B0604020202020204" pitchFamily="34" charset="0"/>
                <a:ea typeface="Times New Roman" panose="02020603050405020304" pitchFamily="18" charset="0"/>
                <a:cs typeface="Arial" panose="020B0604020202020204" pitchFamily="34" charset="0"/>
              </a:rPr>
              <a:t>To reduce pesticide contamination of food products, farmers are encouraged to follow integrated pest management (IPM) practices that prioritize the use of non-chemical pest control methods whenever possible. IPM strategies include crop rotation, biological control, use of resistant crop varieties, and targeted pesticide applications to minimize pesticide use and environmental impact. Precision agriculture technologies, such as GPS-guided sprayers and pesticide application monitoring, help farmers apply pesticides more accurately and reduce residues on food products.</a:t>
            </a:r>
          </a:p>
          <a:p>
            <a:pPr indent="450215" algn="just">
              <a:lnSpc>
                <a:spcPct val="115000"/>
              </a:lnSpc>
              <a:spcAft>
                <a:spcPts val="1000"/>
              </a:spcAft>
            </a:pPr>
            <a:r>
              <a:rPr lang="en-US" sz="2000" dirty="0">
                <a:effectLst/>
                <a:latin typeface="Arial" panose="020B0604020202020204" pitchFamily="34" charset="0"/>
                <a:ea typeface="Times New Roman" panose="02020603050405020304" pitchFamily="18" charset="0"/>
                <a:cs typeface="Arial" panose="020B0604020202020204" pitchFamily="34" charset="0"/>
              </a:rPr>
              <a:t>Post-harvest handling and processing also play a role in reducing pesticide residues in food products. Washing, peeling, and cooking fruits and vegetables can help remove pesticide residues from the surface. Regulatory agencies enforce Good Agricultural Practices (GAP) and Good Manufacturing Practices (GMP) to ensure that food producers and processors comply with safety standards and minimize pesticide contamination during production, storage, and distribution.</a:t>
            </a:r>
          </a:p>
        </p:txBody>
      </p:sp>
    </p:spTree>
    <p:extLst>
      <p:ext uri="{BB962C8B-B14F-4D97-AF65-F5344CB8AC3E}">
        <p14:creationId xmlns:p14="http://schemas.microsoft.com/office/powerpoint/2010/main" val="24421320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9521" y="987103"/>
            <a:ext cx="11628120" cy="2893806"/>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450215" algn="just">
              <a:lnSpc>
                <a:spcPct val="115000"/>
              </a:lnSpc>
              <a:spcAft>
                <a:spcPts val="1000"/>
              </a:spcAft>
              <a:tabLst>
                <a:tab pos="3529965" algn="l"/>
                <a:tab pos="6369050" algn="l"/>
              </a:tabLst>
            </a:pPr>
            <a:r>
              <a:rPr lang="en-US" sz="2000" dirty="0">
                <a:effectLst/>
                <a:latin typeface="Arial" panose="020B0604020202020204" pitchFamily="34" charset="0"/>
                <a:ea typeface="Calibri" panose="020F0502020204030204" pitchFamily="34" charset="0"/>
                <a:cs typeface="Arial" panose="020B0604020202020204" pitchFamily="34" charset="0"/>
              </a:rPr>
              <a:t>Public awareness and education about pesticide residues in food products are essential for empowering consumers to make informed choices about food safety. Consumer advocacy groups, health organizations, and government agencies provide information on pesticide residues, MRLs, and ways to minimize exposure through dietary choices. Continued research and monitoring efforts aim to improve pesticide safety regulations, develop alternative pest control methods, and promote sustainable agriculture practices that protect human health and the environment. By working together, stakeholders can reduce pesticide contamination of food products and ensure a safe and sustainable food supply for all </a:t>
            </a:r>
            <a:endParaRPr lang="ru-UA" sz="20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338566875"/>
      </p:ext>
    </p:extLst>
  </p:cSld>
  <p:clrMapOvr>
    <a:masterClrMapping/>
  </p:clrMapOvr>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Аспект">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356</TotalTime>
  <Words>1189</Words>
  <Application>Microsoft Office PowerPoint</Application>
  <PresentationFormat>Широкоэкранный</PresentationFormat>
  <Paragraphs>60</Paragraphs>
  <Slides>14</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14</vt:i4>
      </vt:variant>
    </vt:vector>
  </HeadingPairs>
  <TitlesOfParts>
    <vt:vector size="20" baseType="lpstr">
      <vt:lpstr>Arial</vt:lpstr>
      <vt:lpstr>Calibri</vt:lpstr>
      <vt:lpstr>Times New Roman</vt:lpstr>
      <vt:lpstr>Trebuchet MS</vt:lpstr>
      <vt:lpstr>Wingdings 3</vt:lpstr>
      <vt:lpstr>Аспект</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Dreeg Show</cp:lastModifiedBy>
  <cp:revision>27</cp:revision>
  <dcterms:created xsi:type="dcterms:W3CDTF">2023-07-12T10:27:08Z</dcterms:created>
  <dcterms:modified xsi:type="dcterms:W3CDTF">2024-08-12T21:37:55Z</dcterms:modified>
</cp:coreProperties>
</file>