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49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95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2179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8623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3806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2044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9814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066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560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99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654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571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36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97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770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169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02.08.2024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329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/>
              <a:t>Конспекти</a:t>
            </a:r>
            <a:r>
              <a:rPr lang="ru-RU" sz="4000" dirty="0"/>
              <a:t> </a:t>
            </a:r>
            <a:r>
              <a:rPr lang="ru-RU" sz="4000" dirty="0" err="1"/>
              <a:t>практичних</a:t>
            </a:r>
            <a:r>
              <a:rPr lang="ru-RU" sz="4000" dirty="0"/>
              <a:t> занять з </a:t>
            </a:r>
            <a:r>
              <a:rPr lang="ru-RU" sz="4000" dirty="0" err="1"/>
              <a:t>дисципліни</a:t>
            </a:r>
            <a:r>
              <a:rPr lang="ru-RU" sz="4000" dirty="0"/>
              <a:t> «</a:t>
            </a:r>
            <a:r>
              <a:rPr lang="ru-RU" sz="4000" dirty="0" err="1"/>
              <a:t>Іноземна</a:t>
            </a:r>
            <a:r>
              <a:rPr lang="ru-RU" sz="4000" dirty="0"/>
              <a:t> мова»</a:t>
            </a:r>
          </a:p>
          <a:p>
            <a:pPr algn="ctr"/>
            <a:r>
              <a:rPr lang="ru-RU" sz="4000" dirty="0"/>
              <a:t>з </a:t>
            </a:r>
            <a:r>
              <a:rPr lang="ru-RU" sz="4000" dirty="0" err="1"/>
              <a:t>галузі</a:t>
            </a:r>
            <a:r>
              <a:rPr lang="ru-RU" sz="4000" dirty="0"/>
              <a:t> </a:t>
            </a:r>
            <a:r>
              <a:rPr lang="ru-RU" sz="4000" dirty="0" err="1"/>
              <a:t>знань</a:t>
            </a:r>
            <a:r>
              <a:rPr lang="ru-RU" sz="4000" dirty="0"/>
              <a:t> 20 «</a:t>
            </a:r>
            <a:r>
              <a:rPr lang="ru-RU" sz="4000" dirty="0" err="1"/>
              <a:t>Аграрні</a:t>
            </a:r>
            <a:r>
              <a:rPr lang="ru-RU" sz="4000" dirty="0"/>
              <a:t> науки та </a:t>
            </a:r>
            <a:r>
              <a:rPr lang="ru-RU" sz="4000" dirty="0" err="1"/>
              <a:t>продовольство</a:t>
            </a:r>
            <a:r>
              <a:rPr lang="ru-RU" sz="4000" dirty="0"/>
              <a:t>»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спеціальності</a:t>
            </a:r>
            <a:r>
              <a:rPr lang="ru-RU" sz="4000" dirty="0"/>
              <a:t> 201 «</a:t>
            </a:r>
            <a:r>
              <a:rPr lang="ru-RU" sz="4000" dirty="0" err="1"/>
              <a:t>Агрономія</a:t>
            </a:r>
            <a:r>
              <a:rPr lang="ru-RU" sz="4000" dirty="0"/>
              <a:t>».    </a:t>
            </a:r>
          </a:p>
          <a:p>
            <a:pPr algn="ctr"/>
            <a:r>
              <a:rPr lang="ru-RU" sz="4000" dirty="0"/>
              <a:t>Семестр 3,4 (56 годин)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Атестація</a:t>
            </a:r>
            <a:r>
              <a:rPr lang="ru-RU" sz="4000" dirty="0"/>
              <a:t> 1 (14 год.)</a:t>
            </a:r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C515AEB-ED7F-521D-2B05-F84BF16219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343" y="1438183"/>
            <a:ext cx="9097413" cy="287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70FB976-5332-3251-49E2-9E7CC536E8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825" y="896646"/>
            <a:ext cx="7709054" cy="65694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FE15FB3-4C8F-41F6-2EB8-7B8D1BE77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824" y="1553591"/>
            <a:ext cx="7709053" cy="307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85C48FF-593C-8026-F081-B010355492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810" y="870203"/>
            <a:ext cx="9159029" cy="411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375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BF446CB-1E2E-3EA9-01A6-2623A1F0B6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675" y="1384917"/>
            <a:ext cx="9201118" cy="3185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771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</a:rPr>
              <a:t>Практичне заняття 4(2 год.)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3203818"/>
            <a:ext cx="11839903" cy="132343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/>
              <a:t>Topic «Plant growth. Future Perfect.» Grammar revision</a:t>
            </a: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501675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/>
              <a:t>Objectives:</a:t>
            </a:r>
          </a:p>
          <a:p>
            <a:r>
              <a:rPr lang="en-US" sz="3200" dirty="0"/>
              <a:t>- to learn new vocabulary;</a:t>
            </a:r>
          </a:p>
          <a:p>
            <a:r>
              <a:rPr lang="en-US" sz="3200" dirty="0"/>
              <a:t>- to practice grammar structures;</a:t>
            </a:r>
          </a:p>
          <a:p>
            <a:r>
              <a:rPr lang="en-US" sz="3200" dirty="0"/>
              <a:t>- to enable </a:t>
            </a:r>
            <a:r>
              <a:rPr lang="en-US" sz="3200" dirty="0" err="1"/>
              <a:t>st’s</a:t>
            </a:r>
            <a:r>
              <a:rPr lang="en-US" sz="3200" dirty="0"/>
              <a:t> to talk and write on the topic;</a:t>
            </a:r>
          </a:p>
          <a:p>
            <a:r>
              <a:rPr lang="en-US" sz="3200" dirty="0"/>
              <a:t>- to </a:t>
            </a:r>
            <a:r>
              <a:rPr lang="en-US" sz="3200" dirty="0" err="1"/>
              <a:t>instil</a:t>
            </a:r>
            <a:r>
              <a:rPr lang="en-US" sz="3200" dirty="0"/>
              <a:t> the idea that learning languages is necessary and essential;</a:t>
            </a:r>
          </a:p>
          <a:p>
            <a:r>
              <a:rPr lang="en-US" sz="3200" dirty="0"/>
              <a:t>- to encourage </a:t>
            </a:r>
            <a:r>
              <a:rPr lang="en-US" sz="3200" dirty="0" err="1"/>
              <a:t>st’s</a:t>
            </a:r>
            <a:r>
              <a:rPr lang="en-US" sz="3200" dirty="0"/>
              <a:t> to go on learning English at the next level;</a:t>
            </a:r>
          </a:p>
          <a:p>
            <a:r>
              <a:rPr lang="en-US" sz="3200" dirty="0"/>
              <a:t>- to lay the foundations for future study in terms to basic structures, lexis, language functions</a:t>
            </a:r>
          </a:p>
          <a:p>
            <a:r>
              <a:rPr lang="en-US" sz="3200" dirty="0"/>
              <a:t>and basic study</a:t>
            </a:r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655" y="0"/>
            <a:ext cx="10850656" cy="6740307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 Vocabulary activity.</a:t>
            </a:r>
          </a:p>
          <a:p>
            <a:r>
              <a:rPr lang="en-US" sz="2400" dirty="0"/>
              <a:t>2. Discussing of the topic «What is Materials Science? Future Perfect.» Grammar</a:t>
            </a:r>
          </a:p>
          <a:p>
            <a:r>
              <a:rPr lang="en-US" sz="2400" dirty="0"/>
              <a:t>revision</a:t>
            </a:r>
          </a:p>
          <a:p>
            <a:r>
              <a:rPr lang="en-US" sz="2400" dirty="0"/>
              <a:t>3. Listening, reading, writing, speaking.</a:t>
            </a:r>
          </a:p>
          <a:p>
            <a:r>
              <a:rPr lang="en-US" sz="2400" dirty="0"/>
              <a:t>4. Grammar activity.</a:t>
            </a:r>
          </a:p>
          <a:p>
            <a:r>
              <a:rPr lang="en-US" sz="2400" dirty="0"/>
              <a:t>5. Communicative activities :</a:t>
            </a:r>
          </a:p>
          <a:p>
            <a:r>
              <a:rPr lang="en-US" sz="2400" dirty="0"/>
              <a:t>        Task 1. Give the English equivalents the following words and word combinations.</a:t>
            </a:r>
          </a:p>
          <a:p>
            <a:r>
              <a:rPr lang="en-US" sz="2400" dirty="0"/>
              <a:t>         Task 2. Answer the questions to the text.</a:t>
            </a:r>
          </a:p>
          <a:p>
            <a:r>
              <a:rPr lang="en-US" sz="2400" dirty="0"/>
              <a:t>         Task 3. Fill in the blanks with the necessary words from the active vocabulary. </a:t>
            </a:r>
          </a:p>
          <a:p>
            <a:r>
              <a:rPr lang="en-US" sz="2400" dirty="0"/>
              <a:t>         Task 4. Complete the following sentences.</a:t>
            </a:r>
          </a:p>
          <a:p>
            <a:r>
              <a:rPr lang="en-US" sz="2400" dirty="0"/>
              <a:t>         Task 5. Put in the right order. The underlined word is the beginning of the sentence.</a:t>
            </a:r>
          </a:p>
          <a:p>
            <a:r>
              <a:rPr lang="en-US" sz="2400" dirty="0"/>
              <a:t>          Task 6. Translate the following sentences into English.</a:t>
            </a:r>
          </a:p>
          <a:p>
            <a:r>
              <a:rPr lang="en-US" sz="2400" dirty="0"/>
              <a:t>Home task: Reading an additional text on the topic</a:t>
            </a:r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1"/>
            <a:ext cx="11189079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References:</a:t>
            </a:r>
          </a:p>
          <a:p>
            <a:r>
              <a:rPr lang="en-US" sz="2000" dirty="0"/>
              <a:t>1. </a:t>
            </a:r>
            <a:r>
              <a:rPr lang="uk-UA" sz="2000" dirty="0"/>
              <a:t>Кравець Р.А. Лінгвокраїнознавчі аспекти викладання граматики англійської мови в</a:t>
            </a:r>
          </a:p>
          <a:p>
            <a:r>
              <a:rPr lang="uk-UA" sz="2000" dirty="0"/>
              <a:t>аграрному ВНЗ: методичні рекомендації / Р.А. Кравець. – Вінниця : ВНАУ, 2017. –</a:t>
            </a:r>
          </a:p>
          <a:p>
            <a:r>
              <a:rPr lang="uk-UA" sz="2000" dirty="0"/>
              <a:t>62 с.</a:t>
            </a:r>
          </a:p>
          <a:p>
            <a:r>
              <a:rPr lang="uk-UA" sz="2000" dirty="0"/>
              <a:t>2. Ковальова К. В. Волошина О.В Англійська мова: Методичні вказівки для практичних</a:t>
            </a:r>
          </a:p>
          <a:p>
            <a:r>
              <a:rPr lang="uk-UA" sz="2000" dirty="0"/>
              <a:t>занять та самостійної роботи студентів денної та заочної форм навчання з іноземної</a:t>
            </a:r>
          </a:p>
          <a:p>
            <a:r>
              <a:rPr lang="uk-UA" sz="2000" dirty="0"/>
              <a:t>мови спеціальності 075 «Маркетинг», 073 «Менеджмент», галузі знань 07</a:t>
            </a:r>
          </a:p>
          <a:p>
            <a:r>
              <a:rPr lang="uk-UA" sz="2000" dirty="0"/>
              <a:t>«Управління та адміністрування» – Вінниця, 2020. – 100 с.</a:t>
            </a:r>
          </a:p>
          <a:p>
            <a:r>
              <a:rPr lang="uk-UA" sz="2000" dirty="0"/>
              <a:t>3. </a:t>
            </a:r>
            <a:r>
              <a:rPr lang="uk-UA" sz="2000" dirty="0" err="1"/>
              <a:t>Малик</a:t>
            </a:r>
            <a:r>
              <a:rPr lang="uk-UA" sz="2000" dirty="0"/>
              <a:t> В М. «Іноземна мова» для студентів денної форми навчання першого</a:t>
            </a:r>
          </a:p>
          <a:p>
            <a:r>
              <a:rPr lang="uk-UA" sz="2000" dirty="0"/>
              <a:t>(бакалаврського) освітнього рівня галузі знань 20 «Аграрні науки та продовольство»</a:t>
            </a:r>
          </a:p>
          <a:p>
            <a:r>
              <a:rPr lang="uk-UA" sz="2000" dirty="0"/>
              <a:t>спеціальності 201 «Агрономія». Вінниця: ВНАУ, 2022. 231 с.</a:t>
            </a:r>
          </a:p>
          <a:p>
            <a:r>
              <a:rPr lang="uk-UA" sz="2000" dirty="0"/>
              <a:t>4. </a:t>
            </a:r>
            <a:r>
              <a:rPr lang="en-US" sz="2000" dirty="0"/>
              <a:t>Modern English-Ukrainian Dictionary: Over 160,000 Words and Expressions / Mykola</a:t>
            </a:r>
          </a:p>
          <a:p>
            <a:r>
              <a:rPr lang="en-US" sz="2000" dirty="0" err="1"/>
              <a:t>Ivanovych</a:t>
            </a:r>
            <a:r>
              <a:rPr lang="en-US" sz="2000" dirty="0"/>
              <a:t> </a:t>
            </a:r>
            <a:r>
              <a:rPr lang="en-US" sz="2000" dirty="0" err="1"/>
              <a:t>Balla</a:t>
            </a:r>
            <a:r>
              <a:rPr lang="en-US" sz="2000" dirty="0"/>
              <a:t>. – Kyiv: </a:t>
            </a:r>
            <a:r>
              <a:rPr lang="en-US" sz="2000" dirty="0" err="1"/>
              <a:t>Chumatskiy</a:t>
            </a:r>
            <a:r>
              <a:rPr lang="en-US" sz="2000" dirty="0"/>
              <a:t> </a:t>
            </a:r>
            <a:r>
              <a:rPr lang="en-US" sz="2000" dirty="0" err="1"/>
              <a:t>Shliakh</a:t>
            </a:r>
            <a:r>
              <a:rPr lang="en-US" sz="2000" dirty="0"/>
              <a:t> pub., 2007. – 668 p.</a:t>
            </a:r>
          </a:p>
          <a:p>
            <a:r>
              <a:rPr lang="en-US" sz="2000" dirty="0"/>
              <a:t>5. The Oxford Dictionary of Business World. (2020) //</a:t>
            </a:r>
            <a:r>
              <a:rPr lang="en-US" sz="2000" dirty="0" err="1"/>
              <a:t>Gen.Editors</a:t>
            </a:r>
            <a:r>
              <a:rPr lang="en-US" sz="2000" dirty="0"/>
              <a:t> Dr Alan Isaacs, </a:t>
            </a:r>
            <a:r>
              <a:rPr lang="en-US" sz="2000" dirty="0" err="1"/>
              <a:t>Ms</a:t>
            </a:r>
            <a:endParaRPr lang="en-US" sz="2000" dirty="0"/>
          </a:p>
          <a:p>
            <a:r>
              <a:rPr lang="en-US" sz="2000" dirty="0"/>
              <a:t>Elizabeth Martin. Oxford: Oxford University Press</a:t>
            </a:r>
          </a:p>
          <a:p>
            <a:r>
              <a:rPr lang="en-US" sz="2000" dirty="0"/>
              <a:t>6. </a:t>
            </a:r>
            <a:r>
              <a:rPr lang="uk-UA" sz="2000" dirty="0"/>
              <a:t>Верба Л.Г., Верба Г.В. Граматика сучасної англійської мови. Довідник: Мова </a:t>
            </a:r>
            <a:r>
              <a:rPr lang="uk-UA" sz="2000" dirty="0" err="1"/>
              <a:t>англ</a:t>
            </a:r>
            <a:r>
              <a:rPr lang="uk-UA" sz="2000" dirty="0"/>
              <a:t>.,</a:t>
            </a:r>
          </a:p>
          <a:p>
            <a:r>
              <a:rPr lang="uk-UA" sz="2000" dirty="0" err="1"/>
              <a:t>укр</a:t>
            </a:r>
            <a:r>
              <a:rPr lang="uk-UA" sz="2000" dirty="0"/>
              <a:t>. Київ: ТОВ «ВП Логос-М», 2020.</a:t>
            </a:r>
          </a:p>
          <a:p>
            <a:r>
              <a:rPr lang="uk-UA" sz="2000" dirty="0"/>
              <a:t>7. </a:t>
            </a:r>
            <a:r>
              <a:rPr lang="uk-UA" sz="2000" dirty="0" err="1"/>
              <a:t>Голіцинський</a:t>
            </a:r>
            <a:r>
              <a:rPr lang="uk-UA" sz="2000" dirty="0"/>
              <a:t> Ю. Граматика. Збірник вправ. Київ: </a:t>
            </a:r>
            <a:r>
              <a:rPr lang="uk-UA" sz="2000" dirty="0" err="1"/>
              <a:t>Інкос</a:t>
            </a:r>
            <a:r>
              <a:rPr lang="uk-UA" sz="2000" dirty="0"/>
              <a:t>, 2020.</a:t>
            </a:r>
          </a:p>
          <a:p>
            <a:r>
              <a:rPr lang="uk-UA" sz="2000" dirty="0"/>
              <a:t>8. </a:t>
            </a:r>
            <a:r>
              <a:rPr lang="en-US" sz="2000" dirty="0"/>
              <a:t>Murphy R. English Grammar in Use /Murphy R. – Cambridge University Press, 2021.</a:t>
            </a:r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378565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</a:rPr>
              <a:t>Хід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заняття</a:t>
            </a:r>
            <a:r>
              <a:rPr lang="en-US" sz="4000" dirty="0">
                <a:solidFill>
                  <a:schemeClr val="bg1"/>
                </a:solidFill>
              </a:rPr>
              <a:t> (Procedure)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1) Read the text and translate into Ukrainian.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2) Remember the new words and word combinations.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3) Make summery of the text in English.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4) Put some questions to the text.</a:t>
            </a: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922" y="0"/>
            <a:ext cx="11971464" cy="501675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Plant growth</a:t>
            </a:r>
          </a:p>
          <a:p>
            <a:endParaRPr lang="en-US" sz="2000" dirty="0"/>
          </a:p>
          <a:p>
            <a:r>
              <a:rPr lang="en-US" sz="2000" dirty="0"/>
              <a:t>Plant growth is a complex and fascinating process influenced by various factors, both</a:t>
            </a:r>
          </a:p>
          <a:p>
            <a:r>
              <a:rPr lang="en-US" sz="2000" dirty="0"/>
              <a:t>internal and external. It begins with seed germination, where a seed absorbs water, swells, and</a:t>
            </a:r>
          </a:p>
          <a:p>
            <a:r>
              <a:rPr lang="en-US" sz="2000" dirty="0"/>
              <a:t>eventually breaks through its outer shell. This initial stage is critical as it sets the foundation for the</a:t>
            </a:r>
          </a:p>
          <a:p>
            <a:r>
              <a:rPr lang="en-US" sz="2000" dirty="0"/>
              <a:t>plant&amp;#39;s development. Once the seed has germinated, the young plant, or seedling, starts to grow by</a:t>
            </a:r>
          </a:p>
          <a:p>
            <a:r>
              <a:rPr lang="en-US" sz="2000" dirty="0"/>
              <a:t>producing roots that anchor it into the soil and shoots that reach upwards towards the light.</a:t>
            </a:r>
          </a:p>
          <a:p>
            <a:r>
              <a:rPr lang="en-US" sz="2000" dirty="0"/>
              <a:t>Photosynthesis plays a crucial role in plant growth, as plants convert sunlight into energy through</a:t>
            </a:r>
          </a:p>
          <a:p>
            <a:r>
              <a:rPr lang="en-US" sz="2000" dirty="0"/>
              <a:t>this process. Chlorophyll, the green pigment in leaves, captures sunlight and uses it to convert</a:t>
            </a:r>
          </a:p>
          <a:p>
            <a:r>
              <a:rPr lang="en-US" sz="2000" dirty="0"/>
              <a:t>carbon dioxide from the air and water from the soil into glucose, a type of sugar that provides</a:t>
            </a:r>
          </a:p>
          <a:p>
            <a:r>
              <a:rPr lang="en-US" sz="2000" dirty="0"/>
              <a:t>energy for the plant. This energy fuels various growth processes, including cell division and</a:t>
            </a:r>
          </a:p>
          <a:p>
            <a:r>
              <a:rPr lang="en-US" sz="2000" dirty="0"/>
              <a:t>elongation.</a:t>
            </a:r>
          </a:p>
          <a:p>
            <a:r>
              <a:rPr lang="en-US" sz="2000" dirty="0"/>
              <a:t>Nutrients from the soil are also essential for plant growth. Macronutrients like nitrogen,</a:t>
            </a:r>
          </a:p>
          <a:p>
            <a:r>
              <a:rPr lang="en-US" sz="2000" dirty="0"/>
              <a:t>phosphorus, and potassium are required in larger quantities, while micronutrients such as iron,</a:t>
            </a:r>
          </a:p>
          <a:p>
            <a:r>
              <a:rPr lang="en-US" sz="2000" dirty="0"/>
              <a:t>manganese, and zinc are needed in smaller amounts.</a:t>
            </a:r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59567"/>
            <a:ext cx="12192000" cy="409342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These nutrients are absorbed by the roots and</a:t>
            </a:r>
          </a:p>
          <a:p>
            <a:r>
              <a:rPr lang="en-US" sz="2000" dirty="0"/>
              <a:t>transported throughout the plant, supporting various physiological functions. Water is another vital</a:t>
            </a:r>
          </a:p>
          <a:p>
            <a:r>
              <a:rPr lang="en-US" sz="2000" dirty="0"/>
              <a:t>component, as it facilitates the transport of nutrients, maintains cell turgor pressure, and is a reactant</a:t>
            </a:r>
          </a:p>
          <a:p>
            <a:r>
              <a:rPr lang="en-US" sz="2000" dirty="0"/>
              <a:t>in photosynthesis. Adequate water supply ensures that plants remain healthy and can grow</a:t>
            </a:r>
          </a:p>
          <a:p>
            <a:r>
              <a:rPr lang="en-US" sz="2000" dirty="0"/>
              <a:t>effectively. Environmental factors such as light, temperature, and humidity significantly influence</a:t>
            </a:r>
          </a:p>
          <a:p>
            <a:r>
              <a:rPr lang="en-US" sz="2000" dirty="0"/>
              <a:t>plant growth as well. Light intensity and duration affect photosynthesis rates and, consequently,</a:t>
            </a:r>
          </a:p>
          <a:p>
            <a:r>
              <a:rPr lang="en-US" sz="2000" dirty="0"/>
              <a:t>energy production. Temperature impacts enzymatic activities within the plant, with optimal ranges</a:t>
            </a:r>
          </a:p>
          <a:p>
            <a:r>
              <a:rPr lang="en-US" sz="2000" dirty="0"/>
              <a:t>varying among different species. Humidity levels can affect transpiration rates, influencing water</a:t>
            </a:r>
          </a:p>
          <a:p>
            <a:r>
              <a:rPr lang="en-US" sz="2000" dirty="0"/>
              <a:t>and nutrient uptake.</a:t>
            </a:r>
          </a:p>
          <a:p>
            <a:r>
              <a:rPr lang="en-US" sz="2000" dirty="0"/>
              <a:t>Plant hormones, or phytohormones, are internal chemical messengers that regulate growth</a:t>
            </a:r>
          </a:p>
          <a:p>
            <a:r>
              <a:rPr lang="en-US" sz="2000" dirty="0"/>
              <a:t>and development. Auxins, gibberellins, </a:t>
            </a:r>
            <a:r>
              <a:rPr lang="en-US" sz="2000" dirty="0" err="1"/>
              <a:t>cytokinins</a:t>
            </a:r>
            <a:r>
              <a:rPr lang="en-US" sz="2000" dirty="0"/>
              <a:t>, ethylene, and abscisic acid are some of the</a:t>
            </a:r>
          </a:p>
          <a:p>
            <a:r>
              <a:rPr lang="en-US" sz="2000" dirty="0"/>
              <a:t>primary hormones involved. Each hormone has specific roles, such as promoting cell elongation,</a:t>
            </a:r>
          </a:p>
          <a:p>
            <a:r>
              <a:rPr lang="en-US" sz="2000" dirty="0"/>
              <a:t>stimulating seed germination, or triggering responses to environmental stresses.</a:t>
            </a:r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521" y="987103"/>
            <a:ext cx="11628120" cy="224676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Task. Translate words and phrases into Ukrainian: plant growth; seed germination; plant&amp;#39;s</a:t>
            </a:r>
          </a:p>
          <a:p>
            <a:r>
              <a:rPr lang="en-US" sz="2000" dirty="0"/>
              <a:t>development; roots; sunlight; energy; green pigment; air and water; provides energy for the plant;</a:t>
            </a:r>
          </a:p>
          <a:p>
            <a:r>
              <a:rPr lang="en-US" sz="2000" dirty="0"/>
              <a:t>cell division; macronutrients; physiological functions; the transport of nutrients; water supply; light;</a:t>
            </a:r>
          </a:p>
          <a:p>
            <a:r>
              <a:rPr lang="en-US" sz="2000" dirty="0"/>
              <a:t>temperature; humidity; different species; plant hormones; phytohormones; hormone; specific roles;</a:t>
            </a:r>
          </a:p>
          <a:p>
            <a:r>
              <a:rPr lang="en-US" sz="2000" dirty="0"/>
              <a:t>stimulating seed germination.</a:t>
            </a:r>
          </a:p>
        </p:txBody>
      </p:sp>
    </p:spTree>
    <p:extLst>
      <p:ext uri="{BB962C8B-B14F-4D97-AF65-F5344CB8AC3E}">
        <p14:creationId xmlns:p14="http://schemas.microsoft.com/office/powerpoint/2010/main" val="233856687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158</TotalTime>
  <Words>1035</Words>
  <Application>Microsoft Office PowerPoint</Application>
  <PresentationFormat>Широкоэкранный</PresentationFormat>
  <Paragraphs>88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Stream Galsy</cp:lastModifiedBy>
  <cp:revision>15</cp:revision>
  <dcterms:created xsi:type="dcterms:W3CDTF">2023-07-12T10:27:08Z</dcterms:created>
  <dcterms:modified xsi:type="dcterms:W3CDTF">2024-08-02T17:33:01Z</dcterms:modified>
</cp:coreProperties>
</file>