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72" r:id="rId14"/>
    <p:sldId id="273" r:id="rId15"/>
    <p:sldId id="268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66" y="8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09.08.2024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49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09.08.2024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95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09.08.2024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2179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09.08.2024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8623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09.08.2024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3806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09.08.2024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2044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09.08.2024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9814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09.08.2024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066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09.08.2024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560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09.08.2024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99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09.08.2024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654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09.08.2024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571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09.08.2024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36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09.08.2024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97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09.08.2024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770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09.08.2024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169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09.08.2024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329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/>
              <a:t>Конспекти</a:t>
            </a:r>
            <a:r>
              <a:rPr lang="ru-RU" sz="4000" dirty="0"/>
              <a:t> </a:t>
            </a:r>
            <a:r>
              <a:rPr lang="ru-RU" sz="4000" dirty="0" err="1"/>
              <a:t>практичних</a:t>
            </a:r>
            <a:r>
              <a:rPr lang="ru-RU" sz="4000" dirty="0"/>
              <a:t> занять з </a:t>
            </a:r>
            <a:r>
              <a:rPr lang="ru-RU" sz="4000" dirty="0" err="1"/>
              <a:t>дисципліни</a:t>
            </a:r>
            <a:r>
              <a:rPr lang="ru-RU" sz="4000" dirty="0"/>
              <a:t> «</a:t>
            </a:r>
            <a:r>
              <a:rPr lang="ru-RU" sz="4000" dirty="0" err="1"/>
              <a:t>Іноземна</a:t>
            </a:r>
            <a:r>
              <a:rPr lang="ru-RU" sz="4000" dirty="0"/>
              <a:t> мова»</a:t>
            </a:r>
          </a:p>
          <a:p>
            <a:pPr algn="ctr"/>
            <a:r>
              <a:rPr lang="ru-RU" sz="4000" dirty="0"/>
              <a:t>з </a:t>
            </a:r>
            <a:r>
              <a:rPr lang="ru-RU" sz="4000" dirty="0" err="1"/>
              <a:t>галузі</a:t>
            </a:r>
            <a:r>
              <a:rPr lang="ru-RU" sz="4000" dirty="0"/>
              <a:t> </a:t>
            </a:r>
            <a:r>
              <a:rPr lang="ru-RU" sz="4000" dirty="0" err="1"/>
              <a:t>знань</a:t>
            </a:r>
            <a:r>
              <a:rPr lang="ru-RU" sz="4000" dirty="0"/>
              <a:t> 20 «</a:t>
            </a:r>
            <a:r>
              <a:rPr lang="ru-RU" sz="4000" dirty="0" err="1"/>
              <a:t>Аграрні</a:t>
            </a:r>
            <a:r>
              <a:rPr lang="ru-RU" sz="4000" dirty="0"/>
              <a:t> науки та </a:t>
            </a:r>
            <a:r>
              <a:rPr lang="ru-RU" sz="4000" dirty="0" err="1"/>
              <a:t>продовольство</a:t>
            </a:r>
            <a:r>
              <a:rPr lang="ru-RU" sz="4000" dirty="0"/>
              <a:t>»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спеціальності</a:t>
            </a:r>
            <a:r>
              <a:rPr lang="ru-RU" sz="4000" dirty="0"/>
              <a:t> 201 «</a:t>
            </a:r>
            <a:r>
              <a:rPr lang="ru-RU" sz="4000" dirty="0" err="1"/>
              <a:t>Агрономія</a:t>
            </a:r>
            <a:r>
              <a:rPr lang="ru-RU" sz="4000" dirty="0"/>
              <a:t>».    </a:t>
            </a:r>
          </a:p>
          <a:p>
            <a:pPr algn="ctr"/>
            <a:r>
              <a:rPr lang="ru-RU" sz="4000" dirty="0"/>
              <a:t>Семестр 3,4 (56 годин)</a:t>
            </a:r>
          </a:p>
          <a:p>
            <a:pPr algn="ctr"/>
            <a:endParaRPr lang="ru-RU" sz="4000" dirty="0"/>
          </a:p>
          <a:p>
            <a:pPr algn="ctr"/>
            <a:r>
              <a:rPr lang="ru-RU" sz="4000" dirty="0" err="1"/>
              <a:t>Атестація</a:t>
            </a:r>
            <a:r>
              <a:rPr lang="ru-RU" sz="4000" dirty="0"/>
              <a:t> 3 (14 год.)</a:t>
            </a:r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918DE9B-DB44-9080-748D-FC1FFA909FB5}"/>
              </a:ext>
            </a:extLst>
          </p:cNvPr>
          <p:cNvSpPr txBox="1"/>
          <p:nvPr/>
        </p:nvSpPr>
        <p:spPr>
          <a:xfrm>
            <a:off x="566057" y="624114"/>
            <a:ext cx="964246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Task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Translate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words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phrases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into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Ukrainian</a:t>
            </a:r>
            <a:r>
              <a:rPr lang="uk-UA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uk-UA" sz="2000" b="1" spc="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hemical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methods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synthetic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organic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chemicals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manage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populations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horticulture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public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health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insects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weeds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pathogens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Pesticides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insecticides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herbicides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fungicides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rodenticides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chemical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strategies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transmitting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physical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damage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growth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growth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hormones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yield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losses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fungal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spore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germination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fungal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cell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membranes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fungal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metabolism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CB581D8-E74E-6ABD-FC23-14CA25579F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829" y="2961454"/>
            <a:ext cx="9151149" cy="3310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9B3049A-C963-D81C-9F9E-0C0105AA5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412" y="1869744"/>
            <a:ext cx="10333724" cy="178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E72AF0C-5DA2-E24D-8B19-A4BBB68C86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804" y="2620051"/>
            <a:ext cx="10376323" cy="1617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06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7938B07-E7C5-0C5C-3A2A-6C50EAAD4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175" y="1978925"/>
            <a:ext cx="9196850" cy="310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071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53B9039-5B0A-2427-CAA8-1B010F4EF7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970" y="1490210"/>
            <a:ext cx="9920752" cy="387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8166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0000"/>
                </a:solidFill>
              </a:rPr>
              <a:t>Практичне заняття 15(2 год.)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3203818"/>
            <a:ext cx="11839903" cy="1463286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0215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Chemical methods of control » 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4000" b="1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prefer</a:t>
            </a:r>
            <a:r>
              <a:rPr lang="en-US" sz="4000" b="1" spc="-1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4000" b="1" spc="-1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would</a:t>
            </a:r>
            <a:r>
              <a:rPr lang="en-US" sz="4000" b="1" spc="-1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rather</a:t>
            </a:r>
            <a:r>
              <a:rPr lang="uk-UA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Grammar revision</a:t>
            </a:r>
            <a:endParaRPr lang="ru-UA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501675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/>
              <a:t>Objectives:</a:t>
            </a:r>
          </a:p>
          <a:p>
            <a:r>
              <a:rPr lang="en-US" sz="3200" dirty="0"/>
              <a:t>- to learn new vocabulary;</a:t>
            </a:r>
          </a:p>
          <a:p>
            <a:r>
              <a:rPr lang="en-US" sz="3200" dirty="0"/>
              <a:t>- to practice grammar structures;</a:t>
            </a:r>
          </a:p>
          <a:p>
            <a:r>
              <a:rPr lang="en-US" sz="3200" dirty="0"/>
              <a:t>- to enable </a:t>
            </a:r>
            <a:r>
              <a:rPr lang="en-US" sz="3200" dirty="0" err="1"/>
              <a:t>st’s</a:t>
            </a:r>
            <a:r>
              <a:rPr lang="en-US" sz="3200" dirty="0"/>
              <a:t> to talk and write on the topic;</a:t>
            </a:r>
          </a:p>
          <a:p>
            <a:r>
              <a:rPr lang="en-US" sz="3200" dirty="0"/>
              <a:t>- to </a:t>
            </a:r>
            <a:r>
              <a:rPr lang="en-US" sz="3200" dirty="0" err="1"/>
              <a:t>instil</a:t>
            </a:r>
            <a:r>
              <a:rPr lang="en-US" sz="3200" dirty="0"/>
              <a:t> the idea that learning languages is necessary and essential;</a:t>
            </a:r>
          </a:p>
          <a:p>
            <a:r>
              <a:rPr lang="en-US" sz="3200" dirty="0"/>
              <a:t>- to encourage </a:t>
            </a:r>
            <a:r>
              <a:rPr lang="en-US" sz="3200" dirty="0" err="1"/>
              <a:t>st’s</a:t>
            </a:r>
            <a:r>
              <a:rPr lang="en-US" sz="3200" dirty="0"/>
              <a:t> to go on learning English at the next level;</a:t>
            </a:r>
          </a:p>
          <a:p>
            <a:r>
              <a:rPr lang="en-US" sz="3200" dirty="0"/>
              <a:t>- to lay the foundations for future study in terms to basic structures, lexis, language functions</a:t>
            </a:r>
          </a:p>
          <a:p>
            <a:r>
              <a:rPr lang="en-US" sz="3200" dirty="0"/>
              <a:t>and basic study</a:t>
            </a:r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655" y="0"/>
            <a:ext cx="10850656" cy="6001643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 Vocabulary activity.</a:t>
            </a:r>
          </a:p>
          <a:p>
            <a:r>
              <a:rPr lang="en-US" sz="2400" dirty="0"/>
              <a:t>2. Discussing of the topic «Plant growth. The Participle.» Grammar revision</a:t>
            </a:r>
          </a:p>
          <a:p>
            <a:r>
              <a:rPr lang="en-US" sz="2400" dirty="0"/>
              <a:t>3. Listening, reading, writing, speaking.</a:t>
            </a:r>
          </a:p>
          <a:p>
            <a:r>
              <a:rPr lang="en-US" sz="2400" dirty="0"/>
              <a:t>4. Grammar activity.</a:t>
            </a:r>
          </a:p>
          <a:p>
            <a:r>
              <a:rPr lang="en-US" sz="2400" dirty="0"/>
              <a:t>5. Communicative activities :</a:t>
            </a:r>
          </a:p>
          <a:p>
            <a:r>
              <a:rPr lang="en-US" sz="2400" dirty="0"/>
              <a:t>        Task 1. Give the English equivalents the following words and word combinations.</a:t>
            </a:r>
          </a:p>
          <a:p>
            <a:r>
              <a:rPr lang="en-US" sz="2400" dirty="0"/>
              <a:t>         Task 2. Answer the questions to the text.</a:t>
            </a:r>
          </a:p>
          <a:p>
            <a:r>
              <a:rPr lang="en-US" sz="2400" dirty="0"/>
              <a:t>         Task 3. Fill in the blanks with the necessary words from the active vocabulary. </a:t>
            </a:r>
          </a:p>
          <a:p>
            <a:r>
              <a:rPr lang="en-US" sz="2400" dirty="0"/>
              <a:t>         Task 4. Complete the following sentences.</a:t>
            </a:r>
          </a:p>
          <a:p>
            <a:r>
              <a:rPr lang="en-US" sz="2400" dirty="0"/>
              <a:t>         Task 5. Put in the right order. The underlined word is the beginning of the sentence.</a:t>
            </a:r>
          </a:p>
          <a:p>
            <a:r>
              <a:rPr lang="en-US" sz="2400" dirty="0"/>
              <a:t>          Task 6. Translate the following sentences into English.</a:t>
            </a:r>
          </a:p>
          <a:p>
            <a:r>
              <a:rPr lang="en-US" sz="2400" dirty="0"/>
              <a:t>Home task: Reading an additional text on the topic</a:t>
            </a:r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1"/>
            <a:ext cx="11189079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References:</a:t>
            </a:r>
          </a:p>
          <a:p>
            <a:r>
              <a:rPr lang="en-US" sz="2000" dirty="0"/>
              <a:t>1. </a:t>
            </a:r>
            <a:r>
              <a:rPr lang="uk-UA" sz="2000" dirty="0"/>
              <a:t>Кравець Р.А. Лінгвокраїнознавчі аспекти викладання граматики англійської мови в</a:t>
            </a:r>
          </a:p>
          <a:p>
            <a:r>
              <a:rPr lang="uk-UA" sz="2000" dirty="0"/>
              <a:t>аграрному ВНЗ: методичні рекомендації / Р.А. Кравець. – Вінниця : ВНАУ, 2017. –</a:t>
            </a:r>
          </a:p>
          <a:p>
            <a:r>
              <a:rPr lang="uk-UA" sz="2000" dirty="0"/>
              <a:t>62 с.</a:t>
            </a:r>
          </a:p>
          <a:p>
            <a:r>
              <a:rPr lang="uk-UA" sz="2000" dirty="0"/>
              <a:t>2. Ковальова К. В. Волошина О.В Англійська мова: Методичні вказівки для практичних</a:t>
            </a:r>
          </a:p>
          <a:p>
            <a:r>
              <a:rPr lang="uk-UA" sz="2000" dirty="0"/>
              <a:t>занять та самостійної роботи студентів денної та заочної форм навчання з іноземної</a:t>
            </a:r>
          </a:p>
          <a:p>
            <a:r>
              <a:rPr lang="uk-UA" sz="2000" dirty="0"/>
              <a:t>мови спеціальності 075 «Маркетинг», 073 «Менеджмент», галузі знань 07</a:t>
            </a:r>
          </a:p>
          <a:p>
            <a:r>
              <a:rPr lang="uk-UA" sz="2000" dirty="0"/>
              <a:t>«Управління та адміністрування» – Вінниця, 2020. – 100 с.</a:t>
            </a:r>
          </a:p>
          <a:p>
            <a:r>
              <a:rPr lang="uk-UA" sz="2000" dirty="0"/>
              <a:t>3. </a:t>
            </a:r>
            <a:r>
              <a:rPr lang="uk-UA" sz="2000" dirty="0" err="1"/>
              <a:t>Малик</a:t>
            </a:r>
            <a:r>
              <a:rPr lang="uk-UA" sz="2000" dirty="0"/>
              <a:t> В М. «Іноземна мова» для студентів денної форми навчання першого</a:t>
            </a:r>
          </a:p>
          <a:p>
            <a:r>
              <a:rPr lang="uk-UA" sz="2000" dirty="0"/>
              <a:t>(бакалаврського) освітнього рівня галузі знань 20 «Аграрні науки та продовольство»</a:t>
            </a:r>
          </a:p>
          <a:p>
            <a:r>
              <a:rPr lang="uk-UA" sz="2000" dirty="0"/>
              <a:t>спеціальності 201 «Агрономія». Вінниця: ВНАУ, 2022. 231 с.</a:t>
            </a:r>
          </a:p>
          <a:p>
            <a:r>
              <a:rPr lang="uk-UA" sz="2000" dirty="0"/>
              <a:t>4. </a:t>
            </a:r>
            <a:r>
              <a:rPr lang="en-US" sz="2000" dirty="0"/>
              <a:t>Modern English-Ukrainian Dictionary: Over 160,000 Words and Expressions / Mykola</a:t>
            </a:r>
          </a:p>
          <a:p>
            <a:r>
              <a:rPr lang="en-US" sz="2000" dirty="0" err="1"/>
              <a:t>Ivanovych</a:t>
            </a:r>
            <a:r>
              <a:rPr lang="en-US" sz="2000" dirty="0"/>
              <a:t> </a:t>
            </a:r>
            <a:r>
              <a:rPr lang="en-US" sz="2000" dirty="0" err="1"/>
              <a:t>Balla</a:t>
            </a:r>
            <a:r>
              <a:rPr lang="en-US" sz="2000" dirty="0"/>
              <a:t>. – Kyiv: </a:t>
            </a:r>
            <a:r>
              <a:rPr lang="en-US" sz="2000" dirty="0" err="1"/>
              <a:t>Chumatskiy</a:t>
            </a:r>
            <a:r>
              <a:rPr lang="en-US" sz="2000" dirty="0"/>
              <a:t> </a:t>
            </a:r>
            <a:r>
              <a:rPr lang="en-US" sz="2000" dirty="0" err="1"/>
              <a:t>Shliakh</a:t>
            </a:r>
            <a:r>
              <a:rPr lang="en-US" sz="2000" dirty="0"/>
              <a:t> pub., 2007. – 668 p.</a:t>
            </a:r>
          </a:p>
          <a:p>
            <a:r>
              <a:rPr lang="en-US" sz="2000" dirty="0"/>
              <a:t>5. The Oxford Dictionary of Business World. (2020) //</a:t>
            </a:r>
            <a:r>
              <a:rPr lang="en-US" sz="2000" dirty="0" err="1"/>
              <a:t>Gen.Editors</a:t>
            </a:r>
            <a:r>
              <a:rPr lang="en-US" sz="2000" dirty="0"/>
              <a:t> Dr Alan Isaacs, </a:t>
            </a:r>
            <a:r>
              <a:rPr lang="en-US" sz="2000" dirty="0" err="1"/>
              <a:t>Ms</a:t>
            </a:r>
            <a:endParaRPr lang="en-US" sz="2000" dirty="0"/>
          </a:p>
          <a:p>
            <a:r>
              <a:rPr lang="en-US" sz="2000" dirty="0"/>
              <a:t>Elizabeth Martin. Oxford: Oxford University Press</a:t>
            </a:r>
          </a:p>
          <a:p>
            <a:r>
              <a:rPr lang="en-US" sz="2000" dirty="0"/>
              <a:t>6. </a:t>
            </a:r>
            <a:r>
              <a:rPr lang="uk-UA" sz="2000" dirty="0"/>
              <a:t>Верба Л.Г., Верба Г.В. Граматика сучасної англійської мови. Довідник: Мова </a:t>
            </a:r>
            <a:r>
              <a:rPr lang="uk-UA" sz="2000" dirty="0" err="1"/>
              <a:t>англ</a:t>
            </a:r>
            <a:r>
              <a:rPr lang="uk-UA" sz="2000" dirty="0"/>
              <a:t>.,</a:t>
            </a:r>
          </a:p>
          <a:p>
            <a:r>
              <a:rPr lang="uk-UA" sz="2000" dirty="0" err="1"/>
              <a:t>укр</a:t>
            </a:r>
            <a:r>
              <a:rPr lang="uk-UA" sz="2000" dirty="0"/>
              <a:t>. Київ: ТОВ «ВП Логос-М», 2020.</a:t>
            </a:r>
          </a:p>
          <a:p>
            <a:r>
              <a:rPr lang="uk-UA" sz="2000" dirty="0"/>
              <a:t>7. </a:t>
            </a:r>
            <a:r>
              <a:rPr lang="uk-UA" sz="2000" dirty="0" err="1"/>
              <a:t>Голіцинський</a:t>
            </a:r>
            <a:r>
              <a:rPr lang="uk-UA" sz="2000" dirty="0"/>
              <a:t> Ю. Граматика. Збірник вправ. Київ: </a:t>
            </a:r>
            <a:r>
              <a:rPr lang="uk-UA" sz="2000" dirty="0" err="1"/>
              <a:t>Інкос</a:t>
            </a:r>
            <a:r>
              <a:rPr lang="uk-UA" sz="2000" dirty="0"/>
              <a:t>, 2020.</a:t>
            </a:r>
          </a:p>
          <a:p>
            <a:r>
              <a:rPr lang="uk-UA" sz="2000" dirty="0"/>
              <a:t>8. </a:t>
            </a:r>
            <a:r>
              <a:rPr lang="en-US" sz="2000" dirty="0"/>
              <a:t>Murphy R. English Grammar in Use /Murphy R. – Cambridge University Press, 2021.</a:t>
            </a:r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378565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</a:rPr>
              <a:t>Хід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заняття</a:t>
            </a:r>
            <a:r>
              <a:rPr lang="en-US" sz="4000" dirty="0">
                <a:solidFill>
                  <a:schemeClr val="bg1"/>
                </a:solidFill>
              </a:rPr>
              <a:t> (Procedure)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1) Read the text and translate into Ukrainian.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2) Remember the new words and word combinations.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3) Make summery of the text in English.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4) Put some questions to the text.</a:t>
            </a: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922" y="0"/>
            <a:ext cx="11971464" cy="611007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Chemical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methods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involve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synthetic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organic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chemicals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manage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populations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agriculture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horticulture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public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health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methods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widely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employed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protect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livestock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human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health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from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damaging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effects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such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insects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weeds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pathogens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Pesticides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which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include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insecticides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herbicides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fungicides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rodenticides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primary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tools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chemical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strategies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Insecticides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chemicals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designed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kill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repel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insects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that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damage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feeding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transmitting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physical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damage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target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specific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insect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broader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groups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insects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their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mode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toxicity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Herbicides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weeds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that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compete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water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nutrients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sunlight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chemicals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disrupt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growth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inhibiting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essential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metabolic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processes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interfering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growth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hormones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Fungicides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chemicals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prevent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fungal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that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devastate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leading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yield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losses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quality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inhibit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fungal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spore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germination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disrupt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fungal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cell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membranes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interfere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fungal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metabolism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prevent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development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Rodenticides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chemicals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formulated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rodent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populations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damage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structures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minimizing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spread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diseases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carried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rodents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59567"/>
            <a:ext cx="12192000" cy="6464014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Chemical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methods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offer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rapid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effective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suppression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helping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farmers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protect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their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crops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maximize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yields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versatile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applied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various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formulations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including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sprays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baits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granules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dusts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depending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target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application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method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Modern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pesticide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formulations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often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include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adjuvants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surfactants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enhance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efficacy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improve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adhesion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surfaces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to)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off-target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effects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However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chemical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methods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also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raise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environmental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health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concerns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Pesticide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residues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accumulate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soil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water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food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risks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non-target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organisms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including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beneficial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insects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wildlife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humans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Pesticide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resistance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another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challenge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repeated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exposure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development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resistance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populations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reducing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effectiveness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chemical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strategies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over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time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mitigate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risks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regulatory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agencies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enforce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stringent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guidelines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restrictions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pesticide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including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product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registration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application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rates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safety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precautions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Integrated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management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(IPM)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combines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chemical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with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biological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cultural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physical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tactics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minimize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reliance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pesticides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maximize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sustainable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management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practices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IPM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strategies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prioritize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non-chemical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methods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whenever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possible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employing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pesticides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judiciously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comprehensive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management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</a:t>
            </a:r>
            <a:r>
              <a:rPr lang="uk-UA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521" y="987103"/>
            <a:ext cx="11628120" cy="1839606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  <a:tabLst>
                <a:tab pos="3529965" algn="l"/>
                <a:tab pos="6369050" algn="l"/>
              </a:tabLst>
            </a:pP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Advancements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pesticide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research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technology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continue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improve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safety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efficacy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environmental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sustainability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chemical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pest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control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methods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Integrated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approaches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such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precision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application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techniques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targeted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formulations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pest-specific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strategies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are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increasingly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used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reduce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pesticide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use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minimize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environmental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impact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protect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human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health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while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ensuring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effective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pest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management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agriculture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beyond</a:t>
            </a:r>
            <a:r>
              <a:rPr lang="uk-UA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ru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56687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217</TotalTime>
  <Words>1178</Words>
  <Application>Microsoft Office PowerPoint</Application>
  <PresentationFormat>Широкоэкранный</PresentationFormat>
  <Paragraphs>62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Dreeg Show</cp:lastModifiedBy>
  <cp:revision>25</cp:revision>
  <dcterms:created xsi:type="dcterms:W3CDTF">2023-07-12T10:27:08Z</dcterms:created>
  <dcterms:modified xsi:type="dcterms:W3CDTF">2024-08-08T22:26:34Z</dcterms:modified>
</cp:coreProperties>
</file>