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0" r:id="rId11"/>
    <p:sldId id="265" r:id="rId12"/>
    <p:sldId id="266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D674"/>
    <a:srgbClr val="9ADF81"/>
    <a:srgbClr val="ACC7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491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9959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121790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286232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38062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620449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298145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0666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05602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7993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6543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45715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90369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1970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27705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61698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03292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8120" y="447378"/>
            <a:ext cx="11811000" cy="563231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dirty="0" err="1"/>
              <a:t>Конспекти</a:t>
            </a:r>
            <a:r>
              <a:rPr lang="ru-RU" sz="4000" dirty="0"/>
              <a:t> </a:t>
            </a:r>
            <a:r>
              <a:rPr lang="ru-RU" sz="4000" dirty="0" err="1"/>
              <a:t>практичних</a:t>
            </a:r>
            <a:r>
              <a:rPr lang="ru-RU" sz="4000" dirty="0"/>
              <a:t> занять з </a:t>
            </a:r>
            <a:r>
              <a:rPr lang="ru-RU" sz="4000" dirty="0" err="1"/>
              <a:t>дисципліни</a:t>
            </a:r>
            <a:r>
              <a:rPr lang="ru-RU" sz="4000" dirty="0"/>
              <a:t> «</a:t>
            </a:r>
            <a:r>
              <a:rPr lang="ru-RU" sz="4000" dirty="0" err="1"/>
              <a:t>Іноземна</a:t>
            </a:r>
            <a:r>
              <a:rPr lang="ru-RU" sz="4000" dirty="0"/>
              <a:t> мова»</a:t>
            </a:r>
          </a:p>
          <a:p>
            <a:pPr algn="ctr"/>
            <a:r>
              <a:rPr lang="ru-RU" sz="4000" dirty="0"/>
              <a:t>з </a:t>
            </a:r>
            <a:r>
              <a:rPr lang="ru-RU" sz="4000" dirty="0" err="1"/>
              <a:t>галузі</a:t>
            </a:r>
            <a:r>
              <a:rPr lang="ru-RU" sz="4000" dirty="0"/>
              <a:t> </a:t>
            </a:r>
            <a:r>
              <a:rPr lang="ru-RU" sz="4000" dirty="0" err="1"/>
              <a:t>знань</a:t>
            </a:r>
            <a:r>
              <a:rPr lang="ru-RU" sz="4000" dirty="0"/>
              <a:t> 20 «</a:t>
            </a:r>
            <a:r>
              <a:rPr lang="ru-RU" sz="4000" dirty="0" err="1"/>
              <a:t>Аграрні</a:t>
            </a:r>
            <a:r>
              <a:rPr lang="ru-RU" sz="4000" dirty="0"/>
              <a:t> науки та </a:t>
            </a:r>
            <a:r>
              <a:rPr lang="ru-RU" sz="4000" dirty="0" err="1"/>
              <a:t>продовольство</a:t>
            </a:r>
            <a:r>
              <a:rPr lang="ru-RU" sz="4000" dirty="0"/>
              <a:t>»</a:t>
            </a:r>
          </a:p>
          <a:p>
            <a:pPr algn="ctr"/>
            <a:endParaRPr lang="ru-RU" sz="4000" dirty="0"/>
          </a:p>
          <a:p>
            <a:pPr algn="ctr"/>
            <a:r>
              <a:rPr lang="ru-RU" sz="4000" dirty="0" err="1"/>
              <a:t>спеціальності</a:t>
            </a:r>
            <a:r>
              <a:rPr lang="ru-RU" sz="4000" dirty="0"/>
              <a:t> 201 «</a:t>
            </a:r>
            <a:r>
              <a:rPr lang="ru-RU" sz="4000" dirty="0" err="1"/>
              <a:t>Агрономія</a:t>
            </a:r>
            <a:r>
              <a:rPr lang="ru-RU" sz="4000" dirty="0"/>
              <a:t>».    </a:t>
            </a:r>
          </a:p>
          <a:p>
            <a:pPr algn="ctr"/>
            <a:r>
              <a:rPr lang="ru-RU" sz="4000" dirty="0"/>
              <a:t>Семестр 3,4 (56 годин)</a:t>
            </a:r>
          </a:p>
          <a:p>
            <a:pPr algn="ctr"/>
            <a:endParaRPr lang="ru-RU" sz="4000" dirty="0"/>
          </a:p>
          <a:p>
            <a:pPr algn="ctr"/>
            <a:r>
              <a:rPr lang="ru-RU" sz="4000" dirty="0" err="1"/>
              <a:t>Атестація</a:t>
            </a:r>
            <a:r>
              <a:rPr lang="ru-RU" sz="4000" dirty="0"/>
              <a:t> 1 (14 год.)</a:t>
            </a:r>
          </a:p>
        </p:txBody>
      </p:sp>
    </p:spTree>
    <p:extLst>
      <p:ext uri="{BB962C8B-B14F-4D97-AF65-F5344CB8AC3E}">
        <p14:creationId xmlns:p14="http://schemas.microsoft.com/office/powerpoint/2010/main" val="752904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521" y="987103"/>
            <a:ext cx="11628120" cy="286232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Sustainable feed practices are gaining importance in response to environmental concerns.</a:t>
            </a:r>
          </a:p>
          <a:p>
            <a:r>
              <a:rPr lang="en-US" sz="2000" dirty="0"/>
              <a:t>Utilizing agricultural by-products, improving pasture management, and developing alternative</a:t>
            </a:r>
          </a:p>
          <a:p>
            <a:r>
              <a:rPr lang="en-US" sz="2000" dirty="0"/>
              <a:t>protein sources like insects and algae are some strategies to make animal feeding more sustainable.</a:t>
            </a:r>
          </a:p>
          <a:p>
            <a:r>
              <a:rPr lang="en-US" sz="2000" dirty="0"/>
              <a:t>These practices help reduce the environmental footprint of livestock production, conserving</a:t>
            </a:r>
          </a:p>
          <a:p>
            <a:r>
              <a:rPr lang="en-US" sz="2000" dirty="0"/>
              <a:t>resources and minimizing waste [7].</a:t>
            </a:r>
          </a:p>
          <a:p>
            <a:r>
              <a:rPr lang="en-US" sz="2000" dirty="0"/>
              <a:t>Task. Translate words and phrases into Ukrainian: the Middle Ages travel, the Roman Empire,</a:t>
            </a:r>
          </a:p>
          <a:p>
            <a:r>
              <a:rPr lang="en-US" sz="2000" dirty="0"/>
              <a:t>international travel, merchants, trade opportunities, holiday, the eve of patronal festivals, religious</a:t>
            </a:r>
          </a:p>
          <a:p>
            <a:r>
              <a:rPr lang="en-US" sz="2000" dirty="0"/>
              <a:t>relaxation, holiday calendar, a religious duty, religious travel, iconic souvenirs, religious journeys;</a:t>
            </a:r>
          </a:p>
          <a:p>
            <a:r>
              <a:rPr lang="en-US" sz="2000" dirty="0"/>
              <a:t>the social and cultural history; the politics, immigration and gender relations.</a:t>
            </a:r>
          </a:p>
        </p:txBody>
      </p:sp>
    </p:spTree>
    <p:extLst>
      <p:ext uri="{BB962C8B-B14F-4D97-AF65-F5344CB8AC3E}">
        <p14:creationId xmlns:p14="http://schemas.microsoft.com/office/powerpoint/2010/main" val="41143555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83089C6-71AF-0D93-9179-CA808070AF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877" y="355108"/>
            <a:ext cx="9034567" cy="106610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8981E19-F377-DA68-553C-6F180F0C89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4876" y="1421214"/>
            <a:ext cx="9034567" cy="4804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4616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C9AA0AD-4B32-1A24-D94A-44D72CA0AA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1714" y="471857"/>
            <a:ext cx="6228571" cy="591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0107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6020" y="529332"/>
            <a:ext cx="7185660" cy="5703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072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7437"/>
            <a:ext cx="12192000" cy="64633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uk-UA" sz="3600" dirty="0">
                <a:solidFill>
                  <a:srgbClr val="FF0000"/>
                </a:solidFill>
              </a:rPr>
              <a:t>Практичне заняття 7(2 год.)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6048" y="3203818"/>
            <a:ext cx="11839903" cy="193899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dirty="0"/>
              <a:t>Topic «Feed and nutrients. Direct and </a:t>
            </a:r>
            <a:r>
              <a:rPr lang="en-US" sz="4000" dirty="0" err="1"/>
              <a:t>Reportedspeech</a:t>
            </a:r>
            <a:r>
              <a:rPr lang="en-US" sz="4000" dirty="0"/>
              <a:t>. » Grammar</a:t>
            </a:r>
          </a:p>
          <a:p>
            <a:pPr algn="ctr"/>
            <a:r>
              <a:rPr lang="en-US" sz="4000" dirty="0"/>
              <a:t>revision</a:t>
            </a:r>
          </a:p>
        </p:txBody>
      </p:sp>
    </p:spTree>
    <p:extLst>
      <p:ext uri="{BB962C8B-B14F-4D97-AF65-F5344CB8AC3E}">
        <p14:creationId xmlns:p14="http://schemas.microsoft.com/office/powerpoint/2010/main" val="189278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6841" y="815425"/>
            <a:ext cx="11508827" cy="501675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3200" dirty="0"/>
              <a:t>Objectives:</a:t>
            </a:r>
          </a:p>
          <a:p>
            <a:r>
              <a:rPr lang="en-US" sz="3200" dirty="0"/>
              <a:t>- to learn new vocabulary;</a:t>
            </a:r>
          </a:p>
          <a:p>
            <a:r>
              <a:rPr lang="en-US" sz="3200" dirty="0"/>
              <a:t>- to practice grammar structures;</a:t>
            </a:r>
          </a:p>
          <a:p>
            <a:r>
              <a:rPr lang="en-US" sz="3200" dirty="0"/>
              <a:t>- to enable </a:t>
            </a:r>
            <a:r>
              <a:rPr lang="en-US" sz="3200" dirty="0" err="1"/>
              <a:t>st’s</a:t>
            </a:r>
            <a:r>
              <a:rPr lang="en-US" sz="3200" dirty="0"/>
              <a:t> to talk and write on the topic;</a:t>
            </a:r>
          </a:p>
          <a:p>
            <a:r>
              <a:rPr lang="en-US" sz="3200" dirty="0"/>
              <a:t>- to </a:t>
            </a:r>
            <a:r>
              <a:rPr lang="en-US" sz="3200" dirty="0" err="1"/>
              <a:t>instil</a:t>
            </a:r>
            <a:r>
              <a:rPr lang="en-US" sz="3200" dirty="0"/>
              <a:t> the idea that learning languages is necessary and essential;</a:t>
            </a:r>
          </a:p>
          <a:p>
            <a:r>
              <a:rPr lang="en-US" sz="3200" dirty="0"/>
              <a:t>- to encourage </a:t>
            </a:r>
            <a:r>
              <a:rPr lang="en-US" sz="3200" dirty="0" err="1"/>
              <a:t>st’s</a:t>
            </a:r>
            <a:r>
              <a:rPr lang="en-US" sz="3200" dirty="0"/>
              <a:t> to go on learning English at the next level;</a:t>
            </a:r>
          </a:p>
          <a:p>
            <a:r>
              <a:rPr lang="en-US" sz="3200" dirty="0"/>
              <a:t>- to lay the foundations for future study in terms to basic structures, lexis, language functions</a:t>
            </a:r>
          </a:p>
          <a:p>
            <a:r>
              <a:rPr lang="en-US" sz="3200" dirty="0"/>
              <a:t>and basic study</a:t>
            </a:r>
          </a:p>
        </p:txBody>
      </p:sp>
    </p:spTree>
    <p:extLst>
      <p:ext uri="{BB962C8B-B14F-4D97-AF65-F5344CB8AC3E}">
        <p14:creationId xmlns:p14="http://schemas.microsoft.com/office/powerpoint/2010/main" val="2855836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655" y="0"/>
            <a:ext cx="10850656" cy="6740307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 dirty="0"/>
              <a:t>Plan:</a:t>
            </a:r>
          </a:p>
          <a:p>
            <a:r>
              <a:rPr lang="en-US" sz="2400" dirty="0"/>
              <a:t>1. Vocabulary activity.</a:t>
            </a:r>
          </a:p>
          <a:p>
            <a:r>
              <a:rPr lang="en-US" sz="2400" dirty="0"/>
              <a:t>2. Discussing of the topic «Cross-cultural and International Management. Direct and</a:t>
            </a:r>
          </a:p>
          <a:p>
            <a:r>
              <a:rPr lang="en-US" sz="2400" dirty="0" err="1"/>
              <a:t>Reportedspeech</a:t>
            </a:r>
            <a:r>
              <a:rPr lang="en-US" sz="2400" dirty="0"/>
              <a:t>. » Grammar revision</a:t>
            </a:r>
          </a:p>
          <a:p>
            <a:r>
              <a:rPr lang="en-US" sz="2400" dirty="0"/>
              <a:t>3. Listening, reading, writing, speaking.</a:t>
            </a:r>
          </a:p>
          <a:p>
            <a:r>
              <a:rPr lang="en-US" sz="2400" dirty="0"/>
              <a:t>4. Grammar activity.</a:t>
            </a:r>
          </a:p>
          <a:p>
            <a:r>
              <a:rPr lang="en-US" sz="2400" dirty="0"/>
              <a:t>5. Communicative activities :</a:t>
            </a:r>
          </a:p>
          <a:p>
            <a:r>
              <a:rPr lang="en-US" sz="2400" dirty="0"/>
              <a:t>        Task 1. Give the English equivalents the following words and word combinations.</a:t>
            </a:r>
          </a:p>
          <a:p>
            <a:r>
              <a:rPr lang="en-US" sz="2400" dirty="0"/>
              <a:t>         Task 2. Answer the questions to the text.</a:t>
            </a:r>
          </a:p>
          <a:p>
            <a:r>
              <a:rPr lang="en-US" sz="2400" dirty="0"/>
              <a:t>         Task 3. Fill in the blanks with the necessary words from the active vocabulary. </a:t>
            </a:r>
          </a:p>
          <a:p>
            <a:r>
              <a:rPr lang="en-US" sz="2400" dirty="0"/>
              <a:t>         Task 4. Complete the following sentences.</a:t>
            </a:r>
          </a:p>
          <a:p>
            <a:r>
              <a:rPr lang="en-US" sz="2400" dirty="0"/>
              <a:t>         Task 5. Put in the right order. The underlined word is the beginning of the sentence.</a:t>
            </a:r>
          </a:p>
          <a:p>
            <a:r>
              <a:rPr lang="en-US" sz="2400" dirty="0"/>
              <a:t>          Task 6. Translate the following sentences into English.</a:t>
            </a:r>
          </a:p>
          <a:p>
            <a:r>
              <a:rPr lang="en-US" sz="2400" dirty="0"/>
              <a:t>Home task: Reading an additional text on the topic</a:t>
            </a:r>
          </a:p>
        </p:txBody>
      </p:sp>
    </p:spTree>
    <p:extLst>
      <p:ext uri="{BB962C8B-B14F-4D97-AF65-F5344CB8AC3E}">
        <p14:creationId xmlns:p14="http://schemas.microsoft.com/office/powerpoint/2010/main" val="1446049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6482" y="461971"/>
            <a:ext cx="11189079" cy="594008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References:</a:t>
            </a:r>
          </a:p>
          <a:p>
            <a:r>
              <a:rPr lang="en-US" sz="2000" dirty="0"/>
              <a:t>1. </a:t>
            </a:r>
            <a:r>
              <a:rPr lang="uk-UA" sz="2000" dirty="0"/>
              <a:t>Кравець Р.А. Лінгвокраїнознавчі аспекти викладання граматики англійської мови в</a:t>
            </a:r>
          </a:p>
          <a:p>
            <a:r>
              <a:rPr lang="uk-UA" sz="2000" dirty="0"/>
              <a:t>аграрному ВНЗ: методичні рекомендації / Р.А. Кравець. – Вінниця : ВНАУ, 2017. –</a:t>
            </a:r>
          </a:p>
          <a:p>
            <a:r>
              <a:rPr lang="uk-UA" sz="2000" dirty="0"/>
              <a:t>62 с.</a:t>
            </a:r>
          </a:p>
          <a:p>
            <a:r>
              <a:rPr lang="uk-UA" sz="2000" dirty="0"/>
              <a:t>2. Ковальова К. В. Волошина О.В Англійська мова: Методичні вказівки для практичних</a:t>
            </a:r>
          </a:p>
          <a:p>
            <a:r>
              <a:rPr lang="uk-UA" sz="2000" dirty="0"/>
              <a:t>занять та самостійної роботи студентів денної та заочної форм навчання з іноземної</a:t>
            </a:r>
          </a:p>
          <a:p>
            <a:r>
              <a:rPr lang="uk-UA" sz="2000" dirty="0"/>
              <a:t>мови спеціальності 075 «Маркетинг», 073 «Менеджмент», галузі знань 07</a:t>
            </a:r>
          </a:p>
          <a:p>
            <a:r>
              <a:rPr lang="uk-UA" sz="2000" dirty="0"/>
              <a:t>«Управління та адміністрування» – Вінниця, 2020. – 100 с.</a:t>
            </a:r>
          </a:p>
          <a:p>
            <a:r>
              <a:rPr lang="uk-UA" sz="2000" dirty="0"/>
              <a:t>3. </a:t>
            </a:r>
            <a:r>
              <a:rPr lang="uk-UA" sz="2000" dirty="0" err="1"/>
              <a:t>Малик</a:t>
            </a:r>
            <a:r>
              <a:rPr lang="uk-UA" sz="2000" dirty="0"/>
              <a:t> В М. «Іноземна мова» для студентів денної форми навчання першого</a:t>
            </a:r>
          </a:p>
          <a:p>
            <a:r>
              <a:rPr lang="uk-UA" sz="2000" dirty="0"/>
              <a:t>(бакалаврського) освітнього рівня галузі знань 20 «Аграрні науки та продовольство»</a:t>
            </a:r>
          </a:p>
          <a:p>
            <a:r>
              <a:rPr lang="uk-UA" sz="2000" dirty="0"/>
              <a:t>спеціальності 201 «Агрономія». Вінниця: ВНАУ, 2022. 231 с.</a:t>
            </a:r>
          </a:p>
          <a:p>
            <a:r>
              <a:rPr lang="uk-UA" sz="2000" dirty="0"/>
              <a:t>4. </a:t>
            </a:r>
            <a:r>
              <a:rPr lang="en-US" sz="2000" dirty="0"/>
              <a:t>Modern English-Ukrainian Dictionary: Over 160,000 Words and Expressions / Mykola</a:t>
            </a:r>
          </a:p>
          <a:p>
            <a:r>
              <a:rPr lang="en-US" sz="2000" dirty="0" err="1"/>
              <a:t>Ivanovych</a:t>
            </a:r>
            <a:r>
              <a:rPr lang="en-US" sz="2000" dirty="0"/>
              <a:t> </a:t>
            </a:r>
            <a:r>
              <a:rPr lang="en-US" sz="2000" dirty="0" err="1"/>
              <a:t>Balla</a:t>
            </a:r>
            <a:r>
              <a:rPr lang="en-US" sz="2000" dirty="0"/>
              <a:t>. – Kyiv: </a:t>
            </a:r>
            <a:r>
              <a:rPr lang="en-US" sz="2000" dirty="0" err="1"/>
              <a:t>Chumatskiy</a:t>
            </a:r>
            <a:r>
              <a:rPr lang="en-US" sz="2000" dirty="0"/>
              <a:t> </a:t>
            </a:r>
            <a:r>
              <a:rPr lang="en-US" sz="2000" dirty="0" err="1"/>
              <a:t>Shliakh</a:t>
            </a:r>
            <a:r>
              <a:rPr lang="en-US" sz="2000" dirty="0"/>
              <a:t> pub., 2007. – 668 p.</a:t>
            </a:r>
          </a:p>
          <a:p>
            <a:r>
              <a:rPr lang="en-US" sz="2000" dirty="0"/>
              <a:t>5. The Oxford Dictionary of Business World. (2020) //</a:t>
            </a:r>
            <a:r>
              <a:rPr lang="en-US" sz="2000" dirty="0" err="1"/>
              <a:t>Gen.Editors</a:t>
            </a:r>
            <a:r>
              <a:rPr lang="en-US" sz="2000" dirty="0"/>
              <a:t> Dr Alan Isaacs, </a:t>
            </a:r>
            <a:r>
              <a:rPr lang="en-US" sz="2000" dirty="0" err="1"/>
              <a:t>Ms</a:t>
            </a:r>
            <a:endParaRPr lang="en-US" sz="2000" dirty="0"/>
          </a:p>
          <a:p>
            <a:r>
              <a:rPr lang="en-US" sz="2000" dirty="0"/>
              <a:t>Elizabeth Martin. Oxford: Oxford University Press</a:t>
            </a:r>
          </a:p>
          <a:p>
            <a:r>
              <a:rPr lang="en-US" sz="2000" dirty="0"/>
              <a:t>6. </a:t>
            </a:r>
            <a:r>
              <a:rPr lang="uk-UA" sz="2000" dirty="0"/>
              <a:t>Верба Л.Г., Верба Г.В. Граматика сучасної англійської мови. Довідник: Мова </a:t>
            </a:r>
            <a:r>
              <a:rPr lang="uk-UA" sz="2000" dirty="0" err="1"/>
              <a:t>англ</a:t>
            </a:r>
            <a:r>
              <a:rPr lang="uk-UA" sz="2000" dirty="0"/>
              <a:t>.,</a:t>
            </a:r>
          </a:p>
          <a:p>
            <a:r>
              <a:rPr lang="uk-UA" sz="2000" dirty="0" err="1"/>
              <a:t>укр</a:t>
            </a:r>
            <a:r>
              <a:rPr lang="uk-UA" sz="2000" dirty="0"/>
              <a:t>. Київ: ТОВ «ВП Логос-М», 2020.</a:t>
            </a:r>
          </a:p>
          <a:p>
            <a:r>
              <a:rPr lang="uk-UA" sz="2000" dirty="0"/>
              <a:t>7. </a:t>
            </a:r>
            <a:r>
              <a:rPr lang="uk-UA" sz="2000" dirty="0" err="1"/>
              <a:t>Голіцинський</a:t>
            </a:r>
            <a:r>
              <a:rPr lang="uk-UA" sz="2000" dirty="0"/>
              <a:t> Ю. Граматика. Збірник вправ. Київ: </a:t>
            </a:r>
            <a:r>
              <a:rPr lang="uk-UA" sz="2000" dirty="0" err="1"/>
              <a:t>Інкос</a:t>
            </a:r>
            <a:r>
              <a:rPr lang="uk-UA" sz="2000" dirty="0"/>
              <a:t>, 2020.</a:t>
            </a:r>
          </a:p>
          <a:p>
            <a:r>
              <a:rPr lang="uk-UA" sz="2000" dirty="0"/>
              <a:t>8. </a:t>
            </a:r>
            <a:r>
              <a:rPr lang="en-US" sz="2000" dirty="0"/>
              <a:t>Murphy R. English Grammar in Use /Murphy R. – Cambridge University Press, 2021.</a:t>
            </a:r>
          </a:p>
        </p:txBody>
      </p:sp>
    </p:spTree>
    <p:extLst>
      <p:ext uri="{BB962C8B-B14F-4D97-AF65-F5344CB8AC3E}">
        <p14:creationId xmlns:p14="http://schemas.microsoft.com/office/powerpoint/2010/main" val="2662897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2607" y="1040523"/>
            <a:ext cx="11477296" cy="378565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dirty="0" err="1">
                <a:solidFill>
                  <a:schemeClr val="bg1"/>
                </a:solidFill>
              </a:rPr>
              <a:t>Хід</a:t>
            </a:r>
            <a:r>
              <a:rPr lang="en-US" sz="4000" dirty="0">
                <a:solidFill>
                  <a:schemeClr val="bg1"/>
                </a:solidFill>
              </a:rPr>
              <a:t> </a:t>
            </a:r>
            <a:r>
              <a:rPr lang="en-US" sz="4000" dirty="0" err="1">
                <a:solidFill>
                  <a:schemeClr val="bg1"/>
                </a:solidFill>
              </a:rPr>
              <a:t>заняття</a:t>
            </a:r>
            <a:r>
              <a:rPr lang="en-US" sz="4000" dirty="0">
                <a:solidFill>
                  <a:schemeClr val="bg1"/>
                </a:solidFill>
              </a:rPr>
              <a:t> (Procedure)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1) Read the text and translate into Ukrainian.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2) Remember the new words and word combinations.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3) Make summery of the text in English.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4) Put some questions to the text.</a:t>
            </a:r>
          </a:p>
        </p:txBody>
      </p:sp>
    </p:spTree>
    <p:extLst>
      <p:ext uri="{BB962C8B-B14F-4D97-AF65-F5344CB8AC3E}">
        <p14:creationId xmlns:p14="http://schemas.microsoft.com/office/powerpoint/2010/main" val="2285560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9922" y="0"/>
            <a:ext cx="11971464" cy="501675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Feed and nutrients</a:t>
            </a:r>
          </a:p>
          <a:p>
            <a:endParaRPr lang="en-US" sz="2000" dirty="0"/>
          </a:p>
          <a:p>
            <a:r>
              <a:rPr lang="en-US" sz="2000" dirty="0"/>
              <a:t>Feed and nutrients are fundamental components in the realm of agriculture and animal</a:t>
            </a:r>
          </a:p>
          <a:p>
            <a:r>
              <a:rPr lang="en-US" sz="2000" dirty="0"/>
              <a:t>husbandry, crucial for the health and productivity of livestock. Proper feed management ensures</a:t>
            </a:r>
          </a:p>
          <a:p>
            <a:r>
              <a:rPr lang="en-US" sz="2000" dirty="0"/>
              <a:t>that animals receive a balanced diet tailored to their specific needs, which directly impacts their</a:t>
            </a:r>
          </a:p>
          <a:p>
            <a:r>
              <a:rPr lang="en-US" sz="2000" dirty="0"/>
              <a:t>growth, reproduction, and overall well-being. The primary purpose of feed is to provide animals</a:t>
            </a:r>
          </a:p>
          <a:p>
            <a:r>
              <a:rPr lang="en-US" sz="2000" dirty="0"/>
              <a:t>with essential nutrients, including carbohydrates, proteins, fats, vitamins, and minerals. Each of</a:t>
            </a:r>
          </a:p>
          <a:p>
            <a:r>
              <a:rPr lang="en-US" sz="2000" dirty="0"/>
              <a:t>these nutrients plays a specific role in the body, contributing to energy production, muscle</a:t>
            </a:r>
          </a:p>
          <a:p>
            <a:r>
              <a:rPr lang="en-US" sz="2000" dirty="0"/>
              <a:t>development, immune function, and various metabolic processes.</a:t>
            </a:r>
          </a:p>
          <a:p>
            <a:r>
              <a:rPr lang="en-US" sz="2000" dirty="0"/>
              <a:t>Carbohydrates are the main source of energy for animals, derived from grains, forage, and</a:t>
            </a:r>
          </a:p>
          <a:p>
            <a:r>
              <a:rPr lang="en-US" sz="2000" dirty="0"/>
              <a:t>other plant materials. They fuel basic bodily functions and physical activities, ensuring that animals</a:t>
            </a:r>
          </a:p>
          <a:p>
            <a:r>
              <a:rPr lang="en-US" sz="2000" dirty="0"/>
              <a:t>remain active and healthy. Proteins, on the other hand, are vital for growth and repair. They are</a:t>
            </a:r>
          </a:p>
          <a:p>
            <a:r>
              <a:rPr lang="en-US" sz="2000" dirty="0"/>
              <a:t>composed of amino acids, some of which are essential and must be obtained from the diet. Sources</a:t>
            </a:r>
          </a:p>
          <a:p>
            <a:r>
              <a:rPr lang="en-US" sz="2000" dirty="0"/>
              <a:t>of protein in animal feed include soybean meal, fish meal, and various legumes. Fats, though</a:t>
            </a:r>
          </a:p>
          <a:p>
            <a:r>
              <a:rPr lang="en-US" sz="2000" dirty="0"/>
              <a:t>needed in smaller quantities, are dense energy sources and are important for absorbing fat-soluble</a:t>
            </a:r>
          </a:p>
          <a:p>
            <a:r>
              <a:rPr lang="en-US" sz="2000" dirty="0"/>
              <a:t>vitamins, maintaining cell integrity, and providing insulation.</a:t>
            </a:r>
          </a:p>
        </p:txBody>
      </p:sp>
    </p:spTree>
    <p:extLst>
      <p:ext uri="{BB962C8B-B14F-4D97-AF65-F5344CB8AC3E}">
        <p14:creationId xmlns:p14="http://schemas.microsoft.com/office/powerpoint/2010/main" val="1306620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59567"/>
            <a:ext cx="12192000" cy="286232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Vitamins and minerals, though required in trace amounts, are indispensable for the proper</a:t>
            </a:r>
          </a:p>
          <a:p>
            <a:r>
              <a:rPr lang="en-US" sz="2000" dirty="0"/>
              <a:t>functioning of physiological processes. Vitamins such as A, D, E, and K are essential for vision,</a:t>
            </a:r>
          </a:p>
          <a:p>
            <a:r>
              <a:rPr lang="en-US" sz="2000" dirty="0"/>
              <a:t>bone health, antioxidant protection, and blood clotting, respectively. B vitamins support energy</a:t>
            </a:r>
          </a:p>
          <a:p>
            <a:r>
              <a:rPr lang="en-US" sz="2000" dirty="0"/>
              <a:t>metabolism and neurological functions. Minerals like calcium, phosphorus, magnesium, and</a:t>
            </a:r>
          </a:p>
          <a:p>
            <a:r>
              <a:rPr lang="en-US" sz="2000" dirty="0"/>
              <a:t>potassium are critical for bone development, muscle function, and maintaining fluid balance. Trace</a:t>
            </a:r>
          </a:p>
          <a:p>
            <a:r>
              <a:rPr lang="en-US" sz="2000" dirty="0"/>
              <a:t>minerals such as zinc, selenium, and copper play roles in enzyme function and antioxidant defense.</a:t>
            </a:r>
          </a:p>
          <a:p>
            <a:r>
              <a:rPr lang="en-US" sz="2000" dirty="0"/>
              <a:t>The composition of animal feed must be carefully balanced to meet the specific dietary</a:t>
            </a:r>
          </a:p>
          <a:p>
            <a:r>
              <a:rPr lang="en-US" sz="2000" dirty="0"/>
              <a:t>requirements of different species and life stages. For example, the nutritional needs of a lactating</a:t>
            </a:r>
          </a:p>
          <a:p>
            <a:r>
              <a:rPr lang="en-US" sz="2000" dirty="0"/>
              <a:t>dairy cow are significantly different from those of a growing pig or a laying hen.</a:t>
            </a:r>
          </a:p>
        </p:txBody>
      </p:sp>
    </p:spTree>
    <p:extLst>
      <p:ext uri="{BB962C8B-B14F-4D97-AF65-F5344CB8AC3E}">
        <p14:creationId xmlns:p14="http://schemas.microsoft.com/office/powerpoint/2010/main" val="2442132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521" y="987103"/>
            <a:ext cx="11628120" cy="409342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The feed</a:t>
            </a:r>
          </a:p>
          <a:p>
            <a:r>
              <a:rPr lang="en-US" sz="2000" dirty="0"/>
              <a:t>formulation must consider factors such as the animal&amp;#39;s age, weight, production goals, and health</a:t>
            </a:r>
          </a:p>
          <a:p>
            <a:r>
              <a:rPr lang="en-US" sz="2000" dirty="0"/>
              <a:t>status. High-quality feed not only supports optimal growth and production but also enhances disease</a:t>
            </a:r>
          </a:p>
          <a:p>
            <a:r>
              <a:rPr lang="en-US" sz="2000" dirty="0"/>
              <a:t>resistance and improves the quality of animal products such as meat, milk, and eggs.</a:t>
            </a:r>
          </a:p>
          <a:p>
            <a:r>
              <a:rPr lang="en-US" sz="2000" dirty="0"/>
              <a:t>Feed efficiency is another critical aspect, particularly in commercial livestock production.</a:t>
            </a:r>
          </a:p>
          <a:p>
            <a:r>
              <a:rPr lang="en-US" sz="2000" dirty="0"/>
              <a:t>Efficient feed conversion means that animals derive maximum nutritional benefit from the feed,</a:t>
            </a:r>
          </a:p>
          <a:p>
            <a:r>
              <a:rPr lang="en-US" sz="2000" dirty="0"/>
              <a:t>reducing waste and lowering costs. This efficiency is influenced by the quality of feed ingredients,</a:t>
            </a:r>
          </a:p>
          <a:p>
            <a:r>
              <a:rPr lang="en-US" sz="2000" dirty="0"/>
              <a:t>the animal&amp;#39;s genetics, and overall management practices. Innovations in feed technology, such as</a:t>
            </a:r>
          </a:p>
          <a:p>
            <a:r>
              <a:rPr lang="en-US" sz="2000" dirty="0"/>
              <a:t>the use of additives, enzymes, and probiotics, aim to improve feed efficiency and nutrient</a:t>
            </a:r>
          </a:p>
          <a:p>
            <a:r>
              <a:rPr lang="en-US" sz="2000" dirty="0"/>
              <a:t>absorption, promoting healthier and more productive livestock.</a:t>
            </a:r>
          </a:p>
        </p:txBody>
      </p:sp>
    </p:spTree>
    <p:extLst>
      <p:ext uri="{BB962C8B-B14F-4D97-AF65-F5344CB8AC3E}">
        <p14:creationId xmlns:p14="http://schemas.microsoft.com/office/powerpoint/2010/main" val="233856687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168</TotalTime>
  <Words>1220</Words>
  <Application>Microsoft Office PowerPoint</Application>
  <PresentationFormat>Широкоэкранный</PresentationFormat>
  <Paragraphs>100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Stream Galsy</cp:lastModifiedBy>
  <cp:revision>18</cp:revision>
  <dcterms:created xsi:type="dcterms:W3CDTF">2023-07-12T10:27:08Z</dcterms:created>
  <dcterms:modified xsi:type="dcterms:W3CDTF">2024-08-02T17:44:45Z</dcterms:modified>
</cp:coreProperties>
</file>