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78" y="11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eg Show" userId="b9bb7bb70a77571f" providerId="LiveId" clId="{41A5BEB6-1C1B-4BB2-8C00-4B62ECDEA54C}"/>
    <pc:docChg chg="undo custSel delSld modSld">
      <pc:chgData name="Dreeg Show" userId="b9bb7bb70a77571f" providerId="LiveId" clId="{41A5BEB6-1C1B-4BB2-8C00-4B62ECDEA54C}" dt="2024-08-11T22:54:42.159" v="32" actId="2696"/>
      <pc:docMkLst>
        <pc:docMk/>
      </pc:docMkLst>
      <pc:sldChg chg="modSp mod">
        <pc:chgData name="Dreeg Show" userId="b9bb7bb70a77571f" providerId="LiveId" clId="{41A5BEB6-1C1B-4BB2-8C00-4B62ECDEA54C}" dt="2024-08-11T22:50:56.102" v="3"/>
        <pc:sldMkLst>
          <pc:docMk/>
          <pc:sldMk cId="189278787" sldId="257"/>
        </pc:sldMkLst>
        <pc:spChg chg="mod">
          <ac:chgData name="Dreeg Show" userId="b9bb7bb70a77571f" providerId="LiveId" clId="{41A5BEB6-1C1B-4BB2-8C00-4B62ECDEA54C}" dt="2024-08-11T22:50:45.683" v="0" actId="20577"/>
          <ac:spMkLst>
            <pc:docMk/>
            <pc:sldMk cId="189278787" sldId="257"/>
            <ac:spMk id="4" creationId="{00000000-0000-0000-0000-000000000000}"/>
          </ac:spMkLst>
        </pc:spChg>
        <pc:spChg chg="mod">
          <ac:chgData name="Dreeg Show" userId="b9bb7bb70a77571f" providerId="LiveId" clId="{41A5BEB6-1C1B-4BB2-8C00-4B62ECDEA54C}" dt="2024-08-11T22:50:56.102" v="3"/>
          <ac:spMkLst>
            <pc:docMk/>
            <pc:sldMk cId="189278787" sldId="257"/>
            <ac:spMk id="5" creationId="{00000000-0000-0000-0000-000000000000}"/>
          </ac:spMkLst>
        </pc:spChg>
      </pc:sldChg>
      <pc:sldChg chg="modSp mod">
        <pc:chgData name="Dreeg Show" userId="b9bb7bb70a77571f" providerId="LiveId" clId="{41A5BEB6-1C1B-4BB2-8C00-4B62ECDEA54C}" dt="2024-08-11T22:51:10.780" v="4"/>
        <pc:sldMkLst>
          <pc:docMk/>
          <pc:sldMk cId="1446049101" sldId="259"/>
        </pc:sldMkLst>
        <pc:spChg chg="mod">
          <ac:chgData name="Dreeg Show" userId="b9bb7bb70a77571f" providerId="LiveId" clId="{41A5BEB6-1C1B-4BB2-8C00-4B62ECDEA54C}" dt="2024-08-11T22:51:10.780" v="4"/>
          <ac:spMkLst>
            <pc:docMk/>
            <pc:sldMk cId="1446049101" sldId="259"/>
            <ac:spMk id="4" creationId="{00000000-0000-0000-0000-000000000000}"/>
          </ac:spMkLst>
        </pc:spChg>
      </pc:sldChg>
      <pc:sldChg chg="modSp mod">
        <pc:chgData name="Dreeg Show" userId="b9bb7bb70a77571f" providerId="LiveId" clId="{41A5BEB6-1C1B-4BB2-8C00-4B62ECDEA54C}" dt="2024-08-11T22:51:52.334" v="8" actId="2711"/>
        <pc:sldMkLst>
          <pc:docMk/>
          <pc:sldMk cId="1306620392" sldId="262"/>
        </pc:sldMkLst>
        <pc:spChg chg="mod">
          <ac:chgData name="Dreeg Show" userId="b9bb7bb70a77571f" providerId="LiveId" clId="{41A5BEB6-1C1B-4BB2-8C00-4B62ECDEA54C}" dt="2024-08-11T22:51:52.334" v="8" actId="2711"/>
          <ac:spMkLst>
            <pc:docMk/>
            <pc:sldMk cId="1306620392" sldId="262"/>
            <ac:spMk id="4" creationId="{00000000-0000-0000-0000-000000000000}"/>
          </ac:spMkLst>
        </pc:spChg>
      </pc:sldChg>
      <pc:sldChg chg="modSp mod">
        <pc:chgData name="Dreeg Show" userId="b9bb7bb70a77571f" providerId="LiveId" clId="{41A5BEB6-1C1B-4BB2-8C00-4B62ECDEA54C}" dt="2024-08-11T22:52:17.482" v="9"/>
        <pc:sldMkLst>
          <pc:docMk/>
          <pc:sldMk cId="2442132063" sldId="263"/>
        </pc:sldMkLst>
        <pc:spChg chg="mod">
          <ac:chgData name="Dreeg Show" userId="b9bb7bb70a77571f" providerId="LiveId" clId="{41A5BEB6-1C1B-4BB2-8C00-4B62ECDEA54C}" dt="2024-08-11T22:52:17.482" v="9"/>
          <ac:spMkLst>
            <pc:docMk/>
            <pc:sldMk cId="2442132063" sldId="263"/>
            <ac:spMk id="4" creationId="{00000000-0000-0000-0000-000000000000}"/>
          </ac:spMkLst>
        </pc:spChg>
      </pc:sldChg>
      <pc:sldChg chg="modSp mod">
        <pc:chgData name="Dreeg Show" userId="b9bb7bb70a77571f" providerId="LiveId" clId="{41A5BEB6-1C1B-4BB2-8C00-4B62ECDEA54C}" dt="2024-08-11T22:52:39.915" v="10"/>
        <pc:sldMkLst>
          <pc:docMk/>
          <pc:sldMk cId="2338566875" sldId="264"/>
        </pc:sldMkLst>
        <pc:spChg chg="mod">
          <ac:chgData name="Dreeg Show" userId="b9bb7bb70a77571f" providerId="LiveId" clId="{41A5BEB6-1C1B-4BB2-8C00-4B62ECDEA54C}" dt="2024-08-11T22:52:39.915" v="10"/>
          <ac:spMkLst>
            <pc:docMk/>
            <pc:sldMk cId="2338566875" sldId="264"/>
            <ac:spMk id="4" creationId="{00000000-0000-0000-0000-000000000000}"/>
          </ac:spMkLst>
        </pc:spChg>
      </pc:sldChg>
      <pc:sldChg chg="addSp delSp modSp mod">
        <pc:chgData name="Dreeg Show" userId="b9bb7bb70a77571f" providerId="LiveId" clId="{41A5BEB6-1C1B-4BB2-8C00-4B62ECDEA54C}" dt="2024-08-11T22:53:52.516" v="18" actId="1076"/>
        <pc:sldMkLst>
          <pc:docMk/>
          <pc:sldMk cId="2136461699" sldId="265"/>
        </pc:sldMkLst>
        <pc:picChg chg="add mod">
          <ac:chgData name="Dreeg Show" userId="b9bb7bb70a77571f" providerId="LiveId" clId="{41A5BEB6-1C1B-4BB2-8C00-4B62ECDEA54C}" dt="2024-08-11T22:53:52.516" v="18" actId="1076"/>
          <ac:picMkLst>
            <pc:docMk/>
            <pc:sldMk cId="2136461699" sldId="265"/>
            <ac:picMk id="3" creationId="{45DEC6D0-40D3-C4B2-7FFD-89DA615D656F}"/>
          </ac:picMkLst>
        </pc:picChg>
        <pc:picChg chg="del">
          <ac:chgData name="Dreeg Show" userId="b9bb7bb70a77571f" providerId="LiveId" clId="{41A5BEB6-1C1B-4BB2-8C00-4B62ECDEA54C}" dt="2024-08-11T22:53:45.582" v="14" actId="478"/>
          <ac:picMkLst>
            <pc:docMk/>
            <pc:sldMk cId="2136461699" sldId="265"/>
            <ac:picMk id="25" creationId="{58AB91F1-1B01-0B06-C569-1CBDB1FA45A6}"/>
          </ac:picMkLst>
        </pc:picChg>
      </pc:sldChg>
      <pc:sldChg chg="addSp delSp modSp mod">
        <pc:chgData name="Dreeg Show" userId="b9bb7bb70a77571f" providerId="LiveId" clId="{41A5BEB6-1C1B-4BB2-8C00-4B62ECDEA54C}" dt="2024-08-11T22:54:13.989" v="24" actId="1076"/>
        <pc:sldMkLst>
          <pc:docMk/>
          <pc:sldMk cId="3663010782" sldId="266"/>
        </pc:sldMkLst>
        <pc:picChg chg="add mod">
          <ac:chgData name="Dreeg Show" userId="b9bb7bb70a77571f" providerId="LiveId" clId="{41A5BEB6-1C1B-4BB2-8C00-4B62ECDEA54C}" dt="2024-08-11T22:54:13.989" v="24" actId="1076"/>
          <ac:picMkLst>
            <pc:docMk/>
            <pc:sldMk cId="3663010782" sldId="266"/>
            <ac:picMk id="3" creationId="{B0A644C9-F974-38DF-9460-EDAC09F6E564}"/>
          </ac:picMkLst>
        </pc:picChg>
        <pc:picChg chg="del">
          <ac:chgData name="Dreeg Show" userId="b9bb7bb70a77571f" providerId="LiveId" clId="{41A5BEB6-1C1B-4BB2-8C00-4B62ECDEA54C}" dt="2024-08-11T22:53:55.348" v="19" actId="478"/>
          <ac:picMkLst>
            <pc:docMk/>
            <pc:sldMk cId="3663010782" sldId="266"/>
            <ac:picMk id="16" creationId="{D34574F6-75E0-B61B-2037-291074B7F41D}"/>
          </ac:picMkLst>
        </pc:picChg>
      </pc:sldChg>
      <pc:sldChg chg="addSp delSp modSp mod">
        <pc:chgData name="Dreeg Show" userId="b9bb7bb70a77571f" providerId="LiveId" clId="{41A5BEB6-1C1B-4BB2-8C00-4B62ECDEA54C}" dt="2024-08-11T22:54:35.565" v="31" actId="1076"/>
        <pc:sldMkLst>
          <pc:docMk/>
          <pc:sldMk cId="2297206823" sldId="271"/>
        </pc:sldMkLst>
        <pc:picChg chg="add mod">
          <ac:chgData name="Dreeg Show" userId="b9bb7bb70a77571f" providerId="LiveId" clId="{41A5BEB6-1C1B-4BB2-8C00-4B62ECDEA54C}" dt="2024-08-11T22:54:35.565" v="31" actId="1076"/>
          <ac:picMkLst>
            <pc:docMk/>
            <pc:sldMk cId="2297206823" sldId="271"/>
            <ac:picMk id="3" creationId="{FDF4CFD9-0000-8A02-7087-6AA926916F3F}"/>
          </ac:picMkLst>
        </pc:picChg>
        <pc:picChg chg="del">
          <ac:chgData name="Dreeg Show" userId="b9bb7bb70a77571f" providerId="LiveId" clId="{41A5BEB6-1C1B-4BB2-8C00-4B62ECDEA54C}" dt="2024-08-11T22:54:18.580" v="25" actId="478"/>
          <ac:picMkLst>
            <pc:docMk/>
            <pc:sldMk cId="2297206823" sldId="271"/>
            <ac:picMk id="18" creationId="{A087FDD2-E6CE-85E4-23C6-CCB5B8D66027}"/>
          </ac:picMkLst>
        </pc:picChg>
      </pc:sldChg>
      <pc:sldChg chg="del">
        <pc:chgData name="Dreeg Show" userId="b9bb7bb70a77571f" providerId="LiveId" clId="{41A5BEB6-1C1B-4BB2-8C00-4B62ECDEA54C}" dt="2024-08-11T22:52:45.159" v="11" actId="2696"/>
        <pc:sldMkLst>
          <pc:docMk/>
          <pc:sldMk cId="796959731" sldId="272"/>
        </pc:sldMkLst>
      </pc:sldChg>
      <pc:sldChg chg="del">
        <pc:chgData name="Dreeg Show" userId="b9bb7bb70a77571f" providerId="LiveId" clId="{41A5BEB6-1C1B-4BB2-8C00-4B62ECDEA54C}" dt="2024-08-11T22:52:47.342" v="12" actId="2696"/>
        <pc:sldMkLst>
          <pc:docMk/>
          <pc:sldMk cId="2552069032" sldId="273"/>
        </pc:sldMkLst>
      </pc:sldChg>
      <pc:sldChg chg="del">
        <pc:chgData name="Dreeg Show" userId="b9bb7bb70a77571f" providerId="LiveId" clId="{41A5BEB6-1C1B-4BB2-8C00-4B62ECDEA54C}" dt="2024-08-11T22:52:50.172" v="13" actId="2696"/>
        <pc:sldMkLst>
          <pc:docMk/>
          <pc:sldMk cId="4193125082" sldId="274"/>
        </pc:sldMkLst>
      </pc:sldChg>
      <pc:sldChg chg="del">
        <pc:chgData name="Dreeg Show" userId="b9bb7bb70a77571f" providerId="LiveId" clId="{41A5BEB6-1C1B-4BB2-8C00-4B62ECDEA54C}" dt="2024-08-11T22:54:42.159" v="32" actId="2696"/>
        <pc:sldMkLst>
          <pc:docMk/>
          <pc:sldMk cId="1770062026" sldId="27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4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95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2179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28623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3806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262044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29814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0066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0560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12.08.2024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179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DAF3113-D596-4B49-8FAE-458878600028}" type="datetimeFigureOut">
              <a:rPr lang="uk-UA" smtClean="0"/>
              <a:t>12.08.2024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654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DAF3113-D596-4B49-8FAE-458878600028}" type="datetimeFigureOut">
              <a:rPr lang="uk-UA" smtClean="0"/>
              <a:t>12.08.2024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64571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DAF3113-D596-4B49-8FAE-458878600028}" type="datetimeFigureOut">
              <a:rPr lang="uk-UA" smtClean="0"/>
              <a:t>12.08.2024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790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F3113-D596-4B49-8FAE-458878600028}" type="datetimeFigureOut">
              <a:rPr lang="uk-UA" smtClean="0"/>
              <a:t>12.08.2024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3919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12.08.2024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427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12.08.2024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26169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AF3113-D596-4B49-8FAE-458878600028}" type="datetimeFigureOut">
              <a:rPr lang="uk-UA" smtClean="0"/>
              <a:t>12.08.2024</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3003292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a:t>Конспекти</a:t>
            </a:r>
            <a:r>
              <a:rPr lang="ru-RU" sz="4000" dirty="0"/>
              <a:t> </a:t>
            </a:r>
            <a:r>
              <a:rPr lang="ru-RU" sz="4000" dirty="0" err="1"/>
              <a:t>практичних</a:t>
            </a:r>
            <a:r>
              <a:rPr lang="ru-RU" sz="4000" dirty="0"/>
              <a:t> занять з </a:t>
            </a:r>
            <a:r>
              <a:rPr lang="ru-RU" sz="4000" dirty="0" err="1"/>
              <a:t>дисципліни</a:t>
            </a:r>
            <a:r>
              <a:rPr lang="ru-RU" sz="4000" dirty="0"/>
              <a:t> «</a:t>
            </a:r>
            <a:r>
              <a:rPr lang="ru-RU" sz="4000" dirty="0" err="1"/>
              <a:t>Іноземна</a:t>
            </a:r>
            <a:r>
              <a:rPr lang="ru-RU" sz="4000" dirty="0"/>
              <a:t> мова»</a:t>
            </a:r>
          </a:p>
          <a:p>
            <a:pPr algn="ctr"/>
            <a:r>
              <a:rPr lang="ru-RU" sz="4000" dirty="0"/>
              <a:t>з </a:t>
            </a:r>
            <a:r>
              <a:rPr lang="ru-RU" sz="4000" dirty="0" err="1"/>
              <a:t>галузі</a:t>
            </a:r>
            <a:r>
              <a:rPr lang="ru-RU" sz="4000" dirty="0"/>
              <a:t> </a:t>
            </a:r>
            <a:r>
              <a:rPr lang="ru-RU" sz="4000" dirty="0" err="1"/>
              <a:t>знань</a:t>
            </a:r>
            <a:r>
              <a:rPr lang="ru-RU" sz="4000" dirty="0"/>
              <a:t> 20 «</a:t>
            </a:r>
            <a:r>
              <a:rPr lang="ru-RU" sz="4000" dirty="0" err="1"/>
              <a:t>Аграрні</a:t>
            </a:r>
            <a:r>
              <a:rPr lang="ru-RU" sz="4000" dirty="0"/>
              <a:t> науки та </a:t>
            </a:r>
            <a:r>
              <a:rPr lang="ru-RU" sz="4000" dirty="0" err="1"/>
              <a:t>продовольство</a:t>
            </a:r>
            <a:r>
              <a:rPr lang="ru-RU" sz="4000" dirty="0"/>
              <a:t>»</a:t>
            </a:r>
          </a:p>
          <a:p>
            <a:pPr algn="ctr"/>
            <a:endParaRPr lang="ru-RU" sz="4000" dirty="0"/>
          </a:p>
          <a:p>
            <a:pPr algn="ctr"/>
            <a:r>
              <a:rPr lang="ru-RU" sz="4000" dirty="0" err="1"/>
              <a:t>спеціальності</a:t>
            </a:r>
            <a:r>
              <a:rPr lang="ru-RU" sz="4000" dirty="0"/>
              <a:t> 201 «</a:t>
            </a:r>
            <a:r>
              <a:rPr lang="ru-RU" sz="4000" dirty="0" err="1"/>
              <a:t>Агрономія</a:t>
            </a:r>
            <a:r>
              <a:rPr lang="ru-RU" sz="4000" dirty="0"/>
              <a:t>».    </a:t>
            </a:r>
          </a:p>
          <a:p>
            <a:pPr algn="ctr"/>
            <a:r>
              <a:rPr lang="ru-RU" sz="4000" dirty="0"/>
              <a:t>Семестр 3,4 (56 годин)</a:t>
            </a:r>
          </a:p>
          <a:p>
            <a:pPr algn="ctr"/>
            <a:endParaRPr lang="ru-RU" sz="4000" dirty="0"/>
          </a:p>
          <a:p>
            <a:pPr algn="ctr"/>
            <a:r>
              <a:rPr lang="ru-RU" sz="4000" dirty="0" err="1"/>
              <a:t>Атестація</a:t>
            </a:r>
            <a:r>
              <a:rPr lang="ru-RU" sz="4000" dirty="0"/>
              <a:t> </a:t>
            </a:r>
            <a:r>
              <a:rPr lang="en-US" sz="4000" dirty="0"/>
              <a:t>4</a:t>
            </a:r>
            <a:r>
              <a:rPr lang="ru-RU" sz="4000" dirty="0"/>
              <a:t> (14 год.)</a:t>
            </a:r>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45DEC6D0-40D3-C4B2-7FFD-89DA615D656F}"/>
              </a:ext>
            </a:extLst>
          </p:cNvPr>
          <p:cNvPicPr>
            <a:picLocks noChangeAspect="1"/>
          </p:cNvPicPr>
          <p:nvPr/>
        </p:nvPicPr>
        <p:blipFill>
          <a:blip r:embed="rId2"/>
          <a:stretch>
            <a:fillRect/>
          </a:stretch>
        </p:blipFill>
        <p:spPr>
          <a:xfrm>
            <a:off x="685580" y="520483"/>
            <a:ext cx="9260951" cy="5817034"/>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B0A644C9-F974-38DF-9460-EDAC09F6E564}"/>
              </a:ext>
            </a:extLst>
          </p:cNvPr>
          <p:cNvPicPr>
            <a:picLocks noChangeAspect="1"/>
          </p:cNvPicPr>
          <p:nvPr/>
        </p:nvPicPr>
        <p:blipFill>
          <a:blip r:embed="rId2"/>
          <a:stretch>
            <a:fillRect/>
          </a:stretch>
        </p:blipFill>
        <p:spPr>
          <a:xfrm>
            <a:off x="390716" y="672645"/>
            <a:ext cx="10485268" cy="5512709"/>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FDF4CFD9-0000-8A02-7087-6AA926916F3F}"/>
              </a:ext>
            </a:extLst>
          </p:cNvPr>
          <p:cNvPicPr>
            <a:picLocks noChangeAspect="1"/>
          </p:cNvPicPr>
          <p:nvPr/>
        </p:nvPicPr>
        <p:blipFill>
          <a:blip r:embed="rId2"/>
          <a:stretch>
            <a:fillRect/>
          </a:stretch>
        </p:blipFill>
        <p:spPr>
          <a:xfrm>
            <a:off x="178011" y="1221120"/>
            <a:ext cx="11418881" cy="4415760"/>
          </a:xfrm>
          <a:prstGeom prst="rect">
            <a:avLst/>
          </a:prstGeom>
        </p:spPr>
      </p:pic>
    </p:spTree>
    <p:extLst>
      <p:ext uri="{BB962C8B-B14F-4D97-AF65-F5344CB8AC3E}">
        <p14:creationId xmlns:p14="http://schemas.microsoft.com/office/powerpoint/2010/main" val="2297206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3600" dirty="0">
                <a:solidFill>
                  <a:srgbClr val="FF0000"/>
                </a:solidFill>
              </a:rPr>
              <a:t>Практичне заняття </a:t>
            </a:r>
            <a:r>
              <a:rPr lang="en-US" sz="3600" dirty="0">
                <a:solidFill>
                  <a:srgbClr val="FF0000"/>
                </a:solidFill>
              </a:rPr>
              <a:t>2</a:t>
            </a:r>
            <a:r>
              <a:rPr lang="uk-UA" sz="3600" dirty="0">
                <a:solidFill>
                  <a:srgbClr val="FF0000"/>
                </a:solidFill>
              </a:rPr>
              <a:t>3(2 год.)</a:t>
            </a:r>
            <a:endParaRPr lang="en-US" sz="3600" dirty="0">
              <a:solidFill>
                <a:srgbClr val="FF0000"/>
              </a:solidFill>
            </a:endParaRPr>
          </a:p>
        </p:txBody>
      </p:sp>
      <p:sp>
        <p:nvSpPr>
          <p:cNvPr id="5" name="Прямоугольник 4"/>
          <p:cNvSpPr/>
          <p:nvPr/>
        </p:nvSpPr>
        <p:spPr>
          <a:xfrm>
            <a:off x="176048" y="1989471"/>
            <a:ext cx="11839903" cy="146328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450215">
              <a:lnSpc>
                <a:spcPct val="115000"/>
              </a:lnSpc>
              <a:spcAft>
                <a:spcPts val="1000"/>
              </a:spcAft>
            </a:pPr>
            <a:r>
              <a:rPr lang="en-US" sz="4000" b="1" dirty="0">
                <a:solidFill>
                  <a:srgbClr val="222222"/>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Topic</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Classification of weeds. Word order Question tags (do you? isn’t it? etc.) Grammar revision</a:t>
            </a:r>
            <a:endParaRPr lang="ru-UA"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53564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Objectives: 	</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 to practice grammar structures;</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instil</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7865" y="243512"/>
            <a:ext cx="10850656"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The National Education Standards and MST Word order Question tags (do you? isn’t it? etc.)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1"/>
            <a:ext cx="1118907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References:</a:t>
            </a:r>
          </a:p>
          <a:p>
            <a:r>
              <a:rPr lang="en-US" sz="2000" dirty="0"/>
              <a:t>1. </a:t>
            </a:r>
            <a:r>
              <a:rPr lang="uk-UA" sz="2000" dirty="0"/>
              <a:t>Кравець Р.А. Лінгвокраїнознавчі аспекти викладання граматики англійської мови в</a:t>
            </a:r>
          </a:p>
          <a:p>
            <a:r>
              <a:rPr lang="uk-UA" sz="2000" dirty="0"/>
              <a:t>аграрному ВНЗ: методичні рекомендації / Р.А. Кравець. – Вінниця : ВНАУ, 2017. –</a:t>
            </a:r>
          </a:p>
          <a:p>
            <a:r>
              <a:rPr lang="uk-UA" sz="2000" dirty="0"/>
              <a:t>62 с.</a:t>
            </a:r>
          </a:p>
          <a:p>
            <a:r>
              <a:rPr lang="uk-UA" sz="2000" dirty="0"/>
              <a:t>2. Ковальова К. В. Волошина О.В Англійська мова: Методичні вказівки для практичних</a:t>
            </a:r>
          </a:p>
          <a:p>
            <a:r>
              <a:rPr lang="uk-UA" sz="2000" dirty="0"/>
              <a:t>занять та самостійної роботи студентів денної та заочної форм навчання з іноземної</a:t>
            </a:r>
          </a:p>
          <a:p>
            <a:r>
              <a:rPr lang="uk-UA" sz="2000" dirty="0"/>
              <a:t>мови спеціальності 075 «Маркетинг», 073 «Менеджмент», галузі знань 07</a:t>
            </a:r>
          </a:p>
          <a:p>
            <a:r>
              <a:rPr lang="uk-UA" sz="2000" dirty="0"/>
              <a:t>«Управління та адміністрування» – Вінниця, 2020. – 100 с.</a:t>
            </a:r>
          </a:p>
          <a:p>
            <a:r>
              <a:rPr lang="uk-UA" sz="2000" dirty="0"/>
              <a:t>3. </a:t>
            </a:r>
            <a:r>
              <a:rPr lang="uk-UA" sz="2000" dirty="0" err="1"/>
              <a:t>Малик</a:t>
            </a:r>
            <a:r>
              <a:rPr lang="uk-UA" sz="2000" dirty="0"/>
              <a:t> В М. «Іноземна мова» для студентів денної форми навчання першого</a:t>
            </a:r>
          </a:p>
          <a:p>
            <a:r>
              <a:rPr lang="uk-UA" sz="2000" dirty="0"/>
              <a:t>(бакалаврського) освітнього рівня галузі знань 20 «Аграрні науки та продовольство»</a:t>
            </a:r>
          </a:p>
          <a:p>
            <a:r>
              <a:rPr lang="uk-UA" sz="2000" dirty="0"/>
              <a:t>спеціальності 201 «Агрономія». Вінниця: ВНАУ, 2022. 231 с.</a:t>
            </a:r>
          </a:p>
          <a:p>
            <a:r>
              <a:rPr lang="uk-UA" sz="2000" dirty="0"/>
              <a:t>4. </a:t>
            </a:r>
            <a:r>
              <a:rPr lang="en-US" sz="2000" dirty="0"/>
              <a:t>Modern English-Ukrainian Dictionary: Over 160,000 Words and Expressions / Mykola</a:t>
            </a:r>
          </a:p>
          <a:p>
            <a:r>
              <a:rPr lang="en-US" sz="2000" dirty="0" err="1"/>
              <a:t>Ivanovych</a:t>
            </a:r>
            <a:r>
              <a:rPr lang="en-US" sz="2000" dirty="0"/>
              <a:t> </a:t>
            </a:r>
            <a:r>
              <a:rPr lang="en-US" sz="2000" dirty="0" err="1"/>
              <a:t>Balla</a:t>
            </a:r>
            <a:r>
              <a:rPr lang="en-US" sz="2000" dirty="0"/>
              <a:t>. – Kyiv: </a:t>
            </a:r>
            <a:r>
              <a:rPr lang="en-US" sz="2000" dirty="0" err="1"/>
              <a:t>Chumatskiy</a:t>
            </a:r>
            <a:r>
              <a:rPr lang="en-US" sz="2000" dirty="0"/>
              <a:t> </a:t>
            </a:r>
            <a:r>
              <a:rPr lang="en-US" sz="2000" dirty="0" err="1"/>
              <a:t>Shliakh</a:t>
            </a:r>
            <a:r>
              <a:rPr lang="en-US" sz="2000" dirty="0"/>
              <a:t> pub., 2007. – 668 p.</a:t>
            </a:r>
          </a:p>
          <a:p>
            <a:r>
              <a:rPr lang="en-US" sz="2000" dirty="0"/>
              <a:t>5. The Oxford Dictionary of Business World. (2020) //</a:t>
            </a:r>
            <a:r>
              <a:rPr lang="en-US" sz="2000" dirty="0" err="1"/>
              <a:t>Gen.Editors</a:t>
            </a:r>
            <a:r>
              <a:rPr lang="en-US" sz="2000" dirty="0"/>
              <a:t> Dr Alan Isaacs, </a:t>
            </a:r>
            <a:r>
              <a:rPr lang="en-US" sz="2000" dirty="0" err="1"/>
              <a:t>Ms</a:t>
            </a:r>
            <a:endParaRPr lang="en-US" sz="2000" dirty="0"/>
          </a:p>
          <a:p>
            <a:r>
              <a:rPr lang="en-US" sz="2000" dirty="0"/>
              <a:t>Elizabeth Martin. Oxford: Oxford University Press</a:t>
            </a:r>
          </a:p>
          <a:p>
            <a:r>
              <a:rPr lang="en-US" sz="2000" dirty="0"/>
              <a:t>6. </a:t>
            </a:r>
            <a:r>
              <a:rPr lang="uk-UA" sz="2000" dirty="0"/>
              <a:t>Верба Л.Г., Верба Г.В. Граматика сучасної англійської мови. Довідник: Мова </a:t>
            </a:r>
            <a:r>
              <a:rPr lang="uk-UA" sz="2000" dirty="0" err="1"/>
              <a:t>англ</a:t>
            </a:r>
            <a:r>
              <a:rPr lang="uk-UA" sz="2000" dirty="0"/>
              <a:t>.,</a:t>
            </a:r>
          </a:p>
          <a:p>
            <a:r>
              <a:rPr lang="uk-UA" sz="2000" dirty="0" err="1"/>
              <a:t>укр</a:t>
            </a:r>
            <a:r>
              <a:rPr lang="uk-UA" sz="2000" dirty="0"/>
              <a:t>. Київ: ТОВ «ВП Логос-М», 2020.</a:t>
            </a:r>
          </a:p>
          <a:p>
            <a:r>
              <a:rPr lang="uk-UA" sz="2000" dirty="0"/>
              <a:t>7. </a:t>
            </a:r>
            <a:r>
              <a:rPr lang="uk-UA" sz="2000" dirty="0" err="1"/>
              <a:t>Голіцинський</a:t>
            </a:r>
            <a:r>
              <a:rPr lang="uk-UA" sz="2000" dirty="0"/>
              <a:t> Ю. Граматика. Збірник вправ. Київ: </a:t>
            </a:r>
            <a:r>
              <a:rPr lang="uk-UA" sz="2000" dirty="0" err="1"/>
              <a:t>Інкос</a:t>
            </a:r>
            <a:r>
              <a:rPr lang="uk-UA" sz="2000" dirty="0"/>
              <a:t>, 2020.</a:t>
            </a:r>
          </a:p>
          <a:p>
            <a:r>
              <a:rPr lang="uk-UA" sz="2000" dirty="0"/>
              <a:t>8. </a:t>
            </a:r>
            <a:r>
              <a:rPr lang="en-US" sz="2000" dirty="0"/>
              <a:t>Murphy R. English Grammar in Use /Murphy R. – Cambridge University Press, 2021.</a:t>
            </a:r>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solidFill>
                  <a:schemeClr val="bg1"/>
                </a:solidFill>
              </a:rPr>
              <a:t>Хід</a:t>
            </a:r>
            <a:r>
              <a:rPr lang="en-US" sz="4000" dirty="0">
                <a:solidFill>
                  <a:schemeClr val="bg1"/>
                </a:solidFill>
              </a:rPr>
              <a:t> </a:t>
            </a:r>
            <a:r>
              <a:rPr lang="en-US" sz="4000" dirty="0" err="1">
                <a:solidFill>
                  <a:schemeClr val="bg1"/>
                </a:solidFill>
              </a:rPr>
              <a:t>заняття</a:t>
            </a:r>
            <a:r>
              <a:rPr lang="en-US" sz="4000" dirty="0">
                <a:solidFill>
                  <a:schemeClr val="bg1"/>
                </a:solidFill>
              </a:rPr>
              <a:t> (Procedure)</a:t>
            </a:r>
          </a:p>
          <a:p>
            <a:pPr algn="ctr"/>
            <a:r>
              <a:rPr lang="en-US" sz="4000" dirty="0">
                <a:solidFill>
                  <a:schemeClr val="bg1"/>
                </a:solidFill>
              </a:rPr>
              <a:t>1) Read the text and translate into Ukrainian.</a:t>
            </a:r>
          </a:p>
          <a:p>
            <a:pPr algn="ctr"/>
            <a:r>
              <a:rPr lang="en-US" sz="4000" dirty="0">
                <a:solidFill>
                  <a:schemeClr val="bg1"/>
                </a:solidFill>
              </a:rPr>
              <a:t>2) Remember the new words and word combinations.</a:t>
            </a:r>
          </a:p>
          <a:p>
            <a:pPr algn="ctr"/>
            <a:r>
              <a:rPr lang="en-US" sz="4000" dirty="0">
                <a:solidFill>
                  <a:schemeClr val="bg1"/>
                </a:solidFill>
              </a:rPr>
              <a:t>3) Make summery of the text in English.</a:t>
            </a:r>
          </a:p>
          <a:p>
            <a:pPr algn="ctr"/>
            <a:r>
              <a:rPr lang="en-US" sz="4000" dirty="0">
                <a:solidFill>
                  <a:schemeClr val="bg1"/>
                </a:solidFill>
              </a:rPr>
              <a:t>4) Put some questions to the text.</a:t>
            </a: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0268" y="792028"/>
            <a:ext cx="11971464" cy="567847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457200" indent="450215" algn="ctr">
              <a:lnSpc>
                <a:spcPct val="115000"/>
              </a:lnSpc>
              <a:spcAft>
                <a:spcPts val="1000"/>
              </a:spcAft>
            </a:pPr>
            <a:r>
              <a:rPr lang="uk-UA" sz="2400" b="1" dirty="0">
                <a:effectLst/>
                <a:latin typeface="Arial" panose="020B0604020202020204" pitchFamily="34" charset="0"/>
                <a:ea typeface="Times New Roman" panose="02020603050405020304" pitchFamily="18" charset="0"/>
                <a:cs typeface="Arial" panose="020B0604020202020204" pitchFamily="34" charset="0"/>
              </a:rPr>
              <a:t>Classification </a:t>
            </a:r>
            <a:r>
              <a:rPr lang="uk-UA" sz="2400" b="1" dirty="0" err="1">
                <a:effectLst/>
                <a:latin typeface="Arial" panose="020B0604020202020204" pitchFamily="34" charset="0"/>
                <a:ea typeface="Times New Roman" panose="02020603050405020304" pitchFamily="18" charset="0"/>
                <a:cs typeface="Arial" panose="020B0604020202020204" pitchFamily="34" charset="0"/>
              </a:rPr>
              <a:t>of</a:t>
            </a:r>
            <a:r>
              <a:rPr lang="uk-UA" sz="2400" b="1" dirty="0">
                <a:effectLst/>
                <a:latin typeface="Arial" panose="020B0604020202020204" pitchFamily="34" charset="0"/>
                <a:ea typeface="Times New Roman" panose="02020603050405020304" pitchFamily="18" charset="0"/>
                <a:cs typeface="Arial" panose="020B0604020202020204" pitchFamily="34" charset="0"/>
              </a:rPr>
              <a:t> </a:t>
            </a:r>
            <a:r>
              <a:rPr lang="uk-UA" sz="2400" b="1" dirty="0" err="1">
                <a:effectLst/>
                <a:latin typeface="Arial" panose="020B0604020202020204" pitchFamily="34" charset="0"/>
                <a:ea typeface="Times New Roman" panose="02020603050405020304" pitchFamily="18" charset="0"/>
                <a:cs typeface="Arial" panose="020B0604020202020204" pitchFamily="34" charset="0"/>
              </a:rPr>
              <a:t>weeds</a:t>
            </a:r>
            <a:endParaRPr lang="ru-UA" sz="24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97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classified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based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various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criteria</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including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their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life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cycle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habit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ecological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characteristics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impact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common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classification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criterion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based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life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cycle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distinguishing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between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annual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biennial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perennial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Annual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complete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their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life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cycle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year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germinating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from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flowering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producing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before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dying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Biennial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have</a:t>
            </a:r>
            <a:r>
              <a:rPr lang="uk-UA" sz="2000" dirty="0">
                <a:effectLst/>
                <a:latin typeface="Arial" panose="020B0604020202020204" pitchFamily="34" charset="0"/>
                <a:ea typeface="Times New Roman" panose="02020603050405020304" pitchFamily="18" charset="0"/>
                <a:cs typeface="Arial" panose="020B0604020202020204" pitchFamily="34" charset="0"/>
              </a:rPr>
              <a:t> a two-year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life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cycle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typically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germinating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forming</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rosette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first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year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flowering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producing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second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year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dying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Perennial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multiple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years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regrowing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from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established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root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underground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structures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rhizomes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tubers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97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also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classified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based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habit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Some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classified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grasses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characterized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narrow</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leaves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grass-like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appearance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Broadleaf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wider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leaves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vary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size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shape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often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distinct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flowering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structures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Sedges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another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category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triangular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typically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marshy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environments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97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Ecological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classifications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consider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based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their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habitat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preferences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adaptation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strategies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classified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terrestrial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aquatic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amphibious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capable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both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terrestrial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aquatic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environments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Weeds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also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categorized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based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their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response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environmental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conditions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shade-loving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sun-loving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species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379" y="373964"/>
            <a:ext cx="11903242" cy="514570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Weeds are further classified based on their impact on agriculture and ecosystems. Noxious weeds are invasive species that aggressively compete with native vegetation, reduce crop yields, and disrupt ecosystem balance. Invasive weeds spread rapidly and are difficult to control, posing significant economic and environmental threats. Weed scientists and agricultural experts classify weeds to develop effective management strategies, including herbicide use, mechanical control methods such as cultivation and mowing, and biological control through the introduction of natural enemies or competitors.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Understanding the classification of weeds helps farmers, land managers, and researchers implement targeted weed management practices to minimize weed impacts, protect agricultural productivity, and preserve natural habitats. Integrated weed management approaches combine multiple control methods to achieve sustainable weed control while minimizing environmental impact and promoting ecosystem resilience. Ongoing research and monitoring are essential to address emerging weed challenges, adapt management strategies, and mitigate the spread of invasive species in diverse ecosystems worldwide [24].</a:t>
            </a: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1940" y="2159069"/>
            <a:ext cx="11628120" cy="218591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Task. Translate words and phrases into Ukrainian: classification of weeds; weeds; life cycle; growth habit; ecological characteristics; ecosystems; annual weeds; seeds; biennial weeds; a two-year life cycle; perennial weeds; multiple years; root systems; grasses; narrow leaves; broadleaf weeds; sedges; wet or marshy environments; habitat preferences; terrestrial; aquatic; amphibious; shade-loving or sun-loving species; Noxious weeds; Invasive weeds; herbicide use; mechanical control methods; cultivation; mowing; biological control.</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437</TotalTime>
  <Words>1128</Words>
  <Application>Microsoft Office PowerPoint</Application>
  <PresentationFormat>Широкоэкранный</PresentationFormat>
  <Paragraphs>60</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Dreeg Show</cp:lastModifiedBy>
  <cp:revision>31</cp:revision>
  <dcterms:created xsi:type="dcterms:W3CDTF">2023-07-12T10:27:08Z</dcterms:created>
  <dcterms:modified xsi:type="dcterms:W3CDTF">2024-08-11T22:54:43Z</dcterms:modified>
</cp:coreProperties>
</file>