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73" r:id="rId12"/>
    <p:sldId id="274" r:id="rId13"/>
    <p:sldId id="275" r:id="rId14"/>
    <p:sldId id="277" r:id="rId15"/>
    <p:sldId id="265" r:id="rId16"/>
    <p:sldId id="266" r:id="rId17"/>
    <p:sldId id="271" r:id="rId18"/>
    <p:sldId id="276" r:id="rId19"/>
    <p:sldId id="268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86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eeg Show" userId="b9bb7bb70a77571f" providerId="LiveId" clId="{87FEAF5C-E493-438E-9243-272838CAE2FC}"/>
    <pc:docChg chg="undo custSel addSld modSld">
      <pc:chgData name="Dreeg Show" userId="b9bb7bb70a77571f" providerId="LiveId" clId="{87FEAF5C-E493-438E-9243-272838CAE2FC}" dt="2024-08-12T22:20:00.297" v="192" actId="20577"/>
      <pc:docMkLst>
        <pc:docMk/>
      </pc:docMkLst>
      <pc:sldChg chg="modSp mod">
        <pc:chgData name="Dreeg Show" userId="b9bb7bb70a77571f" providerId="LiveId" clId="{87FEAF5C-E493-438E-9243-272838CAE2FC}" dt="2024-08-12T22:20:00.297" v="192" actId="20577"/>
        <pc:sldMkLst>
          <pc:docMk/>
          <pc:sldMk cId="189278787" sldId="257"/>
        </pc:sldMkLst>
        <pc:spChg chg="mod">
          <ac:chgData name="Dreeg Show" userId="b9bb7bb70a77571f" providerId="LiveId" clId="{87FEAF5C-E493-438E-9243-272838CAE2FC}" dt="2024-08-12T22:20:00.297" v="192" actId="20577"/>
          <ac:spMkLst>
            <pc:docMk/>
            <pc:sldMk cId="189278787" sldId="257"/>
            <ac:spMk id="4" creationId="{00000000-0000-0000-0000-000000000000}"/>
          </ac:spMkLst>
        </pc:spChg>
        <pc:spChg chg="mod">
          <ac:chgData name="Dreeg Show" userId="b9bb7bb70a77571f" providerId="LiveId" clId="{87FEAF5C-E493-438E-9243-272838CAE2FC}" dt="2024-08-12T21:49:11.190" v="13" actId="20577"/>
          <ac:spMkLst>
            <pc:docMk/>
            <pc:sldMk cId="189278787" sldId="257"/>
            <ac:spMk id="5" creationId="{00000000-0000-0000-0000-000000000000}"/>
          </ac:spMkLst>
        </pc:spChg>
      </pc:sldChg>
      <pc:sldChg chg="modSp mod">
        <pc:chgData name="Dreeg Show" userId="b9bb7bb70a77571f" providerId="LiveId" clId="{87FEAF5C-E493-438E-9243-272838CAE2FC}" dt="2024-08-12T21:56:32.154" v="42" actId="1076"/>
        <pc:sldMkLst>
          <pc:docMk/>
          <pc:sldMk cId="1306620392" sldId="262"/>
        </pc:sldMkLst>
        <pc:spChg chg="mod">
          <ac:chgData name="Dreeg Show" userId="b9bb7bb70a77571f" providerId="LiveId" clId="{87FEAF5C-E493-438E-9243-272838CAE2FC}" dt="2024-08-12T21:56:32.154" v="42" actId="1076"/>
          <ac:spMkLst>
            <pc:docMk/>
            <pc:sldMk cId="1306620392" sldId="262"/>
            <ac:spMk id="4" creationId="{00000000-0000-0000-0000-000000000000}"/>
          </ac:spMkLst>
        </pc:spChg>
      </pc:sldChg>
      <pc:sldChg chg="modSp mod">
        <pc:chgData name="Dreeg Show" userId="b9bb7bb70a77571f" providerId="LiveId" clId="{87FEAF5C-E493-438E-9243-272838CAE2FC}" dt="2024-08-12T22:02:36.127" v="70" actId="20577"/>
        <pc:sldMkLst>
          <pc:docMk/>
          <pc:sldMk cId="2442132063" sldId="263"/>
        </pc:sldMkLst>
        <pc:spChg chg="mod">
          <ac:chgData name="Dreeg Show" userId="b9bb7bb70a77571f" providerId="LiveId" clId="{87FEAF5C-E493-438E-9243-272838CAE2FC}" dt="2024-08-12T22:02:36.127" v="70" actId="20577"/>
          <ac:spMkLst>
            <pc:docMk/>
            <pc:sldMk cId="2442132063" sldId="263"/>
            <ac:spMk id="4" creationId="{00000000-0000-0000-0000-000000000000}"/>
          </ac:spMkLst>
        </pc:spChg>
      </pc:sldChg>
      <pc:sldChg chg="modSp mod">
        <pc:chgData name="Dreeg Show" userId="b9bb7bb70a77571f" providerId="LiveId" clId="{87FEAF5C-E493-438E-9243-272838CAE2FC}" dt="2024-08-12T22:04:31.823" v="80" actId="20577"/>
        <pc:sldMkLst>
          <pc:docMk/>
          <pc:sldMk cId="2338566875" sldId="264"/>
        </pc:sldMkLst>
        <pc:spChg chg="mod">
          <ac:chgData name="Dreeg Show" userId="b9bb7bb70a77571f" providerId="LiveId" clId="{87FEAF5C-E493-438E-9243-272838CAE2FC}" dt="2024-08-12T22:04:31.823" v="80" actId="20577"/>
          <ac:spMkLst>
            <pc:docMk/>
            <pc:sldMk cId="2338566875" sldId="264"/>
            <ac:spMk id="4" creationId="{00000000-0000-0000-0000-000000000000}"/>
          </ac:spMkLst>
        </pc:spChg>
      </pc:sldChg>
      <pc:sldChg chg="addSp delSp modSp mod">
        <pc:chgData name="Dreeg Show" userId="b9bb7bb70a77571f" providerId="LiveId" clId="{87FEAF5C-E493-438E-9243-272838CAE2FC}" dt="2024-08-12T22:14:59.151" v="166" actId="1076"/>
        <pc:sldMkLst>
          <pc:docMk/>
          <pc:sldMk cId="2136461699" sldId="265"/>
        </pc:sldMkLst>
        <pc:picChg chg="add mod">
          <ac:chgData name="Dreeg Show" userId="b9bb7bb70a77571f" providerId="LiveId" clId="{87FEAF5C-E493-438E-9243-272838CAE2FC}" dt="2024-08-12T22:14:59.151" v="166" actId="1076"/>
          <ac:picMkLst>
            <pc:docMk/>
            <pc:sldMk cId="2136461699" sldId="265"/>
            <ac:picMk id="3" creationId="{FB1E4771-961F-A02D-CAD2-44EBE1545BC3}"/>
          </ac:picMkLst>
        </pc:picChg>
        <pc:picChg chg="del">
          <ac:chgData name="Dreeg Show" userId="b9bb7bb70a77571f" providerId="LiveId" clId="{87FEAF5C-E493-438E-9243-272838CAE2FC}" dt="2024-08-12T22:14:49.878" v="161" actId="478"/>
          <ac:picMkLst>
            <pc:docMk/>
            <pc:sldMk cId="2136461699" sldId="265"/>
            <ac:picMk id="5" creationId="{C369AE55-9268-48E7-A9DD-29E32C05148F}"/>
          </ac:picMkLst>
        </pc:picChg>
      </pc:sldChg>
      <pc:sldChg chg="addSp delSp modSp mod">
        <pc:chgData name="Dreeg Show" userId="b9bb7bb70a77571f" providerId="LiveId" clId="{87FEAF5C-E493-438E-9243-272838CAE2FC}" dt="2024-08-12T22:16:26.933" v="180" actId="1076"/>
        <pc:sldMkLst>
          <pc:docMk/>
          <pc:sldMk cId="3663010782" sldId="266"/>
        </pc:sldMkLst>
        <pc:picChg chg="add mod">
          <ac:chgData name="Dreeg Show" userId="b9bb7bb70a77571f" providerId="LiveId" clId="{87FEAF5C-E493-438E-9243-272838CAE2FC}" dt="2024-08-12T22:16:26.933" v="180" actId="1076"/>
          <ac:picMkLst>
            <pc:docMk/>
            <pc:sldMk cId="3663010782" sldId="266"/>
            <ac:picMk id="3" creationId="{C1B178F8-4060-6238-2196-4EBAC9CACBC0}"/>
          </ac:picMkLst>
        </pc:picChg>
        <pc:picChg chg="del">
          <ac:chgData name="Dreeg Show" userId="b9bb7bb70a77571f" providerId="LiveId" clId="{87FEAF5C-E493-438E-9243-272838CAE2FC}" dt="2024-08-12T22:15:07.197" v="168" actId="478"/>
          <ac:picMkLst>
            <pc:docMk/>
            <pc:sldMk cId="3663010782" sldId="266"/>
            <ac:picMk id="5" creationId="{CAB35F10-7C47-56AA-FF87-99CCDE0677CB}"/>
          </ac:picMkLst>
        </pc:picChg>
        <pc:picChg chg="add mod">
          <ac:chgData name="Dreeg Show" userId="b9bb7bb70a77571f" providerId="LiveId" clId="{87FEAF5C-E493-438E-9243-272838CAE2FC}" dt="2024-08-12T22:16:25.040" v="179" actId="1076"/>
          <ac:picMkLst>
            <pc:docMk/>
            <pc:sldMk cId="3663010782" sldId="266"/>
            <ac:picMk id="6" creationId="{2B3B60E0-3270-A634-5043-99B8DC6EC553}"/>
          </ac:picMkLst>
        </pc:picChg>
        <pc:picChg chg="del">
          <ac:chgData name="Dreeg Show" userId="b9bb7bb70a77571f" providerId="LiveId" clId="{87FEAF5C-E493-438E-9243-272838CAE2FC}" dt="2024-08-12T22:15:03.104" v="167" actId="478"/>
          <ac:picMkLst>
            <pc:docMk/>
            <pc:sldMk cId="3663010782" sldId="266"/>
            <ac:picMk id="7" creationId="{3F44F0DB-746B-2987-6899-2B4CF9BB7612}"/>
          </ac:picMkLst>
        </pc:picChg>
      </pc:sldChg>
      <pc:sldChg chg="addSp delSp modSp mod">
        <pc:chgData name="Dreeg Show" userId="b9bb7bb70a77571f" providerId="LiveId" clId="{87FEAF5C-E493-438E-9243-272838CAE2FC}" dt="2024-08-12T22:16:49.136" v="186" actId="1076"/>
        <pc:sldMkLst>
          <pc:docMk/>
          <pc:sldMk cId="2297206823" sldId="271"/>
        </pc:sldMkLst>
        <pc:picChg chg="add mod">
          <ac:chgData name="Dreeg Show" userId="b9bb7bb70a77571f" providerId="LiveId" clId="{87FEAF5C-E493-438E-9243-272838CAE2FC}" dt="2024-08-12T22:16:49.136" v="186" actId="1076"/>
          <ac:picMkLst>
            <pc:docMk/>
            <pc:sldMk cId="2297206823" sldId="271"/>
            <ac:picMk id="3" creationId="{95F8F914-CF6C-24D2-242C-453EBAFF07A6}"/>
          </ac:picMkLst>
        </pc:picChg>
        <pc:picChg chg="del">
          <ac:chgData name="Dreeg Show" userId="b9bb7bb70a77571f" providerId="LiveId" clId="{87FEAF5C-E493-438E-9243-272838CAE2FC}" dt="2024-08-12T22:16:32.925" v="181" actId="478"/>
          <ac:picMkLst>
            <pc:docMk/>
            <pc:sldMk cId="2297206823" sldId="271"/>
            <ac:picMk id="5" creationId="{C7C21223-750F-FC3C-E7AD-4438696FA9FF}"/>
          </ac:picMkLst>
        </pc:picChg>
      </pc:sldChg>
      <pc:sldChg chg="modSp mod">
        <pc:chgData name="Dreeg Show" userId="b9bb7bb70a77571f" providerId="LiveId" clId="{87FEAF5C-E493-438E-9243-272838CAE2FC}" dt="2024-08-12T22:06:02.047" v="85" actId="120"/>
        <pc:sldMkLst>
          <pc:docMk/>
          <pc:sldMk cId="1757335504" sldId="272"/>
        </pc:sldMkLst>
        <pc:spChg chg="mod">
          <ac:chgData name="Dreeg Show" userId="b9bb7bb70a77571f" providerId="LiveId" clId="{87FEAF5C-E493-438E-9243-272838CAE2FC}" dt="2024-08-12T22:06:02.047" v="85" actId="120"/>
          <ac:spMkLst>
            <pc:docMk/>
            <pc:sldMk cId="1757335504" sldId="272"/>
            <ac:spMk id="4" creationId="{00000000-0000-0000-0000-000000000000}"/>
          </ac:spMkLst>
        </pc:spChg>
      </pc:sldChg>
      <pc:sldChg chg="modSp mod">
        <pc:chgData name="Dreeg Show" userId="b9bb7bb70a77571f" providerId="LiveId" clId="{87FEAF5C-E493-438E-9243-272838CAE2FC}" dt="2024-08-12T22:08:06.144" v="98" actId="20577"/>
        <pc:sldMkLst>
          <pc:docMk/>
          <pc:sldMk cId="435385395" sldId="273"/>
        </pc:sldMkLst>
        <pc:spChg chg="mod">
          <ac:chgData name="Dreeg Show" userId="b9bb7bb70a77571f" providerId="LiveId" clId="{87FEAF5C-E493-438E-9243-272838CAE2FC}" dt="2024-08-12T22:08:06.144" v="98" actId="20577"/>
          <ac:spMkLst>
            <pc:docMk/>
            <pc:sldMk cId="435385395" sldId="273"/>
            <ac:spMk id="4" creationId="{00000000-0000-0000-0000-000000000000}"/>
          </ac:spMkLst>
        </pc:spChg>
      </pc:sldChg>
      <pc:sldChg chg="modSp mod">
        <pc:chgData name="Dreeg Show" userId="b9bb7bb70a77571f" providerId="LiveId" clId="{87FEAF5C-E493-438E-9243-272838CAE2FC}" dt="2024-08-12T22:09:41.037" v="126" actId="20577"/>
        <pc:sldMkLst>
          <pc:docMk/>
          <pc:sldMk cId="1218738606" sldId="274"/>
        </pc:sldMkLst>
        <pc:spChg chg="mod">
          <ac:chgData name="Dreeg Show" userId="b9bb7bb70a77571f" providerId="LiveId" clId="{87FEAF5C-E493-438E-9243-272838CAE2FC}" dt="2024-08-12T22:09:41.037" v="126" actId="20577"/>
          <ac:spMkLst>
            <pc:docMk/>
            <pc:sldMk cId="1218738606" sldId="274"/>
            <ac:spMk id="4" creationId="{00000000-0000-0000-0000-000000000000}"/>
          </ac:spMkLst>
        </pc:spChg>
      </pc:sldChg>
      <pc:sldChg chg="modSp mod">
        <pc:chgData name="Dreeg Show" userId="b9bb7bb70a77571f" providerId="LiveId" clId="{87FEAF5C-E493-438E-9243-272838CAE2FC}" dt="2024-08-12T22:10:44.880" v="146" actId="20577"/>
        <pc:sldMkLst>
          <pc:docMk/>
          <pc:sldMk cId="133374641" sldId="275"/>
        </pc:sldMkLst>
        <pc:spChg chg="mod">
          <ac:chgData name="Dreeg Show" userId="b9bb7bb70a77571f" providerId="LiveId" clId="{87FEAF5C-E493-438E-9243-272838CAE2FC}" dt="2024-08-12T22:10:44.880" v="146" actId="20577"/>
          <ac:spMkLst>
            <pc:docMk/>
            <pc:sldMk cId="133374641" sldId="275"/>
            <ac:spMk id="4" creationId="{00000000-0000-0000-0000-000000000000}"/>
          </ac:spMkLst>
        </pc:spChg>
      </pc:sldChg>
      <pc:sldChg chg="addSp delSp modSp mod">
        <pc:chgData name="Dreeg Show" userId="b9bb7bb70a77571f" providerId="LiveId" clId="{87FEAF5C-E493-438E-9243-272838CAE2FC}" dt="2024-08-12T22:17:20.021" v="191" actId="1076"/>
        <pc:sldMkLst>
          <pc:docMk/>
          <pc:sldMk cId="4104086318" sldId="276"/>
        </pc:sldMkLst>
        <pc:picChg chg="del">
          <ac:chgData name="Dreeg Show" userId="b9bb7bb70a77571f" providerId="LiveId" clId="{87FEAF5C-E493-438E-9243-272838CAE2FC}" dt="2024-08-12T22:17:11.969" v="187" actId="478"/>
          <ac:picMkLst>
            <pc:docMk/>
            <pc:sldMk cId="4104086318" sldId="276"/>
            <ac:picMk id="3" creationId="{979A25EE-B495-C7FC-A285-7E6F5B53A20F}"/>
          </ac:picMkLst>
        </pc:picChg>
        <pc:picChg chg="add mod">
          <ac:chgData name="Dreeg Show" userId="b9bb7bb70a77571f" providerId="LiveId" clId="{87FEAF5C-E493-438E-9243-272838CAE2FC}" dt="2024-08-12T22:17:20.021" v="191" actId="1076"/>
          <ac:picMkLst>
            <pc:docMk/>
            <pc:sldMk cId="4104086318" sldId="276"/>
            <ac:picMk id="4" creationId="{01327792-B1D7-2833-6235-B53F92233D1E}"/>
          </ac:picMkLst>
        </pc:picChg>
      </pc:sldChg>
      <pc:sldChg chg="modSp add mod">
        <pc:chgData name="Dreeg Show" userId="b9bb7bb70a77571f" providerId="LiveId" clId="{87FEAF5C-E493-438E-9243-272838CAE2FC}" dt="2024-08-12T22:11:37.465" v="160" actId="20577"/>
        <pc:sldMkLst>
          <pc:docMk/>
          <pc:sldMk cId="1379674048" sldId="277"/>
        </pc:sldMkLst>
        <pc:spChg chg="mod">
          <ac:chgData name="Dreeg Show" userId="b9bb7bb70a77571f" providerId="LiveId" clId="{87FEAF5C-E493-438E-9243-272838CAE2FC}" dt="2024-08-12T22:11:37.465" v="160" actId="20577"/>
          <ac:spMkLst>
            <pc:docMk/>
            <pc:sldMk cId="1379674048" sldId="277"/>
            <ac:spMk id="4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95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17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62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81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6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9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54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71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6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9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7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69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13.08.2024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3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практичних</a:t>
            </a:r>
            <a:r>
              <a:rPr lang="ru-RU" sz="4000" dirty="0"/>
              <a:t> занять з </a:t>
            </a:r>
            <a:r>
              <a:rPr lang="ru-RU" sz="4000" dirty="0" err="1"/>
              <a:t>дисципліни</a:t>
            </a:r>
            <a:r>
              <a:rPr lang="ru-RU" sz="4000" dirty="0"/>
              <a:t> «</a:t>
            </a:r>
            <a:r>
              <a:rPr lang="ru-RU" sz="4000" dirty="0" err="1"/>
              <a:t>Іноземна</a:t>
            </a:r>
            <a:r>
              <a:rPr lang="ru-RU" sz="4000" dirty="0"/>
              <a:t> мова»</a:t>
            </a:r>
          </a:p>
          <a:p>
            <a:pPr algn="ctr"/>
            <a:r>
              <a:rPr lang="ru-RU" sz="4000" dirty="0"/>
              <a:t>з </a:t>
            </a:r>
            <a:r>
              <a:rPr lang="ru-RU" sz="4000" dirty="0" err="1"/>
              <a:t>галузі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 20 «</a:t>
            </a:r>
            <a:r>
              <a:rPr lang="ru-RU" sz="4000" dirty="0" err="1"/>
              <a:t>Аграрні</a:t>
            </a:r>
            <a:r>
              <a:rPr lang="ru-RU" sz="4000" dirty="0"/>
              <a:t> науки та </a:t>
            </a:r>
            <a:r>
              <a:rPr lang="ru-RU" sz="4000" dirty="0" err="1"/>
              <a:t>продовольство</a:t>
            </a:r>
            <a:r>
              <a:rPr lang="ru-RU" sz="4000" dirty="0"/>
              <a:t>»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спеціальності</a:t>
            </a:r>
            <a:r>
              <a:rPr lang="ru-RU" sz="4000" dirty="0"/>
              <a:t> 201 «</a:t>
            </a:r>
            <a:r>
              <a:rPr lang="ru-RU" sz="4000" dirty="0" err="1"/>
              <a:t>Агрономія</a:t>
            </a:r>
            <a:r>
              <a:rPr lang="ru-RU" sz="4000" dirty="0"/>
              <a:t>».    </a:t>
            </a:r>
          </a:p>
          <a:p>
            <a:pPr algn="ctr"/>
            <a:r>
              <a:rPr lang="ru-RU" sz="4000" dirty="0"/>
              <a:t>Семестр 3,4 (56 годин)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Атестація</a:t>
            </a:r>
            <a:r>
              <a:rPr lang="ru-RU" sz="4000" dirty="0"/>
              <a:t> </a:t>
            </a:r>
            <a:r>
              <a:rPr lang="en-US" sz="4000" dirty="0"/>
              <a:t>4</a:t>
            </a:r>
            <a:r>
              <a:rPr lang="ru-RU" sz="4000" dirty="0"/>
              <a:t> (14 год.)</a:t>
            </a:r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1940" y="474648"/>
            <a:ext cx="11628120" cy="318106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>
              <a:lnSpc>
                <a:spcPct val="115000"/>
              </a:lnSpc>
              <a:spcAft>
                <a:spcPts val="1000"/>
              </a:spcAft>
              <a:tabLst>
                <a:tab pos="3529965" algn="l"/>
                <a:tab pos="6369050" algn="l"/>
              </a:tabLs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Task. Translate words and phrases into Ukrainian: pests of agricultural crops; organisms;</a:t>
            </a:r>
          </a:p>
          <a:p>
            <a:pPr indent="450215">
              <a:lnSpc>
                <a:spcPct val="115000"/>
              </a:lnSpc>
              <a:spcAft>
                <a:spcPts val="1000"/>
              </a:spcAft>
              <a:tabLst>
                <a:tab pos="3529965" algn="l"/>
                <a:tab pos="6369050" algn="l"/>
              </a:tabLs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threats; crop health; productivity; insects; pathogens; weeds; vertebrate pests; extensive damage;</a:t>
            </a:r>
          </a:p>
          <a:p>
            <a:pPr indent="450215">
              <a:lnSpc>
                <a:spcPct val="115000"/>
              </a:lnSpc>
              <a:spcAft>
                <a:spcPts val="1000"/>
              </a:spcAft>
              <a:tabLst>
                <a:tab pos="3529965" algn="l"/>
                <a:tab pos="6369050" algn="l"/>
              </a:tabLs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economic losses; aphids; beetles; caterpillars; thrips; plant tissues; sap; fruits; reduced yields; crop</a:t>
            </a:r>
          </a:p>
          <a:p>
            <a:pPr indent="450215">
              <a:lnSpc>
                <a:spcPct val="115000"/>
              </a:lnSpc>
              <a:spcAft>
                <a:spcPts val="1000"/>
              </a:spcAft>
              <a:tabLst>
                <a:tab pos="3529965" algn="l"/>
                <a:tab pos="6369050" algn="l"/>
              </a:tabLs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quality; insect pests; plant diseases; fungi; bacteria; viruses; nematodes; agricultural pests; fungal</a:t>
            </a:r>
          </a:p>
          <a:p>
            <a:pPr indent="450215">
              <a:lnSpc>
                <a:spcPct val="115000"/>
              </a:lnSpc>
              <a:spcAft>
                <a:spcPts val="1000"/>
              </a:spcAft>
              <a:tabLst>
                <a:tab pos="3529965" algn="l"/>
                <a:tab pos="6369050" algn="l"/>
              </a:tabLs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pathogens; powdery mildew; rusts; blights; leaf spots; rotting; wilting; bacterial diseases; bacterial</a:t>
            </a:r>
          </a:p>
          <a:p>
            <a:pPr indent="450215">
              <a:lnSpc>
                <a:spcPct val="115000"/>
              </a:lnSpc>
              <a:spcAft>
                <a:spcPts val="1000"/>
              </a:spcAft>
              <a:tabLst>
                <a:tab pos="3529965" algn="l"/>
                <a:tab pos="6369050" algn="l"/>
              </a:tabLs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blight;</a:t>
            </a:r>
          </a:p>
        </p:txBody>
      </p:sp>
    </p:spTree>
    <p:extLst>
      <p:ext uri="{BB962C8B-B14F-4D97-AF65-F5344CB8AC3E}">
        <p14:creationId xmlns:p14="http://schemas.microsoft.com/office/powerpoint/2010/main" val="1757335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1940" y="474648"/>
            <a:ext cx="11628120" cy="5238037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1000"/>
              </a:spcAf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Pests of grain and leguminous crops</a:t>
            </a:r>
          </a:p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Pests of grain and leguminous crops pose significant challenges to agricultural production,</a:t>
            </a:r>
          </a:p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impacting yields and food security worldwide. These crops, which include wheat, rice, maize,</a:t>
            </a:r>
          </a:p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soybeans, and pulses like beans and lentils, are vulnerable to a variety of pests that can cause</a:t>
            </a:r>
          </a:p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substantial economic losses and reduce crop quality.</a:t>
            </a:r>
          </a:p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Insects are major pests of grain and leguminous crops, affecting both the growing plants and</a:t>
            </a:r>
          </a:p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stored grains. Common insect pests include beetles (such as rice weevils and maize borers),</a:t>
            </a:r>
          </a:p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caterpillars (like armyworms and corn earworms), aphids, and thrips. These pests feed on plant</a:t>
            </a:r>
          </a:p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tissues, sap, or grains, leading to stunted growth, reduced yield, and contamination of harvested</a:t>
            </a:r>
          </a:p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grains. Insect infestations can also predispose crops to fungal and bacterial diseases, further</a:t>
            </a:r>
          </a:p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compromising crop health.</a:t>
            </a:r>
          </a:p>
        </p:txBody>
      </p:sp>
    </p:spTree>
    <p:extLst>
      <p:ext uri="{BB962C8B-B14F-4D97-AF65-F5344CB8AC3E}">
        <p14:creationId xmlns:p14="http://schemas.microsoft.com/office/powerpoint/2010/main" val="435385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1940" y="474648"/>
            <a:ext cx="11628120" cy="527394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Pathogens are another significant threat to grain and leguminous crops. Fungal diseases such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rusts, smuts, and blights can devastate cereal crops by causing leaf spots, stem lesions, and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grainrot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Bacterial diseases like bacterial blight and bacterial wilt affect crop health and reduce yields,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particularly in humid and warm environments conducive to disease development. Viral diseases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transmitted by insect vectors, such as maize mosaic virus and bean common mosaic virus, also pose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risks to crop productivity.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Weeds compete with grain and leguminous crops for resources such as water, nutrients, and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sunlight. Common weeds in these crops include grasses, broadleaf weeds, and sedges, which can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reduce yields by crowding out crop plants and interfering with harvesting operations. Weed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management is essential to prevent yield losses and maintain crop quality.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Vertebrate pests, including rodents, birds, and larger mammals like deer and wild boars, can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also damage grain and leguminous crops. Rodents feed on seeds and stored grains, causing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significant losses during storage and transportation. Birds consume ripening grains in the field,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leading to yield reductions, while larger mammals can trample crops or feed on tender shoots and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leaves.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738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1940" y="812040"/>
            <a:ext cx="11628120" cy="329833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Integrated pest management (IPM) strategies are crucial for effectively managing pests of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grain and leguminous crops while minimizing environmental impacts. IPM combines preventive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measures, cultural practices, biological control agents, and targeted chemical interventions to reduce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 populations and mitigate crop damage. Monitoring pest populations, using resistant crop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varieties, and implementing crop rotation are essential components of IPM strategies aimed at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promoting sustainable agriculture and enhancing crop resilience against pests.</a:t>
            </a:r>
          </a:p>
          <a:p>
            <a:pPr indent="450215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Research and innovation in pest management continue to develop new tools and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technologies to combat pests effectively while promoting sustainable farming practices. These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efforts are essential for ensuring food security, improving farmer livelihoods, and mitigating the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impact of pests on global grain and leguminous crop production [28].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74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1940" y="812040"/>
            <a:ext cx="11628120" cy="193899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Task. Translate words and phrases into Ukrainian: Pests of grain and leguminous crops;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significant challenges; agricultural production; food security; wheat; rice; maize; soybeans; pulses;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beans; lentils; economic losses; crop quality; major pests; beetles; rice weevils; maize borers;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caterpillars; a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myworms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corn earworms; aphids; thrips; plant tissues; sap; grains; stunted growth;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harvested grains; Insect infestations; fungal and bacterial diseases; crop health; pathogens; bacterial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diseases; viral diseases; weeds; vertebrate pests;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674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B1E4771-961F-A02D-CAD2-44EBE1545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696" y="2017123"/>
            <a:ext cx="11010608" cy="282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1B178F8-4060-6238-2196-4EBAC9CAC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273" y="1444424"/>
            <a:ext cx="10506205" cy="280272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B3B60E0-3270-A634-5043-99B8DC6EC5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273" y="4247147"/>
            <a:ext cx="9130159" cy="81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5F8F914-CF6C-24D2-242C-453EBAFF0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209" y="2033030"/>
            <a:ext cx="11369582" cy="279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06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1327792-B1D7-2833-6235-B53F92233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227" y="1888958"/>
            <a:ext cx="11609545" cy="3080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0863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</a:rPr>
              <a:t>Практичне заняття </a:t>
            </a:r>
            <a:r>
              <a:rPr lang="en-US" sz="3600">
                <a:solidFill>
                  <a:srgbClr val="FF0000"/>
                </a:solidFill>
              </a:rPr>
              <a:t>25</a:t>
            </a:r>
            <a:r>
              <a:rPr lang="uk-UA" sz="3600">
                <a:solidFill>
                  <a:srgbClr val="FF0000"/>
                </a:solidFill>
              </a:rPr>
              <a:t>(2 </a:t>
            </a:r>
            <a:r>
              <a:rPr lang="uk-UA" sz="3600" dirty="0">
                <a:solidFill>
                  <a:srgbClr val="FF0000"/>
                </a:solidFill>
              </a:rPr>
              <a:t>год.)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1989471"/>
            <a:ext cx="11839903" cy="300729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0215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Pests of agricultural crops. Pests of grain and leguminous crops.</a:t>
            </a:r>
          </a:p>
          <a:p>
            <a:pPr marL="450215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Infinitive. Verb + to … (decide to … / forget to … etc.) Grammar</a:t>
            </a:r>
            <a:r>
              <a:rPr lang="ru-RU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revision</a:t>
            </a:r>
            <a:endParaRPr lang="ru-UA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535640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  <a:tab pos="3150235" algn="ctr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	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- to practice grammar structures;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ru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7865" y="243512"/>
            <a:ext cx="10850656" cy="63709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	Vocabulary activity.</a:t>
            </a:r>
          </a:p>
          <a:p>
            <a:r>
              <a:rPr lang="en-US" sz="2400" dirty="0"/>
              <a:t>2.	Discussing of the topic The National Education Standards and MST Word order Question tags (do you? isn’t it? etc.) Grammar revision</a:t>
            </a:r>
          </a:p>
          <a:p>
            <a:r>
              <a:rPr lang="en-US" sz="2400" dirty="0"/>
              <a:t>3.	Listening, reading, writing, speaking.</a:t>
            </a:r>
          </a:p>
          <a:p>
            <a:r>
              <a:rPr lang="en-US" sz="2400" dirty="0"/>
              <a:t>4.	Grammar activity.</a:t>
            </a:r>
          </a:p>
          <a:p>
            <a:r>
              <a:rPr lang="en-US" sz="2400" dirty="0"/>
              <a:t>5.	Communicative activities :</a:t>
            </a:r>
          </a:p>
          <a:p>
            <a:r>
              <a:rPr lang="en-US" sz="2400" dirty="0"/>
              <a:t>        Task 1. Give the English equivalents the following words and word combinations.</a:t>
            </a:r>
          </a:p>
          <a:p>
            <a:r>
              <a:rPr lang="en-US" sz="2400" dirty="0"/>
              <a:t>         Task 2. Answer the questions to the text.</a:t>
            </a:r>
          </a:p>
          <a:p>
            <a:r>
              <a:rPr lang="en-US" sz="2400" dirty="0"/>
              <a:t>         Task 3. Fill in the blanks with the necessary words from the active vocabulary. </a:t>
            </a:r>
          </a:p>
          <a:p>
            <a:r>
              <a:rPr lang="en-US" sz="2400" dirty="0"/>
              <a:t>         Task 4. Complete the following sentences.</a:t>
            </a:r>
          </a:p>
          <a:p>
            <a:r>
              <a:rPr lang="en-US" sz="2400" dirty="0"/>
              <a:t>         Task 5. Put in the right order. The underlined word is the beginning of the sentence.</a:t>
            </a:r>
          </a:p>
          <a:p>
            <a:r>
              <a:rPr lang="en-US" sz="2400" dirty="0"/>
              <a:t>          Task 6. Translate the following sentences into English.</a:t>
            </a:r>
          </a:p>
          <a:p>
            <a:r>
              <a:rPr lang="en-US" sz="2400" dirty="0"/>
              <a:t>Home task: Reading an additional text on the topic 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1"/>
            <a:ext cx="11189079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References:</a:t>
            </a:r>
          </a:p>
          <a:p>
            <a:r>
              <a:rPr lang="en-US" sz="2000" dirty="0"/>
              <a:t>1. </a:t>
            </a:r>
            <a:r>
              <a:rPr lang="uk-UA" sz="2000" dirty="0"/>
              <a:t>Кравець Р.А. Лінгвокраїнознавчі аспекти викладання граматики англійської мови в</a:t>
            </a:r>
          </a:p>
          <a:p>
            <a:r>
              <a:rPr lang="uk-UA" sz="2000" dirty="0"/>
              <a:t>аграрному ВНЗ: методичні рекомендації / Р.А. Кравець. – Вінниця : ВНАУ, 2017. –</a:t>
            </a:r>
          </a:p>
          <a:p>
            <a:r>
              <a:rPr lang="uk-UA" sz="2000" dirty="0"/>
              <a:t>62 с.</a:t>
            </a:r>
          </a:p>
          <a:p>
            <a:r>
              <a:rPr lang="uk-UA" sz="2000" dirty="0"/>
              <a:t>2. Ковальова К. В. Волошина О.В Англійська мова: Методичні вказівки для практичних</a:t>
            </a:r>
          </a:p>
          <a:p>
            <a:r>
              <a:rPr lang="uk-UA" sz="2000" dirty="0"/>
              <a:t>занять та самостійної роботи студентів денної та заочної форм навчання з іноземної</a:t>
            </a:r>
          </a:p>
          <a:p>
            <a:r>
              <a:rPr lang="uk-UA" sz="2000" dirty="0"/>
              <a:t>мови спеціальності 075 «Маркетинг», 073 «Менеджмент», галузі знань 07</a:t>
            </a:r>
          </a:p>
          <a:p>
            <a:r>
              <a:rPr lang="uk-UA" sz="2000" dirty="0"/>
              <a:t>«Управління та адміністрування» – Вінниця, 2020. – 100 с.</a:t>
            </a:r>
          </a:p>
          <a:p>
            <a:r>
              <a:rPr lang="uk-UA" sz="2000" dirty="0"/>
              <a:t>3. </a:t>
            </a:r>
            <a:r>
              <a:rPr lang="uk-UA" sz="2000" dirty="0" err="1"/>
              <a:t>Малик</a:t>
            </a:r>
            <a:r>
              <a:rPr lang="uk-UA" sz="2000" dirty="0"/>
              <a:t> В М. «Іноземна мова» для студентів денної форми навчання першого</a:t>
            </a:r>
          </a:p>
          <a:p>
            <a:r>
              <a:rPr lang="uk-UA" sz="2000" dirty="0"/>
              <a:t>(бакалаврського) освітнього рівня галузі знань 20 «Аграрні науки та продовольство»</a:t>
            </a:r>
          </a:p>
          <a:p>
            <a:r>
              <a:rPr lang="uk-UA" sz="2000" dirty="0"/>
              <a:t>спеціальності 201 «Агрономія». Вінниця: ВНАУ, 2022. 231 с.</a:t>
            </a:r>
          </a:p>
          <a:p>
            <a:r>
              <a:rPr lang="uk-UA" sz="2000" dirty="0"/>
              <a:t>4. </a:t>
            </a:r>
            <a:r>
              <a:rPr lang="en-US" sz="2000" dirty="0"/>
              <a:t>Modern English-Ukrainian Dictionary: Over 160,000 Words and Expressions / Mykola</a:t>
            </a:r>
          </a:p>
          <a:p>
            <a:r>
              <a:rPr lang="en-US" sz="2000" dirty="0" err="1"/>
              <a:t>Ivanovych</a:t>
            </a:r>
            <a:r>
              <a:rPr lang="en-US" sz="2000" dirty="0"/>
              <a:t> </a:t>
            </a:r>
            <a:r>
              <a:rPr lang="en-US" sz="2000" dirty="0" err="1"/>
              <a:t>Balla</a:t>
            </a:r>
            <a:r>
              <a:rPr lang="en-US" sz="2000" dirty="0"/>
              <a:t>. – Kyiv: </a:t>
            </a:r>
            <a:r>
              <a:rPr lang="en-US" sz="2000" dirty="0" err="1"/>
              <a:t>Chumatskiy</a:t>
            </a:r>
            <a:r>
              <a:rPr lang="en-US" sz="2000" dirty="0"/>
              <a:t> </a:t>
            </a:r>
            <a:r>
              <a:rPr lang="en-US" sz="2000" dirty="0" err="1"/>
              <a:t>Shliakh</a:t>
            </a:r>
            <a:r>
              <a:rPr lang="en-US" sz="2000" dirty="0"/>
              <a:t> pub., 2007. – 668 p.</a:t>
            </a:r>
          </a:p>
          <a:p>
            <a:r>
              <a:rPr lang="en-US" sz="2000" dirty="0"/>
              <a:t>5. The Oxford Dictionary of Business World. (2020) //</a:t>
            </a:r>
            <a:r>
              <a:rPr lang="en-US" sz="2000" dirty="0" err="1"/>
              <a:t>Gen.Editors</a:t>
            </a:r>
            <a:r>
              <a:rPr lang="en-US" sz="2000" dirty="0"/>
              <a:t> Dr Alan Isaacs,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Elizabeth Martin. Oxford: Oxford University Press</a:t>
            </a:r>
          </a:p>
          <a:p>
            <a:r>
              <a:rPr lang="en-US" sz="2000" dirty="0"/>
              <a:t>6. </a:t>
            </a:r>
            <a:r>
              <a:rPr lang="uk-UA" sz="2000" dirty="0"/>
              <a:t>Верба Л.Г., Верба Г.В. Граматика сучасної англійської мови. Довідник: Мова </a:t>
            </a:r>
            <a:r>
              <a:rPr lang="uk-UA" sz="2000" dirty="0" err="1"/>
              <a:t>англ</a:t>
            </a:r>
            <a:r>
              <a:rPr lang="uk-UA" sz="2000" dirty="0"/>
              <a:t>.,</a:t>
            </a:r>
          </a:p>
          <a:p>
            <a:r>
              <a:rPr lang="uk-UA" sz="2000" dirty="0" err="1"/>
              <a:t>укр</a:t>
            </a:r>
            <a:r>
              <a:rPr lang="uk-UA" sz="2000" dirty="0"/>
              <a:t>. Київ: ТОВ «ВП Логос-М», 2020.</a:t>
            </a:r>
          </a:p>
          <a:p>
            <a:r>
              <a:rPr lang="uk-UA" sz="2000" dirty="0"/>
              <a:t>7. </a:t>
            </a:r>
            <a:r>
              <a:rPr lang="uk-UA" sz="2000" dirty="0" err="1"/>
              <a:t>Голіцинський</a:t>
            </a:r>
            <a:r>
              <a:rPr lang="uk-UA" sz="2000" dirty="0"/>
              <a:t> Ю. Граматика. Збірник вправ. Київ: </a:t>
            </a:r>
            <a:r>
              <a:rPr lang="uk-UA" sz="2000" dirty="0" err="1"/>
              <a:t>Інкос</a:t>
            </a:r>
            <a:r>
              <a:rPr lang="uk-UA" sz="2000" dirty="0"/>
              <a:t>, 2020.</a:t>
            </a:r>
          </a:p>
          <a:p>
            <a:r>
              <a:rPr lang="uk-UA" sz="2000" dirty="0"/>
              <a:t>8. </a:t>
            </a:r>
            <a:r>
              <a:rPr lang="en-US" sz="2000" dirty="0"/>
              <a:t>Murphy R. English Grammar in Use /Murphy R. – Cambridge University Press, 2021.</a:t>
            </a:r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Хід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заняття</a:t>
            </a:r>
            <a:r>
              <a:rPr lang="en-US" sz="4000" dirty="0">
                <a:solidFill>
                  <a:schemeClr val="bg1"/>
                </a:solidFill>
              </a:rPr>
              <a:t> (Procedure)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1) Read the text and translate into Ukrainian.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2) Remember the new words and word combinations.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3) Make summery of the text in English.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268" y="371753"/>
            <a:ext cx="11971464" cy="611449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28600" algn="ctr">
              <a:lnSpc>
                <a:spcPct val="115000"/>
              </a:lnSpc>
              <a:spcAft>
                <a:spcPts val="1000"/>
              </a:spcAf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Pests of agricultural crops</a:t>
            </a:r>
            <a:endParaRPr lang="ru-RU" sz="2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>
              <a:spcAft>
                <a:spcPts val="1000"/>
              </a:spcAft>
            </a:pP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Pests of agricultural crops encompass a diverse range of organisms that pose significant</a:t>
            </a:r>
          </a:p>
          <a:p>
            <a:pPr marL="228600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threats to crop health and productivity. These pests include insects, pathogens, weeds, and</a:t>
            </a:r>
          </a:p>
          <a:p>
            <a:pPr marL="228600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vertebrate pests, each capable of causing extensive damage and economic losses to farmers</a:t>
            </a:r>
          </a:p>
          <a:p>
            <a:pPr marL="228600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worldwide.</a:t>
            </a:r>
          </a:p>
          <a:p>
            <a:pPr marL="228600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Insects are among the most common and damaging pests in agriculture. They include</a:t>
            </a:r>
          </a:p>
          <a:p>
            <a:pPr marL="228600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aphids, beetles, caterpillars, and thrips, which feed on plant tissues, sap, or fruits, leading to reduced</a:t>
            </a:r>
          </a:p>
          <a:p>
            <a:pPr marL="228600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yields and crop quality. Insect pests can also vector plant diseases, transmitting pathogens that</a:t>
            </a:r>
          </a:p>
          <a:p>
            <a:pPr marL="228600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further compromise crop health.</a:t>
            </a:r>
          </a:p>
          <a:p>
            <a:pPr marL="228600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Pathogens such as fungi, bacteria, viruses, and nematodes are another group of agricultural</a:t>
            </a:r>
          </a:p>
          <a:p>
            <a:pPr marL="228600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pests. Fungal pathogens like powdery mildew, rusts, and blights infect plant tissues, causing leaf</a:t>
            </a:r>
          </a:p>
          <a:p>
            <a:pPr marL="228600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spots, rotting, and wilting. Bacterial diseases like bacterial blight and crown gall affect various</a:t>
            </a:r>
          </a:p>
          <a:p>
            <a:pPr marL="228600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crops, leading to reduced vigor and yield losses. Viruses transmitted by insect vectors can cause</a:t>
            </a:r>
          </a:p>
          <a:p>
            <a:pPr marL="228600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 such as mosaic and yellowing symptoms in plants, impacting crop growth and quality.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379" y="373964"/>
            <a:ext cx="11903242" cy="476027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>
              <a:spcAft>
                <a:spcPts val="1000"/>
              </a:spcAft>
            </a:pP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Weeds compete with crops for resources such as water, nutrients, and sunlight, reducing</a:t>
            </a:r>
          </a:p>
          <a:p>
            <a:pPr indent="450215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 yields and hindering farm operations. They can quickly multiply and spread, overwhelming</a:t>
            </a:r>
          </a:p>
          <a:p>
            <a:pPr indent="450215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cultivated fields if not managed effectively. Weeds also serve as hosts for insect pests and</a:t>
            </a:r>
          </a:p>
          <a:p>
            <a:pPr indent="450215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pathogens, contributing to pest populations and disease outbreaks.</a:t>
            </a:r>
          </a:p>
          <a:p>
            <a:pPr indent="450215">
              <a:spcAft>
                <a:spcPts val="1000"/>
              </a:spcAft>
            </a:pP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Vertebrate pests, including rodents, birds, and larger mammals like deer and wild boars, feed</a:t>
            </a:r>
          </a:p>
          <a:p>
            <a:pPr indent="450215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 crops or damage plants directly. They can cause extensive crop losses, especially in regions</a:t>
            </a:r>
          </a:p>
          <a:p>
            <a:pPr indent="450215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where wildlife populations are abundant or where natural habitats intersect with agricultural lands.</a:t>
            </a:r>
          </a:p>
          <a:p>
            <a:pPr indent="450215">
              <a:spcAft>
                <a:spcPts val="1000"/>
              </a:spcAft>
            </a:pP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Integrated pest management (IPM) strategies are employed to manage pest populations</a:t>
            </a:r>
          </a:p>
          <a:p>
            <a:pPr indent="450215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effectively while minimizing environmental impacts and pesticide use. IPM combines biological</a:t>
            </a:r>
          </a:p>
          <a:p>
            <a:pPr indent="450215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 methods, cultural practices, mechanical control measures, and chemical control options</a:t>
            </a:r>
          </a:p>
          <a:p>
            <a:pPr indent="450215">
              <a:spcAft>
                <a:spcPts val="1000"/>
              </a:spcAft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judiciously to reduce pest pressures and maintain crop health.</a:t>
            </a: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1940" y="1533256"/>
            <a:ext cx="11628120" cy="414543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  <a:tabLst>
                <a:tab pos="3529965" algn="l"/>
                <a:tab pos="6369050" algn="l"/>
              </a:tabLs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Research and innovation in pest management aim to develop resistant crop varieties,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  <a:tabLst>
                <a:tab pos="3529965" algn="l"/>
                <a:tab pos="6369050" algn="l"/>
              </a:tabLs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biological control agents, and sustainable agricultural practices. Monitoring systems, predictive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  <a:tabLst>
                <a:tab pos="3529965" algn="l"/>
                <a:tab pos="6369050" algn="l"/>
              </a:tabLs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models, and decision support tools help farmers anticipate pest outbreaks and implement timely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  <a:tabLst>
                <a:tab pos="3529965" algn="l"/>
                <a:tab pos="6369050" algn="l"/>
              </a:tabLs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interventions to protect crops.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  <a:tabLst>
                <a:tab pos="3529965" algn="l"/>
                <a:tab pos="6369050" algn="l"/>
              </a:tabLs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Effective pest management is essential for ensuring food security, sustainable agriculture,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  <a:tabLst>
                <a:tab pos="3529965" algn="l"/>
                <a:tab pos="6369050" algn="l"/>
              </a:tabLs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economic viability for farmers globally. By understanding the biology, behavior, and ecological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  <a:tabLst>
                <a:tab pos="3529965" algn="l"/>
                <a:tab pos="6369050" algn="l"/>
              </a:tabLs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interactions of agricultural pests, stakeholders can develop integrated strategies to mitigate pest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  <a:tabLst>
                <a:tab pos="3529965" algn="l"/>
                <a:tab pos="6369050" algn="l"/>
              </a:tabLst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impacts, enhance crop resilience, and promote environmentally responsible farming practices[27].</a:t>
            </a:r>
            <a:r>
              <a:rPr lang="ru-RU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я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475</TotalTime>
  <Words>1777</Words>
  <Application>Microsoft Office PowerPoint</Application>
  <PresentationFormat>Широкоэкранный</PresentationFormat>
  <Paragraphs>110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Dreeg Show</cp:lastModifiedBy>
  <cp:revision>33</cp:revision>
  <dcterms:created xsi:type="dcterms:W3CDTF">2023-07-12T10:27:08Z</dcterms:created>
  <dcterms:modified xsi:type="dcterms:W3CDTF">2024-08-12T22:20:03Z</dcterms:modified>
</cp:coreProperties>
</file>