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72" r:id="rId11"/>
    <p:sldId id="273" r:id="rId12"/>
    <p:sldId id="274" r:id="rId13"/>
    <p:sldId id="275" r:id="rId14"/>
    <p:sldId id="265" r:id="rId15"/>
    <p:sldId id="266" r:id="rId16"/>
    <p:sldId id="271" r:id="rId17"/>
    <p:sldId id="276" r:id="rId18"/>
    <p:sldId id="268"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78" y="11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eeg Show" userId="b9bb7bb70a77571f" providerId="LiveId" clId="{E13E5458-3166-4638-A046-89F0405BAF5C}"/>
    <pc:docChg chg="undo custSel addSld modSld">
      <pc:chgData name="Dreeg Show" userId="b9bb7bb70a77571f" providerId="LiveId" clId="{E13E5458-3166-4638-A046-89F0405BAF5C}" dt="2024-08-11T23:02:59.179" v="56" actId="1076"/>
      <pc:docMkLst>
        <pc:docMk/>
      </pc:docMkLst>
      <pc:sldChg chg="modSp mod">
        <pc:chgData name="Dreeg Show" userId="b9bb7bb70a77571f" providerId="LiveId" clId="{E13E5458-3166-4638-A046-89F0405BAF5C}" dt="2024-08-11T22:56:56.729" v="5"/>
        <pc:sldMkLst>
          <pc:docMk/>
          <pc:sldMk cId="189278787" sldId="257"/>
        </pc:sldMkLst>
        <pc:spChg chg="mod">
          <ac:chgData name="Dreeg Show" userId="b9bb7bb70a77571f" providerId="LiveId" clId="{E13E5458-3166-4638-A046-89F0405BAF5C}" dt="2024-08-11T22:55:23.044" v="0" actId="20577"/>
          <ac:spMkLst>
            <pc:docMk/>
            <pc:sldMk cId="189278787" sldId="257"/>
            <ac:spMk id="4" creationId="{00000000-0000-0000-0000-000000000000}"/>
          </ac:spMkLst>
        </pc:spChg>
        <pc:spChg chg="mod">
          <ac:chgData name="Dreeg Show" userId="b9bb7bb70a77571f" providerId="LiveId" clId="{E13E5458-3166-4638-A046-89F0405BAF5C}" dt="2024-08-11T22:56:56.729" v="5"/>
          <ac:spMkLst>
            <pc:docMk/>
            <pc:sldMk cId="189278787" sldId="257"/>
            <ac:spMk id="5" creationId="{00000000-0000-0000-0000-000000000000}"/>
          </ac:spMkLst>
        </pc:spChg>
      </pc:sldChg>
      <pc:sldChg chg="modSp mod">
        <pc:chgData name="Dreeg Show" userId="b9bb7bb70a77571f" providerId="LiveId" clId="{E13E5458-3166-4638-A046-89F0405BAF5C}" dt="2024-08-11T22:57:54.974" v="8" actId="20577"/>
        <pc:sldMkLst>
          <pc:docMk/>
          <pc:sldMk cId="1306620392" sldId="262"/>
        </pc:sldMkLst>
        <pc:spChg chg="mod">
          <ac:chgData name="Dreeg Show" userId="b9bb7bb70a77571f" providerId="LiveId" clId="{E13E5458-3166-4638-A046-89F0405BAF5C}" dt="2024-08-11T22:57:54.974" v="8" actId="20577"/>
          <ac:spMkLst>
            <pc:docMk/>
            <pc:sldMk cId="1306620392" sldId="262"/>
            <ac:spMk id="4" creationId="{00000000-0000-0000-0000-000000000000}"/>
          </ac:spMkLst>
        </pc:spChg>
      </pc:sldChg>
      <pc:sldChg chg="modSp mod">
        <pc:chgData name="Dreeg Show" userId="b9bb7bb70a77571f" providerId="LiveId" clId="{E13E5458-3166-4638-A046-89F0405BAF5C}" dt="2024-08-11T22:58:35.357" v="16"/>
        <pc:sldMkLst>
          <pc:docMk/>
          <pc:sldMk cId="2442132063" sldId="263"/>
        </pc:sldMkLst>
        <pc:spChg chg="mod">
          <ac:chgData name="Dreeg Show" userId="b9bb7bb70a77571f" providerId="LiveId" clId="{E13E5458-3166-4638-A046-89F0405BAF5C}" dt="2024-08-11T22:58:35.357" v="16"/>
          <ac:spMkLst>
            <pc:docMk/>
            <pc:sldMk cId="2442132063" sldId="263"/>
            <ac:spMk id="4" creationId="{00000000-0000-0000-0000-000000000000}"/>
          </ac:spMkLst>
        </pc:spChg>
      </pc:sldChg>
      <pc:sldChg chg="modSp mod">
        <pc:chgData name="Dreeg Show" userId="b9bb7bb70a77571f" providerId="LiveId" clId="{E13E5458-3166-4638-A046-89F0405BAF5C}" dt="2024-08-11T22:58:50.973" v="17"/>
        <pc:sldMkLst>
          <pc:docMk/>
          <pc:sldMk cId="2338566875" sldId="264"/>
        </pc:sldMkLst>
        <pc:spChg chg="mod">
          <ac:chgData name="Dreeg Show" userId="b9bb7bb70a77571f" providerId="LiveId" clId="{E13E5458-3166-4638-A046-89F0405BAF5C}" dt="2024-08-11T22:58:50.973" v="17"/>
          <ac:spMkLst>
            <pc:docMk/>
            <pc:sldMk cId="2338566875" sldId="264"/>
            <ac:spMk id="4" creationId="{00000000-0000-0000-0000-000000000000}"/>
          </ac:spMkLst>
        </pc:spChg>
      </pc:sldChg>
      <pc:sldChg chg="addSp delSp modSp mod">
        <pc:chgData name="Dreeg Show" userId="b9bb7bb70a77571f" providerId="LiveId" clId="{E13E5458-3166-4638-A046-89F0405BAF5C}" dt="2024-08-11T23:01:26.123" v="35" actId="1076"/>
        <pc:sldMkLst>
          <pc:docMk/>
          <pc:sldMk cId="2136461699" sldId="265"/>
        </pc:sldMkLst>
        <pc:picChg chg="del">
          <ac:chgData name="Dreeg Show" userId="b9bb7bb70a77571f" providerId="LiveId" clId="{E13E5458-3166-4638-A046-89F0405BAF5C}" dt="2024-08-11T23:01:09.030" v="32" actId="478"/>
          <ac:picMkLst>
            <pc:docMk/>
            <pc:sldMk cId="2136461699" sldId="265"/>
            <ac:picMk id="3" creationId="{45DEC6D0-40D3-C4B2-7FFD-89DA615D656F}"/>
          </ac:picMkLst>
        </pc:picChg>
        <pc:picChg chg="add mod">
          <ac:chgData name="Dreeg Show" userId="b9bb7bb70a77571f" providerId="LiveId" clId="{E13E5458-3166-4638-A046-89F0405BAF5C}" dt="2024-08-11T23:01:26.123" v="35" actId="1076"/>
          <ac:picMkLst>
            <pc:docMk/>
            <pc:sldMk cId="2136461699" sldId="265"/>
            <ac:picMk id="5" creationId="{C369AE55-9268-48E7-A9DD-29E32C05148F}"/>
          </ac:picMkLst>
        </pc:picChg>
      </pc:sldChg>
      <pc:sldChg chg="addSp delSp modSp mod">
        <pc:chgData name="Dreeg Show" userId="b9bb7bb70a77571f" providerId="LiveId" clId="{E13E5458-3166-4638-A046-89F0405BAF5C}" dt="2024-08-11T23:02:10.059" v="44" actId="14100"/>
        <pc:sldMkLst>
          <pc:docMk/>
          <pc:sldMk cId="3663010782" sldId="266"/>
        </pc:sldMkLst>
        <pc:picChg chg="del">
          <ac:chgData name="Dreeg Show" userId="b9bb7bb70a77571f" providerId="LiveId" clId="{E13E5458-3166-4638-A046-89F0405BAF5C}" dt="2024-08-11T23:01:40.813" v="36" actId="478"/>
          <ac:picMkLst>
            <pc:docMk/>
            <pc:sldMk cId="3663010782" sldId="266"/>
            <ac:picMk id="3" creationId="{B0A644C9-F974-38DF-9460-EDAC09F6E564}"/>
          </ac:picMkLst>
        </pc:picChg>
        <pc:picChg chg="add mod">
          <ac:chgData name="Dreeg Show" userId="b9bb7bb70a77571f" providerId="LiveId" clId="{E13E5458-3166-4638-A046-89F0405BAF5C}" dt="2024-08-11T23:01:51.461" v="41" actId="1076"/>
          <ac:picMkLst>
            <pc:docMk/>
            <pc:sldMk cId="3663010782" sldId="266"/>
            <ac:picMk id="5" creationId="{CAB35F10-7C47-56AA-FF87-99CCDE0677CB}"/>
          </ac:picMkLst>
        </pc:picChg>
        <pc:picChg chg="add mod">
          <ac:chgData name="Dreeg Show" userId="b9bb7bb70a77571f" providerId="LiveId" clId="{E13E5458-3166-4638-A046-89F0405BAF5C}" dt="2024-08-11T23:02:10.059" v="44" actId="14100"/>
          <ac:picMkLst>
            <pc:docMk/>
            <pc:sldMk cId="3663010782" sldId="266"/>
            <ac:picMk id="7" creationId="{3F44F0DB-746B-2987-6899-2B4CF9BB7612}"/>
          </ac:picMkLst>
        </pc:picChg>
      </pc:sldChg>
      <pc:sldChg chg="addSp delSp modSp mod">
        <pc:chgData name="Dreeg Show" userId="b9bb7bb70a77571f" providerId="LiveId" clId="{E13E5458-3166-4638-A046-89F0405BAF5C}" dt="2024-08-11T23:02:34.475" v="49" actId="1076"/>
        <pc:sldMkLst>
          <pc:docMk/>
          <pc:sldMk cId="2297206823" sldId="271"/>
        </pc:sldMkLst>
        <pc:picChg chg="del">
          <ac:chgData name="Dreeg Show" userId="b9bb7bb70a77571f" providerId="LiveId" clId="{E13E5458-3166-4638-A046-89F0405BAF5C}" dt="2024-08-11T23:02:26.567" v="45" actId="478"/>
          <ac:picMkLst>
            <pc:docMk/>
            <pc:sldMk cId="2297206823" sldId="271"/>
            <ac:picMk id="3" creationId="{FDF4CFD9-0000-8A02-7087-6AA926916F3F}"/>
          </ac:picMkLst>
        </pc:picChg>
        <pc:picChg chg="add mod">
          <ac:chgData name="Dreeg Show" userId="b9bb7bb70a77571f" providerId="LiveId" clId="{E13E5458-3166-4638-A046-89F0405BAF5C}" dt="2024-08-11T23:02:34.475" v="49" actId="1076"/>
          <ac:picMkLst>
            <pc:docMk/>
            <pc:sldMk cId="2297206823" sldId="271"/>
            <ac:picMk id="5" creationId="{C7C21223-750F-FC3C-E7AD-4438696FA9FF}"/>
          </ac:picMkLst>
        </pc:picChg>
      </pc:sldChg>
      <pc:sldChg chg="modSp add mod">
        <pc:chgData name="Dreeg Show" userId="b9bb7bb70a77571f" providerId="LiveId" clId="{E13E5458-3166-4638-A046-89F0405BAF5C}" dt="2024-08-11T22:59:30.160" v="22" actId="122"/>
        <pc:sldMkLst>
          <pc:docMk/>
          <pc:sldMk cId="1757335504" sldId="272"/>
        </pc:sldMkLst>
        <pc:spChg chg="mod">
          <ac:chgData name="Dreeg Show" userId="b9bb7bb70a77571f" providerId="LiveId" clId="{E13E5458-3166-4638-A046-89F0405BAF5C}" dt="2024-08-11T22:59:30.160" v="22" actId="122"/>
          <ac:spMkLst>
            <pc:docMk/>
            <pc:sldMk cId="1757335504" sldId="272"/>
            <ac:spMk id="4" creationId="{00000000-0000-0000-0000-000000000000}"/>
          </ac:spMkLst>
        </pc:spChg>
      </pc:sldChg>
      <pc:sldChg chg="modSp add mod">
        <pc:chgData name="Dreeg Show" userId="b9bb7bb70a77571f" providerId="LiveId" clId="{E13E5458-3166-4638-A046-89F0405BAF5C}" dt="2024-08-11T23:00:05.689" v="26" actId="2711"/>
        <pc:sldMkLst>
          <pc:docMk/>
          <pc:sldMk cId="435385395" sldId="273"/>
        </pc:sldMkLst>
        <pc:spChg chg="mod">
          <ac:chgData name="Dreeg Show" userId="b9bb7bb70a77571f" providerId="LiveId" clId="{E13E5458-3166-4638-A046-89F0405BAF5C}" dt="2024-08-11T23:00:05.689" v="26" actId="2711"/>
          <ac:spMkLst>
            <pc:docMk/>
            <pc:sldMk cId="435385395" sldId="273"/>
            <ac:spMk id="4" creationId="{00000000-0000-0000-0000-000000000000}"/>
          </ac:spMkLst>
        </pc:spChg>
      </pc:sldChg>
      <pc:sldChg chg="modSp add mod">
        <pc:chgData name="Dreeg Show" userId="b9bb7bb70a77571f" providerId="LiveId" clId="{E13E5458-3166-4638-A046-89F0405BAF5C}" dt="2024-08-11T23:00:43.396" v="28"/>
        <pc:sldMkLst>
          <pc:docMk/>
          <pc:sldMk cId="1218738606" sldId="274"/>
        </pc:sldMkLst>
        <pc:spChg chg="mod">
          <ac:chgData name="Dreeg Show" userId="b9bb7bb70a77571f" providerId="LiveId" clId="{E13E5458-3166-4638-A046-89F0405BAF5C}" dt="2024-08-11T23:00:43.396" v="28"/>
          <ac:spMkLst>
            <pc:docMk/>
            <pc:sldMk cId="1218738606" sldId="274"/>
            <ac:spMk id="4" creationId="{00000000-0000-0000-0000-000000000000}"/>
          </ac:spMkLst>
        </pc:spChg>
      </pc:sldChg>
      <pc:sldChg chg="modSp add mod">
        <pc:chgData name="Dreeg Show" userId="b9bb7bb70a77571f" providerId="LiveId" clId="{E13E5458-3166-4638-A046-89F0405BAF5C}" dt="2024-08-11T23:01:03.044" v="31" actId="1076"/>
        <pc:sldMkLst>
          <pc:docMk/>
          <pc:sldMk cId="133374641" sldId="275"/>
        </pc:sldMkLst>
        <pc:spChg chg="mod">
          <ac:chgData name="Dreeg Show" userId="b9bb7bb70a77571f" providerId="LiveId" clId="{E13E5458-3166-4638-A046-89F0405BAF5C}" dt="2024-08-11T23:01:03.044" v="31" actId="1076"/>
          <ac:spMkLst>
            <pc:docMk/>
            <pc:sldMk cId="133374641" sldId="275"/>
            <ac:spMk id="4" creationId="{00000000-0000-0000-0000-000000000000}"/>
          </ac:spMkLst>
        </pc:spChg>
      </pc:sldChg>
      <pc:sldChg chg="addSp delSp modSp add mod">
        <pc:chgData name="Dreeg Show" userId="b9bb7bb70a77571f" providerId="LiveId" clId="{E13E5458-3166-4638-A046-89F0405BAF5C}" dt="2024-08-11T23:02:59.179" v="56" actId="1076"/>
        <pc:sldMkLst>
          <pc:docMk/>
          <pc:sldMk cId="4104086318" sldId="276"/>
        </pc:sldMkLst>
        <pc:picChg chg="add mod">
          <ac:chgData name="Dreeg Show" userId="b9bb7bb70a77571f" providerId="LiveId" clId="{E13E5458-3166-4638-A046-89F0405BAF5C}" dt="2024-08-11T23:02:59.179" v="56" actId="1076"/>
          <ac:picMkLst>
            <pc:docMk/>
            <pc:sldMk cId="4104086318" sldId="276"/>
            <ac:picMk id="3" creationId="{979A25EE-B495-C7FC-A285-7E6F5B53A20F}"/>
          </ac:picMkLst>
        </pc:picChg>
        <pc:picChg chg="del">
          <ac:chgData name="Dreeg Show" userId="b9bb7bb70a77571f" providerId="LiveId" clId="{E13E5458-3166-4638-A046-89F0405BAF5C}" dt="2024-08-11T23:02:40.610" v="51" actId="478"/>
          <ac:picMkLst>
            <pc:docMk/>
            <pc:sldMk cId="4104086318" sldId="276"/>
            <ac:picMk id="5" creationId="{C7C21223-750F-FC3C-E7AD-4438696FA9FF}"/>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49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95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2179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28623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53806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262044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29814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00666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0560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1799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7DAF3113-D596-4B49-8FAE-458878600028}" type="datetimeFigureOut">
              <a:rPr lang="uk-UA" smtClean="0"/>
              <a:t>12.08.2024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6543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DAF3113-D596-4B49-8FAE-458878600028}" type="datetimeFigureOut">
              <a:rPr lang="uk-UA" smtClean="0"/>
              <a:t>12.08.2024</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645715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DAF3113-D596-4B49-8FAE-458878600028}" type="datetimeFigureOut">
              <a:rPr lang="uk-UA" smtClean="0"/>
              <a:t>12.08.2024</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79036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F3113-D596-4B49-8FAE-458878600028}" type="datetimeFigureOut">
              <a:rPr lang="uk-UA" smtClean="0"/>
              <a:t>12.08.2024</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391970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12.08.2024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42770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12.08.2024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261698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AF3113-D596-4B49-8FAE-458878600028}" type="datetimeFigureOut">
              <a:rPr lang="uk-UA" smtClean="0"/>
              <a:t>12.08.2024</a:t>
            </a:fld>
            <a:endParaRPr lang="uk-U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30032921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a:t>Конспекти</a:t>
            </a:r>
            <a:r>
              <a:rPr lang="ru-RU" sz="4000" dirty="0"/>
              <a:t> </a:t>
            </a:r>
            <a:r>
              <a:rPr lang="ru-RU" sz="4000" dirty="0" err="1"/>
              <a:t>практичних</a:t>
            </a:r>
            <a:r>
              <a:rPr lang="ru-RU" sz="4000" dirty="0"/>
              <a:t> занять з </a:t>
            </a:r>
            <a:r>
              <a:rPr lang="ru-RU" sz="4000" dirty="0" err="1"/>
              <a:t>дисципліни</a:t>
            </a:r>
            <a:r>
              <a:rPr lang="ru-RU" sz="4000" dirty="0"/>
              <a:t> «</a:t>
            </a:r>
            <a:r>
              <a:rPr lang="ru-RU" sz="4000" dirty="0" err="1"/>
              <a:t>Іноземна</a:t>
            </a:r>
            <a:r>
              <a:rPr lang="ru-RU" sz="4000" dirty="0"/>
              <a:t> мова»</a:t>
            </a:r>
          </a:p>
          <a:p>
            <a:pPr algn="ctr"/>
            <a:r>
              <a:rPr lang="ru-RU" sz="4000" dirty="0"/>
              <a:t>з </a:t>
            </a:r>
            <a:r>
              <a:rPr lang="ru-RU" sz="4000" dirty="0" err="1"/>
              <a:t>галузі</a:t>
            </a:r>
            <a:r>
              <a:rPr lang="ru-RU" sz="4000" dirty="0"/>
              <a:t> </a:t>
            </a:r>
            <a:r>
              <a:rPr lang="ru-RU" sz="4000" dirty="0" err="1"/>
              <a:t>знань</a:t>
            </a:r>
            <a:r>
              <a:rPr lang="ru-RU" sz="4000" dirty="0"/>
              <a:t> 20 «</a:t>
            </a:r>
            <a:r>
              <a:rPr lang="ru-RU" sz="4000" dirty="0" err="1"/>
              <a:t>Аграрні</a:t>
            </a:r>
            <a:r>
              <a:rPr lang="ru-RU" sz="4000" dirty="0"/>
              <a:t> науки та </a:t>
            </a:r>
            <a:r>
              <a:rPr lang="ru-RU" sz="4000" dirty="0" err="1"/>
              <a:t>продовольство</a:t>
            </a:r>
            <a:r>
              <a:rPr lang="ru-RU" sz="4000" dirty="0"/>
              <a:t>»</a:t>
            </a:r>
          </a:p>
          <a:p>
            <a:pPr algn="ctr"/>
            <a:endParaRPr lang="ru-RU" sz="4000" dirty="0"/>
          </a:p>
          <a:p>
            <a:pPr algn="ctr"/>
            <a:r>
              <a:rPr lang="ru-RU" sz="4000" dirty="0" err="1"/>
              <a:t>спеціальності</a:t>
            </a:r>
            <a:r>
              <a:rPr lang="ru-RU" sz="4000" dirty="0"/>
              <a:t> 201 «</a:t>
            </a:r>
            <a:r>
              <a:rPr lang="ru-RU" sz="4000" dirty="0" err="1"/>
              <a:t>Агрономія</a:t>
            </a:r>
            <a:r>
              <a:rPr lang="ru-RU" sz="4000" dirty="0"/>
              <a:t>».    </a:t>
            </a:r>
          </a:p>
          <a:p>
            <a:pPr algn="ctr"/>
            <a:r>
              <a:rPr lang="ru-RU" sz="4000" dirty="0"/>
              <a:t>Семестр 3,4 (56 годин)</a:t>
            </a:r>
          </a:p>
          <a:p>
            <a:pPr algn="ctr"/>
            <a:endParaRPr lang="ru-RU" sz="4000" dirty="0"/>
          </a:p>
          <a:p>
            <a:pPr algn="ctr"/>
            <a:r>
              <a:rPr lang="ru-RU" sz="4000" dirty="0" err="1"/>
              <a:t>Атестація</a:t>
            </a:r>
            <a:r>
              <a:rPr lang="ru-RU" sz="4000" dirty="0"/>
              <a:t> </a:t>
            </a:r>
            <a:r>
              <a:rPr lang="en-US" sz="4000" dirty="0"/>
              <a:t>4</a:t>
            </a:r>
            <a:r>
              <a:rPr lang="ru-RU" sz="4000" dirty="0"/>
              <a:t> (14 год.)</a:t>
            </a:r>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1940" y="474648"/>
            <a:ext cx="11628120" cy="50482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ctr">
              <a:lnSpc>
                <a:spcPct val="115000"/>
              </a:lnSpc>
              <a:spcAft>
                <a:spcPts val="1000"/>
              </a:spcAft>
              <a:tabLst>
                <a:tab pos="3529965" algn="l"/>
                <a:tab pos="6369050" algn="l"/>
              </a:tabLst>
            </a:pPr>
            <a:r>
              <a:rPr lang="en-US" sz="2000" b="1" dirty="0">
                <a:effectLst/>
                <a:latin typeface="Arial" panose="020B0604020202020204" pitchFamily="34" charset="0"/>
                <a:ea typeface="Calibri" panose="020F0502020204030204" pitchFamily="34" charset="0"/>
                <a:cs typeface="Arial" panose="020B0604020202020204" pitchFamily="34" charset="0"/>
              </a:rPr>
              <a:t>Fertilizer application machines</a:t>
            </a:r>
          </a:p>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Fertilizer application machines are pivotal in modern agriculture for their role in efficiently and effectively distributing nutrients essential for crop growth. These machines vary widely in design and function, catering to different types of fertilizers (solid or liquid) and field conditions to optimize nutrient delivery while minimizing environmental impact.</a:t>
            </a:r>
          </a:p>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Spinner spreaders are among the most commonly used machines for broadcasting solid fertilizers. They employ rotating discs that evenly distribute fertilizers across the soil surface, covering large areas efficiently. Spinner spreaders are versatile and suitable for a wide range of crops, making them a popular choice for general fertilizer application.</a:t>
            </a:r>
          </a:p>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For more targeted nutrient placement, banding machines are employed. These machines deposit fertilizers in narrow bands directly alongside crop rows or seeding lines. By placing fertilizers closer to plant roots, banding enhances nutrient uptake efficiency and reduces exposure to non-target areas, thereby maximizing the effectiveness of fertilizer applications.</a:t>
            </a:r>
          </a:p>
        </p:txBody>
      </p:sp>
    </p:spTree>
    <p:extLst>
      <p:ext uri="{BB962C8B-B14F-4D97-AF65-F5344CB8AC3E}">
        <p14:creationId xmlns:p14="http://schemas.microsoft.com/office/powerpoint/2010/main" val="1757335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1940" y="474648"/>
            <a:ext cx="11628120" cy="562788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uk-UA" sz="2000" dirty="0">
                <a:effectLst/>
                <a:latin typeface="Arial" panose="020B0604020202020204" pitchFamily="34" charset="0"/>
                <a:ea typeface="Times New Roman" panose="02020603050405020304" pitchFamily="18" charset="0"/>
                <a:cs typeface="Arial" panose="020B0604020202020204" pitchFamily="34" charset="0"/>
              </a:rPr>
              <a:t>Liquid </a:t>
            </a:r>
            <a:r>
              <a:rPr lang="uk-UA" sz="2000" dirty="0" err="1">
                <a:effectLst/>
                <a:latin typeface="Arial" panose="020B0604020202020204" pitchFamily="34" charset="0"/>
                <a:ea typeface="Times New Roman" panose="02020603050405020304" pitchFamily="18" charset="0"/>
                <a:cs typeface="Arial" panose="020B0604020202020204" pitchFamily="34" charset="0"/>
              </a:rPr>
              <a:t>fertilizers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often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using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injectors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applicators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that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deliver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nutrients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directly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mix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irrigation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machines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designed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control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depth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placement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liquid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fertilizers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ensuring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precise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application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minimizing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losses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through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runoff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volatilization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precision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critical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optimizing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nutrient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availability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crops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while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minimizing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environmental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impacts</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Modern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fertilizer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application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machines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increasingly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integrate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advanced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technologies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enhance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efficiency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accuracy</a:t>
            </a:r>
            <a:r>
              <a:rPr lang="uk-UA" sz="2000" dirty="0">
                <a:effectLst/>
                <a:latin typeface="Arial" panose="020B0604020202020204" pitchFamily="34" charset="0"/>
                <a:ea typeface="Times New Roman" panose="02020603050405020304" pitchFamily="18" charset="0"/>
                <a:cs typeface="Arial" panose="020B0604020202020204" pitchFamily="34" charset="0"/>
              </a:rPr>
              <a:t>. GPS </a:t>
            </a:r>
            <a:r>
              <a:rPr lang="uk-UA" sz="2000" dirty="0" err="1">
                <a:effectLst/>
                <a:latin typeface="Arial" panose="020B0604020202020204" pitchFamily="34" charset="0"/>
                <a:ea typeface="Times New Roman" panose="02020603050405020304" pitchFamily="18" charset="0"/>
                <a:cs typeface="Arial" panose="020B0604020202020204" pitchFamily="34" charset="0"/>
              </a:rPr>
              <a:t>guidance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systems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enable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precise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positioning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automated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steering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ensuring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uniform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coverage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minimizing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overlaps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missed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Variable-rate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application</a:t>
            </a:r>
            <a:r>
              <a:rPr lang="uk-UA" sz="2000" dirty="0">
                <a:effectLst/>
                <a:latin typeface="Arial" panose="020B0604020202020204" pitchFamily="34" charset="0"/>
                <a:ea typeface="Times New Roman" panose="02020603050405020304" pitchFamily="18" charset="0"/>
                <a:cs typeface="Arial" panose="020B0604020202020204" pitchFamily="34" charset="0"/>
              </a:rPr>
              <a:t> (VRA) </a:t>
            </a:r>
            <a:r>
              <a:rPr lang="uk-UA" sz="2000" dirty="0" err="1">
                <a:effectLst/>
                <a:latin typeface="Arial" panose="020B0604020202020204" pitchFamily="34" charset="0"/>
                <a:ea typeface="Times New Roman" panose="02020603050405020304" pitchFamily="18" charset="0"/>
                <a:cs typeface="Arial" panose="020B0604020202020204" pitchFamily="34" charset="0"/>
              </a:rPr>
              <a:t>technology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adjusts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fertilizer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rates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time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based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maps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crop</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growth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stages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nutrient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requirements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thereby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optimizing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nutrient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distribution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across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fields</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Specialized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equipment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like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aerial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applicators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drones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utilized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applying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fertilizers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over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large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inaccessible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terrain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Aerial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applicators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distribute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fertilizers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from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aircraft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covering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extensive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agricultural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quickly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efficiently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Drones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equipped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sprayers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granule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dispensers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provide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precise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application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smaller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fields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challenging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landscapes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reducing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labor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costs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operational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complexity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while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maintaining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accuracy</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35385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1940" y="474648"/>
            <a:ext cx="11628120" cy="218591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Innovations in fertilizer application machines continue to drive improvements in agricultural productivity and sustainability. By optimizing nutrient management practices, these machines help farmers reduce input costs, improve crop yields, and minimize environmental impacts such as nutrient runoff and greenhouse gas emissions. Continued research and development in this field aim to further enhance the efficiency and environmental stewardship of fertilizer application technologies, ensuring sustainable agricultural practices for future generations [26].</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218738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1940" y="2336040"/>
            <a:ext cx="11628120" cy="218591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Task. Translate words and phrases into Ukrainian: fertilizer application machines; pivotal; modern agriculture; nutrients; crop growth; design; function; minimizing environmental impact; solid fertilizers; soil surface; spinner spreaders; general fertilizer application; targeted nutrient placement; banding machines; crop rows; crop rows or seeding lines; non-target areas; liquid fertilizers; injectors; applicators; irrigation water; precise application; nutrient availability; modern fertilizer application machines; efficiency; accuracy;</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333746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C369AE55-9268-48E7-A9DD-29E32C05148F}"/>
              </a:ext>
            </a:extLst>
          </p:cNvPr>
          <p:cNvPicPr>
            <a:picLocks noChangeAspect="1"/>
          </p:cNvPicPr>
          <p:nvPr/>
        </p:nvPicPr>
        <p:blipFill>
          <a:blip r:embed="rId2"/>
          <a:stretch>
            <a:fillRect/>
          </a:stretch>
        </p:blipFill>
        <p:spPr>
          <a:xfrm>
            <a:off x="473367" y="1016696"/>
            <a:ext cx="10258463" cy="4824607"/>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CAB35F10-7C47-56AA-FF87-99CCDE0677CB}"/>
              </a:ext>
            </a:extLst>
          </p:cNvPr>
          <p:cNvPicPr>
            <a:picLocks noChangeAspect="1"/>
          </p:cNvPicPr>
          <p:nvPr/>
        </p:nvPicPr>
        <p:blipFill>
          <a:blip r:embed="rId2"/>
          <a:stretch>
            <a:fillRect/>
          </a:stretch>
        </p:blipFill>
        <p:spPr>
          <a:xfrm>
            <a:off x="876113" y="1428612"/>
            <a:ext cx="10439773" cy="1659815"/>
          </a:xfrm>
          <a:prstGeom prst="rect">
            <a:avLst/>
          </a:prstGeom>
        </p:spPr>
      </p:pic>
      <p:pic>
        <p:nvPicPr>
          <p:cNvPr id="7" name="Рисунок 6">
            <a:extLst>
              <a:ext uri="{FF2B5EF4-FFF2-40B4-BE49-F238E27FC236}">
                <a16:creationId xmlns:a16="http://schemas.microsoft.com/office/drawing/2014/main" id="{3F44F0DB-746B-2987-6899-2B4CF9BB7612}"/>
              </a:ext>
            </a:extLst>
          </p:cNvPr>
          <p:cNvPicPr>
            <a:picLocks noChangeAspect="1"/>
          </p:cNvPicPr>
          <p:nvPr/>
        </p:nvPicPr>
        <p:blipFill>
          <a:blip r:embed="rId3"/>
          <a:stretch>
            <a:fillRect/>
          </a:stretch>
        </p:blipFill>
        <p:spPr>
          <a:xfrm>
            <a:off x="876113" y="3088427"/>
            <a:ext cx="10403894" cy="1868584"/>
          </a:xfrm>
          <a:prstGeom prst="rect">
            <a:avLst/>
          </a:prstGeom>
        </p:spPr>
      </p:pic>
    </p:spTree>
    <p:extLst>
      <p:ext uri="{BB962C8B-B14F-4D97-AF65-F5344CB8AC3E}">
        <p14:creationId xmlns:p14="http://schemas.microsoft.com/office/powerpoint/2010/main" val="3663010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C7C21223-750F-FC3C-E7AD-4438696FA9FF}"/>
              </a:ext>
            </a:extLst>
          </p:cNvPr>
          <p:cNvPicPr>
            <a:picLocks noChangeAspect="1"/>
          </p:cNvPicPr>
          <p:nvPr/>
        </p:nvPicPr>
        <p:blipFill>
          <a:blip r:embed="rId2"/>
          <a:stretch>
            <a:fillRect/>
          </a:stretch>
        </p:blipFill>
        <p:spPr>
          <a:xfrm>
            <a:off x="121348" y="2148718"/>
            <a:ext cx="11949303" cy="2560564"/>
          </a:xfrm>
          <a:prstGeom prst="rect">
            <a:avLst/>
          </a:prstGeom>
        </p:spPr>
      </p:pic>
    </p:spTree>
    <p:extLst>
      <p:ext uri="{BB962C8B-B14F-4D97-AF65-F5344CB8AC3E}">
        <p14:creationId xmlns:p14="http://schemas.microsoft.com/office/powerpoint/2010/main" val="2297206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979A25EE-B495-C7FC-A285-7E6F5B53A20F}"/>
              </a:ext>
            </a:extLst>
          </p:cNvPr>
          <p:cNvPicPr>
            <a:picLocks noChangeAspect="1"/>
          </p:cNvPicPr>
          <p:nvPr/>
        </p:nvPicPr>
        <p:blipFill>
          <a:blip r:embed="rId2"/>
          <a:stretch>
            <a:fillRect/>
          </a:stretch>
        </p:blipFill>
        <p:spPr>
          <a:xfrm>
            <a:off x="777437" y="1913635"/>
            <a:ext cx="10637125" cy="3316091"/>
          </a:xfrm>
          <a:prstGeom prst="rect">
            <a:avLst/>
          </a:prstGeom>
        </p:spPr>
      </p:pic>
    </p:spTree>
    <p:extLst>
      <p:ext uri="{BB962C8B-B14F-4D97-AF65-F5344CB8AC3E}">
        <p14:creationId xmlns:p14="http://schemas.microsoft.com/office/powerpoint/2010/main" val="41040863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uk-UA" sz="3600" dirty="0">
                <a:solidFill>
                  <a:srgbClr val="FF0000"/>
                </a:solidFill>
              </a:rPr>
              <a:t>Практичне заняття </a:t>
            </a:r>
            <a:r>
              <a:rPr lang="en-US" sz="3600" dirty="0">
                <a:solidFill>
                  <a:srgbClr val="FF0000"/>
                </a:solidFill>
              </a:rPr>
              <a:t>2</a:t>
            </a:r>
            <a:r>
              <a:rPr lang="uk-UA" sz="3600" dirty="0">
                <a:solidFill>
                  <a:srgbClr val="FF0000"/>
                </a:solidFill>
              </a:rPr>
              <a:t>4(2 год.)</a:t>
            </a:r>
            <a:endParaRPr lang="en-US" sz="3600" dirty="0">
              <a:solidFill>
                <a:srgbClr val="FF0000"/>
              </a:solidFill>
            </a:endParaRPr>
          </a:p>
        </p:txBody>
      </p:sp>
      <p:sp>
        <p:nvSpPr>
          <p:cNvPr id="5" name="Прямоугольник 4"/>
          <p:cNvSpPr/>
          <p:nvPr/>
        </p:nvSpPr>
        <p:spPr>
          <a:xfrm>
            <a:off x="176048" y="1989471"/>
            <a:ext cx="11839903" cy="287905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450215">
              <a:lnSpc>
                <a:spcPct val="115000"/>
              </a:lnSpc>
              <a:spcAft>
                <a:spcPts val="1000"/>
              </a:spcAft>
            </a:pPr>
            <a:r>
              <a:rPr lang="en-US" sz="4000" b="1" dirty="0">
                <a:solidFill>
                  <a:srgbClr val="222222"/>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Topic</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Fertilizer application technologies. Fertilizer application machines. Act Verb + -</a:t>
            </a:r>
            <a:r>
              <a:rPr lang="en-US" sz="4000" b="1" dirty="0" err="1">
                <a:effectLst/>
                <a:latin typeface="Times New Roman" panose="02020603050405020304" pitchFamily="18" charset="0"/>
                <a:ea typeface="Times New Roman" panose="02020603050405020304" pitchFamily="18" charset="0"/>
                <a:cs typeface="Times New Roman" panose="02020603050405020304" pitchFamily="18" charset="0"/>
              </a:rPr>
              <a:t>ing</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(enjoy doing / stop doing etc.) + -</a:t>
            </a:r>
            <a:r>
              <a:rPr lang="en-US" sz="4000" b="1" dirty="0" err="1">
                <a:effectLst/>
                <a:latin typeface="Times New Roman" panose="02020603050405020304" pitchFamily="18" charset="0"/>
                <a:ea typeface="Times New Roman" panose="02020603050405020304" pitchFamily="18" charset="0"/>
                <a:cs typeface="Times New Roman" panose="02020603050405020304" pitchFamily="18" charset="0"/>
              </a:rPr>
              <a:t>ing</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or to … 3 (like / would like etc.) Grammar revision</a:t>
            </a:r>
            <a:endParaRPr lang="ru-UA" sz="3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535640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Objectives: 	</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 to practice grammar structures;</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instil</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7865" y="243512"/>
            <a:ext cx="10850656"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The National Education Standards and MST Word order Question tags (do you? isn’t it? etc.)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1"/>
            <a:ext cx="11189079"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References:</a:t>
            </a:r>
          </a:p>
          <a:p>
            <a:r>
              <a:rPr lang="en-US" sz="2000" dirty="0"/>
              <a:t>1. </a:t>
            </a:r>
            <a:r>
              <a:rPr lang="uk-UA" sz="2000" dirty="0"/>
              <a:t>Кравець Р.А. Лінгвокраїнознавчі аспекти викладання граматики англійської мови в</a:t>
            </a:r>
          </a:p>
          <a:p>
            <a:r>
              <a:rPr lang="uk-UA" sz="2000" dirty="0"/>
              <a:t>аграрному ВНЗ: методичні рекомендації / Р.А. Кравець. – Вінниця : ВНАУ, 2017. –</a:t>
            </a:r>
          </a:p>
          <a:p>
            <a:r>
              <a:rPr lang="uk-UA" sz="2000" dirty="0"/>
              <a:t>62 с.</a:t>
            </a:r>
          </a:p>
          <a:p>
            <a:r>
              <a:rPr lang="uk-UA" sz="2000" dirty="0"/>
              <a:t>2. Ковальова К. В. Волошина О.В Англійська мова: Методичні вказівки для практичних</a:t>
            </a:r>
          </a:p>
          <a:p>
            <a:r>
              <a:rPr lang="uk-UA" sz="2000" dirty="0"/>
              <a:t>занять та самостійної роботи студентів денної та заочної форм навчання з іноземної</a:t>
            </a:r>
          </a:p>
          <a:p>
            <a:r>
              <a:rPr lang="uk-UA" sz="2000" dirty="0"/>
              <a:t>мови спеціальності 075 «Маркетинг», 073 «Менеджмент», галузі знань 07</a:t>
            </a:r>
          </a:p>
          <a:p>
            <a:r>
              <a:rPr lang="uk-UA" sz="2000" dirty="0"/>
              <a:t>«Управління та адміністрування» – Вінниця, 2020. – 100 с.</a:t>
            </a:r>
          </a:p>
          <a:p>
            <a:r>
              <a:rPr lang="uk-UA" sz="2000" dirty="0"/>
              <a:t>3. </a:t>
            </a:r>
            <a:r>
              <a:rPr lang="uk-UA" sz="2000" dirty="0" err="1"/>
              <a:t>Малик</a:t>
            </a:r>
            <a:r>
              <a:rPr lang="uk-UA" sz="2000" dirty="0"/>
              <a:t> В М. «Іноземна мова» для студентів денної форми навчання першого</a:t>
            </a:r>
          </a:p>
          <a:p>
            <a:r>
              <a:rPr lang="uk-UA" sz="2000" dirty="0"/>
              <a:t>(бакалаврського) освітнього рівня галузі знань 20 «Аграрні науки та продовольство»</a:t>
            </a:r>
          </a:p>
          <a:p>
            <a:r>
              <a:rPr lang="uk-UA" sz="2000" dirty="0"/>
              <a:t>спеціальності 201 «Агрономія». Вінниця: ВНАУ, 2022. 231 с.</a:t>
            </a:r>
          </a:p>
          <a:p>
            <a:r>
              <a:rPr lang="uk-UA" sz="2000" dirty="0"/>
              <a:t>4. </a:t>
            </a:r>
            <a:r>
              <a:rPr lang="en-US" sz="2000" dirty="0"/>
              <a:t>Modern English-Ukrainian Dictionary: Over 160,000 Words and Expressions / Mykola</a:t>
            </a:r>
          </a:p>
          <a:p>
            <a:r>
              <a:rPr lang="en-US" sz="2000" dirty="0" err="1"/>
              <a:t>Ivanovych</a:t>
            </a:r>
            <a:r>
              <a:rPr lang="en-US" sz="2000" dirty="0"/>
              <a:t> </a:t>
            </a:r>
            <a:r>
              <a:rPr lang="en-US" sz="2000" dirty="0" err="1"/>
              <a:t>Balla</a:t>
            </a:r>
            <a:r>
              <a:rPr lang="en-US" sz="2000" dirty="0"/>
              <a:t>. – Kyiv: </a:t>
            </a:r>
            <a:r>
              <a:rPr lang="en-US" sz="2000" dirty="0" err="1"/>
              <a:t>Chumatskiy</a:t>
            </a:r>
            <a:r>
              <a:rPr lang="en-US" sz="2000" dirty="0"/>
              <a:t> </a:t>
            </a:r>
            <a:r>
              <a:rPr lang="en-US" sz="2000" dirty="0" err="1"/>
              <a:t>Shliakh</a:t>
            </a:r>
            <a:r>
              <a:rPr lang="en-US" sz="2000" dirty="0"/>
              <a:t> pub., 2007. – 668 p.</a:t>
            </a:r>
          </a:p>
          <a:p>
            <a:r>
              <a:rPr lang="en-US" sz="2000" dirty="0"/>
              <a:t>5. The Oxford Dictionary of Business World. (2020) //</a:t>
            </a:r>
            <a:r>
              <a:rPr lang="en-US" sz="2000" dirty="0" err="1"/>
              <a:t>Gen.Editors</a:t>
            </a:r>
            <a:r>
              <a:rPr lang="en-US" sz="2000" dirty="0"/>
              <a:t> Dr Alan Isaacs, </a:t>
            </a:r>
            <a:r>
              <a:rPr lang="en-US" sz="2000" dirty="0" err="1"/>
              <a:t>Ms</a:t>
            </a:r>
            <a:endParaRPr lang="en-US" sz="2000" dirty="0"/>
          </a:p>
          <a:p>
            <a:r>
              <a:rPr lang="en-US" sz="2000" dirty="0"/>
              <a:t>Elizabeth Martin. Oxford: Oxford University Press</a:t>
            </a:r>
          </a:p>
          <a:p>
            <a:r>
              <a:rPr lang="en-US" sz="2000" dirty="0"/>
              <a:t>6. </a:t>
            </a:r>
            <a:r>
              <a:rPr lang="uk-UA" sz="2000" dirty="0"/>
              <a:t>Верба Л.Г., Верба Г.В. Граматика сучасної англійської мови. Довідник: Мова </a:t>
            </a:r>
            <a:r>
              <a:rPr lang="uk-UA" sz="2000" dirty="0" err="1"/>
              <a:t>англ</a:t>
            </a:r>
            <a:r>
              <a:rPr lang="uk-UA" sz="2000" dirty="0"/>
              <a:t>.,</a:t>
            </a:r>
          </a:p>
          <a:p>
            <a:r>
              <a:rPr lang="uk-UA" sz="2000" dirty="0" err="1"/>
              <a:t>укр</a:t>
            </a:r>
            <a:r>
              <a:rPr lang="uk-UA" sz="2000" dirty="0"/>
              <a:t>. Київ: ТОВ «ВП Логос-М», 2020.</a:t>
            </a:r>
          </a:p>
          <a:p>
            <a:r>
              <a:rPr lang="uk-UA" sz="2000" dirty="0"/>
              <a:t>7. </a:t>
            </a:r>
            <a:r>
              <a:rPr lang="uk-UA" sz="2000" dirty="0" err="1"/>
              <a:t>Голіцинський</a:t>
            </a:r>
            <a:r>
              <a:rPr lang="uk-UA" sz="2000" dirty="0"/>
              <a:t> Ю. Граматика. Збірник вправ. Київ: </a:t>
            </a:r>
            <a:r>
              <a:rPr lang="uk-UA" sz="2000" dirty="0" err="1"/>
              <a:t>Інкос</a:t>
            </a:r>
            <a:r>
              <a:rPr lang="uk-UA" sz="2000" dirty="0"/>
              <a:t>, 2020.</a:t>
            </a:r>
          </a:p>
          <a:p>
            <a:r>
              <a:rPr lang="uk-UA" sz="2000" dirty="0"/>
              <a:t>8. </a:t>
            </a:r>
            <a:r>
              <a:rPr lang="en-US" sz="2000" dirty="0"/>
              <a:t>Murphy R. English Grammar in Use /Murphy R. – Cambridge University Press, 2021.</a:t>
            </a:r>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378565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a:solidFill>
                  <a:schemeClr val="bg1"/>
                </a:solidFill>
              </a:rPr>
              <a:t>Хід</a:t>
            </a:r>
            <a:r>
              <a:rPr lang="en-US" sz="4000" dirty="0">
                <a:solidFill>
                  <a:schemeClr val="bg1"/>
                </a:solidFill>
              </a:rPr>
              <a:t> </a:t>
            </a:r>
            <a:r>
              <a:rPr lang="en-US" sz="4000" dirty="0" err="1">
                <a:solidFill>
                  <a:schemeClr val="bg1"/>
                </a:solidFill>
              </a:rPr>
              <a:t>заняття</a:t>
            </a:r>
            <a:r>
              <a:rPr lang="en-US" sz="4000" dirty="0">
                <a:solidFill>
                  <a:schemeClr val="bg1"/>
                </a:solidFill>
              </a:rPr>
              <a:t> (Procedure)</a:t>
            </a:r>
          </a:p>
          <a:p>
            <a:pPr algn="ctr"/>
            <a:r>
              <a:rPr lang="en-US" sz="4000" dirty="0">
                <a:solidFill>
                  <a:schemeClr val="bg1"/>
                </a:solidFill>
              </a:rPr>
              <a:t>1) Read the text and translate into Ukrainian.</a:t>
            </a:r>
          </a:p>
          <a:p>
            <a:pPr algn="ctr"/>
            <a:r>
              <a:rPr lang="en-US" sz="4000" dirty="0">
                <a:solidFill>
                  <a:schemeClr val="bg1"/>
                </a:solidFill>
              </a:rPr>
              <a:t>2) Remember the new words and word combinations.</a:t>
            </a:r>
          </a:p>
          <a:p>
            <a:pPr algn="ctr"/>
            <a:r>
              <a:rPr lang="en-US" sz="4000" dirty="0">
                <a:solidFill>
                  <a:schemeClr val="bg1"/>
                </a:solidFill>
              </a:rPr>
              <a:t>3) Make summery of the text in English.</a:t>
            </a:r>
          </a:p>
          <a:p>
            <a:pPr algn="ctr"/>
            <a:r>
              <a:rPr lang="en-US" sz="4000" dirty="0">
                <a:solidFill>
                  <a:schemeClr val="bg1"/>
                </a:solidFill>
              </a:rPr>
              <a:t>4) Put some questions to the text.</a:t>
            </a: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0268" y="792028"/>
            <a:ext cx="11971464" cy="514320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228600" algn="ctr">
              <a:lnSpc>
                <a:spcPct val="115000"/>
              </a:lnSpc>
              <a:spcAft>
                <a:spcPts val="1000"/>
              </a:spcAft>
            </a:pPr>
            <a:r>
              <a:rPr lang="uk-UA" sz="2800" b="1" dirty="0" err="1">
                <a:effectLst/>
                <a:latin typeface="Times New Roman" panose="02020603050405020304" pitchFamily="18" charset="0"/>
                <a:ea typeface="Times New Roman" panose="02020603050405020304" pitchFamily="18" charset="0"/>
                <a:cs typeface="Times New Roman" panose="02020603050405020304" pitchFamily="18" charset="0"/>
              </a:rPr>
              <a:t>Fertilizer</a:t>
            </a:r>
            <a:r>
              <a:rPr lang="uk-UA"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err="1">
                <a:effectLst/>
                <a:latin typeface="Times New Roman" panose="02020603050405020304" pitchFamily="18" charset="0"/>
                <a:ea typeface="Times New Roman" panose="02020603050405020304" pitchFamily="18" charset="0"/>
                <a:cs typeface="Times New Roman" panose="02020603050405020304" pitchFamily="18" charset="0"/>
              </a:rPr>
              <a:t>application</a:t>
            </a:r>
            <a:r>
              <a:rPr lang="uk-UA"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err="1">
                <a:effectLst/>
                <a:latin typeface="Times New Roman" panose="02020603050405020304" pitchFamily="18" charset="0"/>
                <a:ea typeface="Times New Roman" panose="02020603050405020304" pitchFamily="18" charset="0"/>
                <a:cs typeface="Times New Roman" panose="02020603050405020304" pitchFamily="18" charset="0"/>
              </a:rPr>
              <a:t>technologies</a:t>
            </a:r>
            <a:endParaRPr lang="ru-UA" sz="2000" dirty="0">
              <a:effectLst/>
              <a:latin typeface="Calibri" panose="020F0502020204030204" pitchFamily="34" charset="0"/>
              <a:ea typeface="Times New Roman" panose="02020603050405020304" pitchFamily="18" charset="0"/>
              <a:cs typeface="Times New Roman" panose="02020603050405020304" pitchFamily="18" charset="0"/>
            </a:endParaRPr>
          </a:p>
          <a:p>
            <a:pPr indent="450215" algn="just">
              <a:lnSpc>
                <a:spcPct val="97000"/>
              </a:lnSpc>
              <a:spcAft>
                <a:spcPts val="1000"/>
              </a:spcAft>
            </a:pP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Fertilizer</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application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technologies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encompass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range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of</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methods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and</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innovations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used</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to</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efficiently</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deliver</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nutrients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to</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crops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while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minimizing</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environmental</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impact</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Traditional</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fertilizer</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application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techniques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include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broadcasting</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where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fertilizers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are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spread</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uniformly</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across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fields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using</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mechanical</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spreaders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Banding</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involves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placing</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fertilizer</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in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bands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near</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plant</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roots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or</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seeds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to</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optimize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nutrient</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uptake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These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methods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are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effective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but</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can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lead</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to</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uneven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distribution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and</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nutrient</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loss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through</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runoff</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or</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volatilization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UA" sz="2000" dirty="0">
              <a:effectLst/>
              <a:latin typeface="Calibri" panose="020F0502020204030204" pitchFamily="34" charset="0"/>
              <a:ea typeface="Times New Roman" panose="02020603050405020304" pitchFamily="18" charset="0"/>
              <a:cs typeface="Times New Roman" panose="02020603050405020304" pitchFamily="18" charset="0"/>
            </a:endParaRPr>
          </a:p>
          <a:p>
            <a:pPr indent="450215" algn="just">
              <a:lnSpc>
                <a:spcPct val="97000"/>
              </a:lnSpc>
              <a:spcAft>
                <a:spcPts val="1000"/>
              </a:spcAft>
            </a:pP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Precision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agriculture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has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revolutionized</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fertilizer</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application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with</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advanced</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technologies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such</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variable-rate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application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(VRA). VRA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systems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use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data</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from</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soil</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sensors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satellite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imagery</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and</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GPS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technology</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to</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apply</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fertilizers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in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varying</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amounts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across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fields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based</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on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spatial</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variability</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in</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soil</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nutrient</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levels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and</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crop</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requirements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This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approach</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maximizes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fertilizer</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efficiency</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reduces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input</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costs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and</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minimizes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environmental</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impact</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by</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targeting</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nutrients</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where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they</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are</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most</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err="1">
                <a:effectLst/>
                <a:latin typeface="Times New Roman" panose="02020603050405020304" pitchFamily="18" charset="0"/>
                <a:ea typeface="Times New Roman" panose="02020603050405020304" pitchFamily="18" charset="0"/>
                <a:cs typeface="Times New Roman" panose="02020603050405020304" pitchFamily="18" charset="0"/>
              </a:rPr>
              <a:t>needed</a:t>
            </a:r>
            <a:r>
              <a:rPr lang="uk-UA" sz="24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UA"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4379" y="373964"/>
            <a:ext cx="11903242" cy="681795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Other innovative fertilizer application technologies include fertigation, which integrates fertilizers into irrigation systems to deliver nutrients directly to plant roots with water. This method enhances nutrient uptake efficiency and reduces fertilizer loss through leaching or runoff. Controlled-release fertilizers (CRF) encapsulate nutrients in coatings that release gradually over time, aligning nutrient availability with crop demands and reducing application frequency.</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Fertilizer application technologies also include foliar feeding, where nutrients are applied directly to plant leaves through sprays or irrigation. This method provides rapid nutrient uptake and is used to supplement soil-applied fertilizers during critical growth stages or nutrient deficiencies. Micro-dosing involves applying small amounts of fertilizers at regular intervals to maintain soil fertility without overloading the ecosystem.</a:t>
            </a:r>
            <a:endParaRPr lang="uk-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Innovations in fertilizer application technologies aim to enhance nutrient use efficiency, minimize environmental impact, and promote sustainable agriculture practices. These technologies play a crucial role in addressing global food security challenges by optimizing crop yields while conserving natural resources and reducing greenhouse gas emissions associated with fertilizer production and application. Continued research and adoption of advanced fertilizer application technologies are essential to meet growing agricultural demands while safeguarding soil health and ecosystem sustainability for future generations [25].</a:t>
            </a:r>
            <a:endParaRPr lang="uk-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1940" y="2159069"/>
            <a:ext cx="11628120" cy="218591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Task. Translate words and phrases into Ukrainian: fertilizer application technologies; a range of methods and innovations; nutrients; broadcasting; mechanical spreaders; banding; plant roots; seeds; nutrient loss; volatilization; variable-rate application; soil sensors; satellite imagery; spatial variability; soil nutrient levels; crop requirements; environmental impact; fertigation; irrigation systems; nutrient uptake efficiency; fertilizer loss; Controlled-release fertilizers; crop demands; reducing application frequency; sprays; irrigation; soil-applied fertilizers; critical growth stages; nutrient deficiencies;</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445</TotalTime>
  <Words>1601</Words>
  <Application>Microsoft Office PowerPoint</Application>
  <PresentationFormat>Широкоэкранный</PresentationFormat>
  <Paragraphs>69</Paragraphs>
  <Slides>18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18</vt:i4>
      </vt:variant>
    </vt:vector>
  </HeadingPairs>
  <TitlesOfParts>
    <vt:vector size="24" baseType="lpstr">
      <vt:lpstr>Arial</vt:lpstr>
      <vt:lpstr>Calibri</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Dreeg Show</cp:lastModifiedBy>
  <cp:revision>32</cp:revision>
  <dcterms:created xsi:type="dcterms:W3CDTF">2023-07-12T10:27:08Z</dcterms:created>
  <dcterms:modified xsi:type="dcterms:W3CDTF">2024-08-11T23:03:00Z</dcterms:modified>
</cp:coreProperties>
</file>