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 id="272" r:id="rId14"/>
    <p:sldId id="273" r:id="rId15"/>
    <p:sldId id="268"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78" y="11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eeg Show" userId="b9bb7bb70a77571f" providerId="LiveId" clId="{991DB47A-2FEE-443A-8D57-64BCE4B6A9AF}"/>
    <pc:docChg chg="undo custSel modSld">
      <pc:chgData name="Dreeg Show" userId="b9bb7bb70a77571f" providerId="LiveId" clId="{991DB47A-2FEE-443A-8D57-64BCE4B6A9AF}" dt="2024-08-11T19:28:22.984" v="61" actId="1076"/>
      <pc:docMkLst>
        <pc:docMk/>
      </pc:docMkLst>
      <pc:sldChg chg="modSp mod">
        <pc:chgData name="Dreeg Show" userId="b9bb7bb70a77571f" providerId="LiveId" clId="{991DB47A-2FEE-443A-8D57-64BCE4B6A9AF}" dt="2024-08-11T19:15:05.716" v="10"/>
        <pc:sldMkLst>
          <pc:docMk/>
          <pc:sldMk cId="189278787" sldId="257"/>
        </pc:sldMkLst>
        <pc:spChg chg="mod">
          <ac:chgData name="Dreeg Show" userId="b9bb7bb70a77571f" providerId="LiveId" clId="{991DB47A-2FEE-443A-8D57-64BCE4B6A9AF}" dt="2024-08-11T19:14:45.316" v="7" actId="20577"/>
          <ac:spMkLst>
            <pc:docMk/>
            <pc:sldMk cId="189278787" sldId="257"/>
            <ac:spMk id="4" creationId="{00000000-0000-0000-0000-000000000000}"/>
          </ac:spMkLst>
        </pc:spChg>
        <pc:spChg chg="mod">
          <ac:chgData name="Dreeg Show" userId="b9bb7bb70a77571f" providerId="LiveId" clId="{991DB47A-2FEE-443A-8D57-64BCE4B6A9AF}" dt="2024-08-11T19:15:05.716" v="10"/>
          <ac:spMkLst>
            <pc:docMk/>
            <pc:sldMk cId="189278787" sldId="257"/>
            <ac:spMk id="5" creationId="{00000000-0000-0000-0000-000000000000}"/>
          </ac:spMkLst>
        </pc:spChg>
      </pc:sldChg>
      <pc:sldChg chg="modSp mod">
        <pc:chgData name="Dreeg Show" userId="b9bb7bb70a77571f" providerId="LiveId" clId="{991DB47A-2FEE-443A-8D57-64BCE4B6A9AF}" dt="2024-08-11T19:15:29.317" v="13"/>
        <pc:sldMkLst>
          <pc:docMk/>
          <pc:sldMk cId="2855836247" sldId="258"/>
        </pc:sldMkLst>
        <pc:spChg chg="mod">
          <ac:chgData name="Dreeg Show" userId="b9bb7bb70a77571f" providerId="LiveId" clId="{991DB47A-2FEE-443A-8D57-64BCE4B6A9AF}" dt="2024-08-11T19:15:29.317" v="13"/>
          <ac:spMkLst>
            <pc:docMk/>
            <pc:sldMk cId="2855836247" sldId="258"/>
            <ac:spMk id="4" creationId="{00000000-0000-0000-0000-000000000000}"/>
          </ac:spMkLst>
        </pc:spChg>
      </pc:sldChg>
      <pc:sldChg chg="modSp mod">
        <pc:chgData name="Dreeg Show" userId="b9bb7bb70a77571f" providerId="LiveId" clId="{991DB47A-2FEE-443A-8D57-64BCE4B6A9AF}" dt="2024-08-11T19:16:46.069" v="14"/>
        <pc:sldMkLst>
          <pc:docMk/>
          <pc:sldMk cId="1446049101" sldId="259"/>
        </pc:sldMkLst>
        <pc:spChg chg="mod">
          <ac:chgData name="Dreeg Show" userId="b9bb7bb70a77571f" providerId="LiveId" clId="{991DB47A-2FEE-443A-8D57-64BCE4B6A9AF}" dt="2024-08-11T19:16:46.069" v="14"/>
          <ac:spMkLst>
            <pc:docMk/>
            <pc:sldMk cId="1446049101" sldId="259"/>
            <ac:spMk id="4" creationId="{00000000-0000-0000-0000-000000000000}"/>
          </ac:spMkLst>
        </pc:spChg>
      </pc:sldChg>
      <pc:sldChg chg="modSp mod">
        <pc:chgData name="Dreeg Show" userId="b9bb7bb70a77571f" providerId="LiveId" clId="{991DB47A-2FEE-443A-8D57-64BCE4B6A9AF}" dt="2024-08-11T19:18:57.760" v="21"/>
        <pc:sldMkLst>
          <pc:docMk/>
          <pc:sldMk cId="1306620392" sldId="262"/>
        </pc:sldMkLst>
        <pc:spChg chg="mod">
          <ac:chgData name="Dreeg Show" userId="b9bb7bb70a77571f" providerId="LiveId" clId="{991DB47A-2FEE-443A-8D57-64BCE4B6A9AF}" dt="2024-08-11T19:18:57.760" v="21"/>
          <ac:spMkLst>
            <pc:docMk/>
            <pc:sldMk cId="1306620392" sldId="262"/>
            <ac:spMk id="4" creationId="{00000000-0000-0000-0000-000000000000}"/>
          </ac:spMkLst>
        </pc:spChg>
      </pc:sldChg>
      <pc:sldChg chg="modSp mod">
        <pc:chgData name="Dreeg Show" userId="b9bb7bb70a77571f" providerId="LiveId" clId="{991DB47A-2FEE-443A-8D57-64BCE4B6A9AF}" dt="2024-08-11T19:20:06.661" v="25" actId="20577"/>
        <pc:sldMkLst>
          <pc:docMk/>
          <pc:sldMk cId="2442132063" sldId="263"/>
        </pc:sldMkLst>
        <pc:spChg chg="mod">
          <ac:chgData name="Dreeg Show" userId="b9bb7bb70a77571f" providerId="LiveId" clId="{991DB47A-2FEE-443A-8D57-64BCE4B6A9AF}" dt="2024-08-11T19:20:06.661" v="25" actId="20577"/>
          <ac:spMkLst>
            <pc:docMk/>
            <pc:sldMk cId="2442132063" sldId="263"/>
            <ac:spMk id="4" creationId="{00000000-0000-0000-0000-000000000000}"/>
          </ac:spMkLst>
        </pc:spChg>
      </pc:sldChg>
      <pc:sldChg chg="modSp mod">
        <pc:chgData name="Dreeg Show" userId="b9bb7bb70a77571f" providerId="LiveId" clId="{991DB47A-2FEE-443A-8D57-64BCE4B6A9AF}" dt="2024-08-11T19:21:19.302" v="26"/>
        <pc:sldMkLst>
          <pc:docMk/>
          <pc:sldMk cId="2338566875" sldId="264"/>
        </pc:sldMkLst>
        <pc:spChg chg="mod">
          <ac:chgData name="Dreeg Show" userId="b9bb7bb70a77571f" providerId="LiveId" clId="{991DB47A-2FEE-443A-8D57-64BCE4B6A9AF}" dt="2024-08-11T19:21:19.302" v="26"/>
          <ac:spMkLst>
            <pc:docMk/>
            <pc:sldMk cId="2338566875" sldId="264"/>
            <ac:spMk id="4" creationId="{00000000-0000-0000-0000-000000000000}"/>
          </ac:spMkLst>
        </pc:spChg>
      </pc:sldChg>
      <pc:sldChg chg="addSp delSp modSp mod">
        <pc:chgData name="Dreeg Show" userId="b9bb7bb70a77571f" providerId="LiveId" clId="{991DB47A-2FEE-443A-8D57-64BCE4B6A9AF}" dt="2024-08-11T19:23:47.898" v="39" actId="14100"/>
        <pc:sldMkLst>
          <pc:docMk/>
          <pc:sldMk cId="2136461699" sldId="265"/>
        </pc:sldMkLst>
        <pc:spChg chg="del mod">
          <ac:chgData name="Dreeg Show" userId="b9bb7bb70a77571f" providerId="LiveId" clId="{991DB47A-2FEE-443A-8D57-64BCE4B6A9AF}" dt="2024-08-11T19:22:40.608" v="31"/>
          <ac:spMkLst>
            <pc:docMk/>
            <pc:sldMk cId="2136461699" sldId="265"/>
            <ac:spMk id="3" creationId="{A918DE9B-DB44-9080-748D-FC1FFA909FB5}"/>
          </ac:spMkLst>
        </pc:spChg>
        <pc:picChg chg="add mod">
          <ac:chgData name="Dreeg Show" userId="b9bb7bb70a77571f" providerId="LiveId" clId="{991DB47A-2FEE-443A-8D57-64BCE4B6A9AF}" dt="2024-08-11T19:23:09.681" v="35" actId="1076"/>
          <ac:picMkLst>
            <pc:docMk/>
            <pc:sldMk cId="2136461699" sldId="265"/>
            <ac:picMk id="4" creationId="{B120DF9A-5243-B20D-505D-1D170477856E}"/>
          </ac:picMkLst>
        </pc:picChg>
        <pc:picChg chg="del">
          <ac:chgData name="Dreeg Show" userId="b9bb7bb70a77571f" providerId="LiveId" clId="{991DB47A-2FEE-443A-8D57-64BCE4B6A9AF}" dt="2024-08-11T19:22:40.606" v="29" actId="478"/>
          <ac:picMkLst>
            <pc:docMk/>
            <pc:sldMk cId="2136461699" sldId="265"/>
            <ac:picMk id="5" creationId="{9CB581D8-E74E-6ABD-FC23-14CA25579F22}"/>
          </ac:picMkLst>
        </pc:picChg>
        <pc:picChg chg="add mod">
          <ac:chgData name="Dreeg Show" userId="b9bb7bb70a77571f" providerId="LiveId" clId="{991DB47A-2FEE-443A-8D57-64BCE4B6A9AF}" dt="2024-08-11T19:23:47.898" v="39" actId="14100"/>
          <ac:picMkLst>
            <pc:docMk/>
            <pc:sldMk cId="2136461699" sldId="265"/>
            <ac:picMk id="7" creationId="{0DB7EE10-4A77-50F4-97D8-8520AAED702B}"/>
          </ac:picMkLst>
        </pc:picChg>
      </pc:sldChg>
      <pc:sldChg chg="addSp delSp modSp mod">
        <pc:chgData name="Dreeg Show" userId="b9bb7bb70a77571f" providerId="LiveId" clId="{991DB47A-2FEE-443A-8D57-64BCE4B6A9AF}" dt="2024-08-11T19:25:10.457" v="44" actId="1076"/>
        <pc:sldMkLst>
          <pc:docMk/>
          <pc:sldMk cId="3663010782" sldId="266"/>
        </pc:sldMkLst>
        <pc:picChg chg="del">
          <ac:chgData name="Dreeg Show" userId="b9bb7bb70a77571f" providerId="LiveId" clId="{991DB47A-2FEE-443A-8D57-64BCE4B6A9AF}" dt="2024-08-11T19:25:02.933" v="40" actId="478"/>
          <ac:picMkLst>
            <pc:docMk/>
            <pc:sldMk cId="3663010782" sldId="266"/>
            <ac:picMk id="3" creationId="{09B3049A-C963-D81C-9F9E-0C0105AA5D08}"/>
          </ac:picMkLst>
        </pc:picChg>
        <pc:picChg chg="add mod">
          <ac:chgData name="Dreeg Show" userId="b9bb7bb70a77571f" providerId="LiveId" clId="{991DB47A-2FEE-443A-8D57-64BCE4B6A9AF}" dt="2024-08-11T19:25:10.457" v="44" actId="1076"/>
          <ac:picMkLst>
            <pc:docMk/>
            <pc:sldMk cId="3663010782" sldId="266"/>
            <ac:picMk id="4" creationId="{8B7DFA60-30FD-5680-9A7C-9F8BE6F3D6A6}"/>
          </ac:picMkLst>
        </pc:picChg>
      </pc:sldChg>
      <pc:sldChg chg="addSp delSp modSp mod">
        <pc:chgData name="Dreeg Show" userId="b9bb7bb70a77571f" providerId="LiveId" clId="{991DB47A-2FEE-443A-8D57-64BCE4B6A9AF}" dt="2024-08-11T19:26:51.792" v="50" actId="1076"/>
        <pc:sldMkLst>
          <pc:docMk/>
          <pc:sldMk cId="2297206823" sldId="271"/>
        </pc:sldMkLst>
        <pc:picChg chg="del">
          <ac:chgData name="Dreeg Show" userId="b9bb7bb70a77571f" providerId="LiveId" clId="{991DB47A-2FEE-443A-8D57-64BCE4B6A9AF}" dt="2024-08-11T19:26:32.761" v="45" actId="478"/>
          <ac:picMkLst>
            <pc:docMk/>
            <pc:sldMk cId="2297206823" sldId="271"/>
            <ac:picMk id="3" creationId="{BE72AF0C-5DA2-E24D-8B19-A4BBB68C8672}"/>
          </ac:picMkLst>
        </pc:picChg>
        <pc:picChg chg="add del">
          <ac:chgData name="Dreeg Show" userId="b9bb7bb70a77571f" providerId="LiveId" clId="{991DB47A-2FEE-443A-8D57-64BCE4B6A9AF}" dt="2024-08-11T19:26:36.648" v="47" actId="22"/>
          <ac:picMkLst>
            <pc:docMk/>
            <pc:sldMk cId="2297206823" sldId="271"/>
            <ac:picMk id="4" creationId="{C386458E-E1C2-B357-FC85-9A92D65C12B0}"/>
          </ac:picMkLst>
        </pc:picChg>
        <pc:picChg chg="add mod">
          <ac:chgData name="Dreeg Show" userId="b9bb7bb70a77571f" providerId="LiveId" clId="{991DB47A-2FEE-443A-8D57-64BCE4B6A9AF}" dt="2024-08-11T19:26:51.792" v="50" actId="1076"/>
          <ac:picMkLst>
            <pc:docMk/>
            <pc:sldMk cId="2297206823" sldId="271"/>
            <ac:picMk id="6" creationId="{376DA9DF-DD37-AEDC-2598-92C0EEDAF5CA}"/>
          </ac:picMkLst>
        </pc:picChg>
      </pc:sldChg>
      <pc:sldChg chg="addSp delSp modSp mod">
        <pc:chgData name="Dreeg Show" userId="b9bb7bb70a77571f" providerId="LiveId" clId="{991DB47A-2FEE-443A-8D57-64BCE4B6A9AF}" dt="2024-08-11T19:27:22.258" v="55" actId="1076"/>
        <pc:sldMkLst>
          <pc:docMk/>
          <pc:sldMk cId="1229071714" sldId="272"/>
        </pc:sldMkLst>
        <pc:picChg chg="del">
          <ac:chgData name="Dreeg Show" userId="b9bb7bb70a77571f" providerId="LiveId" clId="{991DB47A-2FEE-443A-8D57-64BCE4B6A9AF}" dt="2024-08-11T19:27:11.048" v="51" actId="478"/>
          <ac:picMkLst>
            <pc:docMk/>
            <pc:sldMk cId="1229071714" sldId="272"/>
            <ac:picMk id="3" creationId="{27938B07-E7C5-0C5C-3A2A-6C50EAAD4281}"/>
          </ac:picMkLst>
        </pc:picChg>
        <pc:picChg chg="add mod">
          <ac:chgData name="Dreeg Show" userId="b9bb7bb70a77571f" providerId="LiveId" clId="{991DB47A-2FEE-443A-8D57-64BCE4B6A9AF}" dt="2024-08-11T19:27:22.258" v="55" actId="1076"/>
          <ac:picMkLst>
            <pc:docMk/>
            <pc:sldMk cId="1229071714" sldId="272"/>
            <ac:picMk id="4" creationId="{25C4C6A4-B6D4-4F4D-75D4-1B6F28F44D23}"/>
          </ac:picMkLst>
        </pc:picChg>
      </pc:sldChg>
      <pc:sldChg chg="addSp delSp modSp mod">
        <pc:chgData name="Dreeg Show" userId="b9bb7bb70a77571f" providerId="LiveId" clId="{991DB47A-2FEE-443A-8D57-64BCE4B6A9AF}" dt="2024-08-11T19:28:22.984" v="61" actId="1076"/>
        <pc:sldMkLst>
          <pc:docMk/>
          <pc:sldMk cId="3735816660" sldId="273"/>
        </pc:sldMkLst>
        <pc:picChg chg="del">
          <ac:chgData name="Dreeg Show" userId="b9bb7bb70a77571f" providerId="LiveId" clId="{991DB47A-2FEE-443A-8D57-64BCE4B6A9AF}" dt="2024-08-11T19:27:48.511" v="56" actId="478"/>
          <ac:picMkLst>
            <pc:docMk/>
            <pc:sldMk cId="3735816660" sldId="273"/>
            <ac:picMk id="3" creationId="{D53B9039-5B0A-2427-CAA8-1B010F4EF70E}"/>
          </ac:picMkLst>
        </pc:picChg>
        <pc:picChg chg="add mod">
          <ac:chgData name="Dreeg Show" userId="b9bb7bb70a77571f" providerId="LiveId" clId="{991DB47A-2FEE-443A-8D57-64BCE4B6A9AF}" dt="2024-08-11T19:28:22.984" v="61" actId="1076"/>
          <ac:picMkLst>
            <pc:docMk/>
            <pc:sldMk cId="3735816660" sldId="273"/>
            <ac:picMk id="4" creationId="{E4ECED77-5EC8-5148-4DAF-021AA00E9D80}"/>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491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959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12179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28623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53806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262044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298145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00666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05602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7DAF3113-D596-4B49-8FAE-458878600028}" type="datetimeFigureOut">
              <a:rPr lang="uk-UA" smtClean="0"/>
              <a:t>11.08.2024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17993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7DAF3113-D596-4B49-8FAE-458878600028}" type="datetimeFigureOut">
              <a:rPr lang="uk-UA" smtClean="0"/>
              <a:t>11.08.2024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66543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7DAF3113-D596-4B49-8FAE-458878600028}" type="datetimeFigureOut">
              <a:rPr lang="uk-UA" smtClean="0"/>
              <a:t>11.08.2024</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645715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DAF3113-D596-4B49-8FAE-458878600028}" type="datetimeFigureOut">
              <a:rPr lang="uk-UA" smtClean="0"/>
              <a:t>11.08.2024</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790369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AF3113-D596-4B49-8FAE-458878600028}" type="datetimeFigureOut">
              <a:rPr lang="uk-UA" smtClean="0"/>
              <a:t>11.08.2024</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391970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11.08.2024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427705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7DAF3113-D596-4B49-8FAE-458878600028}" type="datetimeFigureOut">
              <a:rPr lang="uk-UA" smtClean="0"/>
              <a:t>11.08.2024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261698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DAF3113-D596-4B49-8FAE-458878600028}" type="datetimeFigureOut">
              <a:rPr lang="uk-UA" smtClean="0"/>
              <a:t>11.08.2024</a:t>
            </a:fld>
            <a:endParaRPr lang="uk-U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30032921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a:t>Конспекти</a:t>
            </a:r>
            <a:r>
              <a:rPr lang="ru-RU" sz="4000" dirty="0"/>
              <a:t> </a:t>
            </a:r>
            <a:r>
              <a:rPr lang="ru-RU" sz="4000" dirty="0" err="1"/>
              <a:t>практичних</a:t>
            </a:r>
            <a:r>
              <a:rPr lang="ru-RU" sz="4000" dirty="0"/>
              <a:t> занять з </a:t>
            </a:r>
            <a:r>
              <a:rPr lang="ru-RU" sz="4000" dirty="0" err="1"/>
              <a:t>дисципліни</a:t>
            </a:r>
            <a:r>
              <a:rPr lang="ru-RU" sz="4000" dirty="0"/>
              <a:t> «</a:t>
            </a:r>
            <a:r>
              <a:rPr lang="ru-RU" sz="4000" dirty="0" err="1"/>
              <a:t>Іноземна</a:t>
            </a:r>
            <a:r>
              <a:rPr lang="ru-RU" sz="4000" dirty="0"/>
              <a:t> мова»</a:t>
            </a:r>
          </a:p>
          <a:p>
            <a:pPr algn="ctr"/>
            <a:r>
              <a:rPr lang="ru-RU" sz="4000" dirty="0"/>
              <a:t>з </a:t>
            </a:r>
            <a:r>
              <a:rPr lang="ru-RU" sz="4000" dirty="0" err="1"/>
              <a:t>галузі</a:t>
            </a:r>
            <a:r>
              <a:rPr lang="ru-RU" sz="4000" dirty="0"/>
              <a:t> </a:t>
            </a:r>
            <a:r>
              <a:rPr lang="ru-RU" sz="4000" dirty="0" err="1"/>
              <a:t>знань</a:t>
            </a:r>
            <a:r>
              <a:rPr lang="ru-RU" sz="4000" dirty="0"/>
              <a:t> 20 «</a:t>
            </a:r>
            <a:r>
              <a:rPr lang="ru-RU" sz="4000" dirty="0" err="1"/>
              <a:t>Аграрні</a:t>
            </a:r>
            <a:r>
              <a:rPr lang="ru-RU" sz="4000" dirty="0"/>
              <a:t> науки та </a:t>
            </a:r>
            <a:r>
              <a:rPr lang="ru-RU" sz="4000" dirty="0" err="1"/>
              <a:t>продовольство</a:t>
            </a:r>
            <a:r>
              <a:rPr lang="ru-RU" sz="4000" dirty="0"/>
              <a:t>»</a:t>
            </a:r>
          </a:p>
          <a:p>
            <a:pPr algn="ctr"/>
            <a:endParaRPr lang="ru-RU" sz="4000" dirty="0"/>
          </a:p>
          <a:p>
            <a:pPr algn="ctr"/>
            <a:r>
              <a:rPr lang="ru-RU" sz="4000" dirty="0" err="1"/>
              <a:t>спеціальності</a:t>
            </a:r>
            <a:r>
              <a:rPr lang="ru-RU" sz="4000" dirty="0"/>
              <a:t> 201 «</a:t>
            </a:r>
            <a:r>
              <a:rPr lang="ru-RU" sz="4000" dirty="0" err="1"/>
              <a:t>Агрономія</a:t>
            </a:r>
            <a:r>
              <a:rPr lang="ru-RU" sz="4000" dirty="0"/>
              <a:t>».    </a:t>
            </a:r>
          </a:p>
          <a:p>
            <a:pPr algn="ctr"/>
            <a:r>
              <a:rPr lang="ru-RU" sz="4000" dirty="0"/>
              <a:t>Семестр 3,4 (56 годин)</a:t>
            </a:r>
          </a:p>
          <a:p>
            <a:pPr algn="ctr"/>
            <a:endParaRPr lang="ru-RU" sz="4000" dirty="0"/>
          </a:p>
          <a:p>
            <a:pPr algn="ctr"/>
            <a:r>
              <a:rPr lang="ru-RU" sz="4000" dirty="0" err="1"/>
              <a:t>Атестація</a:t>
            </a:r>
            <a:r>
              <a:rPr lang="ru-RU" sz="4000" dirty="0"/>
              <a:t> 3 (14 год.)</a:t>
            </a:r>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B120DF9A-5243-B20D-505D-1D170477856E}"/>
              </a:ext>
            </a:extLst>
          </p:cNvPr>
          <p:cNvPicPr>
            <a:picLocks noChangeAspect="1"/>
          </p:cNvPicPr>
          <p:nvPr/>
        </p:nvPicPr>
        <p:blipFill>
          <a:blip r:embed="rId2"/>
          <a:stretch>
            <a:fillRect/>
          </a:stretch>
        </p:blipFill>
        <p:spPr>
          <a:xfrm>
            <a:off x="1105222" y="1424372"/>
            <a:ext cx="8731037" cy="2361564"/>
          </a:xfrm>
          <a:prstGeom prst="rect">
            <a:avLst/>
          </a:prstGeom>
        </p:spPr>
      </p:pic>
      <p:pic>
        <p:nvPicPr>
          <p:cNvPr id="7" name="Рисунок 6">
            <a:extLst>
              <a:ext uri="{FF2B5EF4-FFF2-40B4-BE49-F238E27FC236}">
                <a16:creationId xmlns:a16="http://schemas.microsoft.com/office/drawing/2014/main" id="{0DB7EE10-4A77-50F4-97D8-8520AAED702B}"/>
              </a:ext>
            </a:extLst>
          </p:cNvPr>
          <p:cNvPicPr>
            <a:picLocks noChangeAspect="1"/>
          </p:cNvPicPr>
          <p:nvPr/>
        </p:nvPicPr>
        <p:blipFill>
          <a:blip r:embed="rId3"/>
          <a:stretch>
            <a:fillRect/>
          </a:stretch>
        </p:blipFill>
        <p:spPr>
          <a:xfrm>
            <a:off x="1105223" y="3785935"/>
            <a:ext cx="8038778" cy="567623"/>
          </a:xfrm>
          <a:prstGeom prst="rect">
            <a:avLst/>
          </a:prstGeom>
        </p:spPr>
      </p:pic>
    </p:spTree>
    <p:extLst>
      <p:ext uri="{BB962C8B-B14F-4D97-AF65-F5344CB8AC3E}">
        <p14:creationId xmlns:p14="http://schemas.microsoft.com/office/powerpoint/2010/main" val="213646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8B7DFA60-30FD-5680-9A7C-9F8BE6F3D6A6}"/>
              </a:ext>
            </a:extLst>
          </p:cNvPr>
          <p:cNvPicPr>
            <a:picLocks noChangeAspect="1"/>
          </p:cNvPicPr>
          <p:nvPr/>
        </p:nvPicPr>
        <p:blipFill>
          <a:blip r:embed="rId2"/>
          <a:stretch>
            <a:fillRect/>
          </a:stretch>
        </p:blipFill>
        <p:spPr>
          <a:xfrm>
            <a:off x="680890" y="783091"/>
            <a:ext cx="8864163" cy="5291817"/>
          </a:xfrm>
          <a:prstGeom prst="rect">
            <a:avLst/>
          </a:prstGeom>
        </p:spPr>
      </p:pic>
    </p:spTree>
    <p:extLst>
      <p:ext uri="{BB962C8B-B14F-4D97-AF65-F5344CB8AC3E}">
        <p14:creationId xmlns:p14="http://schemas.microsoft.com/office/powerpoint/2010/main" val="3663010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376DA9DF-DD37-AEDC-2598-92C0EEDAF5CA}"/>
              </a:ext>
            </a:extLst>
          </p:cNvPr>
          <p:cNvPicPr>
            <a:picLocks noChangeAspect="1"/>
          </p:cNvPicPr>
          <p:nvPr/>
        </p:nvPicPr>
        <p:blipFill>
          <a:blip r:embed="rId2"/>
          <a:stretch>
            <a:fillRect/>
          </a:stretch>
        </p:blipFill>
        <p:spPr>
          <a:xfrm>
            <a:off x="144436" y="1812758"/>
            <a:ext cx="11903128" cy="2859611"/>
          </a:xfrm>
          <a:prstGeom prst="rect">
            <a:avLst/>
          </a:prstGeom>
        </p:spPr>
      </p:pic>
    </p:spTree>
    <p:extLst>
      <p:ext uri="{BB962C8B-B14F-4D97-AF65-F5344CB8AC3E}">
        <p14:creationId xmlns:p14="http://schemas.microsoft.com/office/powerpoint/2010/main" val="22972068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25C4C6A4-B6D4-4F4D-75D4-1B6F28F44D23}"/>
              </a:ext>
            </a:extLst>
          </p:cNvPr>
          <p:cNvPicPr>
            <a:picLocks noChangeAspect="1"/>
          </p:cNvPicPr>
          <p:nvPr/>
        </p:nvPicPr>
        <p:blipFill>
          <a:blip r:embed="rId2"/>
          <a:stretch>
            <a:fillRect/>
          </a:stretch>
        </p:blipFill>
        <p:spPr>
          <a:xfrm>
            <a:off x="384810" y="1855804"/>
            <a:ext cx="10650533" cy="3146391"/>
          </a:xfrm>
          <a:prstGeom prst="rect">
            <a:avLst/>
          </a:prstGeom>
        </p:spPr>
      </p:pic>
    </p:spTree>
    <p:extLst>
      <p:ext uri="{BB962C8B-B14F-4D97-AF65-F5344CB8AC3E}">
        <p14:creationId xmlns:p14="http://schemas.microsoft.com/office/powerpoint/2010/main" val="1229071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E4ECED77-5EC8-5148-4DAF-021AA00E9D80}"/>
              </a:ext>
            </a:extLst>
          </p:cNvPr>
          <p:cNvPicPr>
            <a:picLocks noChangeAspect="1"/>
          </p:cNvPicPr>
          <p:nvPr/>
        </p:nvPicPr>
        <p:blipFill>
          <a:blip r:embed="rId2"/>
          <a:stretch>
            <a:fillRect/>
          </a:stretch>
        </p:blipFill>
        <p:spPr>
          <a:xfrm>
            <a:off x="641484" y="1956068"/>
            <a:ext cx="9971749" cy="2945864"/>
          </a:xfrm>
          <a:prstGeom prst="rect">
            <a:avLst/>
          </a:prstGeom>
        </p:spPr>
      </p:pic>
    </p:spTree>
    <p:extLst>
      <p:ext uri="{BB962C8B-B14F-4D97-AF65-F5344CB8AC3E}">
        <p14:creationId xmlns:p14="http://schemas.microsoft.com/office/powerpoint/2010/main" val="37358166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uk-UA" sz="3600" dirty="0">
                <a:solidFill>
                  <a:srgbClr val="FF0000"/>
                </a:solidFill>
              </a:rPr>
              <a:t>Практичне заняття 16(2 год.)</a:t>
            </a:r>
            <a:endParaRPr lang="en-US" sz="3600" dirty="0">
              <a:solidFill>
                <a:srgbClr val="FF0000"/>
              </a:solidFill>
            </a:endParaRPr>
          </a:p>
        </p:txBody>
      </p:sp>
      <p:sp>
        <p:nvSpPr>
          <p:cNvPr id="5" name="Прямоугольник 4"/>
          <p:cNvSpPr/>
          <p:nvPr/>
        </p:nvSpPr>
        <p:spPr>
          <a:xfrm>
            <a:off x="176048" y="3203818"/>
            <a:ext cx="11839903" cy="146328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marL="259715">
              <a:lnSpc>
                <a:spcPct val="115000"/>
              </a:lnSpc>
              <a:spcBef>
                <a:spcPts val="1275"/>
              </a:spcBef>
              <a:spcAft>
                <a:spcPts val="1000"/>
              </a:spcAft>
            </a:pPr>
            <a:r>
              <a:rPr lang="en-US" sz="4000" b="1" dirty="0">
                <a:solidFill>
                  <a:srgbClr val="222222"/>
                </a:solidFill>
                <a:effectLst/>
                <a:highlight>
                  <a:srgbClr val="FFFFFF"/>
                </a:highlight>
                <a:latin typeface="Times New Roman" panose="02020603050405020304" pitchFamily="18" charset="0"/>
                <a:ea typeface="Times New Roman" panose="02020603050405020304" pitchFamily="18" charset="0"/>
                <a:cs typeface="Times New Roman" panose="02020603050405020304" pitchFamily="18" charset="0"/>
              </a:rPr>
              <a:t>Topic</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Pesticides in the soil. Conditional Mood</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if</a:t>
            </a:r>
            <a:r>
              <a:rPr lang="en-US" sz="4000" b="1" spc="-135"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I</a:t>
            </a:r>
            <a:r>
              <a:rPr lang="en-US" sz="4000" b="1" spc="-135"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do</a:t>
            </a:r>
            <a:r>
              <a:rPr lang="en-US" sz="4000" b="1" spc="-12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4000" b="1" spc="-13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and</a:t>
            </a:r>
            <a:r>
              <a:rPr lang="en-US" sz="4000" b="1" spc="-125"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if</a:t>
            </a:r>
            <a:r>
              <a:rPr lang="en-US" sz="4000" b="1" spc="-13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I</a:t>
            </a:r>
            <a:r>
              <a:rPr lang="en-US" sz="4000" b="1" spc="-135"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did</a:t>
            </a:r>
            <a:r>
              <a:rPr lang="en-US" sz="4000" b="1" spc="-12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uk-UA" sz="40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4000" b="1" dirty="0">
                <a:effectLst/>
                <a:latin typeface="Times New Roman" panose="02020603050405020304" pitchFamily="18" charset="0"/>
                <a:ea typeface="Times New Roman" panose="02020603050405020304" pitchFamily="18" charset="0"/>
                <a:cs typeface="Times New Roman" panose="02020603050405020304" pitchFamily="18" charset="0"/>
              </a:rPr>
              <a:t>.»  Grammar revision</a:t>
            </a:r>
            <a:endParaRPr lang="ru-UA" sz="3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535640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180340" algn="just">
              <a:lnSpc>
                <a:spcPct val="115000"/>
              </a:lnSpc>
              <a:spcAft>
                <a:spcPts val="1000"/>
              </a:spcAft>
              <a:tabLst>
                <a:tab pos="180340" algn="l"/>
                <a:tab pos="3150235" algn="ctr"/>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Objectives: 	</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learn new vocabulary;</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   to practice grammar structures;</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instil</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3200" dirty="0" err="1">
                <a:effectLst/>
                <a:latin typeface="Times New Roman" panose="02020603050405020304" pitchFamily="18" charset="0"/>
                <a:ea typeface="Times New Roman" panose="02020603050405020304" pitchFamily="18" charset="0"/>
                <a:cs typeface="Times New Roman" panose="02020603050405020304" pitchFamily="18" charset="0"/>
              </a:rPr>
              <a:t>st’s</a:t>
            </a: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a:p>
            <a:pPr indent="180340" algn="just">
              <a:lnSpc>
                <a:spcPct val="115000"/>
              </a:lnSpc>
              <a:spcAft>
                <a:spcPts val="1000"/>
              </a:spcAft>
              <a:tabLst>
                <a:tab pos="180340" algn="l"/>
              </a:tabLst>
            </a:pPr>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ru-UA"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0"/>
            <a:ext cx="10850656" cy="637097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	Vocabulary activity.</a:t>
            </a:r>
          </a:p>
          <a:p>
            <a:r>
              <a:rPr lang="en-US" sz="2400" dirty="0"/>
              <a:t>2.	Discussing of the topic «Harvest. Conditional Mood.» (if I do … and if I did …) Grammar revision</a:t>
            </a:r>
          </a:p>
          <a:p>
            <a:r>
              <a:rPr lang="en-US" sz="2400" dirty="0"/>
              <a:t>3.	Listening, reading, writing, speaking.</a:t>
            </a:r>
          </a:p>
          <a:p>
            <a:r>
              <a:rPr lang="en-US" sz="2400" dirty="0"/>
              <a:t>4.	Grammar activity.</a:t>
            </a:r>
          </a:p>
          <a:p>
            <a:r>
              <a:rPr lang="en-US" sz="2400" dirty="0"/>
              <a:t>5.	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1"/>
            <a:ext cx="11189079" cy="594008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References:</a:t>
            </a:r>
          </a:p>
          <a:p>
            <a:r>
              <a:rPr lang="en-US" sz="2000" dirty="0"/>
              <a:t>1. </a:t>
            </a:r>
            <a:r>
              <a:rPr lang="uk-UA" sz="2000" dirty="0"/>
              <a:t>Кравець Р.А. Лінгвокраїнознавчі аспекти викладання граматики англійської мови в</a:t>
            </a:r>
          </a:p>
          <a:p>
            <a:r>
              <a:rPr lang="uk-UA" sz="2000" dirty="0"/>
              <a:t>аграрному ВНЗ: методичні рекомендації / Р.А. Кравець. – Вінниця : ВНАУ, 2017. –</a:t>
            </a:r>
          </a:p>
          <a:p>
            <a:r>
              <a:rPr lang="uk-UA" sz="2000" dirty="0"/>
              <a:t>62 с.</a:t>
            </a:r>
          </a:p>
          <a:p>
            <a:r>
              <a:rPr lang="uk-UA" sz="2000" dirty="0"/>
              <a:t>2. Ковальова К. В. Волошина О.В Англійська мова: Методичні вказівки для практичних</a:t>
            </a:r>
          </a:p>
          <a:p>
            <a:r>
              <a:rPr lang="uk-UA" sz="2000" dirty="0"/>
              <a:t>занять та самостійної роботи студентів денної та заочної форм навчання з іноземної</a:t>
            </a:r>
          </a:p>
          <a:p>
            <a:r>
              <a:rPr lang="uk-UA" sz="2000" dirty="0"/>
              <a:t>мови спеціальності 075 «Маркетинг», 073 «Менеджмент», галузі знань 07</a:t>
            </a:r>
          </a:p>
          <a:p>
            <a:r>
              <a:rPr lang="uk-UA" sz="2000" dirty="0"/>
              <a:t>«Управління та адміністрування» – Вінниця, 2020. – 100 с.</a:t>
            </a:r>
          </a:p>
          <a:p>
            <a:r>
              <a:rPr lang="uk-UA" sz="2000" dirty="0"/>
              <a:t>3. </a:t>
            </a:r>
            <a:r>
              <a:rPr lang="uk-UA" sz="2000" dirty="0" err="1"/>
              <a:t>Малик</a:t>
            </a:r>
            <a:r>
              <a:rPr lang="uk-UA" sz="2000" dirty="0"/>
              <a:t> В М. «Іноземна мова» для студентів денної форми навчання першого</a:t>
            </a:r>
          </a:p>
          <a:p>
            <a:r>
              <a:rPr lang="uk-UA" sz="2000" dirty="0"/>
              <a:t>(бакалаврського) освітнього рівня галузі знань 20 «Аграрні науки та продовольство»</a:t>
            </a:r>
          </a:p>
          <a:p>
            <a:r>
              <a:rPr lang="uk-UA" sz="2000" dirty="0"/>
              <a:t>спеціальності 201 «Агрономія». Вінниця: ВНАУ, 2022. 231 с.</a:t>
            </a:r>
          </a:p>
          <a:p>
            <a:r>
              <a:rPr lang="uk-UA" sz="2000" dirty="0"/>
              <a:t>4. </a:t>
            </a:r>
            <a:r>
              <a:rPr lang="en-US" sz="2000" dirty="0"/>
              <a:t>Modern English-Ukrainian Dictionary: Over 160,000 Words and Expressions / Mykola</a:t>
            </a:r>
          </a:p>
          <a:p>
            <a:r>
              <a:rPr lang="en-US" sz="2000" dirty="0" err="1"/>
              <a:t>Ivanovych</a:t>
            </a:r>
            <a:r>
              <a:rPr lang="en-US" sz="2000" dirty="0"/>
              <a:t> </a:t>
            </a:r>
            <a:r>
              <a:rPr lang="en-US" sz="2000" dirty="0" err="1"/>
              <a:t>Balla</a:t>
            </a:r>
            <a:r>
              <a:rPr lang="en-US" sz="2000" dirty="0"/>
              <a:t>. – Kyiv: </a:t>
            </a:r>
            <a:r>
              <a:rPr lang="en-US" sz="2000" dirty="0" err="1"/>
              <a:t>Chumatskiy</a:t>
            </a:r>
            <a:r>
              <a:rPr lang="en-US" sz="2000" dirty="0"/>
              <a:t> </a:t>
            </a:r>
            <a:r>
              <a:rPr lang="en-US" sz="2000" dirty="0" err="1"/>
              <a:t>Shliakh</a:t>
            </a:r>
            <a:r>
              <a:rPr lang="en-US" sz="2000" dirty="0"/>
              <a:t> pub., 2007. – 668 p.</a:t>
            </a:r>
          </a:p>
          <a:p>
            <a:r>
              <a:rPr lang="en-US" sz="2000" dirty="0"/>
              <a:t>5. The Oxford Dictionary of Business World. (2020) //</a:t>
            </a:r>
            <a:r>
              <a:rPr lang="en-US" sz="2000" dirty="0" err="1"/>
              <a:t>Gen.Editors</a:t>
            </a:r>
            <a:r>
              <a:rPr lang="en-US" sz="2000" dirty="0"/>
              <a:t> Dr Alan Isaacs, </a:t>
            </a:r>
            <a:r>
              <a:rPr lang="en-US" sz="2000" dirty="0" err="1"/>
              <a:t>Ms</a:t>
            </a:r>
            <a:endParaRPr lang="en-US" sz="2000" dirty="0"/>
          </a:p>
          <a:p>
            <a:r>
              <a:rPr lang="en-US" sz="2000" dirty="0"/>
              <a:t>Elizabeth Martin. Oxford: Oxford University Press</a:t>
            </a:r>
          </a:p>
          <a:p>
            <a:r>
              <a:rPr lang="en-US" sz="2000" dirty="0"/>
              <a:t>6. </a:t>
            </a:r>
            <a:r>
              <a:rPr lang="uk-UA" sz="2000" dirty="0"/>
              <a:t>Верба Л.Г., Верба Г.В. Граматика сучасної англійської мови. Довідник: Мова </a:t>
            </a:r>
            <a:r>
              <a:rPr lang="uk-UA" sz="2000" dirty="0" err="1"/>
              <a:t>англ</a:t>
            </a:r>
            <a:r>
              <a:rPr lang="uk-UA" sz="2000" dirty="0"/>
              <a:t>.,</a:t>
            </a:r>
          </a:p>
          <a:p>
            <a:r>
              <a:rPr lang="uk-UA" sz="2000" dirty="0" err="1"/>
              <a:t>укр</a:t>
            </a:r>
            <a:r>
              <a:rPr lang="uk-UA" sz="2000" dirty="0"/>
              <a:t>. Київ: ТОВ «ВП Логос-М», 2020.</a:t>
            </a:r>
          </a:p>
          <a:p>
            <a:r>
              <a:rPr lang="uk-UA" sz="2000" dirty="0"/>
              <a:t>7. </a:t>
            </a:r>
            <a:r>
              <a:rPr lang="uk-UA" sz="2000" dirty="0" err="1"/>
              <a:t>Голіцинський</a:t>
            </a:r>
            <a:r>
              <a:rPr lang="uk-UA" sz="2000" dirty="0"/>
              <a:t> Ю. Граматика. Збірник вправ. Київ: </a:t>
            </a:r>
            <a:r>
              <a:rPr lang="uk-UA" sz="2000" dirty="0" err="1"/>
              <a:t>Інкос</a:t>
            </a:r>
            <a:r>
              <a:rPr lang="uk-UA" sz="2000" dirty="0"/>
              <a:t>, 2020.</a:t>
            </a:r>
          </a:p>
          <a:p>
            <a:r>
              <a:rPr lang="uk-UA" sz="2000" dirty="0"/>
              <a:t>8. </a:t>
            </a:r>
            <a:r>
              <a:rPr lang="en-US" sz="2000" dirty="0"/>
              <a:t>Murphy R. English Grammar in Use /Murphy R. – Cambridge University Press, 2021.</a:t>
            </a:r>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378565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a:solidFill>
                  <a:schemeClr val="bg1"/>
                </a:solidFill>
              </a:rPr>
              <a:t>Хід</a:t>
            </a:r>
            <a:r>
              <a:rPr lang="en-US" sz="4000" dirty="0">
                <a:solidFill>
                  <a:schemeClr val="bg1"/>
                </a:solidFill>
              </a:rPr>
              <a:t> </a:t>
            </a:r>
            <a:r>
              <a:rPr lang="en-US" sz="4000" dirty="0" err="1">
                <a:solidFill>
                  <a:schemeClr val="bg1"/>
                </a:solidFill>
              </a:rPr>
              <a:t>заняття</a:t>
            </a:r>
            <a:r>
              <a:rPr lang="en-US" sz="4000" dirty="0">
                <a:solidFill>
                  <a:schemeClr val="bg1"/>
                </a:solidFill>
              </a:rPr>
              <a:t> (Procedure)</a:t>
            </a:r>
          </a:p>
          <a:p>
            <a:pPr algn="ctr"/>
            <a:r>
              <a:rPr lang="en-US" sz="4000" dirty="0">
                <a:solidFill>
                  <a:schemeClr val="bg1"/>
                </a:solidFill>
              </a:rPr>
              <a:t>1) Read the text and translate into Ukrainian.</a:t>
            </a:r>
          </a:p>
          <a:p>
            <a:pPr algn="ctr"/>
            <a:r>
              <a:rPr lang="en-US" sz="4000" dirty="0">
                <a:solidFill>
                  <a:schemeClr val="bg1"/>
                </a:solidFill>
              </a:rPr>
              <a:t>2) Remember the new words and word combinations.</a:t>
            </a:r>
          </a:p>
          <a:p>
            <a:pPr algn="ctr"/>
            <a:r>
              <a:rPr lang="en-US" sz="4000" dirty="0">
                <a:solidFill>
                  <a:schemeClr val="bg1"/>
                </a:solidFill>
              </a:rPr>
              <a:t>3) Make summery of the text in English.</a:t>
            </a:r>
          </a:p>
          <a:p>
            <a:pPr algn="ctr"/>
            <a:r>
              <a:rPr lang="en-US" sz="4000" dirty="0">
                <a:solidFill>
                  <a:schemeClr val="bg1"/>
                </a:solidFill>
              </a:rPr>
              <a:t>4) Put some questions to the text.</a:t>
            </a: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9922" y="0"/>
            <a:ext cx="11971464" cy="646401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Pesticides in the soil represent a significant environmental concern due to their potential impact on soil health, biodiversity, and ecosystem functioning. When pesticides are applied to agricultural fields, gardens, or other areas, they can infiltrate the soil through runoff, leaching, or direct application. Once in the soil, pesticides can persist for varying lengths of time depending on factors such as chemical properties, soil type, climate, and management practices.</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Persistent pesticides, such as organochlorines and some organophosphates, can remain in the soil for years or even decades after application. These chemicals can accumulate in soil organic matter, clay particles, and microbial biomass, leading to long-term contamination. Non-persistent pesticides, such as some herbicides and fungicides, degrade more quickly but can still pose risks to soil organisms and ecosystems during their active period.</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Pesticides in the soil can impact soil organisms, including beneficial microorganisms, earthworms, insects, and soil-dwelling organisms. Some pesticides are toxic to these organisms, disrupting soil food webs and reducing soil fertility and nutrient cycling. Earthworms, for example, play a crucial role in soil structure and nutrient availability through their burrowing and feeding activities. Pesticide residues can also affect soil microbial communities, which are essential for organic matter decomposition, nutrient mineralization, and plant health.</a:t>
            </a:r>
          </a:p>
          <a:p>
            <a:pPr indent="450215" algn="just">
              <a:lnSpc>
                <a:spcPct val="115000"/>
              </a:lnSpc>
              <a:spcAft>
                <a:spcPts val="1000"/>
              </a:spcAft>
            </a:pP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59567"/>
            <a:ext cx="12192000" cy="527394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The presence of pesticides in soil can lead to contamination of groundwater and surface water through leaching and runoff. Pesticides that leach into groundwater may persist for long periods, posing risks to drinking water supplies and aquatic ecosystems. Surface runoff can transport pesticides into nearby water bodies, where they can harm aquatic organisms and disrupt aquatic ecosystems.</a:t>
            </a: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To mitigate the risks associated with pesticides in the soil, farmers and land managers are encouraged to adopt integrated pest management (IPM) practices. IPM emphasizes the use of multiple pest control tactics, including cultural, biological, and physical methods, to minimize reliance on chemical pesticides. Precision agriculture techniques, such as targeted pesticide application and use of buffer zones, can help reduce pesticide runoff and minimize environmental exposure.</a:t>
            </a:r>
            <a:endParaRPr lang="ru-RU" sz="2000" dirty="0">
              <a:effectLst/>
              <a:latin typeface="Arial" panose="020B0604020202020204" pitchFamily="34" charset="0"/>
              <a:ea typeface="Times New Roman" panose="02020603050405020304" pitchFamily="18" charset="0"/>
              <a:cs typeface="Arial" panose="020B0604020202020204" pitchFamily="34" charset="0"/>
            </a:endParaRPr>
          </a:p>
          <a:p>
            <a:pPr indent="450215" algn="just">
              <a:lnSpc>
                <a:spcPct val="115000"/>
              </a:lnSpc>
              <a:spcAft>
                <a:spcPts val="1000"/>
              </a:spcAft>
            </a:pPr>
            <a:r>
              <a:rPr lang="en-US" sz="2000" dirty="0">
                <a:effectLst/>
                <a:latin typeface="Arial" panose="020B0604020202020204" pitchFamily="34" charset="0"/>
                <a:ea typeface="Times New Roman" panose="02020603050405020304" pitchFamily="18" charset="0"/>
                <a:cs typeface="Arial" panose="020B0604020202020204" pitchFamily="34" charset="0"/>
              </a:rPr>
              <a:t>Regulatory agencies set limits on pesticide residues in soil and water to protect human health and the environment. Pesticide manufacturers are required to conduct environmental risk assessments to evaluate the potential impacts of pesticides on soil organisms, water quality, and non-target species before approval for use. Monitoring programs and research efforts continue to improve our understanding of pesticide behavior in soil and develop strategies for sustainable pest management</a:t>
            </a:r>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9521" y="987103"/>
            <a:ext cx="11628120" cy="218591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indent="450215" algn="just">
              <a:lnSpc>
                <a:spcPct val="115000"/>
              </a:lnSpc>
              <a:spcAft>
                <a:spcPts val="1000"/>
              </a:spcAft>
              <a:tabLst>
                <a:tab pos="3529965" algn="l"/>
                <a:tab pos="6369050" algn="l"/>
              </a:tabLst>
            </a:pPr>
            <a:r>
              <a:rPr lang="en-US" sz="2000" dirty="0">
                <a:effectLst/>
                <a:latin typeface="Arial" panose="020B0604020202020204" pitchFamily="34" charset="0"/>
                <a:ea typeface="Calibri" panose="020F0502020204030204" pitchFamily="34" charset="0"/>
                <a:cs typeface="Arial" panose="020B0604020202020204" pitchFamily="34" charset="0"/>
              </a:rPr>
              <a:t>Task. Translate words and phrases into Ukrainian: pesticides in the soil; potential impact; soil health; biodiversity; ecosystem; agricultural fields; gardens; areas; chemical properties; soil type; climate; management practices; persistent pesticides; organochlorines; organophosphates; clay particles; microbial biomass; Non-persistent pesticides; herbicides; beneficial microorganisms; earthworms; insects; soil-dwelling organisms; soil food webs; soil structure; soil microbial communities; physical methods; agriculture techniques.</a:t>
            </a:r>
            <a:endParaRPr lang="ru-U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239</TotalTime>
  <Words>1145</Words>
  <Application>Microsoft Office PowerPoint</Application>
  <PresentationFormat>Широкоэкранный</PresentationFormat>
  <Paragraphs>60</Paragraphs>
  <Slides>15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15</vt:i4>
      </vt:variant>
    </vt:vector>
  </HeadingPairs>
  <TitlesOfParts>
    <vt:vector size="21" baseType="lpstr">
      <vt:lpstr>Arial</vt:lpstr>
      <vt:lpstr>Calibri</vt:lpstr>
      <vt:lpstr>Times New Roman</vt:lpstr>
      <vt:lpstr>Trebuchet MS</vt:lpstr>
      <vt:lpstr>Wingdings 3</vt: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Dreeg Show</cp:lastModifiedBy>
  <cp:revision>25</cp:revision>
  <dcterms:created xsi:type="dcterms:W3CDTF">2023-07-12T10:27:08Z</dcterms:created>
  <dcterms:modified xsi:type="dcterms:W3CDTF">2024-08-11T19:28:40Z</dcterms:modified>
</cp:coreProperties>
</file>