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1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470898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Weather</a:t>
            </a:r>
          </a:p>
          <a:p>
            <a:r>
              <a:rPr lang="en-US" sz="2000" dirty="0"/>
              <a:t>conditions such as unexpected rains or early frosts can jeopardize the entire crop, leading to</a:t>
            </a:r>
          </a:p>
          <a:p>
            <a:r>
              <a:rPr lang="en-US" sz="2000" dirty="0"/>
              <a:t>financial losses and food shortages. Additionally, the physical demands of harvesting can be</a:t>
            </a:r>
          </a:p>
          <a:p>
            <a:r>
              <a:rPr lang="en-US" sz="2000" dirty="0"/>
              <a:t>strenuous, requiring long hours of labor, often under harsh conditions. Despite these challenges, the</a:t>
            </a:r>
          </a:p>
          <a:p>
            <a:r>
              <a:rPr lang="en-US" sz="2000" dirty="0"/>
              <a:t>harvest remains a symbol of hope and renewal, representing the rewards of hard work and the</a:t>
            </a:r>
          </a:p>
          <a:p>
            <a:r>
              <a:rPr lang="en-US" sz="2000" dirty="0"/>
              <a:t>promise of new growth in the seasons to come [5].</a:t>
            </a:r>
          </a:p>
          <a:p>
            <a:r>
              <a:rPr lang="en-US" sz="2000" dirty="0"/>
              <a:t>Task. Translate words and phrases into Ukrainian: harvest; the agricultural cycle; careful cultivation;</a:t>
            </a:r>
          </a:p>
          <a:p>
            <a:r>
              <a:rPr lang="en-US" sz="2000" dirty="0"/>
              <a:t>crops; field; the growing season; the process of harvesting; traditional manual techniques; farmers; to</a:t>
            </a:r>
          </a:p>
          <a:p>
            <a:r>
              <a:rPr lang="en-US" sz="2000" dirty="0"/>
              <a:t>monitor; weather conditions; the optimal moment for harvest; flavor; nutritional value; market readiness;</a:t>
            </a:r>
          </a:p>
          <a:p>
            <a:r>
              <a:rPr lang="en-US" sz="2000" dirty="0"/>
              <a:t>the cutting or picking the crops; delicate fruits and vegetables; to avoid damage; mechanical harvesters;</a:t>
            </a:r>
            <a:r>
              <a:rPr lang="uk-UA" sz="2000" dirty="0"/>
              <a:t> </a:t>
            </a:r>
            <a:r>
              <a:rPr lang="en-US" sz="2000" dirty="0"/>
              <a:t>machines; to be harvested; minimal labor; storage; sale; proper drying; long-term storage;</a:t>
            </a:r>
          </a:p>
        </p:txBody>
      </p:sp>
    </p:spTree>
    <p:extLst>
      <p:ext uri="{BB962C8B-B14F-4D97-AF65-F5344CB8AC3E}">
        <p14:creationId xmlns:p14="http://schemas.microsoft.com/office/powerpoint/2010/main" val="4114355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3A3CD45-3D48-B777-6DDB-5172C8D1E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70" y="945296"/>
            <a:ext cx="9019093" cy="482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93642AD-0B42-E8AD-0991-AE860D91D8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113" y="247966"/>
            <a:ext cx="8360173" cy="636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1A7DE7A-6A41-5499-85A9-90890C6DF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405" y="1305018"/>
            <a:ext cx="9904200" cy="182822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B623984-A4AB-06F3-C06E-78A24DCC5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405" y="3133240"/>
            <a:ext cx="9904200" cy="98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375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5(2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32343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«Harvest. Active and Passive Voice 1.» Grammar 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</a:t>
            </a:r>
          </a:p>
          <a:p>
            <a:r>
              <a:rPr lang="en-US" sz="3200" dirty="0"/>
              <a:t>- to learn new vocabulary;</a:t>
            </a:r>
          </a:p>
          <a:p>
            <a:r>
              <a:rPr lang="en-US" sz="3200" dirty="0"/>
              <a:t>- to practice grammar structures;</a:t>
            </a:r>
          </a:p>
          <a:p>
            <a:r>
              <a:rPr lang="en-US" sz="3200" dirty="0"/>
              <a:t>- 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 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 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 to lay the foundations for future study in terms to basic structures, lexis, language functions</a:t>
            </a:r>
          </a:p>
          <a:p>
            <a:r>
              <a:rPr lang="en-US" sz="3200" dirty="0"/>
              <a:t>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0"/>
            <a:ext cx="10850656" cy="63709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 Vocabulary activity.</a:t>
            </a:r>
          </a:p>
          <a:p>
            <a:r>
              <a:rPr lang="en-US" sz="2400" dirty="0"/>
              <a:t>2. Discussing of the topic «Animal products. Active and Passive Voice.» Grammar revision</a:t>
            </a:r>
          </a:p>
          <a:p>
            <a:r>
              <a:rPr lang="en-US" sz="2400" dirty="0"/>
              <a:t>3. Listening, reading, writing, speaking.</a:t>
            </a:r>
          </a:p>
          <a:p>
            <a:r>
              <a:rPr lang="en-US" sz="2400" dirty="0"/>
              <a:t>4. Grammar activity.</a:t>
            </a:r>
          </a:p>
          <a:p>
            <a:r>
              <a:rPr lang="en-US" sz="2400" dirty="0"/>
              <a:t>5. Communicative activities :</a:t>
            </a:r>
          </a:p>
          <a:p>
            <a:r>
              <a:rPr lang="en-US" sz="2400" dirty="0"/>
              <a:t>        Task 1. Give the English equivalents the following words and word combinations.</a:t>
            </a:r>
          </a:p>
          <a:p>
            <a:r>
              <a:rPr lang="en-US" sz="2400" dirty="0"/>
              <a:t>         Task 2. Answer the questions to the text.</a:t>
            </a:r>
          </a:p>
          <a:p>
            <a:r>
              <a:rPr lang="en-US" sz="2400" dirty="0"/>
              <a:t>         Task 3. Fill in the blanks with the necessary words from the active vocabulary. </a:t>
            </a:r>
          </a:p>
          <a:p>
            <a:r>
              <a:rPr lang="en-US" sz="2400" dirty="0"/>
              <a:t>         Task 4. Complete the following sentences.</a:t>
            </a:r>
          </a:p>
          <a:p>
            <a:r>
              <a:rPr lang="en-US" sz="2400" dirty="0"/>
              <a:t>         Task 5. Put in the right order. The underlined word is the beginning of the sentence.</a:t>
            </a:r>
          </a:p>
          <a:p>
            <a:r>
              <a:rPr lang="en-US" sz="2400" dirty="0"/>
              <a:t>          Task 6. Translate the following sentences into English.</a:t>
            </a:r>
          </a:p>
          <a:p>
            <a:r>
              <a:rPr lang="en-US" sz="2400" dirty="0"/>
              <a:t>Home task: Reading an additional text on the topic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2" y="0"/>
            <a:ext cx="11971464" cy="440120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Harvest</a:t>
            </a:r>
          </a:p>
          <a:p>
            <a:endParaRPr lang="en-US" sz="2000" dirty="0"/>
          </a:p>
          <a:p>
            <a:r>
              <a:rPr lang="en-US" sz="2000" dirty="0"/>
              <a:t>Harvest is a pivotal period in the agricultural cycle, marking the culmination of months of</a:t>
            </a:r>
          </a:p>
          <a:p>
            <a:r>
              <a:rPr lang="en-US" sz="2000" dirty="0"/>
              <a:t>labor and careful cultivation. It is the time when crops are gathered from the fields, signaling the</a:t>
            </a:r>
          </a:p>
          <a:p>
            <a:r>
              <a:rPr lang="en-US" sz="2000" dirty="0"/>
              <a:t>end of the growing season and the beginning of a new cycle of preparation and planting. The</a:t>
            </a:r>
          </a:p>
          <a:p>
            <a:r>
              <a:rPr lang="en-US" sz="2000" dirty="0"/>
              <a:t>process of harvesting varies depending on the type of crop and the methods used, ranging from</a:t>
            </a:r>
          </a:p>
          <a:p>
            <a:r>
              <a:rPr lang="en-US" sz="2000" dirty="0"/>
              <a:t>traditional manual techniques to modern mechanized systems. The timing of the harvest is crucial,</a:t>
            </a:r>
          </a:p>
          <a:p>
            <a:r>
              <a:rPr lang="en-US" sz="2000" dirty="0"/>
              <a:t>as it directly affects the quality and yield of the produce. Farmers must monitor their crops closely,</a:t>
            </a:r>
          </a:p>
          <a:p>
            <a:r>
              <a:rPr lang="en-US" sz="2000" dirty="0"/>
              <a:t>assessing factors such as ripeness, moisture content, and weather conditions to determine the</a:t>
            </a:r>
          </a:p>
          <a:p>
            <a:r>
              <a:rPr lang="en-US" sz="2000" dirty="0"/>
              <a:t>optimal moment for harvest. This careful timing ensures that the crops are at their peak in terms of</a:t>
            </a:r>
          </a:p>
          <a:p>
            <a:r>
              <a:rPr lang="en-US" sz="2000" dirty="0"/>
              <a:t>flavor, nutritional value, and market readiness.</a:t>
            </a:r>
          </a:p>
          <a:p>
            <a:r>
              <a:rPr lang="en-US" sz="2000" dirty="0"/>
              <a:t>Once the decision to harvest is made, the process begins with the cutting or picking of the</a:t>
            </a:r>
          </a:p>
          <a:p>
            <a:r>
              <a:rPr lang="en-US" sz="2000" dirty="0"/>
              <a:t>crops. In many regions, this task is still performed by hand, especially for delicate fruits and</a:t>
            </a:r>
          </a:p>
          <a:p>
            <a:r>
              <a:rPr lang="en-US" sz="2000" dirty="0"/>
              <a:t>vegetables that require gentle handling to avoid damage.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59567"/>
            <a:ext cx="12192000" cy="409342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However, for larger-scale operations and</a:t>
            </a:r>
          </a:p>
          <a:p>
            <a:r>
              <a:rPr lang="en-US" sz="2000" dirty="0"/>
              <a:t>more robust crops like grains, mechanical harvesters are commonly used. These machines</a:t>
            </a:r>
          </a:p>
          <a:p>
            <a:r>
              <a:rPr lang="en-US" sz="2000" dirty="0"/>
              <a:t>significantly increase efficiency, allowing large areas to be harvested quickly and with minimal</a:t>
            </a:r>
          </a:p>
          <a:p>
            <a:r>
              <a:rPr lang="en-US" sz="2000" dirty="0"/>
              <a:t>labor. After the crops are gathered, they must be processed and prepared for storage or sale. This</a:t>
            </a:r>
          </a:p>
          <a:p>
            <a:r>
              <a:rPr lang="en-US" sz="2000" dirty="0"/>
              <a:t>stage includes activities such as threshing, where grains are separated from the chaff, and cleaning,</a:t>
            </a:r>
          </a:p>
          <a:p>
            <a:r>
              <a:rPr lang="en-US" sz="2000" dirty="0"/>
              <a:t>where impurities are removed. Proper drying is also essential, particularly for grains and seeds, to</a:t>
            </a:r>
          </a:p>
          <a:p>
            <a:r>
              <a:rPr lang="en-US" sz="2000" dirty="0"/>
              <a:t>prevent spoilage and ensure long-term storage. In some cases, additional processing is required,</a:t>
            </a:r>
          </a:p>
          <a:p>
            <a:r>
              <a:rPr lang="en-US" sz="2000" dirty="0"/>
              <a:t>such as milling wheat into flour or pressing olives into oil, transforming the raw harvest into</a:t>
            </a:r>
          </a:p>
          <a:p>
            <a:r>
              <a:rPr lang="en-US" sz="2000" dirty="0"/>
              <a:t>market-ready products.</a:t>
            </a:r>
          </a:p>
          <a:p>
            <a:r>
              <a:rPr lang="en-US" sz="2000" dirty="0"/>
              <a:t>Storage is another critical aspect of the harvest process. Proper storage conditions, such as</a:t>
            </a:r>
          </a:p>
          <a:p>
            <a:r>
              <a:rPr lang="en-US" sz="2000" dirty="0"/>
              <a:t>temperature and humidity control, are vital to preserving the quality and longevity of the harvested</a:t>
            </a:r>
          </a:p>
          <a:p>
            <a:r>
              <a:rPr lang="en-US" sz="2000" dirty="0"/>
              <a:t>crops. This is especially important for perishable items like fruits and vegetables, which may</a:t>
            </a:r>
          </a:p>
          <a:p>
            <a:r>
              <a:rPr lang="en-US" sz="2000" dirty="0"/>
              <a:t>require refrigeration or controlled-atmosphere storage to maintain freshness.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Effective storage</a:t>
            </a:r>
          </a:p>
          <a:p>
            <a:r>
              <a:rPr lang="en-US" sz="2000" dirty="0"/>
              <a:t>solutions help prevent post-harvest losses, which can be substantial if crops are not adequately</a:t>
            </a:r>
          </a:p>
          <a:p>
            <a:r>
              <a:rPr lang="en-US" sz="2000" dirty="0"/>
              <a:t>protected. The harvest season is not only a time of hard work but also of celebration in many</a:t>
            </a:r>
          </a:p>
          <a:p>
            <a:r>
              <a:rPr lang="en-US" sz="2000" dirty="0"/>
              <a:t>cultures. Traditionally, communities come together to share the fruits of their labor, often marking</a:t>
            </a:r>
          </a:p>
          <a:p>
            <a:r>
              <a:rPr lang="en-US" sz="2000" dirty="0"/>
              <a:t>the occasion with festivals and feasts. These celebrations highlight the importance of agriculture in</a:t>
            </a:r>
          </a:p>
          <a:p>
            <a:r>
              <a:rPr lang="en-US" sz="2000" dirty="0"/>
              <a:t>sustaining societies and fostering a sense of community and gratitude for the abundance of the</a:t>
            </a:r>
          </a:p>
          <a:p>
            <a:r>
              <a:rPr lang="en-US" sz="2000" dirty="0"/>
              <a:t>earth.</a:t>
            </a:r>
          </a:p>
          <a:p>
            <a:r>
              <a:rPr lang="en-US" sz="2000" dirty="0"/>
              <a:t>Economically, the harvest has significant implications. Successful harvests ensure food</a:t>
            </a:r>
          </a:p>
          <a:p>
            <a:r>
              <a:rPr lang="en-US" sz="2000" dirty="0"/>
              <a:t>security and provide income for farmers and agricultural workers. The sale of surplus produce can</a:t>
            </a:r>
          </a:p>
          <a:p>
            <a:r>
              <a:rPr lang="en-US" sz="2000" dirty="0"/>
              <a:t>also contribute to local and global markets, influencing food prices and availability. In regions</a:t>
            </a:r>
          </a:p>
          <a:p>
            <a:r>
              <a:rPr lang="en-US" sz="2000" dirty="0"/>
              <a:t>where agriculture is a primary economic activity, a bountiful harvest can boost the local economy</a:t>
            </a:r>
          </a:p>
          <a:p>
            <a:r>
              <a:rPr lang="en-US" sz="2000" dirty="0"/>
              <a:t>and improve living standards. However, the harvest season also brings challenges.</a:t>
            </a: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162</TotalTime>
  <Words>1286</Words>
  <Application>Microsoft Office PowerPoint</Application>
  <PresentationFormat>Широкоэкранный</PresentationFormat>
  <Paragraphs>103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Stream Galsy</cp:lastModifiedBy>
  <cp:revision>16</cp:revision>
  <dcterms:created xsi:type="dcterms:W3CDTF">2023-07-12T10:27:08Z</dcterms:created>
  <dcterms:modified xsi:type="dcterms:W3CDTF">2024-08-02T17:37:23Z</dcterms:modified>
</cp:coreProperties>
</file>