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74" r:id="rId10"/>
    <p:sldId id="265" r:id="rId11"/>
    <p:sldId id="266" r:id="rId12"/>
    <p:sldId id="271"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78" y="111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6491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959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7121790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286232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538062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2620449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298145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00666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05602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17993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7DAF3113-D596-4B49-8FAE-458878600028}" type="datetimeFigureOut">
              <a:rPr lang="uk-UA" smtClean="0"/>
              <a:t>11.08.2024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665439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7DAF3113-D596-4B49-8FAE-458878600028}" type="datetimeFigureOut">
              <a:rPr lang="uk-UA" smtClean="0"/>
              <a:t>11.08.2024</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645715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7DAF3113-D596-4B49-8FAE-458878600028}" type="datetimeFigureOut">
              <a:rPr lang="uk-UA" smtClean="0"/>
              <a:t>11.08.2024</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790369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AF3113-D596-4B49-8FAE-458878600028}" type="datetimeFigureOut">
              <a:rPr lang="uk-UA" smtClean="0"/>
              <a:t>11.08.2024</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391970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7DAF3113-D596-4B49-8FAE-458878600028}" type="datetimeFigureOut">
              <a:rPr lang="uk-UA" smtClean="0"/>
              <a:t>11.08.2024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427705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7DAF3113-D596-4B49-8FAE-458878600028}" type="datetimeFigureOut">
              <a:rPr lang="uk-UA" smtClean="0"/>
              <a:t>11.08.2024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261698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DAF3113-D596-4B49-8FAE-458878600028}" type="datetimeFigureOut">
              <a:rPr lang="uk-UA" smtClean="0"/>
              <a:t>11.08.2024</a:t>
            </a:fld>
            <a:endParaRPr lang="uk-U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uk-U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30032921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a:t>Конспекти</a:t>
            </a:r>
            <a:r>
              <a:rPr lang="ru-RU" sz="4000" dirty="0"/>
              <a:t> </a:t>
            </a:r>
            <a:r>
              <a:rPr lang="ru-RU" sz="4000" dirty="0" err="1"/>
              <a:t>практичних</a:t>
            </a:r>
            <a:r>
              <a:rPr lang="ru-RU" sz="4000" dirty="0"/>
              <a:t> занять з </a:t>
            </a:r>
            <a:r>
              <a:rPr lang="ru-RU" sz="4000" dirty="0" err="1"/>
              <a:t>дисципліни</a:t>
            </a:r>
            <a:r>
              <a:rPr lang="ru-RU" sz="4000" dirty="0"/>
              <a:t> «</a:t>
            </a:r>
            <a:r>
              <a:rPr lang="ru-RU" sz="4000" dirty="0" err="1"/>
              <a:t>Іноземна</a:t>
            </a:r>
            <a:r>
              <a:rPr lang="ru-RU" sz="4000" dirty="0"/>
              <a:t> мова»</a:t>
            </a:r>
          </a:p>
          <a:p>
            <a:pPr algn="ctr"/>
            <a:r>
              <a:rPr lang="ru-RU" sz="4000" dirty="0"/>
              <a:t>з </a:t>
            </a:r>
            <a:r>
              <a:rPr lang="ru-RU" sz="4000" dirty="0" err="1"/>
              <a:t>галузі</a:t>
            </a:r>
            <a:r>
              <a:rPr lang="ru-RU" sz="4000" dirty="0"/>
              <a:t> </a:t>
            </a:r>
            <a:r>
              <a:rPr lang="ru-RU" sz="4000" dirty="0" err="1"/>
              <a:t>знань</a:t>
            </a:r>
            <a:r>
              <a:rPr lang="ru-RU" sz="4000" dirty="0"/>
              <a:t> 20 «</a:t>
            </a:r>
            <a:r>
              <a:rPr lang="ru-RU" sz="4000" dirty="0" err="1"/>
              <a:t>Аграрні</a:t>
            </a:r>
            <a:r>
              <a:rPr lang="ru-RU" sz="4000" dirty="0"/>
              <a:t> науки та </a:t>
            </a:r>
            <a:r>
              <a:rPr lang="ru-RU" sz="4000" dirty="0" err="1"/>
              <a:t>продовольство</a:t>
            </a:r>
            <a:r>
              <a:rPr lang="ru-RU" sz="4000" dirty="0"/>
              <a:t>»</a:t>
            </a:r>
          </a:p>
          <a:p>
            <a:pPr algn="ctr"/>
            <a:endParaRPr lang="ru-RU" sz="4000" dirty="0"/>
          </a:p>
          <a:p>
            <a:pPr algn="ctr"/>
            <a:r>
              <a:rPr lang="ru-RU" sz="4000" dirty="0" err="1"/>
              <a:t>спеціальності</a:t>
            </a:r>
            <a:r>
              <a:rPr lang="ru-RU" sz="4000" dirty="0"/>
              <a:t> 201 «</a:t>
            </a:r>
            <a:r>
              <a:rPr lang="ru-RU" sz="4000" dirty="0" err="1"/>
              <a:t>Агрономія</a:t>
            </a:r>
            <a:r>
              <a:rPr lang="ru-RU" sz="4000" dirty="0"/>
              <a:t>».    </a:t>
            </a:r>
          </a:p>
          <a:p>
            <a:pPr algn="ctr"/>
            <a:r>
              <a:rPr lang="ru-RU" sz="4000" dirty="0"/>
              <a:t>Семестр 3,4 (56 годин)</a:t>
            </a:r>
          </a:p>
          <a:p>
            <a:pPr algn="ctr"/>
            <a:endParaRPr lang="ru-RU" sz="4000" dirty="0"/>
          </a:p>
          <a:p>
            <a:pPr algn="ctr"/>
            <a:r>
              <a:rPr lang="ru-RU" sz="4000" dirty="0" err="1"/>
              <a:t>Атестація</a:t>
            </a:r>
            <a:r>
              <a:rPr lang="ru-RU" sz="4000" dirty="0"/>
              <a:t> </a:t>
            </a:r>
            <a:r>
              <a:rPr lang="uk-UA" sz="4000"/>
              <a:t>3</a:t>
            </a:r>
            <a:r>
              <a:rPr lang="ru-RU" sz="4000"/>
              <a:t> </a:t>
            </a:r>
            <a:r>
              <a:rPr lang="ru-RU" sz="4000" dirty="0"/>
              <a:t>(14 год.)</a:t>
            </a:r>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Рисунок 26">
            <a:extLst>
              <a:ext uri="{FF2B5EF4-FFF2-40B4-BE49-F238E27FC236}">
                <a16:creationId xmlns:a16="http://schemas.microsoft.com/office/drawing/2014/main" id="{99088241-DDCF-A0EE-6BD4-CDBE58EFE79A}"/>
              </a:ext>
            </a:extLst>
          </p:cNvPr>
          <p:cNvPicPr>
            <a:picLocks noChangeAspect="1"/>
          </p:cNvPicPr>
          <p:nvPr/>
        </p:nvPicPr>
        <p:blipFill>
          <a:blip r:embed="rId2"/>
          <a:stretch>
            <a:fillRect/>
          </a:stretch>
        </p:blipFill>
        <p:spPr>
          <a:xfrm>
            <a:off x="351018" y="1060699"/>
            <a:ext cx="11489963" cy="4736602"/>
          </a:xfrm>
          <a:prstGeom prst="rect">
            <a:avLst/>
          </a:prstGeom>
        </p:spPr>
      </p:pic>
    </p:spTree>
    <p:extLst>
      <p:ext uri="{BB962C8B-B14F-4D97-AF65-F5344CB8AC3E}">
        <p14:creationId xmlns:p14="http://schemas.microsoft.com/office/powerpoint/2010/main" val="2136461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a:extLst>
              <a:ext uri="{FF2B5EF4-FFF2-40B4-BE49-F238E27FC236}">
                <a16:creationId xmlns:a16="http://schemas.microsoft.com/office/drawing/2014/main" id="{DE10A17D-7434-4FEE-3011-3683DE5E107A}"/>
              </a:ext>
            </a:extLst>
          </p:cNvPr>
          <p:cNvPicPr>
            <a:picLocks noChangeAspect="1"/>
          </p:cNvPicPr>
          <p:nvPr/>
        </p:nvPicPr>
        <p:blipFill>
          <a:blip r:embed="rId2"/>
          <a:stretch>
            <a:fillRect/>
          </a:stretch>
        </p:blipFill>
        <p:spPr>
          <a:xfrm>
            <a:off x="780656" y="1373520"/>
            <a:ext cx="10630687" cy="4110960"/>
          </a:xfrm>
          <a:prstGeom prst="rect">
            <a:avLst/>
          </a:prstGeom>
        </p:spPr>
      </p:pic>
    </p:spTree>
    <p:extLst>
      <p:ext uri="{BB962C8B-B14F-4D97-AF65-F5344CB8AC3E}">
        <p14:creationId xmlns:p14="http://schemas.microsoft.com/office/powerpoint/2010/main" val="3663010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a:extLst>
              <a:ext uri="{FF2B5EF4-FFF2-40B4-BE49-F238E27FC236}">
                <a16:creationId xmlns:a16="http://schemas.microsoft.com/office/drawing/2014/main" id="{743E7598-E999-FE6D-43B7-5AD2F7CC6A10}"/>
              </a:ext>
            </a:extLst>
          </p:cNvPr>
          <p:cNvPicPr>
            <a:picLocks noChangeAspect="1"/>
          </p:cNvPicPr>
          <p:nvPr/>
        </p:nvPicPr>
        <p:blipFill>
          <a:blip r:embed="rId2"/>
          <a:stretch>
            <a:fillRect/>
          </a:stretch>
        </p:blipFill>
        <p:spPr>
          <a:xfrm>
            <a:off x="1417689" y="291366"/>
            <a:ext cx="9356621" cy="6275267"/>
          </a:xfrm>
          <a:prstGeom prst="rect">
            <a:avLst/>
          </a:prstGeom>
        </p:spPr>
      </p:pic>
    </p:spTree>
    <p:extLst>
      <p:ext uri="{BB962C8B-B14F-4D97-AF65-F5344CB8AC3E}">
        <p14:creationId xmlns:p14="http://schemas.microsoft.com/office/powerpoint/2010/main" val="22972068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uk-UA" sz="3600" dirty="0">
                <a:solidFill>
                  <a:srgbClr val="FF0000"/>
                </a:solidFill>
              </a:rPr>
              <a:t>Практичне заняття </a:t>
            </a:r>
            <a:r>
              <a:rPr lang="en-US" sz="3600" dirty="0">
                <a:solidFill>
                  <a:srgbClr val="FF0000"/>
                </a:solidFill>
              </a:rPr>
              <a:t>2</a:t>
            </a:r>
            <a:r>
              <a:rPr lang="uk-UA" sz="3600" dirty="0">
                <a:solidFill>
                  <a:srgbClr val="FF0000"/>
                </a:solidFill>
              </a:rPr>
              <a:t>1(2 год.)</a:t>
            </a:r>
            <a:endParaRPr lang="en-US" sz="3600" dirty="0">
              <a:solidFill>
                <a:srgbClr val="FF0000"/>
              </a:solidFill>
            </a:endParaRPr>
          </a:p>
        </p:txBody>
      </p:sp>
      <p:sp>
        <p:nvSpPr>
          <p:cNvPr id="5" name="Прямоугольник 4"/>
          <p:cNvSpPr/>
          <p:nvPr/>
        </p:nvSpPr>
        <p:spPr>
          <a:xfrm>
            <a:off x="176048" y="1989471"/>
            <a:ext cx="11839903" cy="217117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marL="450215">
              <a:lnSpc>
                <a:spcPct val="115000"/>
              </a:lnSpc>
              <a:spcAft>
                <a:spcPts val="1000"/>
              </a:spcAft>
            </a:pPr>
            <a:r>
              <a:rPr lang="en-US" sz="4000" b="1" dirty="0">
                <a:solidFill>
                  <a:srgbClr val="222222"/>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Topic</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Drainage of waterlogged lands.» Word order (Questions 2 (do you know where … ? /he asked me where …))Grammar revision</a:t>
            </a:r>
            <a:endParaRPr lang="ru-UA" sz="32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535640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Objectives: 	</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learn new vocabulary;</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 to practice grammar structures;</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enable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st’s</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talk and write on the topic;</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instil</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the idea that learning languages is necessary and essential;</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encourage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st’s</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go on learning English at the next level;</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7865" y="243512"/>
            <a:ext cx="10850656" cy="637097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Housing animals Auxiliary verbs (have/do/can etc.)I think so / I hope so etc.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1"/>
            <a:ext cx="11189079" cy="594008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References:</a:t>
            </a:r>
          </a:p>
          <a:p>
            <a:r>
              <a:rPr lang="en-US" sz="2000" dirty="0"/>
              <a:t>1. </a:t>
            </a:r>
            <a:r>
              <a:rPr lang="uk-UA" sz="2000" dirty="0"/>
              <a:t>Кравець Р.А. Лінгвокраїнознавчі аспекти викладання граматики англійської мови в</a:t>
            </a:r>
          </a:p>
          <a:p>
            <a:r>
              <a:rPr lang="uk-UA" sz="2000" dirty="0"/>
              <a:t>аграрному ВНЗ: методичні рекомендації / Р.А. Кравець. – Вінниця : ВНАУ, 2017. –</a:t>
            </a:r>
          </a:p>
          <a:p>
            <a:r>
              <a:rPr lang="uk-UA" sz="2000" dirty="0"/>
              <a:t>62 с.</a:t>
            </a:r>
          </a:p>
          <a:p>
            <a:r>
              <a:rPr lang="uk-UA" sz="2000" dirty="0"/>
              <a:t>2. Ковальова К. В. Волошина О.В Англійська мова: Методичні вказівки для практичних</a:t>
            </a:r>
          </a:p>
          <a:p>
            <a:r>
              <a:rPr lang="uk-UA" sz="2000" dirty="0"/>
              <a:t>занять та самостійної роботи студентів денної та заочної форм навчання з іноземної</a:t>
            </a:r>
          </a:p>
          <a:p>
            <a:r>
              <a:rPr lang="uk-UA" sz="2000" dirty="0"/>
              <a:t>мови спеціальності 075 «Маркетинг», 073 «Менеджмент», галузі знань 07</a:t>
            </a:r>
          </a:p>
          <a:p>
            <a:r>
              <a:rPr lang="uk-UA" sz="2000" dirty="0"/>
              <a:t>«Управління та адміністрування» – Вінниця, 2020. – 100 с.</a:t>
            </a:r>
          </a:p>
          <a:p>
            <a:r>
              <a:rPr lang="uk-UA" sz="2000" dirty="0"/>
              <a:t>3. </a:t>
            </a:r>
            <a:r>
              <a:rPr lang="uk-UA" sz="2000" dirty="0" err="1"/>
              <a:t>Малик</a:t>
            </a:r>
            <a:r>
              <a:rPr lang="uk-UA" sz="2000" dirty="0"/>
              <a:t> В М. «Іноземна мова» для студентів денної форми навчання першого</a:t>
            </a:r>
          </a:p>
          <a:p>
            <a:r>
              <a:rPr lang="uk-UA" sz="2000" dirty="0"/>
              <a:t>(бакалаврського) освітнього рівня галузі знань 20 «Аграрні науки та продовольство»</a:t>
            </a:r>
          </a:p>
          <a:p>
            <a:r>
              <a:rPr lang="uk-UA" sz="2000" dirty="0"/>
              <a:t>спеціальності 201 «Агрономія». Вінниця: ВНАУ, 2022. 231 с.</a:t>
            </a:r>
          </a:p>
          <a:p>
            <a:r>
              <a:rPr lang="uk-UA" sz="2000" dirty="0"/>
              <a:t>4. </a:t>
            </a:r>
            <a:r>
              <a:rPr lang="en-US" sz="2000" dirty="0"/>
              <a:t>Modern English-Ukrainian Dictionary: Over 160,000 Words and Expressions / Mykola</a:t>
            </a:r>
          </a:p>
          <a:p>
            <a:r>
              <a:rPr lang="en-US" sz="2000" dirty="0" err="1"/>
              <a:t>Ivanovych</a:t>
            </a:r>
            <a:r>
              <a:rPr lang="en-US" sz="2000" dirty="0"/>
              <a:t> </a:t>
            </a:r>
            <a:r>
              <a:rPr lang="en-US" sz="2000" dirty="0" err="1"/>
              <a:t>Balla</a:t>
            </a:r>
            <a:r>
              <a:rPr lang="en-US" sz="2000" dirty="0"/>
              <a:t>. – Kyiv: </a:t>
            </a:r>
            <a:r>
              <a:rPr lang="en-US" sz="2000" dirty="0" err="1"/>
              <a:t>Chumatskiy</a:t>
            </a:r>
            <a:r>
              <a:rPr lang="en-US" sz="2000" dirty="0"/>
              <a:t> </a:t>
            </a:r>
            <a:r>
              <a:rPr lang="en-US" sz="2000" dirty="0" err="1"/>
              <a:t>Shliakh</a:t>
            </a:r>
            <a:r>
              <a:rPr lang="en-US" sz="2000" dirty="0"/>
              <a:t> pub., 2007. – 668 p.</a:t>
            </a:r>
          </a:p>
          <a:p>
            <a:r>
              <a:rPr lang="en-US" sz="2000" dirty="0"/>
              <a:t>5. The Oxford Dictionary of Business World. (2020) //</a:t>
            </a:r>
            <a:r>
              <a:rPr lang="en-US" sz="2000" dirty="0" err="1"/>
              <a:t>Gen.Editors</a:t>
            </a:r>
            <a:r>
              <a:rPr lang="en-US" sz="2000" dirty="0"/>
              <a:t> Dr Alan Isaacs, </a:t>
            </a:r>
            <a:r>
              <a:rPr lang="en-US" sz="2000" dirty="0" err="1"/>
              <a:t>Ms</a:t>
            </a:r>
            <a:endParaRPr lang="en-US" sz="2000" dirty="0"/>
          </a:p>
          <a:p>
            <a:r>
              <a:rPr lang="en-US" sz="2000" dirty="0"/>
              <a:t>Elizabeth Martin. Oxford: Oxford University Press</a:t>
            </a:r>
          </a:p>
          <a:p>
            <a:r>
              <a:rPr lang="en-US" sz="2000" dirty="0"/>
              <a:t>6. </a:t>
            </a:r>
            <a:r>
              <a:rPr lang="uk-UA" sz="2000" dirty="0"/>
              <a:t>Верба Л.Г., Верба Г.В. Граматика сучасної англійської мови. Довідник: Мова </a:t>
            </a:r>
            <a:r>
              <a:rPr lang="uk-UA" sz="2000" dirty="0" err="1"/>
              <a:t>англ</a:t>
            </a:r>
            <a:r>
              <a:rPr lang="uk-UA" sz="2000" dirty="0"/>
              <a:t>.,</a:t>
            </a:r>
          </a:p>
          <a:p>
            <a:r>
              <a:rPr lang="uk-UA" sz="2000" dirty="0" err="1"/>
              <a:t>укр</a:t>
            </a:r>
            <a:r>
              <a:rPr lang="uk-UA" sz="2000" dirty="0"/>
              <a:t>. Київ: ТОВ «ВП Логос-М», 2020.</a:t>
            </a:r>
          </a:p>
          <a:p>
            <a:r>
              <a:rPr lang="uk-UA" sz="2000" dirty="0"/>
              <a:t>7. </a:t>
            </a:r>
            <a:r>
              <a:rPr lang="uk-UA" sz="2000" dirty="0" err="1"/>
              <a:t>Голіцинський</a:t>
            </a:r>
            <a:r>
              <a:rPr lang="uk-UA" sz="2000" dirty="0"/>
              <a:t> Ю. Граматика. Збірник вправ. Київ: </a:t>
            </a:r>
            <a:r>
              <a:rPr lang="uk-UA" sz="2000" dirty="0" err="1"/>
              <a:t>Інкос</a:t>
            </a:r>
            <a:r>
              <a:rPr lang="uk-UA" sz="2000" dirty="0"/>
              <a:t>, 2020.</a:t>
            </a:r>
          </a:p>
          <a:p>
            <a:r>
              <a:rPr lang="uk-UA" sz="2000" dirty="0"/>
              <a:t>8. </a:t>
            </a:r>
            <a:r>
              <a:rPr lang="en-US" sz="2000" dirty="0"/>
              <a:t>Murphy R. English Grammar in Use /Murphy R. – Cambridge University Press, 2021.</a:t>
            </a:r>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378565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a:solidFill>
                  <a:schemeClr val="bg1"/>
                </a:solidFill>
              </a:rPr>
              <a:t>Хід</a:t>
            </a:r>
            <a:r>
              <a:rPr lang="en-US" sz="4000" dirty="0">
                <a:solidFill>
                  <a:schemeClr val="bg1"/>
                </a:solidFill>
              </a:rPr>
              <a:t> </a:t>
            </a:r>
            <a:r>
              <a:rPr lang="en-US" sz="4000" dirty="0" err="1">
                <a:solidFill>
                  <a:schemeClr val="bg1"/>
                </a:solidFill>
              </a:rPr>
              <a:t>заняття</a:t>
            </a:r>
            <a:r>
              <a:rPr lang="en-US" sz="4000" dirty="0">
                <a:solidFill>
                  <a:schemeClr val="bg1"/>
                </a:solidFill>
              </a:rPr>
              <a:t> (Procedure)</a:t>
            </a:r>
          </a:p>
          <a:p>
            <a:pPr algn="ctr"/>
            <a:r>
              <a:rPr lang="en-US" sz="4000" dirty="0">
                <a:solidFill>
                  <a:schemeClr val="bg1"/>
                </a:solidFill>
              </a:rPr>
              <a:t>1) Read the text and translate into Ukrainian.</a:t>
            </a:r>
          </a:p>
          <a:p>
            <a:pPr algn="ctr"/>
            <a:r>
              <a:rPr lang="en-US" sz="4000" dirty="0">
                <a:solidFill>
                  <a:schemeClr val="bg1"/>
                </a:solidFill>
              </a:rPr>
              <a:t>2) Remember the new words and word combinations.</a:t>
            </a:r>
          </a:p>
          <a:p>
            <a:pPr algn="ctr"/>
            <a:r>
              <a:rPr lang="en-US" sz="4000" dirty="0">
                <a:solidFill>
                  <a:schemeClr val="bg1"/>
                </a:solidFill>
              </a:rPr>
              <a:t>3) Make summery of the text in English.</a:t>
            </a:r>
          </a:p>
          <a:p>
            <a:pPr algn="ctr"/>
            <a:r>
              <a:rPr lang="en-US" sz="4000" dirty="0">
                <a:solidFill>
                  <a:schemeClr val="bg1"/>
                </a:solidFill>
              </a:rPr>
              <a:t>4) Put some questions to the text.</a:t>
            </a: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10268" y="792028"/>
            <a:ext cx="11971464" cy="476848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uk-UA" sz="2000" b="1" dirty="0" err="1">
                <a:effectLst/>
                <a:latin typeface="Arial" panose="020B0604020202020204" pitchFamily="34" charset="0"/>
                <a:ea typeface="Times New Roman" panose="02020603050405020304" pitchFamily="18" charset="0"/>
                <a:cs typeface="Arial" panose="020B0604020202020204" pitchFamily="34" charset="0"/>
              </a:rPr>
              <a:t>Drainage</a:t>
            </a:r>
            <a:r>
              <a:rPr lang="uk-UA" sz="2000" b="1" dirty="0">
                <a:effectLst/>
                <a:latin typeface="Arial" panose="020B0604020202020204" pitchFamily="34" charset="0"/>
                <a:ea typeface="Times New Roman" panose="02020603050405020304" pitchFamily="18" charset="0"/>
                <a:cs typeface="Arial" panose="020B0604020202020204" pitchFamily="34" charset="0"/>
              </a:rPr>
              <a:t> </a:t>
            </a:r>
            <a:r>
              <a:rPr lang="uk-UA" sz="2000" b="1" dirty="0" err="1">
                <a:effectLst/>
                <a:latin typeface="Arial" panose="020B0604020202020204" pitchFamily="34" charset="0"/>
                <a:ea typeface="Times New Roman" panose="02020603050405020304" pitchFamily="18" charset="0"/>
                <a:cs typeface="Arial" panose="020B0604020202020204" pitchFamily="34" charset="0"/>
              </a:rPr>
              <a:t>of</a:t>
            </a:r>
            <a:r>
              <a:rPr lang="uk-UA" sz="2000" b="1" dirty="0">
                <a:effectLst/>
                <a:latin typeface="Arial" panose="020B0604020202020204" pitchFamily="34" charset="0"/>
                <a:ea typeface="Times New Roman" panose="02020603050405020304" pitchFamily="18" charset="0"/>
                <a:cs typeface="Arial" panose="020B0604020202020204" pitchFamily="34" charset="0"/>
              </a:rPr>
              <a:t> </a:t>
            </a:r>
            <a:r>
              <a:rPr lang="uk-UA" sz="2000" b="1" dirty="0" err="1">
                <a:effectLst/>
                <a:latin typeface="Arial" panose="020B0604020202020204" pitchFamily="34" charset="0"/>
                <a:ea typeface="Times New Roman" panose="02020603050405020304" pitchFamily="18" charset="0"/>
                <a:cs typeface="Arial" panose="020B0604020202020204" pitchFamily="34" charset="0"/>
              </a:rPr>
              <a:t>waterlogged</a:t>
            </a:r>
            <a:r>
              <a:rPr lang="uk-UA" sz="2000" b="1" dirty="0">
                <a:effectLst/>
                <a:latin typeface="Arial" panose="020B0604020202020204" pitchFamily="34" charset="0"/>
                <a:ea typeface="Times New Roman" panose="02020603050405020304" pitchFamily="18" charset="0"/>
                <a:cs typeface="Arial" panose="020B0604020202020204" pitchFamily="34" charset="0"/>
              </a:rPr>
              <a:t> </a:t>
            </a:r>
            <a:r>
              <a:rPr lang="uk-UA" sz="2000" b="1" dirty="0" err="1">
                <a:effectLst/>
                <a:latin typeface="Arial" panose="020B0604020202020204" pitchFamily="34" charset="0"/>
                <a:ea typeface="Times New Roman" panose="02020603050405020304" pitchFamily="18" charset="0"/>
                <a:cs typeface="Arial" panose="020B0604020202020204" pitchFamily="34" charset="0"/>
              </a:rPr>
              <a:t>lands</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nSpc>
                <a:spcPct val="94000"/>
              </a:lnSpc>
              <a:spcAft>
                <a:spcPts val="1000"/>
              </a:spcAft>
            </a:pPr>
            <a:r>
              <a:rPr lang="uk-UA" sz="2000" dirty="0" err="1">
                <a:effectLst/>
                <a:latin typeface="Arial" panose="020B0604020202020204" pitchFamily="34" charset="0"/>
                <a:ea typeface="Times New Roman" panose="02020603050405020304" pitchFamily="18" charset="0"/>
                <a:cs typeface="Arial" panose="020B0604020202020204" pitchFamily="34" charset="0"/>
              </a:rPr>
              <a:t>Drainage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waterlogged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lands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is</a:t>
            </a:r>
            <a:r>
              <a:rPr lang="uk-UA" sz="2000" dirty="0">
                <a:effectLst/>
                <a:latin typeface="Arial" panose="020B0604020202020204" pitchFamily="34" charset="0"/>
                <a:ea typeface="Times New Roman" panose="02020603050405020304" pitchFamily="18" charset="0"/>
                <a:cs typeface="Arial" panose="020B0604020202020204" pitchFamily="34" charset="0"/>
              </a:rPr>
              <a:t> a </a:t>
            </a:r>
            <a:r>
              <a:rPr lang="uk-UA" sz="2000" dirty="0" err="1">
                <a:effectLst/>
                <a:latin typeface="Arial" panose="020B0604020202020204" pitchFamily="34" charset="0"/>
                <a:ea typeface="Times New Roman" panose="02020603050405020304" pitchFamily="18" charset="0"/>
                <a:cs typeface="Arial" panose="020B0604020202020204" pitchFamily="34" charset="0"/>
              </a:rPr>
              <a:t>critical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agricultural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practice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aimed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improving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conditions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ensuring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optimal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plant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growth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Waterlogging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occurs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when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becomes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saturated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with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water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limiting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oxygen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availability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plant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roots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impeding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root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function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This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condition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can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lead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reduced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crop</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yields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increased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susceptibility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diseases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overall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poor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health</a:t>
            </a:r>
            <a:r>
              <a:rPr lang="uk-UA" sz="2000" dirty="0">
                <a:effectLst/>
                <a:latin typeface="Arial" panose="020B0604020202020204" pitchFamily="34" charset="0"/>
                <a:ea typeface="Times New Roman" panose="02020603050405020304" pitchFamily="18" charset="0"/>
                <a:cs typeface="Arial" panose="020B0604020202020204" pitchFamily="34" charset="0"/>
              </a:rPr>
              <a:t>.</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nSpc>
                <a:spcPct val="94000"/>
              </a:lnSpc>
              <a:spcAft>
                <a:spcPts val="1000"/>
              </a:spcAft>
            </a:pPr>
            <a:r>
              <a:rPr lang="uk-UA" sz="2000" dirty="0" err="1">
                <a:effectLst/>
                <a:latin typeface="Arial" panose="020B0604020202020204" pitchFamily="34" charset="0"/>
                <a:ea typeface="Times New Roman" panose="02020603050405020304" pitchFamily="18" charset="0"/>
                <a:cs typeface="Arial" panose="020B0604020202020204" pitchFamily="34" charset="0"/>
              </a:rPr>
              <a:t>Effective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drainage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systems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designed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remove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excess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water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from</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waterlogged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lands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promoting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aeration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root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development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nutrient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uptake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plants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Drainage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can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achieved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through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surface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drainage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methods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such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ditches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trenches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contour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bunds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which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divert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excess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water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away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from</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fields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prevent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pooling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Subsurface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drainage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systems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including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tile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drains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pipe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drains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mole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drains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installed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below</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surface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intercept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transport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water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drainage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outlets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effectively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lowering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water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table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alleviating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waterlogging</a:t>
            </a:r>
            <a:r>
              <a:rPr lang="uk-UA" sz="2000" dirty="0">
                <a:effectLst/>
                <a:latin typeface="Arial" panose="020B0604020202020204" pitchFamily="34" charset="0"/>
                <a:ea typeface="Times New Roman" panose="02020603050405020304" pitchFamily="18" charset="0"/>
                <a:cs typeface="Arial" panose="020B0604020202020204" pitchFamily="34" charset="0"/>
              </a:rPr>
              <a:t>.</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nSpc>
                <a:spcPct val="94000"/>
              </a:lnSpc>
              <a:spcAft>
                <a:spcPts val="1000"/>
              </a:spcAft>
            </a:pPr>
            <a:r>
              <a:rPr lang="uk-UA" sz="2000" dirty="0" err="1">
                <a:effectLst/>
                <a:latin typeface="Arial" panose="020B0604020202020204" pitchFamily="34" charset="0"/>
                <a:ea typeface="Times New Roman" panose="02020603050405020304" pitchFamily="18" charset="0"/>
                <a:cs typeface="Arial" panose="020B0604020202020204" pitchFamily="34" charset="0"/>
              </a:rPr>
              <a:t>The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design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implementation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drainage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systems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depend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factors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such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type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topography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climate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crop</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requirements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Properly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designed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drainage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systems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improve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structure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reduce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compaction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enhance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water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infiltration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retention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capacity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also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mitigate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risks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managing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surface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runoff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preventing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soil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erosion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during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heavy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rainfall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events</a:t>
            </a:r>
            <a:r>
              <a:rPr lang="uk-UA" sz="2000" dirty="0">
                <a:effectLst/>
                <a:latin typeface="Arial" panose="020B0604020202020204" pitchFamily="34" charset="0"/>
                <a:ea typeface="Times New Roman" panose="02020603050405020304" pitchFamily="18" charset="0"/>
                <a:cs typeface="Arial" panose="020B0604020202020204" pitchFamily="34" charset="0"/>
              </a:rPr>
              <a:t>.</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4379" y="373964"/>
            <a:ext cx="11903242" cy="598183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Maintenance of drainage systems is essential to ensure their long-term effectiveness and performance. Regular inspections, cleaning of outlets, and repairs of damaged components help prevent blockages and ensure uninterrupted water flow. Modern drainage technologies incorporate sensors and automated controls to optimize drainage operations and monitor soil moisture levels in real time, allowing for precise water management and conservation.</a:t>
            </a:r>
          </a:p>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Integrated approaches to drainage management consider environmental sustainability and ecosystem resilience. Conservation practices, such as buffer strips, wetland restoration, and riparian zones, help minimize impacts on water quality and biodiversity while enhancing drainage effectiveness. Sustainable land use planning and soil conservation practices support long-term soil health and productivity, ensuring that drained lands remain fertile and resilient to climate variability and extreme weather events.</a:t>
            </a:r>
          </a:p>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Research and innovation continue to advance drainage technologies and practices, aiming to optimize water use efficiency, reduce agricultural runoff, and promote sustainable water management strategies. By integrating effective drainage systems with holistic land management approaches, stakeholders can mitigate waterlogging impacts, improve agricultural productivity, and safeguard natural resources for future generations [21].</a:t>
            </a:r>
          </a:p>
        </p:txBody>
      </p:sp>
    </p:spTree>
    <p:extLst>
      <p:ext uri="{BB962C8B-B14F-4D97-AF65-F5344CB8AC3E}">
        <p14:creationId xmlns:p14="http://schemas.microsoft.com/office/powerpoint/2010/main" val="2442132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4379" y="2651864"/>
            <a:ext cx="11903242" cy="184665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9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Task. Translate words and phrases into Ukrainian: drainage of waterlogged lands; oxygen; root function; poor soil health; effective drainage systems; soil aeration; root development; drainage methods; ditches; trenches; contour bunds; prevent pooling; drainage systems; tile drains; pipe drains; mole drains; topography; soil compaction; water infiltration; soil erosion; long-term effectiveness; inspections; water flow; modern drainage technologies; to optimize drainage operations; to monitor soil moisture levels.</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193125082"/>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438</TotalTime>
  <Words>1122</Words>
  <Application>Microsoft Office PowerPoint</Application>
  <PresentationFormat>Широкоэкранный</PresentationFormat>
  <Paragraphs>61</Paragraphs>
  <Slides>13</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13</vt:i4>
      </vt:variant>
    </vt:vector>
  </HeadingPairs>
  <TitlesOfParts>
    <vt:vector size="19" baseType="lpstr">
      <vt:lpstr>Arial</vt:lpstr>
      <vt:lpstr>Calibri</vt:lpstr>
      <vt:lpstr>Times New Roman</vt:lpstr>
      <vt:lpstr>Trebuchet MS</vt:lpstr>
      <vt:lpstr>Wingdings 3</vt:lpstr>
      <vt:lpstr>Аспект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Dreeg Show</cp:lastModifiedBy>
  <cp:revision>31</cp:revision>
  <dcterms:created xsi:type="dcterms:W3CDTF">2023-07-12T10:27:08Z</dcterms:created>
  <dcterms:modified xsi:type="dcterms:W3CDTF">2024-08-11T22:48:11Z</dcterms:modified>
</cp:coreProperties>
</file>