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15.08.2024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1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40934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Agricultural Revolution of the 18th and 19th centuries brought about unprecedented</a:t>
            </a:r>
          </a:p>
          <a:p>
            <a:r>
              <a:rPr lang="en-US" sz="2000" dirty="0"/>
              <a:t>changes. The introduction of new crops from the Americas, the enclosure movement in England,</a:t>
            </a:r>
          </a:p>
          <a:p>
            <a:r>
              <a:rPr lang="en-US" sz="2000" dirty="0"/>
              <a:t>and advancements in agricultural technology, such as the seed drill and mechanized threshing</a:t>
            </a:r>
          </a:p>
          <a:p>
            <a:r>
              <a:rPr lang="en-US" sz="2000" dirty="0"/>
              <a:t>machines, dramatically increased yields. This period also saw the rise of scientific agriculture, with</a:t>
            </a:r>
          </a:p>
          <a:p>
            <a:r>
              <a:rPr lang="en-US" sz="2000" dirty="0"/>
              <a:t>crop rotation, selective breeding, and soil improvement becoming common practices.</a:t>
            </a:r>
          </a:p>
          <a:p>
            <a:r>
              <a:rPr lang="en-US" sz="2000" dirty="0"/>
              <a:t>In the 20th century, the Green Revolution transformed agriculture globally, particularly in</a:t>
            </a:r>
          </a:p>
          <a:p>
            <a:r>
              <a:rPr lang="en-US" sz="2000" dirty="0"/>
              <a:t>developing countries. The introduction of high-yielding crop varieties, chemical fertilizers,</a:t>
            </a:r>
          </a:p>
          <a:p>
            <a:r>
              <a:rPr lang="en-US" sz="2000" dirty="0"/>
              <a:t>pesticides, and advanced irrigation techniques led to a significant increase in food production and a</a:t>
            </a:r>
          </a:p>
          <a:p>
            <a:r>
              <a:rPr lang="en-US" sz="2000" dirty="0"/>
              <a:t>reduction in famine. However, these advances also brought challenges, including environmental</a:t>
            </a:r>
          </a:p>
          <a:p>
            <a:r>
              <a:rPr lang="en-US" sz="2000" dirty="0"/>
              <a:t>degradation, loss of biodiversity, and the social impacts of industrial farming practices. Today,</a:t>
            </a:r>
          </a:p>
          <a:p>
            <a:r>
              <a:rPr lang="en-US" sz="2000" dirty="0"/>
              <a:t>agriculture faces the dual challenge of feeding a growing global population while ensuring</a:t>
            </a:r>
          </a:p>
          <a:p>
            <a:endParaRPr lang="en-US" sz="2000" dirty="0"/>
          </a:p>
          <a:p>
            <a:r>
              <a:rPr lang="en-US" sz="2000" dirty="0"/>
              <a:t>sustainability.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34778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Modern agricultural practices are increasingly focused on sustainable methods, such</a:t>
            </a:r>
          </a:p>
          <a:p>
            <a:r>
              <a:rPr lang="en-US" sz="2000" dirty="0"/>
              <a:t>as organic farming, precision agriculture, and the use of biotechnology to develop crops that are</a:t>
            </a:r>
          </a:p>
          <a:p>
            <a:r>
              <a:rPr lang="en-US" sz="2000" dirty="0"/>
              <a:t>more resistant to pests and climate change. The history of agriculture is a testament to human</a:t>
            </a:r>
          </a:p>
          <a:p>
            <a:r>
              <a:rPr lang="en-US" sz="2000" dirty="0"/>
              <a:t>ingenuity and adaptability, reflecting the continuous quest to harness the earth&amp;#39;s resources to meet</a:t>
            </a:r>
          </a:p>
          <a:p>
            <a:r>
              <a:rPr lang="en-US" sz="2000" dirty="0"/>
              <a:t>our needs[1].</a:t>
            </a:r>
          </a:p>
          <a:p>
            <a:r>
              <a:rPr lang="en-US" sz="2000" dirty="0"/>
              <a:t>Task. Translate words and phrases into Ukrainian: the history of agriculture; societies;</a:t>
            </a:r>
          </a:p>
          <a:p>
            <a:r>
              <a:rPr lang="en-US" sz="2000" dirty="0"/>
              <a:t>to settled agricultural communities; to cultivate crops; domesticate animals; complex societies;</a:t>
            </a:r>
          </a:p>
          <a:p>
            <a:r>
              <a:rPr lang="en-US" sz="2000" dirty="0"/>
              <a:t>agricultural practices; Fertile; region; rich in biodiversity; various plants and animals; wheat; barley;</a:t>
            </a:r>
          </a:p>
          <a:p>
            <a:r>
              <a:rPr lang="en-US" sz="2000" dirty="0"/>
              <a:t>lentils; sheep; were cultivated; cattle; agricultural techniques;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33B97C-46AD-ECEC-73DD-78A637FEF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87" y="1535837"/>
            <a:ext cx="11225680" cy="340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A30F0F-B825-381E-78FD-A2506A718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36" y="1554517"/>
            <a:ext cx="10324349" cy="322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E41FDD-21AD-1C18-F855-9E7A71198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954" y="858865"/>
            <a:ext cx="9241512" cy="481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75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dirty="0" err="1">
                <a:solidFill>
                  <a:srgbClr val="FF0000"/>
                </a:solidFill>
              </a:rPr>
              <a:t>Практичне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заняття</a:t>
            </a:r>
            <a:r>
              <a:rPr lang="en-US" sz="3600" dirty="0">
                <a:solidFill>
                  <a:srgbClr val="FF0000"/>
                </a:solidFill>
              </a:rPr>
              <a:t> 1(2 </a:t>
            </a:r>
            <a:r>
              <a:rPr lang="en-US" sz="3600" dirty="0" err="1">
                <a:solidFill>
                  <a:srgbClr val="FF0000"/>
                </a:solidFill>
              </a:rPr>
              <a:t>год</a:t>
            </a:r>
            <a:r>
              <a:rPr lang="en-US" sz="3600" dirty="0">
                <a:solidFill>
                  <a:srgbClr val="FF0000"/>
                </a:solidFill>
              </a:rPr>
              <a:t>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9389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«The history of agriculture. Present Perfect Continuous.»</a:t>
            </a:r>
          </a:p>
          <a:p>
            <a:pPr algn="ctr"/>
            <a:r>
              <a:rPr lang="en-US" sz="4000" dirty="0"/>
              <a:t>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74030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«History of agriculture. Present Perfect Continuous.» Grammar</a:t>
            </a:r>
          </a:p>
          <a:p>
            <a:r>
              <a:rPr lang="en-US" sz="2400" dirty="0"/>
              <a:t>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  <a:br>
              <a:rPr lang="uk-UA" sz="2400" dirty="0"/>
            </a:br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 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 «Управління</a:t>
            </a:r>
          </a:p>
          <a:p>
            <a:r>
              <a:rPr lang="uk-UA" sz="2000" dirty="0"/>
              <a:t>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r>
              <a:rPr lang="en-US" sz="2000" dirty="0"/>
              <a:t> Elizabeth</a:t>
            </a:r>
          </a:p>
          <a:p>
            <a:r>
              <a:rPr lang="en-US" sz="2000" dirty="0"/>
              <a:t>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 </a:t>
            </a:r>
            <a:r>
              <a:rPr lang="uk-UA" sz="2000" dirty="0" err="1"/>
              <a:t>укр</a:t>
            </a:r>
            <a:r>
              <a:rPr lang="uk-UA" sz="2000" dirty="0"/>
              <a:t>.</a:t>
            </a:r>
          </a:p>
          <a:p>
            <a:r>
              <a:rPr lang="uk-UA" sz="2000" dirty="0"/>
              <a:t>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The history of agriculture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624786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history of agriculture 1 2 dates back approximately 10,000 years to the end of the last</a:t>
            </a:r>
          </a:p>
          <a:p>
            <a:r>
              <a:rPr lang="en-US" sz="2000" dirty="0"/>
              <a:t>Ice Age, marking the transition from nomadic hunter-gatherer societies to settled agricultural</a:t>
            </a:r>
          </a:p>
          <a:p>
            <a:r>
              <a:rPr lang="en-US" sz="2000" dirty="0"/>
              <a:t>communities. This significant shift, known as the Neolithic Revolution, enabled humans to cultivate</a:t>
            </a:r>
          </a:p>
          <a:p>
            <a:r>
              <a:rPr lang="en-US" sz="2000" dirty="0"/>
              <a:t>crops and domesticate animals, providing a stable food supply and allowing for population growth</a:t>
            </a:r>
          </a:p>
          <a:p>
            <a:r>
              <a:rPr lang="en-US" sz="2000" dirty="0"/>
              <a:t>and the development of complex societies. Early agricultural practices began independently in</a:t>
            </a:r>
          </a:p>
          <a:p>
            <a:r>
              <a:rPr lang="en-US" sz="2000" dirty="0"/>
              <a:t>several regions, including the Fertile Crescent in the Middle East, the Yellow River basin in China,</a:t>
            </a:r>
          </a:p>
          <a:p>
            <a:r>
              <a:rPr lang="en-US" sz="2000" dirty="0"/>
              <a:t>the Indus Valley in South Asia, and the Mesoamerican region. These areas, rich in biodiversity, saw</a:t>
            </a:r>
          </a:p>
          <a:p>
            <a:r>
              <a:rPr lang="en-US" sz="2000" dirty="0"/>
              <a:t>the domestication of various plants and animals. For instance, wheat, barley, lentils, and sheep were</a:t>
            </a:r>
          </a:p>
          <a:p>
            <a:r>
              <a:rPr lang="en-US" sz="2000" dirty="0"/>
              <a:t>among the first domesticated species in the Fertile Crescent, while rice and millet were cultivated in</a:t>
            </a:r>
          </a:p>
          <a:p>
            <a:r>
              <a:rPr lang="en-US" sz="2000" dirty="0"/>
              <a:t>China. The domestication of maize, beans, and squash occurred in Mesoamerica, and the Indus</a:t>
            </a:r>
          </a:p>
          <a:p>
            <a:r>
              <a:rPr lang="en-US" sz="2000" dirty="0"/>
              <a:t>Valley saw the cultivation of wheat, barley, and the domestication of cattle.</a:t>
            </a:r>
          </a:p>
          <a:p>
            <a:r>
              <a:rPr lang="en-US" sz="2000" dirty="0"/>
              <a:t>As agricultural techniques improved, so did the ability to sustain larger populations.</a:t>
            </a:r>
          </a:p>
          <a:p>
            <a:r>
              <a:rPr lang="en-US" sz="2000" dirty="0"/>
              <a:t>Irrigation, crop rotation, and plowing were among the innovations that increased productivity.</a:t>
            </a:r>
          </a:p>
          <a:p>
            <a:r>
              <a:rPr lang="en-US" sz="2000" dirty="0"/>
              <a:t>Ancient civilizations such as Mesopotamia, Egypt, the Indus Valley, and China developed intricate</a:t>
            </a:r>
          </a:p>
          <a:p>
            <a:r>
              <a:rPr lang="en-US" sz="2000" dirty="0"/>
              <a:t>irrigation systems and agricultural techniques that supported their growth and complexity. The</a:t>
            </a:r>
          </a:p>
          <a:p>
            <a:r>
              <a:rPr lang="en-US" sz="2000" dirty="0"/>
              <a:t>surplus of food allowed for the specialization of labor, the rise of cities, and the development of</a:t>
            </a:r>
          </a:p>
          <a:p>
            <a:r>
              <a:rPr lang="en-US" sz="2000" dirty="0"/>
              <a:t>trade and written language. Throughout the Middle Ages, agriculture in Europe was characterized</a:t>
            </a:r>
          </a:p>
          <a:p>
            <a:r>
              <a:rPr lang="en-US" sz="2000" dirty="0"/>
              <a:t>by the manorial system, where lords owned large estates worked by peasants. Innovations such as</a:t>
            </a:r>
          </a:p>
          <a:p>
            <a:r>
              <a:rPr lang="en-US" sz="2000" dirty="0"/>
              <a:t>the three-field system, the heavy plow, and horse collars significantly increased agricultural</a:t>
            </a:r>
          </a:p>
          <a:p>
            <a:r>
              <a:rPr lang="en-US" sz="2000" dirty="0"/>
              <a:t>productivity during this period.</a:t>
            </a:r>
          </a:p>
        </p:txBody>
      </p:sp>
    </p:spTree>
    <p:extLst>
      <p:ext uri="{BB962C8B-B14F-4D97-AF65-F5344CB8AC3E}">
        <p14:creationId xmlns:p14="http://schemas.microsoft.com/office/powerpoint/2010/main" val="405082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268" y="2090057"/>
            <a:ext cx="11971464" cy="230832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 err="1"/>
              <a:t>Хід</a:t>
            </a:r>
            <a:r>
              <a:rPr lang="en-US" sz="2400" dirty="0"/>
              <a:t> </a:t>
            </a:r>
            <a:r>
              <a:rPr lang="en-US" sz="2400" dirty="0" err="1"/>
              <a:t>заняття</a:t>
            </a:r>
            <a:r>
              <a:rPr lang="en-US" sz="2400" dirty="0"/>
              <a:t> (Procedure)</a:t>
            </a:r>
          </a:p>
          <a:p>
            <a:r>
              <a:rPr lang="en-US" sz="2400" dirty="0"/>
              <a:t>The history of agriculture</a:t>
            </a:r>
          </a:p>
          <a:p>
            <a:r>
              <a:rPr lang="en-US" sz="2400" dirty="0"/>
              <a:t>1) Read the text and translate into Ukrainian.</a:t>
            </a:r>
          </a:p>
          <a:p>
            <a:r>
              <a:rPr lang="en-US" sz="2400" dirty="0"/>
              <a:t>2) Remember the new words and word combinations.</a:t>
            </a:r>
          </a:p>
          <a:p>
            <a:r>
              <a:rPr lang="en-US" sz="2400" dirty="0"/>
              <a:t>3) Make summery of the text in English.</a:t>
            </a:r>
          </a:p>
          <a:p>
            <a:r>
              <a:rPr lang="en-US" sz="2400" dirty="0"/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4018887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624786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The history of agriculture 1 2 dates back approximately 10,000 years to the end of the last</a:t>
            </a:r>
          </a:p>
          <a:p>
            <a:r>
              <a:rPr lang="en-US" sz="2000" dirty="0"/>
              <a:t>Ice Age, marking the transition from nomadic hunter-gatherer societies to settled agricultural</a:t>
            </a:r>
          </a:p>
          <a:p>
            <a:r>
              <a:rPr lang="en-US" sz="2000" dirty="0"/>
              <a:t>communities. This significant shift, known as the Neolithic Revolution, enabled humans to cultivate</a:t>
            </a:r>
          </a:p>
          <a:p>
            <a:r>
              <a:rPr lang="en-US" sz="2000" dirty="0"/>
              <a:t>crops and domesticate animals, providing a stable food supply and allowing for population growth</a:t>
            </a:r>
          </a:p>
          <a:p>
            <a:r>
              <a:rPr lang="en-US" sz="2000" dirty="0"/>
              <a:t>and the development of complex societies. Early agricultural practices began independently in</a:t>
            </a:r>
          </a:p>
          <a:p>
            <a:r>
              <a:rPr lang="en-US" sz="2000" dirty="0"/>
              <a:t>several regions, including the Fertile Crescent in the Middle East, the Yellow River basin in China,</a:t>
            </a:r>
          </a:p>
          <a:p>
            <a:r>
              <a:rPr lang="en-US" sz="2000" dirty="0"/>
              <a:t>the Indus Valley in South Asia, and the Mesoamerican region. These areas, rich in biodiversity, saw</a:t>
            </a:r>
          </a:p>
          <a:p>
            <a:r>
              <a:rPr lang="en-US" sz="2000" dirty="0"/>
              <a:t>the domestication of various plants and animals. For instance, wheat, barley, lentils, and sheep were</a:t>
            </a:r>
          </a:p>
          <a:p>
            <a:r>
              <a:rPr lang="en-US" sz="2000" dirty="0"/>
              <a:t>among the first domesticated species in the Fertile Crescent, while rice and millet were cultivated in</a:t>
            </a:r>
          </a:p>
          <a:p>
            <a:r>
              <a:rPr lang="en-US" sz="2000" dirty="0"/>
              <a:t>China. The domestication of maize, beans, and squash occurred in Mesoamerica, and the Indus</a:t>
            </a:r>
          </a:p>
          <a:p>
            <a:r>
              <a:rPr lang="en-US" sz="2000" dirty="0"/>
              <a:t>Valley saw the cultivation of wheat, barley, and the domestication of cattle.</a:t>
            </a:r>
          </a:p>
          <a:p>
            <a:r>
              <a:rPr lang="en-US" sz="2000" dirty="0"/>
              <a:t>As agricultural techniques improved, so did the ability to sustain larger populations.</a:t>
            </a:r>
          </a:p>
          <a:p>
            <a:r>
              <a:rPr lang="en-US" sz="2000" dirty="0"/>
              <a:t>Irrigation, crop rotation, and plowing were among the innovations that increased productivity.</a:t>
            </a:r>
          </a:p>
          <a:p>
            <a:r>
              <a:rPr lang="en-US" sz="2000" dirty="0"/>
              <a:t>Ancient civilizations such as Mesopotamia, Egypt, the Indus Valley, and China developed intricate</a:t>
            </a:r>
          </a:p>
          <a:p>
            <a:r>
              <a:rPr lang="en-US" sz="2000" dirty="0"/>
              <a:t>irrigation systems and agricultural techniques that supported their growth and complexity. The</a:t>
            </a:r>
          </a:p>
          <a:p>
            <a:r>
              <a:rPr lang="en-US" sz="2000" dirty="0"/>
              <a:t>surplus of food allowed for the specialization of labor, the rise of cities, and the development of</a:t>
            </a:r>
          </a:p>
          <a:p>
            <a:r>
              <a:rPr lang="en-US" sz="2000" dirty="0"/>
              <a:t>trade and written language. Throughout the Middle Ages, agriculture in Europe was characterized</a:t>
            </a:r>
          </a:p>
          <a:p>
            <a:r>
              <a:rPr lang="en-US" sz="2000" dirty="0"/>
              <a:t>by the manorial system, where lords owned large estates worked by peasants. Innovations such as</a:t>
            </a:r>
          </a:p>
          <a:p>
            <a:r>
              <a:rPr lang="en-US" sz="2000" dirty="0"/>
              <a:t>the three-field system, the heavy plow, and horse collars significantly increased agricultural</a:t>
            </a:r>
          </a:p>
          <a:p>
            <a:r>
              <a:rPr lang="en-US" sz="2000" dirty="0"/>
              <a:t>productivity during this period.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</TotalTime>
  <Words>1545</Words>
  <Application>Microsoft Office PowerPoint</Application>
  <PresentationFormat>Широкоэкранный</PresentationFormat>
  <Paragraphs>123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Saho</cp:lastModifiedBy>
  <cp:revision>13</cp:revision>
  <dcterms:created xsi:type="dcterms:W3CDTF">2023-07-12T10:27:08Z</dcterms:created>
  <dcterms:modified xsi:type="dcterms:W3CDTF">2024-08-15T14:31:05Z</dcterms:modified>
</cp:coreProperties>
</file>