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72" r:id="rId14"/>
    <p:sldId id="273" r:id="rId15"/>
    <p:sldId id="26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2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60A79655-A608-A64B-0EC4-43DF77A46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890" y="1294190"/>
            <a:ext cx="10792220" cy="3597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AF5F16A5-ECB5-CD64-070E-11C6ACEDA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422" y="727247"/>
            <a:ext cx="8685857" cy="471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02D2F0B-2782-7579-2893-94D40E49F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18" y="1289498"/>
            <a:ext cx="10719208" cy="4037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06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284818-6E9C-7AB5-155F-93C91BA03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94" y="1667303"/>
            <a:ext cx="10713991" cy="352339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594912-CEEE-0A25-996E-1BB6EC3EE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293" y="5190696"/>
            <a:ext cx="10713991" cy="518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071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855CCC7-AE63-457B-3163-31FE1DC55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489" y="1443500"/>
            <a:ext cx="11013634" cy="374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816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12(2 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93899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«Harvest equipment. Non-Finite forms of the verb. The infinitive. »</a:t>
            </a:r>
          </a:p>
          <a:p>
            <a:pPr algn="ctr"/>
            <a:r>
              <a:rPr lang="en-US" sz="4000" dirty="0"/>
              <a:t>Grammar 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/>
              <a:t>Objectives:</a:t>
            </a:r>
          </a:p>
          <a:p>
            <a:r>
              <a:rPr lang="en-US" sz="3200" dirty="0"/>
              <a:t>- to learn new vocabulary;</a:t>
            </a:r>
          </a:p>
          <a:p>
            <a:r>
              <a:rPr lang="en-US" sz="3200" dirty="0"/>
              <a:t>- to practice grammar structures;</a:t>
            </a:r>
          </a:p>
          <a:p>
            <a:r>
              <a:rPr lang="en-US" sz="3200" dirty="0"/>
              <a:t>- to enable </a:t>
            </a:r>
            <a:r>
              <a:rPr lang="en-US" sz="3200" dirty="0" err="1"/>
              <a:t>st’s</a:t>
            </a:r>
            <a:r>
              <a:rPr lang="en-US" sz="3200" dirty="0"/>
              <a:t> to talk and write on the topic;</a:t>
            </a:r>
          </a:p>
          <a:p>
            <a:r>
              <a:rPr lang="en-US" sz="3200" dirty="0"/>
              <a:t>- to </a:t>
            </a:r>
            <a:r>
              <a:rPr lang="en-US" sz="3200" dirty="0" err="1"/>
              <a:t>instil</a:t>
            </a:r>
            <a:r>
              <a:rPr lang="en-US" sz="3200" dirty="0"/>
              <a:t> the idea that learning languages is necessary and essential;</a:t>
            </a:r>
          </a:p>
          <a:p>
            <a:r>
              <a:rPr lang="en-US" sz="3200" dirty="0"/>
              <a:t>- to encourage </a:t>
            </a:r>
            <a:r>
              <a:rPr lang="en-US" sz="3200" dirty="0" err="1"/>
              <a:t>st’s</a:t>
            </a:r>
            <a:r>
              <a:rPr lang="en-US" sz="3200" dirty="0"/>
              <a:t> to go on learning English at the next level;</a:t>
            </a:r>
          </a:p>
          <a:p>
            <a:r>
              <a:rPr lang="en-US" sz="3200" dirty="0"/>
              <a:t>- to lay the foundations for future study in terms to basic structures, lexis, language functions</a:t>
            </a:r>
          </a:p>
          <a:p>
            <a:r>
              <a:rPr lang="en-US" sz="3200" dirty="0"/>
              <a:t>and basic study</a:t>
            </a: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0"/>
            <a:ext cx="10850656" cy="6740307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 Vocabulary activity.</a:t>
            </a:r>
          </a:p>
          <a:p>
            <a:r>
              <a:rPr lang="en-US" sz="2400" dirty="0"/>
              <a:t>2. Discussing of the topic «Thermoplastics. Non-Finite forms of the verb. The infinitive. »</a:t>
            </a:r>
          </a:p>
          <a:p>
            <a:r>
              <a:rPr lang="en-US" sz="2400" dirty="0"/>
              <a:t>Grammar revision</a:t>
            </a:r>
          </a:p>
          <a:p>
            <a:r>
              <a:rPr lang="en-US" sz="2400" dirty="0"/>
              <a:t>3. Listening, reading, writing, speaking.</a:t>
            </a:r>
          </a:p>
          <a:p>
            <a:r>
              <a:rPr lang="en-US" sz="2400" dirty="0"/>
              <a:t>4. Grammar activity.</a:t>
            </a:r>
          </a:p>
          <a:p>
            <a:r>
              <a:rPr lang="en-US" sz="2400" dirty="0"/>
              <a:t>5. Communicative activities :</a:t>
            </a:r>
          </a:p>
          <a:p>
            <a:r>
              <a:rPr lang="en-US" sz="2400" dirty="0"/>
              <a:t>        Task 1. Give the English equivalents the following words and word combinations.</a:t>
            </a:r>
          </a:p>
          <a:p>
            <a:r>
              <a:rPr lang="en-US" sz="2400" dirty="0"/>
              <a:t>         Task 2. Answer the questions to the text.</a:t>
            </a:r>
          </a:p>
          <a:p>
            <a:r>
              <a:rPr lang="en-US" sz="2400" dirty="0"/>
              <a:t>         Task 3. Fill in the blanks with the necessary words from the active vocabulary. </a:t>
            </a:r>
          </a:p>
          <a:p>
            <a:r>
              <a:rPr lang="en-US" sz="2400" dirty="0"/>
              <a:t>         Task 4. Complete the following sentences.</a:t>
            </a:r>
          </a:p>
          <a:p>
            <a:r>
              <a:rPr lang="en-US" sz="2400" dirty="0"/>
              <a:t>         Task 5. Put in the right order. The underlined word is the beginning of the sentence.</a:t>
            </a:r>
          </a:p>
          <a:p>
            <a:r>
              <a:rPr lang="en-US" sz="2400" dirty="0"/>
              <a:t>          Task 6. Translate the following sentences into English.</a:t>
            </a:r>
          </a:p>
          <a:p>
            <a:r>
              <a:rPr lang="en-US" sz="2400" dirty="0"/>
              <a:t>Home task: Reading an additional text on the topic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</a:t>
            </a:r>
          </a:p>
          <a:p>
            <a:r>
              <a:rPr lang="uk-UA" sz="2000" dirty="0"/>
              <a:t>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922" y="0"/>
            <a:ext cx="11971464" cy="440120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Harvest equipment</a:t>
            </a:r>
          </a:p>
          <a:p>
            <a:endParaRPr lang="en-US" sz="2000" dirty="0"/>
          </a:p>
          <a:p>
            <a:r>
              <a:rPr lang="en-US" sz="2000" dirty="0"/>
              <a:t>Harvest equipment is crucial in agriculture for efficiently gathering crops at peak maturity,</a:t>
            </a:r>
          </a:p>
          <a:p>
            <a:r>
              <a:rPr lang="en-US" sz="2000" dirty="0"/>
              <a:t>ensuring optimal yield and quality. This specialized machinery varies depending on the type of crop</a:t>
            </a:r>
          </a:p>
          <a:p>
            <a:r>
              <a:rPr lang="en-US" sz="2000" dirty="0"/>
              <a:t>being harvested and the scale of the operation. For cereal grains such as wheat, barley, and corn,</a:t>
            </a:r>
          </a:p>
          <a:p>
            <a:r>
              <a:rPr lang="en-US" sz="2000" dirty="0"/>
              <a:t>combine harvesters are widely used. These machines are capable of cutting, threshing, and</a:t>
            </a:r>
          </a:p>
          <a:p>
            <a:r>
              <a:rPr lang="en-US" sz="2000" dirty="0"/>
              <a:t>separating grain from the straw in one continuous operation. Combine harvesters are equipped with</a:t>
            </a:r>
          </a:p>
          <a:p>
            <a:r>
              <a:rPr lang="en-US" sz="2000" dirty="0"/>
              <a:t>cutting headers that vary in width to match field conditions and crop density, allowing farmers to</a:t>
            </a:r>
          </a:p>
          <a:p>
            <a:r>
              <a:rPr lang="en-US" sz="2000" dirty="0"/>
              <a:t>harvest large areas quickly and effectively.</a:t>
            </a:r>
          </a:p>
          <a:p>
            <a:r>
              <a:rPr lang="en-US" sz="2000" dirty="0"/>
              <a:t>For root crops like potatoes, carrots, and sugar beets, specialized harvesters are employed.</a:t>
            </a:r>
          </a:p>
          <a:p>
            <a:r>
              <a:rPr lang="en-US" sz="2000" dirty="0"/>
              <a:t>Potato harvesters, for instance, dig up potatoes from the soil, separate them from debris, and</a:t>
            </a:r>
          </a:p>
          <a:p>
            <a:r>
              <a:rPr lang="en-US" sz="2000" dirty="0"/>
              <a:t>transport them to storage or processing facilities. These machines are designed to minimize damage</a:t>
            </a:r>
          </a:p>
          <a:p>
            <a:r>
              <a:rPr lang="en-US" sz="2000" dirty="0"/>
              <a:t>to the crop during harvesting, ensuring that potatoes are harvested intact and undamaged.</a:t>
            </a:r>
          </a:p>
          <a:p>
            <a:r>
              <a:rPr lang="en-US" sz="2000" dirty="0"/>
              <a:t>Fruit and vegetable harvesters vary widely depending on the specific crop.</a:t>
            </a: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59567"/>
            <a:ext cx="12192000" cy="317009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For example,</a:t>
            </a:r>
          </a:p>
          <a:p>
            <a:r>
              <a:rPr lang="en-US" sz="2000" dirty="0"/>
              <a:t>grape harvesters are used in vineyards to mechanically harvest grapes for winemaking, minimizing</a:t>
            </a:r>
          </a:p>
          <a:p>
            <a:r>
              <a:rPr lang="en-US" sz="2000" dirty="0"/>
              <a:t>labor costs and improving efficiency during peak harvest periods. Citrus fruit harvesters use shaking</a:t>
            </a:r>
          </a:p>
          <a:p>
            <a:r>
              <a:rPr lang="en-US" sz="2000" dirty="0"/>
              <a:t>mechanisms to dislodge ripe fruit from trees, while berry harvesters employ gentle picking</a:t>
            </a:r>
          </a:p>
          <a:p>
            <a:r>
              <a:rPr lang="en-US" sz="2000" dirty="0"/>
              <a:t>mechanisms to collect delicate fruits like strawberries and blueberries.</a:t>
            </a:r>
          </a:p>
          <a:p>
            <a:r>
              <a:rPr lang="en-US" sz="2000" dirty="0"/>
              <a:t>Harvesting equipment is often equipped with advanced technology to enhance performance</a:t>
            </a:r>
          </a:p>
          <a:p>
            <a:r>
              <a:rPr lang="en-US" sz="2000" dirty="0"/>
              <a:t>and efficiency. GPS guidance systems and automated controls help operators navigate fields</a:t>
            </a:r>
          </a:p>
          <a:p>
            <a:r>
              <a:rPr lang="en-US" sz="2000" dirty="0"/>
              <a:t>accurately and optimize harvesting routes. Sensors and monitors provide real-time data on crop</a:t>
            </a:r>
          </a:p>
          <a:p>
            <a:r>
              <a:rPr lang="en-US" sz="2000" dirty="0"/>
              <a:t>yield, moisture levels, and machine performance, allowing farmers to adjust settings and improve</a:t>
            </a:r>
          </a:p>
          <a:p>
            <a:r>
              <a:rPr lang="en-US" sz="2000" dirty="0"/>
              <a:t>operational efficiency.</a:t>
            </a: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Harvest equipment manufacturers continue to innovate, developing</a:t>
            </a:r>
          </a:p>
          <a:p>
            <a:r>
              <a:rPr lang="en-US" sz="2000" dirty="0"/>
              <a:t>technologies such as robotic harvesters and autonomous vehicles to further automate and streamline</a:t>
            </a:r>
          </a:p>
          <a:p>
            <a:r>
              <a:rPr lang="en-US" sz="2000" dirty="0"/>
              <a:t>the harvesting process.</a:t>
            </a:r>
          </a:p>
          <a:p>
            <a:r>
              <a:rPr lang="en-US" sz="2000" dirty="0"/>
              <a:t>Proper maintenance and calibration of harvest equipment are essential to ensure reliable</a:t>
            </a:r>
          </a:p>
          <a:p>
            <a:r>
              <a:rPr lang="en-US" sz="2000" dirty="0"/>
              <a:t>performance and minimize downtime during critical harvesting periods. Regular inspections,</a:t>
            </a:r>
          </a:p>
          <a:p>
            <a:r>
              <a:rPr lang="en-US" sz="2000" dirty="0"/>
              <a:t>lubrication, and repairs help extend the lifespan of equipment and reduce operational costs over</a:t>
            </a:r>
          </a:p>
          <a:p>
            <a:r>
              <a:rPr lang="en-US" sz="2000" dirty="0"/>
              <a:t>time. Safety measures are also paramount, as harvest equipment involves powerful machinery and</a:t>
            </a:r>
          </a:p>
          <a:p>
            <a:r>
              <a:rPr lang="en-US" sz="2000" dirty="0"/>
              <a:t>potentially hazardous operations. Training programs and safety protocols help ensure that operators</a:t>
            </a:r>
          </a:p>
          <a:p>
            <a:r>
              <a:rPr lang="en-US" sz="2000" dirty="0"/>
              <a:t>are skilled in operating equipment safely and effectively.</a:t>
            </a:r>
          </a:p>
          <a:p>
            <a:r>
              <a:rPr lang="en-US" sz="2000" dirty="0"/>
              <a:t>In conclusion, harvest equipment plays a vital role in modern agriculture by enabling</a:t>
            </a:r>
          </a:p>
          <a:p>
            <a:r>
              <a:rPr lang="en-US" sz="2000" dirty="0"/>
              <a:t>efficient and timely harvesting of crops. Advances in technology continue to drive innovation in</a:t>
            </a:r>
          </a:p>
          <a:p>
            <a:r>
              <a:rPr lang="en-US" sz="2000" dirty="0"/>
              <a:t>equipment design, automation, and precision farming practices, enhancing productivity,</a:t>
            </a:r>
          </a:p>
          <a:p>
            <a:r>
              <a:rPr lang="en-US" sz="2000" dirty="0"/>
              <a:t>sustainability, and profitability in agriculture. Effective use and maintenance of harvest equipment</a:t>
            </a:r>
          </a:p>
          <a:p>
            <a:r>
              <a:rPr lang="en-US" sz="2000" dirty="0"/>
              <a:t>are essential for maximizing crop yield, quality, and overall farm efficiency [12].</a:t>
            </a:r>
          </a:p>
          <a:p>
            <a:r>
              <a:rPr lang="en-US" sz="2000" dirty="0"/>
              <a:t>Task. Translate words and phrases into Ukrainian: harvest equipment; gathering crops;</a:t>
            </a:r>
          </a:p>
          <a:p>
            <a:r>
              <a:rPr lang="en-US" sz="2000" dirty="0"/>
              <a:t>cereal grains; wheat; barley; corn; combine harvesters; cutting; threshing; separating grain;</a:t>
            </a:r>
          </a:p>
          <a:p>
            <a:r>
              <a:rPr lang="en-US" sz="2000" dirty="0"/>
              <a:t>straw; to match field conditions; root crops; potatoes; carrots; sugar beets; to minimize damage;</a:t>
            </a:r>
          </a:p>
          <a:p>
            <a:r>
              <a:rPr lang="en-US" sz="2000" dirty="0"/>
              <a:t>harvesting;</a:t>
            </a: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187</TotalTime>
  <Words>1113</Words>
  <Application>Microsoft Office PowerPoint</Application>
  <PresentationFormat>Широкоэкранный</PresentationFormat>
  <Paragraphs>98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Stream Galsy</cp:lastModifiedBy>
  <cp:revision>23</cp:revision>
  <dcterms:created xsi:type="dcterms:W3CDTF">2023-07-12T10:27:08Z</dcterms:created>
  <dcterms:modified xsi:type="dcterms:W3CDTF">2024-08-02T18:03:56Z</dcterms:modified>
</cp:coreProperties>
</file>