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5" r:id="rId3"/>
    <p:sldId id="257" r:id="rId4"/>
    <p:sldId id="258" r:id="rId5"/>
    <p:sldId id="266" r:id="rId6"/>
    <p:sldId id="259" r:id="rId7"/>
    <p:sldId id="267" r:id="rId8"/>
    <p:sldId id="268" r:id="rId9"/>
    <p:sldId id="260" r:id="rId10"/>
    <p:sldId id="261" r:id="rId11"/>
    <p:sldId id="262" r:id="rId12"/>
    <p:sldId id="263" r:id="rId13"/>
    <p:sldId id="264"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03648" y="2780928"/>
            <a:ext cx="6400800" cy="2697832"/>
          </a:xfrm>
        </p:spPr>
        <p:txBody>
          <a:bodyPr>
            <a:normAutofit/>
          </a:bodyPr>
          <a:lstStyle/>
          <a:p>
            <a:endParaRPr lang="ru-RU" dirty="0"/>
          </a:p>
        </p:txBody>
      </p:sp>
      <p:sp>
        <p:nvSpPr>
          <p:cNvPr id="2" name="Заголовок 1"/>
          <p:cNvSpPr>
            <a:spLocks noGrp="1"/>
          </p:cNvSpPr>
          <p:nvPr>
            <p:ph type="ctrTitle"/>
          </p:nvPr>
        </p:nvSpPr>
        <p:spPr/>
        <p:txBody>
          <a:bodyPr>
            <a:normAutofit fontScale="90000"/>
          </a:bodyPr>
          <a:lstStyle/>
          <a:p>
            <a:r>
              <a:rPr lang="ru-RU" sz="2700" dirty="0" err="1" smtClean="0"/>
              <a:t>Практичне</a:t>
            </a:r>
            <a:r>
              <a:rPr lang="ru-RU" sz="2700" dirty="0" smtClean="0"/>
              <a:t> </a:t>
            </a:r>
            <a:r>
              <a:rPr lang="ru-RU" sz="2700" dirty="0" err="1" smtClean="0"/>
              <a:t>заняття</a:t>
            </a:r>
            <a:r>
              <a:rPr lang="ru-RU" sz="2700" dirty="0" smtClean="0"/>
              <a:t> </a:t>
            </a:r>
            <a:r>
              <a:rPr lang="uk-UA" sz="2700" dirty="0" smtClean="0"/>
              <a:t>25</a:t>
            </a:r>
            <a:r>
              <a:rPr lang="en-US" sz="2700" dirty="0" smtClean="0"/>
              <a:t>(2 </a:t>
            </a:r>
            <a:r>
              <a:rPr lang="ru-RU" sz="2700" dirty="0" smtClean="0"/>
              <a:t>год</a:t>
            </a:r>
            <a:r>
              <a:rPr lang="en-US" sz="2700" dirty="0" smtClean="0"/>
              <a:t>.)</a:t>
            </a:r>
            <a:r>
              <a:rPr lang="ru-RU" sz="2700" dirty="0" smtClean="0"/>
              <a:t/>
            </a:r>
            <a:br>
              <a:rPr lang="ru-RU" sz="2700" dirty="0" smtClean="0"/>
            </a:br>
            <a:r>
              <a:rPr lang="en-US" sz="2700" b="1" dirty="0" smtClean="0"/>
              <a:t>Topic Economy of Ukraine. Verb + to … (decide to … / forget to … etc.) Grammar revision</a:t>
            </a: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1800" b="1" dirty="0" smtClean="0"/>
              <a:t>6) </a:t>
            </a:r>
            <a:r>
              <a:rPr lang="en-US" sz="1800" b="1" dirty="0" smtClean="0"/>
              <a:t>Put the verb into the correct form, </a:t>
            </a:r>
            <a:r>
              <a:rPr lang="en-US" sz="1800" b="1" i="1" dirty="0" smtClean="0"/>
              <a:t>to … </a:t>
            </a:r>
            <a:r>
              <a:rPr lang="en-US" sz="1800" b="1" dirty="0" smtClean="0"/>
              <a:t>or </a:t>
            </a:r>
            <a:r>
              <a:rPr lang="en-US" sz="1800" b="1" i="1" dirty="0" smtClean="0"/>
              <a:t>-</a:t>
            </a:r>
            <a:r>
              <a:rPr lang="en-US" sz="1800" b="1" i="1" dirty="0" err="1" smtClean="0"/>
              <a:t>ing</a:t>
            </a:r>
            <a:r>
              <a:rPr lang="en-US" sz="1800" b="1" dirty="0" smtClean="0"/>
              <a:t>. (See Unit 53 for verbs + </a:t>
            </a:r>
            <a:r>
              <a:rPr lang="en-US" sz="1800" b="1" i="1" dirty="0" smtClean="0"/>
              <a:t>-</a:t>
            </a:r>
            <a:r>
              <a:rPr lang="en-US" sz="1800" b="1" i="1" dirty="0" err="1" smtClean="0"/>
              <a:t>ing</a:t>
            </a:r>
            <a:r>
              <a:rPr lang="en-US" sz="1800" b="1" dirty="0" smtClean="0"/>
              <a:t>.)</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77500" lnSpcReduction="20000"/>
          </a:bodyPr>
          <a:lstStyle/>
          <a:p>
            <a:pPr lvl="0"/>
            <a:r>
              <a:rPr lang="en-US" dirty="0" smtClean="0"/>
              <a:t>When I’m tired, I enjoy</a:t>
            </a:r>
            <a:r>
              <a:rPr lang="en-US" u="dotted" dirty="0" smtClean="0"/>
              <a:t> </a:t>
            </a:r>
            <a:r>
              <a:rPr lang="en-US" b="1" i="1" u="dotted" dirty="0" smtClean="0"/>
              <a:t>watching</a:t>
            </a:r>
            <a:r>
              <a:rPr lang="en-US" u="dotted" dirty="0" smtClean="0"/>
              <a:t> </a:t>
            </a:r>
            <a:r>
              <a:rPr lang="en-US" dirty="0" smtClean="0"/>
              <a:t>TV. </a:t>
            </a:r>
            <a:r>
              <a:rPr lang="ru-RU" dirty="0" err="1" smtClean="0"/>
              <a:t>It’s</a:t>
            </a:r>
            <a:r>
              <a:rPr lang="ru-RU" dirty="0" smtClean="0"/>
              <a:t> </a:t>
            </a:r>
            <a:r>
              <a:rPr lang="ru-RU" dirty="0" err="1" smtClean="0"/>
              <a:t>relaxing</a:t>
            </a:r>
            <a:r>
              <a:rPr lang="ru-RU" dirty="0" smtClean="0"/>
              <a:t>. (</a:t>
            </a:r>
            <a:r>
              <a:rPr lang="ru-RU" dirty="0" err="1" smtClean="0"/>
              <a:t>watch</a:t>
            </a:r>
            <a:r>
              <a:rPr lang="ru-RU" dirty="0" smtClean="0"/>
              <a:t>)</a:t>
            </a:r>
          </a:p>
          <a:p>
            <a:pPr lvl="0"/>
            <a:r>
              <a:rPr lang="en-US" dirty="0" smtClean="0"/>
              <a:t>I’ve decided</a:t>
            </a:r>
            <a:r>
              <a:rPr lang="en-US" u="dotted" dirty="0" smtClean="0"/>
              <a:t>                    </a:t>
            </a:r>
            <a:r>
              <a:rPr lang="en-US" dirty="0" smtClean="0"/>
              <a:t>for another job. I need a change. (look)</a:t>
            </a:r>
            <a:endParaRPr lang="ru-RU" dirty="0" smtClean="0"/>
          </a:p>
          <a:p>
            <a:pPr lvl="0"/>
            <a:r>
              <a:rPr lang="en-US" dirty="0" smtClean="0"/>
              <a:t>I’m not going anywhere! I refuse</a:t>
            </a:r>
            <a:r>
              <a:rPr lang="en-US" u="dotted" dirty="0" smtClean="0"/>
              <a:t>                    </a:t>
            </a:r>
            <a:r>
              <a:rPr lang="en-US" dirty="0" smtClean="0"/>
              <a:t>. </a:t>
            </a:r>
            <a:r>
              <a:rPr lang="ru-RU" dirty="0" smtClean="0"/>
              <a:t>(</a:t>
            </a:r>
            <a:r>
              <a:rPr lang="ru-RU" dirty="0" err="1" smtClean="0"/>
              <a:t>move</a:t>
            </a:r>
            <a:r>
              <a:rPr lang="ru-RU" dirty="0" smtClean="0"/>
              <a:t>)</a:t>
            </a:r>
          </a:p>
          <a:p>
            <a:pPr lvl="0"/>
            <a:r>
              <a:rPr lang="en-US" dirty="0" smtClean="0"/>
              <a:t>I’m not in a hurry. </a:t>
            </a:r>
            <a:r>
              <a:rPr lang="ru-RU" dirty="0" smtClean="0"/>
              <a:t>I </a:t>
            </a:r>
            <a:r>
              <a:rPr lang="ru-RU" dirty="0" err="1" smtClean="0"/>
              <a:t>don’t</a:t>
            </a:r>
            <a:r>
              <a:rPr lang="ru-RU" dirty="0" smtClean="0"/>
              <a:t> </a:t>
            </a:r>
            <a:r>
              <a:rPr lang="ru-RU" dirty="0" err="1" smtClean="0"/>
              <a:t>mind</a:t>
            </a:r>
            <a:r>
              <a:rPr lang="en-US" u="dotted" dirty="0" smtClean="0"/>
              <a:t>                    </a:t>
            </a:r>
            <a:r>
              <a:rPr lang="ru-RU" dirty="0" smtClean="0"/>
              <a:t>. (</a:t>
            </a:r>
            <a:r>
              <a:rPr lang="ru-RU" dirty="0" err="1" smtClean="0"/>
              <a:t>wait</a:t>
            </a:r>
            <a:r>
              <a:rPr lang="ru-RU" dirty="0" smtClean="0"/>
              <a:t>)</a:t>
            </a:r>
          </a:p>
          <a:p>
            <a:pPr lvl="0"/>
            <a:r>
              <a:rPr lang="en-US" dirty="0" smtClean="0"/>
              <a:t>Tina ran in a marathon last week, but she failed</a:t>
            </a:r>
            <a:r>
              <a:rPr lang="en-US" u="dotted" dirty="0" smtClean="0"/>
              <a:t>                    </a:t>
            </a:r>
            <a:r>
              <a:rPr lang="en-US" dirty="0" smtClean="0"/>
              <a:t>. (finish)</a:t>
            </a:r>
            <a:endParaRPr lang="ru-RU" dirty="0" smtClean="0"/>
          </a:p>
          <a:p>
            <a:pPr lvl="0"/>
            <a:r>
              <a:rPr lang="en-US" dirty="0" smtClean="0"/>
              <a:t>I wish that dog would stop</a:t>
            </a:r>
            <a:r>
              <a:rPr lang="en-US" u="dotted" dirty="0" smtClean="0"/>
              <a:t>                    </a:t>
            </a:r>
            <a:r>
              <a:rPr lang="en-US" dirty="0" smtClean="0"/>
              <a:t>. It’s driving me crazy. (bark)</a:t>
            </a:r>
            <a:endParaRPr lang="ru-RU" dirty="0" smtClean="0"/>
          </a:p>
          <a:p>
            <a:pPr lvl="0"/>
            <a:r>
              <a:rPr lang="en-US" dirty="0" smtClean="0"/>
              <a:t>They didn’t know I was listening to them. </a:t>
            </a:r>
            <a:r>
              <a:rPr lang="ru-RU" dirty="0" smtClean="0"/>
              <a:t>I </a:t>
            </a:r>
            <a:r>
              <a:rPr lang="ru-RU" dirty="0" err="1" smtClean="0"/>
              <a:t>pretended</a:t>
            </a:r>
            <a:r>
              <a:rPr lang="en-US" u="dotted" dirty="0" smtClean="0"/>
              <a:t>                    </a:t>
            </a:r>
            <a:r>
              <a:rPr lang="ru-RU" dirty="0" err="1" smtClean="0"/>
              <a:t>asleep</a:t>
            </a:r>
            <a:r>
              <a:rPr lang="ru-RU" dirty="0" smtClean="0"/>
              <a:t>. (</a:t>
            </a:r>
            <a:r>
              <a:rPr lang="ru-RU" dirty="0" err="1" smtClean="0"/>
              <a:t>be</a:t>
            </a:r>
            <a:r>
              <a:rPr lang="ru-RU" dirty="0" smtClean="0"/>
              <a:t>)</a:t>
            </a:r>
          </a:p>
          <a:p>
            <a:pPr lvl="0"/>
            <a:r>
              <a:rPr lang="en-US" dirty="0" smtClean="0"/>
              <a:t>We were hungry, so I suggested</a:t>
            </a:r>
            <a:r>
              <a:rPr lang="en-US" u="dotted" dirty="0" smtClean="0"/>
              <a:t>                    </a:t>
            </a:r>
            <a:r>
              <a:rPr lang="en-US" dirty="0" smtClean="0"/>
              <a:t>dinner early. (have)</a:t>
            </a:r>
            <a:endParaRPr lang="ru-RU" dirty="0" smtClean="0"/>
          </a:p>
          <a:p>
            <a:pPr lvl="0"/>
            <a:r>
              <a:rPr lang="en-US" dirty="0" smtClean="0"/>
              <a:t>Hurry up! I don’t want to risk</a:t>
            </a:r>
            <a:r>
              <a:rPr lang="en-US" u="dotted" dirty="0" smtClean="0"/>
              <a:t>                    </a:t>
            </a:r>
            <a:r>
              <a:rPr lang="en-US" dirty="0" smtClean="0"/>
              <a:t>the train. (miss)</a:t>
            </a:r>
            <a:endParaRPr lang="ru-RU" dirty="0" smtClean="0"/>
          </a:p>
          <a:p>
            <a:pPr lvl="0"/>
            <a:r>
              <a:rPr lang="en-US" dirty="0" smtClean="0"/>
              <a:t>David is very quiet. He tends not</a:t>
            </a:r>
            <a:r>
              <a:rPr lang="en-US" u="dotted" dirty="0" smtClean="0"/>
              <a:t>                    </a:t>
            </a:r>
            <a:r>
              <a:rPr lang="en-US" dirty="0" smtClean="0"/>
              <a:t>much. (say)</a:t>
            </a:r>
            <a:endParaRPr lang="ru-RU" dirty="0" smtClean="0"/>
          </a:p>
          <a:p>
            <a:r>
              <a:rPr lang="uk-UA" dirty="0" smtClean="0"/>
              <a:t> </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b="1" dirty="0" smtClean="0"/>
              <a:t>Make a new sentence using the verb in brackets.</a:t>
            </a:r>
            <a:endParaRPr lang="ru-RU" sz="2400" dirty="0"/>
          </a:p>
        </p:txBody>
      </p:sp>
      <p:sp>
        <p:nvSpPr>
          <p:cNvPr id="3" name="Содержимое 2"/>
          <p:cNvSpPr>
            <a:spLocks noGrp="1"/>
          </p:cNvSpPr>
          <p:nvPr>
            <p:ph sz="quarter" idx="1"/>
          </p:nvPr>
        </p:nvSpPr>
        <p:spPr/>
        <p:txBody>
          <a:bodyPr>
            <a:normAutofit fontScale="77500" lnSpcReduction="20000"/>
          </a:bodyPr>
          <a:lstStyle/>
          <a:p>
            <a:pPr lvl="0"/>
            <a:r>
              <a:rPr lang="en-US" dirty="0" smtClean="0"/>
              <a:t>I’ve lost my keys.        </a:t>
            </a:r>
            <a:r>
              <a:rPr lang="uk-UA" dirty="0" smtClean="0"/>
              <a:t>        </a:t>
            </a:r>
            <a:r>
              <a:rPr lang="en-US" dirty="0" smtClean="0"/>
              <a:t>(seem)</a:t>
            </a:r>
            <a:r>
              <a:rPr lang="uk-UA" dirty="0" smtClean="0"/>
              <a:t>   </a:t>
            </a:r>
            <a:r>
              <a:rPr lang="en-US" b="1" i="1" u="dotted" dirty="0" smtClean="0"/>
              <a:t>I seem to have lost my keys</a:t>
            </a:r>
            <a:r>
              <a:rPr lang="en-US" u="dotted" dirty="0" smtClean="0"/>
              <a:t>                        .</a:t>
            </a:r>
            <a:endParaRPr lang="ru-RU" dirty="0" smtClean="0"/>
          </a:p>
          <a:p>
            <a:pPr lvl="0"/>
            <a:r>
              <a:rPr lang="en-US" dirty="0" smtClean="0"/>
              <a:t>Tom is worried about something.  (appear) Tom appears</a:t>
            </a:r>
            <a:r>
              <a:rPr lang="en-US" u="dotted" dirty="0" smtClean="0"/>
              <a:t>                                        </a:t>
            </a:r>
            <a:r>
              <a:rPr lang="uk-UA" u="dotted" dirty="0" smtClean="0"/>
              <a:t>.</a:t>
            </a:r>
            <a:endParaRPr lang="ru-RU" dirty="0" smtClean="0"/>
          </a:p>
          <a:p>
            <a:pPr lvl="0"/>
            <a:r>
              <a:rPr lang="en-US" dirty="0" smtClean="0"/>
              <a:t>You know a lot of people.         (seem)</a:t>
            </a:r>
            <a:r>
              <a:rPr lang="uk-UA" dirty="0" smtClean="0"/>
              <a:t>   </a:t>
            </a:r>
            <a:r>
              <a:rPr lang="en-US" dirty="0" smtClean="0"/>
              <a:t>You </a:t>
            </a:r>
            <a:r>
              <a:rPr lang="en-US" u="dotted" dirty="0" smtClean="0"/>
              <a:t>                                             .</a:t>
            </a:r>
            <a:endParaRPr lang="ru-RU" dirty="0" smtClean="0"/>
          </a:p>
          <a:p>
            <a:pPr lvl="0"/>
            <a:r>
              <a:rPr lang="en-US" dirty="0" smtClean="0"/>
              <a:t>My English is getting better.       (seem)</a:t>
            </a:r>
            <a:r>
              <a:rPr lang="uk-UA" dirty="0" smtClean="0"/>
              <a:t>   </a:t>
            </a:r>
            <a:r>
              <a:rPr lang="en-US" u="dotted" dirty="0" smtClean="0"/>
              <a:t>                                                  </a:t>
            </a:r>
            <a:r>
              <a:rPr lang="uk-UA" u="dotted" dirty="0" smtClean="0"/>
              <a:t>.</a:t>
            </a:r>
            <a:endParaRPr lang="ru-RU" dirty="0" smtClean="0"/>
          </a:p>
          <a:p>
            <a:pPr lvl="0"/>
            <a:r>
              <a:rPr lang="en-US" dirty="0" smtClean="0"/>
              <a:t>That car has broken down.        (appear)</a:t>
            </a:r>
            <a:r>
              <a:rPr lang="uk-UA" dirty="0" smtClean="0"/>
              <a:t>  </a:t>
            </a:r>
            <a:r>
              <a:rPr lang="en-US" u="dotted" dirty="0" smtClean="0"/>
              <a:t>                                                  .</a:t>
            </a:r>
            <a:endParaRPr lang="ru-RU" dirty="0" smtClean="0"/>
          </a:p>
          <a:p>
            <a:pPr lvl="0"/>
            <a:r>
              <a:rPr lang="en-US" dirty="0" smtClean="0"/>
              <a:t>Rachel is enjoying her job.        (seem)</a:t>
            </a:r>
            <a:r>
              <a:rPr lang="uk-UA" dirty="0" smtClean="0"/>
              <a:t>   </a:t>
            </a:r>
            <a:r>
              <a:rPr lang="en-US" u="dotted" dirty="0" smtClean="0"/>
              <a:t>                                                  </a:t>
            </a:r>
            <a:r>
              <a:rPr lang="uk-UA" u="dotted" dirty="0" smtClean="0"/>
              <a:t>.</a:t>
            </a:r>
            <a:endParaRPr lang="ru-RU" dirty="0" smtClean="0"/>
          </a:p>
          <a:p>
            <a:pPr lvl="0"/>
            <a:r>
              <a:rPr lang="en-US" dirty="0" smtClean="0"/>
              <a:t>They have solved the problem.    (c</a:t>
            </a:r>
            <a:r>
              <a:rPr lang="ru-RU" dirty="0" err="1" smtClean="0"/>
              <a:t>laim</a:t>
            </a:r>
            <a:r>
              <a:rPr lang="ru-RU" dirty="0" smtClean="0"/>
              <a:t>)</a:t>
            </a:r>
            <a:r>
              <a:rPr lang="uk-UA" dirty="0" smtClean="0"/>
              <a:t>   </a:t>
            </a:r>
            <a:r>
              <a:rPr lang="en-US" u="dotted" dirty="0" smtClean="0"/>
              <a:t>                                                  </a:t>
            </a:r>
            <a:r>
              <a:rPr lang="ru-RU" u="dotted" dirty="0" smtClean="0"/>
              <a:t>.</a:t>
            </a:r>
            <a:endParaRPr lang="ru-RU" dirty="0" smtClean="0"/>
          </a:p>
          <a:p>
            <a:r>
              <a:rPr lang="uk-UA" dirty="0" smtClean="0"/>
              <a:t> </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Complete each sentence using </a:t>
            </a:r>
            <a:r>
              <a:rPr lang="en-US" b="1" i="1" dirty="0" smtClean="0"/>
              <a:t>what/how/where/whether</a:t>
            </a:r>
            <a:r>
              <a:rPr lang="en-US" b="1" dirty="0" smtClean="0"/>
              <a:t> + these verbs:</a:t>
            </a:r>
            <a:endParaRPr lang="ru-RU" dirty="0"/>
          </a:p>
        </p:txBody>
      </p:sp>
      <p:sp>
        <p:nvSpPr>
          <p:cNvPr id="3" name="Содержимое 2"/>
          <p:cNvSpPr>
            <a:spLocks noGrp="1"/>
          </p:cNvSpPr>
          <p:nvPr>
            <p:ph sz="quarter" idx="1"/>
          </p:nvPr>
        </p:nvSpPr>
        <p:spPr/>
        <p:txBody>
          <a:bodyPr/>
          <a:lstStyle/>
          <a:p>
            <a:pPr>
              <a:lnSpc>
                <a:spcPts val="1000"/>
              </a:lnSpc>
              <a:spcAft>
                <a:spcPts val="1000"/>
              </a:spcAft>
            </a:pPr>
            <a:r>
              <a:rPr lang="ru-RU" b="1" dirty="0" err="1" smtClean="0">
                <a:solidFill>
                  <a:srgbClr val="010202"/>
                </a:solidFill>
                <a:latin typeface="Yu Gothic UI Semibold"/>
                <a:ea typeface="Times New Roman"/>
                <a:cs typeface="Times New Roman"/>
              </a:rPr>
              <a:t>do</a:t>
            </a:r>
            <a:endParaRPr lang="ru-RU" dirty="0" smtClean="0">
              <a:solidFill>
                <a:srgbClr val="000000"/>
              </a:solidFill>
              <a:latin typeface="Calibri"/>
              <a:ea typeface="Times New Roman"/>
              <a:cs typeface="Times New Roman"/>
            </a:endParaRPr>
          </a:p>
          <a:p>
            <a:pPr>
              <a:lnSpc>
                <a:spcPts val="1000"/>
              </a:lnSpc>
              <a:spcAft>
                <a:spcPts val="1000"/>
              </a:spcAft>
            </a:pPr>
            <a:r>
              <a:rPr lang="ru-RU" b="1" spc="-5" dirty="0" err="1" smtClean="0">
                <a:solidFill>
                  <a:srgbClr val="010202"/>
                </a:solidFill>
                <a:latin typeface="Yu Gothic UI Semibold"/>
                <a:ea typeface="Times New Roman"/>
                <a:cs typeface="Times New Roman"/>
              </a:rPr>
              <a:t>get</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go</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put</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ride</a:t>
            </a:r>
            <a:endParaRPr lang="ru-RU" dirty="0" smtClean="0">
              <a:solidFill>
                <a:srgbClr val="000000"/>
              </a:solidFill>
              <a:latin typeface="Calibri"/>
              <a:ea typeface="Times New Roman"/>
              <a:cs typeface="Times New Roman"/>
            </a:endParaRPr>
          </a:p>
          <a:p>
            <a:pPr>
              <a:lnSpc>
                <a:spcPts val="995"/>
              </a:lnSpc>
              <a:spcAft>
                <a:spcPts val="1000"/>
              </a:spcAft>
            </a:pPr>
            <a:r>
              <a:rPr lang="ru-RU" b="1" dirty="0" err="1" smtClean="0">
                <a:solidFill>
                  <a:srgbClr val="010202"/>
                </a:solidFill>
                <a:latin typeface="Yu Gothic UI Semibold"/>
                <a:ea typeface="Times New Roman"/>
                <a:cs typeface="Times New Roman"/>
              </a:rPr>
              <a:t>use</a:t>
            </a:r>
            <a:endParaRPr lang="ru-RU" dirty="0" smtClean="0">
              <a:solidFill>
                <a:srgbClr val="000000"/>
              </a:solidFill>
              <a:latin typeface="Calibri"/>
              <a:ea typeface="Times New Roman"/>
              <a:cs typeface="Times New Roman"/>
            </a:endParaRP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lnSpcReduction="10000"/>
          </a:bodyPr>
          <a:lstStyle/>
          <a:p>
            <a:pPr lvl="0"/>
            <a:r>
              <a:rPr lang="en-US" dirty="0" smtClean="0"/>
              <a:t>Do you know</a:t>
            </a:r>
            <a:r>
              <a:rPr lang="en-US" u="dotted" dirty="0" smtClean="0"/>
              <a:t> </a:t>
            </a:r>
            <a:r>
              <a:rPr lang="en-US" b="1" i="1" u="dotted" dirty="0" smtClean="0"/>
              <a:t>how to get to</a:t>
            </a:r>
            <a:r>
              <a:rPr lang="en-US" u="dotted" dirty="0" smtClean="0"/>
              <a:t> </a:t>
            </a:r>
            <a:r>
              <a:rPr lang="en-US" dirty="0" smtClean="0"/>
              <a:t>the airport from here?</a:t>
            </a:r>
            <a:endParaRPr lang="ru-RU" dirty="0" smtClean="0"/>
          </a:p>
          <a:p>
            <a:pPr lvl="0"/>
            <a:r>
              <a:rPr lang="en-US" dirty="0" smtClean="0"/>
              <a:t>Would you know</a:t>
            </a:r>
            <a:r>
              <a:rPr lang="en-US" u="dotted" dirty="0" smtClean="0"/>
              <a:t>                      </a:t>
            </a:r>
            <a:r>
              <a:rPr lang="en-US" dirty="0" smtClean="0"/>
              <a:t>if there was a fire in the building?</a:t>
            </a:r>
            <a:endParaRPr lang="ru-RU" dirty="0" smtClean="0"/>
          </a:p>
          <a:p>
            <a:pPr lvl="0"/>
            <a:r>
              <a:rPr lang="en-US" dirty="0" smtClean="0"/>
              <a:t>You’ll never forget</a:t>
            </a:r>
            <a:r>
              <a:rPr lang="en-US" u="dotted" dirty="0" smtClean="0"/>
              <a:t>                      </a:t>
            </a:r>
            <a:r>
              <a:rPr lang="en-US" dirty="0" smtClean="0"/>
              <a:t>a bike once you’ve learnt.</a:t>
            </a:r>
            <a:endParaRPr lang="ru-RU" dirty="0" smtClean="0"/>
          </a:p>
          <a:p>
            <a:pPr lvl="0"/>
            <a:r>
              <a:rPr lang="en-US" dirty="0" smtClean="0"/>
              <a:t>I’ve been invited to the party, but I haven’t decided</a:t>
            </a:r>
            <a:r>
              <a:rPr lang="en-US" u="dotted" dirty="0" smtClean="0"/>
              <a:t>                      </a:t>
            </a:r>
            <a:r>
              <a:rPr lang="en-US" dirty="0" smtClean="0"/>
              <a:t>or not.</a:t>
            </a:r>
            <a:endParaRPr lang="ru-RU" dirty="0" smtClean="0"/>
          </a:p>
          <a:p>
            <a:pPr lvl="0"/>
            <a:r>
              <a:rPr lang="en-US" dirty="0" smtClean="0"/>
              <a:t>My room is very untidy. I’ve got so many things and I don’t know</a:t>
            </a:r>
            <a:r>
              <a:rPr lang="en-US" u="dotted" dirty="0" smtClean="0"/>
              <a:t>                      </a:t>
            </a:r>
            <a:r>
              <a:rPr lang="en-US" dirty="0" smtClean="0"/>
              <a:t>them.</a:t>
            </a:r>
            <a:endParaRPr lang="ru-RU" dirty="0" smtClean="0"/>
          </a:p>
          <a:p>
            <a:pPr lvl="0"/>
            <a:r>
              <a:rPr lang="en-US" dirty="0" smtClean="0"/>
              <a:t>I have some clothes to wash. Can you show me</a:t>
            </a:r>
            <a:r>
              <a:rPr lang="en-US" u="dotted" dirty="0" smtClean="0"/>
              <a:t>                      </a:t>
            </a:r>
            <a:r>
              <a:rPr lang="en-US" dirty="0" smtClean="0"/>
              <a:t>the washing machine?</a:t>
            </a:r>
            <a:endParaRPr lang="ru-RU" dirty="0" smtClean="0"/>
          </a:p>
          <a:p>
            <a:r>
              <a:rPr lang="en-US" dirty="0" smtClean="0"/>
              <a:t> </a:t>
            </a:r>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lnSpcReduction="1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Text 1</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62500" lnSpcReduction="20000"/>
          </a:bodyPr>
          <a:lstStyle/>
          <a:p>
            <a:r>
              <a:rPr lang="en-US" sz="2900" dirty="0" smtClean="0"/>
              <a:t>The economy of Ukraine is an emerging, lower-middle income, mixed economy located in Eastern Europe. It grew rapidly from 2000 until 2008 when the Great Recession began worldwide and reached Ukraine. The economy recovered in 2010 and continued improving until 2013. From 2014 to 2015, the Ukrainian economy suffered a severe downturn, with GDP in 2015 being slightly above half of its value in 2013. In 2016, the economy again started to grow. By 2018, the Ukrainian economy was growing rapidly, and reached almost 80% of its size in 2008. The depression during the 1990s included hyperinflation and a fall in economic output to less than half of the GDP of the preceding Ukrainian SSR. GDP growth was recorded for the first time in 2000, and continued for eight </a:t>
            </a:r>
            <a:r>
              <a:rPr lang="en-US" sz="2900" dirty="0" err="1" smtClean="0"/>
              <a:t>years.This</a:t>
            </a:r>
            <a:r>
              <a:rPr lang="en-US" sz="2900" dirty="0" smtClean="0"/>
              <a:t> growth was halted by the global financial crisis of 2008. The Ukrainian economy recovered and achieved positive GDP growth in the first quarter of 2010. In the early 2010s, Ukraine was noted as possessing many of the components of a 'major European economy': rich farmlands, a well-developed industrial base, highly trained </a:t>
            </a:r>
            <a:r>
              <a:rPr lang="en-US" sz="2900" dirty="0" err="1" smtClean="0"/>
              <a:t>labour</a:t>
            </a:r>
            <a:r>
              <a:rPr lang="en-US" sz="2900" dirty="0" smtClean="0"/>
              <a:t>, and a good education system. In October 2013, the Ukrainian economy lapsed into a recession. The previous summer, Ukrainian exports to Russia substantially declined due to stricter border and customs control by Russia</a:t>
            </a:r>
            <a:r>
              <a:rPr lang="en-US" sz="2900" dirty="0" smtClean="0"/>
              <a:t>.</a:t>
            </a:r>
            <a:r>
              <a:rPr lang="uk-UA" sz="2900" dirty="0" smtClean="0"/>
              <a:t>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0000" lnSpcReduction="20000"/>
          </a:bodyPr>
          <a:lstStyle/>
          <a:p>
            <a:r>
              <a:rPr lang="en-US" sz="2800" dirty="0" smtClean="0"/>
              <a:t>The early 2014 annexation of Crimea by Russia, and the War in Donbas that started in the spring of 2014 severely damaged Ukraine's economy and severely damaged two of Ukraine's most industrial regions. In 2013, Ukraine saw zero GDP growth. Ukraine's economy shrank by 6.8% in 2014, and this continued with a 12% decline in GDP in 2015.In April 2017, the World Bank stated that Ukraine's economic growth rate was 2.3% in 2016, ending the recession. Despite these improvements, Ukraine remains the poorest country in </a:t>
            </a:r>
            <a:r>
              <a:rPr lang="en-US" sz="2800" dirty="0" err="1" smtClean="0"/>
              <a:t>Europe,which</a:t>
            </a:r>
            <a:r>
              <a:rPr lang="en-US" sz="2800" dirty="0" smtClean="0"/>
              <a:t> some journalists have attributed to high corruption. In April 2020, the World Bank reported that economic growth was solid at 3.2 percent in 2019, led by a good agricultural harvest and sectors dependent on domestic consumption. Household consumption grew by 11.9 percent in 2019, supported by sizable remittance inflows and a resumption of consumer lending, while domestic trade and agriculture grew by 3.4 and 1.3 percent, </a:t>
            </a:r>
            <a:r>
              <a:rPr lang="en-US" sz="2800" dirty="0" err="1" smtClean="0"/>
              <a:t>respectivelyIn</a:t>
            </a:r>
            <a:r>
              <a:rPr lang="en-US" sz="2800" dirty="0" smtClean="0"/>
              <a:t> 2020 GDP fell by 4.4 percent due to the COVID-19 pandemic. Due to the 2022 Russian invasion of Ukraine, the country's economy could shrink up to 35%, according to the International Monetary Fund.</a:t>
            </a:r>
            <a:endParaRPr lang="ru-RU" sz="28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Text 2</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77500" lnSpcReduction="20000"/>
          </a:bodyPr>
          <a:lstStyle/>
          <a:p>
            <a:r>
              <a:rPr lang="en-US" dirty="0" smtClean="0"/>
              <a:t>Russia’s invasion of Ukraine is a tragedy that is having far-reaching human and economic impacts. To support the continuation of essential government services, the World Bank has mobilized more than $20.6 billion in emergency financing, including commitments and pledges, which includes grants, guarantees, and linked parallel financing from the US, UK, European countries, and Japan. As of February 24, 2023, more than $18.5 billion has been disbursed through World Bank projects and trust funds, as well as additional funds through parallel disbursements. In total, half of all the economic assistance committed to supporting Ukraine has been mobilized through the World Bank. This support has reached more than 12 million Ukrainians, and is helping to provide wages for hospital workers, government and school employees, pensions for the elderly, salaries for public servants, and social programs for the vulnerable.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92500" lnSpcReduction="10000"/>
          </a:bodyPr>
          <a:lstStyle/>
          <a:p>
            <a:r>
              <a:rPr lang="en-US" dirty="0" smtClean="0"/>
              <a:t>Keeping government capabilities and functions intact is critical to the success of recovery and reconstruction. Without adequate support to keep the government running and to provide minimal essential services, it will become much more expensive to rebuild and recover the economy and more people could fall into poverty. Recovery (emergency repairs) must run simultaneously with continued support for essential services, and this is a big part of our current focus. In addition to budget support, Ukraine needs urgent investment for pressing repairs – to energy infrastructure, roads, bridges, housing, schools, and clinics – to ensure that services can be delivered, and the population can have heat. </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sz="quarter" idx="1"/>
          </p:nvPr>
        </p:nvPicPr>
        <p:blipFill>
          <a:blip r:embed="rId2" cstate="print"/>
          <a:srcRect/>
          <a:stretch>
            <a:fillRect/>
          </a:stretch>
        </p:blipFill>
        <p:spPr bwMode="auto">
          <a:xfrm>
            <a:off x="2115344" y="2198687"/>
            <a:ext cx="4876800" cy="32289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2700" b="1" dirty="0" smtClean="0"/>
              <a:t>5) </a:t>
            </a:r>
            <a:r>
              <a:rPr lang="en-US" sz="2700" b="1" dirty="0" smtClean="0"/>
              <a:t>Complete the sentences. Use a suitable verb.</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20000"/>
          </a:bodyPr>
          <a:lstStyle/>
          <a:p>
            <a:pPr lvl="0"/>
            <a:r>
              <a:rPr lang="en-US" dirty="0" smtClean="0"/>
              <a:t>Don’t forget</a:t>
            </a:r>
            <a:r>
              <a:rPr lang="en-US" u="dotted" dirty="0" smtClean="0"/>
              <a:t>           </a:t>
            </a:r>
            <a:r>
              <a:rPr lang="en-US" b="1" i="1" u="dotted" dirty="0" smtClean="0"/>
              <a:t>to lock      </a:t>
            </a:r>
            <a:r>
              <a:rPr lang="en-US" dirty="0" smtClean="0"/>
              <a:t>the door when you go out.</a:t>
            </a:r>
            <a:endParaRPr lang="ru-RU" dirty="0" smtClean="0"/>
          </a:p>
          <a:p>
            <a:pPr lvl="0"/>
            <a:r>
              <a:rPr lang="en-US" dirty="0" smtClean="0"/>
              <a:t>There was a lot of traffic, but we managed</a:t>
            </a:r>
            <a:r>
              <a:rPr lang="en-US" u="dotted" dirty="0" smtClean="0"/>
              <a:t>                    </a:t>
            </a:r>
            <a:r>
              <a:rPr lang="en-US" dirty="0" smtClean="0"/>
              <a:t>to the airport in time.</a:t>
            </a:r>
            <a:endParaRPr lang="ru-RU" dirty="0" smtClean="0"/>
          </a:p>
          <a:p>
            <a:pPr lvl="0"/>
            <a:r>
              <a:rPr lang="en-US" dirty="0" smtClean="0"/>
              <a:t>We couldn’t afford</a:t>
            </a:r>
            <a:r>
              <a:rPr lang="en-US" u="dotted" dirty="0" smtClean="0"/>
              <a:t>                    </a:t>
            </a:r>
            <a:r>
              <a:rPr lang="en-US" dirty="0" smtClean="0"/>
              <a:t>in London. It’s too expensive.</a:t>
            </a:r>
            <a:endParaRPr lang="ru-RU" dirty="0" smtClean="0"/>
          </a:p>
          <a:p>
            <a:pPr lvl="0"/>
            <a:r>
              <a:rPr lang="en-US" dirty="0" smtClean="0"/>
              <a:t>I can’t play a musical instrument, but I’d like to learn</a:t>
            </a:r>
            <a:r>
              <a:rPr lang="en-US" u="dotted" dirty="0" smtClean="0"/>
              <a:t>                    </a:t>
            </a:r>
            <a:r>
              <a:rPr lang="en-US" dirty="0" smtClean="0"/>
              <a:t>the guitar.</a:t>
            </a:r>
            <a:endParaRPr lang="ru-RU" dirty="0" smtClean="0"/>
          </a:p>
          <a:p>
            <a:pPr lvl="0"/>
            <a:r>
              <a:rPr lang="en-US" dirty="0" smtClean="0"/>
              <a:t>I don’t want Mark to know what happened. </a:t>
            </a:r>
            <a:r>
              <a:rPr lang="ru-RU" dirty="0" smtClean="0"/>
              <a:t>I </a:t>
            </a:r>
            <a:r>
              <a:rPr lang="ru-RU" dirty="0" err="1" smtClean="0"/>
              <a:t>decided</a:t>
            </a:r>
            <a:r>
              <a:rPr lang="ru-RU" dirty="0" smtClean="0"/>
              <a:t> </a:t>
            </a:r>
            <a:r>
              <a:rPr lang="ru-RU" dirty="0" err="1" smtClean="0"/>
              <a:t>not</a:t>
            </a:r>
            <a:r>
              <a:rPr lang="en-US" u="dotted" dirty="0" smtClean="0"/>
              <a:t>                    </a:t>
            </a:r>
            <a:r>
              <a:rPr lang="ru-RU" dirty="0" err="1" smtClean="0"/>
              <a:t>him</a:t>
            </a:r>
            <a:r>
              <a:rPr lang="ru-RU" dirty="0" smtClean="0"/>
              <a:t>.</a:t>
            </a:r>
          </a:p>
          <a:p>
            <a:pPr lvl="0"/>
            <a:r>
              <a:rPr lang="en-US" dirty="0" smtClean="0"/>
              <a:t>We were all afraid to speak. </a:t>
            </a:r>
            <a:r>
              <a:rPr lang="ru-RU" dirty="0" err="1" smtClean="0"/>
              <a:t>Nobody</a:t>
            </a:r>
            <a:r>
              <a:rPr lang="ru-RU" dirty="0" smtClean="0"/>
              <a:t> </a:t>
            </a:r>
            <a:r>
              <a:rPr lang="ru-RU" dirty="0" err="1" smtClean="0"/>
              <a:t>dared</a:t>
            </a:r>
            <a:r>
              <a:rPr lang="en-US" u="dotted" dirty="0" smtClean="0"/>
              <a:t>                    </a:t>
            </a:r>
            <a:r>
              <a:rPr lang="ru-RU" dirty="0" err="1" smtClean="0"/>
              <a:t>anything</a:t>
            </a:r>
            <a:r>
              <a:rPr lang="ru-RU" dirty="0" smtClean="0"/>
              <a:t>.</a:t>
            </a:r>
          </a:p>
          <a:p>
            <a:r>
              <a:rPr lang="uk-UA" dirty="0" smtClean="0"/>
              <a:t> </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TotalTime>
  <Words>1232</Words>
  <Application>Microsoft Office PowerPoint</Application>
  <PresentationFormat>Экран (4:3)</PresentationFormat>
  <Paragraphs>62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Официальная</vt:lpstr>
      <vt:lpstr>Практичне заняття 25(2 год.) Topic Economy of Ukraine. Verb + to … (decide to … / forget to … etc.) Grammar revision </vt:lpstr>
      <vt:lpstr>Слайд 2</vt:lpstr>
      <vt:lpstr>Слайд 3</vt:lpstr>
      <vt:lpstr>Text 1 </vt:lpstr>
      <vt:lpstr>Слайд 5</vt:lpstr>
      <vt:lpstr>Text 2 </vt:lpstr>
      <vt:lpstr>Слайд 7</vt:lpstr>
      <vt:lpstr>Слайд 8</vt:lpstr>
      <vt:lpstr>5) Complete the sentences. Use a suitable verb. </vt:lpstr>
      <vt:lpstr>6) Put the verb into the correct form, to … or -ing. (See Unit 53 for verbs + -ing.) </vt:lpstr>
      <vt:lpstr>Make a new sentence using the verb in brackets.</vt:lpstr>
      <vt:lpstr>Complete each sentence using what/how/where/whether + these verbs:</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25(2 год.) Topic Economy of Ukraine. Verb + to … (decide to … / forget to … etc.) Grammar revision </dc:title>
  <dc:creator>User</dc:creator>
  <cp:lastModifiedBy>User Windows</cp:lastModifiedBy>
  <cp:revision>2</cp:revision>
  <dcterms:created xsi:type="dcterms:W3CDTF">2024-08-25T16:29:51Z</dcterms:created>
  <dcterms:modified xsi:type="dcterms:W3CDTF">2024-08-26T13:36:27Z</dcterms:modified>
</cp:coreProperties>
</file>