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2" r:id="rId3"/>
    <p:sldId id="257" r:id="rId4"/>
    <p:sldId id="258" r:id="rId5"/>
    <p:sldId id="265" r:id="rId6"/>
    <p:sldId id="266" r:id="rId7"/>
    <p:sldId id="263" r:id="rId8"/>
    <p:sldId id="259" r:id="rId9"/>
    <p:sldId id="260" r:id="rId10"/>
    <p:sldId id="264" r:id="rId11"/>
    <p:sldId id="261"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9" d="100"/>
          <a:sy n="99" d="100"/>
        </p:scale>
        <p:origin x="-32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400800" y="6355080"/>
            <a:ext cx="2286000" cy="365760"/>
          </a:xfrm>
        </p:spPr>
        <p:txBody>
          <a:bodyPr/>
          <a:lstStyle>
            <a:lvl1pPr>
              <a:defRPr sz="1400"/>
            </a:lvl1pPr>
          </a:lstStyle>
          <a:p>
            <a:fld id="{5B106E36-FD25-4E2D-B0AA-010F637433A0}" type="datetimeFigureOut">
              <a:rPr lang="ru-RU" smtClean="0"/>
              <a:pPr/>
              <a:t>26.08.2024</a:t>
            </a:fld>
            <a:endParaRPr lang="ru-RU"/>
          </a:p>
        </p:txBody>
      </p:sp>
      <p:sp>
        <p:nvSpPr>
          <p:cNvPr id="17" name="Нижний колонтитул 16"/>
          <p:cNvSpPr>
            <a:spLocks noGrp="1"/>
          </p:cNvSpPr>
          <p:nvPr>
            <p:ph type="ftr" sz="quarter" idx="11"/>
          </p:nvPr>
        </p:nvSpPr>
        <p:spPr>
          <a:xfrm>
            <a:off x="2898648" y="6355080"/>
            <a:ext cx="3474720" cy="365760"/>
          </a:xfrm>
        </p:spPr>
        <p:txBody>
          <a:bodyPr/>
          <a:lstStyle/>
          <a:p>
            <a:endParaRPr lang="ru-RU"/>
          </a:p>
        </p:txBody>
      </p:sp>
      <p:sp>
        <p:nvSpPr>
          <p:cNvPr id="29" name="Номер слайда 28"/>
          <p:cNvSpPr>
            <a:spLocks noGrp="1"/>
          </p:cNvSpPr>
          <p:nvPr>
            <p:ph type="sldNum" sz="quarter" idx="12"/>
          </p:nvPr>
        </p:nvSpPr>
        <p:spPr>
          <a:xfrm>
            <a:off x="1216152" y="6355080"/>
            <a:ext cx="1219200" cy="365760"/>
          </a:xfrm>
        </p:spPr>
        <p:txBody>
          <a:bodyPr/>
          <a:lstStyle/>
          <a:p>
            <a:fld id="{725C68B6-61C2-468F-89AB-4B9F7531AA68}" type="slidenum">
              <a:rPr lang="ru-RU" smtClean="0"/>
              <a:pPr/>
              <a:t>‹#›</a:t>
            </a:fld>
            <a:endParaRPr lang="ru-RU"/>
          </a:p>
        </p:txBody>
      </p:sp>
      <p:sp>
        <p:nvSpPr>
          <p:cNvPr id="21" name="Прямоугольник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Прямоугольник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Прямоугольник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26.08.2024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26.08.2024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7" name="Прямая соединительная линия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Равнобедренный треугольник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ая соединительная линия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26.08.2024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8" name="Содержимое 7"/>
          <p:cNvSpPr>
            <a:spLocks noGrp="1"/>
          </p:cNvSpPr>
          <p:nvPr>
            <p:ph sz="quarter" idx="1"/>
          </p:nvPr>
        </p:nvSpPr>
        <p:spPr>
          <a:xfrm>
            <a:off x="457200" y="1219200"/>
            <a:ext cx="8229600" cy="493776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6400800" y="6355080"/>
            <a:ext cx="2286000" cy="365760"/>
          </a:xfrm>
        </p:spPr>
        <p:txBody>
          <a:bodyPr/>
          <a:lstStyle/>
          <a:p>
            <a:fld id="{5B106E36-FD25-4E2D-B0AA-010F637433A0}" type="datetimeFigureOut">
              <a:rPr lang="ru-RU" smtClean="0"/>
              <a:pPr/>
              <a:t>26.08.2024</a:t>
            </a:fld>
            <a:endParaRPr lang="ru-RU"/>
          </a:p>
        </p:txBody>
      </p:sp>
      <p:sp>
        <p:nvSpPr>
          <p:cNvPr id="5" name="Нижний колонтитул 4"/>
          <p:cNvSpPr>
            <a:spLocks noGrp="1"/>
          </p:cNvSpPr>
          <p:nvPr>
            <p:ph type="ftr" sz="quarter" idx="11"/>
          </p:nvPr>
        </p:nvSpPr>
        <p:spPr>
          <a:xfrm>
            <a:off x="2898648" y="6355080"/>
            <a:ext cx="3474720" cy="365760"/>
          </a:xfrm>
        </p:spPr>
        <p:txBody>
          <a:bodyPr/>
          <a:lstStyle/>
          <a:p>
            <a:endParaRPr lang="ru-RU"/>
          </a:p>
        </p:txBody>
      </p:sp>
      <p:sp>
        <p:nvSpPr>
          <p:cNvPr id="6" name="Номер слайда 5"/>
          <p:cNvSpPr>
            <a:spLocks noGrp="1"/>
          </p:cNvSpPr>
          <p:nvPr>
            <p:ph type="sldNum" sz="quarter" idx="12"/>
          </p:nvPr>
        </p:nvSpPr>
        <p:spPr>
          <a:xfrm>
            <a:off x="1069848" y="6355080"/>
            <a:ext cx="1520952" cy="365760"/>
          </a:xfrm>
        </p:spPr>
        <p:txBody>
          <a:bodyPr/>
          <a:lstStyle/>
          <a:p>
            <a:fld id="{725C68B6-61C2-468F-89AB-4B9F7531AA68}" type="slidenum">
              <a:rPr lang="ru-RU" smtClean="0"/>
              <a:pPr/>
              <a:t>‹#›</a:t>
            </a:fld>
            <a:endParaRPr lang="ru-RU"/>
          </a:p>
        </p:txBody>
      </p:sp>
      <p:sp>
        <p:nvSpPr>
          <p:cNvPr id="7" name="Прямоугольник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914400"/>
          </a:xfrm>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26.08.2024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9" name="Содержимое 8"/>
          <p:cNvSpPr>
            <a:spLocks noGrp="1"/>
          </p:cNvSpPr>
          <p:nvPr>
            <p:ph sz="quarter" idx="1"/>
          </p:nvPr>
        </p:nvSpPr>
        <p:spPr>
          <a:xfrm>
            <a:off x="457200" y="1219200"/>
            <a:ext cx="4041648" cy="493776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632198" y="1216152"/>
            <a:ext cx="4041648" cy="493776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9144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5B106E36-FD25-4E2D-B0AA-010F637433A0}" type="datetimeFigureOut">
              <a:rPr lang="ru-RU" smtClean="0"/>
              <a:pPr/>
              <a:t>26.08.2024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quarter" idx="2"/>
          </p:nvPr>
        </p:nvSpPr>
        <p:spPr>
          <a:xfrm>
            <a:off x="457200" y="2133600"/>
            <a:ext cx="4038600" cy="40386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648200" y="2133600"/>
            <a:ext cx="4038600" cy="40386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914400"/>
          </a:xfrm>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26.08.2024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
        <p:nvSpPr>
          <p:cNvPr id="6" name="Равнобедренный треугольник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26.08.2024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
        <p:nvSpPr>
          <p:cNvPr id="5" name="Прямая соединительная линия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Равнобедренный треугольник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26.08.2024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8" name="Прямая соединительная линия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ая соединительная линия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Равнобедренный треугольник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Содержимое 11"/>
          <p:cNvSpPr>
            <a:spLocks noGrp="1"/>
          </p:cNvSpPr>
          <p:nvPr>
            <p:ph sz="quarter" idx="1"/>
          </p:nvPr>
        </p:nvSpPr>
        <p:spPr>
          <a:xfrm>
            <a:off x="304800" y="304800"/>
            <a:ext cx="57150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26.08.2024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8" name="Прямая соединительная линия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Равнобедренный треугольник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152400"/>
            <a:ext cx="8229600" cy="990600"/>
          </a:xfrm>
          <a:prstGeom prst="rect">
            <a:avLst/>
          </a:prstGeom>
        </p:spPr>
        <p:txBody>
          <a:bodyPr vert="horz" anchor="b" anchorCtr="0">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5B106E36-FD25-4E2D-B0AA-010F637433A0}" type="datetimeFigureOut">
              <a:rPr lang="ru-RU" smtClean="0"/>
              <a:pPr/>
              <a:t>26.08.2024</a:t>
            </a:fld>
            <a:endParaRPr lang="ru-RU"/>
          </a:p>
        </p:txBody>
      </p:sp>
      <p:sp>
        <p:nvSpPr>
          <p:cNvPr id="3" name="Нижний колонтитул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ru-RU"/>
          </a:p>
        </p:txBody>
      </p:sp>
      <p:sp>
        <p:nvSpPr>
          <p:cNvPr id="23" name="Номер слайда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725C68B6-61C2-468F-89AB-4B9F7531AA68}" type="slidenum">
              <a:rPr lang="ru-RU" smtClean="0"/>
              <a:pPr/>
              <a:t>‹#›</a:t>
            </a:fld>
            <a:endParaRPr lang="ru-RU"/>
          </a:p>
        </p:txBody>
      </p:sp>
      <p:sp>
        <p:nvSpPr>
          <p:cNvPr id="28" name="Прямая соединительная линия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Прямая соединительная линия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Равнобедренный треугольник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219200" y="332656"/>
            <a:ext cx="6858000" cy="3384376"/>
          </a:xfrm>
        </p:spPr>
        <p:txBody>
          <a:bodyPr>
            <a:normAutofit fontScale="90000"/>
          </a:bodyPr>
          <a:lstStyle/>
          <a:p>
            <a:r>
              <a:rPr lang="ru-RU" dirty="0" err="1" smtClean="0"/>
              <a:t>Практичне</a:t>
            </a:r>
            <a:r>
              <a:rPr lang="ru-RU" dirty="0" smtClean="0"/>
              <a:t> </a:t>
            </a:r>
            <a:r>
              <a:rPr lang="ru-RU" dirty="0" err="1" smtClean="0"/>
              <a:t>заняття</a:t>
            </a:r>
            <a:r>
              <a:rPr lang="ru-RU" dirty="0" smtClean="0"/>
              <a:t> </a:t>
            </a:r>
            <a:r>
              <a:rPr lang="uk-UA" dirty="0" smtClean="0"/>
              <a:t>2</a:t>
            </a:r>
            <a:r>
              <a:rPr lang="en-US" dirty="0" smtClean="0"/>
              <a:t>3(2 </a:t>
            </a:r>
            <a:r>
              <a:rPr lang="ru-RU" dirty="0" smtClean="0"/>
              <a:t>год</a:t>
            </a:r>
            <a:r>
              <a:rPr lang="en-US" dirty="0" smtClean="0"/>
              <a:t>.)</a:t>
            </a:r>
            <a:r>
              <a:rPr lang="ru-RU" dirty="0" smtClean="0"/>
              <a:t/>
            </a:r>
            <a:br>
              <a:rPr lang="ru-RU" dirty="0" smtClean="0"/>
            </a:br>
            <a:r>
              <a:rPr lang="en-US" b="1" dirty="0" smtClean="0"/>
              <a:t>Topic The impact of the geographical position of Ukraine on agriculture. Word order Question tags (do you? isn’t it? etc.) Grammar revision</a:t>
            </a:r>
            <a:r>
              <a:rPr lang="ru-RU" dirty="0" smtClean="0"/>
              <a:t/>
            </a:r>
            <a:br>
              <a:rPr lang="ru-RU" dirty="0" smtClean="0"/>
            </a:br>
            <a:endParaRPr lang="ru-RU" dirty="0"/>
          </a:p>
        </p:txBody>
      </p:sp>
      <p:sp>
        <p:nvSpPr>
          <p:cNvPr id="3" name="Подзаголовок 2"/>
          <p:cNvSpPr>
            <a:spLocks noGrp="1"/>
          </p:cNvSpPr>
          <p:nvPr>
            <p:ph type="subTitle" idx="1"/>
          </p:nvPr>
        </p:nvSpPr>
        <p:spPr>
          <a:xfrm>
            <a:off x="1219200" y="3284984"/>
            <a:ext cx="6858000" cy="2372866"/>
          </a:xfrm>
        </p:spPr>
        <p:txBody>
          <a:bodyPr>
            <a:normAutofit/>
          </a:bodyPr>
          <a:lstStyle/>
          <a:p>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normAutofit lnSpcReduction="10000"/>
          </a:bodyPr>
          <a:lstStyle/>
          <a:p>
            <a:pPr lvl="0"/>
            <a:r>
              <a:rPr lang="en-US" dirty="0" smtClean="0"/>
              <a:t>You’re listening to a woman singing. You like her voice very much. </a:t>
            </a:r>
            <a:r>
              <a:rPr lang="ru-RU" dirty="0" err="1" smtClean="0"/>
              <a:t>You</a:t>
            </a:r>
            <a:r>
              <a:rPr lang="ru-RU" dirty="0" smtClean="0"/>
              <a:t> </a:t>
            </a:r>
            <a:r>
              <a:rPr lang="ru-RU" dirty="0" err="1" smtClean="0"/>
              <a:t>say</a:t>
            </a:r>
            <a:r>
              <a:rPr lang="ru-RU" dirty="0" smtClean="0"/>
              <a:t> </a:t>
            </a:r>
            <a:r>
              <a:rPr lang="ru-RU" dirty="0" err="1" smtClean="0"/>
              <a:t>to</a:t>
            </a:r>
            <a:r>
              <a:rPr lang="ru-RU" dirty="0" smtClean="0"/>
              <a:t> </a:t>
            </a:r>
            <a:r>
              <a:rPr lang="ru-RU" dirty="0" err="1" smtClean="0"/>
              <a:t>your</a:t>
            </a:r>
            <a:r>
              <a:rPr lang="ru-RU" dirty="0" smtClean="0"/>
              <a:t> </a:t>
            </a:r>
            <a:r>
              <a:rPr lang="ru-RU" dirty="0" err="1" smtClean="0"/>
              <a:t>friend</a:t>
            </a:r>
            <a:r>
              <a:rPr lang="ru-RU" dirty="0" smtClean="0"/>
              <a:t>:</a:t>
            </a:r>
          </a:p>
          <a:p>
            <a:r>
              <a:rPr lang="uk-UA" dirty="0" smtClean="0"/>
              <a:t>(a </a:t>
            </a:r>
            <a:r>
              <a:rPr lang="uk-UA" dirty="0" err="1" smtClean="0"/>
              <a:t>good</a:t>
            </a:r>
            <a:r>
              <a:rPr lang="uk-UA" dirty="0" smtClean="0"/>
              <a:t> </a:t>
            </a:r>
            <a:r>
              <a:rPr lang="uk-UA" dirty="0" err="1" smtClean="0"/>
              <a:t>voice</a:t>
            </a:r>
            <a:r>
              <a:rPr lang="uk-UA" dirty="0" smtClean="0"/>
              <a:t>) </a:t>
            </a:r>
            <a:r>
              <a:rPr lang="uk-UA" dirty="0" err="1" smtClean="0"/>
              <a:t>She</a:t>
            </a:r>
            <a:r>
              <a:rPr lang="uk-UA" u="dotted" dirty="0" smtClean="0"/>
              <a:t>                                                                     .</a:t>
            </a:r>
            <a:endParaRPr lang="ru-RU" dirty="0" smtClean="0"/>
          </a:p>
          <a:p>
            <a:pPr lvl="0"/>
            <a:r>
              <a:rPr lang="en-US" dirty="0" smtClean="0"/>
              <a:t>You’re trying on a jacket in a shop. You look in the mirror and you don’t like what you see. </a:t>
            </a:r>
            <a:r>
              <a:rPr lang="ru-RU" dirty="0" err="1" smtClean="0"/>
              <a:t>You</a:t>
            </a:r>
            <a:r>
              <a:rPr lang="ru-RU" dirty="0" smtClean="0"/>
              <a:t> </a:t>
            </a:r>
            <a:r>
              <a:rPr lang="ru-RU" dirty="0" err="1" smtClean="0"/>
              <a:t>say</a:t>
            </a:r>
            <a:r>
              <a:rPr lang="ru-RU" dirty="0" smtClean="0"/>
              <a:t> </a:t>
            </a:r>
            <a:r>
              <a:rPr lang="ru-RU" dirty="0" err="1" smtClean="0"/>
              <a:t>to</a:t>
            </a:r>
            <a:r>
              <a:rPr lang="ru-RU" dirty="0" smtClean="0"/>
              <a:t> </a:t>
            </a:r>
            <a:r>
              <a:rPr lang="ru-RU" dirty="0" err="1" smtClean="0"/>
              <a:t>your</a:t>
            </a:r>
            <a:r>
              <a:rPr lang="ru-RU" dirty="0" smtClean="0"/>
              <a:t> </a:t>
            </a:r>
            <a:r>
              <a:rPr lang="ru-RU" dirty="0" err="1" smtClean="0"/>
              <a:t>friend</a:t>
            </a:r>
            <a:r>
              <a:rPr lang="ru-RU" dirty="0" smtClean="0"/>
              <a:t>:</a:t>
            </a:r>
          </a:p>
          <a:p>
            <a:r>
              <a:rPr lang="uk-UA" dirty="0" smtClean="0"/>
              <a:t>(</a:t>
            </a:r>
            <a:r>
              <a:rPr lang="uk-UA" dirty="0" err="1" smtClean="0"/>
              <a:t>not</a:t>
            </a:r>
            <a:r>
              <a:rPr lang="uk-UA" dirty="0" smtClean="0"/>
              <a:t> / </a:t>
            </a:r>
            <a:r>
              <a:rPr lang="uk-UA" dirty="0" err="1" smtClean="0"/>
              <a:t>look</a:t>
            </a:r>
            <a:r>
              <a:rPr lang="uk-UA" dirty="0" smtClean="0"/>
              <a:t> / </a:t>
            </a:r>
            <a:r>
              <a:rPr lang="uk-UA" dirty="0" err="1" smtClean="0"/>
              <a:t>right</a:t>
            </a:r>
            <a:r>
              <a:rPr lang="uk-UA" dirty="0" smtClean="0"/>
              <a:t>) </a:t>
            </a:r>
            <a:r>
              <a:rPr lang="uk-UA" dirty="0" err="1" smtClean="0"/>
              <a:t>It</a:t>
            </a:r>
            <a:r>
              <a:rPr lang="uk-UA" u="dotted" dirty="0" smtClean="0"/>
              <a:t>                                                                     .</a:t>
            </a:r>
            <a:endParaRPr lang="ru-RU" dirty="0" smtClean="0"/>
          </a:p>
          <a:p>
            <a:pPr lvl="0"/>
            <a:r>
              <a:rPr lang="en-US" dirty="0" smtClean="0"/>
              <a:t>You and a friend are walking over a small wooden bridge. The bridge is old and some parts are broken. </a:t>
            </a:r>
            <a:r>
              <a:rPr lang="ru-RU" dirty="0" err="1" smtClean="0"/>
              <a:t>You</a:t>
            </a:r>
            <a:r>
              <a:rPr lang="ru-RU" dirty="0" smtClean="0"/>
              <a:t> </a:t>
            </a:r>
            <a:r>
              <a:rPr lang="ru-RU" dirty="0" err="1" smtClean="0"/>
              <a:t>say</a:t>
            </a:r>
            <a:r>
              <a:rPr lang="ru-RU" dirty="0" smtClean="0"/>
              <a:t>:</a:t>
            </a:r>
          </a:p>
          <a:p>
            <a:r>
              <a:rPr lang="en-US" dirty="0" smtClean="0"/>
              <a:t>(not / very safe) This bridge</a:t>
            </a:r>
            <a:r>
              <a:rPr lang="en-US" u="dotted" dirty="0" smtClean="0"/>
              <a:t> </a:t>
            </a:r>
            <a:endParaRPr lang="ru-RU" dirty="0" smtClean="0"/>
          </a:p>
          <a:p>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400" b="1" dirty="0" smtClean="0"/>
              <a:t>In these situations you are asking for information, asking people to do things etc.</a:t>
            </a:r>
            <a:endParaRPr lang="ru-RU" sz="2400" dirty="0"/>
          </a:p>
        </p:txBody>
      </p:sp>
      <p:sp>
        <p:nvSpPr>
          <p:cNvPr id="3" name="Содержимое 2"/>
          <p:cNvSpPr>
            <a:spLocks noGrp="1"/>
          </p:cNvSpPr>
          <p:nvPr>
            <p:ph sz="quarter" idx="1"/>
          </p:nvPr>
        </p:nvSpPr>
        <p:spPr/>
        <p:txBody>
          <a:bodyPr>
            <a:normAutofit fontScale="77500" lnSpcReduction="20000"/>
          </a:bodyPr>
          <a:lstStyle/>
          <a:p>
            <a:pPr lvl="0"/>
            <a:r>
              <a:rPr lang="en-US" dirty="0" smtClean="0"/>
              <a:t>You need a pen. Perhaps Jane has one. </a:t>
            </a:r>
            <a:r>
              <a:rPr lang="ru-RU" dirty="0" err="1" smtClean="0"/>
              <a:t>Ask</a:t>
            </a:r>
            <a:r>
              <a:rPr lang="ru-RU" dirty="0" smtClean="0"/>
              <a:t> </a:t>
            </a:r>
            <a:r>
              <a:rPr lang="ru-RU" dirty="0" err="1" smtClean="0"/>
              <a:t>her</a:t>
            </a:r>
            <a:r>
              <a:rPr lang="ru-RU" dirty="0" smtClean="0"/>
              <a:t>.</a:t>
            </a:r>
          </a:p>
          <a:p>
            <a:r>
              <a:rPr lang="uk-UA" i="1" u="dotted" dirty="0" smtClean="0"/>
              <a:t> </a:t>
            </a:r>
            <a:r>
              <a:rPr lang="en-US" i="1" u="dotted" dirty="0" smtClean="0"/>
              <a:t>Jane, you don’t have a pen I could borrow, do you    </a:t>
            </a:r>
            <a:r>
              <a:rPr lang="en-US" u="dotted" dirty="0" smtClean="0"/>
              <a:t>                                  </a:t>
            </a:r>
            <a:r>
              <a:rPr lang="en-US" i="1" u="dotted" dirty="0" smtClean="0"/>
              <a:t>     ?</a:t>
            </a:r>
            <a:endParaRPr lang="ru-RU" dirty="0" smtClean="0"/>
          </a:p>
          <a:p>
            <a:pPr lvl="0"/>
            <a:r>
              <a:rPr lang="en-US" dirty="0" smtClean="0"/>
              <a:t>You have to move a heavy table. You want Joe to help you with it. </a:t>
            </a:r>
            <a:r>
              <a:rPr lang="ru-RU" dirty="0" err="1" smtClean="0"/>
              <a:t>Ask</a:t>
            </a:r>
            <a:r>
              <a:rPr lang="ru-RU" dirty="0" smtClean="0"/>
              <a:t> </a:t>
            </a:r>
            <a:r>
              <a:rPr lang="ru-RU" dirty="0" err="1" smtClean="0"/>
              <a:t>him</a:t>
            </a:r>
            <a:r>
              <a:rPr lang="ru-RU" dirty="0" smtClean="0"/>
              <a:t>.</a:t>
            </a:r>
          </a:p>
          <a:p>
            <a:r>
              <a:rPr lang="uk-UA" dirty="0" err="1" smtClean="0"/>
              <a:t>Joe</a:t>
            </a:r>
            <a:r>
              <a:rPr lang="uk-UA" dirty="0" smtClean="0"/>
              <a:t>, </a:t>
            </a:r>
            <a:r>
              <a:rPr lang="uk-UA" dirty="0" err="1" smtClean="0"/>
              <a:t>you</a:t>
            </a:r>
            <a:r>
              <a:rPr lang="en-US" u="dotted" dirty="0" smtClean="0"/>
              <a:t>                                                                              </a:t>
            </a:r>
            <a:r>
              <a:rPr lang="uk-UA" u="dotted" dirty="0" smtClean="0"/>
              <a:t>.</a:t>
            </a:r>
            <a:endParaRPr lang="ru-RU" dirty="0" smtClean="0"/>
          </a:p>
          <a:p>
            <a:pPr lvl="0"/>
            <a:r>
              <a:rPr lang="en-US" dirty="0" smtClean="0"/>
              <a:t>You’re looking for Sarah. Perhaps Lisa knows where she is. </a:t>
            </a:r>
            <a:r>
              <a:rPr lang="ru-RU" dirty="0" err="1" smtClean="0"/>
              <a:t>Ask</a:t>
            </a:r>
            <a:r>
              <a:rPr lang="ru-RU" dirty="0" smtClean="0"/>
              <a:t> </a:t>
            </a:r>
            <a:r>
              <a:rPr lang="ru-RU" dirty="0" err="1" smtClean="0"/>
              <a:t>her</a:t>
            </a:r>
            <a:r>
              <a:rPr lang="ru-RU" dirty="0" smtClean="0"/>
              <a:t>.</a:t>
            </a:r>
          </a:p>
          <a:p>
            <a:r>
              <a:rPr lang="uk-UA" dirty="0" err="1" smtClean="0"/>
              <a:t>Lisa</a:t>
            </a:r>
            <a:r>
              <a:rPr lang="uk-UA" dirty="0" smtClean="0"/>
              <a:t>, </a:t>
            </a:r>
            <a:r>
              <a:rPr lang="uk-UA" dirty="0" err="1" smtClean="0"/>
              <a:t>you</a:t>
            </a:r>
            <a:r>
              <a:rPr lang="en-US" u="dotted" dirty="0" smtClean="0"/>
              <a:t>                                                                             </a:t>
            </a:r>
            <a:r>
              <a:rPr lang="uk-UA" u="dotted" dirty="0" smtClean="0"/>
              <a:t>.</a:t>
            </a:r>
            <a:endParaRPr lang="ru-RU" dirty="0" smtClean="0"/>
          </a:p>
          <a:p>
            <a:pPr lvl="0"/>
            <a:r>
              <a:rPr lang="en-US" dirty="0" smtClean="0"/>
              <a:t>You want to borrow a tennis racket. Perhaps Helen has one. Ask her.</a:t>
            </a:r>
            <a:endParaRPr lang="ru-RU" dirty="0" smtClean="0"/>
          </a:p>
          <a:p>
            <a:r>
              <a:rPr lang="uk-UA" dirty="0" err="1" smtClean="0"/>
              <a:t>Helen</a:t>
            </a:r>
            <a:r>
              <a:rPr lang="uk-UA" dirty="0" smtClean="0"/>
              <a:t>,</a:t>
            </a:r>
            <a:r>
              <a:rPr lang="en-US" u="dotted" dirty="0" smtClean="0"/>
              <a:t>                                                                              </a:t>
            </a:r>
            <a:r>
              <a:rPr lang="uk-UA" u="dotted" dirty="0" smtClean="0"/>
              <a:t> .</a:t>
            </a:r>
            <a:endParaRPr lang="ru-RU" dirty="0" smtClean="0"/>
          </a:p>
          <a:p>
            <a:pPr lvl="0"/>
            <a:r>
              <a:rPr lang="en-US" dirty="0" smtClean="0"/>
              <a:t>Anna has a car and you need a lift to the station. Perhaps she’ll take you. Ask her.</a:t>
            </a:r>
            <a:endParaRPr lang="ru-RU" dirty="0" smtClean="0"/>
          </a:p>
          <a:p>
            <a:r>
              <a:rPr lang="uk-UA" dirty="0" err="1" smtClean="0"/>
              <a:t>Anna</a:t>
            </a:r>
            <a:r>
              <a:rPr lang="uk-UA" dirty="0" smtClean="0"/>
              <a:t>,</a:t>
            </a:r>
            <a:r>
              <a:rPr lang="en-US" u="dotted" dirty="0" smtClean="0"/>
              <a:t>                                                                               </a:t>
            </a:r>
            <a:r>
              <a:rPr lang="uk-UA" u="dotted" dirty="0" smtClean="0"/>
              <a:t>.</a:t>
            </a:r>
            <a:endParaRPr lang="ru-RU" dirty="0" smtClean="0"/>
          </a:p>
          <a:p>
            <a:pPr lvl="0"/>
            <a:r>
              <a:rPr lang="en-US" dirty="0" smtClean="0"/>
              <a:t>You’re looking for your keys. Perhaps Robert has seen them. </a:t>
            </a:r>
            <a:r>
              <a:rPr lang="ru-RU" dirty="0" err="1" smtClean="0"/>
              <a:t>Ask</a:t>
            </a:r>
            <a:r>
              <a:rPr lang="ru-RU" dirty="0" smtClean="0"/>
              <a:t> </a:t>
            </a:r>
            <a:r>
              <a:rPr lang="ru-RU" dirty="0" err="1" smtClean="0"/>
              <a:t>him</a:t>
            </a:r>
            <a:r>
              <a:rPr lang="ru-RU" dirty="0" smtClean="0"/>
              <a:t>.</a:t>
            </a:r>
          </a:p>
          <a:p>
            <a:r>
              <a:rPr lang="ru-RU" dirty="0" err="1" smtClean="0"/>
              <a:t>Robert</a:t>
            </a:r>
            <a:r>
              <a:rPr lang="ru-RU" dirty="0" smtClean="0"/>
              <a:t>,</a:t>
            </a:r>
            <a:r>
              <a:rPr lang="en-US" u="dotted" dirty="0" smtClean="0"/>
              <a:t> </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lstStyle/>
          <a:p>
            <a:r>
              <a:rPr lang="en-US" dirty="0" smtClean="0"/>
              <a:t>Objectives: 	</a:t>
            </a:r>
            <a:endParaRPr lang="ru-RU" dirty="0" smtClean="0"/>
          </a:p>
          <a:p>
            <a:r>
              <a:rPr lang="en-US" dirty="0" smtClean="0"/>
              <a:t>-	to learn new vocabulary;</a:t>
            </a:r>
            <a:endParaRPr lang="ru-RU" dirty="0" smtClean="0"/>
          </a:p>
          <a:p>
            <a:r>
              <a:rPr lang="en-US" dirty="0" smtClean="0"/>
              <a:t>   -  to practice grammar structures;</a:t>
            </a:r>
            <a:endParaRPr lang="ru-RU" dirty="0" smtClean="0"/>
          </a:p>
          <a:p>
            <a:r>
              <a:rPr lang="en-US" dirty="0" smtClean="0"/>
              <a:t>-	to enable </a:t>
            </a:r>
            <a:r>
              <a:rPr lang="en-US" dirty="0" err="1" smtClean="0"/>
              <a:t>st’s</a:t>
            </a:r>
            <a:r>
              <a:rPr lang="en-US" dirty="0" smtClean="0"/>
              <a:t> to talk and write on the topic;</a:t>
            </a:r>
            <a:endParaRPr lang="ru-RU" dirty="0" smtClean="0"/>
          </a:p>
          <a:p>
            <a:r>
              <a:rPr lang="en-US" dirty="0" smtClean="0"/>
              <a:t>-	to </a:t>
            </a:r>
            <a:r>
              <a:rPr lang="en-US" dirty="0" err="1" smtClean="0"/>
              <a:t>instil</a:t>
            </a:r>
            <a:r>
              <a:rPr lang="en-US" dirty="0" smtClean="0"/>
              <a:t> the idea that learning languages is necessary and essential;</a:t>
            </a:r>
            <a:endParaRPr lang="ru-RU" dirty="0" smtClean="0"/>
          </a:p>
          <a:p>
            <a:r>
              <a:rPr lang="en-US" dirty="0" smtClean="0"/>
              <a:t>-	to encourage </a:t>
            </a:r>
            <a:r>
              <a:rPr lang="en-US" dirty="0" err="1" smtClean="0"/>
              <a:t>st’s</a:t>
            </a:r>
            <a:r>
              <a:rPr lang="en-US" dirty="0" smtClean="0"/>
              <a:t> to go on learning English at the next level;</a:t>
            </a:r>
            <a:endParaRPr lang="ru-RU" dirty="0" smtClean="0"/>
          </a:p>
          <a:p>
            <a:r>
              <a:rPr lang="en-US" dirty="0" smtClean="0"/>
              <a:t>-	to lay the foundations for future study in terms to basic structures, lexis, language functions and basic study</a:t>
            </a:r>
            <a:endParaRPr lang="ru-RU" dirty="0" smtClean="0"/>
          </a:p>
          <a:p>
            <a:endParaRPr lang="ru-RU" dirty="0" smtClean="0"/>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sz="quarter" idx="1"/>
          </p:nvPr>
        </p:nvSpPr>
        <p:spPr/>
        <p:txBody>
          <a:bodyPr/>
          <a:lstStyle/>
          <a:p>
            <a:pPr algn="ctr"/>
            <a:r>
              <a:rPr lang="ru-RU" b="1" dirty="0" err="1" smtClean="0"/>
              <a:t>Хід</a:t>
            </a:r>
            <a:r>
              <a:rPr lang="ru-RU" b="1" dirty="0" smtClean="0"/>
              <a:t> </a:t>
            </a:r>
            <a:r>
              <a:rPr lang="ru-RU" b="1" dirty="0" err="1" smtClean="0"/>
              <a:t>заняття</a:t>
            </a:r>
            <a:r>
              <a:rPr lang="ru-RU" b="1" dirty="0" smtClean="0"/>
              <a:t> </a:t>
            </a:r>
            <a:r>
              <a:rPr lang="en-US" b="1" dirty="0" smtClean="0"/>
              <a:t>(Procedure) </a:t>
            </a:r>
            <a:endParaRPr lang="ru-RU" dirty="0" smtClean="0"/>
          </a:p>
          <a:p>
            <a:r>
              <a:rPr lang="en-US" b="1" dirty="0" smtClean="0"/>
              <a:t>1) Read the text and translate into Ukrainian in the written form. </a:t>
            </a:r>
            <a:endParaRPr lang="ru-RU" dirty="0" smtClean="0"/>
          </a:p>
          <a:p>
            <a:r>
              <a:rPr lang="en-US" b="1" dirty="0" smtClean="0"/>
              <a:t>2) Learn the new words and word combinations. </a:t>
            </a:r>
            <a:endParaRPr lang="ru-RU" dirty="0" smtClean="0"/>
          </a:p>
          <a:p>
            <a:r>
              <a:rPr lang="en-US" b="1" dirty="0" smtClean="0"/>
              <a:t>3) Make summery of the text in English. </a:t>
            </a:r>
            <a:endParaRPr lang="ru-RU" dirty="0" smtClean="0"/>
          </a:p>
          <a:p>
            <a:r>
              <a:rPr lang="en-US" b="1" dirty="0" smtClean="0"/>
              <a:t>4) Make some questions on the text. </a:t>
            </a:r>
            <a:endParaRPr lang="ru-RU" dirty="0" smtClean="0"/>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smtClean="0"/>
              <a:t>The Geographical Position of Ukraine</a:t>
            </a:r>
            <a:r>
              <a:rPr lang="ru-RU" dirty="0" smtClean="0"/>
              <a:t/>
            </a:r>
            <a:br>
              <a:rPr lang="ru-RU" dirty="0" smtClean="0"/>
            </a:br>
            <a:endParaRPr lang="ru-RU" dirty="0"/>
          </a:p>
        </p:txBody>
      </p:sp>
      <p:sp>
        <p:nvSpPr>
          <p:cNvPr id="3" name="Содержимое 2"/>
          <p:cNvSpPr>
            <a:spLocks noGrp="1"/>
          </p:cNvSpPr>
          <p:nvPr>
            <p:ph sz="quarter" idx="1"/>
          </p:nvPr>
        </p:nvSpPr>
        <p:spPr/>
        <p:txBody>
          <a:bodyPr>
            <a:normAutofit/>
          </a:bodyPr>
          <a:lstStyle/>
          <a:p>
            <a:r>
              <a:rPr lang="en-US" dirty="0" smtClean="0"/>
              <a:t>Ukraine is situated in the eastern part of Europe. It borders on Russia in the east, Belorussia in the north, Poland, Slovakia, Hungary, Romania and Moldova in the west. Ukraine is washed by the Sea of Azov and the Black Sea in the south.</a:t>
            </a:r>
            <a:endParaRPr lang="ru-RU" dirty="0" smtClean="0"/>
          </a:p>
          <a:p>
            <a:r>
              <a:rPr lang="en-US" dirty="0" smtClean="0"/>
              <a:t>The area of Ukraine is more than 603,000 sq km. The most part of its area is flat. The mountains in Ukraine cover only 5 per cent its territory. There are the Crimean Mountains in the south and the Carpathians in the west. </a:t>
            </a:r>
            <a:r>
              <a:rPr lang="en-US" dirty="0" err="1" smtClean="0"/>
              <a:t>Goverla</a:t>
            </a:r>
            <a:r>
              <a:rPr lang="en-US" dirty="0" smtClean="0"/>
              <a:t> is the highest peak of the Ukrainian Carpathians. It is 2,061 </a:t>
            </a:r>
            <a:r>
              <a:rPr lang="en-US" dirty="0" err="1" smtClean="0"/>
              <a:t>metres</a:t>
            </a:r>
            <a:r>
              <a:rPr lang="en-US" dirty="0" smtClean="0"/>
              <a:t> high.</a:t>
            </a:r>
            <a:endParaRPr lang="ru-RU" dirty="0" smtClean="0"/>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normAutofit fontScale="92500" lnSpcReduction="20000"/>
          </a:bodyPr>
          <a:lstStyle/>
          <a:p>
            <a:r>
              <a:rPr lang="en-US" dirty="0" smtClean="0"/>
              <a:t>The territory of our country has a variety of landscapes as it lies in three main zones: mixed forests, forest-steppes and steppes. There are large tracts of forest in the north, vast steppes in the south. The flora and fauna of our country are extremely rich. Almost all kinds of animals and birds can be found on the territory of our vast land.</a:t>
            </a:r>
            <a:endParaRPr lang="ru-RU" dirty="0" smtClean="0"/>
          </a:p>
          <a:p>
            <a:r>
              <a:rPr lang="en-US" dirty="0" smtClean="0"/>
              <a:t>The nature of Ukraine is especially beautiful due to a number of rivers and lakes. There are 131 rivers in Ukraine. The longest rivers are the Dniester, the Donets, the Bug. The Dnieper is the main river in Ukraine. It divides the country into Right-bank and Left-bank areas. Along the whole length of the Dnieper there are the artificial seas with the hydro-electric power-stations. The rivers of Ukraine are navigable.</a:t>
            </a:r>
            <a:endParaRPr lang="ru-RU"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026" name="Picture 2" descr="C:\Users\User\Desktop\unnamed.jpg"/>
          <p:cNvPicPr>
            <a:picLocks noGrp="1" noChangeAspect="1" noChangeArrowheads="1"/>
          </p:cNvPicPr>
          <p:nvPr>
            <p:ph sz="quarter" idx="1"/>
          </p:nvPr>
        </p:nvPicPr>
        <p:blipFill>
          <a:blip r:embed="rId2" cstate="print"/>
          <a:srcRect/>
          <a:stretch>
            <a:fillRect/>
          </a:stretch>
        </p:blipFill>
        <p:spPr bwMode="auto">
          <a:xfrm>
            <a:off x="2133600" y="2073275"/>
            <a:ext cx="4876800" cy="3228975"/>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normAutofit fontScale="70000" lnSpcReduction="20000"/>
          </a:bodyPr>
          <a:lstStyle/>
          <a:p>
            <a:r>
              <a:rPr lang="en-US" dirty="0" smtClean="0"/>
              <a:t>There are more than three hundred cities and towns in Ukraine. The biggest of them are the industrial </a:t>
            </a:r>
            <a:r>
              <a:rPr lang="en-US" dirty="0" err="1" smtClean="0"/>
              <a:t>centres</a:t>
            </a:r>
            <a:r>
              <a:rPr lang="en-US" dirty="0" smtClean="0"/>
              <a:t> such as </a:t>
            </a:r>
            <a:r>
              <a:rPr lang="en-US" dirty="0" err="1" smtClean="0"/>
              <a:t>Kharkiv</a:t>
            </a:r>
            <a:r>
              <a:rPr lang="en-US" dirty="0" smtClean="0"/>
              <a:t>, Donetsk, </a:t>
            </a:r>
            <a:r>
              <a:rPr lang="en-US" dirty="0" err="1" smtClean="0"/>
              <a:t>Dniepropetrovsk</a:t>
            </a:r>
            <a:r>
              <a:rPr lang="en-US" dirty="0" smtClean="0"/>
              <a:t>, </a:t>
            </a:r>
            <a:r>
              <a:rPr lang="en-US" dirty="0" err="1" smtClean="0"/>
              <a:t>Lviv</a:t>
            </a:r>
            <a:r>
              <a:rPr lang="en-US" dirty="0" smtClean="0"/>
              <a:t>. Odessa, </a:t>
            </a:r>
            <a:r>
              <a:rPr lang="en-US" dirty="0" err="1" smtClean="0"/>
              <a:t>Mikolayiv</a:t>
            </a:r>
            <a:r>
              <a:rPr lang="en-US" dirty="0" smtClean="0"/>
              <a:t>, Kherson, Kerch are the most important ports of Ukraine. The capital of Ukraine is Kyiv. It is an administrative, industrial, scientific and </a:t>
            </a:r>
            <a:r>
              <a:rPr lang="en-US" dirty="0" err="1" smtClean="0"/>
              <a:t>cultutal</a:t>
            </a:r>
            <a:r>
              <a:rPr lang="en-US" dirty="0" smtClean="0"/>
              <a:t> centre.</a:t>
            </a:r>
            <a:endParaRPr lang="ru-RU" dirty="0" smtClean="0"/>
          </a:p>
          <a:p>
            <a:r>
              <a:rPr lang="en-US" dirty="0" smtClean="0"/>
              <a:t>Ukraine is rich in mineral resources: coal, oil, gas, different ores. Some of them are of industrial importance. The rich deposits of iron and coal are in the south of Ukraine. The deposits of oil and gas are in the Ukrainian Carpathians. The different mineral waters are one more wealth of Ukraine.</a:t>
            </a:r>
            <a:endParaRPr lang="ru-RU" dirty="0" smtClean="0"/>
          </a:p>
          <a:p>
            <a:r>
              <a:rPr lang="en-US" dirty="0" smtClean="0"/>
              <a:t>Ukraine is a developed industrial country. It has metallurgical and heavy industries, machine building and ship building industries. Ukraine produces up-to-date instruments, electronic microscopes, synthetic diamonds as well as consumer goods.</a:t>
            </a:r>
            <a:endParaRPr lang="ru-RU" dirty="0" smtClean="0"/>
          </a:p>
          <a:p>
            <a:r>
              <a:rPr lang="en-US" dirty="0" smtClean="0"/>
              <a:t>Ukraine is an agricultural country of standing reputation. Its soil is fertile. Its climate is good for cultivating different agricultural plants. The country is now through a period of difficult times. It is changing its economical system. Ukraine is building its new economy. The geographical position of Ukraine is </a:t>
            </a:r>
            <a:r>
              <a:rPr lang="en-US" dirty="0" err="1" smtClean="0"/>
              <a:t>favourable</a:t>
            </a:r>
            <a:r>
              <a:rPr lang="en-US" dirty="0" smtClean="0"/>
              <a:t> for maintaining close economic relations with many European countries. </a:t>
            </a:r>
            <a:endParaRPr lang="ru-RU" dirty="0" smtClean="0"/>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sz="2700" b="1" dirty="0" smtClean="0"/>
              <a:t>5) </a:t>
            </a:r>
            <a:r>
              <a:rPr lang="en-US" sz="2700" b="1" dirty="0" smtClean="0"/>
              <a:t>Complete these sentences with a question tag.</a:t>
            </a:r>
            <a:r>
              <a:rPr lang="ru-RU" dirty="0" smtClean="0"/>
              <a:t/>
            </a:r>
            <a:br>
              <a:rPr lang="ru-RU" dirty="0" smtClean="0"/>
            </a:br>
            <a:endParaRPr lang="ru-RU" dirty="0"/>
          </a:p>
        </p:txBody>
      </p:sp>
      <p:sp>
        <p:nvSpPr>
          <p:cNvPr id="3" name="Содержимое 2"/>
          <p:cNvSpPr>
            <a:spLocks noGrp="1"/>
          </p:cNvSpPr>
          <p:nvPr>
            <p:ph sz="quarter" idx="1"/>
          </p:nvPr>
        </p:nvSpPr>
        <p:spPr/>
        <p:txBody>
          <a:bodyPr/>
          <a:lstStyle/>
          <a:p>
            <a:endParaRPr lang="ru-RU" dirty="0"/>
          </a:p>
        </p:txBody>
      </p:sp>
      <p:grpSp>
        <p:nvGrpSpPr>
          <p:cNvPr id="1026" name="Группа 1543"/>
          <p:cNvGrpSpPr>
            <a:grpSpLocks/>
          </p:cNvGrpSpPr>
          <p:nvPr/>
        </p:nvGrpSpPr>
        <p:grpSpPr bwMode="auto">
          <a:xfrm>
            <a:off x="1042988" y="1557338"/>
            <a:ext cx="3992562" cy="3475037"/>
            <a:chOff x="2027" y="374"/>
            <a:chExt cx="5433" cy="4881"/>
          </a:xfrm>
        </p:grpSpPr>
        <p:sp>
          <p:nvSpPr>
            <p:cNvPr id="1544" name="Freeform 218"/>
            <p:cNvSpPr>
              <a:spLocks/>
            </p:cNvSpPr>
            <p:nvPr/>
          </p:nvSpPr>
          <p:spPr bwMode="auto">
            <a:xfrm>
              <a:off x="2027" y="374"/>
              <a:ext cx="5433" cy="4881"/>
            </a:xfrm>
            <a:custGeom>
              <a:avLst/>
              <a:gdLst>
                <a:gd name="T0" fmla="*/ 0 w 5433"/>
                <a:gd name="T1" fmla="*/ 5085 h 4881"/>
                <a:gd name="T2" fmla="*/ 0 w 5433"/>
                <a:gd name="T3" fmla="*/ 782 h 4881"/>
                <a:gd name="T4" fmla="*/ 3 w 5433"/>
                <a:gd name="T5" fmla="*/ 683 h 4881"/>
                <a:gd name="T6" fmla="*/ 22 w 5433"/>
                <a:gd name="T7" fmla="*/ 633 h 4881"/>
                <a:gd name="T8" fmla="*/ 73 w 5433"/>
                <a:gd name="T9" fmla="*/ 614 h 4881"/>
                <a:gd name="T10" fmla="*/ 174 w 5433"/>
                <a:gd name="T11" fmla="*/ 612 h 4881"/>
                <a:gd name="T12" fmla="*/ 980 w 5433"/>
                <a:gd name="T13" fmla="*/ 612 h 4881"/>
                <a:gd name="T14" fmla="*/ 975 w 5433"/>
                <a:gd name="T15" fmla="*/ 574 h 4881"/>
                <a:gd name="T16" fmla="*/ 960 w 5433"/>
                <a:gd name="T17" fmla="*/ 520 h 4881"/>
                <a:gd name="T18" fmla="*/ 928 w 5433"/>
                <a:gd name="T19" fmla="*/ 453 h 4881"/>
                <a:gd name="T20" fmla="*/ 874 w 5433"/>
                <a:gd name="T21" fmla="*/ 374 h 4881"/>
                <a:gd name="T22" fmla="*/ 951 w 5433"/>
                <a:gd name="T23" fmla="*/ 392 h 4881"/>
                <a:gd name="T24" fmla="*/ 1021 w 5433"/>
                <a:gd name="T25" fmla="*/ 438 h 4881"/>
                <a:gd name="T26" fmla="*/ 1081 w 5433"/>
                <a:gd name="T27" fmla="*/ 499 h 4881"/>
                <a:gd name="T28" fmla="*/ 1128 w 5433"/>
                <a:gd name="T29" fmla="*/ 561 h 4881"/>
                <a:gd name="T30" fmla="*/ 1160 w 5433"/>
                <a:gd name="T31" fmla="*/ 612 h 4881"/>
                <a:gd name="T32" fmla="*/ 5259 w 5433"/>
                <a:gd name="T33" fmla="*/ 612 h 4881"/>
                <a:gd name="T34" fmla="*/ 5359 w 5433"/>
                <a:gd name="T35" fmla="*/ 614 h 4881"/>
                <a:gd name="T36" fmla="*/ 5411 w 5433"/>
                <a:gd name="T37" fmla="*/ 633 h 4881"/>
                <a:gd name="T38" fmla="*/ 5430 w 5433"/>
                <a:gd name="T39" fmla="*/ 683 h 4881"/>
                <a:gd name="T40" fmla="*/ 5433 w 5433"/>
                <a:gd name="T41" fmla="*/ 782 h 4881"/>
                <a:gd name="T42" fmla="*/ 5433 w 5433"/>
                <a:gd name="T43" fmla="*/ 5085 h 4881"/>
                <a:gd name="T44" fmla="*/ 5430 w 5433"/>
                <a:gd name="T45" fmla="*/ 5183 h 4881"/>
                <a:gd name="T46" fmla="*/ 5411 w 5433"/>
                <a:gd name="T47" fmla="*/ 5233 h 4881"/>
                <a:gd name="T48" fmla="*/ 5359 w 5433"/>
                <a:gd name="T49" fmla="*/ 5252 h 4881"/>
                <a:gd name="T50" fmla="*/ 5259 w 5433"/>
                <a:gd name="T51" fmla="*/ 5255 h 4881"/>
                <a:gd name="T52" fmla="*/ 174 w 5433"/>
                <a:gd name="T53" fmla="*/ 5255 h 4881"/>
                <a:gd name="T54" fmla="*/ 73 w 5433"/>
                <a:gd name="T55" fmla="*/ 5252 h 4881"/>
                <a:gd name="T56" fmla="*/ 22 w 5433"/>
                <a:gd name="T57" fmla="*/ 5233 h 4881"/>
                <a:gd name="T58" fmla="*/ 3 w 5433"/>
                <a:gd name="T59" fmla="*/ 5183 h 4881"/>
                <a:gd name="T60" fmla="*/ 0 w 5433"/>
                <a:gd name="T61" fmla="*/ 5085 h 488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433" h="4881">
                  <a:moveTo>
                    <a:pt x="0" y="4711"/>
                  </a:moveTo>
                  <a:lnTo>
                    <a:pt x="0" y="408"/>
                  </a:lnTo>
                  <a:lnTo>
                    <a:pt x="3" y="309"/>
                  </a:lnTo>
                  <a:lnTo>
                    <a:pt x="22" y="259"/>
                  </a:lnTo>
                  <a:lnTo>
                    <a:pt x="73" y="240"/>
                  </a:lnTo>
                  <a:lnTo>
                    <a:pt x="174" y="238"/>
                  </a:lnTo>
                  <a:lnTo>
                    <a:pt x="980" y="238"/>
                  </a:lnTo>
                  <a:lnTo>
                    <a:pt x="975" y="200"/>
                  </a:lnTo>
                  <a:lnTo>
                    <a:pt x="960" y="146"/>
                  </a:lnTo>
                  <a:lnTo>
                    <a:pt x="928" y="79"/>
                  </a:lnTo>
                  <a:lnTo>
                    <a:pt x="874" y="0"/>
                  </a:lnTo>
                  <a:lnTo>
                    <a:pt x="951" y="18"/>
                  </a:lnTo>
                  <a:lnTo>
                    <a:pt x="1021" y="64"/>
                  </a:lnTo>
                  <a:lnTo>
                    <a:pt x="1081" y="125"/>
                  </a:lnTo>
                  <a:lnTo>
                    <a:pt x="1128" y="187"/>
                  </a:lnTo>
                  <a:lnTo>
                    <a:pt x="1160" y="238"/>
                  </a:lnTo>
                  <a:lnTo>
                    <a:pt x="5259" y="238"/>
                  </a:lnTo>
                  <a:lnTo>
                    <a:pt x="5359" y="240"/>
                  </a:lnTo>
                  <a:lnTo>
                    <a:pt x="5411" y="259"/>
                  </a:lnTo>
                  <a:lnTo>
                    <a:pt x="5430" y="309"/>
                  </a:lnTo>
                  <a:lnTo>
                    <a:pt x="5433" y="408"/>
                  </a:lnTo>
                  <a:lnTo>
                    <a:pt x="5433" y="4711"/>
                  </a:lnTo>
                  <a:lnTo>
                    <a:pt x="5430" y="4809"/>
                  </a:lnTo>
                  <a:lnTo>
                    <a:pt x="5411" y="4859"/>
                  </a:lnTo>
                  <a:lnTo>
                    <a:pt x="5359" y="4878"/>
                  </a:lnTo>
                  <a:lnTo>
                    <a:pt x="5259" y="4881"/>
                  </a:lnTo>
                  <a:lnTo>
                    <a:pt x="174" y="4881"/>
                  </a:lnTo>
                  <a:lnTo>
                    <a:pt x="73" y="4878"/>
                  </a:lnTo>
                  <a:lnTo>
                    <a:pt x="22" y="4859"/>
                  </a:lnTo>
                  <a:lnTo>
                    <a:pt x="3" y="4809"/>
                  </a:lnTo>
                  <a:lnTo>
                    <a:pt x="0" y="4711"/>
                  </a:lnTo>
                  <a:close/>
                </a:path>
              </a:pathLst>
            </a:custGeom>
            <a:noFill/>
            <a:ln w="6350">
              <a:solidFill>
                <a:srgbClr val="FEC217"/>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545" name="AutoShape 219"/>
            <p:cNvSpPr>
              <a:spLocks/>
            </p:cNvSpPr>
            <p:nvPr/>
          </p:nvSpPr>
          <p:spPr bwMode="auto">
            <a:xfrm>
              <a:off x="5164" y="872"/>
              <a:ext cx="2003" cy="2"/>
            </a:xfrm>
            <a:custGeom>
              <a:avLst/>
              <a:gdLst>
                <a:gd name="T0" fmla="*/ 0 w 2003"/>
                <a:gd name="T1" fmla="*/ 0 h 2"/>
                <a:gd name="T2" fmla="*/ 0 w 2003"/>
                <a:gd name="T3" fmla="*/ 0 h 2"/>
                <a:gd name="T4" fmla="*/ 2002 w 2003"/>
                <a:gd name="T5" fmla="*/ 0 h 2"/>
                <a:gd name="T6" fmla="*/ 2002 w 2003"/>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03" h="2">
                  <a:moveTo>
                    <a:pt x="0" y="0"/>
                  </a:moveTo>
                  <a:lnTo>
                    <a:pt x="0" y="0"/>
                  </a:lnTo>
                  <a:moveTo>
                    <a:pt x="2002" y="0"/>
                  </a:moveTo>
                  <a:lnTo>
                    <a:pt x="2002" y="0"/>
                  </a:lnTo>
                </a:path>
              </a:pathLst>
            </a:custGeom>
            <a:noFill/>
            <a:ln w="6350">
              <a:solidFill>
                <a:srgbClr val="010202"/>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546" name="AutoShape 220"/>
            <p:cNvSpPr>
              <a:spLocks/>
            </p:cNvSpPr>
            <p:nvPr/>
          </p:nvSpPr>
          <p:spPr bwMode="auto">
            <a:xfrm>
              <a:off x="5164" y="1122"/>
              <a:ext cx="2003" cy="2"/>
            </a:xfrm>
            <a:custGeom>
              <a:avLst/>
              <a:gdLst>
                <a:gd name="T0" fmla="*/ 0 w 2003"/>
                <a:gd name="T1" fmla="*/ 0 h 2"/>
                <a:gd name="T2" fmla="*/ 0 w 2003"/>
                <a:gd name="T3" fmla="*/ 0 h 2"/>
                <a:gd name="T4" fmla="*/ 2002 w 2003"/>
                <a:gd name="T5" fmla="*/ 0 h 2"/>
                <a:gd name="T6" fmla="*/ 2002 w 2003"/>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03" h="2">
                  <a:moveTo>
                    <a:pt x="0" y="0"/>
                  </a:moveTo>
                  <a:lnTo>
                    <a:pt x="0" y="0"/>
                  </a:lnTo>
                  <a:moveTo>
                    <a:pt x="2002" y="0"/>
                  </a:moveTo>
                  <a:lnTo>
                    <a:pt x="2002" y="0"/>
                  </a:lnTo>
                </a:path>
              </a:pathLst>
            </a:custGeom>
            <a:noFill/>
            <a:ln w="6350">
              <a:solidFill>
                <a:srgbClr val="010202"/>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547" name="AutoShape 221"/>
            <p:cNvSpPr>
              <a:spLocks/>
            </p:cNvSpPr>
            <p:nvPr/>
          </p:nvSpPr>
          <p:spPr bwMode="auto">
            <a:xfrm>
              <a:off x="5164" y="1379"/>
              <a:ext cx="2003" cy="2"/>
            </a:xfrm>
            <a:custGeom>
              <a:avLst/>
              <a:gdLst>
                <a:gd name="T0" fmla="*/ 0 w 2003"/>
                <a:gd name="T1" fmla="*/ 0 h 2"/>
                <a:gd name="T2" fmla="*/ 0 w 2003"/>
                <a:gd name="T3" fmla="*/ 0 h 2"/>
                <a:gd name="T4" fmla="*/ 2002 w 2003"/>
                <a:gd name="T5" fmla="*/ 0 h 2"/>
                <a:gd name="T6" fmla="*/ 2002 w 2003"/>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03" h="2">
                  <a:moveTo>
                    <a:pt x="0" y="0"/>
                  </a:moveTo>
                  <a:lnTo>
                    <a:pt x="0" y="0"/>
                  </a:lnTo>
                  <a:moveTo>
                    <a:pt x="2002" y="0"/>
                  </a:moveTo>
                  <a:lnTo>
                    <a:pt x="2002" y="0"/>
                  </a:lnTo>
                </a:path>
              </a:pathLst>
            </a:custGeom>
            <a:noFill/>
            <a:ln w="6350">
              <a:solidFill>
                <a:srgbClr val="010202"/>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548" name="AutoShape 222"/>
            <p:cNvSpPr>
              <a:spLocks/>
            </p:cNvSpPr>
            <p:nvPr/>
          </p:nvSpPr>
          <p:spPr bwMode="auto">
            <a:xfrm>
              <a:off x="5164" y="1629"/>
              <a:ext cx="2003" cy="2"/>
            </a:xfrm>
            <a:custGeom>
              <a:avLst/>
              <a:gdLst>
                <a:gd name="T0" fmla="*/ 0 w 2003"/>
                <a:gd name="T1" fmla="*/ 0 h 2"/>
                <a:gd name="T2" fmla="*/ 0 w 2003"/>
                <a:gd name="T3" fmla="*/ 0 h 2"/>
                <a:gd name="T4" fmla="*/ 2002 w 2003"/>
                <a:gd name="T5" fmla="*/ 0 h 2"/>
                <a:gd name="T6" fmla="*/ 2002 w 2003"/>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03" h="2">
                  <a:moveTo>
                    <a:pt x="0" y="0"/>
                  </a:moveTo>
                  <a:lnTo>
                    <a:pt x="0" y="0"/>
                  </a:lnTo>
                  <a:moveTo>
                    <a:pt x="2002" y="0"/>
                  </a:moveTo>
                  <a:lnTo>
                    <a:pt x="2002" y="0"/>
                  </a:lnTo>
                </a:path>
              </a:pathLst>
            </a:custGeom>
            <a:noFill/>
            <a:ln w="6350">
              <a:solidFill>
                <a:srgbClr val="010202"/>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549" name="AutoShape 223"/>
            <p:cNvSpPr>
              <a:spLocks/>
            </p:cNvSpPr>
            <p:nvPr/>
          </p:nvSpPr>
          <p:spPr bwMode="auto">
            <a:xfrm>
              <a:off x="5164" y="1879"/>
              <a:ext cx="2003" cy="2"/>
            </a:xfrm>
            <a:custGeom>
              <a:avLst/>
              <a:gdLst>
                <a:gd name="T0" fmla="*/ 0 w 2003"/>
                <a:gd name="T1" fmla="*/ 0 h 2"/>
                <a:gd name="T2" fmla="*/ 0 w 2003"/>
                <a:gd name="T3" fmla="*/ 0 h 2"/>
                <a:gd name="T4" fmla="*/ 2002 w 2003"/>
                <a:gd name="T5" fmla="*/ 0 h 2"/>
                <a:gd name="T6" fmla="*/ 2002 w 2003"/>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03" h="2">
                  <a:moveTo>
                    <a:pt x="0" y="0"/>
                  </a:moveTo>
                  <a:lnTo>
                    <a:pt x="0" y="0"/>
                  </a:lnTo>
                  <a:moveTo>
                    <a:pt x="2002" y="0"/>
                  </a:moveTo>
                  <a:lnTo>
                    <a:pt x="2002" y="0"/>
                  </a:lnTo>
                </a:path>
              </a:pathLst>
            </a:custGeom>
            <a:noFill/>
            <a:ln w="6350">
              <a:solidFill>
                <a:srgbClr val="010202"/>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556" name="AutoShape 224"/>
            <p:cNvSpPr>
              <a:spLocks/>
            </p:cNvSpPr>
            <p:nvPr/>
          </p:nvSpPr>
          <p:spPr bwMode="auto">
            <a:xfrm>
              <a:off x="5164" y="2129"/>
              <a:ext cx="2003" cy="2"/>
            </a:xfrm>
            <a:custGeom>
              <a:avLst/>
              <a:gdLst>
                <a:gd name="T0" fmla="*/ 0 w 2003"/>
                <a:gd name="T1" fmla="*/ 0 h 2"/>
                <a:gd name="T2" fmla="*/ 0 w 2003"/>
                <a:gd name="T3" fmla="*/ 0 h 2"/>
                <a:gd name="T4" fmla="*/ 2002 w 2003"/>
                <a:gd name="T5" fmla="*/ 0 h 2"/>
                <a:gd name="T6" fmla="*/ 2002 w 2003"/>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03" h="2">
                  <a:moveTo>
                    <a:pt x="0" y="0"/>
                  </a:moveTo>
                  <a:lnTo>
                    <a:pt x="0" y="0"/>
                  </a:lnTo>
                  <a:moveTo>
                    <a:pt x="2002" y="0"/>
                  </a:moveTo>
                  <a:lnTo>
                    <a:pt x="2002" y="0"/>
                  </a:lnTo>
                </a:path>
              </a:pathLst>
            </a:custGeom>
            <a:noFill/>
            <a:ln w="6350">
              <a:solidFill>
                <a:srgbClr val="010202"/>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557" name="AutoShape 225"/>
            <p:cNvSpPr>
              <a:spLocks/>
            </p:cNvSpPr>
            <p:nvPr/>
          </p:nvSpPr>
          <p:spPr bwMode="auto">
            <a:xfrm>
              <a:off x="5164" y="2379"/>
              <a:ext cx="2003" cy="2"/>
            </a:xfrm>
            <a:custGeom>
              <a:avLst/>
              <a:gdLst>
                <a:gd name="T0" fmla="*/ 0 w 2003"/>
                <a:gd name="T1" fmla="*/ 0 h 2"/>
                <a:gd name="T2" fmla="*/ 0 w 2003"/>
                <a:gd name="T3" fmla="*/ 0 h 2"/>
                <a:gd name="T4" fmla="*/ 2002 w 2003"/>
                <a:gd name="T5" fmla="*/ 0 h 2"/>
                <a:gd name="T6" fmla="*/ 2002 w 2003"/>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03" h="2">
                  <a:moveTo>
                    <a:pt x="0" y="0"/>
                  </a:moveTo>
                  <a:lnTo>
                    <a:pt x="0" y="0"/>
                  </a:lnTo>
                  <a:moveTo>
                    <a:pt x="2002" y="0"/>
                  </a:moveTo>
                  <a:lnTo>
                    <a:pt x="2002" y="0"/>
                  </a:lnTo>
                </a:path>
              </a:pathLst>
            </a:custGeom>
            <a:noFill/>
            <a:ln w="6350">
              <a:solidFill>
                <a:srgbClr val="010202"/>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558" name="AutoShape 226"/>
            <p:cNvSpPr>
              <a:spLocks/>
            </p:cNvSpPr>
            <p:nvPr/>
          </p:nvSpPr>
          <p:spPr bwMode="auto">
            <a:xfrm>
              <a:off x="5164" y="2629"/>
              <a:ext cx="2003" cy="2"/>
            </a:xfrm>
            <a:custGeom>
              <a:avLst/>
              <a:gdLst>
                <a:gd name="T0" fmla="*/ 0 w 2003"/>
                <a:gd name="T1" fmla="*/ 0 h 2"/>
                <a:gd name="T2" fmla="*/ 0 w 2003"/>
                <a:gd name="T3" fmla="*/ 0 h 2"/>
                <a:gd name="T4" fmla="*/ 2002 w 2003"/>
                <a:gd name="T5" fmla="*/ 0 h 2"/>
                <a:gd name="T6" fmla="*/ 2002 w 2003"/>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03" h="2">
                  <a:moveTo>
                    <a:pt x="0" y="0"/>
                  </a:moveTo>
                  <a:lnTo>
                    <a:pt x="0" y="0"/>
                  </a:lnTo>
                  <a:moveTo>
                    <a:pt x="2002" y="0"/>
                  </a:moveTo>
                  <a:lnTo>
                    <a:pt x="2002" y="0"/>
                  </a:lnTo>
                </a:path>
              </a:pathLst>
            </a:custGeom>
            <a:noFill/>
            <a:ln w="6350">
              <a:solidFill>
                <a:srgbClr val="010202"/>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559" name="AutoShape 227"/>
            <p:cNvSpPr>
              <a:spLocks/>
            </p:cNvSpPr>
            <p:nvPr/>
          </p:nvSpPr>
          <p:spPr bwMode="auto">
            <a:xfrm>
              <a:off x="5164" y="2879"/>
              <a:ext cx="2003" cy="2"/>
            </a:xfrm>
            <a:custGeom>
              <a:avLst/>
              <a:gdLst>
                <a:gd name="T0" fmla="*/ 0 w 2003"/>
                <a:gd name="T1" fmla="*/ 0 h 2"/>
                <a:gd name="T2" fmla="*/ 0 w 2003"/>
                <a:gd name="T3" fmla="*/ 0 h 2"/>
                <a:gd name="T4" fmla="*/ 2002 w 2003"/>
                <a:gd name="T5" fmla="*/ 0 h 2"/>
                <a:gd name="T6" fmla="*/ 2002 w 2003"/>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03" h="2">
                  <a:moveTo>
                    <a:pt x="0" y="0"/>
                  </a:moveTo>
                  <a:lnTo>
                    <a:pt x="0" y="0"/>
                  </a:lnTo>
                  <a:moveTo>
                    <a:pt x="2002" y="0"/>
                  </a:moveTo>
                  <a:lnTo>
                    <a:pt x="2002" y="0"/>
                  </a:lnTo>
                </a:path>
              </a:pathLst>
            </a:custGeom>
            <a:noFill/>
            <a:ln w="6350">
              <a:solidFill>
                <a:srgbClr val="010202"/>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560" name="AutoShape 228"/>
            <p:cNvSpPr>
              <a:spLocks/>
            </p:cNvSpPr>
            <p:nvPr/>
          </p:nvSpPr>
          <p:spPr bwMode="auto">
            <a:xfrm>
              <a:off x="5164" y="3129"/>
              <a:ext cx="2003" cy="2"/>
            </a:xfrm>
            <a:custGeom>
              <a:avLst/>
              <a:gdLst>
                <a:gd name="T0" fmla="*/ 0 w 2003"/>
                <a:gd name="T1" fmla="*/ 0 h 2"/>
                <a:gd name="T2" fmla="*/ 0 w 2003"/>
                <a:gd name="T3" fmla="*/ 0 h 2"/>
                <a:gd name="T4" fmla="*/ 2002 w 2003"/>
                <a:gd name="T5" fmla="*/ 0 h 2"/>
                <a:gd name="T6" fmla="*/ 2002 w 2003"/>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03" h="2">
                  <a:moveTo>
                    <a:pt x="0" y="0"/>
                  </a:moveTo>
                  <a:lnTo>
                    <a:pt x="0" y="0"/>
                  </a:lnTo>
                  <a:moveTo>
                    <a:pt x="2002" y="0"/>
                  </a:moveTo>
                  <a:lnTo>
                    <a:pt x="2002" y="0"/>
                  </a:lnTo>
                </a:path>
              </a:pathLst>
            </a:custGeom>
            <a:noFill/>
            <a:ln w="6350">
              <a:solidFill>
                <a:srgbClr val="010202"/>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561" name="AutoShape 229"/>
            <p:cNvSpPr>
              <a:spLocks/>
            </p:cNvSpPr>
            <p:nvPr/>
          </p:nvSpPr>
          <p:spPr bwMode="auto">
            <a:xfrm>
              <a:off x="5164" y="3379"/>
              <a:ext cx="2003" cy="2"/>
            </a:xfrm>
            <a:custGeom>
              <a:avLst/>
              <a:gdLst>
                <a:gd name="T0" fmla="*/ 0 w 2003"/>
                <a:gd name="T1" fmla="*/ 0 h 2"/>
                <a:gd name="T2" fmla="*/ 0 w 2003"/>
                <a:gd name="T3" fmla="*/ 0 h 2"/>
                <a:gd name="T4" fmla="*/ 2002 w 2003"/>
                <a:gd name="T5" fmla="*/ 0 h 2"/>
                <a:gd name="T6" fmla="*/ 2002 w 2003"/>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03" h="2">
                  <a:moveTo>
                    <a:pt x="0" y="0"/>
                  </a:moveTo>
                  <a:lnTo>
                    <a:pt x="0" y="0"/>
                  </a:lnTo>
                  <a:moveTo>
                    <a:pt x="2002" y="0"/>
                  </a:moveTo>
                  <a:lnTo>
                    <a:pt x="2002" y="0"/>
                  </a:lnTo>
                </a:path>
              </a:pathLst>
            </a:custGeom>
            <a:noFill/>
            <a:ln w="6350">
              <a:solidFill>
                <a:srgbClr val="010202"/>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562" name="AutoShape 230"/>
            <p:cNvSpPr>
              <a:spLocks/>
            </p:cNvSpPr>
            <p:nvPr/>
          </p:nvSpPr>
          <p:spPr bwMode="auto">
            <a:xfrm>
              <a:off x="5164" y="3629"/>
              <a:ext cx="2003" cy="2"/>
            </a:xfrm>
            <a:custGeom>
              <a:avLst/>
              <a:gdLst>
                <a:gd name="T0" fmla="*/ 0 w 2003"/>
                <a:gd name="T1" fmla="*/ 0 h 2"/>
                <a:gd name="T2" fmla="*/ 0 w 2003"/>
                <a:gd name="T3" fmla="*/ 0 h 2"/>
                <a:gd name="T4" fmla="*/ 2002 w 2003"/>
                <a:gd name="T5" fmla="*/ 0 h 2"/>
                <a:gd name="T6" fmla="*/ 2002 w 2003"/>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03" h="2">
                  <a:moveTo>
                    <a:pt x="0" y="0"/>
                  </a:moveTo>
                  <a:lnTo>
                    <a:pt x="0" y="0"/>
                  </a:lnTo>
                  <a:moveTo>
                    <a:pt x="2002" y="0"/>
                  </a:moveTo>
                  <a:lnTo>
                    <a:pt x="2002" y="0"/>
                  </a:lnTo>
                </a:path>
              </a:pathLst>
            </a:custGeom>
            <a:noFill/>
            <a:ln w="6350">
              <a:solidFill>
                <a:srgbClr val="010202"/>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563" name="AutoShape 231"/>
            <p:cNvSpPr>
              <a:spLocks/>
            </p:cNvSpPr>
            <p:nvPr/>
          </p:nvSpPr>
          <p:spPr bwMode="auto">
            <a:xfrm>
              <a:off x="5164" y="3879"/>
              <a:ext cx="2003" cy="2"/>
            </a:xfrm>
            <a:custGeom>
              <a:avLst/>
              <a:gdLst>
                <a:gd name="T0" fmla="*/ 0 w 2003"/>
                <a:gd name="T1" fmla="*/ 0 h 2"/>
                <a:gd name="T2" fmla="*/ 0 w 2003"/>
                <a:gd name="T3" fmla="*/ 0 h 2"/>
                <a:gd name="T4" fmla="*/ 2002 w 2003"/>
                <a:gd name="T5" fmla="*/ 0 h 2"/>
                <a:gd name="T6" fmla="*/ 2002 w 2003"/>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03" h="2">
                  <a:moveTo>
                    <a:pt x="0" y="0"/>
                  </a:moveTo>
                  <a:lnTo>
                    <a:pt x="0" y="0"/>
                  </a:lnTo>
                  <a:moveTo>
                    <a:pt x="2002" y="0"/>
                  </a:moveTo>
                  <a:lnTo>
                    <a:pt x="2002" y="0"/>
                  </a:lnTo>
                </a:path>
              </a:pathLst>
            </a:custGeom>
            <a:noFill/>
            <a:ln w="6350">
              <a:solidFill>
                <a:srgbClr val="010202"/>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564" name="AutoShape 232"/>
            <p:cNvSpPr>
              <a:spLocks/>
            </p:cNvSpPr>
            <p:nvPr/>
          </p:nvSpPr>
          <p:spPr bwMode="auto">
            <a:xfrm>
              <a:off x="5164" y="4129"/>
              <a:ext cx="2003" cy="2"/>
            </a:xfrm>
            <a:custGeom>
              <a:avLst/>
              <a:gdLst>
                <a:gd name="T0" fmla="*/ 0 w 2003"/>
                <a:gd name="T1" fmla="*/ 0 h 2"/>
                <a:gd name="T2" fmla="*/ 0 w 2003"/>
                <a:gd name="T3" fmla="*/ 0 h 2"/>
                <a:gd name="T4" fmla="*/ 2002 w 2003"/>
                <a:gd name="T5" fmla="*/ 0 h 2"/>
                <a:gd name="T6" fmla="*/ 2002 w 2003"/>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03" h="2">
                  <a:moveTo>
                    <a:pt x="0" y="0"/>
                  </a:moveTo>
                  <a:lnTo>
                    <a:pt x="0" y="0"/>
                  </a:lnTo>
                  <a:moveTo>
                    <a:pt x="2002" y="0"/>
                  </a:moveTo>
                  <a:lnTo>
                    <a:pt x="2002" y="0"/>
                  </a:lnTo>
                </a:path>
              </a:pathLst>
            </a:custGeom>
            <a:noFill/>
            <a:ln w="6350">
              <a:solidFill>
                <a:srgbClr val="010202"/>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565" name="AutoShape 233"/>
            <p:cNvSpPr>
              <a:spLocks/>
            </p:cNvSpPr>
            <p:nvPr/>
          </p:nvSpPr>
          <p:spPr bwMode="auto">
            <a:xfrm>
              <a:off x="5164" y="4379"/>
              <a:ext cx="2003" cy="2"/>
            </a:xfrm>
            <a:custGeom>
              <a:avLst/>
              <a:gdLst>
                <a:gd name="T0" fmla="*/ 0 w 2003"/>
                <a:gd name="T1" fmla="*/ 0 h 2"/>
                <a:gd name="T2" fmla="*/ 0 w 2003"/>
                <a:gd name="T3" fmla="*/ 0 h 2"/>
                <a:gd name="T4" fmla="*/ 2002 w 2003"/>
                <a:gd name="T5" fmla="*/ 0 h 2"/>
                <a:gd name="T6" fmla="*/ 2002 w 2003"/>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03" h="2">
                  <a:moveTo>
                    <a:pt x="0" y="0"/>
                  </a:moveTo>
                  <a:lnTo>
                    <a:pt x="0" y="0"/>
                  </a:lnTo>
                  <a:moveTo>
                    <a:pt x="2002" y="0"/>
                  </a:moveTo>
                  <a:lnTo>
                    <a:pt x="2002" y="0"/>
                  </a:lnTo>
                </a:path>
              </a:pathLst>
            </a:custGeom>
            <a:noFill/>
            <a:ln w="6350">
              <a:solidFill>
                <a:srgbClr val="010202"/>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566" name="AutoShape 234"/>
            <p:cNvSpPr>
              <a:spLocks/>
            </p:cNvSpPr>
            <p:nvPr/>
          </p:nvSpPr>
          <p:spPr bwMode="auto">
            <a:xfrm>
              <a:off x="5164" y="4629"/>
              <a:ext cx="2003" cy="2"/>
            </a:xfrm>
            <a:custGeom>
              <a:avLst/>
              <a:gdLst>
                <a:gd name="T0" fmla="*/ 0 w 2003"/>
                <a:gd name="T1" fmla="*/ 0 h 2"/>
                <a:gd name="T2" fmla="*/ 0 w 2003"/>
                <a:gd name="T3" fmla="*/ 0 h 2"/>
                <a:gd name="T4" fmla="*/ 2002 w 2003"/>
                <a:gd name="T5" fmla="*/ 0 h 2"/>
                <a:gd name="T6" fmla="*/ 2002 w 2003"/>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03" h="2">
                  <a:moveTo>
                    <a:pt x="0" y="0"/>
                  </a:moveTo>
                  <a:lnTo>
                    <a:pt x="0" y="0"/>
                  </a:lnTo>
                  <a:moveTo>
                    <a:pt x="2002" y="0"/>
                  </a:moveTo>
                  <a:lnTo>
                    <a:pt x="2002" y="0"/>
                  </a:lnTo>
                </a:path>
              </a:pathLst>
            </a:custGeom>
            <a:noFill/>
            <a:ln w="6350">
              <a:solidFill>
                <a:srgbClr val="010202"/>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567" name="AutoShape 235"/>
            <p:cNvSpPr>
              <a:spLocks/>
            </p:cNvSpPr>
            <p:nvPr/>
          </p:nvSpPr>
          <p:spPr bwMode="auto">
            <a:xfrm>
              <a:off x="5164" y="4879"/>
              <a:ext cx="2003" cy="2"/>
            </a:xfrm>
            <a:custGeom>
              <a:avLst/>
              <a:gdLst>
                <a:gd name="T0" fmla="*/ 0 w 2003"/>
                <a:gd name="T1" fmla="*/ 0 h 2"/>
                <a:gd name="T2" fmla="*/ 0 w 2003"/>
                <a:gd name="T3" fmla="*/ 0 h 2"/>
                <a:gd name="T4" fmla="*/ 2002 w 2003"/>
                <a:gd name="T5" fmla="*/ 0 h 2"/>
                <a:gd name="T6" fmla="*/ 2002 w 2003"/>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03" h="2">
                  <a:moveTo>
                    <a:pt x="0" y="0"/>
                  </a:moveTo>
                  <a:lnTo>
                    <a:pt x="0" y="0"/>
                  </a:lnTo>
                  <a:moveTo>
                    <a:pt x="2002" y="0"/>
                  </a:moveTo>
                  <a:lnTo>
                    <a:pt x="2002" y="0"/>
                  </a:lnTo>
                </a:path>
              </a:pathLst>
            </a:custGeom>
            <a:noFill/>
            <a:ln w="6350">
              <a:solidFill>
                <a:srgbClr val="010202"/>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568" name="AutoShape 236"/>
            <p:cNvSpPr>
              <a:spLocks/>
            </p:cNvSpPr>
            <p:nvPr/>
          </p:nvSpPr>
          <p:spPr bwMode="auto">
            <a:xfrm>
              <a:off x="5164" y="5129"/>
              <a:ext cx="2003" cy="2"/>
            </a:xfrm>
            <a:custGeom>
              <a:avLst/>
              <a:gdLst>
                <a:gd name="T0" fmla="*/ 0 w 2003"/>
                <a:gd name="T1" fmla="*/ 0 h 2"/>
                <a:gd name="T2" fmla="*/ 0 w 2003"/>
                <a:gd name="T3" fmla="*/ 0 h 2"/>
                <a:gd name="T4" fmla="*/ 2002 w 2003"/>
                <a:gd name="T5" fmla="*/ 0 h 2"/>
                <a:gd name="T6" fmla="*/ 2002 w 2003"/>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03" h="2">
                  <a:moveTo>
                    <a:pt x="0" y="0"/>
                  </a:moveTo>
                  <a:lnTo>
                    <a:pt x="0" y="0"/>
                  </a:lnTo>
                  <a:moveTo>
                    <a:pt x="2002" y="0"/>
                  </a:moveTo>
                  <a:lnTo>
                    <a:pt x="2002" y="0"/>
                  </a:lnTo>
                </a:path>
              </a:pathLst>
            </a:custGeom>
            <a:noFill/>
            <a:ln w="6350">
              <a:solidFill>
                <a:srgbClr val="010202"/>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569" name="Text Box 237"/>
            <p:cNvSpPr txBox="1">
              <a:spLocks noChangeArrowheads="1"/>
            </p:cNvSpPr>
            <p:nvPr/>
          </p:nvSpPr>
          <p:spPr bwMode="auto">
            <a:xfrm>
              <a:off x="2123" y="733"/>
              <a:ext cx="2760" cy="439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10202"/>
                  </a:solidFill>
                  <a:effectLst/>
                  <a:latin typeface="Times New Roman" pitchFamily="18" charset="0"/>
                  <a:cs typeface="Arial" pitchFamily="34" charset="0"/>
                </a:rPr>
                <a:t>Kate won’t be late,</a:t>
              </a:r>
              <a:endParaRPr kumimoji="0" lang="en-US" sz="12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10202"/>
                  </a:solidFill>
                  <a:effectLst/>
                  <a:latin typeface="Times New Roman" pitchFamily="18" charset="0"/>
                  <a:cs typeface="Arial" pitchFamily="34" charset="0"/>
                </a:rPr>
                <a:t>You’re tired,</a:t>
              </a:r>
            </a:p>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10202"/>
                  </a:solidFill>
                  <a:effectLst/>
                  <a:latin typeface="Times New Roman" pitchFamily="18" charset="0"/>
                  <a:cs typeface="Arial" pitchFamily="34" charset="0"/>
                </a:rPr>
                <a:t> You travel a lot,</a:t>
              </a:r>
              <a:endParaRPr kumimoji="0" lang="en-US" sz="12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10202"/>
                  </a:solidFill>
                  <a:effectLst/>
                  <a:latin typeface="Times New Roman" pitchFamily="18" charset="0"/>
                  <a:cs typeface="Arial" pitchFamily="34" charset="0"/>
                </a:rPr>
                <a:t>You weren’t listening,</a:t>
              </a:r>
            </a:p>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10202"/>
                  </a:solidFill>
                  <a:effectLst/>
                  <a:latin typeface="Times New Roman" pitchFamily="18" charset="0"/>
                  <a:cs typeface="Arial" pitchFamily="34" charset="0"/>
                </a:rPr>
                <a:t> Sarah doesn’t know Ann,</a:t>
              </a:r>
            </a:p>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10202"/>
                  </a:solidFill>
                  <a:effectLst/>
                  <a:latin typeface="Times New Roman" pitchFamily="18" charset="0"/>
                  <a:cs typeface="Arial" pitchFamily="34" charset="0"/>
                </a:rPr>
                <a:t> Jack’s on</a:t>
              </a:r>
              <a:r>
                <a:rPr kumimoji="0" lang="uk-UA" sz="1200" b="0" i="0" u="none" strike="noStrike" cap="none" normalizeH="0" baseline="0" smtClean="0">
                  <a:ln>
                    <a:noFill/>
                  </a:ln>
                  <a:solidFill>
                    <a:srgbClr val="010202"/>
                  </a:solidFill>
                  <a:effectLst/>
                  <a:latin typeface="Times New Roman" pitchFamily="18" charset="0"/>
                  <a:cs typeface="Arial" pitchFamily="34" charset="0"/>
                </a:rPr>
                <a:t> </a:t>
              </a:r>
              <a:r>
                <a:rPr kumimoji="0" lang="en-US" sz="1200" b="0" i="0" u="none" strike="noStrike" cap="none" normalizeH="0" baseline="0" smtClean="0">
                  <a:ln>
                    <a:noFill/>
                  </a:ln>
                  <a:solidFill>
                    <a:srgbClr val="010202"/>
                  </a:solidFill>
                  <a:effectLst/>
                  <a:latin typeface="Times New Roman" pitchFamily="18" charset="0"/>
                  <a:cs typeface="Arial" pitchFamily="34" charset="0"/>
                </a:rPr>
                <a:t>holiday,</a:t>
              </a:r>
              <a:endParaRPr kumimoji="0" lang="en-US" sz="12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10202"/>
                  </a:solidFill>
                  <a:effectLst/>
                  <a:latin typeface="Times New Roman" pitchFamily="18" charset="0"/>
                  <a:cs typeface="Arial" pitchFamily="34" charset="0"/>
                </a:rPr>
                <a:t>It didn’t take long to get here,</a:t>
              </a:r>
            </a:p>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10202"/>
                  </a:solidFill>
                  <a:effectLst/>
                  <a:latin typeface="Times New Roman" pitchFamily="18" charset="0"/>
                  <a:cs typeface="Arial" pitchFamily="34" charset="0"/>
                </a:rPr>
                <a:t> You can speak German,</a:t>
              </a:r>
              <a:endParaRPr kumimoji="0" lang="en-US" sz="12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10202"/>
                  </a:solidFill>
                  <a:effectLst/>
                  <a:latin typeface="Times New Roman" pitchFamily="18" charset="0"/>
                  <a:cs typeface="Arial" pitchFamily="34" charset="0"/>
                </a:rPr>
                <a:t>They won’t mind if I take a picture,</a:t>
              </a:r>
            </a:p>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10202"/>
                  </a:solidFill>
                  <a:effectLst/>
                  <a:latin typeface="Times New Roman" pitchFamily="18" charset="0"/>
                  <a:cs typeface="Arial" pitchFamily="34" charset="0"/>
                </a:rPr>
                <a:t> There are a lot of people here,</a:t>
              </a:r>
            </a:p>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10202"/>
                  </a:solidFill>
                  <a:effectLst/>
                  <a:latin typeface="Times New Roman" pitchFamily="18" charset="0"/>
                  <a:cs typeface="Arial" pitchFamily="34" charset="0"/>
                </a:rPr>
                <a:t> Let’s go and have coffee,</a:t>
              </a:r>
            </a:p>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10202"/>
                  </a:solidFill>
                  <a:effectLst/>
                  <a:latin typeface="Times New Roman" pitchFamily="18" charset="0"/>
                  <a:cs typeface="Arial" pitchFamily="34" charset="0"/>
                </a:rPr>
                <a:t>This isn’t very interesting</a:t>
              </a:r>
              <a:endParaRPr kumimoji="0" lang="en-US" sz="12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10202"/>
                  </a:solidFill>
                  <a:effectLst/>
                  <a:latin typeface="Times New Roman" pitchFamily="18" charset="0"/>
                  <a:cs typeface="Arial" pitchFamily="34" charset="0"/>
                </a:rPr>
                <a:t>I’m too impatient </a:t>
              </a:r>
              <a:r>
                <a:rPr kumimoji="0" lang="uk-UA" sz="1200" b="0" i="0" u="none" strike="noStrike" cap="none" normalizeH="0" baseline="0" smtClean="0">
                  <a:ln>
                    <a:noFill/>
                  </a:ln>
                  <a:solidFill>
                    <a:srgbClr val="010202"/>
                  </a:solidFill>
                  <a:effectLst/>
                  <a:latin typeface="Times New Roman" pitchFamily="18" charset="0"/>
                  <a:cs typeface="Arial" pitchFamily="34" charset="0"/>
                </a:rPr>
                <a:t> </a:t>
              </a:r>
            </a:p>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10202"/>
                  </a:solidFill>
                  <a:effectLst/>
                  <a:latin typeface="Times New Roman" pitchFamily="18" charset="0"/>
                  <a:cs typeface="Arial" pitchFamily="34" charset="0"/>
                </a:rPr>
                <a:t>You wouldn’t tell anyone,</a:t>
              </a:r>
              <a:endParaRPr kumimoji="0" lang="en-US" sz="12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10202"/>
                  </a:solidFill>
                  <a:effectLst/>
                  <a:latin typeface="Times New Roman" pitchFamily="18" charset="0"/>
                  <a:cs typeface="Arial" pitchFamily="34" charset="0"/>
                </a:rPr>
                <a:t>Helen has lived here a long time,</a:t>
              </a:r>
            </a:p>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10202"/>
                  </a:solidFill>
                  <a:effectLst/>
                  <a:latin typeface="Times New Roman" pitchFamily="18" charset="0"/>
                  <a:cs typeface="Arial" pitchFamily="34" charset="0"/>
                </a:rPr>
                <a:t> I</a:t>
              </a:r>
              <a:r>
                <a:rPr kumimoji="0" lang="en-US" sz="1200" b="0" i="0" u="none" strike="noStrike" cap="none" normalizeH="0" baseline="0" smtClean="0">
                  <a:ln>
                    <a:noFill/>
                  </a:ln>
                  <a:solidFill>
                    <a:srgbClr val="010202"/>
                  </a:solidFill>
                  <a:effectLst/>
                  <a:latin typeface="Calibri" pitchFamily="34" charset="0"/>
                  <a:cs typeface="Arial" pitchFamily="34" charset="0"/>
                </a:rPr>
                <a:t> </a:t>
              </a:r>
              <a:r>
                <a:rPr kumimoji="0" lang="en-US" sz="1200" b="0" i="0" u="none" strike="noStrike" cap="none" normalizeH="0" baseline="0" smtClean="0">
                  <a:ln>
                    <a:noFill/>
                  </a:ln>
                  <a:solidFill>
                    <a:srgbClr val="010202"/>
                  </a:solidFill>
                  <a:effectLst/>
                  <a:latin typeface="Times New Roman" pitchFamily="18" charset="0"/>
                  <a:cs typeface="Arial" pitchFamily="34" charset="0"/>
                </a:rPr>
                <a:t>shouldn’t have lost my temper,</a:t>
              </a:r>
            </a:p>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10202"/>
                  </a:solidFill>
                  <a:effectLst/>
                  <a:latin typeface="Times New Roman" pitchFamily="18" charset="0"/>
                  <a:cs typeface="Arial" pitchFamily="34" charset="0"/>
                </a:rPr>
                <a:t> He’d never met her before,</a:t>
              </a:r>
            </a:p>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10202"/>
                  </a:solidFill>
                  <a:effectLst/>
                  <a:latin typeface="Times New Roman" pitchFamily="18" charset="0"/>
                  <a:cs typeface="Arial" pitchFamily="34" charset="0"/>
                </a:rPr>
                <a:t>Don’t forget to call me,</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570" name="Text Box 238"/>
            <p:cNvSpPr txBox="1">
              <a:spLocks noChangeArrowheads="1"/>
            </p:cNvSpPr>
            <p:nvPr/>
          </p:nvSpPr>
          <p:spPr bwMode="auto">
            <a:xfrm>
              <a:off x="5193" y="682"/>
              <a:ext cx="2124" cy="450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rgbClr val="3857A7"/>
                  </a:solidFill>
                  <a:effectLst/>
                  <a:latin typeface="Trebuchet MS" pitchFamily="34" charset="0"/>
                  <a:cs typeface="Arial" pitchFamily="34" charset="0"/>
                </a:rPr>
                <a:t>  </a:t>
              </a:r>
              <a:r>
                <a:rPr kumimoji="0" lang="ru-RU" sz="1200" b="0" i="1" u="none" strike="noStrike" cap="none" normalizeH="0" baseline="0" smtClean="0">
                  <a:ln>
                    <a:noFill/>
                  </a:ln>
                  <a:solidFill>
                    <a:srgbClr val="000000"/>
                  </a:solidFill>
                  <a:effectLst/>
                  <a:latin typeface="Times New Roman" pitchFamily="18" charset="0"/>
                  <a:cs typeface="Arial" pitchFamily="34" charset="0"/>
                </a:rPr>
                <a:t>will she</a:t>
              </a:r>
              <a:r>
                <a:rPr kumimoji="0" lang="ru-RU" sz="1200" b="0" i="0" u="none" strike="noStrike" cap="none" normalizeH="0" baseline="0" smtClean="0">
                  <a:ln>
                    <a:noFill/>
                  </a:ln>
                  <a:solidFill>
                    <a:srgbClr val="3857A7"/>
                  </a:solidFill>
                  <a:effectLst/>
                  <a:latin typeface="Times New Roman" pitchFamily="18" charset="0"/>
                  <a:cs typeface="Arial" pitchFamily="34" charset="0"/>
                </a:rPr>
                <a:t>	</a:t>
              </a:r>
              <a:r>
                <a:rPr kumimoji="0" lang="ru-RU" sz="1200" b="0" i="0" u="none" strike="noStrike" cap="none" normalizeH="0" baseline="-25000" smtClean="0">
                  <a:ln>
                    <a:noFill/>
                  </a:ln>
                  <a:solidFill>
                    <a:srgbClr val="010202"/>
                  </a:solidFill>
                  <a:effectLst/>
                  <a:latin typeface="Times New Roman" pitchFamily="18" charset="0"/>
                  <a:cs typeface="Arial" pitchFamily="34" charset="0"/>
                </a:rPr>
                <a:t>?</a:t>
              </a:r>
              <a:endParaRPr kumimoji="0" lang="ru-RU" sz="12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1" u="none" strike="noStrike" cap="none" normalizeH="0" baseline="0" smtClean="0">
                  <a:ln>
                    <a:noFill/>
                  </a:ln>
                  <a:solidFill>
                    <a:srgbClr val="000000"/>
                  </a:solidFill>
                  <a:effectLst/>
                  <a:latin typeface="Times New Roman" pitchFamily="18" charset="0"/>
                  <a:cs typeface="Arial" pitchFamily="34" charset="0"/>
                </a:rPr>
                <a:t>  aren’t you</a:t>
              </a:r>
              <a:r>
                <a:rPr kumimoji="0" lang="ru-RU" sz="1200" b="0" i="0" u="none" strike="noStrike" cap="none" normalizeH="0" baseline="0" smtClean="0">
                  <a:ln>
                    <a:noFill/>
                  </a:ln>
                  <a:solidFill>
                    <a:srgbClr val="3857A7"/>
                  </a:solidFill>
                  <a:effectLst/>
                  <a:latin typeface="Times New Roman" pitchFamily="18" charset="0"/>
                  <a:cs typeface="Arial" pitchFamily="34" charset="0"/>
                </a:rPr>
                <a:t>	</a:t>
              </a:r>
              <a:r>
                <a:rPr kumimoji="0" lang="ru-RU" sz="1200" b="0" i="0" u="none" strike="noStrike" cap="none" normalizeH="0" baseline="-25000" smtClean="0">
                  <a:ln>
                    <a:noFill/>
                  </a:ln>
                  <a:solidFill>
                    <a:srgbClr val="010202"/>
                  </a:solidFill>
                  <a:effectLst/>
                  <a:latin typeface="Times New Roman" pitchFamily="18" charset="0"/>
                  <a:cs typeface="Arial" pitchFamily="34" charset="0"/>
                </a:rPr>
                <a:t>?</a:t>
              </a:r>
              <a:endParaRPr kumimoji="0" lang="ru-RU" sz="12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10202"/>
                  </a:solidFill>
                  <a:effectLst/>
                  <a:latin typeface="Times New Roman" pitchFamily="18" charset="0"/>
                  <a:cs typeface="Arial" pitchFamily="34" charset="0"/>
                </a:rPr>
                <a:t> 	 ?</a:t>
              </a:r>
              <a:endParaRPr kumimoji="0" lang="ru-RU" sz="12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10202"/>
                  </a:solidFill>
                  <a:effectLst/>
                  <a:latin typeface="Times New Roman" pitchFamily="18" charset="0"/>
                  <a:cs typeface="Arial" pitchFamily="34" charset="0"/>
                </a:rPr>
                <a:t> 	 ?</a:t>
              </a:r>
              <a:endParaRPr kumimoji="0" lang="ru-RU" sz="12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10202"/>
                  </a:solidFill>
                  <a:effectLst/>
                  <a:latin typeface="Times New Roman" pitchFamily="18" charset="0"/>
                  <a:cs typeface="Arial" pitchFamily="34" charset="0"/>
                </a:rPr>
                <a:t> 	 ?</a:t>
              </a:r>
              <a:endParaRPr kumimoji="0" lang="ru-RU" sz="12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10202"/>
                  </a:solidFill>
                  <a:effectLst/>
                  <a:latin typeface="Times New Roman" pitchFamily="18" charset="0"/>
                  <a:cs typeface="Arial" pitchFamily="34" charset="0"/>
                </a:rPr>
                <a:t> 	 ?</a:t>
              </a:r>
              <a:endParaRPr kumimoji="0" lang="ru-RU" sz="12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10202"/>
                  </a:solidFill>
                  <a:effectLst/>
                  <a:latin typeface="Times New Roman" pitchFamily="18" charset="0"/>
                  <a:cs typeface="Arial" pitchFamily="34" charset="0"/>
                </a:rPr>
                <a:t> 	 ?</a:t>
              </a:r>
              <a:endParaRPr kumimoji="0" lang="ru-RU" sz="12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10202"/>
                  </a:solidFill>
                  <a:effectLst/>
                  <a:latin typeface="Times New Roman" pitchFamily="18" charset="0"/>
                  <a:cs typeface="Arial" pitchFamily="34" charset="0"/>
                </a:rPr>
                <a:t> 	 ?</a:t>
              </a:r>
              <a:endParaRPr kumimoji="0" lang="ru-RU" sz="12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10202"/>
                  </a:solidFill>
                  <a:effectLst/>
                  <a:latin typeface="Times New Roman" pitchFamily="18" charset="0"/>
                  <a:cs typeface="Arial" pitchFamily="34" charset="0"/>
                </a:rPr>
                <a:t> 	 ?</a:t>
              </a:r>
              <a:endParaRPr kumimoji="0" lang="ru-RU" sz="12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10202"/>
                  </a:solidFill>
                  <a:effectLst/>
                  <a:latin typeface="Times New Roman" pitchFamily="18" charset="0"/>
                  <a:cs typeface="Arial" pitchFamily="34" charset="0"/>
                </a:rPr>
                <a:t> 	 ?</a:t>
              </a:r>
              <a:endParaRPr kumimoji="0" lang="ru-RU" sz="12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10202"/>
                  </a:solidFill>
                  <a:effectLst/>
                  <a:latin typeface="Times New Roman" pitchFamily="18" charset="0"/>
                  <a:cs typeface="Arial" pitchFamily="34" charset="0"/>
                </a:rPr>
                <a:t> 	 ?</a:t>
              </a:r>
              <a:endParaRPr kumimoji="0" lang="ru-RU" sz="12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10202"/>
                  </a:solidFill>
                  <a:effectLst/>
                  <a:latin typeface="Times New Roman" pitchFamily="18" charset="0"/>
                  <a:cs typeface="Arial" pitchFamily="34" charset="0"/>
                </a:rPr>
                <a:t> 	 ?</a:t>
              </a:r>
              <a:endParaRPr kumimoji="0" lang="ru-RU" sz="12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10202"/>
                  </a:solidFill>
                  <a:effectLst/>
                  <a:latin typeface="Times New Roman" pitchFamily="18" charset="0"/>
                  <a:cs typeface="Arial" pitchFamily="34" charset="0"/>
                </a:rPr>
                <a:t> 	 ?</a:t>
              </a:r>
              <a:endParaRPr kumimoji="0" lang="ru-RU" sz="12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10202"/>
                  </a:solidFill>
                  <a:effectLst/>
                  <a:latin typeface="Times New Roman" pitchFamily="18" charset="0"/>
                  <a:cs typeface="Arial" pitchFamily="34" charset="0"/>
                </a:rPr>
                <a:t> 	 ?</a:t>
              </a:r>
              <a:endParaRPr kumimoji="0" lang="ru-RU" sz="12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10202"/>
                  </a:solidFill>
                  <a:effectLst/>
                  <a:latin typeface="Times New Roman" pitchFamily="18" charset="0"/>
                  <a:cs typeface="Arial" pitchFamily="34" charset="0"/>
                </a:rPr>
                <a:t> 	 ?</a:t>
              </a:r>
              <a:endParaRPr kumimoji="0" lang="ru-RU" sz="12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10202"/>
                  </a:solidFill>
                  <a:effectLst/>
                  <a:latin typeface="Times New Roman" pitchFamily="18" charset="0"/>
                  <a:cs typeface="Arial" pitchFamily="34" charset="0"/>
                </a:rPr>
                <a:t> 	 ?</a:t>
              </a:r>
              <a:endParaRPr kumimoji="0" lang="ru-RU" sz="12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10202"/>
                  </a:solidFill>
                  <a:effectLst/>
                  <a:latin typeface="Times New Roman" pitchFamily="18" charset="0"/>
                  <a:cs typeface="Arial" pitchFamily="34" charset="0"/>
                </a:rPr>
                <a:t> 	 ?</a:t>
              </a:r>
              <a:endParaRPr kumimoji="0" lang="ru-RU" sz="12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10202"/>
                  </a:solidFill>
                  <a:effectLst/>
                  <a:latin typeface="Times New Roman" pitchFamily="18" charset="0"/>
                  <a:cs typeface="Arial" pitchFamily="34" charset="0"/>
                </a:rPr>
                <a:t> 	</a:t>
              </a:r>
              <a:r>
                <a:rPr kumimoji="0" lang="ru-RU" sz="1200" b="0" i="0" u="none" strike="noStrike" cap="none" normalizeH="0" baseline="0" smtClean="0">
                  <a:ln>
                    <a:noFill/>
                  </a:ln>
                  <a:solidFill>
                    <a:srgbClr val="010202"/>
                  </a:solidFill>
                  <a:effectLst/>
                  <a:latin typeface="Calibri" pitchFamily="34" charset="0"/>
                  <a:cs typeface="Arial" pitchFamily="34" charset="0"/>
                </a:rPr>
                <a:t> </a:t>
              </a:r>
              <a:r>
                <a:rPr kumimoji="0" lang="ru-RU" sz="1000" b="0" i="0" u="none" strike="noStrike" cap="none" normalizeH="0" baseline="0" smtClean="0">
                  <a:ln>
                    <a:noFill/>
                  </a:ln>
                  <a:solidFill>
                    <a:srgbClr val="010202"/>
                  </a:solidFill>
                  <a:effectLst/>
                  <a:latin typeface="Calibri" pitchFamily="34" charset="0"/>
                  <a:cs typeface="Arial" pitchFamily="34" charset="0"/>
                </a:rPr>
                <a:t>?</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1048" name="Группа 1571"/>
          <p:cNvGrpSpPr>
            <a:grpSpLocks/>
          </p:cNvGrpSpPr>
          <p:nvPr/>
        </p:nvGrpSpPr>
        <p:grpSpPr bwMode="auto">
          <a:xfrm>
            <a:off x="5652120" y="1700808"/>
            <a:ext cx="1582737" cy="3482975"/>
            <a:chOff x="7753" y="369"/>
            <a:chExt cx="2491" cy="4891"/>
          </a:xfrm>
        </p:grpSpPr>
        <p:sp>
          <p:nvSpPr>
            <p:cNvPr id="1572" name="Freeform 240"/>
            <p:cNvSpPr>
              <a:spLocks/>
            </p:cNvSpPr>
            <p:nvPr/>
          </p:nvSpPr>
          <p:spPr bwMode="auto">
            <a:xfrm>
              <a:off x="7758" y="374"/>
              <a:ext cx="2481" cy="4881"/>
            </a:xfrm>
            <a:custGeom>
              <a:avLst/>
              <a:gdLst>
                <a:gd name="T0" fmla="*/ 2480 w 2481"/>
                <a:gd name="T1" fmla="*/ 5085 h 4881"/>
                <a:gd name="T2" fmla="*/ 2480 w 2481"/>
                <a:gd name="T3" fmla="*/ 782 h 4881"/>
                <a:gd name="T4" fmla="*/ 2478 w 2481"/>
                <a:gd name="T5" fmla="*/ 683 h 4881"/>
                <a:gd name="T6" fmla="*/ 2459 w 2481"/>
                <a:gd name="T7" fmla="*/ 633 h 4881"/>
                <a:gd name="T8" fmla="*/ 2408 w 2481"/>
                <a:gd name="T9" fmla="*/ 614 h 4881"/>
                <a:gd name="T10" fmla="*/ 2310 w 2481"/>
                <a:gd name="T11" fmla="*/ 612 h 4881"/>
                <a:gd name="T12" fmla="*/ 1527 w 2481"/>
                <a:gd name="T13" fmla="*/ 612 h 4881"/>
                <a:gd name="T14" fmla="*/ 1532 w 2481"/>
                <a:gd name="T15" fmla="*/ 574 h 4881"/>
                <a:gd name="T16" fmla="*/ 1547 w 2481"/>
                <a:gd name="T17" fmla="*/ 520 h 4881"/>
                <a:gd name="T18" fmla="*/ 1578 w 2481"/>
                <a:gd name="T19" fmla="*/ 453 h 4881"/>
                <a:gd name="T20" fmla="*/ 1632 w 2481"/>
                <a:gd name="T21" fmla="*/ 374 h 4881"/>
                <a:gd name="T22" fmla="*/ 1555 w 2481"/>
                <a:gd name="T23" fmla="*/ 392 h 4881"/>
                <a:gd name="T24" fmla="*/ 1487 w 2481"/>
                <a:gd name="T25" fmla="*/ 438 h 4881"/>
                <a:gd name="T26" fmla="*/ 1428 w 2481"/>
                <a:gd name="T27" fmla="*/ 499 h 4881"/>
                <a:gd name="T28" fmla="*/ 1382 w 2481"/>
                <a:gd name="T29" fmla="*/ 561 h 4881"/>
                <a:gd name="T30" fmla="*/ 1351 w 2481"/>
                <a:gd name="T31" fmla="*/ 612 h 4881"/>
                <a:gd name="T32" fmla="*/ 170 w 2481"/>
                <a:gd name="T33" fmla="*/ 612 h 4881"/>
                <a:gd name="T34" fmla="*/ 72 w 2481"/>
                <a:gd name="T35" fmla="*/ 614 h 4881"/>
                <a:gd name="T36" fmla="*/ 21 w 2481"/>
                <a:gd name="T37" fmla="*/ 633 h 4881"/>
                <a:gd name="T38" fmla="*/ 3 w 2481"/>
                <a:gd name="T39" fmla="*/ 683 h 4881"/>
                <a:gd name="T40" fmla="*/ 0 w 2481"/>
                <a:gd name="T41" fmla="*/ 782 h 4881"/>
                <a:gd name="T42" fmla="*/ 0 w 2481"/>
                <a:gd name="T43" fmla="*/ 5085 h 4881"/>
                <a:gd name="T44" fmla="*/ 3 w 2481"/>
                <a:gd name="T45" fmla="*/ 5183 h 4881"/>
                <a:gd name="T46" fmla="*/ 21 w 2481"/>
                <a:gd name="T47" fmla="*/ 5233 h 4881"/>
                <a:gd name="T48" fmla="*/ 72 w 2481"/>
                <a:gd name="T49" fmla="*/ 5252 h 4881"/>
                <a:gd name="T50" fmla="*/ 170 w 2481"/>
                <a:gd name="T51" fmla="*/ 5255 h 4881"/>
                <a:gd name="T52" fmla="*/ 2310 w 2481"/>
                <a:gd name="T53" fmla="*/ 5255 h 4881"/>
                <a:gd name="T54" fmla="*/ 2408 w 2481"/>
                <a:gd name="T55" fmla="*/ 5252 h 4881"/>
                <a:gd name="T56" fmla="*/ 2459 w 2481"/>
                <a:gd name="T57" fmla="*/ 5233 h 4881"/>
                <a:gd name="T58" fmla="*/ 2478 w 2481"/>
                <a:gd name="T59" fmla="*/ 5183 h 4881"/>
                <a:gd name="T60" fmla="*/ 2480 w 2481"/>
                <a:gd name="T61" fmla="*/ 5085 h 488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481" h="4881">
                  <a:moveTo>
                    <a:pt x="2480" y="4711"/>
                  </a:moveTo>
                  <a:lnTo>
                    <a:pt x="2480" y="408"/>
                  </a:lnTo>
                  <a:lnTo>
                    <a:pt x="2478" y="309"/>
                  </a:lnTo>
                  <a:lnTo>
                    <a:pt x="2459" y="259"/>
                  </a:lnTo>
                  <a:lnTo>
                    <a:pt x="2408" y="240"/>
                  </a:lnTo>
                  <a:lnTo>
                    <a:pt x="2310" y="238"/>
                  </a:lnTo>
                  <a:lnTo>
                    <a:pt x="1527" y="238"/>
                  </a:lnTo>
                  <a:lnTo>
                    <a:pt x="1532" y="200"/>
                  </a:lnTo>
                  <a:lnTo>
                    <a:pt x="1547" y="146"/>
                  </a:lnTo>
                  <a:lnTo>
                    <a:pt x="1578" y="79"/>
                  </a:lnTo>
                  <a:lnTo>
                    <a:pt x="1632" y="0"/>
                  </a:lnTo>
                  <a:lnTo>
                    <a:pt x="1555" y="18"/>
                  </a:lnTo>
                  <a:lnTo>
                    <a:pt x="1487" y="64"/>
                  </a:lnTo>
                  <a:lnTo>
                    <a:pt x="1428" y="125"/>
                  </a:lnTo>
                  <a:lnTo>
                    <a:pt x="1382" y="187"/>
                  </a:lnTo>
                  <a:lnTo>
                    <a:pt x="1351" y="238"/>
                  </a:lnTo>
                  <a:lnTo>
                    <a:pt x="170" y="238"/>
                  </a:lnTo>
                  <a:lnTo>
                    <a:pt x="72" y="240"/>
                  </a:lnTo>
                  <a:lnTo>
                    <a:pt x="21" y="259"/>
                  </a:lnTo>
                  <a:lnTo>
                    <a:pt x="3" y="309"/>
                  </a:lnTo>
                  <a:lnTo>
                    <a:pt x="0" y="408"/>
                  </a:lnTo>
                  <a:lnTo>
                    <a:pt x="0" y="4711"/>
                  </a:lnTo>
                  <a:lnTo>
                    <a:pt x="3" y="4809"/>
                  </a:lnTo>
                  <a:lnTo>
                    <a:pt x="21" y="4859"/>
                  </a:lnTo>
                  <a:lnTo>
                    <a:pt x="72" y="4878"/>
                  </a:lnTo>
                  <a:lnTo>
                    <a:pt x="170" y="4881"/>
                  </a:lnTo>
                  <a:lnTo>
                    <a:pt x="2310" y="4881"/>
                  </a:lnTo>
                  <a:lnTo>
                    <a:pt x="2408" y="4878"/>
                  </a:lnTo>
                  <a:lnTo>
                    <a:pt x="2459" y="4859"/>
                  </a:lnTo>
                  <a:lnTo>
                    <a:pt x="2478" y="4809"/>
                  </a:lnTo>
                  <a:lnTo>
                    <a:pt x="2480" y="4711"/>
                  </a:lnTo>
                  <a:close/>
                </a:path>
              </a:pathLst>
            </a:custGeom>
            <a:noFill/>
            <a:ln w="6350">
              <a:solidFill>
                <a:srgbClr val="FEC217"/>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573" name="Text Box 241"/>
            <p:cNvSpPr txBox="1">
              <a:spLocks noChangeArrowheads="1"/>
            </p:cNvSpPr>
            <p:nvPr/>
          </p:nvSpPr>
          <p:spPr bwMode="auto">
            <a:xfrm>
              <a:off x="7753" y="369"/>
              <a:ext cx="2491" cy="489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10202"/>
                  </a:solidFill>
                  <a:effectLst/>
                  <a:latin typeface="Times New Roman" pitchFamily="18" charset="0"/>
                  <a:cs typeface="Arial" pitchFamily="34" charset="0"/>
                </a:rPr>
                <a:t>No, she’s never late. Yes, a little.</a:t>
              </a:r>
              <a:endParaRPr kumimoji="0" lang="en-US" sz="12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10202"/>
                  </a:solidFill>
                  <a:effectLst/>
                  <a:latin typeface="Times New Roman" pitchFamily="18" charset="0"/>
                  <a:cs typeface="Arial" pitchFamily="34" charset="0"/>
                </a:rPr>
                <a:t>Yes, I love travelling. Yes, I was!</a:t>
              </a:r>
              <a:endParaRPr kumimoji="0" lang="en-US" sz="12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10202"/>
                  </a:solidFill>
                  <a:effectLst/>
                  <a:latin typeface="Times New Roman" pitchFamily="18" charset="0"/>
                  <a:cs typeface="Arial" pitchFamily="34" charset="0"/>
                </a:rPr>
                <a:t>No, they’ve never met. Yes, he’s in Australia. No, just ten minutes. Yes, but not fluently.</a:t>
              </a:r>
              <a:endParaRPr kumimoji="0" lang="en-US" sz="12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10202"/>
                  </a:solidFill>
                  <a:effectLst/>
                  <a:latin typeface="Times New Roman" pitchFamily="18" charset="0"/>
                  <a:cs typeface="Arial" pitchFamily="34" charset="0"/>
                </a:rPr>
                <a:t>No, of course they won’t. Yes, more than I expected. Yes, let’s do that.</a:t>
              </a:r>
              <a:endParaRPr kumimoji="0" lang="en-US" sz="12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10202"/>
                  </a:solidFill>
                  <a:effectLst/>
                  <a:latin typeface="Times New Roman" pitchFamily="18" charset="0"/>
                  <a:cs typeface="Arial" pitchFamily="34" charset="0"/>
                </a:rPr>
                <a:t>No, not really.</a:t>
              </a:r>
              <a:endParaRPr kumimoji="0" lang="en-US" sz="12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10202"/>
                  </a:solidFill>
                  <a:effectLst/>
                  <a:latin typeface="Times New Roman" pitchFamily="18" charset="0"/>
                  <a:cs typeface="Arial" pitchFamily="34" charset="0"/>
                </a:rPr>
                <a:t>Yes, you are sometimes. No, of course not.</a:t>
              </a:r>
              <a:endParaRPr kumimoji="0" lang="en-US" sz="12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10202"/>
                  </a:solidFill>
                  <a:effectLst/>
                  <a:latin typeface="Times New Roman" pitchFamily="18" charset="0"/>
                  <a:cs typeface="Arial" pitchFamily="34" charset="0"/>
                </a:rPr>
                <a:t>Yes, 20 years.</a:t>
              </a:r>
              <a:endParaRPr kumimoji="0" lang="en-US" sz="12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10202"/>
                  </a:solidFill>
                  <a:effectLst/>
                  <a:latin typeface="Times New Roman" pitchFamily="18" charset="0"/>
                  <a:cs typeface="Arial" pitchFamily="34" charset="0"/>
                </a:rPr>
                <a:t>No, but that’s all right.</a:t>
              </a:r>
              <a:endParaRPr kumimoji="0" lang="en-US" sz="12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10202"/>
                  </a:solidFill>
                  <a:effectLst/>
                  <a:latin typeface="Times New Roman" pitchFamily="18" charset="0"/>
                  <a:cs typeface="Arial" pitchFamily="34" charset="0"/>
                </a:rPr>
                <a:t>No, that was the first time. </a:t>
              </a:r>
              <a:r>
                <a:rPr kumimoji="0" lang="ru-RU" sz="1200" b="0" i="0" u="none" strike="noStrike" cap="none" normalizeH="0" baseline="0" smtClean="0">
                  <a:ln>
                    <a:noFill/>
                  </a:ln>
                  <a:solidFill>
                    <a:srgbClr val="010202"/>
                  </a:solidFill>
                  <a:effectLst/>
                  <a:latin typeface="Times New Roman" pitchFamily="18" charset="0"/>
                  <a:cs typeface="Arial" pitchFamily="34" charset="0"/>
                </a:rPr>
                <a:t>No, I won’t forget.</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uk-UA" sz="2000" b="1" dirty="0" smtClean="0"/>
              <a:t>6) </a:t>
            </a:r>
            <a:r>
              <a:rPr lang="en-US" sz="2000" b="1" dirty="0" smtClean="0"/>
              <a:t>In these situations you expect your friend to agree with you. Use a question tag in your sentences.</a:t>
            </a:r>
            <a:r>
              <a:rPr lang="ru-RU" sz="2000" dirty="0" smtClean="0"/>
              <a:t/>
            </a:r>
            <a:br>
              <a:rPr lang="ru-RU" sz="2000" dirty="0" smtClean="0"/>
            </a:br>
            <a:endParaRPr lang="ru-RU" sz="2000" dirty="0"/>
          </a:p>
        </p:txBody>
      </p:sp>
      <p:sp>
        <p:nvSpPr>
          <p:cNvPr id="3" name="Содержимое 2"/>
          <p:cNvSpPr>
            <a:spLocks noGrp="1"/>
          </p:cNvSpPr>
          <p:nvPr>
            <p:ph sz="quarter" idx="1"/>
          </p:nvPr>
        </p:nvSpPr>
        <p:spPr/>
        <p:txBody>
          <a:bodyPr>
            <a:normAutofit fontScale="92500" lnSpcReduction="10000"/>
          </a:bodyPr>
          <a:lstStyle/>
          <a:p>
            <a:pPr lvl="0"/>
            <a:r>
              <a:rPr lang="en-US" dirty="0" smtClean="0"/>
              <a:t>You look out of the window. The sky is blue and the sun is shining. </a:t>
            </a:r>
            <a:r>
              <a:rPr lang="ru-RU" dirty="0" err="1" smtClean="0"/>
              <a:t>You</a:t>
            </a:r>
            <a:r>
              <a:rPr lang="ru-RU" dirty="0" smtClean="0"/>
              <a:t> </a:t>
            </a:r>
            <a:r>
              <a:rPr lang="ru-RU" dirty="0" err="1" smtClean="0"/>
              <a:t>say</a:t>
            </a:r>
            <a:r>
              <a:rPr lang="ru-RU" dirty="0" smtClean="0"/>
              <a:t> </a:t>
            </a:r>
            <a:r>
              <a:rPr lang="ru-RU" dirty="0" err="1" smtClean="0"/>
              <a:t>to</a:t>
            </a:r>
            <a:r>
              <a:rPr lang="ru-RU" dirty="0" smtClean="0"/>
              <a:t> </a:t>
            </a:r>
            <a:r>
              <a:rPr lang="ru-RU" dirty="0" err="1" smtClean="0"/>
              <a:t>your</a:t>
            </a:r>
            <a:r>
              <a:rPr lang="ru-RU" dirty="0" smtClean="0"/>
              <a:t> </a:t>
            </a:r>
            <a:r>
              <a:rPr lang="ru-RU" dirty="0" err="1" smtClean="0"/>
              <a:t>friend</a:t>
            </a:r>
            <a:r>
              <a:rPr lang="ru-RU" dirty="0" smtClean="0"/>
              <a:t>:</a:t>
            </a:r>
          </a:p>
          <a:p>
            <a:r>
              <a:rPr lang="en-US" dirty="0" smtClean="0"/>
              <a:t>(beautiful day) </a:t>
            </a:r>
            <a:r>
              <a:rPr lang="en-US" i="1" u="dotted" dirty="0" smtClean="0"/>
              <a:t>It’s a beautiful day, isn’t it</a:t>
            </a:r>
            <a:r>
              <a:rPr lang="en-US" u="dotted" dirty="0" smtClean="0"/>
              <a:t>                                                   ?</a:t>
            </a:r>
            <a:endParaRPr lang="ru-RU" dirty="0" smtClean="0"/>
          </a:p>
          <a:p>
            <a:pPr lvl="0"/>
            <a:r>
              <a:rPr lang="en-US" dirty="0" smtClean="0"/>
              <a:t>You’re with a friend outside a restaurant. You’re looking at the prices, which are very high.</a:t>
            </a:r>
            <a:endParaRPr lang="ru-RU" dirty="0" smtClean="0"/>
          </a:p>
          <a:p>
            <a:r>
              <a:rPr lang="uk-UA" dirty="0" err="1" smtClean="0"/>
              <a:t>You</a:t>
            </a:r>
            <a:r>
              <a:rPr lang="uk-UA" dirty="0" smtClean="0"/>
              <a:t> </a:t>
            </a:r>
            <a:r>
              <a:rPr lang="uk-UA" dirty="0" err="1" smtClean="0"/>
              <a:t>say</a:t>
            </a:r>
            <a:r>
              <a:rPr lang="uk-UA" dirty="0" smtClean="0"/>
              <a:t>: (</a:t>
            </a:r>
            <a:r>
              <a:rPr lang="uk-UA" dirty="0" err="1" smtClean="0"/>
              <a:t>expensive</a:t>
            </a:r>
            <a:r>
              <a:rPr lang="uk-UA" dirty="0" smtClean="0"/>
              <a:t>) </a:t>
            </a:r>
            <a:r>
              <a:rPr lang="uk-UA" dirty="0" err="1" smtClean="0"/>
              <a:t>It</a:t>
            </a:r>
            <a:r>
              <a:rPr lang="uk-UA" u="dotted" dirty="0" smtClean="0"/>
              <a:t>                                                                 .</a:t>
            </a:r>
            <a:endParaRPr lang="ru-RU" dirty="0" smtClean="0"/>
          </a:p>
          <a:p>
            <a:pPr lvl="0"/>
            <a:r>
              <a:rPr lang="en-US" dirty="0" smtClean="0"/>
              <a:t>You and a colleague have just finished a training course. You really enjoyed it. You say to your colleague: (great) The course</a:t>
            </a:r>
            <a:r>
              <a:rPr lang="en-US" u="dotted" dirty="0" smtClean="0"/>
              <a:t>            </a:t>
            </a:r>
            <a:r>
              <a:rPr lang="uk-UA" u="dotted" dirty="0" smtClean="0"/>
              <a:t>         </a:t>
            </a:r>
            <a:r>
              <a:rPr lang="en-US" u="dotted" dirty="0" smtClean="0"/>
              <a:t>                                             </a:t>
            </a:r>
            <a:r>
              <a:rPr lang="uk-UA" u="dotted" dirty="0" smtClean="0"/>
              <a:t>.</a:t>
            </a:r>
            <a:endParaRPr lang="ru-RU" dirty="0" smtClean="0"/>
          </a:p>
          <a:p>
            <a:pPr lvl="0"/>
            <a:r>
              <a:rPr lang="en-US" dirty="0" smtClean="0"/>
              <a:t>Your friend’s hair is much shorter than when you last met. You say to her/him:</a:t>
            </a:r>
            <a:endParaRPr lang="ru-RU" dirty="0" smtClean="0"/>
          </a:p>
          <a:p>
            <a:r>
              <a:rPr lang="uk-UA" dirty="0" smtClean="0"/>
              <a:t>(</a:t>
            </a:r>
            <a:r>
              <a:rPr lang="uk-UA" dirty="0" err="1" smtClean="0"/>
              <a:t>have</a:t>
            </a:r>
            <a:r>
              <a:rPr lang="uk-UA" dirty="0" smtClean="0"/>
              <a:t> / </a:t>
            </a:r>
            <a:r>
              <a:rPr lang="uk-UA" dirty="0" err="1" smtClean="0"/>
              <a:t>your</a:t>
            </a:r>
            <a:r>
              <a:rPr lang="uk-UA" dirty="0" smtClean="0"/>
              <a:t> </a:t>
            </a:r>
            <a:r>
              <a:rPr lang="uk-UA" dirty="0" err="1" smtClean="0"/>
              <a:t>hair</a:t>
            </a:r>
            <a:r>
              <a:rPr lang="uk-UA" dirty="0" smtClean="0"/>
              <a:t> / </a:t>
            </a:r>
            <a:r>
              <a:rPr lang="uk-UA" dirty="0" err="1" smtClean="0"/>
              <a:t>cut</a:t>
            </a:r>
            <a:r>
              <a:rPr lang="uk-UA" dirty="0" smtClean="0"/>
              <a:t>) </a:t>
            </a:r>
            <a:r>
              <a:rPr lang="uk-UA" dirty="0" err="1" smtClean="0"/>
              <a:t>You</a:t>
            </a:r>
            <a:r>
              <a:rPr lang="uk-UA" u="dotted" dirty="0" smtClean="0"/>
              <a:t>                                                               </a:t>
            </a:r>
            <a:r>
              <a:rPr lang="uk-UA" u="dotted" dirty="0" smtClean="0"/>
              <a:t>.</a:t>
            </a:r>
            <a:endParaRPr lang="ru-RU" dirty="0" smtClean="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Начальная">
  <a:themeElements>
    <a:clrScheme name="Начальная">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Начальная">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Начальная">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1</TotalTime>
  <Words>1124</Words>
  <Application>Microsoft Office PowerPoint</Application>
  <PresentationFormat>Экран (4:3)</PresentationFormat>
  <Paragraphs>96</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Начальная</vt:lpstr>
      <vt:lpstr>Практичне заняття 23(2 год.) Topic The impact of the geographical position of Ukraine on agriculture. Word order Question tags (do you? isn’t it? etc.) Grammar revision </vt:lpstr>
      <vt:lpstr>Слайд 2</vt:lpstr>
      <vt:lpstr>Слайд 3</vt:lpstr>
      <vt:lpstr>The Geographical Position of Ukraine </vt:lpstr>
      <vt:lpstr>Слайд 5</vt:lpstr>
      <vt:lpstr>Слайд 6</vt:lpstr>
      <vt:lpstr>Слайд 7</vt:lpstr>
      <vt:lpstr>5) Complete these sentences with a question tag. </vt:lpstr>
      <vt:lpstr>6) In these situations you expect your friend to agree with you. Use a question tag in your sentences. </vt:lpstr>
      <vt:lpstr>Слайд 10</vt:lpstr>
      <vt:lpstr>In these situations you are asking for information, asking people to do things etc.</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Практичне заняття 23(2 год.) Topic The impact of the geographical position of Ukraine on agriculture. Word order Question tags (do you? isn’t it? etc.) Grammar revision </dc:title>
  <dc:creator>User</dc:creator>
  <cp:lastModifiedBy>User Windows</cp:lastModifiedBy>
  <cp:revision>3</cp:revision>
  <dcterms:created xsi:type="dcterms:W3CDTF">2024-08-25T16:29:33Z</dcterms:created>
  <dcterms:modified xsi:type="dcterms:W3CDTF">2024-08-26T13:34:51Z</dcterms:modified>
</cp:coreProperties>
</file>