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57" r:id="rId4"/>
    <p:sldId id="258" r:id="rId5"/>
    <p:sldId id="259" r:id="rId6"/>
    <p:sldId id="264" r:id="rId7"/>
    <p:sldId id="260" r:id="rId8"/>
    <p:sldId id="261" r:id="rId9"/>
    <p:sldId id="262" r:id="rId10"/>
    <p:sldId id="263" r:id="rId11"/>
    <p:sldId id="26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34" autoAdjust="0"/>
    <p:restoredTop sz="94660"/>
  </p:normalViewPr>
  <p:slideViewPr>
    <p:cSldViewPr>
      <p:cViewPr varScale="1">
        <p:scale>
          <a:sx n="99" d="100"/>
          <a:sy n="99" d="100"/>
        </p:scale>
        <p:origin x="-31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26.08.2024</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26.08.2024</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26.08.2024</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26.08.2024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26.08.2024</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err="1" smtClean="0"/>
              <a:t>Практичне</a:t>
            </a:r>
            <a:r>
              <a:rPr lang="ru-RU" dirty="0" smtClean="0"/>
              <a:t> </a:t>
            </a:r>
            <a:r>
              <a:rPr lang="ru-RU" dirty="0" err="1" smtClean="0"/>
              <a:t>заняття</a:t>
            </a:r>
            <a:r>
              <a:rPr lang="ru-RU" dirty="0" smtClean="0"/>
              <a:t> </a:t>
            </a:r>
            <a:r>
              <a:rPr lang="uk-UA" dirty="0" smtClean="0"/>
              <a:t>2</a:t>
            </a:r>
            <a:r>
              <a:rPr lang="en-US" dirty="0" smtClean="0"/>
              <a:t>1(2 </a:t>
            </a:r>
            <a:r>
              <a:rPr lang="ru-RU" dirty="0" smtClean="0"/>
              <a:t>год</a:t>
            </a:r>
            <a:r>
              <a:rPr lang="en-US" dirty="0" smtClean="0"/>
              <a:t>.)</a:t>
            </a:r>
            <a:r>
              <a:rPr lang="ru-RU" dirty="0" smtClean="0"/>
              <a:t/>
            </a:r>
            <a:br>
              <a:rPr lang="ru-RU" dirty="0" smtClean="0"/>
            </a:br>
            <a:r>
              <a:rPr lang="en-US" b="1" dirty="0" smtClean="0"/>
              <a:t>Topic </a:t>
            </a:r>
            <a:r>
              <a:rPr lang="uk-UA" b="1" dirty="0" smtClean="0"/>
              <a:t>«</a:t>
            </a:r>
            <a:r>
              <a:rPr lang="en-US" b="1" dirty="0" smtClean="0"/>
              <a:t>Irrigation of land. Past Perfect Continuous tense.</a:t>
            </a:r>
            <a:r>
              <a:rPr lang="uk-UA" b="1" dirty="0" smtClean="0"/>
              <a:t>»</a:t>
            </a:r>
            <a:r>
              <a:rPr lang="en-US" b="1" dirty="0" smtClean="0"/>
              <a:t>Grammar revision</a:t>
            </a:r>
            <a:r>
              <a:rPr lang="ru-RU" dirty="0" smtClean="0"/>
              <a:t/>
            </a:r>
            <a:br>
              <a:rPr lang="ru-RU" dirty="0" smtClean="0"/>
            </a:br>
            <a:endParaRPr lang="ru-RU" dirty="0"/>
          </a:p>
        </p:txBody>
      </p:sp>
      <p:sp>
        <p:nvSpPr>
          <p:cNvPr id="3" name="Подзаголовок 2"/>
          <p:cNvSpPr>
            <a:spLocks noGrp="1"/>
          </p:cNvSpPr>
          <p:nvPr>
            <p:ph type="subTitle" idx="1"/>
          </p:nvPr>
        </p:nvSpPr>
        <p:spPr>
          <a:xfrm>
            <a:off x="467544" y="3933056"/>
            <a:ext cx="6851104" cy="2481390"/>
          </a:xfrm>
        </p:spPr>
        <p:txBody>
          <a:bodyPr>
            <a:normAutofit/>
          </a:bodyPr>
          <a:lstStyle/>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en-US" b="1" dirty="0" smtClean="0"/>
              <a:t>Now you tell a friend what people asked you. </a:t>
            </a:r>
            <a:r>
              <a:rPr lang="ru-RU" b="1" dirty="0" err="1" smtClean="0"/>
              <a:t>Use</a:t>
            </a:r>
            <a:r>
              <a:rPr lang="ru-RU" b="1" dirty="0" smtClean="0"/>
              <a:t> </a:t>
            </a:r>
            <a:r>
              <a:rPr lang="ru-RU" b="1" dirty="0" err="1" smtClean="0"/>
              <a:t>reported</a:t>
            </a:r>
            <a:r>
              <a:rPr lang="ru-RU" b="1" dirty="0" smtClean="0"/>
              <a:t> </a:t>
            </a:r>
            <a:r>
              <a:rPr lang="ru-RU" b="1" dirty="0" err="1" smtClean="0"/>
              <a:t>speech</a:t>
            </a:r>
            <a:r>
              <a:rPr lang="ru-RU" b="1" dirty="0" smtClean="0"/>
              <a:t>.</a:t>
            </a:r>
            <a:endParaRPr lang="ru-RU" dirty="0" smtClean="0"/>
          </a:p>
          <a:p>
            <a:pPr lvl="0"/>
            <a:r>
              <a:rPr lang="uk-UA" u="dotted" dirty="0" smtClean="0"/>
              <a:t> </a:t>
            </a:r>
            <a:r>
              <a:rPr lang="en-US" u="dotted" dirty="0" smtClean="0"/>
              <a:t>He asked me where I was from                                                       .</a:t>
            </a:r>
            <a:endParaRPr lang="ru-RU" dirty="0" smtClean="0"/>
          </a:p>
          <a:p>
            <a:pPr lvl="0"/>
            <a:r>
              <a:rPr lang="ru-RU" dirty="0" err="1" smtClean="0"/>
              <a:t>She</a:t>
            </a:r>
            <a:r>
              <a:rPr lang="ru-RU" dirty="0" smtClean="0"/>
              <a:t> </a:t>
            </a:r>
            <a:r>
              <a:rPr lang="ru-RU" dirty="0" err="1" smtClean="0"/>
              <a:t>asked</a:t>
            </a:r>
            <a:r>
              <a:rPr lang="ru-RU" dirty="0" smtClean="0"/>
              <a:t> </a:t>
            </a:r>
            <a:r>
              <a:rPr lang="ru-RU" dirty="0" err="1" smtClean="0"/>
              <a:t>me</a:t>
            </a:r>
            <a:r>
              <a:rPr lang="ru-RU" u="dotted" dirty="0" smtClean="0"/>
              <a:t>            </a:t>
            </a:r>
            <a:r>
              <a:rPr lang="uk-UA" u="dotted" dirty="0" smtClean="0"/>
              <a:t>            </a:t>
            </a:r>
            <a:r>
              <a:rPr lang="ru-RU" u="dotted" dirty="0" smtClean="0"/>
              <a:t>                                                </a:t>
            </a:r>
            <a:r>
              <a:rPr lang="uk-UA" u="dotted" dirty="0" smtClean="0"/>
              <a:t>.</a:t>
            </a:r>
            <a:endParaRPr lang="ru-RU" dirty="0" smtClean="0"/>
          </a:p>
          <a:p>
            <a:pPr lvl="0"/>
            <a:r>
              <a:rPr lang="ru-RU" dirty="0" err="1" smtClean="0"/>
              <a:t>They</a:t>
            </a:r>
            <a:r>
              <a:rPr lang="ru-RU" u="dotted" dirty="0" smtClean="0"/>
              <a:t>                                                                            </a:t>
            </a:r>
            <a:r>
              <a:rPr lang="uk-UA" u="dotted" dirty="0" smtClean="0"/>
              <a:t>  .</a:t>
            </a:r>
            <a:endParaRPr lang="ru-RU" dirty="0" smtClean="0"/>
          </a:p>
          <a:p>
            <a:r>
              <a:rPr lang="uk-UA" b="1" dirty="0" smtClean="0"/>
              <a:t>4</a:t>
            </a:r>
            <a:r>
              <a:rPr lang="uk-UA" u="dotted" dirty="0" smtClean="0"/>
              <a:t>                                                                                   .</a:t>
            </a:r>
            <a:endParaRPr lang="ru-RU" dirty="0" smtClean="0"/>
          </a:p>
          <a:p>
            <a:r>
              <a:rPr lang="uk-UA" b="1" dirty="0" smtClean="0"/>
              <a:t>5</a:t>
            </a:r>
            <a:r>
              <a:rPr lang="uk-UA" u="dotted" dirty="0" smtClean="0"/>
              <a:t>                                                                                   .</a:t>
            </a:r>
            <a:endParaRPr lang="ru-RU" dirty="0" smtClean="0"/>
          </a:p>
          <a:p>
            <a:r>
              <a:rPr lang="uk-UA" b="1" dirty="0" smtClean="0"/>
              <a:t>6</a:t>
            </a:r>
            <a:r>
              <a:rPr lang="uk-UA" u="dotted" dirty="0" smtClean="0"/>
              <a:t>                                                                                   .</a:t>
            </a:r>
            <a:endParaRPr lang="ru-RU" dirty="0" smtClean="0"/>
          </a:p>
          <a:p>
            <a:r>
              <a:rPr lang="uk-UA" b="1" dirty="0" smtClean="0"/>
              <a:t>7</a:t>
            </a:r>
            <a:r>
              <a:rPr lang="uk-UA" u="dotted" dirty="0" smtClean="0"/>
              <a:t>                                                                                   .</a:t>
            </a:r>
            <a:endParaRPr lang="ru-RU" dirty="0" smtClean="0"/>
          </a:p>
          <a:p>
            <a:r>
              <a:rPr lang="ru-RU" b="1" smtClean="0"/>
              <a:t>8</a:t>
            </a:r>
            <a:r>
              <a:rPr lang="ru-RU" u="dotted" smtClean="0"/>
              <a:t> </a:t>
            </a:r>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User\Desktop\unnamed.jpg"/>
          <p:cNvPicPr>
            <a:picLocks noGrp="1" noChangeAspect="1" noChangeArrowheads="1"/>
          </p:cNvPicPr>
          <p:nvPr>
            <p:ph idx="1"/>
          </p:nvPr>
        </p:nvPicPr>
        <p:blipFill>
          <a:blip r:embed="rId2" cstate="print"/>
          <a:srcRect/>
          <a:stretch>
            <a:fillRect/>
          </a:stretch>
        </p:blipFill>
        <p:spPr bwMode="auto">
          <a:xfrm>
            <a:off x="2133600" y="2797175"/>
            <a:ext cx="4876800" cy="32289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r>
              <a:rPr lang="en-US" dirty="0" smtClean="0"/>
              <a:t>Objectives: 	</a:t>
            </a:r>
            <a:endParaRPr lang="ru-RU" dirty="0" smtClean="0"/>
          </a:p>
          <a:p>
            <a:r>
              <a:rPr lang="en-US" dirty="0" smtClean="0"/>
              <a:t>-	to learn new vocabulary;</a:t>
            </a:r>
            <a:endParaRPr lang="ru-RU" dirty="0" smtClean="0"/>
          </a:p>
          <a:p>
            <a:r>
              <a:rPr lang="en-US" dirty="0" smtClean="0"/>
              <a:t>   -  to practice grammar structures;</a:t>
            </a:r>
            <a:endParaRPr lang="ru-RU" dirty="0" smtClean="0"/>
          </a:p>
          <a:p>
            <a:r>
              <a:rPr lang="en-US" dirty="0" smtClean="0"/>
              <a:t>-	to enable </a:t>
            </a:r>
            <a:r>
              <a:rPr lang="en-US" dirty="0" err="1" smtClean="0"/>
              <a:t>st’s</a:t>
            </a:r>
            <a:r>
              <a:rPr lang="en-US" dirty="0" smtClean="0"/>
              <a:t> to talk and write on the topic;</a:t>
            </a:r>
            <a:endParaRPr lang="ru-RU" dirty="0" smtClean="0"/>
          </a:p>
          <a:p>
            <a:r>
              <a:rPr lang="en-US" dirty="0" smtClean="0"/>
              <a:t>-	to </a:t>
            </a:r>
            <a:r>
              <a:rPr lang="en-US" dirty="0" err="1" smtClean="0"/>
              <a:t>instil</a:t>
            </a:r>
            <a:r>
              <a:rPr lang="en-US" dirty="0" smtClean="0"/>
              <a:t> the idea that learning languages is necessary and essential;</a:t>
            </a:r>
            <a:endParaRPr lang="ru-RU" dirty="0" smtClean="0"/>
          </a:p>
          <a:p>
            <a:r>
              <a:rPr lang="en-US" dirty="0" smtClean="0"/>
              <a:t>-	to encourage </a:t>
            </a:r>
            <a:r>
              <a:rPr lang="en-US" dirty="0" err="1" smtClean="0"/>
              <a:t>st’s</a:t>
            </a:r>
            <a:r>
              <a:rPr lang="en-US" dirty="0" smtClean="0"/>
              <a:t> to go on learning English at the next level;</a:t>
            </a:r>
            <a:endParaRPr lang="ru-RU" dirty="0" smtClean="0"/>
          </a:p>
          <a:p>
            <a:r>
              <a:rPr lang="en-US" dirty="0" smtClean="0"/>
              <a:t>-	to lay the foundations for future study in terms to basic structures, lexis, language functions and basic study</a:t>
            </a: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lgn="ctr"/>
            <a:r>
              <a:rPr lang="ru-RU" b="1" dirty="0" err="1" smtClean="0"/>
              <a:t>Хід</a:t>
            </a:r>
            <a:r>
              <a:rPr lang="ru-RU" b="1" dirty="0" smtClean="0"/>
              <a:t> </a:t>
            </a:r>
            <a:r>
              <a:rPr lang="ru-RU" b="1" dirty="0" err="1" smtClean="0"/>
              <a:t>заняття</a:t>
            </a:r>
            <a:r>
              <a:rPr lang="ru-RU" b="1" dirty="0" smtClean="0"/>
              <a:t> (</a:t>
            </a:r>
            <a:r>
              <a:rPr lang="ru-RU" b="1" dirty="0" err="1" smtClean="0"/>
              <a:t>Procedure</a:t>
            </a:r>
            <a:r>
              <a:rPr lang="ru-RU" b="1" dirty="0" smtClean="0"/>
              <a:t>)</a:t>
            </a:r>
            <a:endParaRPr lang="ru-RU" dirty="0" smtClean="0"/>
          </a:p>
          <a:p>
            <a:pPr lvl="0"/>
            <a:r>
              <a:rPr lang="uk-UA" b="1" dirty="0" err="1" smtClean="0"/>
              <a:t>Read</a:t>
            </a:r>
            <a:r>
              <a:rPr lang="uk-UA" b="1" dirty="0" smtClean="0"/>
              <a:t> </a:t>
            </a:r>
            <a:r>
              <a:rPr lang="uk-UA" b="1" dirty="0" err="1" smtClean="0"/>
              <a:t>the</a:t>
            </a:r>
            <a:r>
              <a:rPr lang="uk-UA" b="1" dirty="0" smtClean="0"/>
              <a:t> </a:t>
            </a:r>
            <a:r>
              <a:rPr lang="uk-UA" b="1" dirty="0" err="1" smtClean="0"/>
              <a:t>text</a:t>
            </a:r>
            <a:r>
              <a:rPr lang="uk-UA" b="1" dirty="0" smtClean="0"/>
              <a:t> </a:t>
            </a:r>
            <a:r>
              <a:rPr lang="uk-UA" b="1" dirty="0" err="1" smtClean="0"/>
              <a:t>and</a:t>
            </a:r>
            <a:r>
              <a:rPr lang="uk-UA" b="1" dirty="0" smtClean="0"/>
              <a:t> </a:t>
            </a:r>
            <a:r>
              <a:rPr lang="uk-UA" b="1" dirty="0" err="1" smtClean="0"/>
              <a:t>translate</a:t>
            </a:r>
            <a:r>
              <a:rPr lang="uk-UA" b="1" dirty="0" smtClean="0"/>
              <a:t> </a:t>
            </a:r>
            <a:r>
              <a:rPr lang="uk-UA" b="1" dirty="0" err="1" smtClean="0"/>
              <a:t>into</a:t>
            </a:r>
            <a:r>
              <a:rPr lang="uk-UA" b="1" dirty="0" smtClean="0"/>
              <a:t> </a:t>
            </a:r>
            <a:r>
              <a:rPr lang="uk-UA" b="1" dirty="0" err="1" smtClean="0"/>
              <a:t>Ukrainian</a:t>
            </a:r>
            <a:r>
              <a:rPr lang="uk-UA" b="1" dirty="0" smtClean="0"/>
              <a:t> </a:t>
            </a:r>
            <a:r>
              <a:rPr lang="uk-UA" b="1" dirty="0" err="1" smtClean="0"/>
              <a:t>in</a:t>
            </a:r>
            <a:r>
              <a:rPr lang="uk-UA" b="1" dirty="0" smtClean="0"/>
              <a:t> </a:t>
            </a:r>
            <a:r>
              <a:rPr lang="uk-UA" b="1" dirty="0" err="1" smtClean="0"/>
              <a:t>the</a:t>
            </a:r>
            <a:r>
              <a:rPr lang="uk-UA" b="1" dirty="0" smtClean="0"/>
              <a:t> </a:t>
            </a:r>
            <a:r>
              <a:rPr lang="uk-UA" b="1" dirty="0" err="1" smtClean="0"/>
              <a:t>written</a:t>
            </a:r>
            <a:r>
              <a:rPr lang="uk-UA" b="1" dirty="0" smtClean="0"/>
              <a:t> </a:t>
            </a:r>
            <a:r>
              <a:rPr lang="uk-UA" b="1" dirty="0" err="1" smtClean="0"/>
              <a:t>form</a:t>
            </a:r>
            <a:r>
              <a:rPr lang="uk-UA" b="1" dirty="0" smtClean="0"/>
              <a:t>.</a:t>
            </a:r>
            <a:endParaRPr lang="ru-RU" b="1" dirty="0" smtClean="0"/>
          </a:p>
          <a:p>
            <a:pPr lvl="0"/>
            <a:r>
              <a:rPr lang="en-US" b="1" dirty="0" smtClean="0"/>
              <a:t>Learn the new words and word combinations.</a:t>
            </a:r>
            <a:endParaRPr lang="ru-RU" dirty="0" smtClean="0"/>
          </a:p>
          <a:p>
            <a:pPr lvl="0"/>
            <a:r>
              <a:rPr lang="uk-UA" b="1" dirty="0" err="1" smtClean="0"/>
              <a:t>Make</a:t>
            </a:r>
            <a:r>
              <a:rPr lang="uk-UA" b="1" dirty="0" smtClean="0"/>
              <a:t> </a:t>
            </a:r>
            <a:r>
              <a:rPr lang="uk-UA" b="1" dirty="0" err="1" smtClean="0"/>
              <a:t>summery</a:t>
            </a:r>
            <a:r>
              <a:rPr lang="uk-UA" b="1" dirty="0" smtClean="0"/>
              <a:t> </a:t>
            </a:r>
            <a:r>
              <a:rPr lang="uk-UA" b="1" dirty="0" err="1" smtClean="0"/>
              <a:t>of</a:t>
            </a:r>
            <a:r>
              <a:rPr lang="uk-UA" b="1" dirty="0" smtClean="0"/>
              <a:t> </a:t>
            </a:r>
            <a:r>
              <a:rPr lang="uk-UA" b="1" dirty="0" err="1" smtClean="0"/>
              <a:t>the</a:t>
            </a:r>
            <a:r>
              <a:rPr lang="uk-UA" b="1" dirty="0" smtClean="0"/>
              <a:t> </a:t>
            </a:r>
            <a:r>
              <a:rPr lang="uk-UA" b="1" dirty="0" err="1" smtClean="0"/>
              <a:t>text</a:t>
            </a:r>
            <a:r>
              <a:rPr lang="uk-UA" b="1" dirty="0" smtClean="0"/>
              <a:t> </a:t>
            </a:r>
            <a:r>
              <a:rPr lang="uk-UA" b="1" dirty="0" err="1" smtClean="0"/>
              <a:t>in</a:t>
            </a:r>
            <a:r>
              <a:rPr lang="uk-UA" b="1" dirty="0" smtClean="0"/>
              <a:t> </a:t>
            </a:r>
            <a:r>
              <a:rPr lang="uk-UA" b="1" dirty="0" err="1" smtClean="0"/>
              <a:t>English</a:t>
            </a:r>
            <a:r>
              <a:rPr lang="uk-UA" b="1" dirty="0" smtClean="0"/>
              <a:t>.</a:t>
            </a:r>
            <a:endParaRPr lang="ru-RU" b="1" dirty="0" smtClean="0"/>
          </a:p>
          <a:p>
            <a:pPr lvl="0"/>
            <a:r>
              <a:rPr lang="en-US" b="1" dirty="0" smtClean="0"/>
              <a:t>Make some questions on the text.</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sz="4900" b="1" dirty="0" smtClean="0"/>
              <a:t>Irrigation of land</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47500" lnSpcReduction="20000"/>
          </a:bodyPr>
          <a:lstStyle/>
          <a:p>
            <a:r>
              <a:rPr lang="en-US" sz="3300" dirty="0" smtClean="0"/>
              <a:t>Irrigation is a critical agricultural practice that involves the artificial application of water to soil, aiding in the growth of crops and maintaining landscapes. This practice is particularly vital in regions with irregular rainfall or arid climates, where natural precipitation is insufficient to meet the water needs of plants. The history of irrigation dates back thousands of years, with ancient civilizations such as those in Mesopotamia, Egypt, and the Indus Valley employing various methods to ensure their crops received adequate water. Today, modern irrigation systems are sophisticated and highly efficient, utilizing advanced technologies to optimize water use and improve agricultural productivity. </a:t>
            </a:r>
            <a:endParaRPr lang="ru-RU" sz="3300" dirty="0" smtClean="0"/>
          </a:p>
          <a:p>
            <a:r>
              <a:rPr lang="en-US" sz="3300" dirty="0" smtClean="0"/>
              <a:t>One of the primary reasons for the development and use of irrigation is to enhance crop yield and quality. Inconsistent rainfall can lead to periods of drought, causing stress to plants and potentially leading to reduced growth or even crop failure. By providing a consistent and controlled supply of water, irrigation ensures that crops receive the moisture they need throughout their growth cycle. This is especially important during critical periods such as germination, flowering, and fruiting, when water demand is highest. The ability to control water application helps farmers to achieve optimal growing conditions, leading to higher yields and better-quality produce.</a:t>
            </a:r>
            <a:endParaRPr lang="ru-RU" sz="3300"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67544" y="1124744"/>
            <a:ext cx="8219256" cy="5449792"/>
          </a:xfrm>
        </p:spPr>
        <p:txBody>
          <a:bodyPr>
            <a:normAutofit fontScale="85000" lnSpcReduction="10000"/>
          </a:bodyPr>
          <a:lstStyle/>
          <a:p>
            <a:r>
              <a:rPr lang="en-US" dirty="0" smtClean="0"/>
              <a:t>Different types of irrigation systems are employed depending on the specific needs of the crops, the topography of the land, and the availability of water resources. Surface irrigation, one of the oldest methods, involves the distribution of water over the soil surface by gravity. This method includes furrow, basin, and border irrigation techniques. While surface irrigation is relatively simple and inexpensive, it can be less efficient compared to modern methods, as it often leads to water loss through evaporation and runoff. Sprinkler irrigation systems, on the other hand, simulate natural rainfall by distributing water through a network of pipes and sprinklers. These systems are highly versatile and can be used on a variety of crops and soil types. Sprinkler irrigation is particularly effective for sandy soils with low water retention capacity. </a:t>
            </a:r>
            <a:endParaRPr lang="ru-RU"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en-US" dirty="0" smtClean="0"/>
              <a:t>However, it can be more costly to install and maintain compared to surface irrigation. Modern advancements have led to the development of automated sprinkler systems equipped with sensors and timers, allowing for precise control over water application and further improving efficiency. Drip irrigation is another advanced method that has gained popularity due to its high efficiency and water-saving capabilities. This system delivers water directly to the root zone of plants through a network of tubes, emitters, and valves. By targeting the root zone, drip irrigation minimizes water loss due to evaporation and runoff, making it ideal for areas with limited water resources. Additionally, drip irrigation reduces the growth of weeds and the incidence of plant diseases by keeping the foliage dry. </a:t>
            </a:r>
            <a:endParaRPr lang="ru-RU" dirty="0" smtClean="0"/>
          </a:p>
          <a:p>
            <a:r>
              <a:rPr lang="en-US" dirty="0" smtClean="0"/>
              <a:t> </a:t>
            </a:r>
            <a:endParaRPr lang="ru-RU"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25000" lnSpcReduction="20000"/>
          </a:bodyPr>
          <a:lstStyle/>
          <a:p>
            <a:pPr lvl="0"/>
            <a:r>
              <a:rPr lang="en-US" sz="4800" dirty="0" smtClean="0"/>
              <a:t>a Do you know what time the film starts?  </a:t>
            </a:r>
            <a:r>
              <a:rPr lang="ru-RU" sz="4800" dirty="0" smtClean="0"/>
              <a:t>  </a:t>
            </a:r>
          </a:p>
          <a:p>
            <a:r>
              <a:rPr lang="en-US" sz="4800" dirty="0" smtClean="0"/>
              <a:t>  b Do you know what time does the film start? </a:t>
            </a:r>
            <a:endParaRPr lang="ru-RU" sz="4800" dirty="0" smtClean="0"/>
          </a:p>
          <a:p>
            <a:r>
              <a:rPr lang="en-US" sz="4800" dirty="0" smtClean="0"/>
              <a:t>  c Do you know what time starts the film?</a:t>
            </a:r>
            <a:endParaRPr lang="ru-RU" sz="4800" dirty="0" smtClean="0"/>
          </a:p>
          <a:p>
            <a:pPr lvl="0"/>
            <a:r>
              <a:rPr lang="en-US" sz="4800" dirty="0" smtClean="0"/>
              <a:t>a Why Amy does get up so early every day?</a:t>
            </a:r>
            <a:endParaRPr lang="ru-RU" sz="4800" dirty="0" smtClean="0"/>
          </a:p>
          <a:p>
            <a:pPr lvl="0"/>
            <a:r>
              <a:rPr lang="en-US" sz="4800" dirty="0" smtClean="0"/>
              <a:t>Why Amy gets up so early every day?</a:t>
            </a:r>
            <a:endParaRPr lang="ru-RU" sz="4800" dirty="0" smtClean="0"/>
          </a:p>
          <a:p>
            <a:pPr lvl="0"/>
            <a:r>
              <a:rPr lang="en-US" sz="4800" dirty="0" smtClean="0"/>
              <a:t>Why does Amy get up so early every day?</a:t>
            </a:r>
            <a:endParaRPr lang="ru-RU" sz="4800" dirty="0" smtClean="0"/>
          </a:p>
          <a:p>
            <a:pPr lvl="0"/>
            <a:r>
              <a:rPr lang="en-US" sz="4800" dirty="0" smtClean="0"/>
              <a:t>a I want to know what this word means.</a:t>
            </a:r>
            <a:endParaRPr lang="ru-RU" sz="4800" dirty="0" smtClean="0"/>
          </a:p>
          <a:p>
            <a:pPr lvl="0"/>
            <a:r>
              <a:rPr lang="en-US" sz="4800" dirty="0" smtClean="0"/>
              <a:t>I want to know what does this word mean.</a:t>
            </a:r>
            <a:endParaRPr lang="ru-RU" sz="4800" dirty="0" smtClean="0"/>
          </a:p>
          <a:p>
            <a:pPr lvl="0"/>
            <a:r>
              <a:rPr lang="en-US" sz="4800" dirty="0" smtClean="0"/>
              <a:t>I want to know what means this word.</a:t>
            </a:r>
            <a:endParaRPr lang="ru-RU" sz="4800" dirty="0" smtClean="0"/>
          </a:p>
          <a:p>
            <a:pPr lvl="0"/>
            <a:r>
              <a:rPr lang="en-US" sz="4800" dirty="0" smtClean="0"/>
              <a:t>a I can’t remember where did I park the car.</a:t>
            </a:r>
            <a:endParaRPr lang="ru-RU" sz="4800" dirty="0" smtClean="0"/>
          </a:p>
          <a:p>
            <a:r>
              <a:rPr lang="en-US" sz="4800" dirty="0" smtClean="0"/>
              <a:t>  b I can’t remember where I parked the car.</a:t>
            </a:r>
            <a:endParaRPr lang="ru-RU" sz="4800" dirty="0" smtClean="0"/>
          </a:p>
          <a:p>
            <a:r>
              <a:rPr lang="en-US" sz="4800" dirty="0" smtClean="0"/>
              <a:t>  c I can’t remember where I did park the car.</a:t>
            </a:r>
            <a:endParaRPr lang="ru-RU" sz="4800" dirty="0" smtClean="0"/>
          </a:p>
          <a:p>
            <a:pPr lvl="0"/>
            <a:r>
              <a:rPr lang="en-US" sz="4800" dirty="0" smtClean="0"/>
              <a:t>a Why you didn’t phone me yesterday?</a:t>
            </a:r>
            <a:endParaRPr lang="ru-RU" sz="4800" dirty="0" smtClean="0"/>
          </a:p>
          <a:p>
            <a:r>
              <a:rPr lang="en-US" sz="4800" dirty="0" smtClean="0"/>
              <a:t>  b Why didn’t you phone me yesterday?</a:t>
            </a:r>
            <a:endParaRPr lang="ru-RU" sz="4800" dirty="0" smtClean="0"/>
          </a:p>
          <a:p>
            <a:r>
              <a:rPr lang="en-US" sz="4800" dirty="0" smtClean="0"/>
              <a:t>  c Why you not phoned me yesterday?</a:t>
            </a:r>
            <a:endParaRPr lang="ru-RU" sz="4800" dirty="0" smtClean="0"/>
          </a:p>
          <a:p>
            <a:r>
              <a:rPr lang="uk-UA" sz="4800" b="1" dirty="0" smtClean="0"/>
              <a:t>6</a:t>
            </a:r>
            <a:r>
              <a:rPr lang="uk-UA" sz="4800" dirty="0" smtClean="0"/>
              <a:t> </a:t>
            </a:r>
            <a:r>
              <a:rPr lang="en-US" sz="4800" dirty="0" smtClean="0"/>
              <a:t>a Do you know where does Helen work? </a:t>
            </a:r>
            <a:endParaRPr lang="ru-RU" sz="4800" dirty="0" smtClean="0"/>
          </a:p>
          <a:p>
            <a:r>
              <a:rPr lang="en-US" sz="4800" dirty="0" smtClean="0"/>
              <a:t>  b Do you know where Helen does work? </a:t>
            </a:r>
            <a:endParaRPr lang="ru-RU" sz="4800" dirty="0" smtClean="0"/>
          </a:p>
          <a:p>
            <a:r>
              <a:rPr lang="en-US" sz="4800" dirty="0" smtClean="0"/>
              <a:t>  c Do you know where Helen works?</a:t>
            </a:r>
            <a:endParaRPr lang="ru-RU" sz="4800" dirty="0" smtClean="0"/>
          </a:p>
          <a:p>
            <a:r>
              <a:rPr lang="uk-UA" sz="4800" b="1" dirty="0" smtClean="0"/>
              <a:t>7</a:t>
            </a:r>
            <a:r>
              <a:rPr lang="uk-UA" sz="4800" dirty="0" smtClean="0"/>
              <a:t> </a:t>
            </a:r>
            <a:r>
              <a:rPr lang="en-US" sz="4800" dirty="0" smtClean="0"/>
              <a:t>a How much it costs to park here?</a:t>
            </a:r>
            <a:endParaRPr lang="ru-RU" sz="4800" dirty="0" smtClean="0"/>
          </a:p>
          <a:p>
            <a:pPr lvl="0"/>
            <a:r>
              <a:rPr lang="en-US" sz="4800" dirty="0" smtClean="0"/>
              <a:t>How much does it cost to park here?</a:t>
            </a:r>
            <a:endParaRPr lang="ru-RU" sz="4800" dirty="0" smtClean="0"/>
          </a:p>
          <a:p>
            <a:pPr lvl="0"/>
            <a:r>
              <a:rPr lang="en-US" sz="4800" dirty="0" smtClean="0"/>
              <a:t>How much it does cost to park here?</a:t>
            </a:r>
            <a:endParaRPr lang="ru-RU" sz="4800" dirty="0" smtClean="0"/>
          </a:p>
          <a:p>
            <a:r>
              <a:rPr lang="uk-UA" sz="4800" b="1" dirty="0" smtClean="0"/>
              <a:t>8</a:t>
            </a:r>
            <a:r>
              <a:rPr lang="uk-UA" sz="4800" dirty="0" smtClean="0"/>
              <a:t> </a:t>
            </a:r>
            <a:r>
              <a:rPr lang="en-US" sz="4800" dirty="0" smtClean="0"/>
              <a:t>a Tell me what you want.</a:t>
            </a:r>
            <a:endParaRPr lang="ru-RU" sz="4800" dirty="0" smtClean="0"/>
          </a:p>
          <a:p>
            <a:pPr lvl="0"/>
            <a:r>
              <a:rPr lang="en-US" sz="4800" dirty="0" smtClean="0"/>
              <a:t>Tell me what you do want.</a:t>
            </a:r>
            <a:endParaRPr lang="ru-RU" sz="4800" dirty="0" smtClean="0"/>
          </a:p>
          <a:p>
            <a:pPr lvl="0"/>
            <a:r>
              <a:rPr lang="en-US" sz="4800" dirty="0" smtClean="0"/>
              <a:t>Tell me what do you want.</a:t>
            </a:r>
            <a:endParaRPr lang="ru-RU" sz="4800" dirty="0" smtClean="0"/>
          </a:p>
          <a:p>
            <a:r>
              <a:rPr lang="en-US" dirty="0" smtClean="0"/>
              <a:t/>
            </a:r>
            <a:br>
              <a:rPr lang="en-US" dirty="0" smtClean="0"/>
            </a:br>
            <a:r>
              <a:rPr lang="uk-UA" dirty="0" smtClean="0"/>
              <a:t> </a:t>
            </a:r>
            <a:endParaRPr lang="ru-RU" dirty="0" smtClean="0"/>
          </a:p>
          <a:p>
            <a:endParaRPr lang="ru-RU" dirty="0"/>
          </a:p>
        </p:txBody>
      </p:sp>
      <p:sp>
        <p:nvSpPr>
          <p:cNvPr id="1025" name="Rectangle 1"/>
          <p:cNvSpPr>
            <a:spLocks noGrp="1" noChangeArrowheads="1"/>
          </p:cNvSpPr>
          <p:nvPr>
            <p:ph type="title"/>
          </p:nvPr>
        </p:nvSpPr>
        <p:spPr bwMode="auto">
          <a:xfrm>
            <a:off x="457200" y="1476345"/>
            <a:ext cx="535210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5</a:t>
            </a:r>
            <a:r>
              <a:rPr kumimoji="0" lang="uk-UA"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Which is right? Tick (</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Segoe UI Symbol" pitchFamily="34" charset="0"/>
              </a:rPr>
              <a:t>✓</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the correct alternative.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Put the words in the correct order.</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62500" lnSpcReduction="20000"/>
          </a:bodyPr>
          <a:lstStyle/>
          <a:p>
            <a:pPr lvl="1"/>
            <a:r>
              <a:rPr lang="en-US" sz="2800" dirty="0" smtClean="0"/>
              <a:t>(it / you / what time / know / is) Do</a:t>
            </a:r>
            <a:r>
              <a:rPr lang="en-US" sz="2800" u="dotted" dirty="0" smtClean="0"/>
              <a:t> </a:t>
            </a:r>
            <a:r>
              <a:rPr lang="en-US" sz="2800" i="1" u="dotted" dirty="0" smtClean="0"/>
              <a:t>you know what time it is</a:t>
            </a:r>
            <a:r>
              <a:rPr lang="en-US" sz="2800" u="dotted" dirty="0" smtClean="0"/>
              <a:t>                                  </a:t>
            </a:r>
            <a:r>
              <a:rPr lang="en-US" sz="2800" dirty="0" smtClean="0"/>
              <a:t>?</a:t>
            </a:r>
            <a:endParaRPr lang="ru-RU" sz="2400" dirty="0" smtClean="0"/>
          </a:p>
          <a:p>
            <a:pPr lvl="1"/>
            <a:r>
              <a:rPr lang="en-US" sz="2800" dirty="0" smtClean="0"/>
              <a:t>(is / to the airport / far / it) How</a:t>
            </a:r>
            <a:r>
              <a:rPr lang="en-US" sz="2800" u="dotted" dirty="0" smtClean="0"/>
              <a:t>                                                           </a:t>
            </a:r>
            <a:r>
              <a:rPr lang="uk-UA" sz="2800" u="dotted" dirty="0" smtClean="0"/>
              <a:t>    </a:t>
            </a:r>
            <a:r>
              <a:rPr lang="en-US" sz="2800" dirty="0" smtClean="0"/>
              <a:t>?</a:t>
            </a:r>
            <a:endParaRPr lang="ru-RU" sz="2400" dirty="0" smtClean="0"/>
          </a:p>
          <a:p>
            <a:pPr lvl="1"/>
            <a:r>
              <a:rPr lang="en-US" sz="2800" dirty="0" smtClean="0"/>
              <a:t>(wonder / is / how / old / Tom) I</a:t>
            </a:r>
            <a:r>
              <a:rPr lang="en-US" sz="2800" u="dotted" dirty="0" smtClean="0"/>
              <a:t>                    </a:t>
            </a:r>
            <a:r>
              <a:rPr lang="uk-UA" sz="2800" u="dotted" dirty="0" smtClean="0"/>
              <a:t>                                           </a:t>
            </a:r>
            <a:r>
              <a:rPr lang="en-US" sz="2800" dirty="0" smtClean="0"/>
              <a:t>.</a:t>
            </a:r>
            <a:endParaRPr lang="ru-RU" sz="2400" dirty="0" smtClean="0"/>
          </a:p>
          <a:p>
            <a:pPr lvl="1"/>
            <a:r>
              <a:rPr lang="en-US" sz="2800" dirty="0" smtClean="0"/>
              <a:t>(they / married / been / have) How long</a:t>
            </a:r>
            <a:r>
              <a:rPr lang="en-US" sz="2800" u="dotted" dirty="0" smtClean="0"/>
              <a:t>                                                        </a:t>
            </a:r>
            <a:r>
              <a:rPr lang="en-US" sz="2800" dirty="0" smtClean="0"/>
              <a:t>?</a:t>
            </a:r>
            <a:endParaRPr lang="ru-RU" sz="2400" dirty="0" smtClean="0"/>
          </a:p>
          <a:p>
            <a:pPr lvl="1"/>
            <a:r>
              <a:rPr lang="en-US" sz="2800" dirty="0" smtClean="0"/>
              <a:t>(they / married / how long / been / have / know)</a:t>
            </a:r>
            <a:endParaRPr lang="ru-RU" sz="2400" dirty="0" smtClean="0"/>
          </a:p>
          <a:p>
            <a:r>
              <a:rPr lang="uk-UA" dirty="0" err="1" smtClean="0"/>
              <a:t>Do</a:t>
            </a:r>
            <a:r>
              <a:rPr lang="uk-UA" dirty="0" smtClean="0"/>
              <a:t> </a:t>
            </a:r>
            <a:r>
              <a:rPr lang="uk-UA" dirty="0" err="1" smtClean="0"/>
              <a:t>you</a:t>
            </a:r>
            <a:r>
              <a:rPr lang="uk-UA" u="dotted" dirty="0" smtClean="0"/>
              <a:t>                                                                              </a:t>
            </a:r>
            <a:r>
              <a:rPr lang="uk-UA" dirty="0" smtClean="0"/>
              <a:t>?</a:t>
            </a:r>
            <a:endParaRPr lang="ru-RU" sz="3200" dirty="0" smtClean="0"/>
          </a:p>
          <a:p>
            <a:pPr lvl="1"/>
            <a:r>
              <a:rPr lang="en-US" sz="2800" dirty="0" smtClean="0"/>
              <a:t>(tell / the station / you / me / is / where)</a:t>
            </a:r>
            <a:endParaRPr lang="ru-RU" sz="2400" dirty="0" smtClean="0"/>
          </a:p>
          <a:p>
            <a:r>
              <a:rPr lang="uk-UA" dirty="0" err="1" smtClean="0"/>
              <a:t>Could</a:t>
            </a:r>
            <a:r>
              <a:rPr lang="uk-UA" u="dotted" dirty="0" smtClean="0"/>
              <a:t>                                                                               </a:t>
            </a:r>
            <a:r>
              <a:rPr lang="uk-UA" dirty="0" smtClean="0"/>
              <a:t>?</a:t>
            </a:r>
            <a:endParaRPr lang="ru-RU" sz="3200" dirty="0" smtClean="0"/>
          </a:p>
          <a:p>
            <a:pPr lvl="1"/>
            <a:r>
              <a:rPr lang="en-US" sz="2800" dirty="0" smtClean="0"/>
              <a:t>(in the accident / injured / anyone / don’t / whether / know / was)</a:t>
            </a:r>
            <a:endParaRPr lang="ru-RU" sz="2400" dirty="0" smtClean="0"/>
          </a:p>
          <a:p>
            <a:r>
              <a:rPr lang="uk-UA" dirty="0" smtClean="0"/>
              <a:t>I</a:t>
            </a:r>
            <a:r>
              <a:rPr lang="uk-UA" u="dotted" dirty="0" smtClean="0"/>
              <a:t>                                                                                    </a:t>
            </a:r>
            <a:r>
              <a:rPr lang="uk-UA" dirty="0" smtClean="0"/>
              <a:t>.</a:t>
            </a:r>
            <a:endParaRPr lang="ru-RU" sz="3200" dirty="0" smtClean="0"/>
          </a:p>
          <a:p>
            <a:pPr lvl="1"/>
            <a:r>
              <a:rPr lang="en-US" sz="2800" dirty="0" smtClean="0"/>
              <a:t>(what / tomorrow / know / time / will / arrive / you / you)</a:t>
            </a:r>
            <a:endParaRPr lang="ru-RU" sz="2400" dirty="0" smtClean="0"/>
          </a:p>
          <a:p>
            <a:r>
              <a:rPr lang="ru-RU" dirty="0" err="1" smtClean="0"/>
              <a:t>Do</a:t>
            </a:r>
            <a:r>
              <a:rPr lang="ru-RU" u="dotted" dirty="0" smtClean="0"/>
              <a:t> </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t>You were visiting London. You met a lot of people who asked you a lot of questions:</a:t>
            </a:r>
            <a:endParaRPr lang="ru-RU" dirty="0"/>
          </a:p>
        </p:txBody>
      </p:sp>
      <p:sp>
        <p:nvSpPr>
          <p:cNvPr id="3" name="Содержимое 2"/>
          <p:cNvSpPr>
            <a:spLocks noGrp="1"/>
          </p:cNvSpPr>
          <p:nvPr>
            <p:ph idx="1"/>
          </p:nvPr>
        </p:nvSpPr>
        <p:spPr>
          <a:xfrm>
            <a:off x="323528" y="2532888"/>
            <a:ext cx="8229600" cy="4325112"/>
          </a:xfrm>
        </p:spPr>
        <p:txBody>
          <a:bodyPr/>
          <a:lstStyle/>
          <a:p>
            <a:r>
              <a:rPr lang="ru-RU" b="1" dirty="0" smtClean="0"/>
              <a:t>	</a:t>
            </a:r>
            <a:endParaRPr lang="ru-RU" dirty="0"/>
          </a:p>
        </p:txBody>
      </p:sp>
      <p:grpSp>
        <p:nvGrpSpPr>
          <p:cNvPr id="30722" name="Группа 1456"/>
          <p:cNvGrpSpPr>
            <a:grpSpLocks/>
          </p:cNvGrpSpPr>
          <p:nvPr/>
        </p:nvGrpSpPr>
        <p:grpSpPr bwMode="auto">
          <a:xfrm>
            <a:off x="1619250" y="3357563"/>
            <a:ext cx="1266825" cy="358775"/>
            <a:chOff x="3080" y="699"/>
            <a:chExt cx="1994" cy="564"/>
          </a:xfrm>
        </p:grpSpPr>
        <p:sp>
          <p:nvSpPr>
            <p:cNvPr id="1457" name="Freeform 108"/>
            <p:cNvSpPr>
              <a:spLocks/>
            </p:cNvSpPr>
            <p:nvPr/>
          </p:nvSpPr>
          <p:spPr bwMode="auto">
            <a:xfrm>
              <a:off x="3085" y="704"/>
              <a:ext cx="1984" cy="554"/>
            </a:xfrm>
            <a:custGeom>
              <a:avLst/>
              <a:gdLst>
                <a:gd name="T0" fmla="*/ 1984 w 1984"/>
                <a:gd name="T1" fmla="*/ 1088 h 554"/>
                <a:gd name="T2" fmla="*/ 1984 w 1984"/>
                <a:gd name="T3" fmla="*/ 874 h 554"/>
                <a:gd name="T4" fmla="*/ 1981 w 1984"/>
                <a:gd name="T5" fmla="*/ 776 h 554"/>
                <a:gd name="T6" fmla="*/ 1963 w 1984"/>
                <a:gd name="T7" fmla="*/ 725 h 554"/>
                <a:gd name="T8" fmla="*/ 1912 w 1984"/>
                <a:gd name="T9" fmla="*/ 707 h 554"/>
                <a:gd name="T10" fmla="*/ 1814 w 1984"/>
                <a:gd name="T11" fmla="*/ 704 h 554"/>
                <a:gd name="T12" fmla="*/ 473 w 1984"/>
                <a:gd name="T13" fmla="*/ 704 h 554"/>
                <a:gd name="T14" fmla="*/ 375 w 1984"/>
                <a:gd name="T15" fmla="*/ 707 h 554"/>
                <a:gd name="T16" fmla="*/ 324 w 1984"/>
                <a:gd name="T17" fmla="*/ 725 h 554"/>
                <a:gd name="T18" fmla="*/ 306 w 1984"/>
                <a:gd name="T19" fmla="*/ 776 h 554"/>
                <a:gd name="T20" fmla="*/ 303 w 1984"/>
                <a:gd name="T21" fmla="*/ 874 h 554"/>
                <a:gd name="T22" fmla="*/ 303 w 1984"/>
                <a:gd name="T23" fmla="*/ 918 h 554"/>
                <a:gd name="T24" fmla="*/ 261 w 1984"/>
                <a:gd name="T25" fmla="*/ 942 h 554"/>
                <a:gd name="T26" fmla="*/ 197 w 1984"/>
                <a:gd name="T27" fmla="*/ 967 h 554"/>
                <a:gd name="T28" fmla="*/ 110 w 1984"/>
                <a:gd name="T29" fmla="*/ 984 h 554"/>
                <a:gd name="T30" fmla="*/ 0 w 1984"/>
                <a:gd name="T31" fmla="*/ 984 h 554"/>
                <a:gd name="T32" fmla="*/ 101 w 1984"/>
                <a:gd name="T33" fmla="*/ 1033 h 554"/>
                <a:gd name="T34" fmla="*/ 187 w 1984"/>
                <a:gd name="T35" fmla="*/ 1053 h 554"/>
                <a:gd name="T36" fmla="*/ 256 w 1984"/>
                <a:gd name="T37" fmla="*/ 1055 h 554"/>
                <a:gd name="T38" fmla="*/ 303 w 1984"/>
                <a:gd name="T39" fmla="*/ 1049 h 554"/>
                <a:gd name="T40" fmla="*/ 303 w 1984"/>
                <a:gd name="T41" fmla="*/ 1088 h 554"/>
                <a:gd name="T42" fmla="*/ 306 w 1984"/>
                <a:gd name="T43" fmla="*/ 1186 h 554"/>
                <a:gd name="T44" fmla="*/ 324 w 1984"/>
                <a:gd name="T45" fmla="*/ 1236 h 554"/>
                <a:gd name="T46" fmla="*/ 375 w 1984"/>
                <a:gd name="T47" fmla="*/ 1255 h 554"/>
                <a:gd name="T48" fmla="*/ 473 w 1984"/>
                <a:gd name="T49" fmla="*/ 1258 h 554"/>
                <a:gd name="T50" fmla="*/ 1814 w 1984"/>
                <a:gd name="T51" fmla="*/ 1258 h 554"/>
                <a:gd name="T52" fmla="*/ 1912 w 1984"/>
                <a:gd name="T53" fmla="*/ 1255 h 554"/>
                <a:gd name="T54" fmla="*/ 1963 w 1984"/>
                <a:gd name="T55" fmla="*/ 1236 h 554"/>
                <a:gd name="T56" fmla="*/ 1981 w 1984"/>
                <a:gd name="T57" fmla="*/ 1186 h 554"/>
                <a:gd name="T58" fmla="*/ 1984 w 1984"/>
                <a:gd name="T59" fmla="*/ 1088 h 55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984" h="554">
                  <a:moveTo>
                    <a:pt x="1984" y="384"/>
                  </a:moveTo>
                  <a:lnTo>
                    <a:pt x="1984" y="170"/>
                  </a:lnTo>
                  <a:lnTo>
                    <a:pt x="1981" y="72"/>
                  </a:lnTo>
                  <a:lnTo>
                    <a:pt x="1963" y="21"/>
                  </a:lnTo>
                  <a:lnTo>
                    <a:pt x="1912" y="3"/>
                  </a:lnTo>
                  <a:lnTo>
                    <a:pt x="1814" y="0"/>
                  </a:lnTo>
                  <a:lnTo>
                    <a:pt x="473" y="0"/>
                  </a:lnTo>
                  <a:lnTo>
                    <a:pt x="375" y="3"/>
                  </a:lnTo>
                  <a:lnTo>
                    <a:pt x="324" y="21"/>
                  </a:lnTo>
                  <a:lnTo>
                    <a:pt x="306" y="72"/>
                  </a:lnTo>
                  <a:lnTo>
                    <a:pt x="303" y="170"/>
                  </a:lnTo>
                  <a:lnTo>
                    <a:pt x="303" y="214"/>
                  </a:lnTo>
                  <a:lnTo>
                    <a:pt x="261" y="238"/>
                  </a:lnTo>
                  <a:lnTo>
                    <a:pt x="197" y="263"/>
                  </a:lnTo>
                  <a:lnTo>
                    <a:pt x="110" y="280"/>
                  </a:lnTo>
                  <a:lnTo>
                    <a:pt x="0" y="280"/>
                  </a:lnTo>
                  <a:lnTo>
                    <a:pt x="101" y="329"/>
                  </a:lnTo>
                  <a:lnTo>
                    <a:pt x="187" y="349"/>
                  </a:lnTo>
                  <a:lnTo>
                    <a:pt x="256" y="351"/>
                  </a:lnTo>
                  <a:lnTo>
                    <a:pt x="303" y="345"/>
                  </a:lnTo>
                  <a:lnTo>
                    <a:pt x="303" y="384"/>
                  </a:lnTo>
                  <a:lnTo>
                    <a:pt x="306" y="482"/>
                  </a:lnTo>
                  <a:lnTo>
                    <a:pt x="324" y="532"/>
                  </a:lnTo>
                  <a:lnTo>
                    <a:pt x="375" y="551"/>
                  </a:lnTo>
                  <a:lnTo>
                    <a:pt x="473" y="554"/>
                  </a:lnTo>
                  <a:lnTo>
                    <a:pt x="1814" y="554"/>
                  </a:lnTo>
                  <a:lnTo>
                    <a:pt x="1912" y="551"/>
                  </a:lnTo>
                  <a:lnTo>
                    <a:pt x="1963" y="532"/>
                  </a:lnTo>
                  <a:lnTo>
                    <a:pt x="1981" y="482"/>
                  </a:lnTo>
                  <a:lnTo>
                    <a:pt x="1984" y="384"/>
                  </a:lnTo>
                  <a:close/>
                </a:path>
              </a:pathLst>
            </a:custGeom>
            <a:noFill/>
            <a:ln w="6350">
              <a:solidFill>
                <a:srgbClr val="384FA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458" name="Text Box 109"/>
            <p:cNvSpPr txBox="1">
              <a:spLocks noChangeArrowheads="1"/>
            </p:cNvSpPr>
            <p:nvPr/>
          </p:nvSpPr>
          <p:spPr bwMode="auto">
            <a:xfrm>
              <a:off x="3080" y="699"/>
              <a:ext cx="1994" cy="5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457200" marR="0" lvl="1" indent="0" algn="l" defTabSz="914400" rtl="0" eaLnBrk="1" fontAlgn="base" latinLnBrk="0" hangingPunct="1">
                <a:lnSpc>
                  <a:spcPct val="100000"/>
                </a:lnSpc>
                <a:spcBef>
                  <a:spcPts val="225"/>
                </a:spcBef>
                <a:spcAft>
                  <a:spcPts val="1000"/>
                </a:spcAft>
                <a:buClrTx/>
                <a:buSzTx/>
                <a:buFontTx/>
                <a:buNone/>
                <a:tabLst/>
              </a:pPr>
              <a:r>
                <a:rPr kumimoji="0" lang="en-US" sz="900" b="0" i="0" u="none" strike="noStrike" cap="none" normalizeH="0" baseline="0" smtClean="0">
                  <a:ln>
                    <a:noFill/>
                  </a:ln>
                  <a:solidFill>
                    <a:srgbClr val="010202"/>
                  </a:solidFill>
                  <a:effectLst/>
                  <a:latin typeface="Trebuchet MS" pitchFamily="34" charset="0"/>
                  <a:cs typeface="Arial" pitchFamily="34" charset="0"/>
                </a:rPr>
                <a:t>How long have you been in London?</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0725" name="Группа 67"/>
          <p:cNvGrpSpPr>
            <a:grpSpLocks/>
          </p:cNvGrpSpPr>
          <p:nvPr/>
        </p:nvGrpSpPr>
        <p:grpSpPr bwMode="auto">
          <a:xfrm>
            <a:off x="4427538" y="3429000"/>
            <a:ext cx="1371600" cy="217488"/>
            <a:chOff x="7224" y="144"/>
            <a:chExt cx="2161" cy="341"/>
          </a:xfrm>
        </p:grpSpPr>
        <p:sp>
          <p:nvSpPr>
            <p:cNvPr id="68" name="Freeform 88"/>
            <p:cNvSpPr>
              <a:spLocks/>
            </p:cNvSpPr>
            <p:nvPr/>
          </p:nvSpPr>
          <p:spPr bwMode="auto">
            <a:xfrm>
              <a:off x="7228" y="148"/>
              <a:ext cx="2151" cy="331"/>
            </a:xfrm>
            <a:custGeom>
              <a:avLst/>
              <a:gdLst>
                <a:gd name="T0" fmla="*/ 2150 w 2151"/>
                <a:gd name="T1" fmla="*/ 314 h 331"/>
                <a:gd name="T2" fmla="*/ 2137 w 2151"/>
                <a:gd name="T3" fmla="*/ 250 h 331"/>
                <a:gd name="T4" fmla="*/ 2102 w 2151"/>
                <a:gd name="T5" fmla="*/ 197 h 331"/>
                <a:gd name="T6" fmla="*/ 2049 w 2151"/>
                <a:gd name="T7" fmla="*/ 162 h 331"/>
                <a:gd name="T8" fmla="*/ 1985 w 2151"/>
                <a:gd name="T9" fmla="*/ 149 h 331"/>
                <a:gd name="T10" fmla="*/ 372 w 2151"/>
                <a:gd name="T11" fmla="*/ 149 h 331"/>
                <a:gd name="T12" fmla="*/ 317 w 2151"/>
                <a:gd name="T13" fmla="*/ 158 h 331"/>
                <a:gd name="T14" fmla="*/ 270 w 2151"/>
                <a:gd name="T15" fmla="*/ 184 h 331"/>
                <a:gd name="T16" fmla="*/ 234 w 2151"/>
                <a:gd name="T17" fmla="*/ 224 h 331"/>
                <a:gd name="T18" fmla="*/ 212 w 2151"/>
                <a:gd name="T19" fmla="*/ 273 h 331"/>
                <a:gd name="T20" fmla="*/ 165 w 2151"/>
                <a:gd name="T21" fmla="*/ 290 h 331"/>
                <a:gd name="T22" fmla="*/ 111 w 2151"/>
                <a:gd name="T23" fmla="*/ 304 h 331"/>
                <a:gd name="T24" fmla="*/ 55 w 2151"/>
                <a:gd name="T25" fmla="*/ 312 h 331"/>
                <a:gd name="T26" fmla="*/ 0 w 2151"/>
                <a:gd name="T27" fmla="*/ 314 h 331"/>
                <a:gd name="T28" fmla="*/ 54 w 2151"/>
                <a:gd name="T29" fmla="*/ 334 h 331"/>
                <a:gd name="T30" fmla="*/ 108 w 2151"/>
                <a:gd name="T31" fmla="*/ 347 h 331"/>
                <a:gd name="T32" fmla="*/ 160 w 2151"/>
                <a:gd name="T33" fmla="*/ 354 h 331"/>
                <a:gd name="T34" fmla="*/ 212 w 2151"/>
                <a:gd name="T35" fmla="*/ 354 h 331"/>
                <a:gd name="T36" fmla="*/ 233 w 2151"/>
                <a:gd name="T37" fmla="*/ 404 h 331"/>
                <a:gd name="T38" fmla="*/ 269 w 2151"/>
                <a:gd name="T39" fmla="*/ 444 h 331"/>
                <a:gd name="T40" fmla="*/ 317 w 2151"/>
                <a:gd name="T41" fmla="*/ 470 h 331"/>
                <a:gd name="T42" fmla="*/ 372 w 2151"/>
                <a:gd name="T43" fmla="*/ 479 h 331"/>
                <a:gd name="T44" fmla="*/ 1845 w 2151"/>
                <a:gd name="T45" fmla="*/ 479 h 331"/>
                <a:gd name="T46" fmla="*/ 1971 w 2151"/>
                <a:gd name="T47" fmla="*/ 479 h 331"/>
                <a:gd name="T48" fmla="*/ 1985 w 2151"/>
                <a:gd name="T49" fmla="*/ 479 h 331"/>
                <a:gd name="T50" fmla="*/ 2049 w 2151"/>
                <a:gd name="T51" fmla="*/ 467 h 331"/>
                <a:gd name="T52" fmla="*/ 2102 w 2151"/>
                <a:gd name="T53" fmla="*/ 431 h 331"/>
                <a:gd name="T54" fmla="*/ 2137 w 2151"/>
                <a:gd name="T55" fmla="*/ 379 h 331"/>
                <a:gd name="T56" fmla="*/ 2150 w 2151"/>
                <a:gd name="T57" fmla="*/ 314 h 33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51" h="331">
                  <a:moveTo>
                    <a:pt x="2150" y="165"/>
                  </a:moveTo>
                  <a:lnTo>
                    <a:pt x="2137" y="101"/>
                  </a:lnTo>
                  <a:lnTo>
                    <a:pt x="2102" y="48"/>
                  </a:lnTo>
                  <a:lnTo>
                    <a:pt x="2049" y="13"/>
                  </a:lnTo>
                  <a:lnTo>
                    <a:pt x="1985" y="0"/>
                  </a:lnTo>
                  <a:lnTo>
                    <a:pt x="372" y="0"/>
                  </a:lnTo>
                  <a:lnTo>
                    <a:pt x="317" y="9"/>
                  </a:lnTo>
                  <a:lnTo>
                    <a:pt x="270" y="35"/>
                  </a:lnTo>
                  <a:lnTo>
                    <a:pt x="234" y="75"/>
                  </a:lnTo>
                  <a:lnTo>
                    <a:pt x="212" y="124"/>
                  </a:lnTo>
                  <a:lnTo>
                    <a:pt x="165" y="141"/>
                  </a:lnTo>
                  <a:lnTo>
                    <a:pt x="111" y="155"/>
                  </a:lnTo>
                  <a:lnTo>
                    <a:pt x="55" y="163"/>
                  </a:lnTo>
                  <a:lnTo>
                    <a:pt x="0" y="165"/>
                  </a:lnTo>
                  <a:lnTo>
                    <a:pt x="54" y="185"/>
                  </a:lnTo>
                  <a:lnTo>
                    <a:pt x="108" y="198"/>
                  </a:lnTo>
                  <a:lnTo>
                    <a:pt x="160" y="205"/>
                  </a:lnTo>
                  <a:lnTo>
                    <a:pt x="212" y="205"/>
                  </a:lnTo>
                  <a:lnTo>
                    <a:pt x="233" y="255"/>
                  </a:lnTo>
                  <a:lnTo>
                    <a:pt x="269" y="295"/>
                  </a:lnTo>
                  <a:lnTo>
                    <a:pt x="317" y="321"/>
                  </a:lnTo>
                  <a:lnTo>
                    <a:pt x="372" y="330"/>
                  </a:lnTo>
                  <a:lnTo>
                    <a:pt x="1845" y="330"/>
                  </a:lnTo>
                  <a:lnTo>
                    <a:pt x="1971" y="330"/>
                  </a:lnTo>
                  <a:lnTo>
                    <a:pt x="1985" y="330"/>
                  </a:lnTo>
                  <a:lnTo>
                    <a:pt x="2049" y="318"/>
                  </a:lnTo>
                  <a:lnTo>
                    <a:pt x="2102" y="282"/>
                  </a:lnTo>
                  <a:lnTo>
                    <a:pt x="2137" y="230"/>
                  </a:lnTo>
                  <a:lnTo>
                    <a:pt x="2150" y="165"/>
                  </a:lnTo>
                  <a:close/>
                </a:path>
              </a:pathLst>
            </a:custGeom>
            <a:noFill/>
            <a:ln w="6350">
              <a:solidFill>
                <a:srgbClr val="384FA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69" name="Text Box 89"/>
            <p:cNvSpPr txBox="1">
              <a:spLocks noChangeArrowheads="1"/>
            </p:cNvSpPr>
            <p:nvPr/>
          </p:nvSpPr>
          <p:spPr bwMode="auto">
            <a:xfrm>
              <a:off x="7223" y="143"/>
              <a:ext cx="2161" cy="3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457200" marR="0" lvl="1" indent="0" algn="l" defTabSz="914400" rtl="0" eaLnBrk="1" fontAlgn="base" latinLnBrk="0" hangingPunct="1">
                <a:lnSpc>
                  <a:spcPct val="100000"/>
                </a:lnSpc>
                <a:spcBef>
                  <a:spcPts val="225"/>
                </a:spcBef>
                <a:spcAft>
                  <a:spcPts val="1000"/>
                </a:spcAft>
                <a:buClrTx/>
                <a:buSzTx/>
                <a:buFontTx/>
                <a:buNone/>
                <a:tabLst/>
              </a:pPr>
              <a:r>
                <a:rPr kumimoji="0" lang="ru-RU" sz="900" b="0" i="0" u="none" strike="noStrike" cap="none" normalizeH="0" baseline="0" smtClean="0">
                  <a:ln>
                    <a:noFill/>
                  </a:ln>
                  <a:solidFill>
                    <a:srgbClr val="010202"/>
                  </a:solidFill>
                  <a:effectLst/>
                  <a:latin typeface="Trebuchet MS" pitchFamily="34" charset="0"/>
                  <a:cs typeface="Arial" pitchFamily="34" charset="0"/>
                </a:rPr>
                <a:t>Where are you staying?</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0728" name="Группа 1462"/>
          <p:cNvGrpSpPr>
            <a:grpSpLocks/>
          </p:cNvGrpSpPr>
          <p:nvPr/>
        </p:nvGrpSpPr>
        <p:grpSpPr bwMode="auto">
          <a:xfrm>
            <a:off x="4572000" y="3933825"/>
            <a:ext cx="1176338" cy="357188"/>
            <a:chOff x="7224" y="699"/>
            <a:chExt cx="1852" cy="564"/>
          </a:xfrm>
        </p:grpSpPr>
        <p:sp>
          <p:nvSpPr>
            <p:cNvPr id="64" name="Freeform 91"/>
            <p:cNvSpPr>
              <a:spLocks/>
            </p:cNvSpPr>
            <p:nvPr/>
          </p:nvSpPr>
          <p:spPr bwMode="auto">
            <a:xfrm>
              <a:off x="7228" y="704"/>
              <a:ext cx="1842" cy="554"/>
            </a:xfrm>
            <a:custGeom>
              <a:avLst/>
              <a:gdLst>
                <a:gd name="T0" fmla="*/ 1842 w 1842"/>
                <a:gd name="T1" fmla="*/ 1088 h 554"/>
                <a:gd name="T2" fmla="*/ 1842 w 1842"/>
                <a:gd name="T3" fmla="*/ 874 h 554"/>
                <a:gd name="T4" fmla="*/ 1839 w 1842"/>
                <a:gd name="T5" fmla="*/ 776 h 554"/>
                <a:gd name="T6" fmla="*/ 1820 w 1842"/>
                <a:gd name="T7" fmla="*/ 725 h 554"/>
                <a:gd name="T8" fmla="*/ 1770 w 1842"/>
                <a:gd name="T9" fmla="*/ 707 h 554"/>
                <a:gd name="T10" fmla="*/ 1671 w 1842"/>
                <a:gd name="T11" fmla="*/ 704 h 554"/>
                <a:gd name="T12" fmla="*/ 473 w 1842"/>
                <a:gd name="T13" fmla="*/ 704 h 554"/>
                <a:gd name="T14" fmla="*/ 374 w 1842"/>
                <a:gd name="T15" fmla="*/ 707 h 554"/>
                <a:gd name="T16" fmla="*/ 324 w 1842"/>
                <a:gd name="T17" fmla="*/ 725 h 554"/>
                <a:gd name="T18" fmla="*/ 305 w 1842"/>
                <a:gd name="T19" fmla="*/ 776 h 554"/>
                <a:gd name="T20" fmla="*/ 302 w 1842"/>
                <a:gd name="T21" fmla="*/ 874 h 554"/>
                <a:gd name="T22" fmla="*/ 302 w 1842"/>
                <a:gd name="T23" fmla="*/ 918 h 554"/>
                <a:gd name="T24" fmla="*/ 260 w 1842"/>
                <a:gd name="T25" fmla="*/ 942 h 554"/>
                <a:gd name="T26" fmla="*/ 196 w 1842"/>
                <a:gd name="T27" fmla="*/ 967 h 554"/>
                <a:gd name="T28" fmla="*/ 110 w 1842"/>
                <a:gd name="T29" fmla="*/ 984 h 554"/>
                <a:gd name="T30" fmla="*/ 0 w 1842"/>
                <a:gd name="T31" fmla="*/ 984 h 554"/>
                <a:gd name="T32" fmla="*/ 100 w 1842"/>
                <a:gd name="T33" fmla="*/ 1033 h 554"/>
                <a:gd name="T34" fmla="*/ 186 w 1842"/>
                <a:gd name="T35" fmla="*/ 1053 h 554"/>
                <a:gd name="T36" fmla="*/ 255 w 1842"/>
                <a:gd name="T37" fmla="*/ 1055 h 554"/>
                <a:gd name="T38" fmla="*/ 302 w 1842"/>
                <a:gd name="T39" fmla="*/ 1049 h 554"/>
                <a:gd name="T40" fmla="*/ 302 w 1842"/>
                <a:gd name="T41" fmla="*/ 1088 h 554"/>
                <a:gd name="T42" fmla="*/ 305 w 1842"/>
                <a:gd name="T43" fmla="*/ 1186 h 554"/>
                <a:gd name="T44" fmla="*/ 324 w 1842"/>
                <a:gd name="T45" fmla="*/ 1236 h 554"/>
                <a:gd name="T46" fmla="*/ 374 w 1842"/>
                <a:gd name="T47" fmla="*/ 1255 h 554"/>
                <a:gd name="T48" fmla="*/ 473 w 1842"/>
                <a:gd name="T49" fmla="*/ 1258 h 554"/>
                <a:gd name="T50" fmla="*/ 1671 w 1842"/>
                <a:gd name="T51" fmla="*/ 1258 h 554"/>
                <a:gd name="T52" fmla="*/ 1770 w 1842"/>
                <a:gd name="T53" fmla="*/ 1255 h 554"/>
                <a:gd name="T54" fmla="*/ 1820 w 1842"/>
                <a:gd name="T55" fmla="*/ 1236 h 554"/>
                <a:gd name="T56" fmla="*/ 1839 w 1842"/>
                <a:gd name="T57" fmla="*/ 1186 h 554"/>
                <a:gd name="T58" fmla="*/ 1842 w 1842"/>
                <a:gd name="T59" fmla="*/ 1088 h 55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842" h="554">
                  <a:moveTo>
                    <a:pt x="1842" y="384"/>
                  </a:moveTo>
                  <a:lnTo>
                    <a:pt x="1842" y="170"/>
                  </a:lnTo>
                  <a:lnTo>
                    <a:pt x="1839" y="72"/>
                  </a:lnTo>
                  <a:lnTo>
                    <a:pt x="1820" y="21"/>
                  </a:lnTo>
                  <a:lnTo>
                    <a:pt x="1770" y="3"/>
                  </a:lnTo>
                  <a:lnTo>
                    <a:pt x="1671" y="0"/>
                  </a:lnTo>
                  <a:lnTo>
                    <a:pt x="473" y="0"/>
                  </a:lnTo>
                  <a:lnTo>
                    <a:pt x="374" y="3"/>
                  </a:lnTo>
                  <a:lnTo>
                    <a:pt x="324" y="21"/>
                  </a:lnTo>
                  <a:lnTo>
                    <a:pt x="305" y="72"/>
                  </a:lnTo>
                  <a:lnTo>
                    <a:pt x="302" y="170"/>
                  </a:lnTo>
                  <a:lnTo>
                    <a:pt x="302" y="214"/>
                  </a:lnTo>
                  <a:lnTo>
                    <a:pt x="260" y="238"/>
                  </a:lnTo>
                  <a:lnTo>
                    <a:pt x="196" y="263"/>
                  </a:lnTo>
                  <a:lnTo>
                    <a:pt x="110" y="280"/>
                  </a:lnTo>
                  <a:lnTo>
                    <a:pt x="0" y="280"/>
                  </a:lnTo>
                  <a:lnTo>
                    <a:pt x="100" y="329"/>
                  </a:lnTo>
                  <a:lnTo>
                    <a:pt x="186" y="349"/>
                  </a:lnTo>
                  <a:lnTo>
                    <a:pt x="255" y="351"/>
                  </a:lnTo>
                  <a:lnTo>
                    <a:pt x="302" y="345"/>
                  </a:lnTo>
                  <a:lnTo>
                    <a:pt x="302" y="384"/>
                  </a:lnTo>
                  <a:lnTo>
                    <a:pt x="305" y="482"/>
                  </a:lnTo>
                  <a:lnTo>
                    <a:pt x="324" y="532"/>
                  </a:lnTo>
                  <a:lnTo>
                    <a:pt x="374" y="551"/>
                  </a:lnTo>
                  <a:lnTo>
                    <a:pt x="473" y="554"/>
                  </a:lnTo>
                  <a:lnTo>
                    <a:pt x="1671" y="554"/>
                  </a:lnTo>
                  <a:lnTo>
                    <a:pt x="1770" y="551"/>
                  </a:lnTo>
                  <a:lnTo>
                    <a:pt x="1820" y="532"/>
                  </a:lnTo>
                  <a:lnTo>
                    <a:pt x="1839" y="482"/>
                  </a:lnTo>
                  <a:lnTo>
                    <a:pt x="1842" y="384"/>
                  </a:lnTo>
                  <a:close/>
                </a:path>
              </a:pathLst>
            </a:custGeom>
            <a:noFill/>
            <a:ln w="6350">
              <a:solidFill>
                <a:srgbClr val="384FA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66" name="Text Box 92"/>
            <p:cNvSpPr txBox="1">
              <a:spLocks noChangeArrowheads="1"/>
            </p:cNvSpPr>
            <p:nvPr/>
          </p:nvSpPr>
          <p:spPr bwMode="auto">
            <a:xfrm>
              <a:off x="7223" y="699"/>
              <a:ext cx="1852" cy="5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457200" marR="0" lvl="1" indent="0" algn="l" defTabSz="914400" rtl="0" eaLnBrk="1" fontAlgn="base" latinLnBrk="0" hangingPunct="1">
                <a:lnSpc>
                  <a:spcPct val="100000"/>
                </a:lnSpc>
                <a:spcBef>
                  <a:spcPts val="225"/>
                </a:spcBef>
                <a:spcAft>
                  <a:spcPts val="1000"/>
                </a:spcAft>
                <a:buClrTx/>
                <a:buSzTx/>
                <a:buFontTx/>
                <a:buNone/>
                <a:tabLst/>
              </a:pPr>
              <a:r>
                <a:rPr kumimoji="0" lang="en-US" sz="900" b="0" i="0" u="none" strike="noStrike" cap="none" normalizeH="0" baseline="0" smtClean="0">
                  <a:ln>
                    <a:noFill/>
                  </a:ln>
                  <a:solidFill>
                    <a:srgbClr val="010202"/>
                  </a:solidFill>
                  <a:effectLst/>
                  <a:latin typeface="Trebuchet MS" pitchFamily="34" charset="0"/>
                  <a:cs typeface="Arial" pitchFamily="34" charset="0"/>
                </a:rPr>
                <a:t>How long are you going to stay?</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0731" name="Группа 1446"/>
          <p:cNvGrpSpPr>
            <a:grpSpLocks/>
          </p:cNvGrpSpPr>
          <p:nvPr/>
        </p:nvGrpSpPr>
        <p:grpSpPr bwMode="auto">
          <a:xfrm>
            <a:off x="4500563" y="4652963"/>
            <a:ext cx="1339850" cy="357187"/>
            <a:chOff x="7224" y="-16"/>
            <a:chExt cx="2108" cy="564"/>
          </a:xfrm>
        </p:grpSpPr>
        <p:sp>
          <p:nvSpPr>
            <p:cNvPr id="1447" name="Freeform 94"/>
            <p:cNvSpPr>
              <a:spLocks/>
            </p:cNvSpPr>
            <p:nvPr/>
          </p:nvSpPr>
          <p:spPr bwMode="auto">
            <a:xfrm>
              <a:off x="7228" y="-11"/>
              <a:ext cx="2098" cy="554"/>
            </a:xfrm>
            <a:custGeom>
              <a:avLst/>
              <a:gdLst>
                <a:gd name="T0" fmla="*/ 2097 w 2098"/>
                <a:gd name="T1" fmla="*/ 373 h 554"/>
                <a:gd name="T2" fmla="*/ 2097 w 2098"/>
                <a:gd name="T3" fmla="*/ 159 h 554"/>
                <a:gd name="T4" fmla="*/ 2094 w 2098"/>
                <a:gd name="T5" fmla="*/ 61 h 554"/>
                <a:gd name="T6" fmla="*/ 2075 w 2098"/>
                <a:gd name="T7" fmla="*/ 10 h 554"/>
                <a:gd name="T8" fmla="*/ 2025 w 2098"/>
                <a:gd name="T9" fmla="*/ -8 h 554"/>
                <a:gd name="T10" fmla="*/ 1927 w 2098"/>
                <a:gd name="T11" fmla="*/ -11 h 554"/>
                <a:gd name="T12" fmla="*/ 473 w 2098"/>
                <a:gd name="T13" fmla="*/ -11 h 554"/>
                <a:gd name="T14" fmla="*/ 374 w 2098"/>
                <a:gd name="T15" fmla="*/ -8 h 554"/>
                <a:gd name="T16" fmla="*/ 324 w 2098"/>
                <a:gd name="T17" fmla="*/ 10 h 554"/>
                <a:gd name="T18" fmla="*/ 305 w 2098"/>
                <a:gd name="T19" fmla="*/ 61 h 554"/>
                <a:gd name="T20" fmla="*/ 302 w 2098"/>
                <a:gd name="T21" fmla="*/ 159 h 554"/>
                <a:gd name="T22" fmla="*/ 302 w 2098"/>
                <a:gd name="T23" fmla="*/ 203 h 554"/>
                <a:gd name="T24" fmla="*/ 260 w 2098"/>
                <a:gd name="T25" fmla="*/ 227 h 554"/>
                <a:gd name="T26" fmla="*/ 196 w 2098"/>
                <a:gd name="T27" fmla="*/ 252 h 554"/>
                <a:gd name="T28" fmla="*/ 110 w 2098"/>
                <a:gd name="T29" fmla="*/ 269 h 554"/>
                <a:gd name="T30" fmla="*/ 0 w 2098"/>
                <a:gd name="T31" fmla="*/ 269 h 554"/>
                <a:gd name="T32" fmla="*/ 100 w 2098"/>
                <a:gd name="T33" fmla="*/ 317 h 554"/>
                <a:gd name="T34" fmla="*/ 186 w 2098"/>
                <a:gd name="T35" fmla="*/ 338 h 554"/>
                <a:gd name="T36" fmla="*/ 255 w 2098"/>
                <a:gd name="T37" fmla="*/ 340 h 554"/>
                <a:gd name="T38" fmla="*/ 302 w 2098"/>
                <a:gd name="T39" fmla="*/ 334 h 554"/>
                <a:gd name="T40" fmla="*/ 302 w 2098"/>
                <a:gd name="T41" fmla="*/ 373 h 554"/>
                <a:gd name="T42" fmla="*/ 305 w 2098"/>
                <a:gd name="T43" fmla="*/ 471 h 554"/>
                <a:gd name="T44" fmla="*/ 324 w 2098"/>
                <a:gd name="T45" fmla="*/ 521 h 554"/>
                <a:gd name="T46" fmla="*/ 374 w 2098"/>
                <a:gd name="T47" fmla="*/ 540 h 554"/>
                <a:gd name="T48" fmla="*/ 473 w 2098"/>
                <a:gd name="T49" fmla="*/ 543 h 554"/>
                <a:gd name="T50" fmla="*/ 1927 w 2098"/>
                <a:gd name="T51" fmla="*/ 543 h 554"/>
                <a:gd name="T52" fmla="*/ 2025 w 2098"/>
                <a:gd name="T53" fmla="*/ 540 h 554"/>
                <a:gd name="T54" fmla="*/ 2075 w 2098"/>
                <a:gd name="T55" fmla="*/ 521 h 554"/>
                <a:gd name="T56" fmla="*/ 2094 w 2098"/>
                <a:gd name="T57" fmla="*/ 471 h 554"/>
                <a:gd name="T58" fmla="*/ 2097 w 2098"/>
                <a:gd name="T59" fmla="*/ 373 h 55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098" h="554">
                  <a:moveTo>
                    <a:pt x="2097" y="384"/>
                  </a:moveTo>
                  <a:lnTo>
                    <a:pt x="2097" y="170"/>
                  </a:lnTo>
                  <a:lnTo>
                    <a:pt x="2094" y="72"/>
                  </a:lnTo>
                  <a:lnTo>
                    <a:pt x="2075" y="21"/>
                  </a:lnTo>
                  <a:lnTo>
                    <a:pt x="2025" y="3"/>
                  </a:lnTo>
                  <a:lnTo>
                    <a:pt x="1927" y="0"/>
                  </a:lnTo>
                  <a:lnTo>
                    <a:pt x="473" y="0"/>
                  </a:lnTo>
                  <a:lnTo>
                    <a:pt x="374" y="3"/>
                  </a:lnTo>
                  <a:lnTo>
                    <a:pt x="324" y="21"/>
                  </a:lnTo>
                  <a:lnTo>
                    <a:pt x="305" y="72"/>
                  </a:lnTo>
                  <a:lnTo>
                    <a:pt x="302" y="170"/>
                  </a:lnTo>
                  <a:lnTo>
                    <a:pt x="302" y="214"/>
                  </a:lnTo>
                  <a:lnTo>
                    <a:pt x="260" y="238"/>
                  </a:lnTo>
                  <a:lnTo>
                    <a:pt x="196" y="263"/>
                  </a:lnTo>
                  <a:lnTo>
                    <a:pt x="110" y="280"/>
                  </a:lnTo>
                  <a:lnTo>
                    <a:pt x="0" y="280"/>
                  </a:lnTo>
                  <a:lnTo>
                    <a:pt x="100" y="328"/>
                  </a:lnTo>
                  <a:lnTo>
                    <a:pt x="186" y="349"/>
                  </a:lnTo>
                  <a:lnTo>
                    <a:pt x="255" y="351"/>
                  </a:lnTo>
                  <a:lnTo>
                    <a:pt x="302" y="345"/>
                  </a:lnTo>
                  <a:lnTo>
                    <a:pt x="302" y="384"/>
                  </a:lnTo>
                  <a:lnTo>
                    <a:pt x="305" y="482"/>
                  </a:lnTo>
                  <a:lnTo>
                    <a:pt x="324" y="532"/>
                  </a:lnTo>
                  <a:lnTo>
                    <a:pt x="374" y="551"/>
                  </a:lnTo>
                  <a:lnTo>
                    <a:pt x="473" y="554"/>
                  </a:lnTo>
                  <a:lnTo>
                    <a:pt x="1927" y="554"/>
                  </a:lnTo>
                  <a:lnTo>
                    <a:pt x="2025" y="551"/>
                  </a:lnTo>
                  <a:lnTo>
                    <a:pt x="2075" y="532"/>
                  </a:lnTo>
                  <a:lnTo>
                    <a:pt x="2094" y="482"/>
                  </a:lnTo>
                  <a:lnTo>
                    <a:pt x="2097" y="384"/>
                  </a:lnTo>
                  <a:close/>
                </a:path>
              </a:pathLst>
            </a:custGeom>
            <a:noFill/>
            <a:ln w="6350">
              <a:solidFill>
                <a:srgbClr val="384FA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448" name="Text Box 95"/>
            <p:cNvSpPr txBox="1">
              <a:spLocks noChangeArrowheads="1"/>
            </p:cNvSpPr>
            <p:nvPr/>
          </p:nvSpPr>
          <p:spPr bwMode="auto">
            <a:xfrm>
              <a:off x="7223" y="-16"/>
              <a:ext cx="2108" cy="5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457200" marR="180975" lvl="1" indent="0" algn="l" defTabSz="914400" rtl="0" eaLnBrk="1" fontAlgn="base" latinLnBrk="0" hangingPunct="1">
                <a:lnSpc>
                  <a:spcPct val="100000"/>
                </a:lnSpc>
                <a:spcBef>
                  <a:spcPts val="225"/>
                </a:spcBef>
                <a:spcAft>
                  <a:spcPts val="1000"/>
                </a:spcAft>
                <a:buClrTx/>
                <a:buSzTx/>
                <a:buFontTx/>
                <a:buNone/>
                <a:tabLst/>
              </a:pPr>
              <a:r>
                <a:rPr kumimoji="0" lang="en-US" sz="900" b="0" i="0" u="none" strike="noStrike" cap="none" normalizeH="0" baseline="0" smtClean="0">
                  <a:ln>
                    <a:noFill/>
                  </a:ln>
                  <a:solidFill>
                    <a:srgbClr val="010202"/>
                  </a:solidFill>
                  <a:effectLst/>
                  <a:latin typeface="Trebuchet MS" pitchFamily="34" charset="0"/>
                  <a:cs typeface="Arial" pitchFamily="34" charset="0"/>
                </a:rPr>
                <a:t>Do you think London is expensive?</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0734" name="Группа 1442"/>
          <p:cNvGrpSpPr>
            <a:grpSpLocks/>
          </p:cNvGrpSpPr>
          <p:nvPr/>
        </p:nvGrpSpPr>
        <p:grpSpPr bwMode="auto">
          <a:xfrm>
            <a:off x="3779912" y="5229201"/>
            <a:ext cx="2055738" cy="498500"/>
            <a:chOff x="6179" y="228"/>
            <a:chExt cx="2897" cy="672"/>
          </a:xfrm>
        </p:grpSpPr>
        <p:pic>
          <p:nvPicPr>
            <p:cNvPr id="1443" name="Picture 84"/>
            <p:cNvPicPr>
              <a:picLocks noChangeAspect="1" noChangeArrowheads="1"/>
            </p:cNvPicPr>
            <p:nvPr/>
          </p:nvPicPr>
          <p:blipFill>
            <a:blip r:embed="rId2" cstate="print"/>
            <a:srcRect/>
            <a:stretch>
              <a:fillRect/>
            </a:stretch>
          </p:blipFill>
          <p:spPr bwMode="auto">
            <a:xfrm>
              <a:off x="6178" y="227"/>
              <a:ext cx="1046" cy="672"/>
            </a:xfrm>
            <a:prstGeom prst="rect">
              <a:avLst/>
            </a:prstGeom>
            <a:noFill/>
          </p:spPr>
        </p:pic>
        <p:sp>
          <p:nvSpPr>
            <p:cNvPr id="1444" name="Freeform 85"/>
            <p:cNvSpPr>
              <a:spLocks/>
            </p:cNvSpPr>
            <p:nvPr/>
          </p:nvSpPr>
          <p:spPr bwMode="auto">
            <a:xfrm>
              <a:off x="7228" y="281"/>
              <a:ext cx="1842" cy="554"/>
            </a:xfrm>
            <a:custGeom>
              <a:avLst/>
              <a:gdLst>
                <a:gd name="T0" fmla="*/ 1841 w 1842"/>
                <a:gd name="T1" fmla="*/ 665 h 554"/>
                <a:gd name="T2" fmla="*/ 1841 w 1842"/>
                <a:gd name="T3" fmla="*/ 451 h 554"/>
                <a:gd name="T4" fmla="*/ 1839 w 1842"/>
                <a:gd name="T5" fmla="*/ 353 h 554"/>
                <a:gd name="T6" fmla="*/ 1820 w 1842"/>
                <a:gd name="T7" fmla="*/ 302 h 554"/>
                <a:gd name="T8" fmla="*/ 1770 w 1842"/>
                <a:gd name="T9" fmla="*/ 284 h 554"/>
                <a:gd name="T10" fmla="*/ 1671 w 1842"/>
                <a:gd name="T11" fmla="*/ 281 h 554"/>
                <a:gd name="T12" fmla="*/ 473 w 1842"/>
                <a:gd name="T13" fmla="*/ 281 h 554"/>
                <a:gd name="T14" fmla="*/ 374 w 1842"/>
                <a:gd name="T15" fmla="*/ 284 h 554"/>
                <a:gd name="T16" fmla="*/ 324 w 1842"/>
                <a:gd name="T17" fmla="*/ 302 h 554"/>
                <a:gd name="T18" fmla="*/ 305 w 1842"/>
                <a:gd name="T19" fmla="*/ 353 h 554"/>
                <a:gd name="T20" fmla="*/ 302 w 1842"/>
                <a:gd name="T21" fmla="*/ 451 h 554"/>
                <a:gd name="T22" fmla="*/ 302 w 1842"/>
                <a:gd name="T23" fmla="*/ 495 h 554"/>
                <a:gd name="T24" fmla="*/ 260 w 1842"/>
                <a:gd name="T25" fmla="*/ 519 h 554"/>
                <a:gd name="T26" fmla="*/ 196 w 1842"/>
                <a:gd name="T27" fmla="*/ 544 h 554"/>
                <a:gd name="T28" fmla="*/ 110 w 1842"/>
                <a:gd name="T29" fmla="*/ 561 h 554"/>
                <a:gd name="T30" fmla="*/ 0 w 1842"/>
                <a:gd name="T31" fmla="*/ 561 h 554"/>
                <a:gd name="T32" fmla="*/ 100 w 1842"/>
                <a:gd name="T33" fmla="*/ 610 h 554"/>
                <a:gd name="T34" fmla="*/ 186 w 1842"/>
                <a:gd name="T35" fmla="*/ 630 h 554"/>
                <a:gd name="T36" fmla="*/ 255 w 1842"/>
                <a:gd name="T37" fmla="*/ 632 h 554"/>
                <a:gd name="T38" fmla="*/ 302 w 1842"/>
                <a:gd name="T39" fmla="*/ 626 h 554"/>
                <a:gd name="T40" fmla="*/ 302 w 1842"/>
                <a:gd name="T41" fmla="*/ 665 h 554"/>
                <a:gd name="T42" fmla="*/ 305 w 1842"/>
                <a:gd name="T43" fmla="*/ 763 h 554"/>
                <a:gd name="T44" fmla="*/ 324 w 1842"/>
                <a:gd name="T45" fmla="*/ 814 h 554"/>
                <a:gd name="T46" fmla="*/ 374 w 1842"/>
                <a:gd name="T47" fmla="*/ 832 h 554"/>
                <a:gd name="T48" fmla="*/ 473 w 1842"/>
                <a:gd name="T49" fmla="*/ 835 h 554"/>
                <a:gd name="T50" fmla="*/ 1671 w 1842"/>
                <a:gd name="T51" fmla="*/ 835 h 554"/>
                <a:gd name="T52" fmla="*/ 1770 w 1842"/>
                <a:gd name="T53" fmla="*/ 832 h 554"/>
                <a:gd name="T54" fmla="*/ 1820 w 1842"/>
                <a:gd name="T55" fmla="*/ 814 h 554"/>
                <a:gd name="T56" fmla="*/ 1839 w 1842"/>
                <a:gd name="T57" fmla="*/ 763 h 554"/>
                <a:gd name="T58" fmla="*/ 1841 w 1842"/>
                <a:gd name="T59" fmla="*/ 665 h 55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842" h="554">
                  <a:moveTo>
                    <a:pt x="1841" y="384"/>
                  </a:moveTo>
                  <a:lnTo>
                    <a:pt x="1841" y="170"/>
                  </a:lnTo>
                  <a:lnTo>
                    <a:pt x="1839" y="72"/>
                  </a:lnTo>
                  <a:lnTo>
                    <a:pt x="1820" y="21"/>
                  </a:lnTo>
                  <a:lnTo>
                    <a:pt x="1770" y="3"/>
                  </a:lnTo>
                  <a:lnTo>
                    <a:pt x="1671" y="0"/>
                  </a:lnTo>
                  <a:lnTo>
                    <a:pt x="473" y="0"/>
                  </a:lnTo>
                  <a:lnTo>
                    <a:pt x="374" y="3"/>
                  </a:lnTo>
                  <a:lnTo>
                    <a:pt x="324" y="21"/>
                  </a:lnTo>
                  <a:lnTo>
                    <a:pt x="305" y="72"/>
                  </a:lnTo>
                  <a:lnTo>
                    <a:pt x="302" y="170"/>
                  </a:lnTo>
                  <a:lnTo>
                    <a:pt x="302" y="214"/>
                  </a:lnTo>
                  <a:lnTo>
                    <a:pt x="260" y="238"/>
                  </a:lnTo>
                  <a:lnTo>
                    <a:pt x="196" y="263"/>
                  </a:lnTo>
                  <a:lnTo>
                    <a:pt x="110" y="280"/>
                  </a:lnTo>
                  <a:lnTo>
                    <a:pt x="0" y="280"/>
                  </a:lnTo>
                  <a:lnTo>
                    <a:pt x="100" y="329"/>
                  </a:lnTo>
                  <a:lnTo>
                    <a:pt x="186" y="349"/>
                  </a:lnTo>
                  <a:lnTo>
                    <a:pt x="255" y="351"/>
                  </a:lnTo>
                  <a:lnTo>
                    <a:pt x="302" y="345"/>
                  </a:lnTo>
                  <a:lnTo>
                    <a:pt x="302" y="384"/>
                  </a:lnTo>
                  <a:lnTo>
                    <a:pt x="305" y="482"/>
                  </a:lnTo>
                  <a:lnTo>
                    <a:pt x="324" y="533"/>
                  </a:lnTo>
                  <a:lnTo>
                    <a:pt x="374" y="551"/>
                  </a:lnTo>
                  <a:lnTo>
                    <a:pt x="473" y="554"/>
                  </a:lnTo>
                  <a:lnTo>
                    <a:pt x="1671" y="554"/>
                  </a:lnTo>
                  <a:lnTo>
                    <a:pt x="1770" y="551"/>
                  </a:lnTo>
                  <a:lnTo>
                    <a:pt x="1820" y="533"/>
                  </a:lnTo>
                  <a:lnTo>
                    <a:pt x="1839" y="482"/>
                  </a:lnTo>
                  <a:lnTo>
                    <a:pt x="1841" y="384"/>
                  </a:lnTo>
                  <a:close/>
                </a:path>
              </a:pathLst>
            </a:custGeom>
            <a:noFill/>
            <a:ln w="6350">
              <a:solidFill>
                <a:srgbClr val="384FA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445" name="Text Box 86"/>
            <p:cNvSpPr txBox="1">
              <a:spLocks noChangeArrowheads="1"/>
            </p:cNvSpPr>
            <p:nvPr/>
          </p:nvSpPr>
          <p:spPr bwMode="auto">
            <a:xfrm>
              <a:off x="6178" y="227"/>
              <a:ext cx="2897" cy="6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457200" marR="180975" lvl="1" indent="0" algn="l" defTabSz="914400" rtl="0" eaLnBrk="1" fontAlgn="base" latinLnBrk="0" hangingPunct="1">
                <a:lnSpc>
                  <a:spcPct val="100000"/>
                </a:lnSpc>
                <a:spcBef>
                  <a:spcPts val="475"/>
                </a:spcBef>
                <a:spcAft>
                  <a:spcPts val="1000"/>
                </a:spcAft>
                <a:buClrTx/>
                <a:buSzTx/>
                <a:buFontTx/>
                <a:buNone/>
                <a:tabLst/>
              </a:pPr>
              <a:r>
                <a:rPr kumimoji="0" lang="en-US" sz="900" b="0" i="0" u="none" strike="noStrike" cap="none" normalizeH="0" baseline="0" dirty="0" smtClean="0">
                  <a:ln>
                    <a:noFill/>
                  </a:ln>
                  <a:solidFill>
                    <a:srgbClr val="010202"/>
                  </a:solidFill>
                  <a:effectLst/>
                  <a:latin typeface="Trebuchet MS" pitchFamily="34" charset="0"/>
                  <a:cs typeface="Arial" pitchFamily="34" charset="0"/>
                </a:rPr>
                <a:t>Why did you come to London?</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30738" name="Группа 1425"/>
          <p:cNvGrpSpPr>
            <a:grpSpLocks/>
          </p:cNvGrpSpPr>
          <p:nvPr/>
        </p:nvGrpSpPr>
        <p:grpSpPr bwMode="auto">
          <a:xfrm>
            <a:off x="1476375" y="5373688"/>
            <a:ext cx="1282700" cy="215900"/>
            <a:chOff x="2997" y="401"/>
            <a:chExt cx="2020" cy="341"/>
          </a:xfrm>
        </p:grpSpPr>
        <p:sp>
          <p:nvSpPr>
            <p:cNvPr id="1426" name="Freeform 105"/>
            <p:cNvSpPr>
              <a:spLocks/>
            </p:cNvSpPr>
            <p:nvPr/>
          </p:nvSpPr>
          <p:spPr bwMode="auto">
            <a:xfrm>
              <a:off x="3001" y="405"/>
              <a:ext cx="2010" cy="331"/>
            </a:xfrm>
            <a:custGeom>
              <a:avLst/>
              <a:gdLst>
                <a:gd name="T0" fmla="*/ 2009 w 2010"/>
                <a:gd name="T1" fmla="*/ 571 h 331"/>
                <a:gd name="T2" fmla="*/ 1996 w 2010"/>
                <a:gd name="T3" fmla="*/ 507 h 331"/>
                <a:gd name="T4" fmla="*/ 1960 w 2010"/>
                <a:gd name="T5" fmla="*/ 454 h 331"/>
                <a:gd name="T6" fmla="*/ 1908 w 2010"/>
                <a:gd name="T7" fmla="*/ 419 h 331"/>
                <a:gd name="T8" fmla="*/ 1843 w 2010"/>
                <a:gd name="T9" fmla="*/ 406 h 331"/>
                <a:gd name="T10" fmla="*/ 372 w 2010"/>
                <a:gd name="T11" fmla="*/ 406 h 331"/>
                <a:gd name="T12" fmla="*/ 317 w 2010"/>
                <a:gd name="T13" fmla="*/ 415 h 331"/>
                <a:gd name="T14" fmla="*/ 270 w 2010"/>
                <a:gd name="T15" fmla="*/ 441 h 331"/>
                <a:gd name="T16" fmla="*/ 234 w 2010"/>
                <a:gd name="T17" fmla="*/ 480 h 331"/>
                <a:gd name="T18" fmla="*/ 212 w 2010"/>
                <a:gd name="T19" fmla="*/ 530 h 331"/>
                <a:gd name="T20" fmla="*/ 165 w 2010"/>
                <a:gd name="T21" fmla="*/ 547 h 331"/>
                <a:gd name="T22" fmla="*/ 111 w 2010"/>
                <a:gd name="T23" fmla="*/ 561 h 331"/>
                <a:gd name="T24" fmla="*/ 55 w 2010"/>
                <a:gd name="T25" fmla="*/ 569 h 331"/>
                <a:gd name="T26" fmla="*/ 0 w 2010"/>
                <a:gd name="T27" fmla="*/ 571 h 331"/>
                <a:gd name="T28" fmla="*/ 54 w 2010"/>
                <a:gd name="T29" fmla="*/ 591 h 331"/>
                <a:gd name="T30" fmla="*/ 108 w 2010"/>
                <a:gd name="T31" fmla="*/ 604 h 331"/>
                <a:gd name="T32" fmla="*/ 161 w 2010"/>
                <a:gd name="T33" fmla="*/ 610 h 331"/>
                <a:gd name="T34" fmla="*/ 212 w 2010"/>
                <a:gd name="T35" fmla="*/ 611 h 331"/>
                <a:gd name="T36" fmla="*/ 234 w 2010"/>
                <a:gd name="T37" fmla="*/ 661 h 331"/>
                <a:gd name="T38" fmla="*/ 270 w 2010"/>
                <a:gd name="T39" fmla="*/ 701 h 331"/>
                <a:gd name="T40" fmla="*/ 317 w 2010"/>
                <a:gd name="T41" fmla="*/ 727 h 331"/>
                <a:gd name="T42" fmla="*/ 372 w 2010"/>
                <a:gd name="T43" fmla="*/ 736 h 331"/>
                <a:gd name="T44" fmla="*/ 1703 w 2010"/>
                <a:gd name="T45" fmla="*/ 736 h 331"/>
                <a:gd name="T46" fmla="*/ 1829 w 2010"/>
                <a:gd name="T47" fmla="*/ 736 h 331"/>
                <a:gd name="T48" fmla="*/ 1843 w 2010"/>
                <a:gd name="T49" fmla="*/ 736 h 331"/>
                <a:gd name="T50" fmla="*/ 1908 w 2010"/>
                <a:gd name="T51" fmla="*/ 723 h 331"/>
                <a:gd name="T52" fmla="*/ 1960 w 2010"/>
                <a:gd name="T53" fmla="*/ 688 h 331"/>
                <a:gd name="T54" fmla="*/ 1996 w 2010"/>
                <a:gd name="T55" fmla="*/ 635 h 331"/>
                <a:gd name="T56" fmla="*/ 2009 w 2010"/>
                <a:gd name="T57" fmla="*/ 571 h 33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010" h="331">
                  <a:moveTo>
                    <a:pt x="2009" y="165"/>
                  </a:moveTo>
                  <a:lnTo>
                    <a:pt x="1996" y="101"/>
                  </a:lnTo>
                  <a:lnTo>
                    <a:pt x="1960" y="48"/>
                  </a:lnTo>
                  <a:lnTo>
                    <a:pt x="1908" y="13"/>
                  </a:lnTo>
                  <a:lnTo>
                    <a:pt x="1843" y="0"/>
                  </a:lnTo>
                  <a:lnTo>
                    <a:pt x="372" y="0"/>
                  </a:lnTo>
                  <a:lnTo>
                    <a:pt x="317" y="9"/>
                  </a:lnTo>
                  <a:lnTo>
                    <a:pt x="270" y="35"/>
                  </a:lnTo>
                  <a:lnTo>
                    <a:pt x="234" y="74"/>
                  </a:lnTo>
                  <a:lnTo>
                    <a:pt x="212" y="124"/>
                  </a:lnTo>
                  <a:lnTo>
                    <a:pt x="165" y="141"/>
                  </a:lnTo>
                  <a:lnTo>
                    <a:pt x="111" y="155"/>
                  </a:lnTo>
                  <a:lnTo>
                    <a:pt x="55" y="163"/>
                  </a:lnTo>
                  <a:lnTo>
                    <a:pt x="0" y="165"/>
                  </a:lnTo>
                  <a:lnTo>
                    <a:pt x="54" y="185"/>
                  </a:lnTo>
                  <a:lnTo>
                    <a:pt x="108" y="198"/>
                  </a:lnTo>
                  <a:lnTo>
                    <a:pt x="161" y="204"/>
                  </a:lnTo>
                  <a:lnTo>
                    <a:pt x="212" y="205"/>
                  </a:lnTo>
                  <a:lnTo>
                    <a:pt x="234" y="255"/>
                  </a:lnTo>
                  <a:lnTo>
                    <a:pt x="270" y="295"/>
                  </a:lnTo>
                  <a:lnTo>
                    <a:pt x="317" y="321"/>
                  </a:lnTo>
                  <a:lnTo>
                    <a:pt x="372" y="330"/>
                  </a:lnTo>
                  <a:lnTo>
                    <a:pt x="1703" y="330"/>
                  </a:lnTo>
                  <a:lnTo>
                    <a:pt x="1829" y="330"/>
                  </a:lnTo>
                  <a:lnTo>
                    <a:pt x="1843" y="330"/>
                  </a:lnTo>
                  <a:lnTo>
                    <a:pt x="1908" y="317"/>
                  </a:lnTo>
                  <a:lnTo>
                    <a:pt x="1960" y="282"/>
                  </a:lnTo>
                  <a:lnTo>
                    <a:pt x="1996" y="229"/>
                  </a:lnTo>
                  <a:lnTo>
                    <a:pt x="2009" y="165"/>
                  </a:lnTo>
                  <a:close/>
                </a:path>
              </a:pathLst>
            </a:custGeom>
            <a:noFill/>
            <a:ln w="6350">
              <a:solidFill>
                <a:srgbClr val="384FA2"/>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441" name="Text Box 106"/>
            <p:cNvSpPr txBox="1">
              <a:spLocks noChangeArrowheads="1"/>
            </p:cNvSpPr>
            <p:nvPr/>
          </p:nvSpPr>
          <p:spPr bwMode="auto">
            <a:xfrm>
              <a:off x="2996" y="400"/>
              <a:ext cx="2020" cy="3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457200" marR="0" lvl="1" indent="0" algn="l" defTabSz="914400" rtl="0" eaLnBrk="1" fontAlgn="base" latinLnBrk="0" hangingPunct="1">
                <a:lnSpc>
                  <a:spcPct val="100000"/>
                </a:lnSpc>
                <a:spcBef>
                  <a:spcPts val="225"/>
                </a:spcBef>
                <a:spcAft>
                  <a:spcPts val="1000"/>
                </a:spcAft>
                <a:buClrTx/>
                <a:buSzTx/>
                <a:buFontTx/>
                <a:buNone/>
                <a:tabLst/>
              </a:pPr>
              <a:r>
                <a:rPr kumimoji="0" lang="ru-RU" sz="900" b="0" i="0" u="none" strike="noStrike" cap="none" normalizeH="0" baseline="0" smtClean="0">
                  <a:ln>
                    <a:noFill/>
                  </a:ln>
                  <a:solidFill>
                    <a:srgbClr val="010202"/>
                  </a:solidFill>
                  <a:effectLst/>
                  <a:latin typeface="Trebuchet MS" pitchFamily="34" charset="0"/>
                  <a:cs typeface="Arial" pitchFamily="34" charset="0"/>
                </a:rPr>
                <a:t>Do you like London?</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3" name="Прямоугольник 22"/>
          <p:cNvSpPr/>
          <p:nvPr/>
        </p:nvSpPr>
        <p:spPr>
          <a:xfrm>
            <a:off x="4018002" y="3244334"/>
            <a:ext cx="1107996" cy="369332"/>
          </a:xfrm>
          <a:prstGeom prst="rect">
            <a:avLst/>
          </a:prstGeom>
        </p:spPr>
        <p:txBody>
          <a:bodyPr wrap="none">
            <a:spAutoFit/>
          </a:bodyPr>
          <a:lstStyle/>
          <a:p>
            <a:r>
              <a:rPr lang="ru-RU" b="1" dirty="0" smtClean="0"/>
              <a:t>	</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0</TotalTime>
  <Words>1035</Words>
  <Application>Microsoft Office PowerPoint</Application>
  <PresentationFormat>Экран (4:3)</PresentationFormat>
  <Paragraphs>76</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Городская</vt:lpstr>
      <vt:lpstr>Практичне заняття 21(2 год.) Topic «Irrigation of land. Past Perfect Continuous tense.»Grammar revision </vt:lpstr>
      <vt:lpstr>Слайд 2</vt:lpstr>
      <vt:lpstr>Слайд 3</vt:lpstr>
      <vt:lpstr>Irrigation of land </vt:lpstr>
      <vt:lpstr>Слайд 5</vt:lpstr>
      <vt:lpstr>Слайд 6</vt:lpstr>
      <vt:lpstr>5) Which is right? Tick (✓) the correct alternative.</vt:lpstr>
      <vt:lpstr>Put the words in the correct order. </vt:lpstr>
      <vt:lpstr>You were visiting London. You met a lot of people who asked you a lot of questions:</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Практичне заняття 21(2 год.) Topic «Irrigation of land. Past Perfect Continuous tense.»Grammar revision </dc:title>
  <dc:creator>User</dc:creator>
  <cp:lastModifiedBy>User Windows</cp:lastModifiedBy>
  <cp:revision>3</cp:revision>
  <dcterms:created xsi:type="dcterms:W3CDTF">2024-08-22T18:46:11Z</dcterms:created>
  <dcterms:modified xsi:type="dcterms:W3CDTF">2024-08-26T13:33:00Z</dcterms:modified>
</cp:coreProperties>
</file>