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5" r:id="rId3"/>
    <p:sldId id="257" r:id="rId4"/>
    <p:sldId id="258" r:id="rId5"/>
    <p:sldId id="266" r:id="rId6"/>
    <p:sldId id="259" r:id="rId7"/>
    <p:sldId id="267" r:id="rId8"/>
    <p:sldId id="260" r:id="rId9"/>
    <p:sldId id="268" r:id="rId10"/>
    <p:sldId id="261" r:id="rId11"/>
    <p:sldId id="269" r:id="rId12"/>
    <p:sldId id="262" r:id="rId13"/>
    <p:sldId id="263" r:id="rId14"/>
    <p:sldId id="264"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ru-RU" smtClean="0"/>
              <a:t>Образец заголовка</a:t>
            </a:r>
            <a:endParaRPr kumimoji="0" lang="en-US"/>
          </a:p>
        </p:txBody>
      </p:sp>
      <p:sp>
        <p:nvSpPr>
          <p:cNvPr id="3" name="Подзаголовок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ru-RU" smtClean="0"/>
              <a:t>Образец подзаголовка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10" name="Прямоугольник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9" name="Прямоугольник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Прямоугольник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Вертикальный заголовок 1"/>
          <p:cNvSpPr>
            <a:spLocks noGrp="1"/>
          </p:cNvSpPr>
          <p:nvPr>
            <p:ph type="title" orient="vert"/>
          </p:nvPr>
        </p:nvSpPr>
        <p:spPr>
          <a:xfrm>
            <a:off x="6781800" y="274640"/>
            <a:ext cx="19050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04800"/>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a:xfrm>
            <a:off x="2640597" y="6377459"/>
            <a:ext cx="3836404" cy="365125"/>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5448"/>
            <a:ext cx="8229600" cy="1252728"/>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Прямоугольник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4" name="Содержимое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Текст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6" name="Содержимое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ru-RU" smtClean="0"/>
              <a:t>Образец заголовка</a:t>
            </a:r>
            <a:endParaRPr kumimoji="0" lang="en-US"/>
          </a:p>
        </p:txBody>
      </p:sp>
      <p:sp>
        <p:nvSpPr>
          <p:cNvPr id="3" name="Содержимое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Текст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2" name="Прямоугольник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ru-RU" smtClean="0"/>
              <a:t>Вставка рисунка</a:t>
            </a:r>
            <a:endParaRPr kumimoji="0" lang="en-US" dirty="0"/>
          </a:p>
        </p:txBody>
      </p:sp>
      <p:sp>
        <p:nvSpPr>
          <p:cNvPr id="4" name="Текст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164592" y="1170432"/>
            <a:ext cx="2523744" cy="201168"/>
          </a:xfrm>
        </p:spPr>
        <p:txBody>
          <a:bodyPr/>
          <a:lstStyle/>
          <a:p>
            <a:fld id="{5B106E36-FD25-4E2D-B0AA-010F637433A0}" type="datetimeFigureOut">
              <a:rPr lang="ru-RU" smtClean="0"/>
              <a:pPr/>
              <a:t>26.08.2024</a:t>
            </a:fld>
            <a:endParaRPr lang="ru-RU"/>
          </a:p>
        </p:txBody>
      </p:sp>
      <p:sp>
        <p:nvSpPr>
          <p:cNvPr id="11" name="Прямоугольник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Нижний колонтитул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ru-RU"/>
          </a:p>
        </p:txBody>
      </p:sp>
      <p:sp>
        <p:nvSpPr>
          <p:cNvPr id="7" name="Номер слайда 6"/>
          <p:cNvSpPr>
            <a:spLocks noGrp="1"/>
          </p:cNvSpPr>
          <p:nvPr>
            <p:ph type="sldNum" sz="quarter" idx="12"/>
          </p:nvPr>
        </p:nvSpPr>
        <p:spPr>
          <a:xfrm>
            <a:off x="8339328" y="1170432"/>
            <a:ext cx="733864" cy="201168"/>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Прямоугольник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Прямоугольник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4" name="Дата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ru-RU"/>
          </a:p>
        </p:txBody>
      </p:sp>
      <p:sp>
        <p:nvSpPr>
          <p:cNvPr id="6" name="Номер слайда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3356992"/>
            <a:ext cx="8077200" cy="3169496"/>
          </a:xfrm>
        </p:spPr>
        <p:txBody>
          <a:bodyPr>
            <a:normAutofit/>
          </a:bodyPr>
          <a:lstStyle/>
          <a:p>
            <a:endParaRPr lang="ru-RU" dirty="0"/>
          </a:p>
        </p:txBody>
      </p:sp>
      <p:sp>
        <p:nvSpPr>
          <p:cNvPr id="3" name="Подзаголовок 2"/>
          <p:cNvSpPr>
            <a:spLocks noGrp="1"/>
          </p:cNvSpPr>
          <p:nvPr>
            <p:ph type="subTitle" idx="1"/>
          </p:nvPr>
        </p:nvSpPr>
        <p:spPr/>
        <p:txBody>
          <a:bodyPr/>
          <a:lstStyle/>
          <a:p>
            <a:r>
              <a:rPr lang="ru-RU" dirty="0" err="1" smtClean="0"/>
              <a:t>Практичне</a:t>
            </a:r>
            <a:r>
              <a:rPr lang="ru-RU" dirty="0" smtClean="0"/>
              <a:t> </a:t>
            </a:r>
            <a:r>
              <a:rPr lang="ru-RU" dirty="0" err="1" smtClean="0"/>
              <a:t>заняття</a:t>
            </a:r>
            <a:r>
              <a:rPr lang="ru-RU" dirty="0" smtClean="0"/>
              <a:t> </a:t>
            </a:r>
            <a:r>
              <a:rPr lang="uk-UA" dirty="0" smtClean="0"/>
              <a:t>27</a:t>
            </a:r>
            <a:r>
              <a:rPr lang="en-US" dirty="0" smtClean="0"/>
              <a:t>(2 </a:t>
            </a:r>
            <a:r>
              <a:rPr lang="ru-RU" dirty="0" smtClean="0"/>
              <a:t>год</a:t>
            </a:r>
            <a:r>
              <a:rPr lang="en-US" dirty="0" smtClean="0"/>
              <a:t>.)</a:t>
            </a:r>
            <a:endParaRPr lang="ru-RU" dirty="0" smtClean="0"/>
          </a:p>
          <a:p>
            <a:r>
              <a:rPr lang="en-US" b="1" dirty="0" smtClean="0"/>
              <a:t>Topic Economy of Great Britain and the USA</a:t>
            </a:r>
            <a:r>
              <a:rPr lang="uk-UA" b="1" dirty="0" smtClean="0"/>
              <a:t>.</a:t>
            </a:r>
            <a:r>
              <a:rPr lang="uk-UA" dirty="0" smtClean="0"/>
              <a:t> </a:t>
            </a:r>
            <a:r>
              <a:rPr lang="en-US" b="1" dirty="0" smtClean="0"/>
              <a:t>Verb + -</a:t>
            </a:r>
            <a:r>
              <a:rPr lang="en-US" b="1" dirty="0" err="1" smtClean="0"/>
              <a:t>ing</a:t>
            </a:r>
            <a:r>
              <a:rPr lang="en-US" b="1" dirty="0" smtClean="0"/>
              <a:t> or to … 1 (remember, regret etc.) Grammar revision</a:t>
            </a:r>
            <a:endParaRPr lang="ru-RU" dirty="0" smtClean="0"/>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55000" lnSpcReduction="20000"/>
          </a:bodyPr>
          <a:lstStyle/>
          <a:p>
            <a:r>
              <a:rPr lang="en-US" sz="3500" dirty="0" smtClean="0"/>
              <a:t>By 1890, the United States had overtaken the British Empire as the world's most productive economy. It is the world's largest producer of petroleum and natural gas. In 2016, it was the world's largest trading country as well as its third-largest manufacturer, representing a fifth of the global manufacturing </a:t>
            </a:r>
            <a:r>
              <a:rPr lang="en-US" sz="3500" dirty="0" err="1" smtClean="0"/>
              <a:t>output.The</a:t>
            </a:r>
            <a:r>
              <a:rPr lang="en-US" sz="3500" dirty="0" smtClean="0"/>
              <a:t> U.S. not only has the largest internal market for goods, but also dominates the services trade. U.S. total trade amounted to $4.2 trillion in 2018.Of the world's 500 largest companies, 121 are headquartered in the U.S. The U.S. has the world's highest number of billionaires, with a total wealth of $3.0 trillion. US commercial banks had $20 trillion in assets as of August 2020. U.S. global assets under management had more than $30 trillion in assets.</a:t>
            </a:r>
            <a:endParaRPr lang="ru-RU" sz="3500" dirty="0" smtClean="0"/>
          </a:p>
          <a:p>
            <a:r>
              <a:rPr lang="en-US" sz="3500" dirty="0" smtClean="0"/>
              <a:t>The New York Stock Exchange and </a:t>
            </a:r>
            <a:r>
              <a:rPr lang="en-US" sz="3500" dirty="0" err="1" smtClean="0"/>
              <a:t>Nasdaq</a:t>
            </a:r>
            <a:r>
              <a:rPr lang="en-US" sz="3500" dirty="0" smtClean="0"/>
              <a:t> are the world's largest stock exchanges by market capitalization and trade </a:t>
            </a:r>
            <a:r>
              <a:rPr lang="en-US" sz="3500" dirty="0" err="1" smtClean="0"/>
              <a:t>volume.In</a:t>
            </a:r>
            <a:r>
              <a:rPr lang="en-US" sz="3500" dirty="0" smtClean="0"/>
              <a:t> 2006, foreign investments made in the U.S. total almost $4.0 </a:t>
            </a:r>
            <a:r>
              <a:rPr lang="en-US" sz="3500" dirty="0" err="1" smtClean="0"/>
              <a:t>trillion,while</a:t>
            </a:r>
            <a:r>
              <a:rPr lang="en-US" sz="3500" dirty="0" smtClean="0"/>
              <a:t> American investments in foreign countries total over $5.6 </a:t>
            </a:r>
            <a:r>
              <a:rPr lang="en-US" sz="3500" dirty="0" err="1" smtClean="0"/>
              <a:t>trillion.In</a:t>
            </a:r>
            <a:r>
              <a:rPr lang="en-US" sz="3500" dirty="0" smtClean="0"/>
              <a:t> 2014, the U.S. economy is ranked first in international ranking on venture </a:t>
            </a:r>
            <a:r>
              <a:rPr lang="en-US" sz="3500" dirty="0" err="1" smtClean="0"/>
              <a:t>capitaland</a:t>
            </a:r>
            <a:r>
              <a:rPr lang="en-US" sz="3500" dirty="0" smtClean="0"/>
              <a:t> global research and development </a:t>
            </a:r>
            <a:r>
              <a:rPr lang="en-US" sz="3500" dirty="0" err="1" smtClean="0"/>
              <a:t>funding.Consumer</a:t>
            </a:r>
            <a:r>
              <a:rPr lang="en-US" sz="3500" dirty="0" smtClean="0"/>
              <a:t> spending comprised 68% of the U.S. economy in 2018, while its labor share of income was 43% in 2017.The U.S. has the world's largest consumer </a:t>
            </a:r>
            <a:r>
              <a:rPr lang="en-US" sz="3500" dirty="0" smtClean="0"/>
              <a:t>market</a:t>
            </a:r>
            <a:endParaRPr lang="ru-RU" dirty="0" smtClean="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r>
              <a:rPr lang="en-US" dirty="0" smtClean="0"/>
              <a:t>.[The nation's labor market has attracted immigrants from all over the world and its net migration rate is among the highest in the world. The U.S. is one of the top-performing economies in studies such as the Ease of Doing Business Index, the Global Competitiveness Report, and others.</a:t>
            </a:r>
            <a:endParaRPr lang="ru-RU" dirty="0" smtClean="0"/>
          </a:p>
          <a:p>
            <a:r>
              <a:rPr lang="en-US" dirty="0" smtClean="0"/>
              <a:t>The U.S. economy experienced a serious economic downturn during the Great Recession, defined as lasting from December 2007 to June 2009. However, real GDP regained its pre-crisis (late 2007) peak by 2011,household net worth by Q2 2012,non-farm payroll jobs by May 2014, and the unemployment rate by September 2015. Each of these variables continued into post-recession record territory following those dates, with the U.S. recovery becoming the second-longest on record by April 2018.The U.S. ranked 41st in income inequality among 156 countries in 2017,the highest in the Western world.</a:t>
            </a:r>
            <a:endParaRPr lang="ru-RU" dirty="0" smtClean="0"/>
          </a:p>
          <a:p>
            <a:r>
              <a:rPr lang="en-US" dirty="0" smtClean="0"/>
              <a:t/>
            </a:r>
            <a:br>
              <a:rPr lang="en-US" dirty="0" smtClean="0"/>
            </a:br>
            <a:r>
              <a:rPr lang="en-US" dirty="0" smtClean="0"/>
              <a:t> </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Put the verb into the correct form, </a:t>
            </a:r>
            <a:r>
              <a:rPr lang="en-US" i="1" dirty="0" smtClean="0"/>
              <a:t>-</a:t>
            </a:r>
            <a:r>
              <a:rPr lang="en-US" i="1" dirty="0" err="1" smtClean="0"/>
              <a:t>ing</a:t>
            </a:r>
            <a:r>
              <a:rPr lang="en-US" dirty="0" smtClean="0"/>
              <a:t> or </a:t>
            </a:r>
            <a:r>
              <a:rPr lang="en-US" i="1" dirty="0" smtClean="0"/>
              <a:t>to … .</a:t>
            </a:r>
            <a:endParaRPr lang="ru-RU" dirty="0"/>
          </a:p>
        </p:txBody>
      </p:sp>
      <p:sp>
        <p:nvSpPr>
          <p:cNvPr id="3" name="Содержимое 2"/>
          <p:cNvSpPr>
            <a:spLocks noGrp="1"/>
          </p:cNvSpPr>
          <p:nvPr>
            <p:ph idx="1"/>
          </p:nvPr>
        </p:nvSpPr>
        <p:spPr/>
        <p:txBody>
          <a:bodyPr>
            <a:normAutofit fontScale="70000" lnSpcReduction="20000"/>
          </a:bodyPr>
          <a:lstStyle/>
          <a:p>
            <a:pPr lvl="0"/>
            <a:r>
              <a:rPr lang="en-US" dirty="0" smtClean="0"/>
              <a:t>They denied</a:t>
            </a:r>
            <a:r>
              <a:rPr lang="en-US" u="dotted" dirty="0" smtClean="0"/>
              <a:t>       </a:t>
            </a:r>
            <a:r>
              <a:rPr lang="en-US" b="1" i="1" u="dotted" dirty="0" smtClean="0"/>
              <a:t>stealing</a:t>
            </a:r>
            <a:r>
              <a:rPr lang="en-US" u="dotted" dirty="0" smtClean="0"/>
              <a:t>       </a:t>
            </a:r>
            <a:r>
              <a:rPr lang="en-US" dirty="0" smtClean="0"/>
              <a:t>the money. (steal)</a:t>
            </a:r>
            <a:endParaRPr lang="ru-RU" dirty="0" smtClean="0"/>
          </a:p>
          <a:p>
            <a:pPr lvl="0"/>
            <a:r>
              <a:rPr lang="en-US" dirty="0" smtClean="0"/>
              <a:t>I don’t enjoy</a:t>
            </a:r>
            <a:r>
              <a:rPr lang="en-US" u="dotted" dirty="0" smtClean="0"/>
              <a:t>             </a:t>
            </a:r>
            <a:r>
              <a:rPr lang="en-US" dirty="0" smtClean="0"/>
              <a:t>very much. (drive)</a:t>
            </a:r>
            <a:endParaRPr lang="ru-RU" dirty="0" smtClean="0"/>
          </a:p>
          <a:p>
            <a:pPr lvl="0"/>
            <a:r>
              <a:rPr lang="en-US" dirty="0" smtClean="0"/>
              <a:t>I can’t afford</a:t>
            </a:r>
            <a:r>
              <a:rPr lang="en-US" u="dotted" dirty="0" smtClean="0"/>
              <a:t>             </a:t>
            </a:r>
            <a:r>
              <a:rPr lang="en-US" dirty="0" smtClean="0"/>
              <a:t>away. I don’t have enough money. </a:t>
            </a:r>
            <a:r>
              <a:rPr lang="ru-RU" dirty="0" smtClean="0"/>
              <a:t>(</a:t>
            </a:r>
            <a:r>
              <a:rPr lang="ru-RU" dirty="0" err="1" smtClean="0"/>
              <a:t>go</a:t>
            </a:r>
            <a:r>
              <a:rPr lang="ru-RU" dirty="0" smtClean="0"/>
              <a:t>)</a:t>
            </a:r>
          </a:p>
          <a:p>
            <a:pPr lvl="0"/>
            <a:r>
              <a:rPr lang="en-US" dirty="0" smtClean="0"/>
              <a:t>Have you ever considered</a:t>
            </a:r>
            <a:r>
              <a:rPr lang="en-US" u="dotted" dirty="0" smtClean="0"/>
              <a:t>             </a:t>
            </a:r>
            <a:r>
              <a:rPr lang="en-US" dirty="0" smtClean="0"/>
              <a:t>to live in another country? (go)</a:t>
            </a:r>
            <a:endParaRPr lang="ru-RU" dirty="0" smtClean="0"/>
          </a:p>
          <a:p>
            <a:pPr lvl="0"/>
            <a:r>
              <a:rPr lang="en-US" dirty="0" smtClean="0"/>
              <a:t>We were unlucky to lose the game. We played well and deserved</a:t>
            </a:r>
            <a:r>
              <a:rPr lang="en-US" u="dotted" dirty="0" smtClean="0"/>
              <a:t>             </a:t>
            </a:r>
            <a:r>
              <a:rPr lang="en-US" dirty="0" smtClean="0"/>
              <a:t>. (win)</a:t>
            </a:r>
            <a:endParaRPr lang="ru-RU" dirty="0" smtClean="0"/>
          </a:p>
          <a:p>
            <a:pPr lvl="0"/>
            <a:r>
              <a:rPr lang="en-US" dirty="0" smtClean="0"/>
              <a:t>Why do you keep</a:t>
            </a:r>
            <a:r>
              <a:rPr lang="en-US" u="dotted" dirty="0" smtClean="0"/>
              <a:t>             </a:t>
            </a:r>
            <a:r>
              <a:rPr lang="en-US" dirty="0" smtClean="0"/>
              <a:t>me questions? Leave me alone! (ask)</a:t>
            </a:r>
            <a:endParaRPr lang="ru-RU" dirty="0" smtClean="0"/>
          </a:p>
          <a:p>
            <a:pPr lvl="0"/>
            <a:r>
              <a:rPr lang="en-US" dirty="0" smtClean="0"/>
              <a:t>Please stop</a:t>
            </a:r>
            <a:r>
              <a:rPr lang="en-US" u="dotted" dirty="0" smtClean="0"/>
              <a:t>             </a:t>
            </a:r>
            <a:r>
              <a:rPr lang="en-US" dirty="0" smtClean="0"/>
              <a:t>me questions! (ask)</a:t>
            </a:r>
            <a:endParaRPr lang="ru-RU" dirty="0" smtClean="0"/>
          </a:p>
          <a:p>
            <a:pPr lvl="0"/>
            <a:r>
              <a:rPr lang="en-US" dirty="0" smtClean="0"/>
              <a:t>I refuse</a:t>
            </a:r>
            <a:r>
              <a:rPr lang="en-US" u="dotted" dirty="0" smtClean="0"/>
              <a:t>                    </a:t>
            </a:r>
            <a:r>
              <a:rPr lang="en-US" dirty="0" smtClean="0"/>
              <a:t>any more questions. (answer)</a:t>
            </a:r>
            <a:endParaRPr lang="ru-RU" dirty="0" smtClean="0"/>
          </a:p>
          <a:p>
            <a:pPr lvl="0"/>
            <a:r>
              <a:rPr lang="en-US" dirty="0" smtClean="0"/>
              <a:t>The driver of one of the cars admitted</a:t>
            </a:r>
            <a:r>
              <a:rPr lang="en-US" u="dotted" dirty="0" smtClean="0"/>
              <a:t>             </a:t>
            </a:r>
            <a:r>
              <a:rPr lang="en-US" dirty="0" smtClean="0"/>
              <a:t>the accident. (cause)</a:t>
            </a:r>
            <a:endParaRPr lang="ru-RU" dirty="0" smtClean="0"/>
          </a:p>
          <a:p>
            <a:pPr lvl="0"/>
            <a:r>
              <a:rPr lang="en-US" dirty="0" smtClean="0"/>
              <a:t>Mark needed our help, and we promised</a:t>
            </a:r>
            <a:r>
              <a:rPr lang="en-US" u="dotted" dirty="0" smtClean="0"/>
              <a:t>             </a:t>
            </a:r>
            <a:r>
              <a:rPr lang="en-US" dirty="0" smtClean="0"/>
              <a:t>what we could. (do)</a:t>
            </a:r>
            <a:endParaRPr lang="ru-RU" dirty="0" smtClean="0"/>
          </a:p>
          <a:p>
            <a:pPr lvl="0"/>
            <a:r>
              <a:rPr lang="en-US" dirty="0" smtClean="0"/>
              <a:t>I don’t mind</a:t>
            </a:r>
            <a:r>
              <a:rPr lang="en-US" u="dotted" dirty="0" smtClean="0"/>
              <a:t>             </a:t>
            </a:r>
            <a:r>
              <a:rPr lang="en-US" dirty="0" smtClean="0"/>
              <a:t>alone, but I’d rather be with other people. (be)</a:t>
            </a:r>
            <a:endParaRPr lang="ru-RU" dirty="0" smtClean="0"/>
          </a:p>
          <a:p>
            <a:pPr lvl="0"/>
            <a:r>
              <a:rPr lang="en-US" dirty="0" smtClean="0"/>
              <a:t>The wall was quite high, but I managed</a:t>
            </a:r>
            <a:r>
              <a:rPr lang="en-US" u="dotted" dirty="0" smtClean="0"/>
              <a:t>             </a:t>
            </a:r>
            <a:r>
              <a:rPr lang="en-US" dirty="0" smtClean="0"/>
              <a:t>over it. (climb)</a:t>
            </a:r>
            <a:endParaRPr lang="ru-RU" dirty="0" smtClean="0"/>
          </a:p>
          <a:p>
            <a:pPr lvl="0"/>
            <a:r>
              <a:rPr lang="en-US" dirty="0" smtClean="0"/>
              <a:t>Sarah doesn’t know about the meeting. </a:t>
            </a:r>
            <a:r>
              <a:rPr lang="ru-RU" dirty="0" smtClean="0"/>
              <a:t>I </a:t>
            </a:r>
            <a:r>
              <a:rPr lang="ru-RU" dirty="0" err="1" smtClean="0"/>
              <a:t>forgot</a:t>
            </a:r>
            <a:r>
              <a:rPr lang="en-US" u="dotted" dirty="0" smtClean="0"/>
              <a:t>             </a:t>
            </a:r>
            <a:r>
              <a:rPr lang="ru-RU" dirty="0" err="1" smtClean="0"/>
              <a:t>her</a:t>
            </a:r>
            <a:r>
              <a:rPr lang="ru-RU" dirty="0" smtClean="0"/>
              <a:t>. (</a:t>
            </a:r>
            <a:r>
              <a:rPr lang="ru-RU" dirty="0" err="1" smtClean="0"/>
              <a:t>tell</a:t>
            </a:r>
            <a:r>
              <a:rPr lang="ru-RU" dirty="0" smtClean="0"/>
              <a:t>)</a:t>
            </a:r>
          </a:p>
          <a:p>
            <a:pPr lvl="0"/>
            <a:r>
              <a:rPr lang="en-US" dirty="0" smtClean="0"/>
              <a:t>I’ve enjoyed</a:t>
            </a:r>
            <a:r>
              <a:rPr lang="en-US" u="dotted" dirty="0" smtClean="0"/>
              <a:t>             </a:t>
            </a:r>
            <a:r>
              <a:rPr lang="en-US" dirty="0" smtClean="0"/>
              <a:t>to you. I hope</a:t>
            </a:r>
            <a:r>
              <a:rPr lang="en-US" u="dotted" dirty="0" smtClean="0"/>
              <a:t>             </a:t>
            </a:r>
            <a:r>
              <a:rPr lang="en-US" dirty="0" smtClean="0"/>
              <a:t>you again soon. (talk, see)</a:t>
            </a:r>
            <a:endParaRPr lang="ru-RU" dirty="0" smtClean="0"/>
          </a:p>
          <a:p>
            <a:r>
              <a:rPr lang="uk-UA" dirty="0" smtClean="0"/>
              <a:t> </a:t>
            </a:r>
            <a:endParaRPr lang="ru-RU" dirty="0" smtClean="0"/>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2200" dirty="0" smtClean="0"/>
              <a:t>Tom can remember some things about his childhood, but he can’t remember others. Write sentences with </a:t>
            </a:r>
            <a:r>
              <a:rPr lang="en-US" sz="2200" i="1" dirty="0" smtClean="0"/>
              <a:t>He remembers … </a:t>
            </a:r>
            <a:r>
              <a:rPr lang="en-US" sz="2200" dirty="0" smtClean="0"/>
              <a:t>or </a:t>
            </a:r>
            <a:r>
              <a:rPr lang="en-US" sz="2200" i="1" dirty="0" smtClean="0"/>
              <a:t>He doesn’t remember …</a:t>
            </a:r>
            <a:r>
              <a:rPr lang="en-US" sz="2200" dirty="0" smtClean="0"/>
              <a:t> .</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0000" lnSpcReduction="20000"/>
          </a:bodyPr>
          <a:lstStyle/>
          <a:p>
            <a:pPr lvl="0"/>
            <a:r>
              <a:rPr lang="en-US" dirty="0" smtClean="0"/>
              <a:t>He was in hospital when he was a small child. He can still remember this.</a:t>
            </a:r>
            <a:endParaRPr lang="ru-RU" dirty="0" smtClean="0"/>
          </a:p>
          <a:p>
            <a:r>
              <a:rPr lang="uk-UA" u="dotted" dirty="0" smtClean="0"/>
              <a:t> </a:t>
            </a:r>
            <a:r>
              <a:rPr lang="en-US" u="dotted" dirty="0" smtClean="0"/>
              <a:t>          </a:t>
            </a:r>
            <a:r>
              <a:rPr lang="en-US" b="1" i="1" u="dotted" dirty="0" smtClean="0"/>
              <a:t>He remembers being in hospital</a:t>
            </a:r>
            <a:r>
              <a:rPr lang="en-US" u="dotted" dirty="0" smtClean="0"/>
              <a:t>          </a:t>
            </a:r>
            <a:r>
              <a:rPr lang="en-US" dirty="0" smtClean="0"/>
              <a:t>when he was a small child.</a:t>
            </a:r>
            <a:endParaRPr lang="ru-RU" dirty="0" smtClean="0"/>
          </a:p>
          <a:p>
            <a:pPr lvl="0"/>
            <a:r>
              <a:rPr lang="en-US" dirty="0" smtClean="0"/>
              <a:t>He cried on his first day at school. </a:t>
            </a:r>
            <a:r>
              <a:rPr lang="ru-RU" dirty="0" err="1" smtClean="0"/>
              <a:t>He</a:t>
            </a:r>
            <a:r>
              <a:rPr lang="ru-RU" dirty="0" smtClean="0"/>
              <a:t> </a:t>
            </a:r>
            <a:r>
              <a:rPr lang="ru-RU" dirty="0" err="1" smtClean="0"/>
              <a:t>doesn’t</a:t>
            </a:r>
            <a:r>
              <a:rPr lang="ru-RU" dirty="0" smtClean="0"/>
              <a:t> </a:t>
            </a:r>
            <a:r>
              <a:rPr lang="ru-RU" dirty="0" err="1" smtClean="0"/>
              <a:t>remember</a:t>
            </a:r>
            <a:r>
              <a:rPr lang="ru-RU" dirty="0" smtClean="0"/>
              <a:t> </a:t>
            </a:r>
            <a:r>
              <a:rPr lang="ru-RU" dirty="0" err="1" smtClean="0"/>
              <a:t>this</a:t>
            </a:r>
            <a:r>
              <a:rPr lang="ru-RU" dirty="0" smtClean="0"/>
              <a:t>.</a:t>
            </a:r>
          </a:p>
          <a:p>
            <a:r>
              <a:rPr lang="uk-UA" dirty="0" err="1" smtClean="0"/>
              <a:t>He</a:t>
            </a:r>
            <a:r>
              <a:rPr lang="uk-UA" dirty="0" smtClean="0"/>
              <a:t> </a:t>
            </a:r>
            <a:r>
              <a:rPr lang="uk-UA" dirty="0" err="1" smtClean="0"/>
              <a:t>doesn’t</a:t>
            </a:r>
            <a:r>
              <a:rPr lang="en-US" u="dotted" dirty="0" smtClean="0"/>
              <a:t>                                                  </a:t>
            </a:r>
            <a:r>
              <a:rPr lang="uk-UA" dirty="0" err="1" smtClean="0"/>
              <a:t>on</a:t>
            </a:r>
            <a:r>
              <a:rPr lang="uk-UA" dirty="0" smtClean="0"/>
              <a:t> </a:t>
            </a:r>
            <a:r>
              <a:rPr lang="uk-UA" dirty="0" err="1" smtClean="0"/>
              <a:t>his</a:t>
            </a:r>
            <a:r>
              <a:rPr lang="uk-UA" dirty="0" smtClean="0"/>
              <a:t> </a:t>
            </a:r>
            <a:r>
              <a:rPr lang="uk-UA" dirty="0" err="1" smtClean="0"/>
              <a:t>first</a:t>
            </a:r>
            <a:r>
              <a:rPr lang="uk-UA" dirty="0" smtClean="0"/>
              <a:t> </a:t>
            </a:r>
            <a:r>
              <a:rPr lang="uk-UA" dirty="0" err="1" smtClean="0"/>
              <a:t>day</a:t>
            </a:r>
            <a:r>
              <a:rPr lang="uk-UA" dirty="0" smtClean="0"/>
              <a:t> </a:t>
            </a:r>
            <a:r>
              <a:rPr lang="uk-UA" dirty="0" err="1" smtClean="0"/>
              <a:t>at</a:t>
            </a:r>
            <a:r>
              <a:rPr lang="uk-UA" dirty="0" smtClean="0"/>
              <a:t> </a:t>
            </a:r>
            <a:r>
              <a:rPr lang="uk-UA" dirty="0" err="1" smtClean="0"/>
              <a:t>school</a:t>
            </a:r>
            <a:r>
              <a:rPr lang="uk-UA" dirty="0" smtClean="0"/>
              <a:t>.</a:t>
            </a:r>
            <a:endParaRPr lang="ru-RU" dirty="0" smtClean="0"/>
          </a:p>
          <a:p>
            <a:pPr lvl="0"/>
            <a:r>
              <a:rPr lang="en-US" dirty="0" smtClean="0"/>
              <a:t>Once he fell into the river. </a:t>
            </a:r>
            <a:r>
              <a:rPr lang="ru-RU" dirty="0" err="1" smtClean="0"/>
              <a:t>He</a:t>
            </a:r>
            <a:r>
              <a:rPr lang="ru-RU" dirty="0" smtClean="0"/>
              <a:t> </a:t>
            </a:r>
            <a:r>
              <a:rPr lang="ru-RU" dirty="0" err="1" smtClean="0"/>
              <a:t>remembers</a:t>
            </a:r>
            <a:r>
              <a:rPr lang="ru-RU" dirty="0" smtClean="0"/>
              <a:t> </a:t>
            </a:r>
            <a:r>
              <a:rPr lang="ru-RU" dirty="0" err="1" smtClean="0"/>
              <a:t>this</a:t>
            </a:r>
            <a:r>
              <a:rPr lang="ru-RU" dirty="0" smtClean="0"/>
              <a:t>.</a:t>
            </a:r>
          </a:p>
          <a:p>
            <a:r>
              <a:rPr lang="uk-UA" dirty="0" err="1" smtClean="0"/>
              <a:t>He</a:t>
            </a:r>
            <a:r>
              <a:rPr lang="en-US" u="dotted" dirty="0" smtClean="0"/>
              <a:t>                                                  </a:t>
            </a:r>
            <a:r>
              <a:rPr lang="uk-UA" dirty="0" smtClean="0"/>
              <a:t>.</a:t>
            </a:r>
            <a:endParaRPr lang="ru-RU" dirty="0" smtClean="0"/>
          </a:p>
          <a:p>
            <a:pPr lvl="0"/>
            <a:r>
              <a:rPr lang="en-US" dirty="0" smtClean="0"/>
              <a:t>He said he wanted to be a doctor. </a:t>
            </a:r>
            <a:r>
              <a:rPr lang="ru-RU" dirty="0" err="1" smtClean="0"/>
              <a:t>He</a:t>
            </a:r>
            <a:r>
              <a:rPr lang="ru-RU" dirty="0" smtClean="0"/>
              <a:t> </a:t>
            </a:r>
            <a:r>
              <a:rPr lang="ru-RU" dirty="0" err="1" smtClean="0"/>
              <a:t>doesn’t</a:t>
            </a:r>
            <a:r>
              <a:rPr lang="ru-RU" dirty="0" smtClean="0"/>
              <a:t> </a:t>
            </a:r>
            <a:r>
              <a:rPr lang="ru-RU" dirty="0" err="1" smtClean="0"/>
              <a:t>remember</a:t>
            </a:r>
            <a:r>
              <a:rPr lang="ru-RU" dirty="0" smtClean="0"/>
              <a:t> </a:t>
            </a:r>
            <a:r>
              <a:rPr lang="ru-RU" dirty="0" err="1" smtClean="0"/>
              <a:t>this</a:t>
            </a:r>
            <a:r>
              <a:rPr lang="ru-RU" dirty="0" smtClean="0"/>
              <a:t>.</a:t>
            </a:r>
          </a:p>
          <a:p>
            <a:r>
              <a:rPr lang="uk-UA" u="dotted" dirty="0" smtClean="0"/>
              <a:t> </a:t>
            </a:r>
            <a:r>
              <a:rPr lang="en-US" u="dotted" dirty="0" smtClean="0"/>
              <a:t>                                                  </a:t>
            </a:r>
            <a:r>
              <a:rPr lang="uk-UA" dirty="0" err="1" smtClean="0"/>
              <a:t>to</a:t>
            </a:r>
            <a:r>
              <a:rPr lang="uk-UA" dirty="0" smtClean="0"/>
              <a:t> </a:t>
            </a:r>
            <a:r>
              <a:rPr lang="uk-UA" dirty="0" err="1" smtClean="0"/>
              <a:t>be</a:t>
            </a:r>
            <a:r>
              <a:rPr lang="uk-UA" dirty="0" smtClean="0"/>
              <a:t> a </a:t>
            </a:r>
            <a:r>
              <a:rPr lang="uk-UA" dirty="0" err="1" smtClean="0"/>
              <a:t>doctor</a:t>
            </a:r>
            <a:r>
              <a:rPr lang="uk-UA" dirty="0" smtClean="0"/>
              <a:t>.</a:t>
            </a:r>
            <a:endParaRPr lang="ru-RU" dirty="0" smtClean="0"/>
          </a:p>
          <a:p>
            <a:pPr lvl="0"/>
            <a:r>
              <a:rPr lang="en-US" dirty="0" smtClean="0"/>
              <a:t>Once he was bitten by a dog. </a:t>
            </a:r>
            <a:r>
              <a:rPr lang="ru-RU" dirty="0" err="1" smtClean="0"/>
              <a:t>He</a:t>
            </a:r>
            <a:r>
              <a:rPr lang="ru-RU" dirty="0" smtClean="0"/>
              <a:t> </a:t>
            </a:r>
            <a:r>
              <a:rPr lang="ru-RU" dirty="0" err="1" smtClean="0"/>
              <a:t>doesn’t</a:t>
            </a:r>
            <a:r>
              <a:rPr lang="ru-RU" dirty="0" smtClean="0"/>
              <a:t> </a:t>
            </a:r>
            <a:r>
              <a:rPr lang="ru-RU" dirty="0" err="1" smtClean="0"/>
              <a:t>remember</a:t>
            </a:r>
            <a:r>
              <a:rPr lang="ru-RU" dirty="0" smtClean="0"/>
              <a:t> </a:t>
            </a:r>
            <a:r>
              <a:rPr lang="ru-RU" dirty="0" err="1" smtClean="0"/>
              <a:t>this</a:t>
            </a:r>
            <a:r>
              <a:rPr lang="ru-RU" dirty="0" smtClean="0"/>
              <a:t>.</a:t>
            </a:r>
          </a:p>
          <a:p>
            <a:r>
              <a:rPr lang="uk-UA" u="dotted" dirty="0" smtClean="0"/>
              <a:t> </a:t>
            </a:r>
            <a:r>
              <a:rPr lang="en-US" u="dotted" dirty="0" smtClean="0"/>
              <a:t>                                                   </a:t>
            </a:r>
            <a:r>
              <a:rPr lang="en-US" dirty="0" smtClean="0"/>
              <a:t> </a:t>
            </a:r>
            <a:r>
              <a:rPr lang="uk-UA" dirty="0" smtClean="0"/>
              <a:t>a </a:t>
            </a:r>
            <a:r>
              <a:rPr lang="uk-UA" dirty="0" err="1" smtClean="0"/>
              <a:t>dog</a:t>
            </a:r>
            <a:r>
              <a:rPr lang="uk-UA" dirty="0" smtClean="0"/>
              <a:t>.</a:t>
            </a:r>
            <a:endParaRPr lang="ru-RU" dirty="0" smtClean="0"/>
          </a:p>
          <a:p>
            <a:pPr lvl="0"/>
            <a:r>
              <a:rPr lang="en-US" dirty="0" smtClean="0"/>
              <a:t>His sister was born when he was four. </a:t>
            </a:r>
            <a:r>
              <a:rPr lang="ru-RU" dirty="0" err="1" smtClean="0"/>
              <a:t>He</a:t>
            </a:r>
            <a:r>
              <a:rPr lang="ru-RU" dirty="0" smtClean="0"/>
              <a:t> </a:t>
            </a:r>
            <a:r>
              <a:rPr lang="ru-RU" dirty="0" err="1" smtClean="0"/>
              <a:t>remembers</a:t>
            </a:r>
            <a:r>
              <a:rPr lang="ru-RU" dirty="0" smtClean="0"/>
              <a:t> </a:t>
            </a:r>
            <a:r>
              <a:rPr lang="ru-RU" dirty="0" err="1" smtClean="0"/>
              <a:t>this</a:t>
            </a:r>
            <a:r>
              <a:rPr lang="ru-RU" dirty="0" smtClean="0"/>
              <a:t>.</a:t>
            </a:r>
          </a:p>
          <a:p>
            <a:r>
              <a:rPr lang="uk-UA" u="dotted" dirty="0" smtClean="0"/>
              <a:t> </a:t>
            </a:r>
            <a:r>
              <a:rPr lang="en-US" u="dotted" dirty="0" smtClean="0"/>
              <a:t>                                                            </a:t>
            </a:r>
            <a:r>
              <a:rPr lang="uk-UA" dirty="0" smtClean="0"/>
              <a:t>.</a:t>
            </a:r>
            <a:endParaRPr lang="ru-RU" dirty="0" smtClean="0"/>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7) </a:t>
            </a:r>
            <a:r>
              <a:rPr lang="en-US" dirty="0" smtClean="0"/>
              <a:t>Complete the sentences with a suitable verb in the correct form, </a:t>
            </a:r>
            <a:r>
              <a:rPr lang="en-US" i="1" dirty="0" smtClean="0"/>
              <a:t>-</a:t>
            </a:r>
            <a:r>
              <a:rPr lang="en-US" i="1" dirty="0" err="1" smtClean="0"/>
              <a:t>ing</a:t>
            </a:r>
            <a:r>
              <a:rPr lang="en-US" dirty="0" smtClean="0"/>
              <a:t> or </a:t>
            </a:r>
            <a:r>
              <a:rPr lang="en-US" i="1" dirty="0" smtClean="0"/>
              <a:t>to …</a:t>
            </a:r>
            <a:endParaRPr lang="ru-RU" dirty="0"/>
          </a:p>
        </p:txBody>
      </p:sp>
      <p:sp>
        <p:nvSpPr>
          <p:cNvPr id="3" name="Содержимое 2"/>
          <p:cNvSpPr>
            <a:spLocks noGrp="1"/>
          </p:cNvSpPr>
          <p:nvPr>
            <p:ph idx="1"/>
          </p:nvPr>
        </p:nvSpPr>
        <p:spPr/>
        <p:txBody>
          <a:bodyPr>
            <a:normAutofit fontScale="47500" lnSpcReduction="20000"/>
          </a:bodyPr>
          <a:lstStyle/>
          <a:p>
            <a:pPr lvl="0"/>
            <a:r>
              <a:rPr lang="en-US" dirty="0" smtClean="0"/>
              <a:t>Please remember</a:t>
            </a:r>
            <a:r>
              <a:rPr lang="en-US" u="dotted" dirty="0" smtClean="0"/>
              <a:t> to lock	</a:t>
            </a:r>
            <a:r>
              <a:rPr lang="en-US" dirty="0" smtClean="0"/>
              <a:t>the door when you go out.</a:t>
            </a:r>
            <a:endParaRPr lang="ru-RU" dirty="0" smtClean="0"/>
          </a:p>
          <a:p>
            <a:pPr lvl="0"/>
            <a:r>
              <a:rPr lang="en-US" dirty="0" smtClean="0"/>
              <a:t>He says we’ve met before, but I don’t remember</a:t>
            </a:r>
            <a:r>
              <a:rPr lang="en-US" u="dotted" dirty="0" smtClean="0"/>
              <a:t>	</a:t>
            </a:r>
            <a:r>
              <a:rPr lang="en-US" dirty="0" smtClean="0"/>
              <a:t>him.</a:t>
            </a:r>
            <a:endParaRPr lang="ru-RU" dirty="0" smtClean="0"/>
          </a:p>
          <a:p>
            <a:pPr lvl="0"/>
            <a:r>
              <a:rPr lang="en-US" dirty="0" smtClean="0"/>
              <a:t>Someone must have taken my bag. I clearly remember</a:t>
            </a:r>
            <a:r>
              <a:rPr lang="en-US" u="dotted" dirty="0" smtClean="0"/>
              <a:t>                              </a:t>
            </a:r>
            <a:r>
              <a:rPr lang="en-US" dirty="0" smtClean="0"/>
              <a:t>it by the window and now it isn’t there.</a:t>
            </a:r>
            <a:endParaRPr lang="ru-RU" dirty="0" smtClean="0"/>
          </a:p>
          <a:p>
            <a:pPr lvl="0"/>
            <a:r>
              <a:rPr lang="en-US" dirty="0" smtClean="0"/>
              <a:t>When you see Steve, remember</a:t>
            </a:r>
            <a:r>
              <a:rPr lang="en-US" u="dotted" dirty="0" smtClean="0"/>
              <a:t>	</a:t>
            </a:r>
            <a:r>
              <a:rPr lang="en-US" dirty="0" smtClean="0"/>
              <a:t>hello to him from me.</a:t>
            </a:r>
            <a:endParaRPr lang="ru-RU" dirty="0" smtClean="0"/>
          </a:p>
          <a:p>
            <a:pPr lvl="0"/>
            <a:r>
              <a:rPr lang="en-US" cap="small" dirty="0" smtClean="0"/>
              <a:t>a</a:t>
            </a:r>
            <a:r>
              <a:rPr lang="en-US" dirty="0" smtClean="0"/>
              <a:t>: You lent me some money a few months ago.</a:t>
            </a:r>
            <a:endParaRPr lang="ru-RU" dirty="0" smtClean="0"/>
          </a:p>
          <a:p>
            <a:r>
              <a:rPr lang="uk-UA" dirty="0" smtClean="0"/>
              <a:t>   b: </a:t>
            </a:r>
            <a:r>
              <a:rPr lang="uk-UA" dirty="0" err="1" smtClean="0"/>
              <a:t>Did</a:t>
            </a:r>
            <a:r>
              <a:rPr lang="uk-UA" dirty="0" smtClean="0"/>
              <a:t> I? </a:t>
            </a:r>
            <a:r>
              <a:rPr lang="uk-UA" dirty="0" err="1" smtClean="0"/>
              <a:t>Are</a:t>
            </a:r>
            <a:r>
              <a:rPr lang="uk-UA" dirty="0" smtClean="0"/>
              <a:t> </a:t>
            </a:r>
            <a:r>
              <a:rPr lang="uk-UA" dirty="0" err="1" smtClean="0"/>
              <a:t>you</a:t>
            </a:r>
            <a:r>
              <a:rPr lang="uk-UA" dirty="0" smtClean="0"/>
              <a:t> </a:t>
            </a:r>
            <a:r>
              <a:rPr lang="uk-UA" dirty="0" err="1" smtClean="0"/>
              <a:t>sure</a:t>
            </a:r>
            <a:r>
              <a:rPr lang="uk-UA" dirty="0" smtClean="0"/>
              <a:t>? I </a:t>
            </a:r>
            <a:r>
              <a:rPr lang="uk-UA" dirty="0" err="1" smtClean="0"/>
              <a:t>don’t</a:t>
            </a:r>
            <a:r>
              <a:rPr lang="uk-UA" dirty="0" smtClean="0"/>
              <a:t> </a:t>
            </a:r>
            <a:r>
              <a:rPr lang="uk-UA" dirty="0" err="1" smtClean="0"/>
              <a:t>remember</a:t>
            </a:r>
            <a:r>
              <a:rPr lang="uk-UA" u="dotted" dirty="0" smtClean="0"/>
              <a:t>	</a:t>
            </a:r>
            <a:r>
              <a:rPr lang="uk-UA" dirty="0" err="1" smtClean="0"/>
              <a:t>you</a:t>
            </a:r>
            <a:r>
              <a:rPr lang="uk-UA" dirty="0" smtClean="0"/>
              <a:t> </a:t>
            </a:r>
            <a:r>
              <a:rPr lang="uk-UA" dirty="0" err="1" smtClean="0"/>
              <a:t>any</a:t>
            </a:r>
            <a:r>
              <a:rPr lang="uk-UA" dirty="0" smtClean="0"/>
              <a:t> </a:t>
            </a:r>
            <a:r>
              <a:rPr lang="uk-UA" dirty="0" err="1" smtClean="0"/>
              <a:t>money</a:t>
            </a:r>
            <a:r>
              <a:rPr lang="uk-UA" dirty="0" smtClean="0"/>
              <a:t>.</a:t>
            </a:r>
            <a:endParaRPr lang="ru-RU" dirty="0" smtClean="0"/>
          </a:p>
          <a:p>
            <a:pPr lvl="0"/>
            <a:r>
              <a:rPr lang="en-US" cap="small" dirty="0" smtClean="0"/>
              <a:t>a</a:t>
            </a:r>
            <a:r>
              <a:rPr lang="en-US" dirty="0" smtClean="0"/>
              <a:t>: Did you remember</a:t>
            </a:r>
            <a:r>
              <a:rPr lang="en-US" u="dotted" dirty="0" smtClean="0"/>
              <a:t>	</a:t>
            </a:r>
            <a:r>
              <a:rPr lang="en-US" dirty="0" smtClean="0"/>
              <a:t>your sister?</a:t>
            </a:r>
            <a:endParaRPr lang="ru-RU" dirty="0" smtClean="0"/>
          </a:p>
          <a:p>
            <a:r>
              <a:rPr lang="uk-UA" dirty="0" smtClean="0"/>
              <a:t>   b: </a:t>
            </a:r>
            <a:r>
              <a:rPr lang="uk-UA" dirty="0" err="1" smtClean="0"/>
              <a:t>No</a:t>
            </a:r>
            <a:r>
              <a:rPr lang="uk-UA" dirty="0" smtClean="0"/>
              <a:t>, I </a:t>
            </a:r>
            <a:r>
              <a:rPr lang="uk-UA" dirty="0" err="1" smtClean="0"/>
              <a:t>forgot</a:t>
            </a:r>
            <a:r>
              <a:rPr lang="uk-UA" dirty="0" smtClean="0"/>
              <a:t>. </a:t>
            </a:r>
            <a:r>
              <a:rPr lang="uk-UA" dirty="0" err="1" smtClean="0"/>
              <a:t>I’ll</a:t>
            </a:r>
            <a:r>
              <a:rPr lang="uk-UA" dirty="0" smtClean="0"/>
              <a:t> </a:t>
            </a:r>
            <a:r>
              <a:rPr lang="uk-UA" dirty="0" err="1" smtClean="0"/>
              <a:t>phone</a:t>
            </a:r>
            <a:r>
              <a:rPr lang="uk-UA" dirty="0" smtClean="0"/>
              <a:t> </a:t>
            </a:r>
            <a:r>
              <a:rPr lang="uk-UA" dirty="0" err="1" smtClean="0"/>
              <a:t>her</a:t>
            </a:r>
            <a:r>
              <a:rPr lang="uk-UA" dirty="0" smtClean="0"/>
              <a:t> </a:t>
            </a:r>
            <a:r>
              <a:rPr lang="uk-UA" dirty="0" err="1" smtClean="0"/>
              <a:t>tomorrow</a:t>
            </a:r>
            <a:r>
              <a:rPr lang="uk-UA" dirty="0" smtClean="0"/>
              <a:t>.</a:t>
            </a:r>
            <a:endParaRPr lang="ru-RU" dirty="0" smtClean="0"/>
          </a:p>
          <a:p>
            <a:pPr lvl="0"/>
            <a:r>
              <a:rPr lang="en-US" b="1" dirty="0" smtClean="0"/>
              <a:t>a </a:t>
            </a:r>
            <a:r>
              <a:rPr lang="en-US" dirty="0" smtClean="0"/>
              <a:t>The course I did wasn’t very good, but I don’t regret</a:t>
            </a:r>
            <a:r>
              <a:rPr lang="en-US" u="dotted" dirty="0" smtClean="0"/>
              <a:t>	</a:t>
            </a:r>
            <a:r>
              <a:rPr lang="en-US" dirty="0" smtClean="0"/>
              <a:t>it.</a:t>
            </a:r>
            <a:endParaRPr lang="ru-RU" dirty="0" smtClean="0"/>
          </a:p>
          <a:p>
            <a:pPr lvl="0"/>
            <a:r>
              <a:rPr lang="en-US" dirty="0" smtClean="0"/>
              <a:t>I knew they were in trouble, but I regret</a:t>
            </a:r>
            <a:r>
              <a:rPr lang="en-US" u="dotted" dirty="0" smtClean="0"/>
              <a:t>                              </a:t>
            </a:r>
            <a:r>
              <a:rPr lang="en-US" dirty="0" smtClean="0"/>
              <a:t>I did nothing to help them.</a:t>
            </a:r>
            <a:endParaRPr lang="ru-RU" dirty="0" smtClean="0"/>
          </a:p>
          <a:p>
            <a:pPr lvl="0"/>
            <a:r>
              <a:rPr lang="en-US" dirty="0" smtClean="0"/>
              <a:t>It started to get cold, and he regretted not</a:t>
            </a:r>
            <a:r>
              <a:rPr lang="en-US" u="dotted" dirty="0" smtClean="0"/>
              <a:t>	</a:t>
            </a:r>
            <a:r>
              <a:rPr lang="en-US" dirty="0" smtClean="0"/>
              <a:t>his coat.</a:t>
            </a:r>
            <a:endParaRPr lang="ru-RU" dirty="0" smtClean="0"/>
          </a:p>
          <a:p>
            <a:pPr lvl="0"/>
            <a:r>
              <a:rPr lang="en-US" dirty="0" smtClean="0"/>
              <a:t>I now regret</a:t>
            </a:r>
            <a:r>
              <a:rPr lang="en-US" u="dotted" dirty="0" smtClean="0"/>
              <a:t>	</a:t>
            </a:r>
            <a:r>
              <a:rPr lang="en-US" dirty="0" smtClean="0"/>
              <a:t>my job. It was a big mistake.</a:t>
            </a:r>
            <a:endParaRPr lang="ru-RU" dirty="0" smtClean="0"/>
          </a:p>
          <a:p>
            <a:pPr lvl="0"/>
            <a:r>
              <a:rPr lang="en-US" b="1" dirty="0" smtClean="0"/>
              <a:t>a</a:t>
            </a:r>
            <a:r>
              <a:rPr lang="en-US" dirty="0" smtClean="0"/>
              <a:t> Ben joined the company nine years ago. He became assistant manager after two years, and a few years later he went on</a:t>
            </a:r>
            <a:r>
              <a:rPr lang="en-US" u="dotted" dirty="0" smtClean="0"/>
              <a:t>                        </a:t>
            </a:r>
            <a:r>
              <a:rPr lang="en-US" dirty="0" smtClean="0"/>
              <a:t>manager of the company.</a:t>
            </a:r>
            <a:endParaRPr lang="ru-RU" dirty="0" smtClean="0"/>
          </a:p>
          <a:p>
            <a:pPr lvl="0"/>
            <a:r>
              <a:rPr lang="en-US" dirty="0" smtClean="0"/>
              <a:t>I can’t go on</a:t>
            </a:r>
            <a:r>
              <a:rPr lang="en-US" u="dotted" dirty="0" smtClean="0"/>
              <a:t>	</a:t>
            </a:r>
            <a:r>
              <a:rPr lang="en-US" dirty="0" smtClean="0"/>
              <a:t>here any more. I want a different job.</a:t>
            </a:r>
            <a:endParaRPr lang="ru-RU" dirty="0" smtClean="0"/>
          </a:p>
          <a:p>
            <a:pPr lvl="0"/>
            <a:r>
              <a:rPr lang="en-US" dirty="0" smtClean="0"/>
              <a:t>When I came into the room, Lisa was reading a book. She looked up and said hello,</a:t>
            </a:r>
            <a:endParaRPr lang="ru-RU" dirty="0" smtClean="0"/>
          </a:p>
          <a:p>
            <a:r>
              <a:rPr lang="en-US" dirty="0" smtClean="0"/>
              <a:t> and then went on</a:t>
            </a:r>
            <a:r>
              <a:rPr lang="en-US" u="dotted" dirty="0" smtClean="0"/>
              <a:t>                        </a:t>
            </a:r>
            <a:r>
              <a:rPr lang="en-US" dirty="0" smtClean="0"/>
              <a:t>her book.</a:t>
            </a:r>
            <a:endParaRPr lang="ru-RU" dirty="0" smtClean="0"/>
          </a:p>
          <a:p>
            <a:pPr lvl="0"/>
            <a:r>
              <a:rPr lang="en-US" dirty="0" smtClean="0"/>
              <a:t>Food prices have gone up again. How are we going to manage if prices go on</a:t>
            </a:r>
            <a:r>
              <a:rPr lang="en-US" u="dotted" dirty="0" smtClean="0"/>
              <a:t>                  </a:t>
            </a:r>
            <a:r>
              <a:rPr lang="en-US" dirty="0" smtClean="0"/>
              <a:t>?</a:t>
            </a:r>
            <a:endParaRPr lang="ru-RU" dirty="0" smtClean="0"/>
          </a:p>
          <a:p>
            <a:r>
              <a:rPr lang="en-US" dirty="0" smtClean="0"/>
              <a:t/>
            </a:r>
            <a:br>
              <a:rPr lang="en-US" dirty="0" smtClean="0"/>
            </a:br>
            <a:r>
              <a:rPr lang="en-US" dirty="0" smtClean="0"/>
              <a:t> </a:t>
            </a:r>
            <a:endParaRPr lang="ru-RU" smtClean="0"/>
          </a:p>
          <a:p>
            <a:endParaRPr lang="ru-R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User\Desktop\unnamed.jpg"/>
          <p:cNvPicPr>
            <a:picLocks noGrp="1" noChangeAspect="1" noChangeArrowheads="1"/>
          </p:cNvPicPr>
          <p:nvPr>
            <p:ph idx="1"/>
          </p:nvPr>
        </p:nvPicPr>
        <p:blipFill>
          <a:blip r:embed="rId2" cstate="print"/>
          <a:srcRect/>
          <a:stretch>
            <a:fillRect/>
          </a:stretch>
        </p:blipFill>
        <p:spPr bwMode="auto">
          <a:xfrm>
            <a:off x="2133600" y="2473325"/>
            <a:ext cx="4876800" cy="32289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en-US" dirty="0" smtClean="0"/>
              <a:t>Objectives: 	</a:t>
            </a:r>
            <a:r>
              <a:rPr lang="ru-RU" dirty="0" smtClean="0"/>
              <a:t/>
            </a:r>
            <a:br>
              <a:rPr lang="ru-RU" dirty="0" smtClean="0"/>
            </a:br>
            <a:r>
              <a:rPr lang="en-US" dirty="0" smtClean="0"/>
              <a:t>-	to learn new vocabulary;</a:t>
            </a:r>
            <a:r>
              <a:rPr lang="ru-RU" dirty="0" smtClean="0"/>
              <a:t/>
            </a:r>
            <a:br>
              <a:rPr lang="ru-RU" dirty="0" smtClean="0"/>
            </a:br>
            <a:r>
              <a:rPr lang="en-US" dirty="0" smtClean="0"/>
              <a:t>   -  to practice grammar structures;</a:t>
            </a:r>
            <a:r>
              <a:rPr lang="ru-RU" dirty="0" smtClean="0"/>
              <a:t/>
            </a:r>
            <a:br>
              <a:rPr lang="ru-RU" dirty="0" smtClean="0"/>
            </a:br>
            <a:r>
              <a:rPr lang="en-US" dirty="0" smtClean="0"/>
              <a:t>-	to enable </a:t>
            </a:r>
            <a:r>
              <a:rPr lang="en-US" dirty="0" err="1" smtClean="0"/>
              <a:t>st’s</a:t>
            </a:r>
            <a:r>
              <a:rPr lang="en-US" dirty="0" smtClean="0"/>
              <a:t> to talk and write on the topic;</a:t>
            </a:r>
            <a:r>
              <a:rPr lang="ru-RU" dirty="0" smtClean="0"/>
              <a:t/>
            </a:r>
            <a:br>
              <a:rPr lang="ru-RU" dirty="0" smtClean="0"/>
            </a:br>
            <a:r>
              <a:rPr lang="en-US" dirty="0" smtClean="0"/>
              <a:t>-	to </a:t>
            </a:r>
            <a:r>
              <a:rPr lang="en-US" dirty="0" err="1" smtClean="0"/>
              <a:t>instil</a:t>
            </a:r>
            <a:r>
              <a:rPr lang="en-US" dirty="0" smtClean="0"/>
              <a:t> the idea that learning languages is necessary and essential;</a:t>
            </a:r>
            <a:r>
              <a:rPr lang="ru-RU" dirty="0" smtClean="0"/>
              <a:t/>
            </a:r>
            <a:br>
              <a:rPr lang="ru-RU" dirty="0" smtClean="0"/>
            </a:br>
            <a:r>
              <a:rPr lang="en-US" dirty="0" smtClean="0"/>
              <a:t>-	to encourage </a:t>
            </a:r>
            <a:r>
              <a:rPr lang="en-US" dirty="0" err="1" smtClean="0"/>
              <a:t>st’s</a:t>
            </a:r>
            <a:r>
              <a:rPr lang="en-US" dirty="0" smtClean="0"/>
              <a:t> to go on learning English at the next level;</a:t>
            </a:r>
            <a:r>
              <a:rPr lang="ru-RU" dirty="0" smtClean="0"/>
              <a:t/>
            </a:r>
            <a:br>
              <a:rPr lang="ru-RU" dirty="0" smtClean="0"/>
            </a:br>
            <a:r>
              <a:rPr lang="en-US" dirty="0" smtClean="0"/>
              <a:t>-	to lay the foundations for future study in terms to basic structures, lexis, language functions and basic study</a:t>
            </a:r>
            <a:r>
              <a:rPr lang="ru-RU" dirty="0" smtClean="0"/>
              <a:t/>
            </a:r>
            <a:br>
              <a:rPr lang="ru-RU" dirty="0" smtClean="0"/>
            </a:b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ctr"/>
            <a:r>
              <a:rPr lang="ru-RU" b="1" dirty="0" err="1" smtClean="0"/>
              <a:t>Хід</a:t>
            </a:r>
            <a:r>
              <a:rPr lang="ru-RU" b="1" dirty="0" smtClean="0"/>
              <a:t> </a:t>
            </a:r>
            <a:r>
              <a:rPr lang="ru-RU" b="1" dirty="0" err="1" smtClean="0"/>
              <a:t>заняття</a:t>
            </a:r>
            <a:r>
              <a:rPr lang="ru-RU" b="1" dirty="0" smtClean="0"/>
              <a:t> </a:t>
            </a:r>
            <a:r>
              <a:rPr lang="en-US" b="1" dirty="0" smtClean="0"/>
              <a:t>(Procedure)</a:t>
            </a:r>
            <a:endParaRPr lang="ru-RU" dirty="0" smtClean="0"/>
          </a:p>
          <a:p>
            <a:r>
              <a:rPr lang="en-US" b="1" dirty="0" smtClean="0"/>
              <a:t> </a:t>
            </a:r>
            <a:endParaRPr lang="ru-RU" dirty="0" smtClean="0"/>
          </a:p>
          <a:p>
            <a:r>
              <a:rPr lang="en-US" b="1" dirty="0" smtClean="0"/>
              <a:t>1) Read the text and translate into Ukrainian in the written form. </a:t>
            </a:r>
            <a:endParaRPr lang="ru-RU" dirty="0" smtClean="0"/>
          </a:p>
          <a:p>
            <a:r>
              <a:rPr lang="en-US" b="1" dirty="0" smtClean="0"/>
              <a:t>2) Learn the new words and word combinations. </a:t>
            </a:r>
            <a:endParaRPr lang="ru-RU" dirty="0" smtClean="0"/>
          </a:p>
          <a:p>
            <a:r>
              <a:rPr lang="en-US" b="1" dirty="0" smtClean="0"/>
              <a:t>3) Make summery of the text in English. </a:t>
            </a:r>
            <a:endParaRPr lang="ru-RU" dirty="0" smtClean="0"/>
          </a:p>
          <a:p>
            <a:r>
              <a:rPr lang="en-US" b="1" dirty="0" smtClean="0"/>
              <a:t>4) Make some questions on the text. </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The Economy of Great Britain</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0000" lnSpcReduction="20000"/>
          </a:bodyPr>
          <a:lstStyle/>
          <a:p>
            <a:r>
              <a:rPr lang="en-US" dirty="0" smtClean="0"/>
              <a:t>The United Kingdom of Great Britain and Northern Ireland is sometimes called the United Kingdom, the U.K., Great Britain or England. The country is located in the North West of Europe. It is surrounded by the Atlantic Ocean, the English Channel and the North Sea. The geographical position has made the U.K. a commercial and maritime power.</a:t>
            </a:r>
            <a:endParaRPr lang="ru-RU" dirty="0" smtClean="0"/>
          </a:p>
          <a:p>
            <a:r>
              <a:rPr lang="en-US" dirty="0" smtClean="0"/>
              <a:t>Nowadays Great Britain is one of the highly developed mixed private-and public enterprise economies. The state sector was reduced during the 1980s and 1990s owing to the policies of privatization or denationalization of publicly owned corporations. There was also an improvement in standard of living. Unemployment and inflation rates were gradually reduced but remained high. The British government controls the production of coal, steel and ships; it also runs certain utilities, the railway and most civil aviation.</a:t>
            </a:r>
            <a:endParaRPr lang="ru-RU"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en-US" dirty="0" smtClean="0"/>
              <a:t>Britain lives by industry and trade. The country is one of the world’s biggest importers of food and raw materials. In return Britain exports its manufactured goods such as china, automobiles and other vehicles, wooden goods, steel, electrical and mechanical machinery, tractors, instruments, chemical and petrochemical goods and petroleum. Invisible exports – shipping, insurance, aviation, tourism, etc. – earn nearly as much as commodity exports. The USA, Canada, Australia, India, New Zealand and the Federal Republic of Germany are among Britain’s main trading partners.</a:t>
            </a:r>
            <a:endParaRPr lang="ru-RU" dirty="0" smtClean="0"/>
          </a:p>
          <a:p>
            <a:r>
              <a:rPr lang="en-US" dirty="0" smtClean="0"/>
              <a:t>Britain is a major financial and commercial centre of the capitalist world. With its many famous institutions such as the Bank of England, the Stock Exchange and Lloyd’s, and its international markets for such commodities as rubber, metals and tea the City of London has always been and still remains the most important financial and commercial center in the world.</a:t>
            </a:r>
            <a:endParaRPr lang="ru-RU"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en-US" dirty="0" smtClean="0"/>
              <a:t>Britain has always been a manufacturing country. Manufacturing industries account for one-fifth of the GNP. Most of the companies in industry are small, though companies with 500 or more employees employ a larger percentage of the work force. Major manufactures include motor vehicles, aerospace equipment, electronic data processing and telecommunication equipment, metal goods, instruments, petrochemicals and other chemicals. High-technology industries are being intensively developed now.</a:t>
            </a:r>
            <a:endParaRPr lang="ru-RU" dirty="0" smtClean="0"/>
          </a:p>
          <a:p>
            <a:r>
              <a:rPr lang="en-US" dirty="0" smtClean="0"/>
              <a:t>Agriculture accounts for less than 2 percent of the GNP and employs about 2 percent of the work force. Farming is highly mechanized though farms are not very large, and is dominated by raising of sheep and cattle. Chief crops include barley, wheat, sugar beets, and potatoes. The </a:t>
            </a:r>
            <a:r>
              <a:rPr lang="en-US" dirty="0" smtClean="0"/>
              <a:t>United</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r>
              <a:rPr lang="en-US" dirty="0" smtClean="0"/>
              <a:t>Kingdom is not self-sufficient and it imports a lot of food products.</a:t>
            </a:r>
            <a:endParaRPr lang="ru-RU" dirty="0" smtClean="0"/>
          </a:p>
          <a:p>
            <a:r>
              <a:rPr lang="en-US" dirty="0" smtClean="0"/>
              <a:t>The extracting industry accounts for approximately 6 percent of the GNP but employs less than 1 percent of the work force. Production from oil fields in the North Sea has allowed the United Kingdom to become self-sufficient in petroleum. The United Kingdom’s coal industry, despite its steady decline since the early 1950s remains one of the largest and the most technologically advanced in Europe.</a:t>
            </a:r>
            <a:endParaRPr lang="ru-RU" dirty="0" smtClean="0"/>
          </a:p>
          <a:p>
            <a:r>
              <a:rPr lang="en-US" dirty="0" smtClean="0"/>
              <a:t>Just under half of the total population is in the labor force. The highest proportion of employees (more than two-thirds) are in the service sectors, financial services and distribution. Manufacturing, although it has declined, employs more than one-fifth of all workers. Smaller numbers are in construction, energy, agriculture, forestry and fishing.</a:t>
            </a:r>
            <a:endParaRPr lang="ru-RU" dirty="0" smtClean="0"/>
          </a:p>
          <a:p>
            <a:r>
              <a:rPr lang="en-US" dirty="0" smtClean="0"/>
              <a:t>Though Great Britain has lost its former position as the leading industrial nation of the world it still ranks among the top industrial countries in growth rates, productivity and competitiveness. The United Kingdom is the 5th in size of its GNP among capitalist countries of the world.</a:t>
            </a:r>
            <a:endParaRPr lang="ru-RU"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en-US" dirty="0" smtClean="0"/>
              <a:t>Economy of the United States</a:t>
            </a:r>
            <a:endParaRPr lang="ru-RU" dirty="0" smtClean="0"/>
          </a:p>
          <a:p>
            <a:r>
              <a:rPr lang="en-US" dirty="0" smtClean="0"/>
              <a:t>The United States is a highly developed mixed-market economy. It is the world's largest economy by nominal GDP, and the second-largest by purchasing power parity (PPP) behind </a:t>
            </a:r>
            <a:r>
              <a:rPr lang="en-US" dirty="0" err="1" smtClean="0"/>
              <a:t>China.It</a:t>
            </a:r>
            <a:r>
              <a:rPr lang="en-US" dirty="0" smtClean="0"/>
              <a:t> has the world's seventh-highest per capita GDP (nominal) and the eighth-highest per capita GDP (PPP) as of 2022. The U.S. accounted for 15.5% of the global economy in 2022 in PPP terms, and around 24.7% in nominal terms in 2022. The U.S. dollar is the currency of record most used in international transactions and is the world's foremost reserve currency, backed by the nation’s massive economy, stable government and legal framework, large U.S. treasuries market, advanced military, its role as the reference standard for the petrodollar system, and its linked </a:t>
            </a:r>
            <a:r>
              <a:rPr lang="en-US" dirty="0" err="1" smtClean="0"/>
              <a:t>eurodollar</a:t>
            </a:r>
            <a:r>
              <a:rPr lang="en-US" dirty="0" smtClean="0"/>
              <a:t>. Several countries use it as their official currency and in others it is the de facto currency.</a:t>
            </a:r>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en-US" dirty="0" smtClean="0"/>
              <a:t>The nation's economy is fueled by abundant natural resources, a well-developed transportation infrastructure, and high productivity. It has the second-highest total-estimated value of natural resources, valued at US$ 44.98 trillion in 2019, although sources differ on their </a:t>
            </a:r>
            <a:r>
              <a:rPr lang="en-US" dirty="0" err="1" smtClean="0"/>
              <a:t>estimates.Americans</a:t>
            </a:r>
            <a:r>
              <a:rPr lang="en-US" dirty="0" smtClean="0"/>
              <a:t> have the highest average household and employee income among OECD member </a:t>
            </a:r>
            <a:r>
              <a:rPr lang="en-US" dirty="0" err="1" smtClean="0"/>
              <a:t>states.In</a:t>
            </a:r>
            <a:r>
              <a:rPr lang="en-US" dirty="0" smtClean="0"/>
              <a:t> 2021, they had the highest median household </a:t>
            </a:r>
            <a:r>
              <a:rPr lang="en-US" dirty="0" err="1" smtClean="0"/>
              <a:t>income.The</a:t>
            </a:r>
            <a:r>
              <a:rPr lang="en-US" dirty="0" smtClean="0"/>
              <a:t> largest U.S. trading partners are Canada, Mexico, China, Japan, Germany, South Korea, the United Kingdom, Taiwan, India, and </a:t>
            </a:r>
            <a:r>
              <a:rPr lang="en-US" dirty="0" err="1" smtClean="0"/>
              <a:t>Vietnam.The</a:t>
            </a:r>
            <a:r>
              <a:rPr lang="en-US" dirty="0" smtClean="0"/>
              <a:t> U.S. is the world's largest importer and second-largest </a:t>
            </a:r>
            <a:r>
              <a:rPr lang="en-US" dirty="0" err="1" smtClean="0"/>
              <a:t>exporter.It</a:t>
            </a:r>
            <a:r>
              <a:rPr lang="en-US" dirty="0" smtClean="0"/>
              <a:t> has free trade agreements with several countries, including the USMCA, Australia, South Korea, Switzerland, Israel, and several others that are in effect or under negotiation.</a:t>
            </a:r>
            <a:endParaRPr lang="ru-RU" dirty="0" smtClean="0"/>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одульная">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Модульная">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Моду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TotalTime>
  <Words>1751</Words>
  <Application>Microsoft Office PowerPoint</Application>
  <PresentationFormat>Экран (4:3)</PresentationFormat>
  <Paragraphs>76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Модульная</vt:lpstr>
      <vt:lpstr>Слайд 1</vt:lpstr>
      <vt:lpstr>Слайд 2</vt:lpstr>
      <vt:lpstr>Слайд 3</vt:lpstr>
      <vt:lpstr>The Economy of Great Britain </vt:lpstr>
      <vt:lpstr>Слайд 5</vt:lpstr>
      <vt:lpstr>Слайд 6</vt:lpstr>
      <vt:lpstr>Слайд 7</vt:lpstr>
      <vt:lpstr>Слайд 8</vt:lpstr>
      <vt:lpstr>Слайд 9</vt:lpstr>
      <vt:lpstr>Слайд 10</vt:lpstr>
      <vt:lpstr>Слайд 11</vt:lpstr>
      <vt:lpstr>Put the verb into the correct form, -ing or to … .</vt:lpstr>
      <vt:lpstr>Tom can remember some things about his childhood, but he can’t remember others. Write sentences with He remembers … or He doesn’t remember … . </vt:lpstr>
      <vt:lpstr>7) Complete the sentences with a suitable verb in the correct form, -ing or to …</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Objectives:   - to learn new vocabulary;    -  to practice grammar structures; - to enable st’s to talk and write on the topic; - to instil the idea that learning languages is necessary and essential; - to encourage st’s to go on learning English at the next level; - to lay the foundations for future study in terms to basic structures, lexis, language functions and basic study </dc:title>
  <dc:creator>User</dc:creator>
  <cp:lastModifiedBy>User Windows</cp:lastModifiedBy>
  <cp:revision>2</cp:revision>
  <dcterms:created xsi:type="dcterms:W3CDTF">2024-08-25T16:30:13Z</dcterms:created>
  <dcterms:modified xsi:type="dcterms:W3CDTF">2024-08-26T13:39:56Z</dcterms:modified>
</cp:coreProperties>
</file>