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3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9DB25021-BDDC-48D1-9356-C555AE6217DC}" type="datetimeFigureOut">
              <a:rPr lang="ru-RU" smtClean="0"/>
              <a:t>14.06.2017</a:t>
            </a:fld>
            <a:endParaRPr lang="ru-RU"/>
          </a:p>
        </p:txBody>
      </p:sp>
      <p:sp>
        <p:nvSpPr>
          <p:cNvPr id="16" name="Slide Number Placeholder 15"/>
          <p:cNvSpPr>
            <a:spLocks noGrp="1"/>
          </p:cNvSpPr>
          <p:nvPr>
            <p:ph type="sldNum" sz="quarter" idx="11"/>
          </p:nvPr>
        </p:nvSpPr>
        <p:spPr/>
        <p:txBody>
          <a:bodyPr/>
          <a:lstStyle/>
          <a:p>
            <a:fld id="{2C845B71-6C67-442A-BF0C-7AD36918304D}"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DB25021-BDDC-48D1-9356-C555AE6217DC}"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845B71-6C67-442A-BF0C-7AD36918304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B25021-BDDC-48D1-9356-C555AE6217DC}"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845B71-6C67-442A-BF0C-7AD36918304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9DB25021-BDDC-48D1-9356-C555AE6217DC}" type="datetimeFigureOut">
              <a:rPr lang="ru-RU" smtClean="0"/>
              <a:t>14.06.2017</a:t>
            </a:fld>
            <a:endParaRPr lang="ru-RU"/>
          </a:p>
        </p:txBody>
      </p:sp>
      <p:sp>
        <p:nvSpPr>
          <p:cNvPr id="15" name="Slide Number Placeholder 14"/>
          <p:cNvSpPr>
            <a:spLocks noGrp="1"/>
          </p:cNvSpPr>
          <p:nvPr>
            <p:ph type="sldNum" sz="quarter" idx="11"/>
          </p:nvPr>
        </p:nvSpPr>
        <p:spPr/>
        <p:txBody>
          <a:bodyPr/>
          <a:lstStyle/>
          <a:p>
            <a:fld id="{2C845B71-6C67-442A-BF0C-7AD36918304D}"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9DB25021-BDDC-48D1-9356-C555AE6217DC}" type="datetimeFigureOut">
              <a:rPr lang="ru-RU" smtClean="0"/>
              <a:t>14.06.2017</a:t>
            </a:fld>
            <a:endParaRPr lang="ru-RU"/>
          </a:p>
        </p:txBody>
      </p:sp>
      <p:sp>
        <p:nvSpPr>
          <p:cNvPr id="13" name="Slide Number Placeholder 12"/>
          <p:cNvSpPr>
            <a:spLocks noGrp="1"/>
          </p:cNvSpPr>
          <p:nvPr>
            <p:ph type="sldNum" sz="quarter" idx="11"/>
          </p:nvPr>
        </p:nvSpPr>
        <p:spPr/>
        <p:txBody>
          <a:bodyPr/>
          <a:lstStyle/>
          <a:p>
            <a:fld id="{2C845B71-6C67-442A-BF0C-7AD36918304D}" type="slidenum">
              <a:rPr lang="ru-RU" smtClean="0"/>
              <a:t>‹#›</a:t>
            </a:fld>
            <a:endParaRPr lang="ru-RU"/>
          </a:p>
        </p:txBody>
      </p:sp>
      <p:sp>
        <p:nvSpPr>
          <p:cNvPr id="14" name="Footer Placeholder 13"/>
          <p:cNvSpPr>
            <a:spLocks noGrp="1"/>
          </p:cNvSpPr>
          <p:nvPr>
            <p:ph type="ftr" sz="quarter" idx="12"/>
          </p:nvPr>
        </p:nvSpPr>
        <p:spPr/>
        <p:txBody>
          <a:bodyPr/>
          <a:lstStyle/>
          <a:p>
            <a:endParaRPr lang="ru-RU"/>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9DB25021-BDDC-48D1-9356-C555AE6217DC}" type="datetimeFigureOut">
              <a:rPr lang="ru-RU" smtClean="0"/>
              <a:t>14.06.2017</a:t>
            </a:fld>
            <a:endParaRPr lang="ru-RU"/>
          </a:p>
        </p:txBody>
      </p:sp>
      <p:sp>
        <p:nvSpPr>
          <p:cNvPr id="9" name="Slide Number Placeholder 8"/>
          <p:cNvSpPr>
            <a:spLocks noGrp="1"/>
          </p:cNvSpPr>
          <p:nvPr>
            <p:ph type="sldNum" sz="quarter" idx="11"/>
          </p:nvPr>
        </p:nvSpPr>
        <p:spPr/>
        <p:txBody>
          <a:bodyPr/>
          <a:lstStyle/>
          <a:p>
            <a:fld id="{2C845B71-6C67-442A-BF0C-7AD36918304D}"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9DB25021-BDDC-48D1-9356-C555AE6217DC}" type="datetimeFigureOut">
              <a:rPr lang="ru-RU" smtClean="0"/>
              <a:t>14.06.2017</a:t>
            </a:fld>
            <a:endParaRPr lang="ru-RU"/>
          </a:p>
        </p:txBody>
      </p:sp>
      <p:sp>
        <p:nvSpPr>
          <p:cNvPr id="15" name="Slide Number Placeholder 14"/>
          <p:cNvSpPr>
            <a:spLocks noGrp="1"/>
          </p:cNvSpPr>
          <p:nvPr>
            <p:ph type="sldNum" sz="quarter" idx="11"/>
          </p:nvPr>
        </p:nvSpPr>
        <p:spPr/>
        <p:txBody>
          <a:bodyPr/>
          <a:lstStyle/>
          <a:p>
            <a:fld id="{2C845B71-6C67-442A-BF0C-7AD36918304D}"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9DB25021-BDDC-48D1-9356-C555AE6217DC}" type="datetimeFigureOut">
              <a:rPr lang="ru-RU" smtClean="0"/>
              <a:t>14.06.2017</a:t>
            </a:fld>
            <a:endParaRPr lang="ru-RU"/>
          </a:p>
        </p:txBody>
      </p:sp>
      <p:sp>
        <p:nvSpPr>
          <p:cNvPr id="8" name="Slide Number Placeholder 7"/>
          <p:cNvSpPr>
            <a:spLocks noGrp="1"/>
          </p:cNvSpPr>
          <p:nvPr>
            <p:ph type="sldNum" sz="quarter" idx="11"/>
          </p:nvPr>
        </p:nvSpPr>
        <p:spPr/>
        <p:txBody>
          <a:bodyPr/>
          <a:lstStyle/>
          <a:p>
            <a:fld id="{2C845B71-6C67-442A-BF0C-7AD36918304D}"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DB25021-BDDC-48D1-9356-C555AE6217DC}" type="datetimeFigureOut">
              <a:rPr lang="ru-RU" smtClean="0"/>
              <a:t>14.06.2017</a:t>
            </a:fld>
            <a:endParaRPr lang="ru-RU"/>
          </a:p>
        </p:txBody>
      </p:sp>
      <p:sp>
        <p:nvSpPr>
          <p:cNvPr id="6" name="Slide Number Placeholder 5"/>
          <p:cNvSpPr>
            <a:spLocks noGrp="1"/>
          </p:cNvSpPr>
          <p:nvPr>
            <p:ph type="sldNum" sz="quarter" idx="11"/>
          </p:nvPr>
        </p:nvSpPr>
        <p:spPr/>
        <p:txBody>
          <a:bodyPr/>
          <a:lstStyle/>
          <a:p>
            <a:fld id="{2C845B71-6C67-442A-BF0C-7AD36918304D}" type="slidenum">
              <a:rPr lang="ru-RU" smtClean="0"/>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9DB25021-BDDC-48D1-9356-C555AE6217DC}" type="datetimeFigureOut">
              <a:rPr lang="ru-RU" smtClean="0"/>
              <a:t>14.06.2017</a:t>
            </a:fld>
            <a:endParaRPr lang="ru-RU"/>
          </a:p>
        </p:txBody>
      </p:sp>
      <p:sp>
        <p:nvSpPr>
          <p:cNvPr id="16" name="Slide Number Placeholder 15"/>
          <p:cNvSpPr>
            <a:spLocks noGrp="1"/>
          </p:cNvSpPr>
          <p:nvPr>
            <p:ph type="sldNum" sz="quarter" idx="11"/>
          </p:nvPr>
        </p:nvSpPr>
        <p:spPr/>
        <p:txBody>
          <a:bodyPr/>
          <a:lstStyle/>
          <a:p>
            <a:fld id="{2C845B71-6C67-442A-BF0C-7AD36918304D}"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9DB25021-BDDC-48D1-9356-C555AE6217DC}" type="datetimeFigureOut">
              <a:rPr lang="ru-RU" smtClean="0"/>
              <a:t>14.06.2017</a:t>
            </a:fld>
            <a:endParaRPr lang="ru-RU"/>
          </a:p>
        </p:txBody>
      </p:sp>
      <p:sp>
        <p:nvSpPr>
          <p:cNvPr id="14" name="Slide Number Placeholder 13"/>
          <p:cNvSpPr>
            <a:spLocks noGrp="1"/>
          </p:cNvSpPr>
          <p:nvPr>
            <p:ph type="sldNum" sz="quarter" idx="11"/>
          </p:nvPr>
        </p:nvSpPr>
        <p:spPr/>
        <p:txBody>
          <a:bodyPr/>
          <a:lstStyle/>
          <a:p>
            <a:fld id="{2C845B71-6C67-442A-BF0C-7AD36918304D}" type="slidenum">
              <a:rPr lang="ru-RU" smtClean="0"/>
              <a:t>‹#›</a:t>
            </a:fld>
            <a:endParaRPr lang="ru-RU"/>
          </a:p>
        </p:txBody>
      </p:sp>
      <p:sp>
        <p:nvSpPr>
          <p:cNvPr id="15" name="Footer Placeholder 14"/>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9DB25021-BDDC-48D1-9356-C555AE6217DC}" type="datetimeFigureOut">
              <a:rPr lang="ru-RU" smtClean="0"/>
              <a:t>14.06.2017</a:t>
            </a:fld>
            <a:endParaRPr lang="ru-RU"/>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ru-RU"/>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2C845B71-6C67-442A-BF0C-7AD36918304D}"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en-US" b="1" dirty="0">
                <a:effectLst/>
              </a:rPr>
              <a:t>Lecture</a:t>
            </a:r>
            <a:r>
              <a:rPr lang="uk-UA" b="1" dirty="0">
                <a:effectLst/>
              </a:rPr>
              <a:t> 4</a:t>
            </a:r>
            <a:r>
              <a:rPr lang="ru-RU" dirty="0">
                <a:effectLst/>
              </a:rPr>
              <a:t/>
            </a:r>
            <a:br>
              <a:rPr lang="ru-RU" dirty="0">
                <a:effectLst/>
              </a:rPr>
            </a:br>
            <a:endParaRPr lang="ru-RU" dirty="0"/>
          </a:p>
        </p:txBody>
      </p:sp>
      <p:sp>
        <p:nvSpPr>
          <p:cNvPr id="3" name="Подзаголовок 2"/>
          <p:cNvSpPr>
            <a:spLocks noGrp="1"/>
          </p:cNvSpPr>
          <p:nvPr>
            <p:ph type="subTitle" idx="1"/>
          </p:nvPr>
        </p:nvSpPr>
        <p:spPr>
          <a:xfrm>
            <a:off x="2051720" y="3356992"/>
            <a:ext cx="6172200" cy="685800"/>
          </a:xfrm>
        </p:spPr>
        <p:txBody>
          <a:bodyPr>
            <a:normAutofit fontScale="92500" lnSpcReduction="20000"/>
          </a:bodyPr>
          <a:lstStyle/>
          <a:p>
            <a:r>
              <a:rPr lang="en-US" sz="4800" b="1" dirty="0">
                <a:effectLst/>
              </a:rPr>
              <a:t>Application Letters</a:t>
            </a:r>
            <a:endParaRPr lang="ru-RU" sz="4800" dirty="0">
              <a:effectLst/>
            </a:endParaRPr>
          </a:p>
          <a:p>
            <a:endParaRPr lang="ru-RU" dirty="0"/>
          </a:p>
        </p:txBody>
      </p:sp>
    </p:spTree>
    <p:extLst>
      <p:ext uri="{BB962C8B-B14F-4D97-AF65-F5344CB8AC3E}">
        <p14:creationId xmlns:p14="http://schemas.microsoft.com/office/powerpoint/2010/main" val="2957010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685801"/>
            <a:ext cx="7762056" cy="5263479"/>
          </a:xfrm>
        </p:spPr>
        <p:txBody>
          <a:bodyPr>
            <a:normAutofit lnSpcReduction="10000"/>
          </a:bodyPr>
          <a:lstStyle/>
          <a:p>
            <a:r>
              <a:rPr lang="en-US" b="1" dirty="0">
                <a:effectLst/>
              </a:rPr>
              <a:t>What is a Job Application Letter?</a:t>
            </a:r>
            <a:endParaRPr lang="ru-RU" dirty="0">
              <a:effectLst/>
            </a:endParaRPr>
          </a:p>
          <a:p>
            <a:r>
              <a:rPr lang="en-US" dirty="0">
                <a:effectLst/>
              </a:rPr>
              <a:t>A job application letter, also known as a cover letter, should be sent or uploaded with your resume when applying for jobs.</a:t>
            </a:r>
            <a:endParaRPr lang="ru-RU" dirty="0">
              <a:effectLst/>
            </a:endParaRPr>
          </a:p>
          <a:p>
            <a:r>
              <a:rPr lang="uk-UA" dirty="0">
                <a:effectLst/>
              </a:rPr>
              <a:t> </a:t>
            </a:r>
            <a:endParaRPr lang="ru-RU" dirty="0">
              <a:effectLst/>
            </a:endParaRPr>
          </a:p>
          <a:p>
            <a:r>
              <a:rPr lang="en-US" dirty="0">
                <a:effectLst/>
              </a:rPr>
              <a:t>While your resume offers a history of your work experience and an outline of your skills and accomplishments, the job application letter you send to an employer explains why you are qualified for the position and should be selected for an interview. </a:t>
            </a:r>
            <a:endParaRPr lang="ru-RU" dirty="0">
              <a:effectLst/>
            </a:endParaRPr>
          </a:p>
          <a:p>
            <a:r>
              <a:rPr lang="en-US" dirty="0">
                <a:effectLst/>
              </a:rPr>
              <a:t> </a:t>
            </a:r>
            <a:endParaRPr lang="ru-RU" dirty="0">
              <a:effectLst/>
            </a:endParaRPr>
          </a:p>
          <a:p>
            <a:r>
              <a:rPr lang="en-US" dirty="0">
                <a:effectLst/>
              </a:rPr>
              <a:t>Writing this letter can seem like a challenging task. However, if you take it one step at a time, you'll soon be an expert at writing application letters to send with your resume.</a:t>
            </a:r>
            <a:endParaRPr lang="ru-RU" dirty="0">
              <a:effectLst/>
            </a:endParaRPr>
          </a:p>
          <a:p>
            <a:r>
              <a:rPr lang="en-US" dirty="0">
                <a:effectLst/>
              </a:rPr>
              <a:t> </a:t>
            </a:r>
            <a:endParaRPr lang="ru-RU" dirty="0">
              <a:effectLst/>
            </a:endParaRPr>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3735716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3568" y="685801"/>
            <a:ext cx="7546032" cy="5839543"/>
          </a:xfrm>
        </p:spPr>
        <p:txBody>
          <a:bodyPr>
            <a:normAutofit fontScale="92500" lnSpcReduction="20000"/>
          </a:bodyPr>
          <a:lstStyle/>
          <a:p>
            <a:pPr algn="ctr"/>
            <a:r>
              <a:rPr lang="en-US" dirty="0">
                <a:effectLst/>
              </a:rPr>
              <a:t>References</a:t>
            </a:r>
            <a:endParaRPr lang="ru-RU" dirty="0">
              <a:effectLst/>
            </a:endParaRPr>
          </a:p>
          <a:p>
            <a:r>
              <a:rPr lang="en-US" dirty="0">
                <a:effectLst/>
              </a:rPr>
              <a:t>1. Ashley, A. (1995) A Handbook of Commercial Correspondence. Oxford: Oxford University Press.</a:t>
            </a:r>
            <a:endParaRPr lang="ru-RU" dirty="0">
              <a:effectLst/>
            </a:endParaRPr>
          </a:p>
          <a:p>
            <a:r>
              <a:rPr lang="en-US" dirty="0">
                <a:effectLst/>
              </a:rPr>
              <a:t>2. </a:t>
            </a:r>
            <a:r>
              <a:rPr lang="en-US" dirty="0" err="1">
                <a:effectLst/>
              </a:rPr>
              <a:t>Brieger</a:t>
            </a:r>
            <a:r>
              <a:rPr lang="en-US" dirty="0">
                <a:effectLst/>
              </a:rPr>
              <a:t>, N., Sweeney, S. (1994) The Language of Business English. L.: Prentice Hall.</a:t>
            </a:r>
            <a:endParaRPr lang="ru-RU" dirty="0">
              <a:effectLst/>
            </a:endParaRPr>
          </a:p>
          <a:p>
            <a:r>
              <a:rPr lang="en-US" dirty="0">
                <a:effectLst/>
              </a:rPr>
              <a:t>3. Buckley, M. (1992) Business Studies. L.: Longman.</a:t>
            </a:r>
            <a:endParaRPr lang="ru-RU" dirty="0">
              <a:effectLst/>
            </a:endParaRPr>
          </a:p>
          <a:p>
            <a:r>
              <a:rPr lang="en-US" dirty="0">
                <a:effectLst/>
              </a:rPr>
              <a:t>4. Grant, D., </a:t>
            </a:r>
            <a:r>
              <a:rPr lang="en-US" dirty="0" err="1">
                <a:effectLst/>
              </a:rPr>
              <a:t>McLarty</a:t>
            </a:r>
            <a:r>
              <a:rPr lang="en-US" dirty="0">
                <a:effectLst/>
              </a:rPr>
              <a:t>, R. (1997) Business Basics. Oxford: Oxford University Press.</a:t>
            </a:r>
            <a:endParaRPr lang="ru-RU" dirty="0">
              <a:effectLst/>
            </a:endParaRPr>
          </a:p>
          <a:p>
            <a:r>
              <a:rPr lang="en-US" dirty="0">
                <a:effectLst/>
              </a:rPr>
              <a:t>5. Jones, L., Alexander, R. (1996) New International Business English. Cambridge:</a:t>
            </a:r>
            <a:endParaRPr lang="ru-RU" dirty="0">
              <a:effectLst/>
            </a:endParaRPr>
          </a:p>
          <a:p>
            <a:r>
              <a:rPr lang="en-US" dirty="0">
                <a:effectLst/>
              </a:rPr>
              <a:t>6. Cambridge University Press.</a:t>
            </a:r>
            <a:endParaRPr lang="ru-RU" dirty="0">
              <a:effectLst/>
            </a:endParaRPr>
          </a:p>
          <a:p>
            <a:r>
              <a:rPr lang="en-US" dirty="0">
                <a:effectLst/>
              </a:rPr>
              <a:t>7. </a:t>
            </a:r>
            <a:r>
              <a:rPr lang="en-US" dirty="0" err="1">
                <a:effectLst/>
              </a:rPr>
              <a:t>McArthur,A.G</a:t>
            </a:r>
            <a:r>
              <a:rPr lang="en-US" dirty="0">
                <a:effectLst/>
              </a:rPr>
              <a:t>. (1980) Economic Theory &amp; </a:t>
            </a:r>
            <a:r>
              <a:rPr lang="en-US" dirty="0" err="1">
                <a:effectLst/>
              </a:rPr>
              <a:t>Organisation</a:t>
            </a:r>
            <a:r>
              <a:rPr lang="en-US" dirty="0">
                <a:effectLst/>
              </a:rPr>
              <a:t>. Plymouth.</a:t>
            </a:r>
            <a:endParaRPr lang="ru-RU" dirty="0">
              <a:effectLst/>
            </a:endParaRPr>
          </a:p>
          <a:p>
            <a:r>
              <a:rPr lang="en-US" dirty="0">
                <a:effectLst/>
              </a:rPr>
              <a:t>8. Needle, D. (1994) Business in Context. L.: Thomson Business Press.</a:t>
            </a:r>
            <a:endParaRPr lang="ru-RU" dirty="0">
              <a:effectLst/>
            </a:endParaRPr>
          </a:p>
          <a:p>
            <a:r>
              <a:rPr lang="en-US" dirty="0">
                <a:effectLst/>
              </a:rPr>
              <a:t>9. Samuelson, P.A., </a:t>
            </a:r>
            <a:r>
              <a:rPr lang="en-US" dirty="0" err="1">
                <a:effectLst/>
              </a:rPr>
              <a:t>Nordhaus</a:t>
            </a:r>
            <a:r>
              <a:rPr lang="en-US" dirty="0">
                <a:effectLst/>
              </a:rPr>
              <a:t>, W.D. (1989) Microeconomics. New York:</a:t>
            </a:r>
            <a:endParaRPr lang="ru-RU" dirty="0">
              <a:effectLst/>
            </a:endParaRPr>
          </a:p>
          <a:p>
            <a:r>
              <a:rPr lang="en-US" dirty="0">
                <a:effectLst/>
              </a:rPr>
              <a:t>McGraw-Hill, Inc.</a:t>
            </a:r>
            <a:endParaRPr lang="ru-RU" dirty="0">
              <a:effectLst/>
            </a:endParaRPr>
          </a:p>
          <a:p>
            <a:r>
              <a:rPr lang="en-US" dirty="0">
                <a:effectLst/>
              </a:rPr>
              <a:t>10. Vic, G.N., </a:t>
            </a:r>
            <a:r>
              <a:rPr lang="en-US" dirty="0" err="1">
                <a:effectLst/>
              </a:rPr>
              <a:t>Gilsdorf</a:t>
            </a:r>
            <a:r>
              <a:rPr lang="en-US" dirty="0">
                <a:effectLst/>
              </a:rPr>
              <a:t>, J.W. (1994) Business Communication. Burr Ridge, IL: Business One Irwin.</a:t>
            </a:r>
            <a:endParaRPr lang="ru-RU" dirty="0">
              <a:effectLst/>
            </a:endParaRPr>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51308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6"/>
          <p:cNvSpPr>
            <a:spLocks noGrp="1"/>
          </p:cNvSpPr>
          <p:nvPr>
            <p:ph idx="1"/>
          </p:nvPr>
        </p:nvSpPr>
        <p:spPr>
          <a:xfrm>
            <a:off x="755576" y="685801"/>
            <a:ext cx="7474024" cy="4687415"/>
          </a:xfrm>
        </p:spPr>
        <p:txBody>
          <a:bodyPr>
            <a:normAutofit/>
          </a:bodyPr>
          <a:lstStyle/>
          <a:p>
            <a:r>
              <a:rPr lang="en-US" dirty="0"/>
              <a:t>1. What to Include in Your Letter</a:t>
            </a:r>
          </a:p>
          <a:p>
            <a:r>
              <a:rPr lang="en-US" dirty="0"/>
              <a:t>2. Sample Job Application Letter </a:t>
            </a:r>
          </a:p>
          <a:p>
            <a:r>
              <a:rPr lang="en-US" dirty="0"/>
              <a:t>3. Sample Email Letter of Application</a:t>
            </a:r>
          </a:p>
          <a:p>
            <a:r>
              <a:rPr lang="en-US" dirty="0"/>
              <a:t>4. Tips for Writing a Strong Application Letter </a:t>
            </a:r>
          </a:p>
          <a:p>
            <a:r>
              <a:rPr lang="en-US" dirty="0"/>
              <a:t>5. How to Send an Email Application Letter</a:t>
            </a:r>
          </a:p>
          <a:p>
            <a:r>
              <a:rPr lang="en-US" dirty="0"/>
              <a:t>6. What is a Job Application Letter?</a:t>
            </a:r>
          </a:p>
          <a:p>
            <a:r>
              <a:rPr lang="en-US" dirty="0"/>
              <a:t>7. How to Get Started </a:t>
            </a:r>
          </a:p>
          <a:p>
            <a:r>
              <a:rPr lang="en-US" dirty="0"/>
              <a:t>8. Writing Guidelines for Job Application Letters</a:t>
            </a:r>
          </a:p>
          <a:p>
            <a:r>
              <a:rPr lang="en-US" dirty="0"/>
              <a:t>9. Simply Formatting By Using a Template </a:t>
            </a:r>
          </a:p>
          <a:p>
            <a:r>
              <a:rPr lang="en-US" dirty="0"/>
              <a:t>10. Sample Job Application Letters</a:t>
            </a:r>
          </a:p>
          <a:p>
            <a:endParaRPr lang="ru-RU" dirty="0"/>
          </a:p>
        </p:txBody>
      </p:sp>
      <p:sp>
        <p:nvSpPr>
          <p:cNvPr id="6" name="Заголовок 5"/>
          <p:cNvSpPr>
            <a:spLocks noGrp="1"/>
          </p:cNvSpPr>
          <p:nvPr>
            <p:ph type="title"/>
          </p:nvPr>
        </p:nvSpPr>
        <p:spPr/>
        <p:txBody>
          <a:bodyPr/>
          <a:lstStyle/>
          <a:p>
            <a:endParaRPr lang="ru-RU"/>
          </a:p>
        </p:txBody>
      </p:sp>
    </p:spTree>
    <p:extLst>
      <p:ext uri="{BB962C8B-B14F-4D97-AF65-F5344CB8AC3E}">
        <p14:creationId xmlns:p14="http://schemas.microsoft.com/office/powerpoint/2010/main" val="3274388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3568" y="685801"/>
            <a:ext cx="7546032" cy="5335487"/>
          </a:xfrm>
        </p:spPr>
        <p:txBody>
          <a:bodyPr>
            <a:normAutofit/>
          </a:bodyPr>
          <a:lstStyle/>
          <a:p>
            <a:r>
              <a:rPr lang="en-US" dirty="0"/>
              <a:t>The following is an example of a letter of application sent with a resume to apply for a job. Use this example as a guideline when writing your own job application cover letters. Also see below for an example a job application letter sent by email and tips for what to include and how to write a letter to apply for a job.</a:t>
            </a:r>
          </a:p>
          <a:p>
            <a:endParaRPr lang="en-US" dirty="0"/>
          </a:p>
          <a:p>
            <a:r>
              <a:rPr lang="en-US" dirty="0"/>
              <a:t>Your job application letter is an opportunity to highlight your most relevant qualifications and experiences, enhancing your resume, and increasing your chances of being called for an interview.</a:t>
            </a:r>
          </a:p>
          <a:p>
            <a:endParaRPr lang="en-US" dirty="0"/>
          </a:p>
          <a:p>
            <a:r>
              <a:rPr lang="en-US" dirty="0"/>
              <a:t>Your letter should detail your specific qualifications for the position and the skills you would bring to the employer. See below for how to email your application letter.</a:t>
            </a:r>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128832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6" y="685801"/>
            <a:ext cx="7474024" cy="5119463"/>
          </a:xfrm>
        </p:spPr>
        <p:txBody>
          <a:bodyPr>
            <a:normAutofit fontScale="92500" lnSpcReduction="10000"/>
          </a:bodyPr>
          <a:lstStyle/>
          <a:p>
            <a:r>
              <a:rPr lang="en-US" dirty="0"/>
              <a:t>What to Include in Your </a:t>
            </a:r>
            <a:r>
              <a:rPr lang="en-US" dirty="0" smtClean="0"/>
              <a:t>Letter</a:t>
            </a:r>
            <a:endParaRPr lang="uk-UA" dirty="0" smtClean="0"/>
          </a:p>
          <a:p>
            <a:pPr marL="18288" indent="0">
              <a:buNone/>
            </a:pPr>
            <a:endParaRPr lang="en-US" dirty="0"/>
          </a:p>
          <a:p>
            <a:r>
              <a:rPr lang="en-US" dirty="0"/>
              <a:t>As with all cover letters, the body of this job application letter is divided into three sections: the introduction, which details why the applicant is writing; the body, which discusses relevant qualifications; and the closing, which thanks the reader and provides contact information and follow-up details.</a:t>
            </a:r>
          </a:p>
          <a:p>
            <a:endParaRPr lang="en-US" dirty="0"/>
          </a:p>
          <a:p>
            <a:r>
              <a:rPr lang="en-US" dirty="0"/>
              <a:t>Sample Job Application Letter </a:t>
            </a:r>
          </a:p>
          <a:p>
            <a:r>
              <a:rPr lang="en-US" dirty="0"/>
              <a:t>John Donaldson</a:t>
            </a:r>
          </a:p>
          <a:p>
            <a:r>
              <a:rPr lang="en-US" dirty="0"/>
              <a:t>8 Sue Circle</a:t>
            </a:r>
          </a:p>
          <a:p>
            <a:r>
              <a:rPr lang="en-US" dirty="0"/>
              <a:t>Smithtown, CA 08067</a:t>
            </a:r>
          </a:p>
          <a:p>
            <a:r>
              <a:rPr lang="en-US" dirty="0"/>
              <a:t>909-555-5555</a:t>
            </a:r>
          </a:p>
          <a:p>
            <a:r>
              <a:rPr lang="en-US" dirty="0"/>
              <a:t>john.donaldson@emailexample.com</a:t>
            </a:r>
          </a:p>
          <a:p>
            <a:endParaRPr lang="en-US" dirty="0"/>
          </a:p>
          <a:p>
            <a:r>
              <a:rPr lang="en-US" dirty="0"/>
              <a:t>Date</a:t>
            </a:r>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185285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971600" y="685801"/>
            <a:ext cx="7258000" cy="5047455"/>
          </a:xfrm>
        </p:spPr>
        <p:txBody>
          <a:bodyPr>
            <a:normAutofit fontScale="55000" lnSpcReduction="20000"/>
          </a:bodyPr>
          <a:lstStyle/>
          <a:p>
            <a:r>
              <a:rPr lang="en-US" dirty="0"/>
              <a:t>George </a:t>
            </a:r>
            <a:r>
              <a:rPr lang="en-US" dirty="0" err="1"/>
              <a:t>Gilhooley</a:t>
            </a:r>
            <a:endParaRPr lang="en-US" dirty="0"/>
          </a:p>
          <a:p>
            <a:r>
              <a:rPr lang="en-US" dirty="0"/>
              <a:t>XYZ Company</a:t>
            </a:r>
          </a:p>
          <a:p>
            <a:r>
              <a:rPr lang="en-US" dirty="0"/>
              <a:t>87 Delaware Road</a:t>
            </a:r>
          </a:p>
          <a:p>
            <a:r>
              <a:rPr lang="en-US" dirty="0"/>
              <a:t>Hatfield, CA 08065</a:t>
            </a:r>
          </a:p>
          <a:p>
            <a:endParaRPr lang="en-US" dirty="0"/>
          </a:p>
          <a:p>
            <a:r>
              <a:rPr lang="en-US" dirty="0"/>
              <a:t>Dear Mr. </a:t>
            </a:r>
            <a:r>
              <a:rPr lang="en-US" dirty="0" err="1"/>
              <a:t>Gilhooley</a:t>
            </a:r>
            <a:r>
              <a:rPr lang="en-US" dirty="0"/>
              <a:t>,</a:t>
            </a:r>
          </a:p>
          <a:p>
            <a:endParaRPr lang="en-US" dirty="0"/>
          </a:p>
          <a:p>
            <a:r>
              <a:rPr lang="en-US" dirty="0"/>
              <a:t>I am writing to apply for the programmer position advertised in the Times Union. As requested, I am enclosing a completed job application, my certification, my resume, and three references</a:t>
            </a:r>
            <a:r>
              <a:rPr lang="en-US" dirty="0" smtClean="0"/>
              <a:t>.</a:t>
            </a:r>
            <a:endParaRPr lang="en-US" dirty="0"/>
          </a:p>
          <a:p>
            <a:r>
              <a:rPr lang="en-US" dirty="0"/>
              <a:t>The opportunity presented in this listing is very interesting, and I believe that my strong technical experience and education will make me a very competitive candidate for this position. The key strengths that I possess for success in this position include</a:t>
            </a:r>
            <a:r>
              <a:rPr lang="en-US" dirty="0" smtClean="0"/>
              <a:t>:</a:t>
            </a:r>
            <a:endParaRPr lang="en-US" dirty="0"/>
          </a:p>
          <a:p>
            <a:r>
              <a:rPr lang="en-US" dirty="0"/>
              <a:t>I have successfully designed, developed, and supported live use </a:t>
            </a:r>
            <a:r>
              <a:rPr lang="en-US" dirty="0" smtClean="0"/>
              <a:t>applications</a:t>
            </a:r>
            <a:endParaRPr lang="en-US" dirty="0"/>
          </a:p>
          <a:p>
            <a:r>
              <a:rPr lang="en-US" dirty="0"/>
              <a:t>I strive for continued excellence</a:t>
            </a:r>
          </a:p>
          <a:p>
            <a:r>
              <a:rPr lang="en-US" dirty="0"/>
              <a:t>I provide exceptional contributions to customer service for all customers</a:t>
            </a:r>
          </a:p>
          <a:p>
            <a:r>
              <a:rPr lang="en-US" dirty="0"/>
              <a:t>With a BS degree in Computer Programming, I have a full understanding of the full lifecycle of a software development project. I also have experience in learning and excelling at new technologies as needed</a:t>
            </a:r>
            <a:r>
              <a:rPr lang="en-US" dirty="0" smtClean="0"/>
              <a:t>.</a:t>
            </a:r>
            <a:endParaRPr lang="en-US" dirty="0"/>
          </a:p>
          <a:p>
            <a:r>
              <a:rPr lang="en-US" dirty="0"/>
              <a:t>Please see my resume for additional information on my experience</a:t>
            </a:r>
            <a:r>
              <a:rPr lang="en-US" dirty="0" smtClean="0"/>
              <a:t>.</a:t>
            </a:r>
            <a:endParaRPr lang="en-US" dirty="0"/>
          </a:p>
          <a:p>
            <a:r>
              <a:rPr lang="en-US" dirty="0"/>
              <a:t>I can be reached anytime via email at john.donaldson@emailexample.com or my cell phone, 909-555-5555</a:t>
            </a:r>
            <a:r>
              <a:rPr lang="en-US" dirty="0" smtClean="0"/>
              <a:t>.</a:t>
            </a:r>
            <a:endParaRPr lang="en-US" dirty="0"/>
          </a:p>
          <a:p>
            <a:r>
              <a:rPr lang="en-US" dirty="0"/>
              <a:t>Thank you for your time and consideration. I look forward to speaking with you about this employment opportunity.</a:t>
            </a:r>
          </a:p>
          <a:p>
            <a:endParaRPr lang="en-US" dirty="0"/>
          </a:p>
          <a:p>
            <a:r>
              <a:rPr lang="en-US" dirty="0"/>
              <a:t>Sincerely,</a:t>
            </a:r>
          </a:p>
          <a:p>
            <a:r>
              <a:rPr lang="en-US" dirty="0"/>
              <a:t>Signature (for hard copy letter)</a:t>
            </a:r>
          </a:p>
          <a:p>
            <a:r>
              <a:rPr lang="en-US" dirty="0"/>
              <a:t>John Donaldson</a:t>
            </a:r>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3349481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6" y="685801"/>
            <a:ext cx="7474024" cy="5623519"/>
          </a:xfrm>
        </p:spPr>
        <p:txBody>
          <a:bodyPr>
            <a:normAutofit fontScale="62500" lnSpcReduction="20000"/>
          </a:bodyPr>
          <a:lstStyle/>
          <a:p>
            <a:r>
              <a:rPr lang="en-US" dirty="0"/>
              <a:t>Sample Email Letter of Application</a:t>
            </a:r>
          </a:p>
          <a:p>
            <a:endParaRPr lang="en-US" dirty="0"/>
          </a:p>
          <a:p>
            <a:r>
              <a:rPr lang="en-US" dirty="0"/>
              <a:t>Subject: First Name Last Name - Web Content Manager Position</a:t>
            </a:r>
          </a:p>
          <a:p>
            <a:endParaRPr lang="en-US" dirty="0"/>
          </a:p>
          <a:p>
            <a:r>
              <a:rPr lang="en-US" dirty="0"/>
              <a:t>Dear Contact Person:</a:t>
            </a:r>
          </a:p>
          <a:p>
            <a:r>
              <a:rPr lang="en-US" dirty="0"/>
              <a:t>I'm writing to express my interest in the Web Content Manager position listed on Monster.com. I have experience building large, consumer-focused health-based content sites. While much of my experience has been in the business world, I understand the social value of the non-profit sector and my business experience will be an asset to your organization.</a:t>
            </a:r>
          </a:p>
          <a:p>
            <a:r>
              <a:rPr lang="en-US" dirty="0"/>
              <a:t>My responsibilities included the development and management of the site's editorial voice and style, the editorial calendar, and the daily content programming and production of the website.</a:t>
            </a:r>
          </a:p>
          <a:p>
            <a:r>
              <a:rPr lang="en-US" dirty="0"/>
              <a:t>I worked closely with healthcare professionals and medical editors to help them provide the best possible information to a consumer audience of patients. In addition, I helped physicians learn to utilize their medical content to write user-friendly, readily comprehensible text.</a:t>
            </a:r>
          </a:p>
          <a:p>
            <a:r>
              <a:rPr lang="en-US" dirty="0"/>
              <a:t>Experience has taught me how to build strong relationships with all departments at an organization. I have the ability to work within a team as well as cross-team. I can work with web engineers to resolve technical issues and implement technical enhancements, work with the development department to implement design and functional enhancements, and monitor site statistics and conduct search engine optimization.</a:t>
            </a:r>
          </a:p>
          <a:p>
            <a:endParaRPr lang="en-US" dirty="0"/>
          </a:p>
          <a:p>
            <a:r>
              <a:rPr lang="en-US" dirty="0"/>
              <a:t>Thank you for your consideration.</a:t>
            </a:r>
          </a:p>
          <a:p>
            <a:endParaRPr lang="en-US" dirty="0"/>
          </a:p>
          <a:p>
            <a:r>
              <a:rPr lang="en-US" dirty="0"/>
              <a:t>Signature (hard copy letter)</a:t>
            </a:r>
          </a:p>
          <a:p>
            <a:endParaRPr lang="en-US" dirty="0"/>
          </a:p>
          <a:p>
            <a:r>
              <a:rPr lang="en-US" dirty="0" err="1"/>
              <a:t>FirstName</a:t>
            </a:r>
            <a:r>
              <a:rPr lang="en-US" dirty="0"/>
              <a:t> </a:t>
            </a:r>
            <a:r>
              <a:rPr lang="en-US" dirty="0" err="1"/>
              <a:t>LastName</a:t>
            </a:r>
            <a:endParaRPr lang="en-US" dirty="0"/>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600008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685801"/>
            <a:ext cx="7690048" cy="5551511"/>
          </a:xfrm>
        </p:spPr>
        <p:txBody>
          <a:bodyPr>
            <a:normAutofit fontScale="77500" lnSpcReduction="20000"/>
          </a:bodyPr>
          <a:lstStyle/>
          <a:p>
            <a:r>
              <a:rPr lang="en-US" b="1" dirty="0">
                <a:effectLst/>
              </a:rPr>
              <a:t>Tips for Writing a Strong Application Letter </a:t>
            </a:r>
            <a:endParaRPr lang="ru-RU" dirty="0">
              <a:effectLst/>
            </a:endParaRPr>
          </a:p>
          <a:p>
            <a:r>
              <a:rPr lang="en-US" dirty="0">
                <a:effectLst/>
              </a:rPr>
              <a:t>Follow these strategies to write a strong letter: </a:t>
            </a:r>
            <a:endParaRPr lang="ru-RU" dirty="0">
              <a:effectLst/>
            </a:endParaRPr>
          </a:p>
          <a:p>
            <a:r>
              <a:rPr lang="en-US" dirty="0">
                <a:effectLst/>
              </a:rPr>
              <a:t> </a:t>
            </a:r>
            <a:endParaRPr lang="ru-RU" dirty="0">
              <a:effectLst/>
            </a:endParaRPr>
          </a:p>
          <a:p>
            <a:r>
              <a:rPr lang="en-US" dirty="0">
                <a:effectLst/>
              </a:rPr>
              <a:t>Get off to a direct start: In your first paragraph, explain simply why you are writing. Mention the job title and company name, and also where you came across the job listing. While you can also briefly mention why you are a strong candidate, this section should generally be short and to-the-point. </a:t>
            </a:r>
            <a:endParaRPr lang="ru-RU" dirty="0">
              <a:effectLst/>
            </a:endParaRPr>
          </a:p>
          <a:p>
            <a:r>
              <a:rPr lang="uk-UA" dirty="0">
                <a:effectLst/>
              </a:rPr>
              <a:t> </a:t>
            </a:r>
            <a:endParaRPr lang="ru-RU" dirty="0">
              <a:effectLst/>
            </a:endParaRPr>
          </a:p>
          <a:p>
            <a:r>
              <a:rPr lang="en-US" dirty="0">
                <a:effectLst/>
              </a:rPr>
              <a:t>Offer something different than what's in your resume: It's rare to send an application letter without also sending a resume. Your application letter, therefore, doesn't have to duplicate your resume. Your language can be a bit more personal than in resume bullet points — you can tell a narrative about your work experience and career. </a:t>
            </a:r>
            <a:endParaRPr lang="ru-RU" dirty="0">
              <a:effectLst/>
            </a:endParaRPr>
          </a:p>
          <a:p>
            <a:r>
              <a:rPr lang="uk-UA" dirty="0">
                <a:effectLst/>
              </a:rPr>
              <a:t> </a:t>
            </a:r>
            <a:endParaRPr lang="ru-RU" dirty="0">
              <a:effectLst/>
            </a:endParaRPr>
          </a:p>
          <a:p>
            <a:r>
              <a:rPr lang="en-US" dirty="0">
                <a:effectLst/>
              </a:rPr>
              <a:t>Make a good case. Your first goal with this letter is to move on to the next step: an interview. Your overarching goal, of course, is to get a job offer. Use your application letter to further both of these causes. Offer details about your experience and background that show why you are a good candidate. How have other jobs prepared you for the position? What would you bring to the position, and to the company?  Use this space to emphasize your strengths. </a:t>
            </a:r>
            <a:endParaRPr lang="ru-RU" dirty="0">
              <a:effectLst/>
            </a:endParaRPr>
          </a:p>
          <a:p>
            <a:r>
              <a:rPr lang="uk-UA" dirty="0">
                <a:effectLst/>
              </a:rPr>
              <a:t> </a:t>
            </a:r>
            <a:endParaRPr lang="ru-RU" dirty="0">
              <a:effectLst/>
            </a:endParaRPr>
          </a:p>
          <a:p>
            <a:r>
              <a:rPr lang="en-US" dirty="0">
                <a:effectLst/>
              </a:rPr>
              <a:t>Close with all the important details. Include a thank you at the end of your letter. You can also share your contact information. If you'd like, mention how you will follow up.   </a:t>
            </a:r>
            <a:endParaRPr lang="ru-RU" dirty="0">
              <a:effectLst/>
            </a:endParaRPr>
          </a:p>
          <a:p>
            <a:r>
              <a:rPr lang="uk-UA" dirty="0">
                <a:effectLst/>
              </a:rPr>
              <a:t> </a:t>
            </a:r>
            <a:endParaRPr lang="ru-RU" dirty="0">
              <a:effectLst/>
            </a:endParaRPr>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044540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685801"/>
            <a:ext cx="7330008" cy="5191471"/>
          </a:xfrm>
        </p:spPr>
        <p:txBody>
          <a:bodyPr/>
          <a:lstStyle/>
          <a:p>
            <a:r>
              <a:rPr lang="en-US" dirty="0"/>
              <a:t>How to Send an Email Application Letter</a:t>
            </a:r>
          </a:p>
          <a:p>
            <a:r>
              <a:rPr lang="en-US" dirty="0"/>
              <a:t>If you're sending your cover letter via email, list your name and the job title in the subject line of the email message. Include your contact information in your email signature, but don't list the employer's contact information. Skip the date, and start your email message with the salutation. Here's an example of a formatted email cover letter.</a:t>
            </a:r>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4274997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3568" y="332657"/>
            <a:ext cx="7546032" cy="5760640"/>
          </a:xfrm>
        </p:spPr>
        <p:txBody>
          <a:bodyPr>
            <a:normAutofit fontScale="77500" lnSpcReduction="20000"/>
          </a:bodyPr>
          <a:lstStyle/>
          <a:p>
            <a:r>
              <a:rPr lang="en-US" b="1" dirty="0">
                <a:effectLst/>
              </a:rPr>
              <a:t>How to Send an Email Cover Letter</a:t>
            </a:r>
            <a:endParaRPr lang="ru-RU" dirty="0">
              <a:effectLst/>
            </a:endParaRPr>
          </a:p>
          <a:p>
            <a:r>
              <a:rPr lang="en-US" dirty="0">
                <a:effectLst/>
              </a:rPr>
              <a:t>How to Apply for Jobs via Email</a:t>
            </a:r>
            <a:endParaRPr lang="ru-RU" dirty="0">
              <a:effectLst/>
            </a:endParaRPr>
          </a:p>
          <a:p>
            <a:r>
              <a:rPr lang="en-US" dirty="0">
                <a:effectLst/>
              </a:rPr>
              <a:t>How to Write a Job Application Letter</a:t>
            </a:r>
            <a:endParaRPr lang="ru-RU" dirty="0">
              <a:effectLst/>
            </a:endParaRPr>
          </a:p>
          <a:p>
            <a:r>
              <a:rPr lang="en-US" dirty="0">
                <a:effectLst/>
              </a:rPr>
              <a:t>Here's how to write a letter of application for a job, including what should be included in the letter, choosing a font size and style, and letter spacing and formatting.</a:t>
            </a:r>
            <a:endParaRPr lang="ru-RU" dirty="0">
              <a:effectLst/>
            </a:endParaRPr>
          </a:p>
          <a:p>
            <a:r>
              <a:rPr lang="en-US" dirty="0">
                <a:effectLst/>
              </a:rPr>
              <a:t>How to Write a Job Application Letter</a:t>
            </a:r>
            <a:endParaRPr lang="ru-RU" dirty="0">
              <a:effectLst/>
            </a:endParaRPr>
          </a:p>
          <a:p>
            <a:r>
              <a:rPr lang="uk-UA" dirty="0">
                <a:effectLst/>
              </a:rPr>
              <a:t> </a:t>
            </a:r>
            <a:endParaRPr lang="ru-RU" dirty="0">
              <a:effectLst/>
            </a:endParaRPr>
          </a:p>
          <a:p>
            <a:r>
              <a:rPr lang="en-US" dirty="0">
                <a:effectLst/>
              </a:rPr>
              <a:t>Job Searching</a:t>
            </a:r>
            <a:endParaRPr lang="ru-RU" dirty="0">
              <a:effectLst/>
            </a:endParaRPr>
          </a:p>
          <a:p>
            <a:r>
              <a:rPr lang="en-US" dirty="0">
                <a:effectLst/>
              </a:rPr>
              <a:t>How to Write a Job Application Letter</a:t>
            </a:r>
            <a:endParaRPr lang="ru-RU" dirty="0">
              <a:effectLst/>
            </a:endParaRPr>
          </a:p>
          <a:p>
            <a:r>
              <a:rPr lang="en-US" dirty="0">
                <a:effectLst/>
              </a:rPr>
              <a:t>Job Application Letter Writing and Format Advice</a:t>
            </a:r>
            <a:endParaRPr lang="ru-RU" dirty="0">
              <a:effectLst/>
            </a:endParaRPr>
          </a:p>
          <a:p>
            <a:r>
              <a:rPr lang="en-US" dirty="0">
                <a:effectLst/>
              </a:rPr>
              <a:t>Share</a:t>
            </a:r>
            <a:endParaRPr lang="ru-RU" dirty="0">
              <a:effectLst/>
            </a:endParaRPr>
          </a:p>
          <a:p>
            <a:r>
              <a:rPr lang="en-US" dirty="0">
                <a:effectLst/>
              </a:rPr>
              <a:t>Pin</a:t>
            </a:r>
            <a:endParaRPr lang="ru-RU" dirty="0">
              <a:effectLst/>
            </a:endParaRPr>
          </a:p>
          <a:p>
            <a:r>
              <a:rPr lang="en-US" dirty="0">
                <a:effectLst/>
              </a:rPr>
              <a:t>Share</a:t>
            </a:r>
            <a:endParaRPr lang="ru-RU" dirty="0">
              <a:effectLst/>
            </a:endParaRPr>
          </a:p>
          <a:p>
            <a:r>
              <a:rPr lang="en-US" dirty="0">
                <a:effectLst/>
              </a:rPr>
              <a:t>Email</a:t>
            </a:r>
            <a:endParaRPr lang="ru-RU" dirty="0">
              <a:effectLst/>
            </a:endParaRPr>
          </a:p>
          <a:p>
            <a:r>
              <a:rPr lang="en-US" dirty="0">
                <a:effectLst/>
              </a:rPr>
              <a:t>Businessman working on laptop outside of office building</a:t>
            </a:r>
            <a:endParaRPr lang="ru-RU" dirty="0">
              <a:effectLst/>
            </a:endParaRPr>
          </a:p>
          <a:p>
            <a:r>
              <a:rPr lang="en-US" dirty="0">
                <a:effectLst/>
              </a:rPr>
              <a:t>Dan Dalton / Getty Images</a:t>
            </a:r>
            <a:endParaRPr lang="ru-RU" dirty="0">
              <a:effectLst/>
            </a:endParaRPr>
          </a:p>
          <a:p>
            <a:r>
              <a:rPr lang="en-US" dirty="0">
                <a:effectLst/>
              </a:rPr>
              <a:t>By Alison Doyle</a:t>
            </a:r>
            <a:endParaRPr lang="ru-RU" dirty="0">
              <a:effectLst/>
            </a:endParaRPr>
          </a:p>
          <a:p>
            <a:r>
              <a:rPr lang="en-US" dirty="0">
                <a:effectLst/>
              </a:rPr>
              <a:t>Updated May 12, 2017</a:t>
            </a:r>
            <a:endParaRPr lang="ru-RU" dirty="0">
              <a:effectLst/>
            </a:endParaRPr>
          </a:p>
          <a:p>
            <a:r>
              <a:rPr lang="en-US" dirty="0">
                <a:effectLst/>
              </a:rPr>
              <a:t>Do you need to write a letter to apply for a job? Not sure what to include or how to format your letter? What does an employer expect to read in the letters they receive from applicants? Here's all the information you need to write a job application letter that will help you secure a job interview.</a:t>
            </a:r>
            <a:endParaRPr lang="ru-RU" dirty="0">
              <a:effectLst/>
            </a:endParaRPr>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833309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15</TotalTime>
  <Words>1108</Words>
  <Application>Microsoft Office PowerPoint</Application>
  <PresentationFormat>Экран (4:3)</PresentationFormat>
  <Paragraphs>114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Базовая</vt:lpstr>
      <vt:lpstr>Lecture 4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 </dc:title>
  <dc:creator>User</dc:creator>
  <cp:lastModifiedBy>User</cp:lastModifiedBy>
  <cp:revision>2</cp:revision>
  <dcterms:created xsi:type="dcterms:W3CDTF">2017-06-14T10:05:11Z</dcterms:created>
  <dcterms:modified xsi:type="dcterms:W3CDTF">2017-06-14T10:20:13Z</dcterms:modified>
</cp:coreProperties>
</file>