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1EA0DB3-553A-4BD4-8066-732656923BA5}" type="datetimeFigureOut">
              <a:rPr lang="ru-RU" smtClean="0"/>
              <a:t>14.06.2017</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9CB667F2-A5F4-4AB9-9DD9-98A18659094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1EA0DB3-553A-4BD4-8066-732656923BA5}" type="datetimeFigureOut">
              <a:rPr lang="ru-RU" smtClean="0"/>
              <a:t>14.06.2017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CB667F2-A5F4-4AB9-9DD9-98A18659094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51EA0DB3-553A-4BD4-8066-732656923BA5}" type="datetimeFigureOut">
              <a:rPr lang="ru-RU" smtClean="0"/>
              <a:t>14.06.2017</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9CB667F2-A5F4-4AB9-9DD9-98A186590941}"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1EA0DB3-553A-4BD4-8066-732656923BA5}" type="datetimeFigureOut">
              <a:rPr lang="ru-RU" smtClean="0"/>
              <a:t>14.06.2017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9CB667F2-A5F4-4AB9-9DD9-98A186590941}" type="slidenum">
              <a:rPr lang="ru-RU" smtClean="0"/>
              <a:t>‹#›</a:t>
            </a:fld>
            <a:endParaRPr lang="ru-RU"/>
          </a:p>
        </p:txBody>
      </p:sp>
      <p:sp>
        <p:nvSpPr>
          <p:cNvPr id="8" name="Объект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1EA0DB3-553A-4BD4-8066-732656923BA5}" type="datetimeFigureOut">
              <a:rPr lang="ru-RU" smtClean="0"/>
              <a:t>14.06.2017</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CB667F2-A5F4-4AB9-9DD9-98A186590941}" type="slidenum">
              <a:rPr lang="ru-RU" smtClean="0"/>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Объект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51EA0DB3-553A-4BD4-8066-732656923BA5}" type="datetimeFigureOut">
              <a:rPr lang="ru-RU" smtClean="0"/>
              <a:t>14.06.2017</a:t>
            </a:fld>
            <a:endParaRPr lang="ru-RU"/>
          </a:p>
        </p:txBody>
      </p:sp>
      <p:sp>
        <p:nvSpPr>
          <p:cNvPr id="10" name="Номер слайда 9"/>
          <p:cNvSpPr>
            <a:spLocks noGrp="1"/>
          </p:cNvSpPr>
          <p:nvPr>
            <p:ph type="sldNum" sz="quarter" idx="16"/>
          </p:nvPr>
        </p:nvSpPr>
        <p:spPr/>
        <p:txBody>
          <a:bodyPr rtlCol="0"/>
          <a:lstStyle/>
          <a:p>
            <a:fld id="{9CB667F2-A5F4-4AB9-9DD9-98A186590941}" type="slidenum">
              <a:rPr lang="ru-RU" smtClean="0"/>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Объект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51EA0DB3-553A-4BD4-8066-732656923BA5}" type="datetimeFigureOut">
              <a:rPr lang="ru-RU" smtClean="0"/>
              <a:t>14.06.2017</a:t>
            </a:fld>
            <a:endParaRPr lang="ru-RU"/>
          </a:p>
        </p:txBody>
      </p:sp>
      <p:sp>
        <p:nvSpPr>
          <p:cNvPr id="12" name="Номер слайда 11"/>
          <p:cNvSpPr>
            <a:spLocks noGrp="1"/>
          </p:cNvSpPr>
          <p:nvPr>
            <p:ph type="sldNum" sz="quarter" idx="16"/>
          </p:nvPr>
        </p:nvSpPr>
        <p:spPr/>
        <p:txBody>
          <a:bodyPr rtlCol="0"/>
          <a:lstStyle/>
          <a:p>
            <a:fld id="{9CB667F2-A5F4-4AB9-9DD9-98A186590941}" type="slidenum">
              <a:rPr lang="ru-RU" smtClean="0"/>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1EA0DB3-553A-4BD4-8066-732656923BA5}" type="datetimeFigureOut">
              <a:rPr lang="ru-RU" smtClean="0"/>
              <a:t>14.06.2017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9CB667F2-A5F4-4AB9-9DD9-98A18659094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1EA0DB3-553A-4BD4-8066-732656923BA5}" type="datetimeFigureOut">
              <a:rPr lang="ru-RU" smtClean="0"/>
              <a:t>14.06.2017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9CB667F2-A5F4-4AB9-9DD9-98A18659094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1EA0DB3-553A-4BD4-8066-732656923BA5}" type="datetimeFigureOut">
              <a:rPr lang="ru-RU" smtClean="0"/>
              <a:t>14.06.2017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9CB667F2-A5F4-4AB9-9DD9-98A186590941}" type="slidenum">
              <a:rPr lang="ru-RU" smtClean="0"/>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Объект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51EA0DB3-553A-4BD4-8066-732656923BA5}" type="datetimeFigureOut">
              <a:rPr lang="ru-RU" smtClean="0"/>
              <a:t>14.06.2017</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9CB667F2-A5F4-4AB9-9DD9-98A186590941}" type="slidenum">
              <a:rPr lang="ru-RU" smtClean="0"/>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1EA0DB3-553A-4BD4-8066-732656923BA5}" type="datetimeFigureOut">
              <a:rPr lang="ru-RU" smtClean="0"/>
              <a:t>14.06.2017</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CB667F2-A5F4-4AB9-9DD9-98A18659094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en-GB" b="1" dirty="0"/>
              <a:t>VNAU</a:t>
            </a:r>
            <a:endParaRPr lang="ru-RU" b="1" dirty="0"/>
          </a:p>
        </p:txBody>
      </p:sp>
      <p:sp>
        <p:nvSpPr>
          <p:cNvPr id="5" name="Объект 4"/>
          <p:cNvSpPr>
            <a:spLocks noGrp="1"/>
          </p:cNvSpPr>
          <p:nvPr>
            <p:ph sz="quarter" idx="1"/>
          </p:nvPr>
        </p:nvSpPr>
        <p:spPr/>
        <p:txBody>
          <a:bodyPr>
            <a:normAutofit fontScale="92500" lnSpcReduction="20000"/>
          </a:bodyPr>
          <a:lstStyle/>
          <a:p>
            <a:pPr algn="just"/>
            <a:r>
              <a:rPr lang="en-US" dirty="0" err="1"/>
              <a:t>Vinnytsia</a:t>
            </a:r>
            <a:r>
              <a:rPr lang="en-US" dirty="0"/>
              <a:t> national agrarian university is the youngest institution of higher education in </a:t>
            </a:r>
            <a:r>
              <a:rPr lang="en-US" dirty="0" err="1"/>
              <a:t>Vinnytsia</a:t>
            </a:r>
            <a:r>
              <a:rPr lang="en-US" dirty="0"/>
              <a:t> region, however, it has quite a lot of achievements on the field of agrarian education and science. Today it is a modern university center of I – IV level of accreditation, where educational scientific-practical preparation of specialists is carried out for agrarian sector of economy (junior specialists, bachelors, specialists, master's degrees, candidates and doctors of science) in accordance with the requirements of Bologna convention, scientific tendencies and necessities of modern agricultural production.</a:t>
            </a:r>
            <a:endParaRPr lang="ru-RU" dirty="0"/>
          </a:p>
        </p:txBody>
      </p:sp>
    </p:spTree>
    <p:extLst>
      <p:ext uri="{BB962C8B-B14F-4D97-AF65-F5344CB8AC3E}">
        <p14:creationId xmlns:p14="http://schemas.microsoft.com/office/powerpoint/2010/main" val="480596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en-US" dirty="0"/>
              <a:t>Active work is conducted by the university in educative direction. In particular, the groups of spiritual, cultural and art direction, which enable to educe capabilities and talents of students and conduct their free from studies time in interesting and creative society, carry the Center of culture and leisure of the university.</a:t>
            </a:r>
            <a:endParaRPr lang="ru-RU" dirty="0"/>
          </a:p>
          <a:p>
            <a:endParaRPr lang="ru-RU" dirty="0"/>
          </a:p>
        </p:txBody>
      </p:sp>
    </p:spTree>
    <p:extLst>
      <p:ext uri="{BB962C8B-B14F-4D97-AF65-F5344CB8AC3E}">
        <p14:creationId xmlns:p14="http://schemas.microsoft.com/office/powerpoint/2010/main" val="189651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92500" lnSpcReduction="20000"/>
          </a:bodyPr>
          <a:lstStyle/>
          <a:p>
            <a:r>
              <a:rPr lang="en-US" dirty="0"/>
              <a:t>Exactly here are conducted such events as dedication of freshmen in students, annual reunions of different generations, review of artistic independent action "</a:t>
            </a:r>
            <a:r>
              <a:rPr lang="en-US" dirty="0" err="1"/>
              <a:t>Sofiivka</a:t>
            </a:r>
            <a:r>
              <a:rPr lang="en-US" dirty="0"/>
              <a:t> sunsets", celebrations of Day of knowledge, </a:t>
            </a:r>
            <a:r>
              <a:rPr lang="en-US" dirty="0" err="1"/>
              <a:t>Yourth</a:t>
            </a:r>
            <a:r>
              <a:rPr lang="en-US" dirty="0"/>
              <a:t> Day, Day of a worker of agriculture, Students’ Day, Day of collegiality, Saint Valentine Day and many others.</a:t>
            </a:r>
            <a:endParaRPr lang="ru-RU" dirty="0"/>
          </a:p>
          <a:p>
            <a:r>
              <a:rPr lang="en-US" dirty="0"/>
              <a:t>The collective of university also has glorious sports traditions. Development of physical culture and sport is the duty of the department of physical culture, and sport club "Ray". Besides, a school of "Olympic reserve" is created at the university. </a:t>
            </a:r>
            <a:endParaRPr lang="ru-RU" dirty="0"/>
          </a:p>
          <a:p>
            <a:endParaRPr lang="ru-RU" dirty="0"/>
          </a:p>
        </p:txBody>
      </p:sp>
    </p:spTree>
    <p:extLst>
      <p:ext uri="{BB962C8B-B14F-4D97-AF65-F5344CB8AC3E}">
        <p14:creationId xmlns:p14="http://schemas.microsoft.com/office/powerpoint/2010/main" val="1686504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lnSpcReduction="10000"/>
          </a:bodyPr>
          <a:lstStyle/>
          <a:p>
            <a:pPr algn="just"/>
            <a:r>
              <a:rPr lang="en-US" dirty="0"/>
              <a:t>On six faculties: agronomy, management, mechanization of agriculture, account and audit, finance and economics, livestock breeding faculty, in institutes and colleges of the university study about 15 000 students. </a:t>
            </a:r>
            <a:r>
              <a:rPr lang="en-US" dirty="0" err="1"/>
              <a:t>Vinnytsia</a:t>
            </a:r>
            <a:r>
              <a:rPr lang="en-US" dirty="0"/>
              <a:t> national agrarian university, as higher educational establishment of education is accredited to the ІV level, has a right on preparation of specialists of corresponding professional directions and specialties after such educationally-qualifying levels: junior specialist, bachelor, specialist, master's degree. </a:t>
            </a:r>
            <a:endParaRPr lang="ru-RU" dirty="0"/>
          </a:p>
        </p:txBody>
      </p:sp>
    </p:spTree>
    <p:extLst>
      <p:ext uri="{BB962C8B-B14F-4D97-AF65-F5344CB8AC3E}">
        <p14:creationId xmlns:p14="http://schemas.microsoft.com/office/powerpoint/2010/main" val="2298022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lnSpcReduction="10000"/>
          </a:bodyPr>
          <a:lstStyle/>
          <a:p>
            <a:pPr algn="just"/>
            <a:r>
              <a:rPr lang="en-US" dirty="0"/>
              <a:t>The university is fully manned by highly qualified teaching stuff. The educational process is carried out by 450 teachers, among them doctors of science, professors - 52, candidates of science, associate professors - 212. Among scientifically-pedagogical workers are 3 academicians of UAAS, 3 academicians of International Academy of Science of Higher school, 15 corresponding members of Engineering Academy of Science, corresponding member of UAAS, </a:t>
            </a:r>
            <a:r>
              <a:rPr lang="en-US" dirty="0" err="1"/>
              <a:t>honoured</a:t>
            </a:r>
            <a:endParaRPr lang="ru-RU" dirty="0"/>
          </a:p>
          <a:p>
            <a:pPr algn="just"/>
            <a:endParaRPr lang="ru-RU" dirty="0"/>
          </a:p>
        </p:txBody>
      </p:sp>
    </p:spTree>
    <p:extLst>
      <p:ext uri="{BB962C8B-B14F-4D97-AF65-F5344CB8AC3E}">
        <p14:creationId xmlns:p14="http://schemas.microsoft.com/office/powerpoint/2010/main" val="3978443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en-US" dirty="0"/>
              <a:t>worker of the Ukrainian union of conservancy, 4 are awarded with state orders, 3 - "Distinguished workers of agriculture", 1 is " Distinguished economist of Ukraine", 3 are " Distinguished workers of education of Ukraine", 2 are "</a:t>
            </a:r>
            <a:r>
              <a:rPr lang="en-US" dirty="0" err="1"/>
              <a:t>Honoured</a:t>
            </a:r>
            <a:r>
              <a:rPr lang="en-US" dirty="0"/>
              <a:t> workers of science and engineering", 1 is "Distinguished inventor of Ukraine", 1 is "</a:t>
            </a:r>
            <a:r>
              <a:rPr lang="en-US" dirty="0" err="1"/>
              <a:t>Honoured</a:t>
            </a:r>
            <a:r>
              <a:rPr lang="en-US" dirty="0"/>
              <a:t> artist of Ukraine", 2 - "Deserved coaches of Ukraine"</a:t>
            </a:r>
            <a:endParaRPr lang="ru-RU" dirty="0"/>
          </a:p>
        </p:txBody>
      </p:sp>
    </p:spTree>
    <p:extLst>
      <p:ext uri="{BB962C8B-B14F-4D97-AF65-F5344CB8AC3E}">
        <p14:creationId xmlns:p14="http://schemas.microsoft.com/office/powerpoint/2010/main" val="750358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en-US" dirty="0"/>
              <a:t>Annually about 20% of teachers promote qualification in Ukrainian educational establishments, scientific and productive establishments. Moreover, for the last 3 years 51 teachers of the university passed internship in foreign educational establishments.</a:t>
            </a:r>
            <a:endParaRPr lang="ru-RU" dirty="0"/>
          </a:p>
          <a:p>
            <a:endParaRPr lang="ru-RU" dirty="0"/>
          </a:p>
        </p:txBody>
      </p:sp>
    </p:spTree>
    <p:extLst>
      <p:ext uri="{BB962C8B-B14F-4D97-AF65-F5344CB8AC3E}">
        <p14:creationId xmlns:p14="http://schemas.microsoft.com/office/powerpoint/2010/main" val="59049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en-US" dirty="0"/>
              <a:t>The university widely lights up achievements of science and advanced experience. Annually on the basis of the university more than 20 different conferences and seminars are conducted. Among them: 2-3 international, 10 national, 8-10 regional and district conferences, seminars.	</a:t>
            </a:r>
            <a:endParaRPr lang="ru-RU" dirty="0"/>
          </a:p>
        </p:txBody>
      </p:sp>
    </p:spTree>
    <p:extLst>
      <p:ext uri="{BB962C8B-B14F-4D97-AF65-F5344CB8AC3E}">
        <p14:creationId xmlns:p14="http://schemas.microsoft.com/office/powerpoint/2010/main" val="129829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lnSpcReduction="10000"/>
          </a:bodyPr>
          <a:lstStyle/>
          <a:p>
            <a:r>
              <a:rPr lang="en-US" dirty="0"/>
              <a:t>Stable development of scientific schools and perspective scientific directions is carried out in the conditions of active collaboration with foreign partners. International cooperation is adjusted with the National University of Krasnodar (Russia), Voronezh agrarian university (Russia), Kazakh national agrarian university, Warsaw university (Poland), Louisiana, Pennsylvania, Kansas University (the USA), row of educational establishments of France, Germany, Switzerland.</a:t>
            </a:r>
            <a:endParaRPr lang="ru-RU" dirty="0"/>
          </a:p>
          <a:p>
            <a:endParaRPr lang="ru-RU" dirty="0"/>
          </a:p>
        </p:txBody>
      </p:sp>
    </p:spTree>
    <p:extLst>
      <p:ext uri="{BB962C8B-B14F-4D97-AF65-F5344CB8AC3E}">
        <p14:creationId xmlns:p14="http://schemas.microsoft.com/office/powerpoint/2010/main" val="3920524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en-US" dirty="0"/>
              <a:t>The students of university take part in the </a:t>
            </a:r>
            <a:r>
              <a:rPr lang="en-US" dirty="0" err="1"/>
              <a:t>Allukrainian</a:t>
            </a:r>
            <a:r>
              <a:rPr lang="en-US" dirty="0"/>
              <a:t> students’ </a:t>
            </a:r>
            <a:r>
              <a:rPr lang="en-US" dirty="0" err="1"/>
              <a:t>olympiads</a:t>
            </a:r>
            <a:r>
              <a:rPr lang="en-US" dirty="0"/>
              <a:t> and take prize places. At least 100 students, master's degrees and graduate students of </a:t>
            </a:r>
            <a:r>
              <a:rPr lang="en-US" dirty="0" err="1"/>
              <a:t>Vinnytsia</a:t>
            </a:r>
            <a:r>
              <a:rPr lang="en-US" dirty="0"/>
              <a:t> National Agrarian University, pass studies, internship and scientific-practical practice in the leading universities of the USA and countries of Western Europe.</a:t>
            </a:r>
            <a:endParaRPr lang="ru-RU" dirty="0"/>
          </a:p>
          <a:p>
            <a:endParaRPr lang="ru-RU" dirty="0"/>
          </a:p>
        </p:txBody>
      </p:sp>
    </p:spTree>
    <p:extLst>
      <p:ext uri="{BB962C8B-B14F-4D97-AF65-F5344CB8AC3E}">
        <p14:creationId xmlns:p14="http://schemas.microsoft.com/office/powerpoint/2010/main" val="241941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en-US" dirty="0"/>
              <a:t>Among graduating students are state workers and politicians, research workers, doctors of science, professors - all they are the pride of our university. Presently among the graduating students of university are two deputies of Ukraine – </a:t>
            </a:r>
            <a:r>
              <a:rPr lang="en-US" dirty="0" err="1"/>
              <a:t>Kaletnik</a:t>
            </a:r>
            <a:r>
              <a:rPr lang="en-US" dirty="0"/>
              <a:t> I., </a:t>
            </a:r>
            <a:r>
              <a:rPr lang="en-US" dirty="0" err="1"/>
              <a:t>Lukianova</a:t>
            </a:r>
            <a:r>
              <a:rPr lang="en-US" dirty="0"/>
              <a:t> K., chief of department SEC of the Institute of agrarian economy </a:t>
            </a:r>
            <a:r>
              <a:rPr lang="en-US" dirty="0" err="1"/>
              <a:t>Shpykuliak</a:t>
            </a:r>
            <a:r>
              <a:rPr lang="en-US" dirty="0"/>
              <a:t> O., doctors of science, professors </a:t>
            </a:r>
            <a:r>
              <a:rPr lang="en-US" dirty="0" err="1"/>
              <a:t>Pravdiuk</a:t>
            </a:r>
            <a:r>
              <a:rPr lang="en-US" dirty="0"/>
              <a:t> N., </a:t>
            </a:r>
            <a:r>
              <a:rPr lang="en-US" dirty="0" err="1"/>
              <a:t>Chudak</a:t>
            </a:r>
            <a:r>
              <a:rPr lang="en-US" dirty="0"/>
              <a:t> R., </a:t>
            </a:r>
            <a:r>
              <a:rPr lang="en-US" dirty="0" err="1"/>
              <a:t>Palamarchuk</a:t>
            </a:r>
            <a:r>
              <a:rPr lang="en-US" dirty="0"/>
              <a:t> I. </a:t>
            </a:r>
            <a:endParaRPr lang="ru-RU" dirty="0"/>
          </a:p>
          <a:p>
            <a:endParaRPr lang="ru-RU" dirty="0"/>
          </a:p>
        </p:txBody>
      </p:sp>
    </p:spTree>
    <p:extLst>
      <p:ext uri="{BB962C8B-B14F-4D97-AF65-F5344CB8AC3E}">
        <p14:creationId xmlns:p14="http://schemas.microsoft.com/office/powerpoint/2010/main" val="7722298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TotalTime>
  <Words>775</Words>
  <Application>Microsoft Office PowerPoint</Application>
  <PresentationFormat>Экран (4:3)</PresentationFormat>
  <Paragraphs>13</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Обычная</vt:lpstr>
      <vt:lpstr>VNAU</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2017-06-14T11:45:35Z</dcterms:created>
  <dcterms:modified xsi:type="dcterms:W3CDTF">2017-06-14T12:06:00Z</dcterms:modified>
</cp:coreProperties>
</file>