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lastView="sldThumbnailView">
  <p:normalViewPr>
    <p:restoredLeft sz="15620"/>
    <p:restoredTop sz="94660"/>
  </p:normalViewPr>
  <p:slideViewPr>
    <p:cSldViewPr snapToGrid="0">
      <p:cViewPr varScale="1">
        <p:scale>
          <a:sx n="101" d="100"/>
          <a:sy n="101" d="100"/>
        </p:scale>
        <p:origin x="144" y="28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F5E21D62-316B-4F44-A54F-D2954E966D3E}"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8E63487B-5CBD-4E32-8324-AB2F06324330}"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F5E21D62-316B-4F44-A54F-D2954E966D3E}"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8E63487B-5CBD-4E32-8324-AB2F06324330}"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F5E21D62-316B-4F44-A54F-D2954E966D3E}"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8E63487B-5CBD-4E32-8324-AB2F06324330}"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7"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F5E21D62-316B-4F44-A54F-D2954E966D3E}"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8E63487B-5CBD-4E32-8324-AB2F06324330}"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F5E21D62-316B-4F44-A54F-D2954E966D3E}"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8E63487B-5CBD-4E32-8324-AB2F06324330}"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F5E21D62-316B-4F44-A54F-D2954E966D3E}"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8E63487B-5CBD-4E32-8324-AB2F06324330}"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F5E21D62-316B-4F44-A54F-D2954E966D3E}"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8E63487B-5CBD-4E32-8324-AB2F06324330}"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F5E21D62-316B-4F44-A54F-D2954E966D3E}"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8E63487B-5CBD-4E32-8324-AB2F06324330}"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F5E21D62-316B-4F44-A54F-D2954E966D3E}"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8E63487B-5CBD-4E32-8324-AB2F06324330}"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F5E21D62-316B-4F44-A54F-D2954E966D3E}"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8E63487B-5CBD-4E32-8324-AB2F06324330}"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F5E21D62-316B-4F44-A54F-D2954E966D3E}"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8E63487B-5CBD-4E32-8324-AB2F06324330}"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F5E21D62-316B-4F44-A54F-D2954E966D3E}"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8E63487B-5CBD-4E32-8324-AB2F06324330}"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668215" y="927221"/>
            <a:ext cx="11160000" cy="4680000"/>
          </a:xfrm>
        </p:spPr>
        <p:txBody>
          <a:bodyPr>
            <a:norm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зентації</a:t>
            </a:r>
            <a:r>
              <a:rPr lang="uk-UA" noProof="1">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a:latin typeface="Calibri" panose="020F0502020204030204" pitchFamily="34" charset="0"/>
                <a:cs typeface="Calibri" panose="020F0502020204030204" pitchFamily="34" charset="0"/>
              </a:rPr>
              <a:t>6) Put the words in the right order</a:t>
            </a:r>
            <a:r>
              <a:rPr b="1" dirty="0" sz="2000" lang="en-US" smtClean="0">
                <a:latin typeface="Calibri" panose="020F0502020204030204" pitchFamily="34" charset="0"/>
                <a:cs typeface="Calibri" panose="020F0502020204030204" pitchFamily="34" charset="0"/>
              </a:rPr>
              <a:t>.</a:t>
            </a:r>
            <a:endParaRPr b="1" dirty="0" sz="2000" lang="uk-UA" smtClean="0">
              <a:latin typeface="Calibri" panose="020F0502020204030204" pitchFamily="34" charset="0"/>
              <a:cs typeface="Calibri" panose="020F0502020204030204" pitchFamily="34" charset="0"/>
            </a:endParaRPr>
          </a:p>
          <a:p>
            <a:pPr indent="0" marL="0">
              <a:buNone/>
            </a:pP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 Did she really say that? I (that / remember / her / saying / don’t).</a:t>
            </a:r>
          </a:p>
          <a:p>
            <a:pPr indent="0" marL="0">
              <a:buNone/>
            </a:pPr>
            <a:r>
              <a:rPr dirty="0" sz="2000" i="1" lang="en-US" u="sng" smtClean="0">
                <a:latin typeface="Calibri" panose="020F0502020204030204" pitchFamily="34" charset="0"/>
                <a:cs typeface="Calibri" panose="020F0502020204030204" pitchFamily="34" charset="0"/>
              </a:rPr>
              <a:t>I don’t remember her saying that</a:t>
            </a:r>
            <a:r>
              <a:rPr dirty="0" sz="2000" lang="en-US" smtClean="0">
                <a:latin typeface="Calibri" panose="020F0502020204030204" pitchFamily="34" charset="0"/>
                <a:cs typeface="Calibri" panose="020F0502020204030204" pitchFamily="34" charset="0"/>
              </a:rPr>
              <a:t>.</a:t>
            </a: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2 It’s OK if you want to drive my car. I (driving / don’t / it / you / mind).</a:t>
            </a:r>
          </a:p>
          <a:p>
            <a:pPr indent="0" marL="0">
              <a:buNone/>
            </a:pPr>
            <a:r>
              <a:rPr dirty="0" sz="2000" lang="en-US">
                <a:latin typeface="Calibri" panose="020F0502020204030204" pitchFamily="34" charset="0"/>
                <a:cs typeface="Calibri" panose="020F0502020204030204" pitchFamily="34" charset="0"/>
              </a:rPr>
              <a:t>I</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3 What a stupid thing to do! Can (imagine / so stupid / being / you / anybody)?</a:t>
            </a:r>
          </a:p>
          <a:p>
            <a:pPr indent="0" marL="0">
              <a:buNone/>
            </a:pPr>
            <a:r>
              <a:rPr dirty="0" sz="2000" lang="en-US">
                <a:latin typeface="Calibri" panose="020F0502020204030204" pitchFamily="34" charset="0"/>
                <a:cs typeface="Calibri" panose="020F0502020204030204" pitchFamily="34" charset="0"/>
              </a:rPr>
              <a:t>Can</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4 We can’t control the weather. We (raining / stop / it / can’t).</a:t>
            </a:r>
          </a:p>
          <a:p>
            <a:pPr indent="0" marL="0">
              <a:buNone/>
            </a:pPr>
            <a:r>
              <a:rPr dirty="0" sz="2000" lang="en-US">
                <a:latin typeface="Calibri" panose="020F0502020204030204" pitchFamily="34" charset="0"/>
                <a:cs typeface="Calibri" panose="020F0502020204030204" pitchFamily="34" charset="0"/>
              </a:rPr>
              <a:t>We</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indent="0" marL="0">
              <a:buNone/>
            </a:pPr>
            <a:r>
              <a:rPr dirty="0" sz="2000" lang="en-US">
                <a:latin typeface="Calibri" panose="020F0502020204030204" pitchFamily="34" charset="0"/>
                <a:cs typeface="Calibri" panose="020F0502020204030204" pitchFamily="34" charset="0"/>
              </a:rPr>
              <a:t>5 I’ll be as quick as I can. I (waiting / want / keep / you / don’t / to).</a:t>
            </a:r>
          </a:p>
          <a:p>
            <a:pPr indent="0" marL="0">
              <a:buNone/>
            </a:pPr>
            <a:r>
              <a:rPr dirty="0" sz="2000" lang="en-US">
                <a:latin typeface="Calibri" panose="020F0502020204030204" pitchFamily="34" charset="0"/>
                <a:cs typeface="Calibri" panose="020F0502020204030204" pitchFamily="34" charset="0"/>
              </a:rPr>
              <a:t>I</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t>
            </a:r>
          </a:p>
          <a:p>
            <a:pPr indent="0" marL="0">
              <a:buNone/>
            </a:pP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720000" lIns="720000" rIns="720000" tIns="720000">
            <a:normAutofit/>
          </a:bodyPr>
          <a:p>
            <a:pPr indent="0" marL="0">
              <a:buNone/>
            </a:pPr>
            <a:r>
              <a:rPr b="1" dirty="0" lang="en-US" smtClean="0">
                <a:latin typeface="Calibri" panose="020F0502020204030204" pitchFamily="34" charset="0"/>
                <a:cs typeface="Calibri" panose="020F0502020204030204" pitchFamily="34" charset="0"/>
              </a:rPr>
              <a:t>7</a:t>
            </a:r>
            <a:r>
              <a:rPr b="1" dirty="0" lang="en-US">
                <a:latin typeface="Calibri" panose="020F0502020204030204" pitchFamily="34" charset="0"/>
                <a:cs typeface="Calibri" panose="020F0502020204030204" pitchFamily="34" charset="0"/>
              </a:rPr>
              <a:t>) Use your own ideas to complete these sentences. Use -</a:t>
            </a:r>
            <a:r>
              <a:rPr b="1" dirty="0" lang="en-US" err="1">
                <a:latin typeface="Calibri" panose="020F0502020204030204" pitchFamily="34" charset="0"/>
                <a:cs typeface="Calibri" panose="020F0502020204030204" pitchFamily="34" charset="0"/>
              </a:rPr>
              <a:t>ing</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She’s a very interesting person. I always enjoy </a:t>
            </a:r>
            <a:r>
              <a:rPr dirty="0" i="1" lang="en-US" u="sng">
                <a:latin typeface="Calibri" panose="020F0502020204030204" pitchFamily="34" charset="0"/>
                <a:cs typeface="Calibri" panose="020F0502020204030204" pitchFamily="34" charset="0"/>
              </a:rPr>
              <a:t>talking to </a:t>
            </a:r>
            <a:r>
              <a:rPr dirty="0" i="1" lang="en-US" u="sng" smtClean="0">
                <a:latin typeface="Calibri" panose="020F0502020204030204" pitchFamily="34" charset="0"/>
                <a:cs typeface="Calibri" panose="020F0502020204030204" pitchFamily="34" charset="0"/>
              </a:rPr>
              <a:t>her</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2 I’m not feeling very well. I don’t fancy</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3 I’m afraid there aren’t any chairs. I hope you don’t mind</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4 It was a beautiful day, so I suggested</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5 The movie was very funny. I couldn’t stop</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6 My car is unreliable. It keeps</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endParaRPr dirty="0" lang="en-US">
              <a:latin typeface="Calibri" panose="020F0502020204030204" pitchFamily="34" charset="0"/>
              <a:cs typeface="Calibri" panose="020F0502020204030204" pitchFamily="34" charset="0"/>
            </a:endParaRPr>
          </a:p>
          <a:p>
            <a:pPr indent="0" marL="0">
              <a:buNone/>
            </a:pPr>
            <a:r>
              <a:rPr b="1" dirty="0" lang="en-US">
                <a:latin typeface="Calibri" panose="020F0502020204030204" pitchFamily="34" charset="0"/>
                <a:cs typeface="Calibri" panose="020F0502020204030204" pitchFamily="34" charset="0"/>
              </a:rPr>
              <a:t>8</a:t>
            </a:r>
            <a:r>
              <a:rPr b="1" dirty="0" lang="en-US" smtClean="0">
                <a:latin typeface="Calibri" panose="020F0502020204030204" pitchFamily="34" charset="0"/>
                <a:cs typeface="Calibri" panose="020F0502020204030204" pitchFamily="34" charset="0"/>
              </a:rPr>
              <a:t>)</a:t>
            </a:r>
            <a:r>
              <a:rPr b="1" dirty="0" lang="uk-UA" smtClean="0">
                <a:latin typeface="Calibri" panose="020F0502020204030204" pitchFamily="34" charset="0"/>
                <a:cs typeface="Calibri" panose="020F0502020204030204" pitchFamily="34" charset="0"/>
              </a:rPr>
              <a:t> </a:t>
            </a:r>
            <a:r>
              <a:rPr b="1" dirty="0" lang="en-US" smtClean="0">
                <a:latin typeface="Calibri" panose="020F0502020204030204" pitchFamily="34" charset="0"/>
                <a:cs typeface="Calibri" panose="020F0502020204030204" pitchFamily="34" charset="0"/>
              </a:rPr>
              <a:t>Put </a:t>
            </a:r>
            <a:r>
              <a:rPr b="1" dirty="0" lang="en-US">
                <a:latin typeface="Calibri" panose="020F0502020204030204" pitchFamily="34" charset="0"/>
                <a:cs typeface="Calibri" panose="020F0502020204030204" pitchFamily="34" charset="0"/>
              </a:rPr>
              <a:t>the verb into the correct form, -</a:t>
            </a:r>
            <a:r>
              <a:rPr b="1" dirty="0" lang="en-US" err="1">
                <a:latin typeface="Calibri" panose="020F0502020204030204" pitchFamily="34" charset="0"/>
                <a:cs typeface="Calibri" panose="020F0502020204030204" pitchFamily="34" charset="0"/>
              </a:rPr>
              <a:t>ing</a:t>
            </a:r>
            <a:r>
              <a:rPr b="1" dirty="0" lang="en-US">
                <a:latin typeface="Calibri" panose="020F0502020204030204" pitchFamily="34" charset="0"/>
                <a:cs typeface="Calibri" panose="020F0502020204030204" pitchFamily="34" charset="0"/>
              </a:rPr>
              <a:t> or to … </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They denied </a:t>
            </a:r>
            <a:r>
              <a:rPr dirty="0" i="1" lang="en-US" u="sng">
                <a:latin typeface="Calibri" panose="020F0502020204030204" pitchFamily="34" charset="0"/>
                <a:cs typeface="Calibri" panose="020F0502020204030204" pitchFamily="34" charset="0"/>
              </a:rPr>
              <a:t>stealing</a:t>
            </a:r>
            <a:r>
              <a:rPr dirty="0" lang="en-US">
                <a:latin typeface="Calibri" panose="020F0502020204030204" pitchFamily="34" charset="0"/>
                <a:cs typeface="Calibri" panose="020F0502020204030204" pitchFamily="34" charset="0"/>
              </a:rPr>
              <a:t> the money. (steal)</a:t>
            </a:r>
          </a:p>
          <a:p>
            <a:pPr indent="0" marL="0">
              <a:buNone/>
            </a:pPr>
            <a:r>
              <a:rPr dirty="0" lang="en-US">
                <a:latin typeface="Calibri" panose="020F0502020204030204" pitchFamily="34" charset="0"/>
                <a:cs typeface="Calibri" panose="020F0502020204030204" pitchFamily="34" charset="0"/>
              </a:rPr>
              <a:t>2 I don’t </a:t>
            </a:r>
            <a:r>
              <a:rPr dirty="0" lang="en-US" smtClean="0">
                <a:latin typeface="Calibri" panose="020F0502020204030204" pitchFamily="34" charset="0"/>
                <a:cs typeface="Calibri" panose="020F0502020204030204" pitchFamily="34" charset="0"/>
              </a:rPr>
              <a:t>enjoy</a:t>
            </a:r>
            <a:r>
              <a:rPr dirty="0" lang="uk-UA" u="sng" smtClean="0">
                <a:latin typeface="Calibri" panose="020F0502020204030204" pitchFamily="34" charset="0"/>
                <a:cs typeface="Calibri" panose="020F0502020204030204" pitchFamily="34" charset="0"/>
              </a:rPr>
              <a:t>	</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very much. (drive)</a:t>
            </a:r>
          </a:p>
          <a:p>
            <a:pPr indent="0" marL="0">
              <a:buNone/>
            </a:pPr>
            <a:r>
              <a:rPr dirty="0" lang="en-US">
                <a:latin typeface="Calibri" panose="020F0502020204030204" pitchFamily="34" charset="0"/>
                <a:cs typeface="Calibri" panose="020F0502020204030204" pitchFamily="34" charset="0"/>
              </a:rPr>
              <a:t>3 I can’t afford</a:t>
            </a:r>
            <a:r>
              <a:rPr dirty="0" lang="en-US" u="sng">
                <a:latin typeface="Calibri" panose="020F0502020204030204" pitchFamily="34" charset="0"/>
                <a:cs typeface="Calibri" panose="020F0502020204030204" pitchFamily="34" charset="0"/>
              </a:rPr>
              <a:t>		</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away</a:t>
            </a:r>
            <a:r>
              <a:rPr dirty="0" lang="en-US">
                <a:latin typeface="Calibri" panose="020F0502020204030204" pitchFamily="34" charset="0"/>
                <a:cs typeface="Calibri" panose="020F0502020204030204" pitchFamily="34" charset="0"/>
              </a:rPr>
              <a:t>. I don’t have enough money. (go)</a:t>
            </a:r>
          </a:p>
          <a:p>
            <a:pPr indent="0" marL="0">
              <a:buNone/>
            </a:pPr>
            <a:r>
              <a:rPr dirty="0" lang="en-US">
                <a:latin typeface="Calibri" panose="020F0502020204030204" pitchFamily="34" charset="0"/>
                <a:cs typeface="Calibri" panose="020F0502020204030204" pitchFamily="34" charset="0"/>
              </a:rPr>
              <a:t>4 Have you ever </a:t>
            </a:r>
            <a:r>
              <a:rPr dirty="0" lang="en-US" smtClean="0">
                <a:latin typeface="Calibri" panose="020F0502020204030204" pitchFamily="34" charset="0"/>
                <a:cs typeface="Calibri" panose="020F0502020204030204" pitchFamily="34" charset="0"/>
              </a:rPr>
              <a:t>considered</a:t>
            </a:r>
            <a:r>
              <a:rPr dirty="0" lang="uk-UA" u="sng" smtClean="0">
                <a:latin typeface="Calibri" panose="020F0502020204030204" pitchFamily="34" charset="0"/>
                <a:cs typeface="Calibri" panose="020F0502020204030204" pitchFamily="34" charset="0"/>
              </a:rPr>
              <a:t>		</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to live in another country? (go)</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a:bodyPr>
          <a:p>
            <a:pPr algn="just" indent="0" marL="0">
              <a:buNone/>
            </a:pPr>
            <a:r>
              <a:rPr dirty="0" sz="2000" lang="en-US" smtClean="0">
                <a:latin typeface="Calibri" panose="020F0502020204030204" pitchFamily="34" charset="0"/>
                <a:cs typeface="Calibri" panose="020F0502020204030204" pitchFamily="34" charset="0"/>
              </a:rPr>
              <a:t>5 </a:t>
            </a:r>
            <a:r>
              <a:rPr dirty="0" sz="2000" lang="en-US">
                <a:latin typeface="Calibri" panose="020F0502020204030204" pitchFamily="34" charset="0"/>
                <a:cs typeface="Calibri" panose="020F0502020204030204" pitchFamily="34" charset="0"/>
              </a:rPr>
              <a:t>We were unlucky to lose the game. We played well and deserved</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 (win)</a:t>
            </a:r>
          </a:p>
          <a:p>
            <a:pPr algn="just" indent="0" marL="0">
              <a:buNone/>
            </a:pPr>
            <a:r>
              <a:rPr dirty="0" sz="2000" lang="en-US">
                <a:latin typeface="Calibri" panose="020F0502020204030204" pitchFamily="34" charset="0"/>
                <a:cs typeface="Calibri" panose="020F0502020204030204" pitchFamily="34" charset="0"/>
              </a:rPr>
              <a:t>6 Why do you keep</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me questions? Leave me alone! (ask)</a:t>
            </a:r>
          </a:p>
          <a:p>
            <a:pPr algn="just" indent="0" marL="0">
              <a:buNone/>
            </a:pPr>
            <a:r>
              <a:rPr dirty="0" sz="2000" lang="en-US">
                <a:latin typeface="Calibri" panose="020F0502020204030204" pitchFamily="34" charset="0"/>
                <a:cs typeface="Calibri" panose="020F0502020204030204" pitchFamily="34" charset="0"/>
              </a:rPr>
              <a:t>7 Please stop</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me questions! (ask)</a:t>
            </a:r>
          </a:p>
          <a:p>
            <a:pPr algn="just" indent="0" marL="0">
              <a:buNone/>
            </a:pPr>
            <a:r>
              <a:rPr dirty="0" sz="2000" lang="en-US">
                <a:latin typeface="Calibri" panose="020F0502020204030204" pitchFamily="34" charset="0"/>
                <a:cs typeface="Calibri" panose="020F0502020204030204" pitchFamily="34" charset="0"/>
              </a:rPr>
              <a:t>8 I refuse</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any more questions. (answer)</a:t>
            </a:r>
          </a:p>
          <a:p>
            <a:pPr algn="just" indent="0" marL="0">
              <a:buNone/>
            </a:pPr>
            <a:r>
              <a:rPr dirty="0" sz="2000" lang="en-US">
                <a:latin typeface="Calibri" panose="020F0502020204030204" pitchFamily="34" charset="0"/>
                <a:cs typeface="Calibri" panose="020F0502020204030204" pitchFamily="34" charset="0"/>
              </a:rPr>
              <a:t>9 The driver of one of the cars </a:t>
            </a:r>
            <a:r>
              <a:rPr dirty="0" sz="2000" lang="en-US" smtClean="0">
                <a:latin typeface="Calibri" panose="020F0502020204030204" pitchFamily="34" charset="0"/>
                <a:cs typeface="Calibri" panose="020F0502020204030204" pitchFamily="34" charset="0"/>
              </a:rPr>
              <a:t>admitted</a:t>
            </a:r>
            <a:r>
              <a:rPr dirty="0" sz="2000" lang="uk-UA" u="sng" smtClean="0">
                <a:latin typeface="Calibri" panose="020F0502020204030204" pitchFamily="34" charset="0"/>
                <a:cs typeface="Calibri" panose="020F0502020204030204" pitchFamily="34" charset="0"/>
              </a:rPr>
              <a:t>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the accident. (cause)</a:t>
            </a:r>
          </a:p>
          <a:p>
            <a:pPr algn="just" indent="0" marL="0">
              <a:buNone/>
            </a:pPr>
            <a:r>
              <a:rPr dirty="0" sz="2000" lang="en-US">
                <a:latin typeface="Calibri" panose="020F0502020204030204" pitchFamily="34" charset="0"/>
                <a:cs typeface="Calibri" panose="020F0502020204030204" pitchFamily="34" charset="0"/>
              </a:rPr>
              <a:t>10 Mark needed our help, and we </a:t>
            </a:r>
            <a:r>
              <a:rPr dirty="0" sz="2000" lang="en-US" smtClean="0">
                <a:latin typeface="Calibri" panose="020F0502020204030204" pitchFamily="34" charset="0"/>
                <a:cs typeface="Calibri" panose="020F0502020204030204" pitchFamily="34" charset="0"/>
              </a:rPr>
              <a:t>promised</a:t>
            </a:r>
            <a:r>
              <a:rPr dirty="0" sz="2000" lang="uk-UA" u="sng" smtClean="0">
                <a:latin typeface="Calibri" panose="020F0502020204030204" pitchFamily="34" charset="0"/>
                <a:cs typeface="Calibri" panose="020F0502020204030204" pitchFamily="34" charset="0"/>
              </a:rPr>
              <a:t>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what we could. (do)</a:t>
            </a:r>
          </a:p>
          <a:p>
            <a:pPr algn="just" indent="0" marL="0">
              <a:buNone/>
            </a:pPr>
            <a:r>
              <a:rPr dirty="0" sz="2000" lang="en-US">
                <a:latin typeface="Calibri" panose="020F0502020204030204" pitchFamily="34" charset="0"/>
                <a:cs typeface="Calibri" panose="020F0502020204030204" pitchFamily="34" charset="0"/>
              </a:rPr>
              <a:t>11 I don’t mind</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alone, but I’d rather be with other people. (be)</a:t>
            </a:r>
          </a:p>
          <a:p>
            <a:pPr algn="just" indent="0" marL="0">
              <a:buNone/>
            </a:pPr>
            <a:r>
              <a:rPr dirty="0" sz="2000" lang="en-US">
                <a:latin typeface="Calibri" panose="020F0502020204030204" pitchFamily="34" charset="0"/>
                <a:cs typeface="Calibri" panose="020F0502020204030204" pitchFamily="34" charset="0"/>
              </a:rPr>
              <a:t>12 The wall was quite high, but I </a:t>
            </a:r>
            <a:r>
              <a:rPr dirty="0" sz="2000" lang="en-US" smtClean="0">
                <a:latin typeface="Calibri" panose="020F0502020204030204" pitchFamily="34" charset="0"/>
                <a:cs typeface="Calibri" panose="020F0502020204030204" pitchFamily="34" charset="0"/>
              </a:rPr>
              <a:t>managed</a:t>
            </a:r>
            <a:r>
              <a:rPr dirty="0" sz="2000" lang="uk-UA" u="sng" smtClean="0">
                <a:latin typeface="Calibri" panose="020F0502020204030204" pitchFamily="34" charset="0"/>
                <a:cs typeface="Calibri" panose="020F0502020204030204" pitchFamily="34" charset="0"/>
              </a:rPr>
              <a:t>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over it. (climb)</a:t>
            </a:r>
          </a:p>
          <a:p>
            <a:pPr algn="just" indent="0" marL="0">
              <a:buNone/>
            </a:pPr>
            <a:r>
              <a:rPr dirty="0" sz="2000" lang="en-US">
                <a:latin typeface="Calibri" panose="020F0502020204030204" pitchFamily="34" charset="0"/>
                <a:cs typeface="Calibri" panose="020F0502020204030204" pitchFamily="34" charset="0"/>
              </a:rPr>
              <a:t>13 Sarah doesn’t know about the meeting. I </a:t>
            </a:r>
            <a:r>
              <a:rPr dirty="0" sz="2000" lang="en-US" smtClean="0">
                <a:latin typeface="Calibri" panose="020F0502020204030204" pitchFamily="34" charset="0"/>
                <a:cs typeface="Calibri" panose="020F0502020204030204" pitchFamily="34" charset="0"/>
              </a:rPr>
              <a:t>forgot</a:t>
            </a:r>
            <a:r>
              <a:rPr dirty="0" sz="2000" lang="uk-UA" u="sng" smtClean="0">
                <a:latin typeface="Calibri" panose="020F0502020204030204" pitchFamily="34" charset="0"/>
                <a:cs typeface="Calibri" panose="020F0502020204030204" pitchFamily="34" charset="0"/>
              </a:rPr>
              <a:t>		</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her. (tell)</a:t>
            </a:r>
          </a:p>
          <a:p>
            <a:pPr algn="just" indent="0" marL="0">
              <a:buNone/>
            </a:pPr>
            <a:r>
              <a:rPr dirty="0" sz="2000" lang="en-US">
                <a:latin typeface="Calibri" panose="020F0502020204030204" pitchFamily="34" charset="0"/>
                <a:cs typeface="Calibri" panose="020F0502020204030204" pitchFamily="34" charset="0"/>
              </a:rPr>
              <a:t>14 I’ve enjoyed</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to you. I hope</a:t>
            </a:r>
            <a:r>
              <a:rPr dirty="0" sz="2000" lang="en-US" u="sng">
                <a:latin typeface="Calibri" panose="020F0502020204030204" pitchFamily="34" charset="0"/>
                <a:cs typeface="Calibri" panose="020F0502020204030204" pitchFamily="34" charset="0"/>
              </a:rPr>
              <a:t>                             </a:t>
            </a:r>
            <a:r>
              <a:rPr dirty="0" sz="2000" lang="en-US">
                <a:latin typeface="Calibri" panose="020F0502020204030204" pitchFamily="34" charset="0"/>
                <a:cs typeface="Calibri" panose="020F0502020204030204" pitchFamily="34" charset="0"/>
              </a:rPr>
              <a:t>.you again soon. (talk, see)</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592" name="Заголовок 1"/>
          <p:cNvSpPr>
            <a:spLocks noGrp="1"/>
          </p:cNvSpPr>
          <p:nvPr>
            <p:ph type="title"/>
          </p:nvPr>
        </p:nvSpPr>
        <p:spPr/>
        <p:txBody>
          <a:bodyPr/>
          <a:p>
            <a:r>
              <a:rPr lang="uk-UA" noProof="1">
                <a:latin typeface="Calibri" panose="020F0502020204030204" pitchFamily="34" charset="0"/>
                <a:cs typeface="Calibri" panose="020F0502020204030204" pitchFamily="34" charset="0"/>
              </a:rPr>
              <a:t>Атестація </a:t>
            </a:r>
            <a:r>
              <a:rPr lang="uk-UA" noProof="1" smtClean="0">
                <a:latin typeface="Calibri" panose="020F0502020204030204" pitchFamily="34" charset="0"/>
                <a:cs typeface="Calibri" panose="020F0502020204030204" pitchFamily="34" charset="0"/>
              </a:rPr>
              <a:t>2 </a:t>
            </a:r>
            <a:r>
              <a:rPr lang="uk-UA" noProof="1">
                <a:latin typeface="Calibri" panose="020F0502020204030204" pitchFamily="34" charset="0"/>
                <a:cs typeface="Calibri" panose="020F0502020204030204" pitchFamily="34" charset="0"/>
              </a:rPr>
              <a:t>(16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a:t>
            </a:r>
            <a:r>
              <a:rPr lang="uk-UA" noProof="1">
                <a:latin typeface="Calibri" panose="020F0502020204030204" pitchFamily="34" charset="0"/>
                <a:cs typeface="Calibri" panose="020F0502020204030204" pitchFamily="34" charset="0"/>
              </a:rPr>
              <a:t>заняття </a:t>
            </a:r>
            <a:r>
              <a:rPr lang="uk-UA" noProof="1" smtClean="0">
                <a:latin typeface="Calibri" panose="020F0502020204030204" pitchFamily="34" charset="0"/>
                <a:cs typeface="Calibri" panose="020F0502020204030204" pitchFamily="34" charset="0"/>
              </a:rPr>
              <a:t>9(2 </a:t>
            </a:r>
            <a:r>
              <a:rPr lang="uk-UA" noProof="1">
                <a:latin typeface="Calibri" panose="020F0502020204030204" pitchFamily="34" charset="0"/>
                <a:cs typeface="Calibri" panose="020F0502020204030204" pitchFamily="34" charset="0"/>
              </a:rPr>
              <a:t>год.)</a:t>
            </a:r>
            <a:endParaRPr dirty="0" lang="uk-UA"/>
          </a:p>
        </p:txBody>
      </p:sp>
      <p:sp>
        <p:nvSpPr>
          <p:cNvPr id="1048593" name="Объект 2"/>
          <p:cNvSpPr>
            <a:spLocks noGrp="1"/>
          </p:cNvSpPr>
          <p:nvPr>
            <p:ph idx="1"/>
          </p:nvPr>
        </p:nvSpPr>
        <p:spPr>
          <a:xfrm>
            <a:off x="290145" y="2963008"/>
            <a:ext cx="11632223" cy="3613638"/>
          </a:xfrm>
        </p:spPr>
        <p:txBody>
          <a:bodyPr>
            <a:normAutofit/>
          </a:bodyPr>
          <a:p>
            <a:pPr indent="0" marL="0">
              <a:buNone/>
            </a:pPr>
            <a:r>
              <a:rPr b="1" lang="en-US" noProof="1" smtClean="0">
                <a:latin typeface="Calibri" panose="020F0502020204030204" pitchFamily="34" charset="0"/>
                <a:cs typeface="Calibri" panose="020F0502020204030204" pitchFamily="34" charset="0"/>
              </a:rPr>
              <a:t>Topic «Job Hunting. Electric charges. The Gerund. » Grammar revision</a:t>
            </a:r>
            <a:endParaRPr lang="en-US" noProof="1" smtClean="0">
              <a:latin typeface="Calibri" panose="020F0502020204030204" pitchFamily="34" charset="0"/>
              <a:cs typeface="Calibri" panose="020F0502020204030204" pitchFamily="34" charset="0"/>
            </a:endParaRPr>
          </a:p>
          <a:p>
            <a:pPr indent="0" marL="0">
              <a:buNone/>
            </a:pPr>
            <a:r>
              <a:rPr lang="en-US" noProof="1" smtClean="0">
                <a:latin typeface="Calibri" panose="020F0502020204030204" pitchFamily="34" charset="0"/>
                <a:cs typeface="Calibri" panose="020F0502020204030204" pitchFamily="34" charset="0"/>
              </a:rPr>
              <a:t>Objectives: </a:t>
            </a:r>
          </a:p>
          <a:p>
            <a:pPr indent="0" marL="0">
              <a:buNone/>
            </a:pPr>
            <a:r>
              <a:rPr lang="en-US" noProof="1" smtClean="0">
                <a:latin typeface="Calibri" panose="020F0502020204030204" pitchFamily="34" charset="0"/>
                <a:cs typeface="Calibri" panose="020F0502020204030204" pitchFamily="34" charset="0"/>
              </a:rPr>
              <a:t>-	to learn new vocabulary;</a:t>
            </a:r>
          </a:p>
          <a:p>
            <a:pPr indent="0" marL="0">
              <a:buNone/>
            </a:pPr>
            <a:r>
              <a:rPr lang="en-US" noProof="1" smtClean="0">
                <a:latin typeface="Calibri" panose="020F0502020204030204" pitchFamily="34" charset="0"/>
                <a:cs typeface="Calibri" panose="020F0502020204030204" pitchFamily="34" charset="0"/>
              </a:rPr>
              <a:t>-	to practice grammar structures;</a:t>
            </a:r>
          </a:p>
          <a:p>
            <a:pPr indent="0" marL="0">
              <a:buNone/>
            </a:pPr>
            <a:r>
              <a:rPr lang="en-US" noProof="1" smtClean="0">
                <a:latin typeface="Calibri" panose="020F0502020204030204" pitchFamily="34" charset="0"/>
                <a:cs typeface="Calibri" panose="020F0502020204030204" pitchFamily="34" charset="0"/>
              </a:rPr>
              <a:t>-	to enable st’s to talk and write on the topic;</a:t>
            </a:r>
          </a:p>
          <a:p>
            <a:pPr indent="0" marL="0">
              <a:buNone/>
            </a:pPr>
            <a:r>
              <a:rPr lang="en-US" noProof="1" smtClean="0">
                <a:latin typeface="Calibri" panose="020F0502020204030204" pitchFamily="34" charset="0"/>
                <a:cs typeface="Calibri" panose="020F0502020204030204" pitchFamily="34" charset="0"/>
              </a:rPr>
              <a:t>-	to instil the idea that learning languages is necessary and essential;</a:t>
            </a:r>
          </a:p>
          <a:p>
            <a:pPr indent="0" marL="0">
              <a:buNone/>
            </a:pPr>
            <a:r>
              <a:rPr lang="en-US" noProof="1" smtClean="0">
                <a:latin typeface="Calibri" panose="020F0502020204030204" pitchFamily="34" charset="0"/>
                <a:cs typeface="Calibri" panose="020F0502020204030204" pitchFamily="34" charset="0"/>
              </a:rPr>
              <a:t>-	to encourage st’s to go on learning English at the next level;</a:t>
            </a:r>
          </a:p>
          <a:p>
            <a:pPr indent="0" marL="0">
              <a:buNone/>
            </a:pPr>
            <a:r>
              <a:rPr lang="en-US" noProof="1" smtClean="0">
                <a:latin typeface="Calibri" panose="020F0502020204030204" pitchFamily="34" charset="0"/>
                <a:cs typeface="Calibri" panose="020F0502020204030204" pitchFamily="34" charset="0"/>
              </a:rPr>
              <a:t>-	to lay the foundations for future study in terms to basic structures, lexis, language functions and basic study</a:t>
            </a:r>
            <a:endParaRPr lang="en-US" noProof="1">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Объект 2"/>
          <p:cNvSpPr>
            <a:spLocks noGrp="1"/>
          </p:cNvSpPr>
          <p:nvPr>
            <p:ph idx="1"/>
          </p:nvPr>
        </p:nvSpPr>
        <p:spPr>
          <a:xfrm>
            <a:off x="0" y="123824"/>
            <a:ext cx="12192000" cy="6734175"/>
          </a:xfrm>
        </p:spPr>
        <p:txBody>
          <a:bodyPr bIns="720000" lIns="720000" rIns="720000" tIns="720000">
            <a:normAutofit fontScale="95000"/>
          </a:bodyPr>
          <a:p>
            <a:pPr indent="0" marL="0">
              <a:buNone/>
            </a:pPr>
            <a:r>
              <a:rPr b="1" dirty="0" sz="2000" lang="en-US">
                <a:latin typeface="Calibri" panose="020F0502020204030204" pitchFamily="34" charset="0"/>
                <a:cs typeface="Calibri" panose="020F0502020204030204" pitchFamily="34" charset="0"/>
              </a:rPr>
              <a:t>Plan</a:t>
            </a:r>
            <a:r>
              <a:rPr b="1" dirty="0" sz="2000" lang="en-US" smtClean="0">
                <a:latin typeface="Calibri" panose="020F0502020204030204" pitchFamily="34" charset="0"/>
                <a:cs typeface="Calibri" panose="020F0502020204030204" pitchFamily="34" charset="0"/>
              </a:rPr>
              <a:t>:</a:t>
            </a:r>
            <a:endParaRPr b="1"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Vocabulary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Discussing of the Topic «Job Hunting. Agriculture, its origin and development. The Gerund. » Grammar revision</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Listening, reading, writing, speaking.</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Grammar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Communicative activities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1. Give the English equivalents the following words and word combinations.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2. Answer the questions to the text.</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3. Fill in the blanks with the necessary words from the active vocabulary.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4. Complete the following sentences.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5. Put in the right order. The underlined word is the beginning of the sentence.</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6. Translate the following sentences into English.</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Home task: Reading an additional text on the topic </a:t>
            </a:r>
            <a:endParaRPr dirty="0" sz="2000" lang="uk-UA">
              <a:latin typeface="Calibri" panose="020F0502020204030204" pitchFamily="34" charset="0"/>
              <a:cs typeface="Calibri" panose="020F0502020204030204" pitchFamily="34" charset="0"/>
            </a:endParaRPr>
          </a:p>
          <a:p>
            <a:pPr indent="0" marL="0">
              <a:buNone/>
            </a:pP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000" lang="en-US" err="1">
                <a:latin typeface="Calibri" panose="020F0502020204030204" pitchFamily="34" charset="0"/>
                <a:cs typeface="Calibri" panose="020F0502020204030204" pitchFamily="34" charset="0"/>
              </a:rPr>
              <a:t>Хід</a:t>
            </a:r>
            <a:r>
              <a:rPr b="1" dirty="0" sz="2000" lang="en-US">
                <a:latin typeface="Calibri" panose="020F0502020204030204" pitchFamily="34" charset="0"/>
                <a:cs typeface="Calibri" panose="020F0502020204030204" pitchFamily="34" charset="0"/>
              </a:rPr>
              <a:t> </a:t>
            </a:r>
            <a:r>
              <a:rPr b="1" dirty="0" sz="2000" lang="en-US" err="1">
                <a:latin typeface="Calibri" panose="020F0502020204030204" pitchFamily="34" charset="0"/>
                <a:cs typeface="Calibri" panose="020F0502020204030204" pitchFamily="34" charset="0"/>
              </a:rPr>
              <a:t>заняття</a:t>
            </a:r>
            <a:r>
              <a:rPr b="1" dirty="0" sz="2000" lang="en-US">
                <a:latin typeface="Calibri" panose="020F0502020204030204" pitchFamily="34" charset="0"/>
                <a:cs typeface="Calibri" panose="020F0502020204030204" pitchFamily="34" charset="0"/>
              </a:rPr>
              <a:t> (Procedure)</a:t>
            </a:r>
          </a:p>
          <a:p>
            <a:pPr indent="0" marL="0">
              <a:buNone/>
            </a:pPr>
            <a:endParaRPr dirty="0" sz="2000" lang="en-US">
              <a:latin typeface="Calibri" panose="020F0502020204030204" pitchFamily="34" charset="0"/>
              <a:cs typeface="Calibri" panose="020F0502020204030204" pitchFamily="34" charset="0"/>
            </a:endParaRPr>
          </a:p>
          <a:p>
            <a:pPr indent="0" marL="0">
              <a:buNone/>
            </a:pPr>
            <a:r>
              <a:rPr dirty="0" sz="2000" lang="en-US">
                <a:latin typeface="Calibri" panose="020F0502020204030204" pitchFamily="34" charset="0"/>
                <a:cs typeface="Calibri" panose="020F0502020204030204" pitchFamily="34" charset="0"/>
              </a:rPr>
              <a:t>1.Learn the new words and word combinations.</a:t>
            </a:r>
          </a:p>
          <a:p>
            <a:pPr indent="0" marL="0">
              <a:buNone/>
            </a:pPr>
            <a:r>
              <a:rPr dirty="0" sz="2000" lang="en-US">
                <a:latin typeface="Calibri" panose="020F0502020204030204" pitchFamily="34" charset="0"/>
                <a:cs typeface="Calibri" panose="020F0502020204030204" pitchFamily="34" charset="0"/>
              </a:rPr>
              <a:t>2.Make some questions on the text.</a:t>
            </a:r>
          </a:p>
          <a:p>
            <a:pPr indent="0" marL="0">
              <a:buNone/>
            </a:pPr>
            <a:r>
              <a:rPr dirty="0" sz="2000" lang="en-US">
                <a:latin typeface="Calibri" panose="020F0502020204030204" pitchFamily="34" charset="0"/>
                <a:cs typeface="Calibri" panose="020F0502020204030204" pitchFamily="34" charset="0"/>
              </a:rPr>
              <a:t>3.Read the text and translate into Ukrainian in the written form.</a:t>
            </a:r>
          </a:p>
          <a:p>
            <a:pPr indent="0" marL="0">
              <a:buNone/>
            </a:pPr>
            <a:r>
              <a:rPr dirty="0" sz="2000" lang="en-US">
                <a:latin typeface="Calibri" panose="020F0502020204030204" pitchFamily="34" charset="0"/>
                <a:cs typeface="Calibri" panose="020F0502020204030204" pitchFamily="34" charset="0"/>
              </a:rPr>
              <a:t>4. Make summery of the text in English</a:t>
            </a:r>
            <a:r>
              <a:rPr dirty="0" sz="2000" lang="en-US" smtClean="0">
                <a:latin typeface="Calibri" panose="020F0502020204030204" pitchFamily="34" charset="0"/>
                <a:cs typeface="Calibri" panose="020F0502020204030204" pitchFamily="34" charset="0"/>
              </a:rPr>
              <a:t>.</a:t>
            </a:r>
            <a:endParaRPr dirty="0" sz="2000" lang="uk-UA" smtClean="0">
              <a:latin typeface="Calibri" panose="020F0502020204030204" pitchFamily="34" charset="0"/>
              <a:cs typeface="Calibri" panose="020F0502020204030204" pitchFamily="34" charset="0"/>
            </a:endParaRPr>
          </a:p>
          <a:p>
            <a:pPr indent="0" marL="0">
              <a:buNone/>
            </a:pPr>
            <a:endParaRPr dirty="0" sz="2000" lang="en-US">
              <a:latin typeface="Calibri" panose="020F0502020204030204" pitchFamily="34" charset="0"/>
              <a:cs typeface="Calibri" panose="020F0502020204030204" pitchFamily="34" charset="0"/>
            </a:endParaRPr>
          </a:p>
          <a:p>
            <a:pPr algn="ctr" indent="0" marL="0">
              <a:buNone/>
            </a:pPr>
            <a:r>
              <a:rPr b="1" dirty="0" sz="2000" lang="en-US">
                <a:latin typeface="Calibri" panose="020F0502020204030204" pitchFamily="34" charset="0"/>
                <a:cs typeface="Calibri" panose="020F0502020204030204" pitchFamily="34" charset="0"/>
              </a:rPr>
              <a:t>Job </a:t>
            </a:r>
            <a:r>
              <a:rPr b="1" dirty="0" sz="2000" lang="en-US" smtClean="0">
                <a:latin typeface="Calibri" panose="020F0502020204030204" pitchFamily="34" charset="0"/>
                <a:cs typeface="Calibri" panose="020F0502020204030204" pitchFamily="34" charset="0"/>
              </a:rPr>
              <a:t>Hunting</a:t>
            </a:r>
            <a:endParaRPr b="1" dirty="0" sz="2000" lang="uk-UA" smtClean="0">
              <a:latin typeface="Calibri" panose="020F0502020204030204" pitchFamily="34" charset="0"/>
              <a:cs typeface="Calibri" panose="020F0502020204030204" pitchFamily="34" charset="0"/>
            </a:endParaRPr>
          </a:p>
          <a:p>
            <a:pPr indent="0" marL="0">
              <a:buNone/>
            </a:pPr>
            <a:endParaRPr dirty="0" sz="2000" lang="en-US">
              <a:latin typeface="Calibri" panose="020F0502020204030204" pitchFamily="34" charset="0"/>
              <a:cs typeface="Calibri" panose="020F0502020204030204" pitchFamily="34" charset="0"/>
            </a:endParaRPr>
          </a:p>
          <a:p>
            <a:pPr algn="just" indent="0" marL="0">
              <a:buNone/>
            </a:pPr>
            <a:r>
              <a:rPr dirty="0" sz="2000" lang="en-US">
                <a:latin typeface="Calibri" panose="020F0502020204030204" pitchFamily="34" charset="0"/>
                <a:cs typeface="Calibri" panose="020F0502020204030204" pitchFamily="34" charset="0"/>
              </a:rPr>
              <a:t>The process of job hunting is a complicated process. It has several stages. The first stage is writing an application letter and a resume. The purpose of an application letter is to get a job, position or grant. Letters of application may be of different types: solicited (invited) and unsolicited (prospecting letters). A solicited letter of application is one that responds to a company advertisement offering a job. An unsolicited letter of application is written when the company has not announced any vacancies and in this case it is important to catch the reader’s interest from the first lines of the letter. In the letters you should write about your qualifications, job experiences.</a:t>
            </a:r>
          </a:p>
          <a:p>
            <a:pPr indent="0" marL="0">
              <a:buNone/>
            </a:pP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normAutofit fontScale="89474" lnSpcReduction="20000"/>
          </a:bodyPr>
          <a:p>
            <a:pPr algn="just" indent="0" marL="0">
              <a:buNone/>
            </a:pPr>
            <a:r>
              <a:rPr dirty="0" sz="1900" lang="en-US"/>
              <a:t>A resume is a one or two pages summary of your education, skills, accomplishments, experience. To prepare a successful resume you need to know how to review, summarize and present your experience and achievements on one page. A resume is a ticket to an interview where you can “sell yourself”. If you are looking for a job, then it is very important to offer yourself in the best way to an employer. This is done by writing curriculum vitae (called in some countries “a resume”) A CV (resume) is quite simply an “advert” to “sell yourself” to an employer. You should send a CV to employers when they ask for one. So, the purpose of your CV is to make you attractive, interesting, worth considering to the company. Your CV should include the following information: personal details, education, work experience, interests, skills, references. The length of a CV may differ. There are 2 main types of CV: chronological where information is presented under general headings: education, work experience, with the most recent events first and skills based, where you reveal all the necessary skills needed for the job you are applying for. Then you list all your personal details under these skill headings. This is called “targeting your CV</a:t>
            </a:r>
            <a:r>
              <a:rPr dirty="0" sz="1900" lang="en-US" smtClean="0"/>
              <a:t>”.</a:t>
            </a:r>
            <a:endParaRPr dirty="0" sz="1900" lang="uk-UA" smtClean="0"/>
          </a:p>
          <a:p>
            <a:pPr algn="just" indent="0" marL="0">
              <a:buNone/>
            </a:pPr>
            <a:endParaRPr dirty="0" sz="1900" lang="en-US"/>
          </a:p>
          <a:p>
            <a:pPr algn="just" indent="0" marL="0">
              <a:buNone/>
            </a:pPr>
            <a:r>
              <a:rPr b="1" dirty="0" sz="1900" lang="en-US"/>
              <a:t>Discussion questions</a:t>
            </a:r>
            <a:r>
              <a:rPr b="1" dirty="0" sz="1900" lang="en-US" smtClean="0"/>
              <a:t>:</a:t>
            </a:r>
            <a:endParaRPr b="1" dirty="0" sz="1900" lang="uk-UA" smtClean="0"/>
          </a:p>
          <a:p>
            <a:pPr algn="just" indent="0" marL="0">
              <a:buNone/>
            </a:pPr>
            <a:endParaRPr b="1" dirty="0" sz="1900" lang="en-US"/>
          </a:p>
          <a:p>
            <a:pPr algn="just" indent="0" marL="0">
              <a:buNone/>
            </a:pPr>
            <a:r>
              <a:rPr dirty="0" sz="1900" lang="en-US"/>
              <a:t>1. Solicited and prospecting letters of application.</a:t>
            </a:r>
          </a:p>
          <a:p>
            <a:pPr algn="just" indent="0" marL="0">
              <a:buNone/>
            </a:pPr>
            <a:r>
              <a:rPr dirty="0" sz="1900" lang="en-US"/>
              <a:t>2. Chronological and skills based curriculum vitae.</a:t>
            </a:r>
          </a:p>
          <a:p>
            <a:pPr algn="just" indent="0" marL="0">
              <a:buNone/>
            </a:pPr>
            <a:r>
              <a:rPr dirty="0" sz="1900" lang="en-US"/>
              <a:t>3. Make a good impression during the interview.</a:t>
            </a:r>
          </a:p>
          <a:p>
            <a:pPr algn="just" indent="0" marL="0">
              <a:buNone/>
            </a:pPr>
            <a:r>
              <a:rPr dirty="0" sz="1900" lang="en-US"/>
              <a:t>4. Deciding to make a change.</a:t>
            </a:r>
          </a:p>
          <a:p>
            <a:pPr algn="just" indent="0" marL="0">
              <a:buNone/>
            </a:pPr>
            <a:r>
              <a:rPr dirty="0" sz="1900" lang="en-US"/>
              <a:t>5. Researching jobs and employers</a:t>
            </a:r>
            <a:r>
              <a:rPr dirty="0" sz="1900" lang="en-US" smtClean="0"/>
              <a:t>.</a:t>
            </a:r>
            <a:endParaRPr dirty="0" sz="1900"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lIns="720000" rIns="720000" tIns="720000">
            <a:normAutofit/>
          </a:bodyPr>
          <a:p>
            <a:pPr algn="ctr" indent="0" marL="0">
              <a:spcBef>
                <a:spcPts val="0"/>
              </a:spcBef>
              <a:buNone/>
            </a:pPr>
            <a:r>
              <a:rPr b="1" dirty="0" sz="2000" lang="en-US">
                <a:latin typeface="Calibri" panose="020F0502020204030204" pitchFamily="34" charset="0"/>
                <a:cs typeface="Calibri" panose="020F0502020204030204" pitchFamily="34" charset="0"/>
              </a:rPr>
              <a:t>ELECTRIC </a:t>
            </a:r>
            <a:r>
              <a:rPr b="1" dirty="0" sz="2000" lang="en-US" smtClean="0">
                <a:latin typeface="Calibri" panose="020F0502020204030204" pitchFamily="34" charset="0"/>
                <a:cs typeface="Calibri" panose="020F0502020204030204" pitchFamily="34" charset="0"/>
              </a:rPr>
              <a:t>CHARGES</a:t>
            </a:r>
            <a:endParaRPr b="1" dirty="0" sz="2000" lang="uk-UA" smtClean="0">
              <a:latin typeface="Calibri" panose="020F0502020204030204" pitchFamily="34" charset="0"/>
              <a:cs typeface="Calibri" panose="020F0502020204030204" pitchFamily="34" charset="0"/>
            </a:endParaRPr>
          </a:p>
          <a:p>
            <a:pPr algn="just" indent="0" marL="0">
              <a:spcBef>
                <a:spcPts val="0"/>
              </a:spcBef>
              <a:buNone/>
            </a:pPr>
            <a:endParaRPr dirty="0" sz="2000" lang="en-US">
              <a:latin typeface="Calibri" panose="020F0502020204030204" pitchFamily="34" charset="0"/>
              <a:cs typeface="Calibri" panose="020F0502020204030204" pitchFamily="34" charset="0"/>
            </a:endParaRPr>
          </a:p>
          <a:p>
            <a:pPr algn="just" indent="0" marL="0">
              <a:spcBef>
                <a:spcPts val="0"/>
              </a:spcBef>
              <a:buNone/>
            </a:pPr>
            <a:r>
              <a:rPr dirty="0" sz="2000" lang="en-US">
                <a:latin typeface="Calibri" panose="020F0502020204030204" pitchFamily="34" charset="0"/>
                <a:cs typeface="Calibri" panose="020F0502020204030204" pitchFamily="34" charset="0"/>
              </a:rPr>
              <a:t>Normally, every body contains equal numbers of protons and electrons. It is possible to remove electrons from a body or add electrons to it. A body that contains unequal numbers of electrons and protons is said to be electrically charged. A body that contains more than its normal number of electrons is said to be negatively charged. A body that contains less than its normal number of electrons is said to be positively charged. The charging is almost invariably accomplished by the addition or removal of electrons. For example, if a glass rod is rubbed with a piece of silk, the silk will rub electrons off the surface of the glass and therefore leave it positively charged. The silk will be negatively charged, since it carries the electrons that it removed from the glass. </a:t>
            </a:r>
          </a:p>
          <a:p>
            <a:pPr algn="just" indent="0" marL="0">
              <a:spcBef>
                <a:spcPts val="0"/>
              </a:spcBef>
              <a:buNone/>
            </a:pPr>
            <a:r>
              <a:rPr dirty="0" sz="2000" lang="en-US">
                <a:latin typeface="Calibri" panose="020F0502020204030204" pitchFamily="34" charset="0"/>
                <a:cs typeface="Calibri" panose="020F0502020204030204" pitchFamily="34" charset="0"/>
              </a:rPr>
              <a:t>Two pieces of silk treated in this way will repel each other and so will two pieces of glass. But between the glass and the silk there is attraction. That is, like charges repel each other and unlike charges attract each other. Repulsion between like charges and attraction between unlike charges made up of the repulsions and attractions between individual excess protons and electrons. Bodies which are not electrically charged, that is, which contain equal numbers of protons and electrons, neither attract nor repel each other in this way, because the forces of attraction and repulsion are in equilibrium.</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normAutofit/>
          </a:bodyPr>
          <a:p>
            <a:pPr algn="just" indent="0" marL="0">
              <a:spcBef>
                <a:spcPts val="0"/>
              </a:spcBef>
              <a:buNone/>
            </a:pPr>
            <a:r>
              <a:rPr dirty="0" sz="2400" lang="en-US">
                <a:latin typeface="Calibri" panose="020F0502020204030204" pitchFamily="34" charset="0"/>
                <a:cs typeface="Calibri" panose="020F0502020204030204" pitchFamily="34" charset="0"/>
              </a:rPr>
              <a:t>The nucleus of an atom, since it contains all the protons of the atom, is always positively charged. The cluster of electrons surrounding the nucleus constitutes a negative charge of electricity and is presumably held in place by the force of attraction between itself and the positively charged nucleus. Although an atom may contain any number of orbital electrons from 1, in the case of hydrogen, to 92, in the case of uranium, it is generally not possible to remove more than one electron from any one atom. In fact, no one has ever succeeded in removing as many electrons from a body as there are atoms in that body.</a:t>
            </a:r>
          </a:p>
          <a:p>
            <a:pPr algn="just" indent="0" marL="0">
              <a:spcBef>
                <a:spcPts val="0"/>
              </a:spcBef>
              <a:buNone/>
            </a:pPr>
            <a:r>
              <a:rPr dirty="0" sz="2400" lang="en-US">
                <a:latin typeface="Calibri" panose="020F0502020204030204" pitchFamily="34" charset="0"/>
                <a:cs typeface="Calibri" panose="020F0502020204030204" pitchFamily="34" charset="0"/>
              </a:rPr>
              <a:t>The greater the number of electrons removed from the body, the greater the number of excess protons in that body, and the grater the force with which these excess protons resist the removal of additional electrons. The activities of the one removable electron per atom constitute the main basis for the whole field of electrical engineering.</a:t>
            </a:r>
            <a:endParaRPr dirty="0" sz="2400" lang="uk-UA">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a:normAutofit/>
          </a:bodyPr>
          <a:p>
            <a:pPr indent="0" marL="0">
              <a:buNone/>
            </a:pPr>
            <a:r>
              <a:rPr b="1" dirty="0" sz="2400" lang="en-US">
                <a:latin typeface="Calibri" panose="020F0502020204030204" pitchFamily="34" charset="0"/>
                <a:cs typeface="Calibri" panose="020F0502020204030204" pitchFamily="34" charset="0"/>
              </a:rPr>
              <a:t>5) Complete the sentences. Choose from these verbs (in the correct form</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dirty="0" sz="2400" lang="uk-UA" smtClean="0">
              <a:latin typeface="Calibri" panose="020F0502020204030204" pitchFamily="34" charset="0"/>
              <a:cs typeface="Calibri" panose="020F0502020204030204" pitchFamily="34" charset="0"/>
            </a:endParaRPr>
          </a:p>
          <a:p>
            <a:pPr indent="0" marL="0">
              <a:buNone/>
            </a:pPr>
            <a:endParaRPr dirty="0" sz="2400" lang="uk-UA" smtClean="0">
              <a:latin typeface="Calibri" panose="020F0502020204030204" pitchFamily="34" charset="0"/>
              <a:cs typeface="Calibri" panose="020F0502020204030204" pitchFamily="34" charset="0"/>
            </a:endParaRPr>
          </a:p>
          <a:p>
            <a:pPr indent="0" marL="0">
              <a:buNone/>
            </a:pPr>
            <a:endParaRPr dirty="0" sz="2400" lang="uk-UA">
              <a:latin typeface="Calibri" panose="020F0502020204030204" pitchFamily="34" charset="0"/>
              <a:cs typeface="Calibri" panose="020F0502020204030204" pitchFamily="34" charset="0"/>
            </a:endParaRPr>
          </a:p>
          <a:p>
            <a:pPr indent="0" marL="0">
              <a:buNone/>
            </a:pPr>
            <a:r>
              <a:rPr dirty="0" sz="2400" lang="en-US" smtClean="0">
                <a:latin typeface="Calibri" panose="020F0502020204030204" pitchFamily="34" charset="0"/>
                <a:cs typeface="Calibri" panose="020F0502020204030204" pitchFamily="34" charset="0"/>
              </a:rPr>
              <a:t>1 </a:t>
            </a:r>
            <a:r>
              <a:rPr dirty="0" sz="2400" lang="en-US">
                <a:latin typeface="Calibri" panose="020F0502020204030204" pitchFamily="34" charset="0"/>
                <a:cs typeface="Calibri" panose="020F0502020204030204" pitchFamily="34" charset="0"/>
              </a:rPr>
              <a:t>He tried to avoid </a:t>
            </a:r>
            <a:r>
              <a:rPr dirty="0" sz="2400" i="1" lang="en-US" u="sng">
                <a:latin typeface="Calibri" panose="020F0502020204030204" pitchFamily="34" charset="0"/>
                <a:cs typeface="Calibri" panose="020F0502020204030204" pitchFamily="34" charset="0"/>
              </a:rPr>
              <a:t>answering</a:t>
            </a:r>
            <a:r>
              <a:rPr dirty="0" sz="2400" lang="en-US">
                <a:latin typeface="Calibri" panose="020F0502020204030204" pitchFamily="34" charset="0"/>
                <a:cs typeface="Calibri" panose="020F0502020204030204" pitchFamily="34" charset="0"/>
              </a:rPr>
              <a:t> my question</a:t>
            </a:r>
            <a:r>
              <a:rPr dirty="0" sz="2400" lang="en-US" smtClean="0">
                <a:latin typeface="Calibri" panose="020F0502020204030204" pitchFamily="34" charset="0"/>
                <a:cs typeface="Calibri" panose="020F0502020204030204" pitchFamily="34" charset="0"/>
              </a:rPr>
              <a:t>.</a:t>
            </a:r>
            <a:endParaRPr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2 I’m trying to concentrate. Please stop</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so much noise</a:t>
            </a:r>
            <a:r>
              <a:rPr dirty="0" sz="2400" lang="en-US" smtClean="0">
                <a:latin typeface="Calibri" panose="020F0502020204030204" pitchFamily="34" charset="0"/>
                <a:cs typeface="Calibri" panose="020F0502020204030204" pitchFamily="34" charset="0"/>
              </a:rPr>
              <a:t>!</a:t>
            </a:r>
            <a:endParaRPr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3 I enjoy</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to music</a:t>
            </a:r>
            <a:r>
              <a:rPr dirty="0" sz="2400" lang="en-US" smtClean="0">
                <a:latin typeface="Calibri" panose="020F0502020204030204" pitchFamily="34" charset="0"/>
                <a:cs typeface="Calibri" panose="020F0502020204030204" pitchFamily="34" charset="0"/>
              </a:rPr>
              <a:t>.</a:t>
            </a:r>
            <a:endParaRPr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4 I considered</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for the job, but in the end I decided against it</a:t>
            </a:r>
            <a:r>
              <a:rPr dirty="0" sz="2400" lang="en-US" smtClean="0">
                <a:latin typeface="Calibri" panose="020F0502020204030204" pitchFamily="34" charset="0"/>
                <a:cs typeface="Calibri" panose="020F0502020204030204" pitchFamily="34" charset="0"/>
              </a:rPr>
              <a:t>.</a:t>
            </a:r>
            <a:endParaRPr dirty="0" sz="2400" lang="uk-UA" smtClean="0">
              <a:latin typeface="Calibri" panose="020F0502020204030204" pitchFamily="34" charset="0"/>
              <a:cs typeface="Calibri" panose="020F0502020204030204" pitchFamily="34" charset="0"/>
            </a:endParaRPr>
          </a:p>
          <a:p>
            <a:pPr indent="0" marL="0">
              <a:buNone/>
            </a:pP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5 Have you </a:t>
            </a:r>
            <a:r>
              <a:rPr dirty="0" sz="2400" lang="en-US" smtClean="0">
                <a:latin typeface="Calibri" panose="020F0502020204030204" pitchFamily="34" charset="0"/>
                <a:cs typeface="Calibri" panose="020F0502020204030204" pitchFamily="34" charset="0"/>
              </a:rPr>
              <a:t>finished</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the newspaper yet?</a:t>
            </a:r>
            <a:endParaRPr dirty="0" sz="2400" lang="uk-UA">
              <a:latin typeface="Calibri" panose="020F0502020204030204" pitchFamily="34" charset="0"/>
              <a:cs typeface="Calibri" panose="020F0502020204030204" pitchFamily="34" charset="0"/>
            </a:endParaRPr>
          </a:p>
        </p:txBody>
      </p:sp>
      <p:pic>
        <p:nvPicPr>
          <p:cNvPr id="2097152" name="Рисунок 3"/>
          <p:cNvPicPr>
            <a:picLocks noChangeAspect="1"/>
          </p:cNvPicPr>
          <p:nvPr/>
        </p:nvPicPr>
        <p:blipFill>
          <a:blip xmlns:r="http://schemas.openxmlformats.org/officeDocument/2006/relationships" r:embed="rId1"/>
          <a:stretch>
            <a:fillRect/>
          </a:stretch>
        </p:blipFill>
        <p:spPr>
          <a:xfrm>
            <a:off x="2046411" y="909606"/>
            <a:ext cx="8099177" cy="662019"/>
          </a:xfrm>
          <a:prstGeom prst="rec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1"/>
            <a:ext cx="12192000" cy="6858000"/>
          </a:xfrm>
        </p:spPr>
        <p:txBody>
          <a:bodyPr bIns="720000" lIns="720000" rIns="720000" tIns="720000">
            <a:normAutofit/>
          </a:bodyPr>
          <a:p>
            <a:endParaRPr dirty="0" lang="uk-UA" smtClean="0"/>
          </a:p>
          <a:p>
            <a:endParaRPr dirty="0" lang="uk-UA"/>
          </a:p>
          <a:p>
            <a:endParaRPr dirty="0" lang="uk-UA" smtClean="0"/>
          </a:p>
          <a:p>
            <a:pPr indent="0" marL="0">
              <a:buNone/>
            </a:pPr>
            <a:endParaRPr dirty="0" lang="uk-UA" smtClean="0"/>
          </a:p>
          <a:p>
            <a:pPr indent="0" marL="0">
              <a:buNone/>
            </a:pPr>
            <a:r>
              <a:rPr dirty="0" sz="2400" lang="en-US" smtClean="0">
                <a:latin typeface="Calibri" panose="020F0502020204030204" pitchFamily="34" charset="0"/>
                <a:cs typeface="Calibri" panose="020F0502020204030204" pitchFamily="34" charset="0"/>
              </a:rPr>
              <a:t>6 </a:t>
            </a:r>
            <a:r>
              <a:rPr dirty="0" sz="2400" lang="en-US">
                <a:latin typeface="Calibri" panose="020F0502020204030204" pitchFamily="34" charset="0"/>
                <a:cs typeface="Calibri" panose="020F0502020204030204" pitchFamily="34" charset="0"/>
              </a:rPr>
              <a:t>We need to change our routine. We can’t go </a:t>
            </a:r>
            <a:r>
              <a:rPr dirty="0" sz="2400" lang="en-US" smtClean="0">
                <a:latin typeface="Calibri" panose="020F0502020204030204" pitchFamily="34" charset="0"/>
                <a:cs typeface="Calibri" panose="020F0502020204030204" pitchFamily="34" charset="0"/>
              </a:rPr>
              <a:t>on</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like this</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7 It’s better to avoid</a:t>
            </a:r>
            <a:r>
              <a:rPr dirty="0" sz="2400" lang="en-US" u="sng">
                <a:latin typeface="Calibri" panose="020F0502020204030204" pitchFamily="34" charset="0"/>
                <a:cs typeface="Calibri" panose="020F0502020204030204" pitchFamily="34" charset="0"/>
              </a:rPr>
              <a:t>	</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during the rush hour</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8 My memory is getting worse. I </a:t>
            </a:r>
            <a:r>
              <a:rPr dirty="0" sz="2400" lang="en-US" smtClean="0">
                <a:latin typeface="Calibri" panose="020F0502020204030204" pitchFamily="34" charset="0"/>
                <a:cs typeface="Calibri" panose="020F0502020204030204" pitchFamily="34" charset="0"/>
              </a:rPr>
              <a:t>keep</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things</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9 I’ve put off</a:t>
            </a:r>
            <a:r>
              <a:rPr dirty="0" sz="2400" lang="en-US" u="sng">
                <a:latin typeface="Calibri" panose="020F0502020204030204" pitchFamily="34" charset="0"/>
                <a:cs typeface="Calibri" panose="020F0502020204030204" pitchFamily="34" charset="0"/>
              </a:rPr>
              <a:t>	</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this bill so many times. I really must do it today</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10 I’ve given up</a:t>
            </a:r>
            <a:r>
              <a:rPr dirty="0" sz="2400" lang="en-US" u="sng">
                <a:latin typeface="Calibri" panose="020F0502020204030204" pitchFamily="34" charset="0"/>
                <a:cs typeface="Calibri" panose="020F0502020204030204" pitchFamily="34" charset="0"/>
              </a:rPr>
              <a:t>	</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to learn Japanese. I was making no progress</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11 If you gamble, you </a:t>
            </a:r>
            <a:r>
              <a:rPr dirty="0" sz="2400" lang="en-US" smtClean="0">
                <a:latin typeface="Calibri" panose="020F0502020204030204" pitchFamily="34" charset="0"/>
                <a:cs typeface="Calibri" panose="020F0502020204030204" pitchFamily="34" charset="0"/>
              </a:rPr>
              <a:t>risk</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your money</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12 Would you mind </a:t>
            </a:r>
            <a:r>
              <a:rPr dirty="0" sz="2400" lang="en-US" smtClean="0">
                <a:latin typeface="Calibri" panose="020F0502020204030204" pitchFamily="34" charset="0"/>
                <a:cs typeface="Calibri" panose="020F0502020204030204" pitchFamily="34" charset="0"/>
              </a:rPr>
              <a:t>not</a:t>
            </a:r>
            <a:r>
              <a:rPr dirty="0" sz="2400" lang="uk-UA" u="sng" smtClean="0">
                <a:latin typeface="Calibri" panose="020F0502020204030204" pitchFamily="34" charset="0"/>
                <a:cs typeface="Calibri" panose="020F0502020204030204" pitchFamily="34" charset="0"/>
              </a:rPr>
              <a:t>		</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me all the time? Let me speak!</a:t>
            </a:r>
          </a:p>
          <a:p>
            <a:endParaRPr dirty="0" lang="uk-UA"/>
          </a:p>
        </p:txBody>
      </p:sp>
      <p:pic>
        <p:nvPicPr>
          <p:cNvPr id="2097153" name="Рисунок 3"/>
          <p:cNvPicPr>
            <a:picLocks noChangeAspect="1"/>
          </p:cNvPicPr>
          <p:nvPr/>
        </p:nvPicPr>
        <p:blipFill>
          <a:blip xmlns:r="http://schemas.openxmlformats.org/officeDocument/2006/relationships" r:embed="rId1"/>
          <a:stretch>
            <a:fillRect/>
          </a:stretch>
        </p:blipFill>
        <p:spPr>
          <a:xfrm>
            <a:off x="1744115" y="764937"/>
            <a:ext cx="8703769" cy="711438"/>
          </a:xfrm>
          <a:prstGeom prst="rect"/>
        </p:spPr>
      </p:pic>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2024-09-07T12:56:59Z</dcterms:created>
  <dcterms:modified xsi:type="dcterms:W3CDTF">2024-09-09T09:35:11Z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f23c7ae01ea1430a87fd16ef99f2eaca</vt:lpwstr>
  </property>
</Properties>
</file>