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1B9B335F-86A8-440B-8667-913E9EA291D0}"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32EB266D-A2C1-4CD0-8BEF-2A3A14E5E093}"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1B9B335F-86A8-440B-8667-913E9EA291D0}"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1B9B335F-86A8-440B-8667-913E9EA291D0}"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1B9B335F-86A8-440B-8667-913E9EA291D0}"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1B9B335F-86A8-440B-8667-913E9EA291D0}"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32EB266D-A2C1-4CD0-8BEF-2A3A14E5E093}"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1B9B335F-86A8-440B-8667-913E9EA291D0}"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1B9B335F-86A8-440B-8667-913E9EA291D0}"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32EB266D-A2C1-4CD0-8BEF-2A3A14E5E093}"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1B9B335F-86A8-440B-8667-913E9EA291D0}"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1B9B335F-86A8-440B-8667-913E9EA291D0}"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1B9B335F-86A8-440B-8667-913E9EA291D0}"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1B9B335F-86A8-440B-8667-913E9EA291D0}"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32EB266D-A2C1-4CD0-8BEF-2A3A14E5E093}"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1B9B335F-86A8-440B-8667-913E9EA291D0}"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32EB266D-A2C1-4CD0-8BEF-2A3A14E5E093}"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24254" y="900844"/>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algn="just" indent="0" marL="0">
              <a:buNone/>
            </a:pPr>
            <a:r>
              <a:rPr dirty="0" sz="2000" lang="en-US">
                <a:latin typeface="Calibri" panose="020F0502020204030204" pitchFamily="34" charset="0"/>
                <a:cs typeface="Calibri" panose="020F0502020204030204" pitchFamily="34" charset="0"/>
              </a:rPr>
              <a:t>4 You don’t expect that there will be a fire in the building. Which do you say?</a:t>
            </a:r>
          </a:p>
          <a:p>
            <a:pPr algn="just" indent="0" marL="0">
              <a:buNone/>
            </a:pPr>
            <a:r>
              <a:rPr dirty="0" sz="2000" lang="en-US">
                <a:latin typeface="Calibri" panose="020F0502020204030204" pitchFamily="34" charset="0"/>
                <a:cs typeface="Calibri" panose="020F0502020204030204" pitchFamily="34" charset="0"/>
              </a:rPr>
              <a:t>a What will you do if there is a fire in the building?</a:t>
            </a:r>
          </a:p>
          <a:p>
            <a:pPr algn="just" indent="0" marL="0">
              <a:buNone/>
            </a:pPr>
            <a:r>
              <a:rPr dirty="0" sz="2000" lang="en-US">
                <a:latin typeface="Calibri" panose="020F0502020204030204" pitchFamily="34" charset="0"/>
                <a:cs typeface="Calibri" panose="020F0502020204030204" pitchFamily="34" charset="0"/>
              </a:rPr>
              <a:t>b What would you do if there was a fire in the building?</a:t>
            </a:r>
          </a:p>
          <a:p>
            <a:pPr algn="just" indent="0" marL="0">
              <a:buNone/>
            </a:pPr>
            <a:r>
              <a:rPr dirty="0" sz="2000" lang="en-US">
                <a:latin typeface="Calibri" panose="020F0502020204030204" pitchFamily="34" charset="0"/>
                <a:cs typeface="Calibri" panose="020F0502020204030204" pitchFamily="34" charset="0"/>
              </a:rPr>
              <a:t>5 You’ve never lost your passport. You can only imagine it.</a:t>
            </a:r>
          </a:p>
          <a:p>
            <a:pPr algn="just" indent="0" marL="0">
              <a:buNone/>
            </a:pPr>
            <a:r>
              <a:rPr dirty="0" sz="2000" lang="en-US">
                <a:latin typeface="Calibri" panose="020F0502020204030204" pitchFamily="34" charset="0"/>
                <a:cs typeface="Calibri" panose="020F0502020204030204" pitchFamily="34" charset="0"/>
              </a:rPr>
              <a:t>a I don’t know what I’ll do if I lose my passport.</a:t>
            </a:r>
          </a:p>
          <a:p>
            <a:pPr algn="just" indent="0" marL="0">
              <a:buNone/>
            </a:pPr>
            <a:r>
              <a:rPr dirty="0" sz="2000" lang="en-US">
                <a:latin typeface="Calibri" panose="020F0502020204030204" pitchFamily="34" charset="0"/>
                <a:cs typeface="Calibri" panose="020F0502020204030204" pitchFamily="34" charset="0"/>
              </a:rPr>
              <a:t>b I don’t know what I’d do if I lost my passport.</a:t>
            </a:r>
          </a:p>
          <a:p>
            <a:pPr algn="just" indent="0" marL="0">
              <a:buNone/>
            </a:pPr>
            <a:r>
              <a:rPr dirty="0" sz="2000" lang="en-US">
                <a:latin typeface="Calibri" panose="020F0502020204030204" pitchFamily="34" charset="0"/>
                <a:cs typeface="Calibri" panose="020F0502020204030204" pitchFamily="34" charset="0"/>
              </a:rPr>
              <a:t>6 Somebody stops you and asks the way to a bank. Which do you say?</a:t>
            </a:r>
          </a:p>
          <a:p>
            <a:pPr algn="just" indent="0" marL="0">
              <a:buNone/>
            </a:pPr>
            <a:r>
              <a:rPr dirty="0" sz="2000" lang="en-US">
                <a:latin typeface="Calibri" panose="020F0502020204030204" pitchFamily="34" charset="0"/>
                <a:cs typeface="Calibri" panose="020F0502020204030204" pitchFamily="34" charset="0"/>
              </a:rPr>
              <a:t>a If you go right at the end of this street, you’ll see a bank on your left.</a:t>
            </a:r>
          </a:p>
          <a:p>
            <a:pPr algn="just" indent="0" marL="0">
              <a:buNone/>
            </a:pPr>
            <a:r>
              <a:rPr dirty="0" sz="2000" lang="en-US">
                <a:latin typeface="Calibri" panose="020F0502020204030204" pitchFamily="34" charset="0"/>
                <a:cs typeface="Calibri" panose="020F0502020204030204" pitchFamily="34" charset="0"/>
              </a:rPr>
              <a:t>b If you went right at the end of this street, you’d see a bank on your left.</a:t>
            </a:r>
          </a:p>
          <a:p>
            <a:pPr algn="just" indent="0" marL="0">
              <a:buNone/>
            </a:pPr>
            <a:r>
              <a:rPr dirty="0" sz="2000" lang="en-US">
                <a:latin typeface="Calibri" panose="020F0502020204030204" pitchFamily="34" charset="0"/>
                <a:cs typeface="Calibri" panose="020F0502020204030204" pitchFamily="34" charset="0"/>
              </a:rPr>
              <a:t>7 You’re in a lift. There is an emergency button. Nobody is going to press it. Which do you say?</a:t>
            </a:r>
          </a:p>
          <a:p>
            <a:pPr algn="just" indent="0" marL="0">
              <a:buNone/>
            </a:pPr>
            <a:r>
              <a:rPr dirty="0" sz="2000" lang="en-US">
                <a:latin typeface="Calibri" panose="020F0502020204030204" pitchFamily="34" charset="0"/>
                <a:cs typeface="Calibri" panose="020F0502020204030204" pitchFamily="34" charset="0"/>
              </a:rPr>
              <a:t>a What will happen if somebody presses that button?</a:t>
            </a:r>
          </a:p>
          <a:p>
            <a:pPr algn="just" indent="0" marL="0">
              <a:buNone/>
            </a:pPr>
            <a:r>
              <a:rPr dirty="0" sz="2000" lang="en-US">
                <a:latin typeface="Calibri" panose="020F0502020204030204" pitchFamily="34" charset="0"/>
                <a:cs typeface="Calibri" panose="020F0502020204030204" pitchFamily="34" charset="0"/>
              </a:rPr>
              <a:t>b What would happen if somebody pressed that button?</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Autofit/>
          </a:bodyPr>
          <a:p>
            <a:pPr indent="0" marL="0">
              <a:buNone/>
            </a:pPr>
            <a:r>
              <a:rPr b="1" dirty="0" sz="2000" lang="en-US">
                <a:latin typeface="Calibri" panose="020F0502020204030204" pitchFamily="34" charset="0"/>
                <a:cs typeface="Calibri" panose="020F0502020204030204" pitchFamily="34" charset="0"/>
              </a:rPr>
              <a:t>7) Complete the sentences</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b="1"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I’d be very scared if </a:t>
            </a:r>
            <a:r>
              <a:rPr dirty="0" sz="2000" i="1" lang="en-US" smtClean="0">
                <a:latin typeface="Calibri" panose="020F0502020204030204" pitchFamily="34" charset="0"/>
                <a:cs typeface="Calibri" panose="020F0502020204030204" pitchFamily="34" charset="0"/>
              </a:rPr>
              <a:t>somebody pointed</a:t>
            </a:r>
            <a:r>
              <a:rPr dirty="0" sz="2000" lang="en-US"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somebody / point) a gun at me.</a:t>
            </a:r>
          </a:p>
          <a:p>
            <a:pPr indent="0" marL="0">
              <a:buNone/>
            </a:pPr>
            <a:r>
              <a:rPr dirty="0" sz="2000" lang="en-US">
                <a:latin typeface="Calibri" panose="020F0502020204030204" pitchFamily="34" charset="0"/>
                <a:cs typeface="Calibri" panose="020F0502020204030204" pitchFamily="34" charset="0"/>
              </a:rPr>
              <a:t>2 I can’t afford to buy a car. </a:t>
            </a:r>
            <a:r>
              <a:rPr dirty="0" sz="2000" lang="en-US" smtClean="0">
                <a:latin typeface="Calibri" panose="020F0502020204030204" pitchFamily="34" charset="0"/>
                <a:cs typeface="Calibri" panose="020F0502020204030204" pitchFamily="34" charset="0"/>
              </a:rPr>
              <a:t>If</a:t>
            </a:r>
            <a:r>
              <a:rPr dirty="0" sz="2000" lang="uk-UA" u="sng" smtClean="0">
                <a:latin typeface="Calibri" panose="020F0502020204030204" pitchFamily="34" charset="0"/>
                <a:cs typeface="Calibri" panose="020F0502020204030204" pitchFamily="34" charset="0"/>
              </a:rPr>
              <a:t>		</a:t>
            </a:r>
            <a:r>
              <a:rPr dirty="0" sz="2000" lang="en-US"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r>
              <a:rPr dirty="0" sz="2000" lang="en-US">
                <a:latin typeface="Calibri" panose="020F0502020204030204" pitchFamily="34" charset="0"/>
                <a:cs typeface="Calibri" panose="020F0502020204030204" pitchFamily="34" charset="0"/>
              </a:rPr>
              <a:t>I / buy) a car, I’d have to borrow the money.</a:t>
            </a:r>
          </a:p>
          <a:p>
            <a:pPr indent="0" marL="0">
              <a:buNone/>
            </a:pPr>
            <a:r>
              <a:rPr dirty="0" sz="2000" lang="en-US">
                <a:latin typeface="Calibri" panose="020F0502020204030204" pitchFamily="34" charset="0"/>
                <a:cs typeface="Calibri" panose="020F0502020204030204" pitchFamily="34" charset="0"/>
              </a:rPr>
              <a:t>3 If you had a party, </a:t>
            </a:r>
            <a:r>
              <a:rPr dirty="0" sz="2000" lang="en-US" smtClean="0">
                <a:latin typeface="Calibri" panose="020F0502020204030204" pitchFamily="34" charset="0"/>
                <a:cs typeface="Calibri" panose="020F0502020204030204" pitchFamily="34" charset="0"/>
              </a:rPr>
              <a:t>who</a:t>
            </a:r>
            <a:r>
              <a:rPr dirty="0" sz="2000" lang="en-US" u="sng"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(you / invite)?</a:t>
            </a:r>
          </a:p>
          <a:p>
            <a:pPr indent="0" marL="0">
              <a:buNone/>
            </a:pPr>
            <a:r>
              <a:rPr dirty="0" sz="2000" lang="en-US">
                <a:latin typeface="Calibri" panose="020F0502020204030204" pitchFamily="34" charset="0"/>
                <a:cs typeface="Calibri" panose="020F0502020204030204" pitchFamily="34" charset="0"/>
              </a:rPr>
              <a:t>4 Don’t lend James your car. If</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(he / ask) me, I wouldn’t lend him mine.</a:t>
            </a:r>
          </a:p>
          <a:p>
            <a:pPr indent="0" marL="0">
              <a:buNone/>
            </a:pPr>
            <a:r>
              <a:rPr dirty="0" sz="2000" lang="en-US">
                <a:latin typeface="Calibri" panose="020F0502020204030204" pitchFamily="34" charset="0"/>
                <a:cs typeface="Calibri" panose="020F0502020204030204" pitchFamily="34" charset="0"/>
              </a:rPr>
              <a:t>5 I don’t think Gary and Emma will get married.</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(I / be) amazed if they did.</a:t>
            </a:r>
          </a:p>
          <a:p>
            <a:pPr indent="0" marL="0">
              <a:buNone/>
            </a:pPr>
            <a:r>
              <a:rPr dirty="0" sz="2000" lang="en-US">
                <a:latin typeface="Calibri" panose="020F0502020204030204" pitchFamily="34" charset="0"/>
                <a:cs typeface="Calibri" panose="020F0502020204030204" pitchFamily="34" charset="0"/>
              </a:rPr>
              <a:t>6 </a:t>
            </a:r>
            <a:r>
              <a:rPr dirty="0" sz="2000" lang="en-US" smtClean="0">
                <a:latin typeface="Calibri" panose="020F0502020204030204" pitchFamily="34" charset="0"/>
                <a:cs typeface="Calibri" panose="020F0502020204030204" pitchFamily="34" charset="0"/>
              </a:rPr>
              <a:t>If</a:t>
            </a:r>
            <a:r>
              <a:rPr dirty="0" sz="2000" lang="uk-UA" u="sng" smtClean="0">
                <a:latin typeface="Calibri" panose="020F0502020204030204" pitchFamily="34" charset="0"/>
                <a:cs typeface="Calibri" panose="020F0502020204030204" pitchFamily="34" charset="0"/>
              </a:rPr>
              <a:t>		</a:t>
            </a:r>
            <a:r>
              <a:rPr dirty="0" sz="2000" lang="en-US"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r>
              <a:rPr dirty="0" sz="2000" lang="en-US">
                <a:latin typeface="Calibri" panose="020F0502020204030204" pitchFamily="34" charset="0"/>
                <a:cs typeface="Calibri" panose="020F0502020204030204" pitchFamily="34" charset="0"/>
              </a:rPr>
              <a:t>somebody / give) me $20,000,</a:t>
            </a:r>
            <a:r>
              <a:rPr dirty="0" sz="2000" lang="en-US" u="sng">
                <a:latin typeface="Calibri" panose="020F0502020204030204" pitchFamily="34" charset="0"/>
                <a:cs typeface="Calibri" panose="020F0502020204030204" pitchFamily="34" charset="0"/>
              </a:rPr>
              <a:t> </a:t>
            </a:r>
            <a:r>
              <a:rPr dirty="0" sz="2000" lang="uk-UA"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r>
              <a:rPr dirty="0" sz="2000" lang="en-US">
                <a:latin typeface="Calibri" panose="020F0502020204030204" pitchFamily="34" charset="0"/>
                <a:cs typeface="Calibri" panose="020F0502020204030204" pitchFamily="34" charset="0"/>
              </a:rPr>
              <a:t>I / have) a long holiday.</a:t>
            </a:r>
          </a:p>
          <a:p>
            <a:pPr indent="0" marL="0">
              <a:buNone/>
            </a:pPr>
            <a:r>
              <a:rPr dirty="0" sz="2000" lang="en-US">
                <a:latin typeface="Calibri" panose="020F0502020204030204" pitchFamily="34" charset="0"/>
                <a:cs typeface="Calibri" panose="020F0502020204030204" pitchFamily="34" charset="0"/>
              </a:rPr>
              <a:t>7 </a:t>
            </a:r>
            <a:r>
              <a:rPr dirty="0" sz="2000" lang="uk-UA"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r>
              <a:rPr dirty="0" sz="2000" lang="en-US">
                <a:latin typeface="Calibri" panose="020F0502020204030204" pitchFamily="34" charset="0"/>
                <a:cs typeface="Calibri" panose="020F0502020204030204" pitchFamily="34" charset="0"/>
              </a:rPr>
              <a:t>you / be) nervous if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(you / meet) a famous person?</a:t>
            </a:r>
          </a:p>
          <a:p>
            <a:pPr indent="0" marL="0">
              <a:buNone/>
            </a:pPr>
            <a:r>
              <a:rPr dirty="0" sz="2000" lang="en-US">
                <a:latin typeface="Calibri" panose="020F0502020204030204" pitchFamily="34" charset="0"/>
                <a:cs typeface="Calibri" panose="020F0502020204030204" pitchFamily="34" charset="0"/>
              </a:rPr>
              <a:t>8 What</a:t>
            </a:r>
            <a:r>
              <a:rPr dirty="0" sz="2000" lang="en-US" u="sng">
                <a:latin typeface="Calibri" panose="020F0502020204030204" pitchFamily="34" charset="0"/>
                <a:cs typeface="Calibri" panose="020F0502020204030204" pitchFamily="34" charset="0"/>
              </a:rPr>
              <a:t>          </a:t>
            </a:r>
            <a:r>
              <a:rPr dirty="0" sz="2000" lang="uk-UA" u="sng" smtClean="0">
                <a:latin typeface="Calibri" panose="020F0502020204030204" pitchFamily="34" charset="0"/>
                <a:cs typeface="Calibri" panose="020F0502020204030204" pitchFamily="34" charset="0"/>
              </a:rPr>
              <a:t>	</a:t>
            </a:r>
            <a:r>
              <a:rPr dirty="0" sz="2000" lang="en-US" u="sng"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(you / do) if</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(you / be) in a lift and</a:t>
            </a:r>
            <a:r>
              <a:rPr dirty="0" sz="2000" lang="en-US" u="sng">
                <a:latin typeface="Calibri" panose="020F0502020204030204" pitchFamily="34" charset="0"/>
                <a:cs typeface="Calibri" panose="020F0502020204030204" pitchFamily="34" charset="0"/>
              </a:rPr>
              <a:t> </a:t>
            </a:r>
            <a:r>
              <a:rPr dirty="0" sz="2000" lang="uk-UA"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a:t>
            </a:r>
            <a:r>
              <a:rPr dirty="0" sz="2000" lang="en-US">
                <a:latin typeface="Calibri" panose="020F0502020204030204" pitchFamily="34" charset="0"/>
                <a:cs typeface="Calibri" panose="020F0502020204030204" pitchFamily="34" charset="0"/>
              </a:rPr>
              <a:t>it / stop) between floors?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8)Write sentences beginning If … </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b="1"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1 We’re not going to take the 10.30 train. (we / arrive too early)</a:t>
            </a:r>
          </a:p>
          <a:p>
            <a:pPr algn="just" indent="0" marL="0">
              <a:buNone/>
            </a:pPr>
            <a:r>
              <a:rPr dirty="0" sz="2000" i="1" lang="en-US">
                <a:latin typeface="Calibri" panose="020F0502020204030204" pitchFamily="34" charset="0"/>
                <a:cs typeface="Calibri" panose="020F0502020204030204" pitchFamily="34" charset="0"/>
              </a:rPr>
              <a:t>  If we took the 10.30 train, we’d arrive too </a:t>
            </a:r>
            <a:r>
              <a:rPr dirty="0" sz="2000" i="1" lang="en-US" smtClean="0">
                <a:latin typeface="Calibri" panose="020F0502020204030204" pitchFamily="34" charset="0"/>
                <a:cs typeface="Calibri" panose="020F0502020204030204" pitchFamily="34" charset="0"/>
              </a:rPr>
              <a:t>early</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2 We’re not going to stay at a hotel. (it / cost too much)</a:t>
            </a:r>
          </a:p>
          <a:p>
            <a:pPr algn="just" indent="0" marL="0">
              <a:buNone/>
            </a:pPr>
            <a:r>
              <a:rPr dirty="0" sz="2000" lang="en-US">
                <a:latin typeface="Calibri" panose="020F0502020204030204" pitchFamily="34" charset="0"/>
                <a:cs typeface="Calibri" panose="020F0502020204030204" pitchFamily="34" charset="0"/>
              </a:rPr>
              <a:t>If we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it</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algn="just" indent="0" marL="0">
              <a:buNone/>
            </a:pPr>
            <a:r>
              <a:rPr dirty="0" sz="2000" lang="en-US">
                <a:latin typeface="Calibri" panose="020F0502020204030204" pitchFamily="34" charset="0"/>
                <a:cs typeface="Calibri" panose="020F0502020204030204" pitchFamily="34" charset="0"/>
              </a:rPr>
              <a:t>3 There’s no point in telling you what happened. (you / not / believe)</a:t>
            </a:r>
          </a:p>
          <a:p>
            <a:pPr algn="just" indent="0" marL="0">
              <a:buNone/>
            </a:pPr>
            <a:r>
              <a:rPr dirty="0" sz="2000" lang="en-US">
                <a:latin typeface="Calibri" panose="020F0502020204030204" pitchFamily="34" charset="0"/>
                <a:cs typeface="Calibri" panose="020F0502020204030204" pitchFamily="34" charset="0"/>
              </a:rPr>
              <a:t>If I</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algn="just" indent="0" marL="0">
              <a:buNone/>
            </a:pPr>
            <a:r>
              <a:rPr dirty="0" sz="2000" lang="en-US">
                <a:latin typeface="Calibri" panose="020F0502020204030204" pitchFamily="34" charset="0"/>
                <a:cs typeface="Calibri" panose="020F0502020204030204" pitchFamily="34" charset="0"/>
              </a:rPr>
              <a:t>4 Sally has no plans to leave her job. (it / hard to find another one)</a:t>
            </a:r>
          </a:p>
          <a:p>
            <a:pPr algn="just" indent="0" marL="0">
              <a:buNone/>
            </a:pPr>
            <a:r>
              <a:rPr dirty="0" sz="2000" lang="en-US">
                <a:latin typeface="Calibri" panose="020F0502020204030204" pitchFamily="34" charset="0"/>
                <a:cs typeface="Calibri" panose="020F0502020204030204" pitchFamily="34" charset="0"/>
              </a:rPr>
              <a:t>If she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algn="just" indent="0" marL="0">
              <a:buNone/>
            </a:pPr>
            <a:r>
              <a:rPr dirty="0" sz="2000" lang="en-US">
                <a:latin typeface="Calibri" panose="020F0502020204030204" pitchFamily="34" charset="0"/>
                <a:cs typeface="Calibri" panose="020F0502020204030204" pitchFamily="34" charset="0"/>
              </a:rPr>
              <a:t>5 Kevin is not going to apply for the job. (he / not / get it).</a:t>
            </a:r>
          </a:p>
          <a:p>
            <a:pPr algn="just" indent="0" marL="0">
              <a:buNone/>
            </a:pP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a:t>
            </a:r>
            <a:r>
              <a:rPr lang="uk-UA" noProof="1" smtClean="0">
                <a:latin typeface="Calibri" panose="020F0502020204030204" pitchFamily="34" charset="0"/>
                <a:cs typeface="Calibri" panose="020F0502020204030204" pitchFamily="34" charset="0"/>
              </a:rPr>
              <a:t>2 </a:t>
            </a:r>
            <a:r>
              <a:rPr lang="uk-UA" noProof="1">
                <a:latin typeface="Calibri" panose="020F0502020204030204" pitchFamily="34" charset="0"/>
                <a:cs typeface="Calibri" panose="020F0502020204030204" pitchFamily="34" charset="0"/>
              </a:rPr>
              <a:t>(16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10 (2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334108" y="2857500"/>
            <a:ext cx="11544300" cy="3701562"/>
          </a:xfrm>
        </p:spPr>
        <p:txBody>
          <a:bodyPr>
            <a:normAutofit/>
          </a:bodyPr>
          <a:p>
            <a:pPr indent="0" marL="0">
              <a:buNone/>
            </a:pPr>
            <a:r>
              <a:rPr b="1" dirty="0" lang="en-US"/>
              <a:t>Business Etiquette. The Essentials of Business Etiquette. Conditional Mood </a:t>
            </a:r>
            <a:r>
              <a:rPr b="1" dirty="0" lang="uk-UA"/>
              <a:t>(</a:t>
            </a:r>
            <a:r>
              <a:rPr b="1" dirty="0" lang="en-US"/>
              <a:t>if I do … and if I did …</a:t>
            </a:r>
            <a:r>
              <a:rPr b="1" dirty="0" lang="uk-UA"/>
              <a:t>)</a:t>
            </a:r>
            <a:r>
              <a:rPr b="1" dirty="0" lang="en-US"/>
              <a:t>.» Grammar revision</a:t>
            </a:r>
            <a:endParaRPr dirty="0" lang="uk-UA"/>
          </a:p>
          <a:p>
            <a:pPr indent="0" marL="0">
              <a:buNone/>
            </a:pPr>
            <a:r>
              <a:rPr dirty="0" lang="en-US"/>
              <a:t>Objectives: </a:t>
            </a:r>
            <a:endParaRPr dirty="0" lang="uk-UA"/>
          </a:p>
          <a:p>
            <a:pPr indent="0" marL="0">
              <a:buNone/>
            </a:pPr>
            <a:r>
              <a:rPr dirty="0" lang="en-US"/>
              <a:t>-	to learn new vocabulary;</a:t>
            </a:r>
            <a:endParaRPr dirty="0" lang="uk-UA"/>
          </a:p>
          <a:p>
            <a:pPr indent="0" marL="0">
              <a:buNone/>
            </a:pPr>
            <a:r>
              <a:rPr dirty="0" lang="en-US"/>
              <a:t>-	to practice grammar structures;</a:t>
            </a:r>
            <a:endParaRPr dirty="0" lang="uk-UA"/>
          </a:p>
          <a:p>
            <a:pPr indent="0" marL="0">
              <a:buNone/>
            </a:pPr>
            <a:r>
              <a:rPr dirty="0" lang="en-US"/>
              <a:t>-	to enable </a:t>
            </a:r>
            <a:r>
              <a:rPr dirty="0" lang="en-US" err="1"/>
              <a:t>st’s</a:t>
            </a:r>
            <a:r>
              <a:rPr dirty="0" lang="en-US"/>
              <a:t> to talk and write on the topic;</a:t>
            </a:r>
            <a:endParaRPr dirty="0" lang="uk-UA"/>
          </a:p>
          <a:p>
            <a:pPr indent="0" marL="0">
              <a:buNone/>
            </a:pPr>
            <a:r>
              <a:rPr dirty="0" lang="en-US"/>
              <a:t>-	to </a:t>
            </a:r>
            <a:r>
              <a:rPr dirty="0" lang="en-US" err="1"/>
              <a:t>instil</a:t>
            </a:r>
            <a:r>
              <a:rPr dirty="0" lang="en-US"/>
              <a:t> the idea that learning languages is necessary and essential;</a:t>
            </a:r>
            <a:endParaRPr dirty="0" lang="uk-UA"/>
          </a:p>
          <a:p>
            <a:pPr indent="0" marL="0">
              <a:buNone/>
            </a:pPr>
            <a:r>
              <a:rPr dirty="0" lang="en-US"/>
              <a:t>-	to encourage </a:t>
            </a:r>
            <a:r>
              <a:rPr dirty="0" lang="en-US" err="1"/>
              <a:t>st’s</a:t>
            </a:r>
            <a:r>
              <a:rPr dirty="0" lang="en-US"/>
              <a:t> to go on learning English at the next level;</a:t>
            </a:r>
            <a:endParaRPr dirty="0" lang="uk-UA"/>
          </a:p>
          <a:p>
            <a:pPr indent="0" marL="0">
              <a:buNone/>
            </a:pPr>
            <a:r>
              <a:rPr dirty="0" lang="en-US"/>
              <a:t>-	to lay the foundations for future study in terms to basic structures, lexis, language functions and basic </a:t>
            </a:r>
            <a:r>
              <a:rPr dirty="0" lang="en-US" smtClean="0"/>
              <a:t>study</a:t>
            </a:r>
            <a:endParaRPr dirty="0" lang="uk-U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Business Etiquette. The Essentials of Business Etiquette. Conditional Mood (if I do … and if I did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2. Answer the questions to the text.</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4. Complete the following sentences.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ru-RU" err="1">
                <a:latin typeface="Calibri" panose="020F0502020204030204" pitchFamily="34" charset="0"/>
                <a:cs typeface="Calibri" panose="020F0502020204030204" pitchFamily="34" charset="0"/>
              </a:rPr>
              <a:t>Хід</a:t>
            </a:r>
            <a:r>
              <a:rPr b="1" dirty="0" sz="2000" lang="ru-RU">
                <a:latin typeface="Calibri" panose="020F0502020204030204" pitchFamily="34" charset="0"/>
                <a:cs typeface="Calibri" panose="020F0502020204030204" pitchFamily="34" charset="0"/>
              </a:rPr>
              <a:t> </a:t>
            </a:r>
            <a:r>
              <a:rPr b="1" dirty="0" sz="2000" lang="ru-RU" err="1">
                <a:latin typeface="Calibri" panose="020F0502020204030204" pitchFamily="34" charset="0"/>
                <a:cs typeface="Calibri" panose="020F0502020204030204" pitchFamily="34" charset="0"/>
              </a:rPr>
              <a:t>заняття</a:t>
            </a:r>
            <a:r>
              <a:rPr b="1" dirty="0" sz="2000" lang="ru-RU">
                <a:latin typeface="Calibri" panose="020F0502020204030204" pitchFamily="34" charset="0"/>
                <a:cs typeface="Calibri" panose="020F0502020204030204" pitchFamily="34" charset="0"/>
              </a:rPr>
              <a:t> </a:t>
            </a:r>
            <a:r>
              <a:rPr b="1" dirty="0" sz="2000" lang="en-US">
                <a:latin typeface="Calibri" panose="020F0502020204030204" pitchFamily="34" charset="0"/>
                <a:cs typeface="Calibri" panose="020F0502020204030204" pitchFamily="34" charset="0"/>
              </a:rPr>
              <a:t>(Procedure)</a:t>
            </a:r>
            <a:endParaRPr dirty="0" sz="2000" lang="uk-UA">
              <a:latin typeface="Calibri" panose="020F0502020204030204" pitchFamily="34" charset="0"/>
              <a:cs typeface="Calibri" panose="020F0502020204030204" pitchFamily="34" charset="0"/>
            </a:endParaRPr>
          </a:p>
          <a:p>
            <a:pPr indent="0" marL="0">
              <a:buNone/>
            </a:pPr>
            <a:r>
              <a:rPr b="1" dirty="0" sz="2000" lang="en-US">
                <a:latin typeface="Calibri" panose="020F0502020204030204" pitchFamily="34" charset="0"/>
                <a:cs typeface="Calibri" panose="020F0502020204030204" pitchFamily="34" charset="0"/>
              </a:rPr>
              <a:t> </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1.Learn the new words and word combinations.</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2.Make some questions on the text.</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3.Read the text and translate into Ukrainian in the written form.</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4. Make summery of the text in English.</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Exercise 1. When you start working, it will be important to understand basic business etiquette. Look through the following suggestions, which are generally appropriate for most organizations, and put them in the correct columns.</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 </a:t>
            </a:r>
            <a:endParaRPr dirty="0" sz="2000" lang="uk-UA">
              <a:latin typeface="Calibri" panose="020F0502020204030204" pitchFamily="34" charset="0"/>
              <a:cs typeface="Calibri" panose="020F0502020204030204" pitchFamily="34" charset="0"/>
            </a:endParaRPr>
          </a:p>
        </p:txBody>
      </p:sp>
      <p:pic>
        <p:nvPicPr>
          <p:cNvPr id="2097152" name="Рисунок 3"/>
          <p:cNvPicPr>
            <a:picLocks noChangeAspect="1"/>
          </p:cNvPicPr>
          <p:nvPr/>
        </p:nvPicPr>
        <p:blipFill>
          <a:blip xmlns:r="http://schemas.openxmlformats.org/officeDocument/2006/relationships" r:embed="rId1"/>
          <a:stretch>
            <a:fillRect/>
          </a:stretch>
        </p:blipFill>
        <p:spPr>
          <a:xfrm>
            <a:off x="1852396" y="4552881"/>
            <a:ext cx="8487207" cy="1362144"/>
          </a:xfrm>
          <a:prstGeom prst="rec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lnSpcReduction="10000"/>
          </a:bodyPr>
          <a:p>
            <a:pPr indent="0" marL="0">
              <a:buNone/>
            </a:pPr>
            <a:r>
              <a:rPr dirty="0" sz="2000" lang="en-US">
                <a:latin typeface="Calibri" panose="020F0502020204030204" pitchFamily="34" charset="0"/>
                <a:cs typeface="Calibri" panose="020F0502020204030204" pitchFamily="34" charset="0"/>
              </a:rPr>
              <a:t>1. Be late for work. Call if you must be late. Consistent lateness and even rescheduling of your work hours can be grounds for dismissal.</a:t>
            </a:r>
          </a:p>
          <a:p>
            <a:pPr indent="0" marL="0">
              <a:buNone/>
            </a:pPr>
            <a:r>
              <a:rPr dirty="0" sz="2000" lang="en-US">
                <a:latin typeface="Calibri" panose="020F0502020204030204" pitchFamily="34" charset="0"/>
                <a:cs typeface="Calibri" panose="020F0502020204030204" pitchFamily="34" charset="0"/>
              </a:rPr>
              <a:t>2. Treat your superior with respect, but do not act afraid or submissive. Treat all people with respect, regardless of status, gender, race, ability and background.</a:t>
            </a:r>
          </a:p>
          <a:p>
            <a:pPr indent="0" marL="0">
              <a:buNone/>
            </a:pPr>
            <a:r>
              <a:rPr dirty="0" sz="2000" lang="en-US">
                <a:latin typeface="Calibri" panose="020F0502020204030204" pitchFamily="34" charset="0"/>
                <a:cs typeface="Calibri" panose="020F0502020204030204" pitchFamily="34" charset="0"/>
              </a:rPr>
              <a:t>3. Bring up controversial topics (politics and religion).</a:t>
            </a:r>
          </a:p>
          <a:p>
            <a:pPr indent="0" marL="0">
              <a:buNone/>
            </a:pPr>
            <a:r>
              <a:rPr dirty="0" sz="2000" lang="en-US">
                <a:latin typeface="Calibri" panose="020F0502020204030204" pitchFamily="34" charset="0"/>
                <a:cs typeface="Calibri" panose="020F0502020204030204" pitchFamily="34" charset="0"/>
              </a:rPr>
              <a:t>4. Consider yourself adequately prepared for a successful job search when you are ready to say the following with confidence: “I have prepared an effective resume and cover letter. I have practiced and developed effective interviewing skills. I have explored different job search strategies. I have identified different industries and organizations which are good potential employers”.</a:t>
            </a:r>
          </a:p>
          <a:p>
            <a:pPr indent="0" marL="0">
              <a:buNone/>
            </a:pPr>
            <a:r>
              <a:rPr dirty="0" sz="2000" lang="en-US">
                <a:latin typeface="Calibri" panose="020F0502020204030204" pitchFamily="34" charset="0"/>
                <a:cs typeface="Calibri" panose="020F0502020204030204" pitchFamily="34" charset="0"/>
              </a:rPr>
              <a:t>5. Show a positive attitude. Avoid gossiping and complaining, be cheerful and constructive in your dealings with others.</a:t>
            </a:r>
          </a:p>
          <a:p>
            <a:pPr indent="0" marL="0">
              <a:buNone/>
            </a:pPr>
            <a:r>
              <a:rPr dirty="0" sz="2000" lang="en-US">
                <a:latin typeface="Calibri" panose="020F0502020204030204" pitchFamily="34" charset="0"/>
                <a:cs typeface="Calibri" panose="020F0502020204030204" pitchFamily="34" charset="0"/>
              </a:rPr>
              <a:t>6. Listen: When you are talking to people, look directly into their eyes from time to time. Show your interest in the other person by using open- ended questions and acknowledging what you are hearing.</a:t>
            </a:r>
          </a:p>
          <a:p>
            <a:pPr indent="0" marL="0">
              <a:buNone/>
            </a:pPr>
            <a:r>
              <a:rPr dirty="0" sz="2000" lang="en-US">
                <a:latin typeface="Calibri" panose="020F0502020204030204" pitchFamily="34" charset="0"/>
                <a:cs typeface="Calibri" panose="020F0502020204030204" pitchFamily="34" charset="0"/>
              </a:rPr>
              <a:t>7. Use slang or crude language.</a:t>
            </a:r>
          </a:p>
          <a:p>
            <a:pPr indent="0" marL="0">
              <a:buNone/>
            </a:pPr>
            <a:r>
              <a:rPr dirty="0" sz="2000" lang="en-US">
                <a:latin typeface="Calibri" panose="020F0502020204030204" pitchFamily="34" charset="0"/>
                <a:cs typeface="Calibri" panose="020F0502020204030204" pitchFamily="34" charset="0"/>
              </a:rPr>
              <a:t>8. Be friendly and cooperative</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rmAutofit fontScale="95000"/>
          </a:bodyPr>
          <a:p>
            <a:pPr indent="0" marL="0">
              <a:buNone/>
            </a:pPr>
            <a:r>
              <a:rPr dirty="0" sz="2000" lang="en-US">
                <a:latin typeface="Calibri" panose="020F0502020204030204" pitchFamily="34" charset="0"/>
                <a:cs typeface="Calibri" panose="020F0502020204030204" pitchFamily="34" charset="0"/>
              </a:rPr>
              <a:t>9. Be negative and complain.</a:t>
            </a:r>
          </a:p>
          <a:p>
            <a:pPr indent="0" marL="0">
              <a:buNone/>
            </a:pPr>
            <a:r>
              <a:rPr dirty="0" sz="2000" lang="en-US">
                <a:latin typeface="Calibri" panose="020F0502020204030204" pitchFamily="34" charset="0"/>
                <a:cs typeface="Calibri" panose="020F0502020204030204" pitchFamily="34" charset="0"/>
              </a:rPr>
              <a:t>10. Dress for success – dress neatly and appropriately for the job. Observe how other staff members dress and follow the suit.</a:t>
            </a:r>
          </a:p>
          <a:p>
            <a:pPr indent="0" marL="0">
              <a:buNone/>
            </a:pPr>
            <a:r>
              <a:rPr dirty="0" sz="2000" lang="en-US">
                <a:latin typeface="Calibri" panose="020F0502020204030204" pitchFamily="34" charset="0"/>
                <a:cs typeface="Calibri" panose="020F0502020204030204" pitchFamily="34" charset="0"/>
              </a:rPr>
              <a:t>11. Interrupt people while they are speaking.</a:t>
            </a:r>
          </a:p>
          <a:p>
            <a:pPr indent="0" marL="0">
              <a:buNone/>
            </a:pPr>
            <a:r>
              <a:rPr dirty="0" sz="2000" lang="en-US">
                <a:latin typeface="Calibri" panose="020F0502020204030204" pitchFamily="34" charset="0"/>
                <a:cs typeface="Calibri" panose="020F0502020204030204" pitchFamily="34" charset="0"/>
              </a:rPr>
              <a:t>12. Use your cell phone while at work.</a:t>
            </a:r>
          </a:p>
          <a:p>
            <a:pPr indent="0" marL="0">
              <a:buNone/>
            </a:pPr>
            <a:r>
              <a:rPr dirty="0" sz="2000" lang="en-US">
                <a:latin typeface="Calibri" panose="020F0502020204030204" pitchFamily="34" charset="0"/>
                <a:cs typeface="Calibri" panose="020F0502020204030204" pitchFamily="34" charset="0"/>
              </a:rPr>
              <a:t>13. Watch your language – learn the office jargon, refrain from using slang and profanity. Concentrate on expressing yourself clearly in both written and verbal communications.</a:t>
            </a:r>
          </a:p>
          <a:p>
            <a:pPr indent="0" marL="0">
              <a:buNone/>
            </a:pPr>
            <a:r>
              <a:rPr dirty="0" sz="2000" lang="en-US">
                <a:latin typeface="Calibri" panose="020F0502020204030204" pitchFamily="34" charset="0"/>
                <a:cs typeface="Calibri" panose="020F0502020204030204" pitchFamily="34" charset="0"/>
              </a:rPr>
              <a:t>14. Be willing to learn new skills.</a:t>
            </a:r>
          </a:p>
          <a:p>
            <a:pPr indent="0" marL="0">
              <a:buNone/>
            </a:pPr>
            <a:r>
              <a:rPr dirty="0" sz="2000" lang="en-US">
                <a:latin typeface="Calibri" panose="020F0502020204030204" pitchFamily="34" charset="0"/>
                <a:cs typeface="Calibri" panose="020F0502020204030204" pitchFamily="34" charset="0"/>
              </a:rPr>
              <a:t>15. Whenever you are without an immediate assigned task, offer to assist others where needed. Personal business should be conducted on your own time, not company time.</a:t>
            </a:r>
          </a:p>
          <a:p>
            <a:pPr indent="0" marL="0">
              <a:buNone/>
            </a:pPr>
            <a:r>
              <a:rPr dirty="0" sz="2000" lang="en-US">
                <a:latin typeface="Calibri" panose="020F0502020204030204" pitchFamily="34" charset="0"/>
                <a:cs typeface="Calibri" panose="020F0502020204030204" pitchFamily="34" charset="0"/>
              </a:rPr>
              <a:t>16. Invade others’ personal space; maintain a physical distance of 2-3 feet, because coming too close to another person may be considered aggressive or rude. Standing too far away may be considered aloof.</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indent="0" marL="0">
              <a:buNone/>
            </a:pPr>
            <a:r>
              <a:rPr dirty="0" sz="2000" lang="en-US">
                <a:latin typeface="Calibri" panose="020F0502020204030204" pitchFamily="34" charset="0"/>
                <a:cs typeface="Calibri" panose="020F0502020204030204" pitchFamily="34" charset="0"/>
              </a:rPr>
              <a:t>17. Keep your supervisor informed of the status and completion of the work. Periodically ask your supervisor: “How can I improve?” Make sure others become aware of your accomplishments, but do not boast.</a:t>
            </a:r>
          </a:p>
          <a:p>
            <a:pPr indent="0" marL="0">
              <a:buNone/>
            </a:pPr>
            <a:r>
              <a:rPr dirty="0" sz="2000" lang="en-US">
                <a:latin typeface="Calibri" panose="020F0502020204030204" pitchFamily="34" charset="0"/>
                <a:cs typeface="Calibri" panose="020F0502020204030204" pitchFamily="34" charset="0"/>
              </a:rPr>
              <a:t>18. Follow organization rules – learn, follow and respect all organization rules, especially those dealing with ethics and confidentiality.</a:t>
            </a:r>
          </a:p>
          <a:p>
            <a:pPr indent="0" marL="0">
              <a:buNone/>
            </a:pPr>
            <a:r>
              <a:rPr dirty="0" sz="2000" lang="en-US">
                <a:latin typeface="Calibri" panose="020F0502020204030204" pitchFamily="34" charset="0"/>
                <a:cs typeface="Calibri" panose="020F0502020204030204" pitchFamily="34" charset="0"/>
              </a:rPr>
              <a:t>19. Talk about personal issues (boyfriend/girlfriend, parties and so on) in the workplace.</a:t>
            </a:r>
          </a:p>
          <a:p>
            <a:pPr indent="0" marL="0">
              <a:buNone/>
            </a:pPr>
            <a:r>
              <a:rPr dirty="0" sz="2000" lang="en-US">
                <a:latin typeface="Calibri" panose="020F0502020204030204" pitchFamily="34" charset="0"/>
                <a:cs typeface="Calibri" panose="020F0502020204030204" pitchFamily="34" charset="0"/>
              </a:rPr>
              <a:t>20. If you do not know, ask! However, respect the time and commitments of others and wait for an appropriate time to ask for assistance.</a:t>
            </a:r>
          </a:p>
          <a:p>
            <a:pPr indent="0" marL="0">
              <a:buNone/>
            </a:pPr>
            <a:r>
              <a:rPr dirty="0" sz="2000" lang="en-US">
                <a:latin typeface="Calibri" panose="020F0502020204030204" pitchFamily="34" charset="0"/>
                <a:cs typeface="Calibri" panose="020F0502020204030204" pitchFamily="34" charset="0"/>
              </a:rPr>
              <a:t>21. Network – get to know the people you are working with.</a:t>
            </a:r>
          </a:p>
          <a:p>
            <a:pPr indent="0" marL="0">
              <a:buNone/>
            </a:pPr>
            <a:r>
              <a:rPr dirty="0" sz="2000" lang="en-US">
                <a:latin typeface="Calibri" panose="020F0502020204030204" pitchFamily="34" charset="0"/>
                <a:cs typeface="Calibri" panose="020F0502020204030204" pitchFamily="34" charset="0"/>
              </a:rPr>
              <a:t>22. Engage in excessive socializing, which would limit your productivity and that of your co-workers.</a:t>
            </a:r>
          </a:p>
          <a:p>
            <a:pPr indent="0" marL="0">
              <a:buNone/>
            </a:pPr>
            <a:r>
              <a:rPr dirty="0" sz="2000" lang="en-US">
                <a:latin typeface="Calibri" panose="020F0502020204030204" pitchFamily="34" charset="0"/>
                <a:cs typeface="Calibri" panose="020F0502020204030204" pitchFamily="34" charset="0"/>
              </a:rPr>
              <a:t>Have unrealistic expectations. Never be patient and never prove yourself before you get higher responsibilities.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algn="just" indent="0" marL="0">
              <a:buNone/>
            </a:pPr>
            <a:r>
              <a:rPr b="1" dirty="0" sz="2000" lang="en-US">
                <a:latin typeface="Calibri" panose="020F0502020204030204" pitchFamily="34" charset="0"/>
                <a:cs typeface="Calibri" panose="020F0502020204030204" pitchFamily="34" charset="0"/>
              </a:rPr>
              <a:t>5) Complete the sentences. Choose from</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algn="just" indent="0" marL="0">
              <a:buNone/>
            </a:pPr>
            <a:endParaRPr b="1" dirty="0" sz="2000" lang="uk-UA">
              <a:latin typeface="Calibri" panose="020F0502020204030204" pitchFamily="34" charset="0"/>
              <a:cs typeface="Calibri" panose="020F0502020204030204" pitchFamily="34" charset="0"/>
            </a:endParaRPr>
          </a:p>
          <a:p>
            <a:pPr algn="just" indent="0" marL="0">
              <a:buNone/>
            </a:pPr>
            <a:endParaRPr b="1" dirty="0" sz="2000" lang="en-US">
              <a:latin typeface="Calibri" panose="020F0502020204030204" pitchFamily="34" charset="0"/>
              <a:cs typeface="Calibri" panose="020F0502020204030204" pitchFamily="34" charset="0"/>
            </a:endParaRPr>
          </a:p>
          <a:p>
            <a:pPr algn="just" indent="0" marL="0">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1 If you </a:t>
            </a:r>
            <a:r>
              <a:rPr dirty="0" sz="2000" i="1" lang="en-US" u="sng">
                <a:latin typeface="Calibri" panose="020F0502020204030204" pitchFamily="34" charset="0"/>
                <a:cs typeface="Calibri" panose="020F0502020204030204" pitchFamily="34" charset="0"/>
              </a:rPr>
              <a:t>found</a:t>
            </a:r>
            <a:r>
              <a:rPr dirty="0" sz="2000" lang="en-US">
                <a:latin typeface="Calibri" panose="020F0502020204030204" pitchFamily="34" charset="0"/>
                <a:cs typeface="Calibri" panose="020F0502020204030204" pitchFamily="34" charset="0"/>
              </a:rPr>
              <a:t> a wallet in the street, what would you do with it?</a:t>
            </a:r>
          </a:p>
          <a:p>
            <a:pPr algn="just" indent="0" marL="0">
              <a:buNone/>
            </a:pPr>
            <a:r>
              <a:rPr dirty="0" sz="2000" lang="en-US">
                <a:latin typeface="Calibri" panose="020F0502020204030204" pitchFamily="34" charset="0"/>
                <a:cs typeface="Calibri" panose="020F0502020204030204" pitchFamily="34" charset="0"/>
              </a:rPr>
              <a:t>2 Be careful with that vase. If </a:t>
            </a:r>
            <a:r>
              <a:rPr dirty="0" sz="2000" lang="en-US" smtClean="0">
                <a:latin typeface="Calibri" panose="020F0502020204030204" pitchFamily="34" charset="0"/>
                <a:cs typeface="Calibri" panose="020F0502020204030204" pitchFamily="34" charset="0"/>
              </a:rPr>
              <a:t>you</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it, it would break into small pieces.</a:t>
            </a:r>
          </a:p>
          <a:p>
            <a:pPr algn="just" indent="0" marL="0">
              <a:buNone/>
            </a:pPr>
            <a:r>
              <a:rPr dirty="0" sz="2000" lang="en-US">
                <a:latin typeface="Calibri" panose="020F0502020204030204" pitchFamily="34" charset="0"/>
                <a:cs typeface="Calibri" panose="020F0502020204030204" pitchFamily="34" charset="0"/>
              </a:rPr>
              <a:t>3 This notebook is very important to me. I’d be very upset if </a:t>
            </a:r>
            <a:r>
              <a:rPr dirty="0" sz="2000" lang="en-US" smtClean="0">
                <a:latin typeface="Calibri" panose="020F0502020204030204" pitchFamily="34" charset="0"/>
                <a:cs typeface="Calibri" panose="020F0502020204030204" pitchFamily="34" charset="0"/>
              </a:rPr>
              <a:t>I</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it.</a:t>
            </a:r>
          </a:p>
          <a:p>
            <a:pPr algn="just" indent="0" marL="0">
              <a:buNone/>
            </a:pPr>
            <a:r>
              <a:rPr dirty="0" sz="2000" lang="en-US">
                <a:latin typeface="Calibri" panose="020F0502020204030204" pitchFamily="34" charset="0"/>
                <a:cs typeface="Calibri" panose="020F0502020204030204" pitchFamily="34" charset="0"/>
              </a:rPr>
              <a:t>4 I don’t expect to lose my job but if </a:t>
            </a:r>
            <a:r>
              <a:rPr dirty="0" sz="2000" lang="en-US" smtClean="0">
                <a:latin typeface="Calibri" panose="020F0502020204030204" pitchFamily="34" charset="0"/>
                <a:cs typeface="Calibri" panose="020F0502020204030204" pitchFamily="34" charset="0"/>
              </a:rPr>
              <a:t>that</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I’d have to find another one.</a:t>
            </a:r>
          </a:p>
          <a:p>
            <a:pPr algn="just" indent="0" marL="0">
              <a:buNone/>
            </a:pPr>
            <a:r>
              <a:rPr dirty="0" sz="2000" lang="en-US">
                <a:latin typeface="Calibri" panose="020F0502020204030204" pitchFamily="34" charset="0"/>
                <a:cs typeface="Calibri" panose="020F0502020204030204" pitchFamily="34" charset="0"/>
              </a:rPr>
              <a:t>5 We’re thinking about our holiday for next year. If </a:t>
            </a:r>
            <a:r>
              <a:rPr dirty="0" sz="2000" lang="en-US" smtClean="0">
                <a:latin typeface="Calibri" panose="020F0502020204030204" pitchFamily="34" charset="0"/>
                <a:cs typeface="Calibri" panose="020F0502020204030204" pitchFamily="34" charset="0"/>
              </a:rPr>
              <a:t>we</a:t>
            </a:r>
            <a:r>
              <a:rPr dirty="0" sz="2000" lang="en-US" u="sng">
                <a:latin typeface="Calibri" panose="020F0502020204030204" pitchFamily="34" charset="0"/>
                <a:cs typeface="Calibri" panose="020F0502020204030204" pitchFamily="34" charset="0"/>
              </a:rPr>
              <a:t>	</a:t>
            </a:r>
            <a:r>
              <a:rPr dirty="0" sz="2000" lang="uk-UA" u="sng"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to </a:t>
            </a:r>
            <a:r>
              <a:rPr dirty="0" sz="2000" lang="en-US">
                <a:latin typeface="Calibri" panose="020F0502020204030204" pitchFamily="34" charset="0"/>
                <a:cs typeface="Calibri" panose="020F0502020204030204" pitchFamily="34" charset="0"/>
              </a:rPr>
              <a:t>Italy, would you come with us?</a:t>
            </a:r>
          </a:p>
          <a:p>
            <a:pPr algn="just" indent="0" marL="0">
              <a:buNone/>
            </a:pPr>
            <a:r>
              <a:rPr dirty="0" sz="2000" lang="en-US">
                <a:latin typeface="Calibri" panose="020F0502020204030204" pitchFamily="34" charset="0"/>
                <a:cs typeface="Calibri" panose="020F0502020204030204" pitchFamily="34" charset="0"/>
              </a:rPr>
              <a:t>6 I don’t think he’ll fail the exam. I’d be very surprised if </a:t>
            </a:r>
            <a:r>
              <a:rPr dirty="0" sz="2000" lang="en-US" smtClean="0">
                <a:latin typeface="Calibri" panose="020F0502020204030204" pitchFamily="34" charset="0"/>
                <a:cs typeface="Calibri" panose="020F0502020204030204" pitchFamily="34" charset="0"/>
              </a:rPr>
              <a:t>he</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algn="just" indent="0" marL="0">
              <a:buNone/>
            </a:pPr>
            <a:r>
              <a:rPr dirty="0" sz="2000" lang="en-US">
                <a:latin typeface="Calibri" panose="020F0502020204030204" pitchFamily="34" charset="0"/>
                <a:cs typeface="Calibri" panose="020F0502020204030204" pitchFamily="34" charset="0"/>
              </a:rPr>
              <a:t>7 If </a:t>
            </a:r>
            <a:r>
              <a:rPr dirty="0" sz="2000" lang="en-US" smtClean="0">
                <a:latin typeface="Calibri" panose="020F0502020204030204" pitchFamily="34" charset="0"/>
                <a:cs typeface="Calibri" panose="020F0502020204030204" pitchFamily="34" charset="0"/>
              </a:rPr>
              <a:t>there</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 fire in the building, would you know how to put the fire out?</a:t>
            </a:r>
            <a:endParaRPr dirty="0" sz="2000" lang="uk-UA">
              <a:latin typeface="Calibri" panose="020F0502020204030204" pitchFamily="34" charset="0"/>
              <a:cs typeface="Calibri" panose="020F0502020204030204" pitchFamily="34" charset="0"/>
            </a:endParaRPr>
          </a:p>
        </p:txBody>
      </p:sp>
      <p:pic>
        <p:nvPicPr>
          <p:cNvPr id="2097153" name="Рисунок 3"/>
          <p:cNvPicPr>
            <a:picLocks noChangeAspect="1"/>
          </p:cNvPicPr>
          <p:nvPr/>
        </p:nvPicPr>
        <p:blipFill>
          <a:blip xmlns:r="http://schemas.openxmlformats.org/officeDocument/2006/relationships" r:embed="rId1"/>
          <a:stretch>
            <a:fillRect/>
          </a:stretch>
        </p:blipFill>
        <p:spPr>
          <a:xfrm>
            <a:off x="2611504" y="1462065"/>
            <a:ext cx="6968991" cy="519135"/>
          </a:xfrm>
          <a:prstGeom prst="rec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1"/>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6) What do you say in these situations</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b="1"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Of course you don’t expect to win the lottery. Which do you say?</a:t>
            </a:r>
          </a:p>
          <a:p>
            <a:pPr indent="0" marL="0">
              <a:buNone/>
            </a:pPr>
            <a:r>
              <a:rPr dirty="0" sz="2000" lang="en-US">
                <a:latin typeface="Calibri" panose="020F0502020204030204" pitchFamily="34" charset="0"/>
                <a:cs typeface="Calibri" panose="020F0502020204030204" pitchFamily="34" charset="0"/>
              </a:rPr>
              <a:t>a If I win the lottery, I’ll buy a big house.</a:t>
            </a:r>
          </a:p>
          <a:p>
            <a:pPr indent="0" marL="0">
              <a:buNone/>
            </a:pPr>
            <a:r>
              <a:rPr dirty="0" sz="2000" lang="en-US">
                <a:latin typeface="Calibri" panose="020F0502020204030204" pitchFamily="34" charset="0"/>
                <a:cs typeface="Calibri" panose="020F0502020204030204" pitchFamily="34" charset="0"/>
              </a:rPr>
              <a:t>b If I won the lottery, I’d buy a big house. (b is correct)</a:t>
            </a:r>
          </a:p>
          <a:p>
            <a:pPr indent="0" marL="0">
              <a:buNone/>
            </a:pPr>
            <a:r>
              <a:rPr dirty="0" sz="2000" lang="en-US">
                <a:latin typeface="Calibri" panose="020F0502020204030204" pitchFamily="34" charset="0"/>
                <a:cs typeface="Calibri" panose="020F0502020204030204" pitchFamily="34" charset="0"/>
              </a:rPr>
              <a:t>2 You’re not going to sell your car because it’s old and not worth much. Which do you say?</a:t>
            </a:r>
          </a:p>
          <a:p>
            <a:pPr indent="0" marL="0">
              <a:buNone/>
            </a:pPr>
            <a:r>
              <a:rPr dirty="0" sz="2000" lang="en-US">
                <a:latin typeface="Calibri" panose="020F0502020204030204" pitchFamily="34" charset="0"/>
                <a:cs typeface="Calibri" panose="020F0502020204030204" pitchFamily="34" charset="0"/>
              </a:rPr>
              <a:t>a If I sell my car, I won’t get much money for it.</a:t>
            </a:r>
          </a:p>
          <a:p>
            <a:pPr indent="0" marL="0">
              <a:buNone/>
            </a:pPr>
            <a:r>
              <a:rPr dirty="0" sz="2000" lang="en-US">
                <a:latin typeface="Calibri" panose="020F0502020204030204" pitchFamily="34" charset="0"/>
                <a:cs typeface="Calibri" panose="020F0502020204030204" pitchFamily="34" charset="0"/>
              </a:rPr>
              <a:t>b If I sold my car, I wouldn’t get much money for it.</a:t>
            </a:r>
          </a:p>
          <a:p>
            <a:pPr indent="0" marL="0">
              <a:buNone/>
            </a:pPr>
            <a:r>
              <a:rPr dirty="0" sz="2000" lang="en-US">
                <a:latin typeface="Calibri" panose="020F0502020204030204" pitchFamily="34" charset="0"/>
                <a:cs typeface="Calibri" panose="020F0502020204030204" pitchFamily="34" charset="0"/>
              </a:rPr>
              <a:t>3 You often see Sarah. A friend of yours wants to contact her. Which do you say?</a:t>
            </a:r>
          </a:p>
          <a:p>
            <a:pPr indent="0" marL="0">
              <a:buNone/>
            </a:pPr>
            <a:r>
              <a:rPr dirty="0" sz="2000" lang="en-US">
                <a:latin typeface="Calibri" panose="020F0502020204030204" pitchFamily="34" charset="0"/>
                <a:cs typeface="Calibri" panose="020F0502020204030204" pitchFamily="34" charset="0"/>
              </a:rPr>
              <a:t>a If I see Sarah, I’ll tell her to call you.</a:t>
            </a:r>
          </a:p>
          <a:p>
            <a:pPr indent="0" marL="0">
              <a:buNone/>
            </a:pPr>
            <a:r>
              <a:rPr dirty="0" sz="2000" lang="en-US">
                <a:latin typeface="Calibri" panose="020F0502020204030204" pitchFamily="34" charset="0"/>
                <a:cs typeface="Calibri" panose="020F0502020204030204" pitchFamily="34" charset="0"/>
              </a:rPr>
              <a:t>b If I saw Sarah, I’d tell her to call you.</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2024-09-07T13:32:20Z</dcterms:created>
  <dcterms:modified xsi:type="dcterms:W3CDTF">2024-09-09T09:35:52Z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935fc13d1a644cb9bd4d8900cd029bd4</vt:lpwstr>
  </property>
</Properties>
</file>