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101" d="100"/>
          <a:sy n="101" d="100"/>
        </p:scale>
        <p:origin x="144" y="34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B0789177-5B72-45BE-9ACA-FDA9810F51C1}"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5ED345D5-ADF7-44DD-8D8F-30ADEC8FD072}"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B0789177-5B72-45BE-9ACA-FDA9810F51C1}"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5ED345D5-ADF7-44DD-8D8F-30ADEC8FD072}"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B0789177-5B72-45BE-9ACA-FDA9810F51C1}"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5ED345D5-ADF7-44DD-8D8F-30ADEC8FD072}"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B0789177-5B72-45BE-9ACA-FDA9810F51C1}"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5ED345D5-ADF7-44DD-8D8F-30ADEC8FD072}"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B0789177-5B72-45BE-9ACA-FDA9810F51C1}"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5ED345D5-ADF7-44DD-8D8F-30ADEC8FD072}"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B0789177-5B72-45BE-9ACA-FDA9810F51C1}"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5ED345D5-ADF7-44DD-8D8F-30ADEC8FD072}"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B0789177-5B72-45BE-9ACA-FDA9810F51C1}"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5ED345D5-ADF7-44DD-8D8F-30ADEC8FD072}"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B0789177-5B72-45BE-9ACA-FDA9810F51C1}"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5ED345D5-ADF7-44DD-8D8F-30ADEC8FD072}"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B0789177-5B72-45BE-9ACA-FDA9810F51C1}"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5ED345D5-ADF7-44DD-8D8F-30ADEC8FD072}"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B0789177-5B72-45BE-9ACA-FDA9810F51C1}"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5ED345D5-ADF7-44DD-8D8F-30ADEC8FD072}"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B0789177-5B72-45BE-9ACA-FDA9810F51C1}"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5ED345D5-ADF7-44DD-8D8F-30ADEC8FD072}"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B0789177-5B72-45BE-9ACA-FDA9810F51C1}"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5ED345D5-ADF7-44DD-8D8F-30ADEC8FD072}"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545123" y="944806"/>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uk-UA">
                <a:latin typeface="Calibri" panose="020F0502020204030204" pitchFamily="34" charset="0"/>
                <a:cs typeface="Calibri" panose="020F0502020204030204" pitchFamily="34" charset="0"/>
              </a:rPr>
              <a:t>6) </a:t>
            </a:r>
            <a:r>
              <a:rPr b="1" dirty="0" sz="2400" lang="en-US">
                <a:latin typeface="Calibri" panose="020F0502020204030204" pitchFamily="34" charset="0"/>
                <a:cs typeface="Calibri" panose="020F0502020204030204" pitchFamily="34" charset="0"/>
              </a:rPr>
              <a:t>Make questions with </a:t>
            </a:r>
            <a:r>
              <a:rPr b="1" dirty="0" sz="2400" i="1" lang="en-US">
                <a:latin typeface="Calibri" panose="020F0502020204030204" pitchFamily="34" charset="0"/>
                <a:cs typeface="Calibri" panose="020F0502020204030204" pitchFamily="34" charset="0"/>
              </a:rPr>
              <a:t>who </a:t>
            </a:r>
            <a:r>
              <a:rPr b="1" dirty="0" sz="2400" lang="en-US">
                <a:latin typeface="Calibri" panose="020F0502020204030204" pitchFamily="34" charset="0"/>
                <a:cs typeface="Calibri" panose="020F0502020204030204" pitchFamily="34" charset="0"/>
              </a:rPr>
              <a:t>or </a:t>
            </a:r>
            <a:r>
              <a:rPr b="1" dirty="0" sz="2400" i="1" lang="en-US">
                <a:latin typeface="Calibri" panose="020F0502020204030204" pitchFamily="34" charset="0"/>
                <a:cs typeface="Calibri" panose="020F0502020204030204" pitchFamily="34" charset="0"/>
              </a:rPr>
              <a:t>what</a:t>
            </a:r>
            <a:r>
              <a:rPr b="1" dirty="0" sz="2400" lang="en-US" smtClean="0">
                <a:latin typeface="Calibri" panose="020F0502020204030204" pitchFamily="34" charset="0"/>
                <a:cs typeface="Calibri" panose="020F0502020204030204" pitchFamily="34" charset="0"/>
              </a:rPr>
              <a:t>.</a:t>
            </a:r>
            <a:endParaRPr dirty="0" sz="2400" lang="uk-UA">
              <a:latin typeface="Calibri" panose="020F0502020204030204" pitchFamily="34" charset="0"/>
              <a:cs typeface="Calibri" panose="020F0502020204030204" pitchFamily="34" charset="0"/>
            </a:endParaRPr>
          </a:p>
        </p:txBody>
      </p:sp>
      <p:pic>
        <p:nvPicPr>
          <p:cNvPr id="2097154" name="Рисунок 3"/>
          <p:cNvPicPr>
            <a:picLocks noChangeAspect="1"/>
          </p:cNvPicPr>
          <p:nvPr/>
        </p:nvPicPr>
        <p:blipFill>
          <a:blip xmlns:r="http://schemas.openxmlformats.org/officeDocument/2006/relationships" r:embed="rId1"/>
          <a:stretch>
            <a:fillRect/>
          </a:stretch>
        </p:blipFill>
        <p:spPr>
          <a:xfrm>
            <a:off x="957062" y="1236711"/>
            <a:ext cx="10277876" cy="5087890"/>
          </a:xfrm>
          <a:prstGeom prst="rec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1" y="0"/>
            <a:ext cx="12192001" cy="6858000"/>
          </a:xfrm>
        </p:spPr>
        <p:txBody>
          <a:bodyPr bIns="720000" lIns="720000" rIns="720000" tIns="720000">
            <a:normAutofit lnSpcReduction="10000"/>
          </a:bodyPr>
          <a:p>
            <a:pPr indent="0" marL="0">
              <a:buNone/>
            </a:pPr>
            <a:r>
              <a:rPr b="1" dirty="0" sz="2000" lang="en-US">
                <a:latin typeface="Calibri" panose="020F0502020204030204" pitchFamily="34" charset="0"/>
                <a:cs typeface="Calibri" panose="020F0502020204030204" pitchFamily="34" charset="0"/>
              </a:rPr>
              <a:t>7)Put the words in brackets in the correct order</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0" marL="0">
              <a:buNone/>
            </a:pPr>
            <a:endParaRPr b="1"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(when / was / built / this house?) </a:t>
            </a:r>
            <a:r>
              <a:rPr dirty="0" sz="2000" i="1" lang="en-US">
                <a:latin typeface="Calibri" panose="020F0502020204030204" pitchFamily="34" charset="0"/>
                <a:cs typeface="Calibri" panose="020F0502020204030204" pitchFamily="34" charset="0"/>
              </a:rPr>
              <a:t>When was this house built</a:t>
            </a:r>
            <a:r>
              <a:rPr dirty="0" sz="2000" lang="en-US">
                <a:latin typeface="Calibri" panose="020F0502020204030204" pitchFamily="34" charset="0"/>
                <a:cs typeface="Calibri" panose="020F0502020204030204" pitchFamily="34" charset="0"/>
              </a:rPr>
              <a:t>?	</a:t>
            </a:r>
          </a:p>
          <a:p>
            <a:pPr indent="0" marL="0">
              <a:buNone/>
            </a:pPr>
            <a:r>
              <a:rPr dirty="0" sz="2000" lang="en-US">
                <a:latin typeface="Calibri" panose="020F0502020204030204" pitchFamily="34" charset="0"/>
                <a:cs typeface="Calibri" panose="020F0502020204030204" pitchFamily="34" charset="0"/>
              </a:rPr>
              <a:t>2 (how / cheese / is / made</a:t>
            </a:r>
            <a:r>
              <a:rPr dirty="0" sz="2000" lang="en-US" smtClean="0">
                <a:latin typeface="Calibri" panose="020F0502020204030204" pitchFamily="34" charset="0"/>
                <a:cs typeface="Calibri" panose="020F0502020204030204" pitchFamily="34" charset="0"/>
              </a:rPr>
              <a:t>?)</a:t>
            </a:r>
            <a:r>
              <a:rPr dirty="0" sz="2000" lang="uk-UA" u="sng" smtClean="0">
                <a:latin typeface="Calibri" panose="020F0502020204030204" pitchFamily="34" charset="0"/>
                <a:cs typeface="Calibri" panose="020F0502020204030204" pitchFamily="34" charset="0"/>
              </a:rPr>
              <a:t>			</a:t>
            </a:r>
            <a:r>
              <a:rPr dirty="0" sz="2000" lang="uk-UA"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3 (why / Sue / working / isn’t / today?)</a:t>
            </a:r>
            <a:r>
              <a:rPr dirty="0" sz="2000" lang="en-US" u="sng">
                <a:latin typeface="Calibri" panose="020F0502020204030204" pitchFamily="34" charset="0"/>
                <a:cs typeface="Calibri" panose="020F0502020204030204" pitchFamily="34" charset="0"/>
              </a:rPr>
              <a:t>   </a:t>
            </a:r>
            <a:r>
              <a:rPr dirty="0" sz="2000" lang="uk-UA" u="sng" smtClean="0">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a:t>
            </a:r>
            <a:endParaRPr dirty="0" sz="2000" lang="uk-UA" smtClean="0">
              <a:latin typeface="Calibri" panose="020F0502020204030204" pitchFamily="34" charset="0"/>
              <a:cs typeface="Calibri" panose="020F0502020204030204" pitchFamily="34" charset="0"/>
            </a:endParaRPr>
          </a:p>
          <a:p>
            <a:pPr indent="0" marL="0">
              <a:buNone/>
            </a:pPr>
            <a:r>
              <a:rPr dirty="0" sz="2000" lang="en-US" smtClean="0">
                <a:latin typeface="Calibri" panose="020F0502020204030204" pitchFamily="34" charset="0"/>
                <a:cs typeface="Calibri" panose="020F0502020204030204" pitchFamily="34" charset="0"/>
              </a:rPr>
              <a:t>4 </a:t>
            </a:r>
            <a:r>
              <a:rPr dirty="0" sz="2000" lang="en-US">
                <a:latin typeface="Calibri" panose="020F0502020204030204" pitchFamily="34" charset="0"/>
                <a:cs typeface="Calibri" panose="020F0502020204030204" pitchFamily="34" charset="0"/>
              </a:rPr>
              <a:t>(what time / arriving / your friends / are</a:t>
            </a:r>
            <a:r>
              <a:rPr dirty="0" sz="2000" lang="en-US" smtClean="0">
                <a:latin typeface="Calibri" panose="020F0502020204030204" pitchFamily="34" charset="0"/>
                <a:cs typeface="Calibri" panose="020F0502020204030204" pitchFamily="34" charset="0"/>
              </a:rPr>
              <a:t>?)</a:t>
            </a:r>
            <a:r>
              <a:rPr dirty="0" sz="2000" lang="uk-UA" u="sng" smtClean="0">
                <a:latin typeface="Calibri" panose="020F0502020204030204" pitchFamily="34" charset="0"/>
                <a:cs typeface="Calibri" panose="020F0502020204030204" pitchFamily="34" charset="0"/>
              </a:rPr>
              <a:t>				</a:t>
            </a:r>
            <a:r>
              <a:rPr dirty="0" sz="2000" lang="uk-UA"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5 (why / was / cancelled / the meeting</a:t>
            </a:r>
            <a:r>
              <a:rPr dirty="0" sz="2000" lang="en-US" smtClean="0">
                <a:latin typeface="Calibri" panose="020F0502020204030204" pitchFamily="34" charset="0"/>
                <a:cs typeface="Calibri" panose="020F0502020204030204" pitchFamily="34" charset="0"/>
              </a:rPr>
              <a:t>?)</a:t>
            </a:r>
            <a:r>
              <a:rPr dirty="0" sz="2000" lang="uk-UA" u="sng" smtClean="0">
                <a:latin typeface="Calibri" panose="020F0502020204030204" pitchFamily="34" charset="0"/>
                <a:cs typeface="Calibri" panose="020F0502020204030204" pitchFamily="34" charset="0"/>
              </a:rPr>
              <a:t>					</a:t>
            </a:r>
            <a:r>
              <a:rPr dirty="0" sz="2000" lang="uk-UA" smtClean="0">
                <a:latin typeface="Calibri" panose="020F0502020204030204" pitchFamily="34" charset="0"/>
                <a:cs typeface="Calibri" panose="020F0502020204030204" pitchFamily="34" charset="0"/>
              </a:rPr>
              <a:t>.</a:t>
            </a:r>
            <a:r>
              <a:rPr dirty="0" sz="2000" lang="en-US" smtClean="0">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a:t>
            </a:r>
          </a:p>
          <a:p>
            <a:pPr indent="0" marL="0">
              <a:buNone/>
            </a:pPr>
            <a:r>
              <a:rPr dirty="0" sz="2000" lang="en-US">
                <a:latin typeface="Calibri" panose="020F0502020204030204" pitchFamily="34" charset="0"/>
                <a:cs typeface="Calibri" panose="020F0502020204030204" pitchFamily="34" charset="0"/>
              </a:rPr>
              <a:t>6 (when / invented / paper / was</a:t>
            </a:r>
            <a:r>
              <a:rPr dirty="0" sz="2000" lang="en-US" smtClean="0">
                <a:latin typeface="Calibri" panose="020F0502020204030204" pitchFamily="34" charset="0"/>
                <a:cs typeface="Calibri" panose="020F0502020204030204" pitchFamily="34" charset="0"/>
              </a:rPr>
              <a:t>?)</a:t>
            </a:r>
            <a:r>
              <a:rPr dirty="0" sz="2000" lang="uk-UA" u="sng" smtClean="0">
                <a:latin typeface="Calibri" panose="020F0502020204030204" pitchFamily="34" charset="0"/>
                <a:cs typeface="Calibri" panose="020F0502020204030204" pitchFamily="34" charset="0"/>
              </a:rPr>
              <a:t>				</a:t>
            </a:r>
            <a:r>
              <a:rPr dirty="0" sz="2000" lang="uk-UA" smtClean="0">
                <a:latin typeface="Calibri" panose="020F0502020204030204" pitchFamily="34" charset="0"/>
                <a:cs typeface="Calibri" panose="020F0502020204030204" pitchFamily="34" charset="0"/>
              </a:rPr>
              <a:t>.</a:t>
            </a:r>
            <a:r>
              <a:rPr dirty="0" sz="2000" lang="en-US" smtClean="0">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a:t>
            </a:r>
          </a:p>
          <a:p>
            <a:pPr indent="0" marL="0">
              <a:buNone/>
            </a:pPr>
            <a:r>
              <a:rPr dirty="0" sz="2000" lang="en-US">
                <a:latin typeface="Calibri" panose="020F0502020204030204" pitchFamily="34" charset="0"/>
                <a:cs typeface="Calibri" panose="020F0502020204030204" pitchFamily="34" charset="0"/>
              </a:rPr>
              <a:t>7 (where / your parents / were / born</a:t>
            </a:r>
            <a:r>
              <a:rPr dirty="0" sz="2000" lang="en-US" smtClean="0">
                <a:latin typeface="Calibri" panose="020F0502020204030204" pitchFamily="34" charset="0"/>
                <a:cs typeface="Calibri" panose="020F0502020204030204" pitchFamily="34" charset="0"/>
              </a:rPr>
              <a:t>?)</a:t>
            </a:r>
            <a:r>
              <a:rPr dirty="0" sz="2000" lang="uk-UA" u="sng" smtClean="0">
                <a:latin typeface="Calibri" panose="020F0502020204030204" pitchFamily="34" charset="0"/>
                <a:cs typeface="Calibri" panose="020F0502020204030204" pitchFamily="34" charset="0"/>
              </a:rPr>
              <a:t>				</a:t>
            </a:r>
            <a:r>
              <a:rPr dirty="0" sz="2000" lang="uk-UA" smtClean="0">
                <a:latin typeface="Calibri" panose="020F0502020204030204" pitchFamily="34" charset="0"/>
                <a:cs typeface="Calibri" panose="020F0502020204030204" pitchFamily="34" charset="0"/>
              </a:rPr>
              <a:t>.</a:t>
            </a:r>
            <a:r>
              <a:rPr dirty="0" sz="2000" lang="en-US" smtClean="0">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a:t>
            </a:r>
          </a:p>
          <a:p>
            <a:pPr indent="0" marL="0">
              <a:buNone/>
            </a:pPr>
            <a:r>
              <a:rPr dirty="0" sz="2000" lang="en-US">
                <a:latin typeface="Calibri" panose="020F0502020204030204" pitchFamily="34" charset="0"/>
                <a:cs typeface="Calibri" panose="020F0502020204030204" pitchFamily="34" charset="0"/>
              </a:rPr>
              <a:t>8 (why / you / to the party / didn’t / come</a:t>
            </a:r>
            <a:r>
              <a:rPr dirty="0" sz="2000" lang="en-US" smtClean="0">
                <a:latin typeface="Calibri" panose="020F0502020204030204" pitchFamily="34" charset="0"/>
                <a:cs typeface="Calibri" panose="020F0502020204030204" pitchFamily="34" charset="0"/>
              </a:rPr>
              <a:t>?)</a:t>
            </a:r>
            <a:r>
              <a:rPr dirty="0" sz="2000" lang="uk-UA" u="sng" smtClean="0">
                <a:latin typeface="Calibri" panose="020F0502020204030204" pitchFamily="34" charset="0"/>
                <a:cs typeface="Calibri" panose="020F0502020204030204" pitchFamily="34" charset="0"/>
              </a:rPr>
              <a:t>				</a:t>
            </a:r>
            <a:r>
              <a:rPr dirty="0" sz="2000" lang="uk-UA"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9 (how / the accident / did / happen</a:t>
            </a:r>
            <a:r>
              <a:rPr dirty="0" sz="2000" lang="en-US" smtClean="0">
                <a:latin typeface="Calibri" panose="020F0502020204030204" pitchFamily="34" charset="0"/>
                <a:cs typeface="Calibri" panose="020F0502020204030204" pitchFamily="34" charset="0"/>
              </a:rPr>
              <a:t>?)</a:t>
            </a:r>
            <a:r>
              <a:rPr dirty="0" sz="2000" lang="uk-UA" u="sng" smtClean="0">
                <a:latin typeface="Calibri" panose="020F0502020204030204" pitchFamily="34" charset="0"/>
                <a:cs typeface="Calibri" panose="020F0502020204030204" pitchFamily="34" charset="0"/>
              </a:rPr>
              <a:t>					</a:t>
            </a:r>
            <a:r>
              <a:rPr dirty="0" sz="2000" lang="uk-UA"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10 (why / happy / you / aren’t</a:t>
            </a:r>
            <a:r>
              <a:rPr dirty="0" sz="2000" lang="en-US" smtClean="0">
                <a:latin typeface="Calibri" panose="020F0502020204030204" pitchFamily="34" charset="0"/>
                <a:cs typeface="Calibri" panose="020F0502020204030204" pitchFamily="34" charset="0"/>
              </a:rPr>
              <a:t>?)</a:t>
            </a:r>
            <a:r>
              <a:rPr dirty="0" sz="2000" lang="uk-UA" u="sng" smtClean="0">
                <a:latin typeface="Calibri" panose="020F0502020204030204" pitchFamily="34" charset="0"/>
                <a:cs typeface="Calibri" panose="020F0502020204030204" pitchFamily="34" charset="0"/>
              </a:rPr>
              <a:t>				</a:t>
            </a:r>
            <a:r>
              <a:rPr dirty="0" sz="2000" lang="uk-UA"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11 (how many / speak / can / languages / you</a:t>
            </a:r>
            <a:r>
              <a:rPr dirty="0" sz="2000" lang="en-US" smtClean="0">
                <a:latin typeface="Calibri" panose="020F0502020204030204" pitchFamily="34" charset="0"/>
                <a:cs typeface="Calibri" panose="020F0502020204030204" pitchFamily="34" charset="0"/>
              </a:rPr>
              <a:t>?)</a:t>
            </a:r>
            <a:r>
              <a:rPr dirty="0" sz="2000" lang="uk-UA" u="sng" smtClean="0">
                <a:latin typeface="Calibri" panose="020F0502020204030204" pitchFamily="34" charset="0"/>
                <a:cs typeface="Calibri" panose="020F0502020204030204" pitchFamily="34" charset="0"/>
              </a:rPr>
              <a:t>				</a:t>
            </a:r>
            <a:r>
              <a:rPr dirty="0" sz="2000" lang="uk-UA" smtClean="0">
                <a:latin typeface="Calibri" panose="020F0502020204030204" pitchFamily="34" charset="0"/>
                <a:cs typeface="Calibri" panose="020F0502020204030204" pitchFamily="34" charset="0"/>
              </a:rPr>
              <a:t>.</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indent="0" marL="0">
              <a:buNone/>
            </a:pPr>
            <a:r>
              <a:rPr b="1" dirty="0" lang="en-US">
                <a:latin typeface="Calibri" panose="020F0502020204030204" pitchFamily="34" charset="0"/>
                <a:cs typeface="Calibri" panose="020F0502020204030204" pitchFamily="34" charset="0"/>
              </a:rPr>
              <a:t>Write negative questions from the words in brackets. In each situation you are surprised</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A: We won’t see Lisa this evening.</a:t>
            </a:r>
          </a:p>
          <a:p>
            <a:pPr indent="0" marL="0">
              <a:buNone/>
            </a:pPr>
            <a:r>
              <a:rPr dirty="0" lang="en-US">
                <a:latin typeface="Calibri" panose="020F0502020204030204" pitchFamily="34" charset="0"/>
                <a:cs typeface="Calibri" panose="020F0502020204030204" pitchFamily="34" charset="0"/>
              </a:rPr>
              <a:t>b: Why not? (she / not / come / out with us?) </a:t>
            </a:r>
            <a:r>
              <a:rPr dirty="0" i="1" lang="en-US">
                <a:latin typeface="Calibri" panose="020F0502020204030204" pitchFamily="34" charset="0"/>
                <a:cs typeface="Calibri" panose="020F0502020204030204" pitchFamily="34" charset="0"/>
              </a:rPr>
              <a:t>Isn’t she coming out with us</a:t>
            </a:r>
            <a:r>
              <a:rPr dirty="0" lang="en-US" smtClean="0">
                <a:latin typeface="Calibri" panose="020F0502020204030204" pitchFamily="34" charset="0"/>
                <a:cs typeface="Calibri" panose="020F0502020204030204" pitchFamily="34" charset="0"/>
              </a:rPr>
              <a:t>?</a:t>
            </a:r>
            <a:endParaRPr dirty="0" lang="uk-UA" smtClean="0">
              <a:latin typeface="Calibri" panose="020F0502020204030204" pitchFamily="34" charset="0"/>
              <a:cs typeface="Calibri" panose="020F0502020204030204" pitchFamily="34" charset="0"/>
            </a:endParaRPr>
          </a:p>
          <a:p>
            <a:pPr indent="0" marL="0">
              <a:buNone/>
            </a:pPr>
            <a:endParaRPr dirty="0" lang="uk-UA" smtClean="0">
              <a:latin typeface="Calibri" panose="020F0502020204030204" pitchFamily="34" charset="0"/>
              <a:cs typeface="Calibri" panose="020F0502020204030204" pitchFamily="34" charset="0"/>
            </a:endParaRPr>
          </a:p>
          <a:p>
            <a:pPr indent="0" marL="0">
              <a:buNone/>
            </a:pPr>
            <a:r>
              <a:rPr dirty="0" lang="en-US" smtClean="0">
                <a:latin typeface="Calibri" panose="020F0502020204030204" pitchFamily="34" charset="0"/>
                <a:cs typeface="Calibri" panose="020F0502020204030204" pitchFamily="34" charset="0"/>
              </a:rPr>
              <a:t>2 </a:t>
            </a:r>
            <a:r>
              <a:rPr dirty="0" lang="en-US">
                <a:latin typeface="Calibri" panose="020F0502020204030204" pitchFamily="34" charset="0"/>
                <a:cs typeface="Calibri" panose="020F0502020204030204" pitchFamily="34" charset="0"/>
              </a:rPr>
              <a:t>A: I hope we don’t meet Luke tonight.</a:t>
            </a:r>
          </a:p>
          <a:p>
            <a:pPr indent="0" marL="0">
              <a:buNone/>
            </a:pPr>
            <a:r>
              <a:rPr dirty="0" lang="en-US">
                <a:latin typeface="Calibri" panose="020F0502020204030204" pitchFamily="34" charset="0"/>
                <a:cs typeface="Calibri" panose="020F0502020204030204" pitchFamily="34" charset="0"/>
              </a:rPr>
              <a:t>b: Why? (you / not / like / him?)</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endParaRPr dirty="0" lang="uk-UA" smtClean="0">
              <a:latin typeface="Calibri" panose="020F0502020204030204" pitchFamily="34" charset="0"/>
              <a:cs typeface="Calibri" panose="020F0502020204030204" pitchFamily="34" charset="0"/>
            </a:endParaRPr>
          </a:p>
          <a:p>
            <a:pPr indent="0" marL="0">
              <a:buNone/>
            </a:pPr>
            <a:r>
              <a:rPr dirty="0" lang="en-US" smtClean="0">
                <a:latin typeface="Calibri" panose="020F0502020204030204" pitchFamily="34" charset="0"/>
                <a:cs typeface="Calibri" panose="020F0502020204030204" pitchFamily="34" charset="0"/>
              </a:rPr>
              <a:t>3 </a:t>
            </a:r>
            <a:r>
              <a:rPr dirty="0" lang="en-US">
                <a:latin typeface="Calibri" panose="020F0502020204030204" pitchFamily="34" charset="0"/>
                <a:cs typeface="Calibri" panose="020F0502020204030204" pitchFamily="34" charset="0"/>
              </a:rPr>
              <a:t>A: Don’t go and see that film.</a:t>
            </a:r>
          </a:p>
          <a:p>
            <a:pPr indent="0" marL="0">
              <a:buNone/>
            </a:pPr>
            <a:r>
              <a:rPr dirty="0" lang="en-US">
                <a:latin typeface="Calibri" panose="020F0502020204030204" pitchFamily="34" charset="0"/>
                <a:cs typeface="Calibri" panose="020F0502020204030204" pitchFamily="34" charset="0"/>
              </a:rPr>
              <a:t>b: Why not? (it / not / good?)</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endParaRPr dirty="0" lang="uk-UA" smtClean="0">
              <a:latin typeface="Calibri" panose="020F0502020204030204" pitchFamily="34" charset="0"/>
              <a:cs typeface="Calibri" panose="020F0502020204030204" pitchFamily="34" charset="0"/>
            </a:endParaRPr>
          </a:p>
          <a:p>
            <a:pPr indent="0" marL="0">
              <a:buNone/>
            </a:pPr>
            <a:r>
              <a:rPr dirty="0" lang="en-US" smtClean="0">
                <a:latin typeface="Calibri" panose="020F0502020204030204" pitchFamily="34" charset="0"/>
                <a:cs typeface="Calibri" panose="020F0502020204030204" pitchFamily="34" charset="0"/>
              </a:rPr>
              <a:t>4 </a:t>
            </a:r>
            <a:r>
              <a:rPr dirty="0" lang="en-US">
                <a:latin typeface="Calibri" panose="020F0502020204030204" pitchFamily="34" charset="0"/>
                <a:cs typeface="Calibri" panose="020F0502020204030204" pitchFamily="34" charset="0"/>
              </a:rPr>
              <a:t>A: I’ll have to borrow some money.</a:t>
            </a:r>
          </a:p>
          <a:p>
            <a:pPr indent="0" marL="0">
              <a:buNone/>
            </a:pPr>
            <a:r>
              <a:rPr dirty="0" lang="en-US">
                <a:latin typeface="Calibri" panose="020F0502020204030204" pitchFamily="34" charset="0"/>
                <a:cs typeface="Calibri" panose="020F0502020204030204" pitchFamily="34" charset="0"/>
              </a:rPr>
              <a:t>b: Why? (you / not / have / any?)</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2 (14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14(2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272562" y="2910254"/>
            <a:ext cx="11658600" cy="3692769"/>
          </a:xfrm>
        </p:spPr>
        <p:txBody>
          <a:bodyPr>
            <a:normAutofit/>
          </a:bodyPr>
          <a:p>
            <a:pPr indent="0" marL="0">
              <a:buNone/>
            </a:pPr>
            <a:r>
              <a:rPr b="1" dirty="0" lang="en-US">
                <a:latin typeface="Calibri" panose="020F0502020204030204" pitchFamily="34" charset="0"/>
                <a:cs typeface="Calibri" panose="020F0502020204030204" pitchFamily="34" charset="0"/>
              </a:rPr>
              <a:t>Topic </a:t>
            </a:r>
            <a:r>
              <a:rPr b="1" dirty="0" lang="uk-UA">
                <a:latin typeface="Calibri" panose="020F0502020204030204" pitchFamily="34" charset="0"/>
                <a:cs typeface="Calibri" panose="020F0502020204030204" pitchFamily="34" charset="0"/>
              </a:rPr>
              <a:t>«</a:t>
            </a:r>
            <a:r>
              <a:rPr b="1" dirty="0" lang="en-US">
                <a:latin typeface="Calibri" panose="020F0502020204030204" pitchFamily="34" charset="0"/>
                <a:cs typeface="Calibri" panose="020F0502020204030204" pitchFamily="34" charset="0"/>
              </a:rPr>
              <a:t>What is Materials Science? Test Paper. Review. Job interviews. » Word order (Questions 1) Grammar revision</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Objectives: </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learn new vocabulary;</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practice grammar structures;</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enable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talk and write on the topic;</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a:t>
            </a:r>
            <a:r>
              <a:rPr dirty="0" lang="en-US" err="1">
                <a:latin typeface="Calibri" panose="020F0502020204030204" pitchFamily="34" charset="0"/>
                <a:cs typeface="Calibri" panose="020F0502020204030204" pitchFamily="34" charset="0"/>
              </a:rPr>
              <a:t>instil</a:t>
            </a:r>
            <a:r>
              <a:rPr dirty="0" lang="en-US">
                <a:latin typeface="Calibri" panose="020F0502020204030204" pitchFamily="34" charset="0"/>
                <a:cs typeface="Calibri" panose="020F0502020204030204" pitchFamily="34" charset="0"/>
              </a:rPr>
              <a:t> the idea that learning languages is necessary and essential;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encourage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go on learning English at the next level;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lay the foundations for future study in terms to basic structures, lexis, language functions and basic </a:t>
            </a:r>
            <a:r>
              <a:rPr dirty="0" lang="en-US" smtClean="0">
                <a:latin typeface="Calibri" panose="020F0502020204030204" pitchFamily="34" charset="0"/>
                <a:cs typeface="Calibri" panose="020F0502020204030204" pitchFamily="34" charset="0"/>
              </a:rPr>
              <a:t>study</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Plan:</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Topic «Soil. Test Paper. Review. Job interviews. » Word order (Questions 1)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2. Answer the questions to the text.</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4. Complete the following sentences.</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Task 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a:bodyPr>
          <a:p>
            <a:pPr indent="0" marL="0">
              <a:buNone/>
            </a:pPr>
            <a:r>
              <a:rPr dirty="0" sz="2400" lang="en-US" err="1">
                <a:latin typeface="Calibri" panose="020F0502020204030204" pitchFamily="34" charset="0"/>
                <a:cs typeface="Calibri" panose="020F0502020204030204" pitchFamily="34" charset="0"/>
              </a:rPr>
              <a:t>Хід</a:t>
            </a:r>
            <a:r>
              <a:rPr dirty="0" sz="2400" lang="en-US">
                <a:latin typeface="Calibri" panose="020F0502020204030204" pitchFamily="34" charset="0"/>
                <a:cs typeface="Calibri" panose="020F0502020204030204" pitchFamily="34" charset="0"/>
              </a:rPr>
              <a:t> </a:t>
            </a:r>
            <a:r>
              <a:rPr dirty="0" sz="2400" lang="en-US" err="1">
                <a:latin typeface="Calibri" panose="020F0502020204030204" pitchFamily="34" charset="0"/>
                <a:cs typeface="Calibri" panose="020F0502020204030204" pitchFamily="34" charset="0"/>
              </a:rPr>
              <a:t>заняття</a:t>
            </a:r>
            <a:r>
              <a:rPr dirty="0" sz="2400" lang="en-US">
                <a:latin typeface="Calibri" panose="020F0502020204030204" pitchFamily="34" charset="0"/>
                <a:cs typeface="Calibri" panose="020F0502020204030204" pitchFamily="34" charset="0"/>
              </a:rPr>
              <a:t> (Procedure)</a:t>
            </a: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1.Learn the new words and word combinations.</a:t>
            </a:r>
          </a:p>
          <a:p>
            <a:pPr indent="0" marL="0">
              <a:buNone/>
            </a:pPr>
            <a:r>
              <a:rPr dirty="0" sz="2400" lang="en-US">
                <a:latin typeface="Calibri" panose="020F0502020204030204" pitchFamily="34" charset="0"/>
                <a:cs typeface="Calibri" panose="020F0502020204030204" pitchFamily="34" charset="0"/>
              </a:rPr>
              <a:t>2.Make some questions on the text.</a:t>
            </a:r>
          </a:p>
          <a:p>
            <a:pPr indent="0" marL="0">
              <a:buNone/>
            </a:pPr>
            <a:r>
              <a:rPr dirty="0" sz="2400" lang="en-US">
                <a:latin typeface="Calibri" panose="020F0502020204030204" pitchFamily="34" charset="0"/>
                <a:cs typeface="Calibri" panose="020F0502020204030204" pitchFamily="34" charset="0"/>
              </a:rPr>
              <a:t>3.Read the text and translate into Ukrainian in the written form.</a:t>
            </a:r>
          </a:p>
          <a:p>
            <a:pPr indent="0" marL="0">
              <a:buNone/>
            </a:pPr>
            <a:r>
              <a:rPr dirty="0" sz="2400" lang="en-US">
                <a:latin typeface="Calibri" panose="020F0502020204030204" pitchFamily="34" charset="0"/>
                <a:cs typeface="Calibri" panose="020F0502020204030204" pitchFamily="34" charset="0"/>
              </a:rPr>
              <a:t>4. Make summery of the text in English.</a:t>
            </a:r>
          </a:p>
          <a:p>
            <a:pPr indent="0" marL="0">
              <a:buNone/>
            </a:pPr>
            <a:r>
              <a:rPr dirty="0" sz="2400" lang="en-US">
                <a:latin typeface="Calibri" panose="020F0502020204030204" pitchFamily="34" charset="0"/>
                <a:cs typeface="Calibri" panose="020F0502020204030204" pitchFamily="34" charset="0"/>
              </a:rPr>
              <a:t>5. Read text 1 and fill in the blanks (1-10) with the appropriate words (a-j</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rmAutofit/>
          </a:bodyPr>
          <a:p>
            <a:pPr indent="0" marL="0">
              <a:buNone/>
            </a:pPr>
            <a:r>
              <a:rPr dirty="0" sz="2400" lang="en-US">
                <a:latin typeface="Calibri" panose="020F0502020204030204" pitchFamily="34" charset="0"/>
                <a:cs typeface="Calibri" panose="020F0502020204030204" pitchFamily="34" charset="0"/>
              </a:rPr>
              <a:t>Text 1</a:t>
            </a:r>
          </a:p>
          <a:p>
            <a:pPr indent="0" marL="0">
              <a:buNone/>
            </a:pPr>
            <a:r>
              <a:rPr dirty="0" sz="2400" lang="en-US">
                <a:latin typeface="Calibri" panose="020F0502020204030204" pitchFamily="34" charset="0"/>
                <a:cs typeface="Calibri" panose="020F0502020204030204" pitchFamily="34" charset="0"/>
              </a:rPr>
              <a:t>a) work</a:t>
            </a:r>
          </a:p>
          <a:p>
            <a:pPr indent="0" marL="0">
              <a:buNone/>
            </a:pPr>
            <a:r>
              <a:rPr dirty="0" sz="2400" lang="en-US">
                <a:latin typeface="Calibri" panose="020F0502020204030204" pitchFamily="34" charset="0"/>
                <a:cs typeface="Calibri" panose="020F0502020204030204" pitchFamily="34" charset="0"/>
              </a:rPr>
              <a:t>b) organic</a:t>
            </a:r>
          </a:p>
          <a:p>
            <a:pPr indent="0" marL="0">
              <a:buNone/>
            </a:pPr>
            <a:r>
              <a:rPr dirty="0" sz="2400" lang="en-US">
                <a:latin typeface="Calibri" panose="020F0502020204030204" pitchFamily="34" charset="0"/>
                <a:cs typeface="Calibri" panose="020F0502020204030204" pitchFamily="34" charset="0"/>
              </a:rPr>
              <a:t>c) major</a:t>
            </a:r>
          </a:p>
          <a:p>
            <a:pPr indent="0" marL="0">
              <a:buNone/>
            </a:pPr>
            <a:r>
              <a:rPr dirty="0" sz="2400" lang="en-US">
                <a:latin typeface="Calibri" panose="020F0502020204030204" pitchFamily="34" charset="0"/>
                <a:cs typeface="Calibri" panose="020F0502020204030204" pitchFamily="34" charset="0"/>
              </a:rPr>
              <a:t>d) life</a:t>
            </a:r>
          </a:p>
          <a:p>
            <a:pPr indent="0" marL="0">
              <a:buNone/>
            </a:pPr>
            <a:r>
              <a:rPr dirty="0" sz="2400" lang="en-US">
                <a:latin typeface="Calibri" panose="020F0502020204030204" pitchFamily="34" charset="0"/>
                <a:cs typeface="Calibri" panose="020F0502020204030204" pitchFamily="34" charset="0"/>
              </a:rPr>
              <a:t>e) technology</a:t>
            </a:r>
          </a:p>
          <a:p>
            <a:pPr indent="0" marL="0">
              <a:buNone/>
            </a:pPr>
            <a:r>
              <a:rPr dirty="0" sz="2400" lang="en-US">
                <a:latin typeface="Calibri" panose="020F0502020204030204" pitchFamily="34" charset="0"/>
                <a:cs typeface="Calibri" panose="020F0502020204030204" pitchFamily="34" charset="0"/>
              </a:rPr>
              <a:t>f) ball-point pen</a:t>
            </a:r>
          </a:p>
          <a:p>
            <a:pPr indent="0" marL="0">
              <a:buNone/>
            </a:pPr>
            <a:r>
              <a:rPr dirty="0" sz="2400" lang="en-US">
                <a:latin typeface="Calibri" panose="020F0502020204030204" pitchFamily="34" charset="0"/>
                <a:cs typeface="Calibri" panose="020F0502020204030204" pitchFamily="34" charset="0"/>
              </a:rPr>
              <a:t>g) combines</a:t>
            </a:r>
          </a:p>
          <a:p>
            <a:pPr indent="0" marL="0">
              <a:buNone/>
            </a:pPr>
            <a:r>
              <a:rPr dirty="0" sz="2400" lang="en-US">
                <a:latin typeface="Calibri" panose="020F0502020204030204" pitchFamily="34" charset="0"/>
                <a:cs typeface="Calibri" panose="020F0502020204030204" pitchFamily="34" charset="0"/>
              </a:rPr>
              <a:t>h) items</a:t>
            </a:r>
          </a:p>
          <a:p>
            <a:pPr indent="0" marL="0">
              <a:buNone/>
            </a:pPr>
            <a:r>
              <a:rPr dirty="0" sz="2400" lang="en-US" err="1">
                <a:latin typeface="Calibri" panose="020F0502020204030204" pitchFamily="34" charset="0"/>
                <a:cs typeface="Calibri" panose="020F0502020204030204" pitchFamily="34" charset="0"/>
              </a:rPr>
              <a:t>i</a:t>
            </a:r>
            <a:r>
              <a:rPr dirty="0" sz="2400" lang="en-US">
                <a:latin typeface="Calibri" panose="020F0502020204030204" pitchFamily="34" charset="0"/>
                <a:cs typeface="Calibri" panose="020F0502020204030204" pitchFamily="34" charset="0"/>
              </a:rPr>
              <a:t>) economical</a:t>
            </a:r>
          </a:p>
          <a:p>
            <a:pPr indent="0" marL="0">
              <a:buNone/>
            </a:pPr>
            <a:r>
              <a:rPr dirty="0" sz="2400" lang="en-US">
                <a:latin typeface="Calibri" panose="020F0502020204030204" pitchFamily="34" charset="0"/>
                <a:cs typeface="Calibri" panose="020F0502020204030204" pitchFamily="34" charset="0"/>
              </a:rPr>
              <a:t>j) </a:t>
            </a:r>
            <a:r>
              <a:rPr dirty="0" sz="2400" lang="en-US" smtClean="0">
                <a:latin typeface="Calibri" panose="020F0502020204030204" pitchFamily="34" charset="0"/>
                <a:cs typeface="Calibri" panose="020F0502020204030204" pitchFamily="34" charset="0"/>
              </a:rPr>
              <a:t>polymers</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720000" lIns="720000" rIns="720000" tIns="720000">
            <a:normAutofit/>
          </a:bodyPr>
          <a:p>
            <a:pPr algn="ctr" indent="0" marL="0">
              <a:buNone/>
            </a:pPr>
            <a:r>
              <a:rPr dirty="0" sz="2000" lang="en-US">
                <a:latin typeface="Calibri" panose="020F0502020204030204" pitchFamily="34" charset="0"/>
                <a:cs typeface="Calibri" panose="020F0502020204030204" pitchFamily="34" charset="0"/>
              </a:rPr>
              <a:t>What is Materials Science</a:t>
            </a:r>
            <a:r>
              <a:rPr dirty="0" sz="2000" lang="en-US" smtClean="0">
                <a:latin typeface="Calibri" panose="020F0502020204030204" pitchFamily="34" charset="0"/>
                <a:cs typeface="Calibri" panose="020F0502020204030204" pitchFamily="34" charset="0"/>
              </a:rPr>
              <a:t>?</a:t>
            </a:r>
            <a:endParaRPr dirty="0" sz="2000" lang="uk-UA" smtClean="0">
              <a:latin typeface="Calibri" panose="020F0502020204030204" pitchFamily="34" charset="0"/>
              <a:cs typeface="Calibri" panose="020F0502020204030204" pitchFamily="34" charset="0"/>
            </a:endParaRPr>
          </a:p>
          <a:p>
            <a:pPr algn="ctr" indent="0" marL="0">
              <a:buNone/>
            </a:pPr>
            <a:endParaRPr dirty="0" sz="2000" lang="en-US">
              <a:latin typeface="Calibri" panose="020F0502020204030204" pitchFamily="34" charset="0"/>
              <a:cs typeface="Calibri" panose="020F0502020204030204" pitchFamily="34" charset="0"/>
            </a:endParaRPr>
          </a:p>
          <a:p>
            <a:pPr algn="just" indent="0" marL="0">
              <a:buNone/>
            </a:pPr>
            <a:r>
              <a:rPr dirty="0" sz="2000" lang="en-US">
                <a:latin typeface="Calibri" panose="020F0502020204030204" pitchFamily="34" charset="0"/>
                <a:cs typeface="Calibri" panose="020F0502020204030204" pitchFamily="34" charset="0"/>
              </a:rPr>
              <a:t>Materials make modern (1) possible—from the polymers in the chair you’re sitting on, the metal (2) you’re using, and the concrete that made the building you live or (3) in to the materials that make up streets and highways and the car you drive. All these (4) are products of materials science and technology (MST). Briefly defined, materials science is the study of “stuff.” Materials science is the study of solid matter, inorganic and (5). Figures 1.1, 1.2, 1.3, and 1.4 depict how these materials are classified. Materials science and (6) is a multidisciplinary approach to science that involves designing, choosing, and using three (7) classes of materials—metals, ceramics, and (8) (plastics). Wood also could be used. Another class of materials used in MST is composites, which are made of a combination of materials (such as in particle board or fiberglass). Materials science (9) many areas of science. Figure 1.5 illustrates how materials science draws from chemistry, physics, and engineering to make better, more useful, and more (10) and efficient “stuff.” Because of the interdisciplinary nature of materials science, it can be used both as an introductory course to interest students in science and engineering and also as an additional course to expand the horizons of students already taking science and mathematics courses.</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Autofit/>
          </a:bodyPr>
          <a:p>
            <a:pPr algn="ctr" indent="0" marL="0">
              <a:buNone/>
            </a:pPr>
            <a:r>
              <a:rPr dirty="0" lang="en-US"/>
              <a:t>Job interviews </a:t>
            </a:r>
            <a:endParaRPr dirty="0" lang="uk-UA" smtClean="0"/>
          </a:p>
          <a:p>
            <a:pPr algn="ctr" indent="0" marL="0">
              <a:buNone/>
            </a:pPr>
            <a:endParaRPr dirty="0" lang="en-US"/>
          </a:p>
          <a:p>
            <a:pPr algn="just" indent="0" marL="0">
              <a:spcBef>
                <a:spcPts val="0"/>
              </a:spcBef>
              <a:buNone/>
            </a:pPr>
            <a:r>
              <a:rPr dirty="0" lang="en-US"/>
              <a:t>Job interviews are a crucial step in the process of landing a job. They provide employers with an opportunity to assess a candidate's qualifications, skills, and suitability for a particular role. Likewise, job interviews allow candidates to showcase their abilities, experience, and personality.</a:t>
            </a:r>
          </a:p>
          <a:p>
            <a:pPr algn="just" indent="0" marL="0">
              <a:spcBef>
                <a:spcPts val="0"/>
              </a:spcBef>
              <a:buNone/>
            </a:pPr>
            <a:r>
              <a:rPr dirty="0" lang="en-US"/>
              <a:t>Preparing for a job interview is essential to increase your chances of success. First and foremost, research the company and familiarize yourself with its mission, values, and recent achievements. This will demonstrate your interest and enthusiasm during the interview. Additionally, thoroughly review the job description, noting the key responsibilities and requirements. This will help you tailor your answers to match what the employer is looking for.</a:t>
            </a:r>
          </a:p>
          <a:p>
            <a:pPr algn="just" indent="0" marL="0">
              <a:spcBef>
                <a:spcPts val="0"/>
              </a:spcBef>
              <a:buNone/>
            </a:pPr>
            <a:r>
              <a:rPr dirty="0" lang="en-US"/>
              <a:t>During the interview, it's important to make a good impression. Dress professionally and arrive on time. Be polite and confident in your demeanor, maintaining eye contact with the interviewer. Listen carefully to the questions asked and take your time before answering, ensuring your responses are clear and concise. Make sure to highlight your relevant skills and experiences that make you a strong fit for the role.</a:t>
            </a:r>
          </a:p>
          <a:p>
            <a:pPr algn="just" indent="0" marL="0">
              <a:spcBef>
                <a:spcPts val="0"/>
              </a:spcBef>
              <a:buNone/>
            </a:pPr>
            <a:r>
              <a:rPr dirty="0" lang="en-US"/>
              <a:t>In addition to answering questions, interviews often include opportunities for candidates to ask their own questions. This is an excellent opportunity to demonstrate your knowledge and interest in the company, as well as gather valuable information about the role and workplace culture. Remember to prepare a few thoughtful questions in advance.</a:t>
            </a:r>
            <a:endParaRPr dirty="0" lang="uk-U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normAutofit/>
          </a:bodyPr>
          <a:p>
            <a:pPr algn="just" indent="0" marL="0">
              <a:buNone/>
            </a:pPr>
            <a:r>
              <a:rPr dirty="0" sz="2000" lang="en-US">
                <a:latin typeface="Calibri" panose="020F0502020204030204" pitchFamily="34" charset="0"/>
                <a:cs typeface="Calibri" panose="020F0502020204030204" pitchFamily="34" charset="0"/>
              </a:rPr>
              <a:t>Finally, sending a thank-you note or email after the interview is a nice gesture that shows appreciation for the opportunity and allows you to reiterate your interest in the position. It's also a chance to mention any points you may have missed during the interview.</a:t>
            </a:r>
          </a:p>
          <a:p>
            <a:pPr algn="just" indent="0" marL="0">
              <a:buNone/>
            </a:pPr>
            <a:r>
              <a:rPr dirty="0" sz="2000" lang="en-US">
                <a:latin typeface="Calibri" panose="020F0502020204030204" pitchFamily="34" charset="0"/>
                <a:cs typeface="Calibri" panose="020F0502020204030204" pitchFamily="34" charset="0"/>
              </a:rPr>
              <a:t>In conclusion, job interviews play a significant role in the hiring process. Being well-prepared, confident, and attentive can greatly increase your chances of success. Remember to showcase your skills and experiences, ask thoughtful questions, and follow up with a thank-you note</a:t>
            </a:r>
            <a:r>
              <a:rPr dirty="0" sz="2000" lang="en-US" smtClean="0">
                <a:latin typeface="Calibri" panose="020F0502020204030204" pitchFamily="34" charset="0"/>
                <a:cs typeface="Calibri" panose="020F0502020204030204" pitchFamily="34" charset="0"/>
              </a:rPr>
              <a:t>.</a:t>
            </a:r>
            <a:endParaRPr dirty="0" sz="2000" lang="uk-UA" smtClean="0">
              <a:latin typeface="Calibri" panose="020F0502020204030204" pitchFamily="34" charset="0"/>
              <a:cs typeface="Calibri" panose="020F0502020204030204" pitchFamily="34" charset="0"/>
            </a:endParaRPr>
          </a:p>
          <a:p>
            <a:pPr algn="just" indent="0" marL="0">
              <a:buNone/>
            </a:pPr>
            <a:endParaRPr dirty="0" sz="2000" lang="en-US">
              <a:latin typeface="Calibri" panose="020F0502020204030204" pitchFamily="34" charset="0"/>
              <a:cs typeface="Calibri" panose="020F0502020204030204" pitchFamily="34" charset="0"/>
            </a:endParaRPr>
          </a:p>
          <a:p>
            <a:pPr algn="just" indent="0" marL="0">
              <a:buNone/>
            </a:pPr>
            <a:r>
              <a:rPr b="1" dirty="0" sz="2000" lang="en-US">
                <a:latin typeface="Calibri" panose="020F0502020204030204" pitchFamily="34" charset="0"/>
                <a:cs typeface="Calibri" panose="020F0502020204030204" pitchFamily="34" charset="0"/>
              </a:rPr>
              <a:t>Discussion questions</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algn="just" indent="0" marL="0">
              <a:buNone/>
            </a:pPr>
            <a:endParaRPr b="1" dirty="0" sz="2000" lang="en-US">
              <a:latin typeface="Calibri" panose="020F0502020204030204" pitchFamily="34" charset="0"/>
              <a:cs typeface="Calibri" panose="020F0502020204030204" pitchFamily="34" charset="0"/>
            </a:endParaRPr>
          </a:p>
          <a:p>
            <a:pPr algn="just" indent="0" marL="0">
              <a:buNone/>
            </a:pPr>
            <a:r>
              <a:rPr dirty="0" sz="2000" lang="en-US">
                <a:latin typeface="Calibri" panose="020F0502020204030204" pitchFamily="34" charset="0"/>
                <a:cs typeface="Calibri" panose="020F0502020204030204" pitchFamily="34" charset="0"/>
              </a:rPr>
              <a:t>1. How can preparing for a job interview increase your chances of success?</a:t>
            </a:r>
          </a:p>
          <a:p>
            <a:pPr algn="just" indent="0" marL="0">
              <a:buNone/>
            </a:pPr>
            <a:r>
              <a:rPr dirty="0" sz="2000" lang="en-US">
                <a:latin typeface="Calibri" panose="020F0502020204030204" pitchFamily="34" charset="0"/>
                <a:cs typeface="Calibri" panose="020F0502020204030204" pitchFamily="34" charset="0"/>
              </a:rPr>
              <a:t>2. What should you do to make a good impression during a job interview?</a:t>
            </a:r>
          </a:p>
          <a:p>
            <a:pPr algn="just" indent="0" marL="0">
              <a:buNone/>
            </a:pPr>
            <a:r>
              <a:rPr dirty="0" sz="2000" lang="en-US">
                <a:latin typeface="Calibri" panose="020F0502020204030204" pitchFamily="34" charset="0"/>
                <a:cs typeface="Calibri" panose="020F0502020204030204" pitchFamily="34" charset="0"/>
              </a:rPr>
              <a:t>3. What are some tips for answering questions during a job interview?</a:t>
            </a:r>
          </a:p>
          <a:p>
            <a:pPr algn="just" indent="0" marL="0">
              <a:buNone/>
            </a:pPr>
            <a:r>
              <a:rPr dirty="0" sz="2000" lang="en-US">
                <a:latin typeface="Calibri" panose="020F0502020204030204" pitchFamily="34" charset="0"/>
                <a:cs typeface="Calibri" panose="020F0502020204030204" pitchFamily="34" charset="0"/>
              </a:rPr>
              <a:t>4. Why is it important to ask your own questions during a job interview?</a:t>
            </a:r>
          </a:p>
          <a:p>
            <a:pPr algn="just" indent="0" marL="0">
              <a:buNone/>
            </a:pPr>
            <a:r>
              <a:rPr dirty="0" sz="2000" lang="en-US">
                <a:latin typeface="Calibri" panose="020F0502020204030204" pitchFamily="34" charset="0"/>
                <a:cs typeface="Calibri" panose="020F0502020204030204" pitchFamily="34" charset="0"/>
              </a:rPr>
              <a:t>5. What is the purpose of sending a thank-you note or email after a job interview? </a:t>
            </a:r>
          </a:p>
          <a:p>
            <a:pPr indent="0" marL="0">
              <a:buNone/>
            </a:pP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800" lang="uk-UA">
                <a:latin typeface="Calibri" panose="020F0502020204030204" pitchFamily="34" charset="0"/>
                <a:cs typeface="Calibri" panose="020F0502020204030204" pitchFamily="34" charset="0"/>
              </a:rPr>
              <a:t>5) </a:t>
            </a:r>
            <a:r>
              <a:rPr b="1" dirty="0" sz="2800" lang="en-US">
                <a:latin typeface="Calibri" panose="020F0502020204030204" pitchFamily="34" charset="0"/>
                <a:cs typeface="Calibri" panose="020F0502020204030204" pitchFamily="34" charset="0"/>
              </a:rPr>
              <a:t>Ask Joe questions</a:t>
            </a:r>
            <a:endParaRPr dirty="0" sz="2800" lang="uk-UA">
              <a:latin typeface="Calibri" panose="020F0502020204030204" pitchFamily="34" charset="0"/>
              <a:cs typeface="Calibri" panose="020F0502020204030204" pitchFamily="34" charset="0"/>
            </a:endParaRPr>
          </a:p>
        </p:txBody>
      </p:sp>
      <p:pic>
        <p:nvPicPr>
          <p:cNvPr id="2097152" name="Рисунок 3"/>
          <p:cNvPicPr>
            <a:picLocks noChangeAspect="1"/>
          </p:cNvPicPr>
          <p:nvPr/>
        </p:nvPicPr>
        <p:blipFill>
          <a:blip xmlns:r="http://schemas.openxmlformats.org/officeDocument/2006/relationships" r:embed="rId1"/>
          <a:stretch>
            <a:fillRect/>
          </a:stretch>
        </p:blipFill>
        <p:spPr>
          <a:xfrm>
            <a:off x="623615" y="1904742"/>
            <a:ext cx="5374647" cy="4219834"/>
          </a:xfrm>
          <a:prstGeom prst="rect"/>
        </p:spPr>
      </p:pic>
      <p:pic>
        <p:nvPicPr>
          <p:cNvPr id="2097153" name="Рисунок 4"/>
          <p:cNvPicPr>
            <a:picLocks noChangeAspect="1"/>
          </p:cNvPicPr>
          <p:nvPr/>
        </p:nvPicPr>
        <p:blipFill>
          <a:blip xmlns:r="http://schemas.openxmlformats.org/officeDocument/2006/relationships" r:embed="rId2"/>
          <a:stretch>
            <a:fillRect/>
          </a:stretch>
        </p:blipFill>
        <p:spPr>
          <a:xfrm>
            <a:off x="7239000" y="387028"/>
            <a:ext cx="4376866" cy="5737548"/>
          </a:xfrm>
          <a:prstGeom prst="rect"/>
        </p:spPr>
      </p:pic>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2024-09-07T14:54:15Z</dcterms:created>
  <dcterms:modified xsi:type="dcterms:W3CDTF">2024-09-09T09:40:41Z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98c05898019f492d88a5435f3251fcd4</vt:lpwstr>
  </property>
</Properties>
</file>