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snapToGrid="0">
      <p:cViewPr varScale="1">
        <p:scale>
          <a:sx n="101" d="100"/>
          <a:sy n="101" d="100"/>
        </p:scale>
        <p:origin x="144" y="28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B9C52C0C-EF69-4A4B-BA6D-3C461AD1D9B0}"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947363D1-7204-482A-A146-7EF1112E575E}"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B9C52C0C-EF69-4A4B-BA6D-3C461AD1D9B0}"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947363D1-7204-482A-A146-7EF1112E575E}"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B9C52C0C-EF69-4A4B-BA6D-3C461AD1D9B0}"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947363D1-7204-482A-A146-7EF1112E575E}"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7"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B9C52C0C-EF69-4A4B-BA6D-3C461AD1D9B0}"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947363D1-7204-482A-A146-7EF1112E575E}"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B9C52C0C-EF69-4A4B-BA6D-3C461AD1D9B0}"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947363D1-7204-482A-A146-7EF1112E575E}"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B9C52C0C-EF69-4A4B-BA6D-3C461AD1D9B0}"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947363D1-7204-482A-A146-7EF1112E575E}"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B9C52C0C-EF69-4A4B-BA6D-3C461AD1D9B0}"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947363D1-7204-482A-A146-7EF1112E575E}"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B9C52C0C-EF69-4A4B-BA6D-3C461AD1D9B0}"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947363D1-7204-482A-A146-7EF1112E575E}"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B9C52C0C-EF69-4A4B-BA6D-3C461AD1D9B0}"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947363D1-7204-482A-A146-7EF1112E575E}"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B9C52C0C-EF69-4A4B-BA6D-3C461AD1D9B0}"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947363D1-7204-482A-A146-7EF1112E575E}"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B9C52C0C-EF69-4A4B-BA6D-3C461AD1D9B0}"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947363D1-7204-482A-A146-7EF1112E575E}"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B9C52C0C-EF69-4A4B-BA6D-3C461AD1D9B0}"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947363D1-7204-482A-A146-7EF1112E575E}"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641838" y="927221"/>
            <a:ext cx="11160000" cy="4680000"/>
          </a:xfrm>
        </p:spPr>
        <p:txBody>
          <a:bodyPr>
            <a:norm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зентації</a:t>
            </a:r>
            <a:r>
              <a:rPr lang="uk-UA" noProof="1">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rmAutofit/>
          </a:bodyPr>
          <a:p>
            <a:pPr indent="0" marL="0">
              <a:buNone/>
            </a:pPr>
            <a:r>
              <a:rPr b="1" dirty="0" sz="2400" lang="en-US">
                <a:latin typeface="Calibri" panose="020F0502020204030204" pitchFamily="34" charset="0"/>
                <a:cs typeface="Calibri" panose="020F0502020204030204" pitchFamily="34" charset="0"/>
              </a:rPr>
              <a:t>6) For each situation, write a sentence beginning with If</a:t>
            </a:r>
            <a:r>
              <a:rPr b="1" dirty="0" sz="2400" lang="en-US" smtClean="0">
                <a:latin typeface="Calibri" panose="020F0502020204030204" pitchFamily="34" charset="0"/>
                <a:cs typeface="Calibri" panose="020F0502020204030204" pitchFamily="34" charset="0"/>
              </a:rPr>
              <a:t>.</a:t>
            </a:r>
            <a:endParaRPr b="1" dirty="0" sz="2400" lang="uk-UA" smtClean="0">
              <a:latin typeface="Calibri" panose="020F0502020204030204" pitchFamily="34" charset="0"/>
              <a:cs typeface="Calibri" panose="020F0502020204030204" pitchFamily="34" charset="0"/>
            </a:endParaRPr>
          </a:p>
          <a:p>
            <a:pPr indent="0" marL="0">
              <a:buNone/>
            </a:pPr>
            <a:endParaRPr b="1" dirty="0" sz="2400" lang="en-US">
              <a:latin typeface="Calibri" panose="020F0502020204030204" pitchFamily="34" charset="0"/>
              <a:cs typeface="Calibri" panose="020F0502020204030204" pitchFamily="34" charset="0"/>
            </a:endParaRPr>
          </a:p>
          <a:p>
            <a:pPr indent="0" marL="0">
              <a:buNone/>
            </a:pPr>
            <a:r>
              <a:rPr dirty="0" sz="2400" lang="en-US">
                <a:latin typeface="Calibri" panose="020F0502020204030204" pitchFamily="34" charset="0"/>
                <a:cs typeface="Calibri" panose="020F0502020204030204" pitchFamily="34" charset="0"/>
              </a:rPr>
              <a:t>1 I wasn’t hungry, so I didn’t eat anything.  </a:t>
            </a:r>
            <a:endParaRPr dirty="0" sz="2400" lang="uk-UA" smtClean="0">
              <a:latin typeface="Calibri" panose="020F0502020204030204" pitchFamily="34" charset="0"/>
              <a:cs typeface="Calibri" panose="020F0502020204030204" pitchFamily="34" charset="0"/>
            </a:endParaRPr>
          </a:p>
          <a:p>
            <a:pPr indent="0" marL="0">
              <a:buNone/>
            </a:pPr>
            <a:r>
              <a:rPr dirty="0" sz="2400" i="1" lang="en-US" smtClean="0">
                <a:latin typeface="Calibri" panose="020F0502020204030204" pitchFamily="34" charset="0"/>
                <a:cs typeface="Calibri" panose="020F0502020204030204" pitchFamily="34" charset="0"/>
              </a:rPr>
              <a:t>If </a:t>
            </a:r>
            <a:r>
              <a:rPr dirty="0" sz="2400" i="1" lang="en-US">
                <a:latin typeface="Calibri" panose="020F0502020204030204" pitchFamily="34" charset="0"/>
                <a:cs typeface="Calibri" panose="020F0502020204030204" pitchFamily="34" charset="0"/>
              </a:rPr>
              <a:t>I’d been hungry, I would have eaten something.</a:t>
            </a:r>
            <a:r>
              <a:rPr dirty="0" sz="2400" lang="en-US">
                <a:latin typeface="Calibri" panose="020F0502020204030204" pitchFamily="34" charset="0"/>
                <a:cs typeface="Calibri" panose="020F0502020204030204" pitchFamily="34" charset="0"/>
              </a:rPr>
              <a:t>	</a:t>
            </a:r>
          </a:p>
          <a:p>
            <a:pPr indent="0" marL="0">
              <a:buNone/>
            </a:pPr>
            <a:r>
              <a:rPr dirty="0" sz="2400" lang="en-US">
                <a:latin typeface="Calibri" panose="020F0502020204030204" pitchFamily="34" charset="0"/>
                <a:cs typeface="Calibri" panose="020F0502020204030204" pitchFamily="34" charset="0"/>
              </a:rPr>
              <a:t>2 The accident happened because the road was icy.</a:t>
            </a:r>
          </a:p>
          <a:p>
            <a:pPr indent="0" marL="0">
              <a:buNone/>
            </a:pPr>
            <a:r>
              <a:rPr dirty="0" sz="2400" lang="en-US">
                <a:latin typeface="Calibri" panose="020F0502020204030204" pitchFamily="34" charset="0"/>
                <a:cs typeface="Calibri" panose="020F0502020204030204" pitchFamily="34" charset="0"/>
              </a:rPr>
              <a:t>If the road</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3 I didn’t know that you had to get up early, so I didn’t wake you up.</a:t>
            </a:r>
          </a:p>
          <a:p>
            <a:pPr indent="0" marL="0">
              <a:buNone/>
            </a:pPr>
            <a:r>
              <a:rPr dirty="0" sz="2400" lang="en-US">
                <a:latin typeface="Calibri" panose="020F0502020204030204" pitchFamily="34" charset="0"/>
                <a:cs typeface="Calibri" panose="020F0502020204030204" pitchFamily="34" charset="0"/>
              </a:rPr>
              <a:t>If I</a:t>
            </a: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4 Unfortunately I lost my phone, so I couldn’t call you.</a:t>
            </a:r>
          </a:p>
          <a:p>
            <a:pPr indent="0" marL="0">
              <a:buNone/>
            </a:pPr>
            <a:r>
              <a:rPr dirty="0" sz="2400" lang="en-US" u="sng">
                <a:latin typeface="Calibri" panose="020F0502020204030204" pitchFamily="34" charset="0"/>
                <a:cs typeface="Calibri" panose="020F0502020204030204" pitchFamily="34" charset="0"/>
              </a:rPr>
              <a:t>                                                                                                                                          </a:t>
            </a:r>
            <a:r>
              <a:rPr dirty="0" sz="2400" lang="en-US" smtClean="0">
                <a:latin typeface="Calibri" panose="020F0502020204030204" pitchFamily="34" charset="0"/>
                <a:cs typeface="Calibri" panose="020F0502020204030204" pitchFamily="34" charset="0"/>
              </a:rPr>
              <a:t>.</a:t>
            </a:r>
            <a:endParaRPr dirty="0" sz="2400" lang="en-US">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720000" lIns="720000" rIns="720000" tIns="720000">
            <a:normAutofit/>
          </a:bodyPr>
          <a:p>
            <a:pPr indent="0" marL="0">
              <a:buNone/>
            </a:pPr>
            <a:r>
              <a:rPr dirty="0" sz="2400" lang="en-US">
                <a:latin typeface="Calibri" panose="020F0502020204030204" pitchFamily="34" charset="0"/>
                <a:cs typeface="Calibri" panose="020F0502020204030204" pitchFamily="34" charset="0"/>
              </a:rPr>
              <a:t>5 Karen wasn’t injured in the crash, because fortunately she was wearing a seat belt.</a:t>
            </a:r>
          </a:p>
          <a:p>
            <a:pPr indent="0" marL="0">
              <a:buNone/>
            </a:pP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6 You didn’t have any breakfast – that’s why you’re hungry now.</a:t>
            </a:r>
          </a:p>
          <a:p>
            <a:pPr indent="0" marL="0">
              <a:buNone/>
            </a:pP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7 I didn’t get a taxi because I didn’t have enough money.</a:t>
            </a:r>
          </a:p>
          <a:p>
            <a:pPr indent="0" marL="0">
              <a:buNone/>
            </a:pP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p>
          <a:p>
            <a:pPr indent="0" marL="0">
              <a:buNone/>
            </a:pPr>
            <a:r>
              <a:rPr dirty="0" sz="2400" lang="en-US">
                <a:latin typeface="Calibri" panose="020F0502020204030204" pitchFamily="34" charset="0"/>
                <a:cs typeface="Calibri" panose="020F0502020204030204" pitchFamily="34" charset="0"/>
              </a:rPr>
              <a:t>8 Dan didn’t do well at school, so he couldn’t go to university.</a:t>
            </a:r>
          </a:p>
          <a:p>
            <a:pPr indent="0" marL="0">
              <a:buNone/>
            </a:pPr>
            <a:r>
              <a:rPr dirty="0" sz="2400" lang="en-US" u="sng">
                <a:latin typeface="Calibri" panose="020F0502020204030204" pitchFamily="34" charset="0"/>
                <a:cs typeface="Calibri" panose="020F0502020204030204" pitchFamily="34" charset="0"/>
              </a:rPr>
              <a:t>                                                                                                                                          </a:t>
            </a:r>
            <a:r>
              <a:rPr dirty="0" sz="2400" lang="en-US">
                <a:latin typeface="Calibri" panose="020F0502020204030204" pitchFamily="34" charset="0"/>
                <a:cs typeface="Calibri" panose="020F0502020204030204" pitchFamily="34" charset="0"/>
              </a:rPr>
              <a:t>.</a:t>
            </a:r>
            <a:endParaRPr dirty="0" sz="2400" lang="uk-UA">
              <a:latin typeface="Calibri" panose="020F0502020204030204" pitchFamily="34" charset="0"/>
              <a:cs typeface="Calibri" panose="020F0502020204030204" pitchFamily="34" charset="0"/>
            </a:endParaRPr>
          </a:p>
          <a:p>
            <a:pPr indent="0" marL="0">
              <a:buNone/>
            </a:pPr>
            <a:endParaRPr dirty="0" sz="2400" lang="uk-U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fontScale="88889" lnSpcReduction="10000"/>
          </a:bodyPr>
          <a:p>
            <a:pPr indent="0" marL="0">
              <a:buNone/>
            </a:pPr>
            <a:r>
              <a:rPr b="1" dirty="0" lang="en-US" smtClean="0">
                <a:latin typeface="Calibri" panose="020F0502020204030204" pitchFamily="34" charset="0"/>
                <a:cs typeface="Calibri" panose="020F0502020204030204" pitchFamily="34" charset="0"/>
              </a:rPr>
              <a:t>7</a:t>
            </a:r>
            <a:r>
              <a:rPr b="1" dirty="0" lang="en-US">
                <a:latin typeface="Calibri" panose="020F0502020204030204" pitchFamily="34" charset="0"/>
                <a:cs typeface="Calibri" panose="020F0502020204030204" pitchFamily="34" charset="0"/>
              </a:rPr>
              <a:t>) Imagine that you are in these situations. For each situation, write a sentence with I wish</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b="1"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You’ve eaten too much and now you feel sick.</a:t>
            </a:r>
          </a:p>
          <a:p>
            <a:pPr indent="0" marL="0">
              <a:buNone/>
            </a:pPr>
            <a:r>
              <a:rPr dirty="0" lang="en-US">
                <a:latin typeface="Calibri" panose="020F0502020204030204" pitchFamily="34" charset="0"/>
                <a:cs typeface="Calibri" panose="020F0502020204030204" pitchFamily="34" charset="0"/>
              </a:rPr>
              <a:t>You say:  </a:t>
            </a:r>
            <a:r>
              <a:rPr dirty="0" i="1" lang="en-US" u="sng">
                <a:latin typeface="Calibri" panose="020F0502020204030204" pitchFamily="34" charset="0"/>
                <a:cs typeface="Calibri" panose="020F0502020204030204" pitchFamily="34" charset="0"/>
              </a:rPr>
              <a:t>I wish I hadn’t eaten so </a:t>
            </a:r>
            <a:r>
              <a:rPr dirty="0" i="1" lang="en-US" u="sng" smtClean="0">
                <a:latin typeface="Calibri" panose="020F0502020204030204" pitchFamily="34" charset="0"/>
                <a:cs typeface="Calibri" panose="020F0502020204030204" pitchFamily="34" charset="0"/>
              </a:rPr>
              <a:t>much</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2 When you were younger, you never learned to play a musical instrument. Now you regret this.</a:t>
            </a:r>
          </a:p>
          <a:p>
            <a:pPr indent="0" marL="0">
              <a:buNone/>
            </a:pPr>
            <a:r>
              <a:rPr dirty="0" lang="en-US">
                <a:latin typeface="Calibri" panose="020F0502020204030204" pitchFamily="34" charset="0"/>
                <a:cs typeface="Calibri" panose="020F0502020204030204" pitchFamily="34" charset="0"/>
              </a:rPr>
              <a:t>You say:</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3 You’ve painted the gate red. Now you think it doesn’t look good. Red was the wrong </a:t>
            </a:r>
            <a:r>
              <a:rPr dirty="0" lang="en-US" err="1">
                <a:latin typeface="Calibri" panose="020F0502020204030204" pitchFamily="34" charset="0"/>
                <a:cs typeface="Calibri" panose="020F0502020204030204" pitchFamily="34" charset="0"/>
              </a:rPr>
              <a:t>colour</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You say:</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4 You decided to travel by car, but the journey was long and tiring. Going by train would have been better. </a:t>
            </a:r>
            <a:endParaRPr dirty="0" lang="uk-UA" smtClean="0">
              <a:latin typeface="Calibri" panose="020F0502020204030204" pitchFamily="34" charset="0"/>
              <a:cs typeface="Calibri" panose="020F0502020204030204" pitchFamily="34" charset="0"/>
            </a:endParaRPr>
          </a:p>
          <a:p>
            <a:pPr indent="0" marL="0">
              <a:buNone/>
            </a:pPr>
            <a:r>
              <a:rPr dirty="0" lang="en-US" smtClean="0">
                <a:latin typeface="Calibri" panose="020F0502020204030204" pitchFamily="34" charset="0"/>
                <a:cs typeface="Calibri" panose="020F0502020204030204" pitchFamily="34" charset="0"/>
              </a:rPr>
              <a:t>You </a:t>
            </a:r>
            <a:r>
              <a:rPr dirty="0" lang="en-US">
                <a:latin typeface="Calibri" panose="020F0502020204030204" pitchFamily="34" charset="0"/>
                <a:cs typeface="Calibri" panose="020F0502020204030204" pitchFamily="34" charset="0"/>
              </a:rPr>
              <a:t>say: I wish we</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5 Last year you went to New York with a friend. You didn’t have time to do all the things you wanted to do. </a:t>
            </a:r>
            <a:endParaRPr dirty="0" lang="uk-UA" smtClean="0">
              <a:latin typeface="Calibri" panose="020F0502020204030204" pitchFamily="34" charset="0"/>
              <a:cs typeface="Calibri" panose="020F0502020204030204" pitchFamily="34" charset="0"/>
            </a:endParaRPr>
          </a:p>
          <a:p>
            <a:pPr indent="0" marL="0">
              <a:buNone/>
            </a:pPr>
            <a:r>
              <a:rPr dirty="0" lang="en-US" smtClean="0">
                <a:latin typeface="Calibri" panose="020F0502020204030204" pitchFamily="34" charset="0"/>
                <a:cs typeface="Calibri" panose="020F0502020204030204" pitchFamily="34" charset="0"/>
              </a:rPr>
              <a:t>You </a:t>
            </a:r>
            <a:r>
              <a:rPr dirty="0" lang="en-US">
                <a:latin typeface="Calibri" panose="020F0502020204030204" pitchFamily="34" charset="0"/>
                <a:cs typeface="Calibri" panose="020F0502020204030204" pitchFamily="34" charset="0"/>
              </a:rPr>
              <a:t>say:</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6 You moved to a new flat a few months ago. Now you don’t like your new flat. You think that moving was a bad idea.</a:t>
            </a:r>
          </a:p>
          <a:p>
            <a:pPr indent="0" marL="0">
              <a:buNone/>
            </a:pPr>
            <a:r>
              <a:rPr dirty="0" lang="en-US">
                <a:latin typeface="Calibri" panose="020F0502020204030204" pitchFamily="34" charset="0"/>
                <a:cs typeface="Calibri" panose="020F0502020204030204" pitchFamily="34" charset="0"/>
              </a:rPr>
              <a:t>You say:</a:t>
            </a:r>
            <a:r>
              <a:rPr dirty="0" lang="en-US" u="sng">
                <a:latin typeface="Calibri" panose="020F0502020204030204" pitchFamily="34" charset="0"/>
                <a:cs typeface="Calibri" panose="020F0502020204030204" pitchFamily="34" charset="0"/>
              </a:rPr>
              <a:t> </a:t>
            </a:r>
            <a:r>
              <a:rPr dirty="0" lang="uk-UA" u="sng" smtClean="0">
                <a:latin typeface="Calibri" panose="020F0502020204030204" pitchFamily="34" charset="0"/>
                <a:cs typeface="Calibri" panose="020F0502020204030204" pitchFamily="34" charset="0"/>
              </a:rPr>
              <a:t>									</a:t>
            </a:r>
            <a:r>
              <a:rPr dirty="0" lang="uk-UA" smtClean="0">
                <a:latin typeface="Calibri" panose="020F0502020204030204" pitchFamily="34" charset="0"/>
                <a:cs typeface="Calibri" panose="020F0502020204030204" pitchFamily="34" charset="0"/>
              </a:rPr>
              <a:t>.</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592" name="Заголовок 1"/>
          <p:cNvSpPr>
            <a:spLocks noGrp="1"/>
          </p:cNvSpPr>
          <p:nvPr>
            <p:ph type="title"/>
          </p:nvPr>
        </p:nvSpPr>
        <p:spPr/>
        <p:txBody>
          <a:bodyPr/>
          <a:p>
            <a:r>
              <a:rPr lang="uk-UA" noProof="1">
                <a:latin typeface="Calibri" panose="020F0502020204030204" pitchFamily="34" charset="0"/>
                <a:cs typeface="Calibri" panose="020F0502020204030204" pitchFamily="34" charset="0"/>
              </a:rPr>
              <a:t>Атестація 2 (14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a:t>
            </a:r>
            <a:r>
              <a:rPr lang="uk-UA" noProof="1">
                <a:latin typeface="Calibri" panose="020F0502020204030204" pitchFamily="34" charset="0"/>
                <a:cs typeface="Calibri" panose="020F0502020204030204" pitchFamily="34" charset="0"/>
              </a:rPr>
              <a:t>заняття </a:t>
            </a:r>
            <a:r>
              <a:rPr lang="uk-UA" noProof="1" smtClean="0">
                <a:latin typeface="Calibri" panose="020F0502020204030204" pitchFamily="34" charset="0"/>
                <a:cs typeface="Calibri" panose="020F0502020204030204" pitchFamily="34" charset="0"/>
              </a:rPr>
              <a:t>12(2 </a:t>
            </a:r>
            <a:r>
              <a:rPr lang="uk-UA" noProof="1">
                <a:latin typeface="Calibri" panose="020F0502020204030204" pitchFamily="34" charset="0"/>
                <a:cs typeface="Calibri" panose="020F0502020204030204" pitchFamily="34" charset="0"/>
              </a:rPr>
              <a:t>год.)</a:t>
            </a:r>
            <a:endParaRPr dirty="0" lang="uk-UA"/>
          </a:p>
        </p:txBody>
      </p:sp>
      <p:sp>
        <p:nvSpPr>
          <p:cNvPr id="1048593" name="Объект 2"/>
          <p:cNvSpPr>
            <a:spLocks noGrp="1"/>
          </p:cNvSpPr>
          <p:nvPr>
            <p:ph idx="1"/>
          </p:nvPr>
        </p:nvSpPr>
        <p:spPr>
          <a:xfrm>
            <a:off x="298937" y="2638044"/>
            <a:ext cx="11553093" cy="3912225"/>
          </a:xfrm>
        </p:spPr>
        <p:txBody>
          <a:bodyPr>
            <a:noAutofit/>
          </a:bodyPr>
          <a:p>
            <a:pPr indent="0" marL="0">
              <a:buNone/>
            </a:pPr>
            <a:r>
              <a:rPr b="1" dirty="0" lang="en-US">
                <a:latin typeface="Calibri" panose="020F0502020204030204" pitchFamily="34" charset="0"/>
                <a:cs typeface="Calibri" panose="020F0502020204030204" pitchFamily="34" charset="0"/>
              </a:rPr>
              <a:t>Topic </a:t>
            </a:r>
            <a:r>
              <a:rPr b="1" dirty="0" lang="uk-UA">
                <a:latin typeface="Calibri" panose="020F0502020204030204" pitchFamily="34" charset="0"/>
                <a:cs typeface="Calibri" panose="020F0502020204030204" pitchFamily="34" charset="0"/>
              </a:rPr>
              <a:t>«</a:t>
            </a:r>
            <a:r>
              <a:rPr b="1" dirty="0" lang="en-US">
                <a:latin typeface="Calibri" panose="020F0502020204030204" pitchFamily="34" charset="0"/>
                <a:cs typeface="Calibri" panose="020F0502020204030204" pitchFamily="34" charset="0"/>
              </a:rPr>
              <a:t>Corporate Culture</a:t>
            </a:r>
            <a:r>
              <a:rPr b="1" dirty="0" lang="uk-UA">
                <a:latin typeface="Calibri" panose="020F0502020204030204" pitchFamily="34" charset="0"/>
                <a:cs typeface="Calibri" panose="020F0502020204030204" pitchFamily="34" charset="0"/>
              </a:rPr>
              <a:t>. </a:t>
            </a:r>
            <a:r>
              <a:rPr b="1" dirty="0" lang="en-US">
                <a:latin typeface="Calibri" panose="020F0502020204030204" pitchFamily="34" charset="0"/>
                <a:cs typeface="Calibri" panose="020F0502020204030204" pitchFamily="34" charset="0"/>
              </a:rPr>
              <a:t>Structure and properties of metals »</a:t>
            </a:r>
            <a:r>
              <a:rPr b="1" dirty="0" lang="uk-UA">
                <a:latin typeface="Calibri" panose="020F0502020204030204" pitchFamily="34" charset="0"/>
                <a:cs typeface="Calibri" panose="020F0502020204030204" pitchFamily="34" charset="0"/>
              </a:rPr>
              <a:t> Вживання </a:t>
            </a:r>
            <a:r>
              <a:rPr b="1" dirty="0" lang="en-US">
                <a:latin typeface="Calibri" panose="020F0502020204030204" pitchFamily="34" charset="0"/>
                <a:cs typeface="Calibri" panose="020F0502020204030204" pitchFamily="34" charset="0"/>
              </a:rPr>
              <a:t>Conditional Mood</a:t>
            </a:r>
            <a:r>
              <a:rPr b="1" dirty="0" lang="uk-UA">
                <a:latin typeface="Calibri" panose="020F0502020204030204" pitchFamily="34" charset="0"/>
                <a:cs typeface="Calibri" panose="020F0502020204030204" pitchFamily="34" charset="0"/>
              </a:rPr>
              <a:t> та </a:t>
            </a:r>
            <a:r>
              <a:rPr b="1" dirty="0" lang="en-US">
                <a:latin typeface="Calibri" panose="020F0502020204030204" pitchFamily="34" charset="0"/>
                <a:cs typeface="Calibri" panose="020F0502020204030204" pitchFamily="34" charset="0"/>
              </a:rPr>
              <a:t>Subjunctive </a:t>
            </a:r>
            <a:r>
              <a:rPr b="1" dirty="0" lang="uk-UA">
                <a:latin typeface="Calibri" panose="020F0502020204030204" pitchFamily="34" charset="0"/>
                <a:cs typeface="Calibri" panose="020F0502020204030204" pitchFamily="34" charset="0"/>
              </a:rPr>
              <a:t>2 (</a:t>
            </a:r>
            <a:r>
              <a:rPr b="1" dirty="0" lang="uk-UA" err="1">
                <a:latin typeface="Calibri" panose="020F0502020204030204" pitchFamily="34" charset="0"/>
                <a:cs typeface="Calibri" panose="020F0502020204030204" pitchFamily="34" charset="0"/>
              </a:rPr>
              <a:t>if</a:t>
            </a:r>
            <a:r>
              <a:rPr b="1" dirty="0" lang="uk-UA">
                <a:latin typeface="Calibri" panose="020F0502020204030204" pitchFamily="34" charset="0"/>
                <a:cs typeface="Calibri" panose="020F0502020204030204" pitchFamily="34" charset="0"/>
              </a:rPr>
              <a:t> I </a:t>
            </a:r>
            <a:r>
              <a:rPr b="1" dirty="0" lang="uk-UA" err="1">
                <a:latin typeface="Calibri" panose="020F0502020204030204" pitchFamily="34" charset="0"/>
                <a:cs typeface="Calibri" panose="020F0502020204030204" pitchFamily="34" charset="0"/>
              </a:rPr>
              <a:t>had</a:t>
            </a:r>
            <a:r>
              <a:rPr b="1" dirty="0" lang="uk-UA">
                <a:latin typeface="Calibri" panose="020F0502020204030204" pitchFamily="34" charset="0"/>
                <a:cs typeface="Calibri" panose="020F0502020204030204" pitchFamily="34" charset="0"/>
              </a:rPr>
              <a:t> </a:t>
            </a:r>
            <a:r>
              <a:rPr b="1" dirty="0" lang="uk-UA" err="1">
                <a:latin typeface="Calibri" panose="020F0502020204030204" pitchFamily="34" charset="0"/>
                <a:cs typeface="Calibri" panose="020F0502020204030204" pitchFamily="34" charset="0"/>
              </a:rPr>
              <a:t>known</a:t>
            </a:r>
            <a:r>
              <a:rPr b="1" dirty="0" lang="uk-UA">
                <a:latin typeface="Calibri" panose="020F0502020204030204" pitchFamily="34" charset="0"/>
                <a:cs typeface="Calibri" panose="020F0502020204030204" pitchFamily="34" charset="0"/>
              </a:rPr>
              <a:t> …I </a:t>
            </a:r>
            <a:r>
              <a:rPr b="1" dirty="0" lang="uk-UA" err="1">
                <a:latin typeface="Calibri" panose="020F0502020204030204" pitchFamily="34" charset="0"/>
                <a:cs typeface="Calibri" panose="020F0502020204030204" pitchFamily="34" charset="0"/>
              </a:rPr>
              <a:t>wish</a:t>
            </a:r>
            <a:r>
              <a:rPr b="1" dirty="0" lang="uk-UA">
                <a:latin typeface="Calibri" panose="020F0502020204030204" pitchFamily="34" charset="0"/>
                <a:cs typeface="Calibri" panose="020F0502020204030204" pitchFamily="34" charset="0"/>
              </a:rPr>
              <a:t> I </a:t>
            </a:r>
            <a:r>
              <a:rPr b="1" dirty="0" lang="uk-UA" err="1">
                <a:latin typeface="Calibri" panose="020F0502020204030204" pitchFamily="34" charset="0"/>
                <a:cs typeface="Calibri" panose="020F0502020204030204" pitchFamily="34" charset="0"/>
              </a:rPr>
              <a:t>had</a:t>
            </a:r>
            <a:r>
              <a:rPr b="1" dirty="0" lang="uk-UA">
                <a:latin typeface="Calibri" panose="020F0502020204030204" pitchFamily="34" charset="0"/>
                <a:cs typeface="Calibri" panose="020F0502020204030204" pitchFamily="34" charset="0"/>
              </a:rPr>
              <a:t> </a:t>
            </a:r>
            <a:r>
              <a:rPr b="1" dirty="0" lang="uk-UA" err="1">
                <a:latin typeface="Calibri" panose="020F0502020204030204" pitchFamily="34" charset="0"/>
                <a:cs typeface="Calibri" panose="020F0502020204030204" pitchFamily="34" charset="0"/>
              </a:rPr>
              <a:t>known</a:t>
            </a:r>
            <a:r>
              <a:rPr b="1" dirty="0" lang="uk-UA">
                <a:latin typeface="Calibri" panose="020F0502020204030204" pitchFamily="34" charset="0"/>
                <a:cs typeface="Calibri" panose="020F0502020204030204" pitchFamily="34" charset="0"/>
              </a:rPr>
              <a:t> …)</a:t>
            </a:r>
            <a:r>
              <a:rPr b="1" dirty="0" lang="en-US">
                <a:latin typeface="Calibri" panose="020F0502020204030204" pitchFamily="34" charset="0"/>
                <a:cs typeface="Calibri" panose="020F0502020204030204" pitchFamily="34" charset="0"/>
              </a:rPr>
              <a:t> Grammar revision</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Objectives: </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learn new vocabulary;</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practice grammar structures;</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enable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talk and write on the topic;</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a:t>
            </a:r>
            <a:r>
              <a:rPr dirty="0" lang="en-US" err="1">
                <a:latin typeface="Calibri" panose="020F0502020204030204" pitchFamily="34" charset="0"/>
                <a:cs typeface="Calibri" panose="020F0502020204030204" pitchFamily="34" charset="0"/>
              </a:rPr>
              <a:t>instil</a:t>
            </a:r>
            <a:r>
              <a:rPr dirty="0" lang="en-US">
                <a:latin typeface="Calibri" panose="020F0502020204030204" pitchFamily="34" charset="0"/>
                <a:cs typeface="Calibri" panose="020F0502020204030204" pitchFamily="34" charset="0"/>
              </a:rPr>
              <a:t> the idea that learning languages is necessary and essential;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encourage </a:t>
            </a:r>
            <a:r>
              <a:rPr dirty="0" lang="en-US" err="1">
                <a:latin typeface="Calibri" panose="020F0502020204030204" pitchFamily="34" charset="0"/>
                <a:cs typeface="Calibri" panose="020F0502020204030204" pitchFamily="34" charset="0"/>
              </a:rPr>
              <a:t>st’s</a:t>
            </a:r>
            <a:r>
              <a:rPr dirty="0" lang="en-US">
                <a:latin typeface="Calibri" panose="020F0502020204030204" pitchFamily="34" charset="0"/>
                <a:cs typeface="Calibri" panose="020F0502020204030204" pitchFamily="34" charset="0"/>
              </a:rPr>
              <a:t> to go on learning English at the next level;</a:t>
            </a:r>
            <a:endParaRPr dirty="0" lang="uk-UA">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	to lay the foundations for future study in terms to basic structures, lexis, language functions and basic </a:t>
            </a:r>
            <a:r>
              <a:rPr dirty="0" lang="en-US" smtClean="0">
                <a:latin typeface="Calibri" panose="020F0502020204030204" pitchFamily="34" charset="0"/>
                <a:cs typeface="Calibri" panose="020F0502020204030204" pitchFamily="34" charset="0"/>
              </a:rPr>
              <a:t>study</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Объект 2"/>
          <p:cNvSpPr>
            <a:spLocks noGrp="1"/>
          </p:cNvSpPr>
          <p:nvPr>
            <p:ph idx="1"/>
          </p:nvPr>
        </p:nvSpPr>
        <p:spPr>
          <a:xfrm>
            <a:off x="0" y="0"/>
            <a:ext cx="12192000" cy="6858000"/>
          </a:xfrm>
        </p:spPr>
        <p:txBody>
          <a:bodyPr bIns="720000" lIns="720000" rIns="720000" tIns="720000">
            <a:normAutofit fontScale="95000"/>
          </a:bodyPr>
          <a:p>
            <a:pPr indent="0" marL="0">
              <a:buNone/>
            </a:pPr>
            <a:r>
              <a:rPr b="1" dirty="0" sz="2000" lang="en-US">
                <a:latin typeface="Calibri" panose="020F0502020204030204" pitchFamily="34" charset="0"/>
                <a:cs typeface="Calibri" panose="020F0502020204030204" pitchFamily="34" charset="0"/>
              </a:rPr>
              <a:t>Plan:</a:t>
            </a:r>
            <a:endParaRPr b="1"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Vocabulary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Discussing of the Topic «Corporate Culture. Agronomy. » </a:t>
            </a:r>
            <a:r>
              <a:rPr dirty="0" sz="2000" lang="en-US" err="1">
                <a:latin typeface="Calibri" panose="020F0502020204030204" pitchFamily="34" charset="0"/>
                <a:cs typeface="Calibri" panose="020F0502020204030204" pitchFamily="34" charset="0"/>
              </a:rPr>
              <a:t>Вживання</a:t>
            </a:r>
            <a:r>
              <a:rPr dirty="0" sz="2000" lang="en-US">
                <a:latin typeface="Calibri" panose="020F0502020204030204" pitchFamily="34" charset="0"/>
                <a:cs typeface="Calibri" panose="020F0502020204030204" pitchFamily="34" charset="0"/>
              </a:rPr>
              <a:t> Conditional Mood </a:t>
            </a:r>
            <a:r>
              <a:rPr dirty="0" sz="2000" lang="en-US" err="1">
                <a:latin typeface="Calibri" panose="020F0502020204030204" pitchFamily="34" charset="0"/>
                <a:cs typeface="Calibri" panose="020F0502020204030204" pitchFamily="34" charset="0"/>
              </a:rPr>
              <a:t>та</a:t>
            </a:r>
            <a:r>
              <a:rPr dirty="0" sz="2000" lang="en-US">
                <a:latin typeface="Calibri" panose="020F0502020204030204" pitchFamily="34" charset="0"/>
                <a:cs typeface="Calibri" panose="020F0502020204030204" pitchFamily="34" charset="0"/>
              </a:rPr>
              <a:t> Subjunctive 2 (if I had known …I wish I had known …) Grammar revision</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Listening, reading, writing, speaking.</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Grammar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Communicative activities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1. Give the English equivalents the following words and word combinations.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2. Answer the questions to the text.</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3. Fill in the blanks with the necessary words from the active vocabulary.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4. Complete the following sentences.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5. Put in the right order. The underlined word is the beginning of the sentence.</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6. Translate the following sentences into English.</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Home task: Reading an additional text on the topic </a:t>
            </a:r>
            <a:endParaRPr dirty="0" sz="2000" lang="uk-UA">
              <a:latin typeface="Calibri" panose="020F0502020204030204" pitchFamily="34" charset="0"/>
              <a:cs typeface="Calibri" panose="020F0502020204030204" pitchFamily="34" charset="0"/>
            </a:endParaRPr>
          </a:p>
          <a:p>
            <a:pPr indent="0" marL="0">
              <a:buNone/>
            </a:pP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a:bodyPr>
          <a:p>
            <a:pPr indent="0" marL="0">
              <a:buNone/>
            </a:pPr>
            <a:r>
              <a:rPr b="1" sz="2000" lang="en-US" noProof="1" smtClean="0">
                <a:latin typeface="Calibri" panose="020F0502020204030204" pitchFamily="34" charset="0"/>
                <a:cs typeface="Calibri" panose="020F0502020204030204" pitchFamily="34" charset="0"/>
              </a:rPr>
              <a:t>Хід заняття (Procedure)</a:t>
            </a:r>
          </a:p>
          <a:p>
            <a:pPr indent="0" marL="0">
              <a:buNone/>
            </a:pPr>
            <a:r>
              <a:rPr b="1" sz="2000" lang="en-US" noProof="1" smtClean="0">
                <a:latin typeface="Calibri" panose="020F0502020204030204" pitchFamily="34" charset="0"/>
                <a:cs typeface="Calibri" panose="020F0502020204030204" pitchFamily="34" charset="0"/>
              </a:rPr>
              <a:t> </a:t>
            </a:r>
            <a:endParaRPr sz="2000" lang="en-US" noProof="1" smtClean="0">
              <a:latin typeface="Calibri" panose="020F0502020204030204" pitchFamily="34" charset="0"/>
              <a:cs typeface="Calibri" panose="020F0502020204030204" pitchFamily="34" charset="0"/>
            </a:endParaRPr>
          </a:p>
          <a:p>
            <a:pPr indent="0" marL="0">
              <a:buNone/>
            </a:pPr>
            <a:r>
              <a:rPr sz="2000" lang="en-US" noProof="1" smtClean="0">
                <a:latin typeface="Calibri" panose="020F0502020204030204" pitchFamily="34" charset="0"/>
                <a:cs typeface="Calibri" panose="020F0502020204030204" pitchFamily="34" charset="0"/>
              </a:rPr>
              <a:t>1.Learn the new words and word combinations.</a:t>
            </a:r>
          </a:p>
          <a:p>
            <a:pPr indent="0" marL="0">
              <a:buNone/>
            </a:pPr>
            <a:r>
              <a:rPr sz="2000" lang="en-US" noProof="1" smtClean="0">
                <a:latin typeface="Calibri" panose="020F0502020204030204" pitchFamily="34" charset="0"/>
                <a:cs typeface="Calibri" panose="020F0502020204030204" pitchFamily="34" charset="0"/>
              </a:rPr>
              <a:t>2.Make some questions on the text.</a:t>
            </a:r>
          </a:p>
          <a:p>
            <a:pPr indent="0" marL="0">
              <a:buNone/>
            </a:pPr>
            <a:r>
              <a:rPr sz="2000" lang="en-US" noProof="1" smtClean="0">
                <a:latin typeface="Calibri" panose="020F0502020204030204" pitchFamily="34" charset="0"/>
                <a:cs typeface="Calibri" panose="020F0502020204030204" pitchFamily="34" charset="0"/>
              </a:rPr>
              <a:t>3.Read the text and translate into Ukrainian in the written form.</a:t>
            </a:r>
          </a:p>
          <a:p>
            <a:pPr indent="0" marL="0">
              <a:buNone/>
            </a:pPr>
            <a:r>
              <a:rPr sz="2000" lang="en-US" noProof="1" smtClean="0">
                <a:latin typeface="Calibri" panose="020F0502020204030204" pitchFamily="34" charset="0"/>
                <a:cs typeface="Calibri" panose="020F0502020204030204" pitchFamily="34" charset="0"/>
              </a:rPr>
              <a:t>4. Make summery of the text in English.</a:t>
            </a:r>
          </a:p>
          <a:p>
            <a:pPr indent="0" marL="0">
              <a:buNone/>
            </a:pPr>
            <a:endParaRPr sz="2000" lang="en-US" noProof="1" smtClean="0">
              <a:latin typeface="Calibri" panose="020F0502020204030204" pitchFamily="34" charset="0"/>
              <a:cs typeface="Calibri" panose="020F0502020204030204" pitchFamily="34" charset="0"/>
            </a:endParaRPr>
          </a:p>
          <a:p>
            <a:pPr indent="0" marL="0">
              <a:buNone/>
            </a:pPr>
            <a:r>
              <a:rPr sz="2000" lang="en-US" noProof="1" smtClean="0">
                <a:latin typeface="Calibri" panose="020F0502020204030204" pitchFamily="34" charset="0"/>
                <a:cs typeface="Calibri" panose="020F0502020204030204" pitchFamily="34" charset="0"/>
              </a:rPr>
              <a:t>Corporate culture refers to the beliefs and behaviours which determine how a company’s management and employees interact and handle outside business transactions. Very often corporate culture is implied, not expressly defined, and develops organically over time from the cumulative traits of the people the company hires. A company’s culture is reflected in its business hours, dress code, office setup, turnover, employee benefits, hiring decisions, treatment of customers, client satisfaction and many other aspects of </a:t>
            </a:r>
            <a:r>
              <a:rPr sz="2000" lang="en-US" noProof="1" smtClean="0">
                <a:latin typeface="Calibri" panose="020F0502020204030204" pitchFamily="34" charset="0"/>
                <a:cs typeface="Calibri" panose="020F0502020204030204" pitchFamily="34" charset="0"/>
              </a:rPr>
              <a:t>operations</a:t>
            </a:r>
            <a:r>
              <a:rPr sz="2000" lang="en-US" noProof="1" smtClean="0">
                <a:latin typeface="Calibri" panose="020F0502020204030204" pitchFamily="34" charset="0"/>
                <a:cs typeface="Calibri" panose="020F0502020204030204" pitchFamily="34" charset="0"/>
              </a:rPr>
              <a:t>.</a:t>
            </a:r>
            <a:endParaRPr sz="2000" lang="en-US" noProof="1" smtClean="0">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normAutofit fontScale="88889" lnSpcReduction="10000"/>
          </a:bodyPr>
          <a:p>
            <a:pPr algn="just" indent="0" marL="0">
              <a:spcBef>
                <a:spcPts val="0"/>
              </a:spcBef>
              <a:buNone/>
            </a:pPr>
            <a:r>
              <a:rPr dirty="0" lang="en-US"/>
              <a:t>Alphabet Inc. (GOOGL) is famous for its employee-friendly corporate culture. It explicitly defines itself as unconventional and offers perks such as flextime, telecommuting, tuition reimbursement, free employee lunches and on-site doctors. At its corporate headquarters in Mountain View, California, the company offers on-site services such as car washes, oil changes, fitness classes, massages and a hair stylist.</a:t>
            </a:r>
          </a:p>
          <a:p>
            <a:pPr algn="just" indent="0" marL="0">
              <a:spcBef>
                <a:spcPts val="0"/>
              </a:spcBef>
              <a:buNone/>
            </a:pPr>
            <a:r>
              <a:rPr dirty="0" lang="en-US"/>
              <a:t>Awareness of corporate or organizational culture in businesses and other institutions such as universities emerged in the 1960s. The term corporate culture developed in the early 1980s and became widely known by the 1990s. Corporate culture was used during those periods by managers, sociologists and other academics to describe the character of a company. This included generalized </a:t>
            </a:r>
            <a:r>
              <a:rPr dirty="0" lang="en-US" err="1"/>
              <a:t>behaviours</a:t>
            </a:r>
            <a:r>
              <a:rPr dirty="0" lang="en-US"/>
              <a:t> and beliefs, company- wide value systems, management strategies, employee communication and relations, work environment and attitude. Corporate culture would go on to include company origin myths via charismatic CEOs, as well as visual symbols such as logos and trademarks.</a:t>
            </a:r>
          </a:p>
          <a:p>
            <a:pPr algn="just" indent="0" marL="0">
              <a:spcBef>
                <a:spcPts val="0"/>
              </a:spcBef>
              <a:buNone/>
            </a:pPr>
            <a:r>
              <a:rPr dirty="0" lang="en-US"/>
              <a:t>By 2015 corporate culture was not only created by the founders, management and employees of a company, but also influenced by national traditions and cultures, company products and size, economic trends and international trade.</a:t>
            </a:r>
          </a:p>
          <a:p>
            <a:pPr algn="just" indent="0" marL="0">
              <a:spcBef>
                <a:spcPts val="0"/>
              </a:spcBef>
              <a:buNone/>
            </a:pPr>
            <a:r>
              <a:rPr dirty="0" lang="en-US"/>
              <a:t>There is a variety of terms that relate to companies affected by multiple cultures, especially in the wake of </a:t>
            </a:r>
            <a:r>
              <a:rPr dirty="0" lang="en-US" err="1"/>
              <a:t>globalisation</a:t>
            </a:r>
            <a:r>
              <a:rPr dirty="0" lang="en-US"/>
              <a:t> and the increased international interaction of today’s business environment. As such, the term “cross culture” refers to “the interaction of people from different backgrounds in the business world”; culture shock refers to the confusion or anxiety people experience when conducting business in a different society than their own; and reverse culture shock is often experienced by people who spend lengthy times abroad for business and have difficulty readjusting upon their return. To create positive cross-culture experiences and facilitate a more cohesive and productive corporate culture, companies often devote in-depth resources to combating the occurrence of the above, including specialized training that improves cross-culture business interactions.</a:t>
            </a:r>
            <a:endParaRPr dirty="0" lang="uk-U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bIns="720000" lIns="720000" rIns="720000" tIns="720000">
            <a:normAutofit/>
          </a:bodyPr>
          <a:p>
            <a:pPr indent="0" marL="0">
              <a:buNone/>
            </a:pPr>
            <a:r>
              <a:rPr dirty="0" lang="en-US">
                <a:latin typeface="Calibri" panose="020F0502020204030204" pitchFamily="34" charset="0"/>
                <a:cs typeface="Calibri" panose="020F0502020204030204" pitchFamily="34" charset="0"/>
              </a:rPr>
              <a:t>Just as national cultures can influence and shape a corporate culture, so does a company’s management strategy. In top companies of the twenty-first century, such as Google, Apple Inc. (AAPL) and Netflix Inc. (NFLX), less traditional management strategies which include fostering creativity, collective problem solving and greater employee freedom have been the norm. It has been argued that this is also the key to these companies’ success. Progressive policies such as comprehensive employee benefits and alternatives to hierarchical leadership – even doing away with closed offices and cubicles – are a trend that reflect a more tech-conscious and modern generation. This trend marks a turning away from aggressive, individualistic and high-risk corporate cultures such as that of former energy company Enron</a:t>
            </a:r>
            <a:r>
              <a:rPr dirty="0" lang="en-US" smtClean="0">
                <a:latin typeface="Calibri" panose="020F0502020204030204" pitchFamily="34" charset="0"/>
                <a:cs typeface="Calibri" panose="020F0502020204030204" pitchFamily="34" charset="0"/>
              </a:rPr>
              <a:t>.</a:t>
            </a:r>
            <a:endParaRPr dirty="0" lang="uk-UA" smtClean="0">
              <a:latin typeface="Calibri" panose="020F0502020204030204" pitchFamily="34" charset="0"/>
              <a:cs typeface="Calibri" panose="020F0502020204030204" pitchFamily="34" charset="0"/>
            </a:endParaRPr>
          </a:p>
          <a:p>
            <a:pPr indent="0" marL="0">
              <a:buNone/>
            </a:pPr>
            <a:endParaRPr dirty="0" lang="en-US">
              <a:latin typeface="Calibri" panose="020F0502020204030204" pitchFamily="34" charset="0"/>
              <a:cs typeface="Calibri" panose="020F0502020204030204" pitchFamily="34" charset="0"/>
            </a:endParaRPr>
          </a:p>
          <a:p>
            <a:pPr indent="0" marL="0">
              <a:buNone/>
            </a:pPr>
            <a:r>
              <a:rPr b="1" dirty="0" lang="en-US">
                <a:latin typeface="Calibri" panose="020F0502020204030204" pitchFamily="34" charset="0"/>
                <a:cs typeface="Calibri" panose="020F0502020204030204" pitchFamily="34" charset="0"/>
              </a:rPr>
              <a:t>Discussion questions</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b="1"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The notion of corporate culture.</a:t>
            </a:r>
          </a:p>
          <a:p>
            <a:pPr indent="0" marL="0">
              <a:buNone/>
            </a:pPr>
            <a:r>
              <a:rPr dirty="0" lang="en-US">
                <a:latin typeface="Calibri" panose="020F0502020204030204" pitchFamily="34" charset="0"/>
                <a:cs typeface="Calibri" panose="020F0502020204030204" pitchFamily="34" charset="0"/>
              </a:rPr>
              <a:t>2. Unconventional corporate culture.</a:t>
            </a:r>
          </a:p>
          <a:p>
            <a:pPr indent="0" marL="0">
              <a:buNone/>
            </a:pPr>
            <a:r>
              <a:rPr dirty="0" lang="en-US">
                <a:latin typeface="Calibri" panose="020F0502020204030204" pitchFamily="34" charset="0"/>
                <a:cs typeface="Calibri" panose="020F0502020204030204" pitchFamily="34" charset="0"/>
              </a:rPr>
              <a:t>3. History of corporate culture.</a:t>
            </a:r>
          </a:p>
          <a:p>
            <a:pPr indent="0" marL="0">
              <a:buNone/>
            </a:pPr>
            <a:r>
              <a:rPr dirty="0" lang="en-US">
                <a:latin typeface="Calibri" panose="020F0502020204030204" pitchFamily="34" charset="0"/>
                <a:cs typeface="Calibri" panose="020F0502020204030204" pitchFamily="34" charset="0"/>
              </a:rPr>
              <a:t>4. Globalization and internationalization in culture development.</a:t>
            </a:r>
          </a:p>
          <a:p>
            <a:pPr indent="0" marL="0">
              <a:buNone/>
            </a:pPr>
            <a:r>
              <a:rPr dirty="0" lang="en-US">
                <a:latin typeface="Calibri" panose="020F0502020204030204" pitchFamily="34" charset="0"/>
                <a:cs typeface="Calibri" panose="020F0502020204030204" pitchFamily="34" charset="0"/>
              </a:rPr>
              <a:t>5. Examples of contemporary corporate cultures.</a:t>
            </a:r>
          </a:p>
          <a:p>
            <a:pPr indent="0" marL="0">
              <a:buNone/>
            </a:pPr>
            <a:r>
              <a:rPr dirty="0" lang="en-US">
                <a:latin typeface="Calibri" panose="020F0502020204030204" pitchFamily="34" charset="0"/>
                <a:cs typeface="Calibri" panose="020F0502020204030204" pitchFamily="34" charset="0"/>
              </a:rPr>
              <a:t>6. Characteristics of successful corporate cultures</a:t>
            </a:r>
          </a:p>
          <a:p>
            <a:pPr indent="0" marL="0">
              <a:buNone/>
            </a:pPr>
            <a:r>
              <a:rPr dirty="0" lang="en-US">
                <a:latin typeface="Calibri" panose="020F0502020204030204" pitchFamily="34" charset="0"/>
                <a:cs typeface="Calibri" panose="020F0502020204030204" pitchFamily="34" charset="0"/>
              </a:rPr>
              <a:t>7. </a:t>
            </a:r>
            <a:r>
              <a:rPr dirty="0" lang="en-US" err="1">
                <a:latin typeface="Calibri" panose="020F0502020204030204" pitchFamily="34" charset="0"/>
                <a:cs typeface="Calibri" panose="020F0502020204030204" pitchFamily="34" charset="0"/>
              </a:rPr>
              <a:t>Categorisation</a:t>
            </a:r>
            <a:r>
              <a:rPr dirty="0" lang="en-US">
                <a:latin typeface="Calibri" panose="020F0502020204030204" pitchFamily="34" charset="0"/>
                <a:cs typeface="Calibri" panose="020F0502020204030204" pitchFamily="34" charset="0"/>
              </a:rPr>
              <a:t> of corporate culture.</a:t>
            </a:r>
          </a:p>
          <a:p>
            <a:pPr indent="0" marL="0">
              <a:buNone/>
            </a:pPr>
            <a:r>
              <a:rPr dirty="0" lang="en-US">
                <a:latin typeface="Calibri" panose="020F0502020204030204" pitchFamily="34" charset="0"/>
                <a:cs typeface="Calibri" panose="020F0502020204030204" pitchFamily="34" charset="0"/>
              </a:rPr>
              <a:t>8. Team-first corporate culture</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normAutofit/>
          </a:bodyPr>
          <a:p>
            <a:pPr indent="0" marL="0">
              <a:buNone/>
            </a:pPr>
            <a:r>
              <a:rPr dirty="0" lang="en-US">
                <a:latin typeface="Calibri" panose="020F0502020204030204" pitchFamily="34" charset="0"/>
                <a:cs typeface="Calibri" panose="020F0502020204030204" pitchFamily="34" charset="0"/>
              </a:rPr>
              <a:t>9. Elite corporate culture.</a:t>
            </a:r>
          </a:p>
          <a:p>
            <a:pPr indent="0" marL="0">
              <a:buNone/>
            </a:pPr>
            <a:r>
              <a:rPr dirty="0" lang="en-US">
                <a:latin typeface="Calibri" panose="020F0502020204030204" pitchFamily="34" charset="0"/>
                <a:cs typeface="Calibri" panose="020F0502020204030204" pitchFamily="34" charset="0"/>
              </a:rPr>
              <a:t>10. Horizontal corporate culture.</a:t>
            </a:r>
          </a:p>
          <a:p>
            <a:pPr indent="0" marL="0">
              <a:buNone/>
            </a:pPr>
            <a:r>
              <a:rPr dirty="0" lang="en-US">
                <a:latin typeface="Calibri" panose="020F0502020204030204" pitchFamily="34" charset="0"/>
                <a:cs typeface="Calibri" panose="020F0502020204030204" pitchFamily="34" charset="0"/>
              </a:rPr>
              <a:t>11. Conventional corporate culture.</a:t>
            </a:r>
          </a:p>
          <a:p>
            <a:pPr indent="0" marL="0">
              <a:buNone/>
            </a:pPr>
            <a:r>
              <a:rPr dirty="0" lang="en-US">
                <a:latin typeface="Calibri" panose="020F0502020204030204" pitchFamily="34" charset="0"/>
                <a:cs typeface="Calibri" panose="020F0502020204030204" pitchFamily="34" charset="0"/>
              </a:rPr>
              <a:t>12. Progressive corporate culture.</a:t>
            </a:r>
          </a:p>
          <a:p>
            <a:pPr indent="0" marL="0">
              <a:buNone/>
            </a:pPr>
            <a:endParaRPr dirty="0" lang="en-US">
              <a:latin typeface="Calibri" panose="020F0502020204030204" pitchFamily="34" charset="0"/>
              <a:cs typeface="Calibri" panose="020F0502020204030204" pitchFamily="34" charset="0"/>
            </a:endParaRPr>
          </a:p>
          <a:p>
            <a:pPr indent="0" marL="0">
              <a:buNone/>
            </a:pPr>
            <a:r>
              <a:rPr b="1" dirty="0" lang="en-US">
                <a:latin typeface="Calibri" panose="020F0502020204030204" pitchFamily="34" charset="0"/>
                <a:cs typeface="Calibri" panose="020F0502020204030204" pitchFamily="34" charset="0"/>
              </a:rPr>
              <a:t>Text </a:t>
            </a:r>
            <a:r>
              <a:rPr b="1" dirty="0" lang="en-US" smtClean="0">
                <a:latin typeface="Calibri" panose="020F0502020204030204" pitchFamily="34" charset="0"/>
                <a:cs typeface="Calibri" panose="020F0502020204030204" pitchFamily="34" charset="0"/>
              </a:rPr>
              <a:t>1</a:t>
            </a:r>
            <a:endParaRPr b="1" dirty="0" lang="uk-UA" smtClean="0">
              <a:latin typeface="Calibri" panose="020F0502020204030204" pitchFamily="34" charset="0"/>
              <a:cs typeface="Calibri" panose="020F0502020204030204" pitchFamily="34" charset="0"/>
            </a:endParaRPr>
          </a:p>
          <a:p>
            <a:pPr indent="0" marL="0">
              <a:buNone/>
            </a:pPr>
            <a:endParaRPr b="1"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a)	boundaries</a:t>
            </a:r>
          </a:p>
          <a:p>
            <a:pPr indent="0" marL="0">
              <a:buNone/>
            </a:pPr>
            <a:r>
              <a:rPr dirty="0" lang="en-US">
                <a:latin typeface="Calibri" panose="020F0502020204030204" pitchFamily="34" charset="0"/>
                <a:cs typeface="Calibri" panose="020F0502020204030204" pitchFamily="34" charset="0"/>
              </a:rPr>
              <a:t>b)	advantage</a:t>
            </a:r>
          </a:p>
          <a:p>
            <a:pPr indent="0" marL="0">
              <a:buNone/>
            </a:pPr>
            <a:r>
              <a:rPr dirty="0" lang="en-US">
                <a:latin typeface="Calibri" panose="020F0502020204030204" pitchFamily="34" charset="0"/>
                <a:cs typeface="Calibri" panose="020F0502020204030204" pitchFamily="34" charset="0"/>
              </a:rPr>
              <a:t>c)	engineering</a:t>
            </a:r>
          </a:p>
          <a:p>
            <a:pPr indent="0" marL="0">
              <a:buNone/>
            </a:pPr>
            <a:r>
              <a:rPr dirty="0" lang="en-US">
                <a:latin typeface="Calibri" panose="020F0502020204030204" pitchFamily="34" charset="0"/>
                <a:cs typeface="Calibri" panose="020F0502020204030204" pitchFamily="34" charset="0"/>
              </a:rPr>
              <a:t>d)	processes</a:t>
            </a:r>
          </a:p>
          <a:p>
            <a:pPr indent="0" marL="0">
              <a:buNone/>
            </a:pPr>
            <a:r>
              <a:rPr dirty="0" lang="en-US">
                <a:latin typeface="Calibri" panose="020F0502020204030204" pitchFamily="34" charset="0"/>
                <a:cs typeface="Calibri" panose="020F0502020204030204" pitchFamily="34" charset="0"/>
              </a:rPr>
              <a:t>e)	modern</a:t>
            </a:r>
          </a:p>
          <a:p>
            <a:pPr indent="0" marL="0">
              <a:buNone/>
            </a:pPr>
            <a:r>
              <a:rPr dirty="0" lang="en-US">
                <a:latin typeface="Calibri" panose="020F0502020204030204" pitchFamily="34" charset="0"/>
                <a:cs typeface="Calibri" panose="020F0502020204030204" pitchFamily="34" charset="0"/>
              </a:rPr>
              <a:t>f)	power</a:t>
            </a:r>
          </a:p>
          <a:p>
            <a:pPr indent="0" marL="0">
              <a:buNone/>
            </a:pPr>
            <a:r>
              <a:rPr dirty="0" lang="en-US">
                <a:latin typeface="Calibri" panose="020F0502020204030204" pitchFamily="34" charset="0"/>
                <a:cs typeface="Calibri" panose="020F0502020204030204" pitchFamily="34" charset="0"/>
              </a:rPr>
              <a:t>g)	test</a:t>
            </a:r>
          </a:p>
          <a:p>
            <a:pPr indent="0" marL="0">
              <a:buNone/>
            </a:pPr>
            <a:r>
              <a:rPr dirty="0" lang="en-US">
                <a:latin typeface="Calibri" panose="020F0502020204030204" pitchFamily="34" charset="0"/>
                <a:cs typeface="Calibri" panose="020F0502020204030204" pitchFamily="34" charset="0"/>
              </a:rPr>
              <a:t>h)	methods</a:t>
            </a:r>
          </a:p>
          <a:p>
            <a:pPr indent="0" marL="0">
              <a:buNone/>
            </a:pPr>
            <a:r>
              <a:rPr dirty="0" lang="en-US" err="1">
                <a:latin typeface="Calibri" panose="020F0502020204030204" pitchFamily="34" charset="0"/>
                <a:cs typeface="Calibri" panose="020F0502020204030204" pitchFamily="34" charset="0"/>
              </a:rPr>
              <a:t>i</a:t>
            </a:r>
            <a:r>
              <a:rPr dirty="0" lang="en-US">
                <a:latin typeface="Calibri" panose="020F0502020204030204" pitchFamily="34" charset="0"/>
                <a:cs typeface="Calibri" panose="020F0502020204030204" pitchFamily="34" charset="0"/>
              </a:rPr>
              <a:t>)	properties</a:t>
            </a:r>
          </a:p>
          <a:p>
            <a:pPr indent="0" marL="0">
              <a:buNone/>
            </a:pPr>
            <a:r>
              <a:rPr dirty="0" lang="en-US">
                <a:latin typeface="Calibri" panose="020F0502020204030204" pitchFamily="34" charset="0"/>
                <a:cs typeface="Calibri" panose="020F0502020204030204" pitchFamily="34" charset="0"/>
              </a:rPr>
              <a:t>j)	steel</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133350"/>
            <a:ext cx="12192000" cy="6724650"/>
          </a:xfrm>
        </p:spPr>
        <p:txBody>
          <a:bodyPr bIns="720000" lIns="720000" rIns="720000" tIns="720000">
            <a:normAutofit/>
          </a:bodyPr>
          <a:p>
            <a:pPr algn="just" indent="0" marL="0">
              <a:buNone/>
            </a:pPr>
            <a:r>
              <a:rPr dirty="0" sz="2000" lang="en-US">
                <a:latin typeface="Calibri" panose="020F0502020204030204" pitchFamily="34" charset="0"/>
                <a:cs typeface="Calibri" panose="020F0502020204030204" pitchFamily="34" charset="0"/>
              </a:rPr>
              <a:t>Metals are one of the most widely used types of (1) materials. Some of their properties, e.g. elastic constants, can be directly related to the nature of the metallic bonds between the atoms. On the other hand, </a:t>
            </a:r>
            <a:r>
              <a:rPr dirty="0" sz="2000" lang="en-US" err="1">
                <a:latin typeface="Calibri" panose="020F0502020204030204" pitchFamily="34" charset="0"/>
                <a:cs typeface="Calibri" panose="020F0502020204030204" pitchFamily="34" charset="0"/>
              </a:rPr>
              <a:t>macroand</a:t>
            </a:r>
            <a:r>
              <a:rPr dirty="0" sz="2000" lang="en-US">
                <a:latin typeface="Calibri" panose="020F0502020204030204" pitchFamily="34" charset="0"/>
                <a:cs typeface="Calibri" panose="020F0502020204030204" pitchFamily="34" charset="0"/>
              </a:rPr>
              <a:t> microstructural features of metals, such as point defects, dislocations, grain (2), and second phase particles, control their yield, flow, and fracture stress. Images of microstructural elements can be obtained by (3) imaging techniques. Modern computer aided (4) can be further used to obtain a quantitative description of these microstructures.</a:t>
            </a:r>
          </a:p>
          <a:p>
            <a:pPr algn="just" indent="0" marL="0">
              <a:buNone/>
            </a:pPr>
            <a:r>
              <a:rPr dirty="0" sz="2000" lang="en-US">
                <a:latin typeface="Calibri" panose="020F0502020204030204" pitchFamily="34" charset="0"/>
                <a:cs typeface="Calibri" panose="020F0502020204030204" pitchFamily="34" charset="0"/>
              </a:rPr>
              <a:t>These methods take (5) of the progress made in recent years in the field of image processing, mathematical morphology and quantitative stereology. Quantitative description of the microstructures are used for modeling (6) taking place under the action of applied load at a given temperature and (7) (service) environment. These model considerations can be illustrated on the example of an austenitic stainless (8), which is an important material for (9) generating and chemical industry.</a:t>
            </a:r>
          </a:p>
          <a:p>
            <a:pPr algn="just" indent="0" marL="0">
              <a:buNone/>
            </a:pPr>
            <a:r>
              <a:rPr dirty="0" sz="2000" lang="en-US">
                <a:latin typeface="Calibri" panose="020F0502020204030204" pitchFamily="34" charset="0"/>
                <a:cs typeface="Calibri" panose="020F0502020204030204" pitchFamily="34" charset="0"/>
              </a:rPr>
              <a:t>Reports recently published also show that properties of materials can be significantly modified by the effect of free surface. Examples of such situations include environmental effect on the mechanical (10) of materials. Data for an austenitic stainless steel is used to discuss contribution of the free surface to the mechanical properties of metals.</a:t>
            </a:r>
            <a:endParaRPr dirty="0" sz="2000" lang="uk-UA">
              <a:latin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normAutofit/>
          </a:bodyPr>
          <a:p>
            <a:pPr indent="0" marL="0">
              <a:buNone/>
            </a:pPr>
            <a:r>
              <a:rPr b="1" dirty="0" lang="en-US">
                <a:latin typeface="Calibri" panose="020F0502020204030204" pitchFamily="34" charset="0"/>
                <a:cs typeface="Calibri" panose="020F0502020204030204" pitchFamily="34" charset="0"/>
              </a:rPr>
              <a:t>5) Put the verb into the correct form</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b="1"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I didn’t see you. If  </a:t>
            </a:r>
            <a:r>
              <a:rPr dirty="0" i="1" lang="en-US">
                <a:latin typeface="Calibri" panose="020F0502020204030204" pitchFamily="34" charset="0"/>
                <a:cs typeface="Calibri" panose="020F0502020204030204" pitchFamily="34" charset="0"/>
              </a:rPr>
              <a:t>I’d seen</a:t>
            </a:r>
            <a:r>
              <a:rPr dirty="0" lang="en-US">
                <a:latin typeface="Calibri" panose="020F0502020204030204" pitchFamily="34" charset="0"/>
                <a:cs typeface="Calibri" panose="020F0502020204030204" pitchFamily="34" charset="0"/>
              </a:rPr>
              <a:t>	(I / see) </a:t>
            </a:r>
            <a:r>
              <a:rPr dirty="0" lang="en-US" smtClean="0">
                <a:latin typeface="Calibri" panose="020F0502020204030204" pitchFamily="34" charset="0"/>
                <a:cs typeface="Calibri" panose="020F0502020204030204" pitchFamily="34" charset="0"/>
              </a:rPr>
              <a:t>you,</a:t>
            </a:r>
            <a:r>
              <a:rPr dirty="0" lang="uk-UA" smtClean="0">
                <a:latin typeface="Calibri" panose="020F0502020204030204" pitchFamily="34" charset="0"/>
                <a:cs typeface="Calibri" panose="020F0502020204030204" pitchFamily="34" charset="0"/>
              </a:rPr>
              <a:t> </a:t>
            </a:r>
            <a:r>
              <a:rPr dirty="0" i="1" lang="en-US" smtClean="0">
                <a:latin typeface="Calibri" panose="020F0502020204030204" pitchFamily="34" charset="0"/>
                <a:cs typeface="Calibri" panose="020F0502020204030204" pitchFamily="34" charset="0"/>
              </a:rPr>
              <a:t>I </a:t>
            </a:r>
            <a:r>
              <a:rPr dirty="0" i="1" lang="en-US">
                <a:latin typeface="Calibri" panose="020F0502020204030204" pitchFamily="34" charset="0"/>
                <a:cs typeface="Calibri" panose="020F0502020204030204" pitchFamily="34" charset="0"/>
              </a:rPr>
              <a:t>would have said</a:t>
            </a:r>
            <a:r>
              <a:rPr dirty="0" lang="en-US">
                <a:latin typeface="Calibri" panose="020F0502020204030204" pitchFamily="34" charset="0"/>
                <a:cs typeface="Calibri" panose="020F0502020204030204" pitchFamily="34" charset="0"/>
              </a:rPr>
              <a:t>	(I / say) hello.</a:t>
            </a:r>
          </a:p>
          <a:p>
            <a:pPr indent="0" marL="0">
              <a:buNone/>
            </a:pPr>
            <a:r>
              <a:rPr dirty="0" lang="en-US">
                <a:latin typeface="Calibri" panose="020F0502020204030204" pitchFamily="34" charset="0"/>
                <a:cs typeface="Calibri" panose="020F0502020204030204" pitchFamily="34" charset="0"/>
              </a:rPr>
              <a:t>2 Sarah got to the station just in time to catch her train to the airport. If</a:t>
            </a:r>
          </a:p>
          <a:p>
            <a:pPr indent="0" marL="0">
              <a:buNone/>
            </a:pPr>
            <a:r>
              <a:rPr dirty="0" lang="en-US">
                <a:latin typeface="Calibri" panose="020F0502020204030204" pitchFamily="34" charset="0"/>
                <a:cs typeface="Calibri" panose="020F0502020204030204" pitchFamily="34" charset="0"/>
              </a:rPr>
              <a:t>(she / miss) the train,</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(she / miss) her flight too.</a:t>
            </a:r>
          </a:p>
          <a:p>
            <a:pPr indent="0" marL="0">
              <a:buNone/>
            </a:pPr>
            <a:r>
              <a:rPr dirty="0" lang="en-US">
                <a:latin typeface="Calibri" panose="020F0502020204030204" pitchFamily="34" charset="0"/>
                <a:cs typeface="Calibri" panose="020F0502020204030204" pitchFamily="34" charset="0"/>
              </a:rPr>
              <a:t>3 Thanks for reminding me about Lisa’s birthday.</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(I / forget)</a:t>
            </a:r>
          </a:p>
          <a:p>
            <a:pPr indent="0" marL="0">
              <a:buNone/>
            </a:pPr>
            <a:r>
              <a:rPr dirty="0" lang="en-US">
                <a:latin typeface="Calibri" panose="020F0502020204030204" pitchFamily="34" charset="0"/>
                <a:cs typeface="Calibri" panose="020F0502020204030204" pitchFamily="34" charset="0"/>
              </a:rPr>
              <a:t>if</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(you / not / remind) me.</a:t>
            </a:r>
          </a:p>
          <a:p>
            <a:pPr indent="0" marL="0">
              <a:buNone/>
            </a:pPr>
            <a:r>
              <a:rPr dirty="0" lang="en-US">
                <a:latin typeface="Calibri" panose="020F0502020204030204" pitchFamily="34" charset="0"/>
                <a:cs typeface="Calibri" panose="020F0502020204030204" pitchFamily="34" charset="0"/>
              </a:rPr>
              <a:t>4 I didn’t have your email address, so I couldn’t contact you. If</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(I / have) your email address</a:t>
            </a:r>
            <a:r>
              <a:rPr dirty="0" lang="en-US" smtClean="0">
                <a:latin typeface="Calibri" panose="020F0502020204030204" pitchFamily="34" charset="0"/>
                <a:cs typeface="Calibri" panose="020F0502020204030204" pitchFamily="34" charset="0"/>
              </a:rPr>
              <a:t>,</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r>
              <a:rPr dirty="0" lang="en-US">
                <a:latin typeface="Calibri" panose="020F0502020204030204" pitchFamily="34" charset="0"/>
                <a:cs typeface="Calibri" panose="020F0502020204030204" pitchFamily="34" charset="0"/>
              </a:rPr>
              <a:t>I / send) you an email.</a:t>
            </a:r>
          </a:p>
          <a:p>
            <a:pPr indent="0" marL="0">
              <a:buNone/>
            </a:pPr>
            <a:r>
              <a:rPr dirty="0" lang="en-US">
                <a:latin typeface="Calibri" panose="020F0502020204030204" pitchFamily="34" charset="0"/>
                <a:cs typeface="Calibri" panose="020F0502020204030204" pitchFamily="34" charset="0"/>
              </a:rPr>
              <a:t>5 Their trip was OK, but</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(they / enjoy) it more if the weather</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(be) better.</a:t>
            </a:r>
          </a:p>
          <a:p>
            <a:pPr indent="0" marL="0">
              <a:buNone/>
            </a:pPr>
            <a:r>
              <a:rPr dirty="0" lang="en-US">
                <a:latin typeface="Calibri" panose="020F0502020204030204" pitchFamily="34" charset="0"/>
                <a:cs typeface="Calibri" panose="020F0502020204030204" pitchFamily="34" charset="0"/>
              </a:rPr>
              <a:t>6 Sorry we’re late. Our taxi got stuck in the traffic.</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(it / be) quicker if</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(we / walk).</a:t>
            </a:r>
          </a:p>
          <a:p>
            <a:pPr indent="0" marL="0">
              <a:buNone/>
            </a:pPr>
            <a:r>
              <a:rPr dirty="0" lang="en-US">
                <a:latin typeface="Calibri" panose="020F0502020204030204" pitchFamily="34" charset="0"/>
                <a:cs typeface="Calibri" panose="020F0502020204030204" pitchFamily="34" charset="0"/>
              </a:rPr>
              <a:t>7 Why didn’t you tell me about your problem? If</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(you / tell) me</a:t>
            </a:r>
            <a:r>
              <a:rPr dirty="0" lang="en-US" smtClean="0">
                <a:latin typeface="Calibri" panose="020F0502020204030204" pitchFamily="34" charset="0"/>
                <a:cs typeface="Calibri" panose="020F0502020204030204" pitchFamily="34" charset="0"/>
              </a:rPr>
              <a:t>,</a:t>
            </a:r>
            <a:r>
              <a:rPr dirty="0" lang="en-US" u="sng" smtClean="0">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(I / try) to help you.</a:t>
            </a:r>
          </a:p>
          <a:p>
            <a:pPr indent="0" marL="0">
              <a:buNone/>
            </a:pPr>
            <a:r>
              <a:rPr dirty="0" lang="en-US">
                <a:latin typeface="Calibri" panose="020F0502020204030204" pitchFamily="34" charset="0"/>
                <a:cs typeface="Calibri" panose="020F0502020204030204" pitchFamily="34" charset="0"/>
              </a:rPr>
              <a:t>8 I’m not tired. If</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(I / be) tired, I’d go home now.</a:t>
            </a:r>
          </a:p>
          <a:p>
            <a:pPr indent="0" marL="0">
              <a:buNone/>
            </a:pPr>
            <a:r>
              <a:rPr dirty="0" lang="en-US">
                <a:latin typeface="Calibri" panose="020F0502020204030204" pitchFamily="34" charset="0"/>
                <a:cs typeface="Calibri" panose="020F0502020204030204" pitchFamily="34" charset="0"/>
              </a:rPr>
              <a:t>9 I wasn’t tired last night. If</a:t>
            </a:r>
            <a:r>
              <a:rPr dirty="0" lang="en-US" u="sng">
                <a:latin typeface="Calibri" panose="020F0502020204030204" pitchFamily="34" charset="0"/>
                <a:cs typeface="Calibri" panose="020F0502020204030204" pitchFamily="34" charset="0"/>
              </a:rPr>
              <a:t>          </a:t>
            </a:r>
            <a:r>
              <a:rPr dirty="0" lang="uk-UA" u="sng" smtClean="0">
                <a:latin typeface="Calibri" panose="020F0502020204030204" pitchFamily="34" charset="0"/>
                <a:cs typeface="Calibri" panose="020F0502020204030204" pitchFamily="34" charset="0"/>
              </a:rPr>
              <a:t>		</a:t>
            </a:r>
            <a:r>
              <a:rPr dirty="0" lang="en-US" u="sng" smtClean="0">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(I / be) tired, I would have gone home earlier.</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2024-09-07T14:23:28Z</dcterms:created>
  <dcterms:modified xsi:type="dcterms:W3CDTF">2024-09-09T09:38:51Z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4ac31b4c7b0a4cfeb6f3a9380734e52c</vt:lpwstr>
  </property>
</Properties>
</file>