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0" r:id="rId1"/>
  </p:sldMasterIdLst>
  <p:sldIdLst>
    <p:sldId id="256" r:id="rId2"/>
    <p:sldId id="257" r:id="rId3"/>
    <p:sldId id="267" r:id="rId4"/>
    <p:sldId id="266" r:id="rId5"/>
    <p:sldId id="265" r:id="rId6"/>
    <p:sldId id="264" r:id="rId7"/>
    <p:sldId id="263" r:id="rId8"/>
    <p:sldId id="262" r:id="rId9"/>
    <p:sldId id="261" r:id="rId10"/>
    <p:sldId id="259" r:id="rId11"/>
    <p:sldId id="260" r:id="rId12"/>
    <p:sldId id="269" r:id="rId13"/>
    <p:sldId id="268" r:id="rId14"/>
    <p:sldId id="258" r:id="rId15"/>
    <p:sldId id="270" r:id="rId16"/>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ru-RU" smtClean="0"/>
              <a:t>Образец заголовка</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409AF07-CBAE-4989-B5BB-EEDBBE9F2A4C}" type="datetimeFigureOut">
              <a:rPr lang="uk-UA" smtClean="0"/>
              <a:t>09.08.2023</a:t>
            </a:fld>
            <a:endParaRPr lang="uk-UA"/>
          </a:p>
        </p:txBody>
      </p:sp>
      <p:sp>
        <p:nvSpPr>
          <p:cNvPr id="5" name="Footer Placeholder 4"/>
          <p:cNvSpPr>
            <a:spLocks noGrp="1"/>
          </p:cNvSpPr>
          <p:nvPr>
            <p:ph type="ftr" sz="quarter" idx="11"/>
          </p:nvPr>
        </p:nvSpPr>
        <p:spPr>
          <a:xfrm>
            <a:off x="2416500" y="329307"/>
            <a:ext cx="4973915" cy="309201"/>
          </a:xfrm>
        </p:spPr>
        <p:txBody>
          <a:bodyPr/>
          <a:lstStyle/>
          <a:p>
            <a:endParaRPr lang="uk-UA"/>
          </a:p>
        </p:txBody>
      </p:sp>
      <p:sp>
        <p:nvSpPr>
          <p:cNvPr id="6" name="Slide Number Placeholder 5"/>
          <p:cNvSpPr>
            <a:spLocks noGrp="1"/>
          </p:cNvSpPr>
          <p:nvPr>
            <p:ph type="sldNum" sz="quarter" idx="12"/>
          </p:nvPr>
        </p:nvSpPr>
        <p:spPr>
          <a:xfrm>
            <a:off x="1437664" y="798973"/>
            <a:ext cx="811019" cy="503578"/>
          </a:xfrm>
        </p:spPr>
        <p:txBody>
          <a:bodyPr/>
          <a:lstStyle/>
          <a:p>
            <a:fld id="{FC346BF7-5FF4-4847-A315-9471D0534564}" type="slidenum">
              <a:rPr lang="uk-UA" smtClean="0"/>
              <a:t>‹#›</a:t>
            </a:fld>
            <a:endParaRPr lang="uk-UA"/>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79221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409AF07-CBAE-4989-B5BB-EEDBBE9F2A4C}"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C346BF7-5FF4-4847-A315-9471D0534564}" type="slidenum">
              <a:rPr lang="uk-UA" smtClean="0"/>
              <a:t>‹#›</a:t>
            </a:fld>
            <a:endParaRPr lang="uk-UA"/>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71243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409AF07-CBAE-4989-B5BB-EEDBBE9F2A4C}"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C346BF7-5FF4-4847-A315-9471D0534564}" type="slidenum">
              <a:rPr lang="uk-UA" smtClean="0"/>
              <a:t>‹#›</a:t>
            </a:fld>
            <a:endParaRPr lang="uk-UA"/>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70903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409AF07-CBAE-4989-B5BB-EEDBBE9F2A4C}"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C346BF7-5FF4-4847-A315-9471D0534564}" type="slidenum">
              <a:rPr lang="uk-UA" smtClean="0"/>
              <a:t>‹#›</a:t>
            </a:fld>
            <a:endParaRPr lang="uk-UA"/>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18433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409AF07-CBAE-4989-B5BB-EEDBBE9F2A4C}" type="datetimeFigureOut">
              <a:rPr lang="uk-UA" smtClean="0"/>
              <a:t>09.08.2023</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FC346BF7-5FF4-4847-A315-9471D0534564}" type="slidenum">
              <a:rPr lang="uk-UA" smtClean="0"/>
              <a:t>‹#›</a:t>
            </a:fld>
            <a:endParaRPr lang="uk-UA"/>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8346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409AF07-CBAE-4989-B5BB-EEDBBE9F2A4C}"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FC346BF7-5FF4-4847-A315-9471D0534564}" type="slidenum">
              <a:rPr lang="uk-UA" smtClean="0"/>
              <a:t>‹#›</a:t>
            </a:fld>
            <a:endParaRPr lang="uk-UA"/>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24469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47191" y="2824269"/>
            <a:ext cx="4645152" cy="264445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412362" y="2821491"/>
            <a:ext cx="4645152" cy="263737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409AF07-CBAE-4989-B5BB-EEDBBE9F2A4C}" type="datetimeFigureOut">
              <a:rPr lang="uk-UA" smtClean="0"/>
              <a:t>09.08.2023</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FC346BF7-5FF4-4847-A315-9471D0534564}" type="slidenum">
              <a:rPr lang="uk-UA" smtClean="0"/>
              <a:t>‹#›</a:t>
            </a:fld>
            <a:endParaRPr lang="uk-UA"/>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56566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409AF07-CBAE-4989-B5BB-EEDBBE9F2A4C}" type="datetimeFigureOut">
              <a:rPr lang="uk-UA" smtClean="0"/>
              <a:t>09.08.2023</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FC346BF7-5FF4-4847-A315-9471D0534564}" type="slidenum">
              <a:rPr lang="uk-UA" smtClean="0"/>
              <a:t>‹#›</a:t>
            </a:fld>
            <a:endParaRPr lang="uk-UA"/>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77352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09AF07-CBAE-4989-B5BB-EEDBBE9F2A4C}" type="datetimeFigureOut">
              <a:rPr lang="uk-UA" smtClean="0"/>
              <a:t>09.08.2023</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FC346BF7-5FF4-4847-A315-9471D0534564}" type="slidenum">
              <a:rPr lang="uk-UA" smtClean="0"/>
              <a:t>‹#›</a:t>
            </a:fld>
            <a:endParaRPr lang="uk-UA"/>
          </a:p>
        </p:txBody>
      </p:sp>
    </p:spTree>
    <p:extLst>
      <p:ext uri="{BB962C8B-B14F-4D97-AF65-F5344CB8AC3E}">
        <p14:creationId xmlns:p14="http://schemas.microsoft.com/office/powerpoint/2010/main" val="2419878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ru-RU" smtClean="0"/>
              <a:t>Образец заголовка</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409AF07-CBAE-4989-B5BB-EEDBBE9F2A4C}" type="datetimeFigureOut">
              <a:rPr lang="uk-UA" smtClean="0"/>
              <a:t>09.08.2023</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FC346BF7-5FF4-4847-A315-9471D0534564}" type="slidenum">
              <a:rPr lang="uk-UA" smtClean="0"/>
              <a:t>‹#›</a:t>
            </a:fld>
            <a:endParaRPr lang="uk-UA"/>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13549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409AF07-CBAE-4989-B5BB-EEDBBE9F2A4C}" type="datetimeFigureOut">
              <a:rPr lang="uk-UA" smtClean="0"/>
              <a:t>09.08.2023</a:t>
            </a:fld>
            <a:endParaRPr lang="uk-UA"/>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FC346BF7-5FF4-4847-A315-9471D0534564}" type="slidenum">
              <a:rPr lang="uk-UA" smtClean="0"/>
              <a:t>‹#›</a:t>
            </a:fld>
            <a:endParaRPr lang="uk-UA"/>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31672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409AF07-CBAE-4989-B5BB-EEDBBE9F2A4C}" type="datetimeFigureOut">
              <a:rPr lang="uk-UA" smtClean="0"/>
              <a:t>09.08.2023</a:t>
            </a:fld>
            <a:endParaRPr lang="uk-UA"/>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FC346BF7-5FF4-4847-A315-9471D0534564}" type="slidenum">
              <a:rPr lang="uk-UA" smtClean="0"/>
              <a:t>‹#›</a:t>
            </a:fld>
            <a:endParaRPr lang="uk-UA"/>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4307243"/>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79268" y="365759"/>
            <a:ext cx="11077303" cy="3065455"/>
          </a:xfrm>
          <a:prstGeom prst="rect">
            <a:avLst/>
          </a:prstGeom>
        </p:spPr>
        <p:txBody>
          <a:bodyPr wrap="square">
            <a:spAutoFit/>
          </a:bodyPr>
          <a:lstStyle/>
          <a:p>
            <a:pPr algn="ctr">
              <a:lnSpc>
                <a:spcPct val="115000"/>
              </a:lnSpc>
            </a:pPr>
            <a:r>
              <a:rPr lang="ru-RU" sz="2800" b="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Презентації</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з</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занять </a:t>
            </a:r>
            <a:r>
              <a:rPr lang="ru-RU" sz="2800" b="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a:latin typeface="Times New Roman" panose="02020603050405020304" pitchFamily="18" charset="0"/>
                <a:ea typeface="Times New Roman" panose="02020603050405020304" pitchFamily="18" charset="0"/>
                <a:cs typeface="Times New Roman" panose="02020603050405020304" pitchFamily="18" charset="0"/>
              </a:rPr>
              <a:t>з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sz="2800" b="1"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a:t>
            </a:r>
            <a: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2800" b="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uk-UA" sz="2800"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uk-UA"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Семестр </a:t>
            </a:r>
            <a:r>
              <a:rPr lang="ru-RU" sz="28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3,4 (56 годин)</a:t>
            </a:r>
          </a:p>
          <a:p>
            <a:pPr algn="ctr">
              <a:lnSpc>
                <a:spcPct val="115000"/>
              </a:lnSpc>
            </a:pPr>
            <a:r>
              <a:rPr lang="ru-RU" sz="2800" b="1" dirty="0" err="1" smtClean="0"/>
              <a:t>Атестація</a:t>
            </a:r>
            <a:r>
              <a:rPr lang="ru-RU" sz="2800" b="1" dirty="0" smtClean="0"/>
              <a:t> 2 (14 год.)</a:t>
            </a:r>
            <a:endParaRPr lang="uk-UA" sz="2800" dirty="0"/>
          </a:p>
        </p:txBody>
      </p:sp>
      <p:pic>
        <p:nvPicPr>
          <p:cNvPr id="1026" name="Picture 2" descr="https://i.pinimg.com/564x/c6/3a/4c/c63a4cdae0c410ad6a9ebd781dfdf61b.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3788" b="96717" l="5329" r="94494">
                        <a14:foregroundMark x1="29663" y1="15152" x2="29663" y2="15152"/>
                        <a14:foregroundMark x1="26998" y1="76010" x2="26998" y2="76010"/>
                        <a14:foregroundMark x1="22735" y1="73485" x2="22735" y2="73485"/>
                        <a14:foregroundMark x1="19005" y1="72222" x2="19005" y2="72222"/>
                        <a14:foregroundMark x1="13677" y1="74747" x2="13677" y2="74747"/>
                        <a14:foregroundMark x1="76554" y1="42424" x2="76554" y2="42424"/>
                        <a14:foregroundMark x1="28064" y1="15909" x2="28064" y2="15909"/>
                        <a14:foregroundMark x1="31439" y1="13131" x2="31439" y2="13131"/>
                      </a14:backgroundRemoval>
                    </a14:imgEffect>
                  </a14:imgLayer>
                </a14:imgProps>
              </a:ext>
              <a:ext uri="{28A0092B-C50C-407E-A947-70E740481C1C}">
                <a14:useLocalDpi xmlns:a14="http://schemas.microsoft.com/office/drawing/2010/main" val="0"/>
              </a:ext>
            </a:extLst>
          </a:blip>
          <a:srcRect/>
          <a:stretch>
            <a:fillRect/>
          </a:stretch>
        </p:blipFill>
        <p:spPr bwMode="auto">
          <a:xfrm>
            <a:off x="3812470" y="3431214"/>
            <a:ext cx="4810898" cy="3383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269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29622" y="369048"/>
            <a:ext cx="11470492" cy="3373674"/>
          </a:xfrm>
          <a:prstGeom prst="rect">
            <a:avLst/>
          </a:prstGeom>
        </p:spPr>
      </p:pic>
    </p:spTree>
    <p:extLst>
      <p:ext uri="{BB962C8B-B14F-4D97-AF65-F5344CB8AC3E}">
        <p14:creationId xmlns:p14="http://schemas.microsoft.com/office/powerpoint/2010/main" val="2562951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05097" y="1098226"/>
            <a:ext cx="11094720" cy="3645408"/>
          </a:xfrm>
          <a:prstGeom prst="rect">
            <a:avLst/>
          </a:prstGeom>
        </p:spPr>
      </p:pic>
    </p:spTree>
    <p:extLst>
      <p:ext uri="{BB962C8B-B14F-4D97-AF65-F5344CB8AC3E}">
        <p14:creationId xmlns:p14="http://schemas.microsoft.com/office/powerpoint/2010/main" val="3223820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33580" y="733684"/>
            <a:ext cx="11723289" cy="3226035"/>
          </a:xfrm>
          <a:prstGeom prst="rect">
            <a:avLst/>
          </a:prstGeom>
        </p:spPr>
      </p:pic>
    </p:spTree>
    <p:extLst>
      <p:ext uri="{BB962C8B-B14F-4D97-AF65-F5344CB8AC3E}">
        <p14:creationId xmlns:p14="http://schemas.microsoft.com/office/powerpoint/2010/main" val="1356698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71464" y="955932"/>
            <a:ext cx="11785405" cy="2988006"/>
          </a:xfrm>
          <a:prstGeom prst="rect">
            <a:avLst/>
          </a:prstGeom>
        </p:spPr>
      </p:pic>
    </p:spTree>
    <p:extLst>
      <p:ext uri="{BB962C8B-B14F-4D97-AF65-F5344CB8AC3E}">
        <p14:creationId xmlns:p14="http://schemas.microsoft.com/office/powerpoint/2010/main" val="4105108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14114" y="1351283"/>
            <a:ext cx="11807920" cy="3640035"/>
          </a:xfrm>
          <a:prstGeom prst="rect">
            <a:avLst/>
          </a:prstGeom>
        </p:spPr>
      </p:pic>
    </p:spTree>
    <p:extLst>
      <p:ext uri="{BB962C8B-B14F-4D97-AF65-F5344CB8AC3E}">
        <p14:creationId xmlns:p14="http://schemas.microsoft.com/office/powerpoint/2010/main" val="3609117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ANK YOU FOR YOU ATTENTION gif! on Make a GIF | Thank you gifs, Thank you  for your attention gif, Thanks for your attention 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323703" y="253501"/>
            <a:ext cx="9779646" cy="5545123"/>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p:cNvPicPr>
            <a:picLocks noChangeAspect="1"/>
          </p:cNvPicPr>
          <p:nvPr/>
        </p:nvPicPr>
        <p:blipFill>
          <a:blip r:embed="rId3"/>
          <a:stretch>
            <a:fillRect/>
          </a:stretch>
        </p:blipFill>
        <p:spPr>
          <a:xfrm>
            <a:off x="10131663" y="5284202"/>
            <a:ext cx="971686" cy="514422"/>
          </a:xfrm>
          <a:prstGeom prst="rect">
            <a:avLst/>
          </a:prstGeom>
        </p:spPr>
      </p:pic>
    </p:spTree>
    <p:extLst>
      <p:ext uri="{BB962C8B-B14F-4D97-AF65-F5344CB8AC3E}">
        <p14:creationId xmlns:p14="http://schemas.microsoft.com/office/powerpoint/2010/main" val="852911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4765" y="347575"/>
            <a:ext cx="11129555" cy="4481227"/>
          </a:xfrm>
          <a:prstGeom prst="rect">
            <a:avLst/>
          </a:prstGeom>
        </p:spPr>
        <p:txBody>
          <a:bodyPr wrap="square">
            <a:spAutoFit/>
          </a:bodyPr>
          <a:lstStyle/>
          <a:p>
            <a:pPr algn="ctr">
              <a:lnSpc>
                <a:spcPct val="115000"/>
              </a:lnSpc>
              <a:spcAft>
                <a:spcPts val="0"/>
              </a:spcAft>
            </a:pPr>
            <a:r>
              <a:rPr lang="ru-RU" sz="28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Практичне</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err="1"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en-US"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9(2 </a:t>
            </a:r>
            <a:r>
              <a:rPr lang="ru-RU"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год</a:t>
            </a:r>
            <a:r>
              <a:rPr lang="en-US" sz="28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450215">
              <a:lnSpc>
                <a:spcPct val="115000"/>
              </a:lnSpc>
              <a:spcAft>
                <a:spcPts val="0"/>
              </a:spcAft>
            </a:pPr>
            <a:r>
              <a:rPr lang="en-US" sz="2800" b="1"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Topic</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8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Water.Modal</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verbs 1.</a:t>
            </a:r>
            <a:r>
              <a:rPr lang="en-US" sz="280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  Grammar revision</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 pos="3150235" algn="ctr"/>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Objectives: 	</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to practice grammar structures;</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instil</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uk-UA" sz="20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0099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0891" y="675169"/>
            <a:ext cx="11347269" cy="4693593"/>
          </a:xfrm>
          <a:prstGeom prst="rect">
            <a:avLst/>
          </a:prstGeom>
        </p:spPr>
        <p:txBody>
          <a:bodyPr wrap="square">
            <a:spAutoFit/>
          </a:bodyPr>
          <a:lstStyle/>
          <a:p>
            <a:pPr>
              <a:lnSpc>
                <a:spcPct val="115000"/>
              </a:lnSpc>
              <a:spcAft>
                <a:spcPts val="0"/>
              </a:spcAf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Plan:</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Vocabulary activity.</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mj-lt"/>
              <a:buAutoNum type="arabicPeriod"/>
              <a:tabLst>
                <a:tab pos="180340" algn="l"/>
              </a:tabLs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Discussing of the topic </a:t>
            </a:r>
            <a:r>
              <a:rPr lang="uk-UA" sz="2000" dirty="0">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Water. Modal verbs 1.»  Grammar revision</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Listening, reading, writing, speaking.</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Grammar activity.</a:t>
            </a:r>
            <a:endParaRPr lang="uk-UA"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Communicative activities :</a:t>
            </a:r>
            <a:b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1. Give the English equivalents the following words and word combinations.</a:t>
            </a:r>
            <a:b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2. Answer the questions to the text.</a:t>
            </a:r>
            <a:b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3. Fill in the blanks with the necessary words from the active vocabulary. </a:t>
            </a:r>
            <a:b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4. Complete the following sentences.</a:t>
            </a:r>
            <a:b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5. Put in the right order. The underlined word is the beginning of the sentence.</a:t>
            </a:r>
            <a:b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Task 6. Translate the following sentences into English.</a:t>
            </a:r>
            <a:b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br>
            <a:r>
              <a:rPr lang="en-US" sz="20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Home task: Reading an additional text on the topic </a:t>
            </a:r>
            <a:endParaRPr lang="uk-UA"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0728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3142" y="344324"/>
            <a:ext cx="11068595" cy="5784660"/>
          </a:xfrm>
          <a:prstGeom prst="rect">
            <a:avLst/>
          </a:prstGeom>
        </p:spPr>
        <p:txBody>
          <a:bodyPr wrap="square">
            <a:spAutoFit/>
          </a:bodyPr>
          <a:lstStyle/>
          <a:p>
            <a:pPr>
              <a:lnSpc>
                <a:spcPct val="11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References: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Лінгвокраїнознавчі</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аспекти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викладання</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в аграрному ВНЗ</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spc="3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20"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ВНАУ</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2017.</a:t>
            </a:r>
            <a:r>
              <a:rPr lang="en-US" spc="3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62</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Ковальова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К</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Волошина О</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вказівки</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dirty="0">
                <a:latin typeface="Times New Roman" panose="02020603050405020304" pitchFamily="18" charset="0"/>
                <a:ea typeface="Times New Roman" panose="02020603050405020304" pitchFamily="18" charset="0"/>
                <a:cs typeface="Times New Roman" panose="02020603050405020304" pitchFamily="18" charset="0"/>
              </a:rPr>
              <a:t> занять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самостійної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заочної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форм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latin typeface="Times New Roman" panose="02020603050405020304" pitchFamily="18" charset="0"/>
                <a:ea typeface="Times New Roman" panose="02020603050405020304" pitchFamily="18" charset="0"/>
                <a:cs typeface="Times New Roman" panose="02020603050405020304" pitchFamily="18" charset="0"/>
              </a:rPr>
              <a:t> 075 «</a:t>
            </a:r>
            <a:r>
              <a:rPr lang="ru-RU" dirty="0">
                <a:latin typeface="Times New Roman" panose="02020603050405020304" pitchFamily="18" charset="0"/>
                <a:ea typeface="Times New Roman" panose="02020603050405020304" pitchFamily="18" charset="0"/>
                <a:cs typeface="Times New Roman" panose="02020603050405020304" pitchFamily="18" charset="0"/>
              </a:rPr>
              <a:t>Маркетинг</a:t>
            </a:r>
            <a:r>
              <a:rPr lang="en-US" dirty="0">
                <a:latin typeface="Times New Roman" panose="02020603050405020304" pitchFamily="18" charset="0"/>
                <a:ea typeface="Times New Roman" panose="02020603050405020304" pitchFamily="18" charset="0"/>
                <a:cs typeface="Times New Roman" panose="02020603050405020304" pitchFamily="18" charset="0"/>
              </a:rPr>
              <a:t>», 073 «</a:t>
            </a:r>
            <a:r>
              <a:rPr lang="ru-RU" dirty="0">
                <a:latin typeface="Times New Roman" panose="02020603050405020304" pitchFamily="18" charset="0"/>
                <a:ea typeface="Times New Roman" panose="02020603050405020304" pitchFamily="18" charset="0"/>
                <a:cs typeface="Times New Roman" panose="02020603050405020304" pitchFamily="18" charset="0"/>
              </a:rPr>
              <a:t>Менеджмент</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latin typeface="Times New Roman" panose="02020603050405020304" pitchFamily="18" charset="0"/>
                <a:ea typeface="Times New Roman" panose="02020603050405020304" pitchFamily="18" charset="0"/>
                <a:cs typeface="Times New Roman" panose="02020603050405020304" pitchFamily="18" charset="0"/>
              </a:rPr>
              <a:t> 07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Управління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адміністрування</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latin typeface="Times New Roman" panose="02020603050405020304" pitchFamily="18" charset="0"/>
                <a:ea typeface="Times New Roman" panose="02020603050405020304" pitchFamily="18" charset="0"/>
                <a:cs typeface="Times New Roman" panose="02020603050405020304" pitchFamily="18" charset="0"/>
              </a:rPr>
              <a:t>, 2020. – 100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23315"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Малик В 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форми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першого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бакалаврського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освітнього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рівня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dirty="0">
                <a:latin typeface="Times New Roman" panose="02020603050405020304" pitchFamily="18" charset="0"/>
                <a:ea typeface="Times New Roman" panose="02020603050405020304" pitchFamily="18" charset="0"/>
                <a:cs typeface="Times New Roman" panose="02020603050405020304" pitchFamily="18" charset="0"/>
              </a:rPr>
              <a:t> 20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dirty="0">
                <a:latin typeface="Times New Roman" panose="02020603050405020304" pitchFamily="18" charset="0"/>
                <a:ea typeface="Times New Roman" panose="02020603050405020304" pitchFamily="18" charset="0"/>
                <a:cs typeface="Times New Roman" panose="02020603050405020304" pitchFamily="18" charset="0"/>
              </a:rPr>
              <a:t> 201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Агрономія</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ru-RU" dirty="0">
                <a:latin typeface="Times New Roman" panose="02020603050405020304" pitchFamily="18" charset="0"/>
                <a:ea typeface="Times New Roman" panose="02020603050405020304" pitchFamily="18" charset="0"/>
                <a:cs typeface="Times New Roman" panose="02020603050405020304" pitchFamily="18" charset="0"/>
              </a:rPr>
              <a:t>: ВНАУ, 2022. 231 с.</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Modern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English-Ukrainian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Dictionary:</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Over</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160,000</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Words</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and</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Expressions /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Mykola</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Ivanovych</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Balla</a:t>
            </a:r>
            <a:r>
              <a:rPr lang="en-US" dirty="0">
                <a:latin typeface="Times New Roman" panose="02020603050405020304" pitchFamily="18" charset="0"/>
                <a:ea typeface="Times New Roman" panose="02020603050405020304" pitchFamily="18" charset="0"/>
                <a:cs typeface="Times New Roman" panose="02020603050405020304" pitchFamily="18" charset="0"/>
              </a:rPr>
              <a:t>. – Kyiv: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Chumatskiy</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Shliakh</a:t>
            </a:r>
            <a:r>
              <a:rPr lang="en-US" dirty="0">
                <a:latin typeface="Times New Roman" panose="02020603050405020304" pitchFamily="18" charset="0"/>
                <a:ea typeface="Times New Roman" panose="02020603050405020304" pitchFamily="18" charset="0"/>
                <a:cs typeface="Times New Roman" panose="02020603050405020304" pitchFamily="18" charset="0"/>
              </a:rPr>
              <a:t> pub., 2007.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668 p.</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The Oxford Dictionary of Business World. (2020)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Gen.Editors</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Dr</a:t>
            </a:r>
            <a:r>
              <a:rPr lang="en-US" dirty="0">
                <a:latin typeface="Times New Roman" panose="02020603050405020304" pitchFamily="18" charset="0"/>
                <a:ea typeface="Times New Roman" panose="02020603050405020304" pitchFamily="18" charset="0"/>
                <a:cs typeface="Times New Roman" panose="02020603050405020304" pitchFamily="18" charset="0"/>
              </a:rPr>
              <a:t> Alan Isaacs,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Ms</a:t>
            </a:r>
            <a:r>
              <a:rPr lang="en-US" dirty="0">
                <a:latin typeface="Times New Roman" panose="02020603050405020304" pitchFamily="18" charset="0"/>
                <a:ea typeface="Times New Roman" panose="02020603050405020304" pitchFamily="18" charset="0"/>
                <a:cs typeface="Times New Roman" panose="02020603050405020304" pitchFamily="18" charset="0"/>
              </a:rPr>
              <a:t> Elizabeth Martin.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University</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Press</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Верба Л.Г., Верба Г.В.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сучасної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Довідник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англ.,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укр</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ТОВ «ВП Логос-М»,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107950" lvl="0" indent="-342900">
              <a:lnSpc>
                <a:spcPct val="115000"/>
              </a:lnSpc>
              <a:spcAft>
                <a:spcPts val="0"/>
              </a:spcAft>
              <a:buSzPts val="1400"/>
              <a:buFont typeface="Times New Roman" panose="02020603050405020304" pitchFamily="18" charset="0"/>
              <a:buAutoNum type="arabicPeriod"/>
              <a:tabLst>
                <a:tab pos="1150620"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Голіцинський</a:t>
            </a:r>
            <a:r>
              <a:rPr lang="ru-RU" dirty="0">
                <a:latin typeface="Times New Roman" panose="02020603050405020304" pitchFamily="18" charset="0"/>
                <a:ea typeface="Times New Roman" panose="02020603050405020304" pitchFamily="18" charset="0"/>
                <a:cs typeface="Times New Roman" panose="02020603050405020304" pitchFamily="18" charset="0"/>
              </a:rPr>
              <a:t> Ю.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Збірник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вправ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Інкос</a:t>
            </a:r>
            <a:r>
              <a:rPr lang="ru-RU" dirty="0">
                <a:latin typeface="Times New Roman" panose="02020603050405020304" pitchFamily="18" charset="0"/>
                <a:ea typeface="Times New Roman" panose="02020603050405020304" pitchFamily="18" charset="0"/>
                <a:cs typeface="Times New Roman" panose="02020603050405020304" pitchFamily="18" charset="0"/>
              </a:rPr>
              <a:t>, 2020.</a:t>
            </a:r>
            <a:endParaRPr lang="uk-UA" sz="1600" dirty="0" smtClean="0">
              <a:effectLst/>
              <a:latin typeface="Calibri" panose="020F0502020204030204" pitchFamily="34"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Murphy R. English Grammar in Use /Murphy R. – Cambridge University Press, 2021.</a:t>
            </a:r>
            <a:endParaRPr lang="uk-UA" dirty="0"/>
          </a:p>
        </p:txBody>
      </p:sp>
    </p:spTree>
    <p:extLst>
      <p:ext uri="{BB962C8B-B14F-4D97-AF65-F5344CB8AC3E}">
        <p14:creationId xmlns:p14="http://schemas.microsoft.com/office/powerpoint/2010/main" val="1507540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9635" y="355135"/>
            <a:ext cx="11634651" cy="3702552"/>
          </a:xfrm>
          <a:prstGeom prst="rect">
            <a:avLst/>
          </a:prstGeom>
        </p:spPr>
        <p:txBody>
          <a:bodyPr wrap="square">
            <a:spAutoFit/>
          </a:bodyPr>
          <a:lstStyle/>
          <a:p>
            <a:pPr marL="323850" marR="107950" algn="ctr">
              <a:lnSpc>
                <a:spcPct val="115000"/>
              </a:lnSpc>
              <a:spcAft>
                <a:spcPts val="0"/>
              </a:spcAft>
              <a:tabLst>
                <a:tab pos="1150620" algn="l"/>
              </a:tabLst>
            </a:pPr>
            <a:r>
              <a:rPr lang="ru-RU" sz="32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Хід</a:t>
            </a:r>
            <a:r>
              <a:rPr lang="ru-RU" sz="3200" b="1" spc="-45"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заняття</a:t>
            </a:r>
            <a:r>
              <a:rPr lang="ru-RU" sz="3200" b="1" spc="-45"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3200" b="1" dirty="0" err="1" smtClean="0">
                <a:effectLst/>
                <a:latin typeface="Times New Roman" panose="02020603050405020304" pitchFamily="18" charset="0"/>
                <a:ea typeface="Times New Roman" panose="02020603050405020304" pitchFamily="18" charset="0"/>
                <a:cs typeface="Times New Roman" panose="02020603050405020304" pitchFamily="18" charset="0"/>
              </a:rPr>
              <a:t>Procedure</a:t>
            </a:r>
            <a:r>
              <a:rPr lang="ru-RU" sz="3200" b="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uk-UA"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23850" marR="107950" algn="ctr">
              <a:lnSpc>
                <a:spcPct val="115000"/>
              </a:lnSpc>
              <a:spcAft>
                <a:spcPts val="0"/>
              </a:spcAft>
              <a:tabLst>
                <a:tab pos="1150620" algn="l"/>
              </a:tabLst>
            </a:pPr>
            <a:r>
              <a:rPr lang="ru-RU" sz="32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uk-UA"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Learn the new words and word combinations.</a:t>
            </a:r>
            <a:endParaRPr lang="uk-UA" sz="2400" spc="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Make some questions on the text.</a:t>
            </a:r>
            <a:endParaRPr lang="uk-UA" sz="2400" spc="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Read the text and translate into Ukrainian in the written form.</a:t>
            </a:r>
            <a:endParaRPr lang="uk-UA" sz="2400" spc="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Make summery of the text in English.</a:t>
            </a:r>
            <a:endParaRPr lang="uk-UA" sz="2400" spc="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aren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Read text 1and fill in the blanks (1-10) with the appropriate words (a-j):</a:t>
            </a:r>
            <a:endParaRPr lang="uk-UA" sz="2400" spc="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3535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971" y="889844"/>
            <a:ext cx="11347269" cy="3785652"/>
          </a:xfrm>
          <a:prstGeom prst="rect">
            <a:avLst/>
          </a:prstGeom>
        </p:spPr>
        <p:txBody>
          <a:bodyPr wrap="square">
            <a:spAutoFit/>
          </a:bodyPr>
          <a:lstStyle/>
          <a:p>
            <a:pPr algn="just">
              <a:spcAft>
                <a:spcPts val="0"/>
              </a:spcAft>
            </a:pP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waste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unnecessary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wrong</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use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money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substances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time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energy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abilities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etc</a:t>
            </a:r>
            <a:r>
              <a:rPr lang="uk-UA" sz="2400" dirty="0">
                <a:latin typeface="Times New Roman" panose="02020603050405020304" pitchFamily="18" charset="0"/>
                <a:ea typeface="Times New Roman" panose="02020603050405020304" pitchFamily="18" charset="0"/>
              </a:rPr>
              <a:t>.</a:t>
            </a:r>
            <a:endParaRPr lang="uk-UA" sz="2800" dirty="0" smtClean="0">
              <a:effectLst/>
              <a:latin typeface="Times New Roman" panose="02020603050405020304" pitchFamily="18" charset="0"/>
              <a:ea typeface="Times New Roman" panose="02020603050405020304" pitchFamily="18" charset="0"/>
            </a:endParaRPr>
          </a:p>
          <a:p>
            <a:pPr algn="just">
              <a:spcAft>
                <a:spcPts val="0"/>
              </a:spcAft>
            </a:pP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increase</a:t>
            </a:r>
            <a:r>
              <a:rPr lang="uk-UA" sz="2400" dirty="0">
                <a:latin typeface="Times New Roman" panose="02020603050405020304" pitchFamily="18" charset="0"/>
                <a:ea typeface="Times New Roman" panose="02020603050405020304" pitchFamily="18" charset="0"/>
              </a:rPr>
              <a:t> –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make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something</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become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larger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amount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size</a:t>
            </a:r>
            <a:endParaRPr lang="uk-UA" sz="2800" dirty="0" smtClean="0">
              <a:effectLst/>
              <a:latin typeface="Times New Roman" panose="02020603050405020304" pitchFamily="18" charset="0"/>
              <a:ea typeface="Times New Roman" panose="02020603050405020304" pitchFamily="18" charset="0"/>
            </a:endParaRPr>
          </a:p>
          <a:p>
            <a:pPr algn="just">
              <a:spcAft>
                <a:spcPts val="0"/>
              </a:spcAft>
            </a:pPr>
            <a:r>
              <a:rPr lang="uk-UA" sz="2400" dirty="0" err="1">
                <a:latin typeface="Times New Roman" panose="02020603050405020304" pitchFamily="18" charset="0"/>
                <a:ea typeface="Times New Roman" panose="02020603050405020304" pitchFamily="18" charset="0"/>
              </a:rPr>
              <a:t>Pollution</a:t>
            </a:r>
            <a:r>
              <a:rPr lang="uk-UA" sz="2400" dirty="0">
                <a:latin typeface="Times New Roman" panose="02020603050405020304" pitchFamily="18" charset="0"/>
                <a:ea typeface="Times New Roman" panose="02020603050405020304" pitchFamily="18" charset="0"/>
              </a:rPr>
              <a:t> – </a:t>
            </a:r>
            <a:r>
              <a:rPr lang="uk-UA" sz="2400" dirty="0" err="1">
                <a:latin typeface="Times New Roman" panose="02020603050405020304" pitchFamily="18" charset="0"/>
                <a:ea typeface="Times New Roman" panose="02020603050405020304" pitchFamily="18" charset="0"/>
              </a:rPr>
              <a:t>damage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caused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water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air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etc</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harmful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substances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waste</a:t>
            </a:r>
            <a:endParaRPr lang="uk-UA" sz="2800" dirty="0" smtClean="0">
              <a:effectLst/>
              <a:latin typeface="Times New Roman" panose="02020603050405020304" pitchFamily="18" charset="0"/>
              <a:ea typeface="Times New Roman" panose="02020603050405020304" pitchFamily="18" charset="0"/>
            </a:endParaRPr>
          </a:p>
          <a:p>
            <a:pPr algn="just">
              <a:spcAft>
                <a:spcPts val="0"/>
              </a:spcAft>
            </a:pP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predict</a:t>
            </a:r>
            <a:r>
              <a:rPr lang="uk-UA" sz="2400" dirty="0">
                <a:latin typeface="Times New Roman" panose="02020603050405020304" pitchFamily="18" charset="0"/>
                <a:ea typeface="Times New Roman" panose="02020603050405020304" pitchFamily="18" charset="0"/>
              </a:rPr>
              <a:t> –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say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that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event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action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will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happen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future</a:t>
            </a:r>
            <a:r>
              <a:rPr lang="uk-UA" sz="2400" dirty="0">
                <a:latin typeface="Times New Roman" panose="02020603050405020304" pitchFamily="18" charset="0"/>
                <a:ea typeface="Times New Roman" panose="02020603050405020304" pitchFamily="18" charset="0"/>
              </a:rPr>
              <a:t>,</a:t>
            </a:r>
            <a:endParaRPr lang="uk-UA" sz="2800" dirty="0" smtClean="0">
              <a:effectLst/>
              <a:latin typeface="Times New Roman" panose="02020603050405020304" pitchFamily="18" charset="0"/>
              <a:ea typeface="Times New Roman" panose="02020603050405020304" pitchFamily="18" charset="0"/>
            </a:endParaRPr>
          </a:p>
          <a:p>
            <a:pPr algn="just">
              <a:spcAft>
                <a:spcPts val="0"/>
              </a:spcAft>
            </a:pPr>
            <a:r>
              <a:rPr lang="uk-UA" sz="2400" dirty="0" err="1">
                <a:latin typeface="Times New Roman" panose="02020603050405020304" pitchFamily="18" charset="0"/>
                <a:ea typeface="Times New Roman" panose="02020603050405020304" pitchFamily="18" charset="0"/>
              </a:rPr>
              <a:t>especially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asa</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result</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of</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knowledge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experience</a:t>
            </a:r>
            <a:endParaRPr lang="uk-UA" sz="2800" dirty="0" smtClean="0">
              <a:effectLst/>
              <a:latin typeface="Times New Roman" panose="02020603050405020304" pitchFamily="18" charset="0"/>
              <a:ea typeface="Times New Roman" panose="02020603050405020304" pitchFamily="18" charset="0"/>
            </a:endParaRPr>
          </a:p>
          <a:p>
            <a:pPr algn="just">
              <a:spcAft>
                <a:spcPts val="0"/>
              </a:spcAft>
            </a:pP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reduce</a:t>
            </a:r>
            <a:r>
              <a:rPr lang="uk-UA" sz="2400" dirty="0">
                <a:latin typeface="Times New Roman" panose="02020603050405020304" pitchFamily="18" charset="0"/>
                <a:ea typeface="Times New Roman" panose="02020603050405020304" pitchFamily="18" charset="0"/>
              </a:rPr>
              <a:t> –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become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make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something</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become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smaller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in</a:t>
            </a:r>
            <a:endParaRPr lang="uk-UA" sz="2800" dirty="0" smtClean="0">
              <a:effectLst/>
              <a:latin typeface="Times New Roman" panose="02020603050405020304" pitchFamily="18" charset="0"/>
              <a:ea typeface="Times New Roman" panose="02020603050405020304" pitchFamily="18" charset="0"/>
            </a:endParaRPr>
          </a:p>
          <a:p>
            <a:pPr algn="just">
              <a:spcAft>
                <a:spcPts val="0"/>
              </a:spcAft>
            </a:pPr>
            <a:r>
              <a:rPr lang="uk-UA" sz="2400" dirty="0" err="1">
                <a:latin typeface="Times New Roman" panose="02020603050405020304" pitchFamily="18" charset="0"/>
                <a:ea typeface="Times New Roman" panose="02020603050405020304" pitchFamily="18" charset="0"/>
              </a:rPr>
              <a:t>size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amount,degree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importance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etc</a:t>
            </a:r>
            <a:r>
              <a:rPr lang="uk-UA" sz="2400" dirty="0">
                <a:latin typeface="Times New Roman" panose="02020603050405020304" pitchFamily="18" charset="0"/>
                <a:ea typeface="Times New Roman" panose="02020603050405020304" pitchFamily="18" charset="0"/>
              </a:rPr>
              <a:t>.</a:t>
            </a:r>
            <a:endParaRPr lang="uk-UA" sz="2800" dirty="0" smtClean="0">
              <a:effectLst/>
              <a:latin typeface="Times New Roman" panose="02020603050405020304" pitchFamily="18" charset="0"/>
              <a:ea typeface="Times New Roman" panose="02020603050405020304" pitchFamily="18" charset="0"/>
            </a:endParaRPr>
          </a:p>
          <a:p>
            <a:pPr algn="just">
              <a:spcAft>
                <a:spcPts val="0"/>
              </a:spcAft>
            </a:pPr>
            <a:r>
              <a:rPr lang="uk-UA" sz="2400" dirty="0" err="1">
                <a:latin typeface="Times New Roman" panose="02020603050405020304" pitchFamily="18" charset="0"/>
                <a:ea typeface="Times New Roman" panose="02020603050405020304" pitchFamily="18" charset="0"/>
              </a:rPr>
              <a:t>Population</a:t>
            </a:r>
            <a:r>
              <a:rPr lang="uk-UA" sz="2400" dirty="0">
                <a:latin typeface="Times New Roman" panose="02020603050405020304" pitchFamily="18" charset="0"/>
                <a:ea typeface="Times New Roman" panose="02020603050405020304" pitchFamily="18" charset="0"/>
              </a:rPr>
              <a:t> – </a:t>
            </a:r>
            <a:r>
              <a:rPr lang="uk-UA" sz="2400" dirty="0" err="1">
                <a:latin typeface="Times New Roman" panose="02020603050405020304" pitchFamily="18" charset="0"/>
                <a:ea typeface="Times New Roman" panose="02020603050405020304" pitchFamily="18" charset="0"/>
              </a:rPr>
              <a:t>all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people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living</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in</a:t>
            </a:r>
            <a:r>
              <a:rPr lang="uk-UA" sz="2400" dirty="0">
                <a:latin typeface="Times New Roman" panose="02020603050405020304" pitchFamily="18" charset="0"/>
                <a:ea typeface="Times New Roman" panose="02020603050405020304" pitchFamily="18" charset="0"/>
              </a:rPr>
              <a:t> a </a:t>
            </a:r>
            <a:r>
              <a:rPr lang="uk-UA" sz="2400" dirty="0" err="1">
                <a:latin typeface="Times New Roman" panose="02020603050405020304" pitchFamily="18" charset="0"/>
                <a:ea typeface="Times New Roman" panose="02020603050405020304" pitchFamily="18" charset="0"/>
              </a:rPr>
              <a:t>particular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country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area</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place</a:t>
            </a:r>
            <a:endParaRPr lang="uk-UA" sz="2800" dirty="0" smtClean="0">
              <a:effectLst/>
              <a:latin typeface="Times New Roman" panose="02020603050405020304" pitchFamily="18" charset="0"/>
              <a:ea typeface="Times New Roman" panose="02020603050405020304" pitchFamily="18" charset="0"/>
            </a:endParaRPr>
          </a:p>
          <a:p>
            <a:pPr algn="just">
              <a:spcAft>
                <a:spcPts val="0"/>
              </a:spcAft>
            </a:pPr>
            <a:r>
              <a:rPr lang="uk-UA" sz="2400" dirty="0">
                <a:latin typeface="Times New Roman" panose="02020603050405020304" pitchFamily="18" charset="0"/>
                <a:ea typeface="Times New Roman" panose="02020603050405020304" pitchFamily="18" charset="0"/>
              </a:rPr>
              <a:t>A </a:t>
            </a:r>
            <a:r>
              <a:rPr lang="uk-UA" sz="2400" dirty="0" err="1">
                <a:latin typeface="Times New Roman" panose="02020603050405020304" pitchFamily="18" charset="0"/>
                <a:ea typeface="Times New Roman" panose="02020603050405020304" pitchFamily="18" charset="0"/>
              </a:rPr>
              <a:t>power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station</a:t>
            </a:r>
            <a:r>
              <a:rPr lang="uk-UA" sz="2400" dirty="0">
                <a:latin typeface="Times New Roman" panose="02020603050405020304" pitchFamily="18" charset="0"/>
                <a:ea typeface="Times New Roman" panose="02020603050405020304" pitchFamily="18" charset="0"/>
              </a:rPr>
              <a:t> – </a:t>
            </a:r>
            <a:r>
              <a:rPr lang="uk-UA" sz="2400" dirty="0" err="1">
                <a:latin typeface="Times New Roman" panose="02020603050405020304" pitchFamily="18" charset="0"/>
                <a:ea typeface="Times New Roman" panose="02020603050405020304" pitchFamily="18" charset="0"/>
              </a:rPr>
              <a:t>an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installation</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where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electrical</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power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is</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generated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for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distribution</a:t>
            </a:r>
            <a:r>
              <a:rPr lang="uk-UA" sz="2400" dirty="0">
                <a:latin typeface="Times New Roman" panose="02020603050405020304" pitchFamily="18" charset="0"/>
                <a:ea typeface="Times New Roman" panose="02020603050405020304" pitchFamily="18" charset="0"/>
              </a:rPr>
              <a:t>.</a:t>
            </a:r>
            <a:endParaRPr lang="uk-UA" sz="2800" dirty="0" smtClean="0">
              <a:effectLst/>
              <a:latin typeface="Times New Roman" panose="02020603050405020304" pitchFamily="18" charset="0"/>
              <a:ea typeface="Times New Roman" panose="02020603050405020304" pitchFamily="18" charset="0"/>
            </a:endParaRPr>
          </a:p>
          <a:p>
            <a:pPr algn="just">
              <a:spcAft>
                <a:spcPts val="0"/>
              </a:spcAft>
            </a:pPr>
            <a:r>
              <a:rPr lang="uk-UA" sz="2400" dirty="0" err="1">
                <a:latin typeface="Times New Roman" panose="02020603050405020304" pitchFamily="18" charset="0"/>
                <a:ea typeface="Times New Roman" panose="02020603050405020304" pitchFamily="18" charset="0"/>
              </a:rPr>
              <a:t>Energy</a:t>
            </a:r>
            <a:r>
              <a:rPr lang="uk-UA" sz="2400" dirty="0">
                <a:latin typeface="Times New Roman" panose="02020603050405020304" pitchFamily="18" charset="0"/>
                <a:ea typeface="Times New Roman" panose="02020603050405020304" pitchFamily="18" charset="0"/>
              </a:rPr>
              <a:t> - </a:t>
            </a:r>
            <a:r>
              <a:rPr lang="uk-UA" sz="2400" dirty="0" err="1">
                <a:latin typeface="Times New Roman" panose="02020603050405020304" pitchFamily="18" charset="0"/>
                <a:ea typeface="Times New Roman" panose="02020603050405020304" pitchFamily="18" charset="0"/>
              </a:rPr>
              <a:t>the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power</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and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ability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to</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be</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physically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and</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mentally</a:t>
            </a:r>
            <a:r>
              <a:rPr lang="uk-UA" sz="2400" dirty="0">
                <a:latin typeface="Times New Roman" panose="02020603050405020304" pitchFamily="18" charset="0"/>
                <a:ea typeface="Times New Roman" panose="02020603050405020304" pitchFamily="18" charset="0"/>
              </a:rPr>
              <a:t> </a:t>
            </a:r>
            <a:r>
              <a:rPr lang="uk-UA" sz="2400" dirty="0" err="1">
                <a:latin typeface="Times New Roman" panose="02020603050405020304" pitchFamily="18" charset="0"/>
                <a:ea typeface="Times New Roman" panose="02020603050405020304" pitchFamily="18" charset="0"/>
              </a:rPr>
              <a:t>active</a:t>
            </a:r>
            <a:r>
              <a:rPr lang="uk-UA" sz="2400" dirty="0">
                <a:latin typeface="Times New Roman" panose="02020603050405020304" pitchFamily="18" charset="0"/>
                <a:ea typeface="Times New Roman" panose="02020603050405020304" pitchFamily="18" charset="0"/>
              </a:rPr>
              <a:t>.</a:t>
            </a:r>
            <a:endParaRPr lang="uk-UA"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689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7349" y="387259"/>
            <a:ext cx="11260183" cy="4678204"/>
          </a:xfrm>
          <a:prstGeom prst="rect">
            <a:avLst/>
          </a:prstGeom>
        </p:spPr>
        <p:txBody>
          <a:bodyPr wrap="square">
            <a:spAutoFit/>
          </a:bodyPr>
          <a:lstStyle/>
          <a:p>
            <a:pPr indent="450215" algn="ctr">
              <a:spcAft>
                <a:spcPts val="0"/>
              </a:spcAft>
            </a:pPr>
            <a:r>
              <a:rPr lang="en-US" sz="2000" b="1" dirty="0">
                <a:latin typeface="Times New Roman" panose="02020603050405020304" pitchFamily="18" charset="0"/>
                <a:ea typeface="Times New Roman" panose="02020603050405020304" pitchFamily="18" charset="0"/>
              </a:rPr>
              <a:t>Saving water</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We need it to drink, wash, cook and flush the toilet. Farmers need it to grow our food. Factories need it to make the products (and their packaging) that we buy. Power stations need it to produce the energy we use. Yes - it's water! And we use a lot.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That's OK – there's a lot of water on our planet!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True! But did you know that we can't use most of it? That's because it's salt water (in seas and oceans) or freshwater which is ice or in the ground. In total, we can use less than 1 per cent of all the water on the planet!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So why is it a problem now?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Well, the world's population is increasing really fast, so more and more people are using water, and more and more water's being used to make food, products and energy for those people! And we mustn't forget that things like climate change and pollution are also bad for our water supply. We're starting to use more water than our planet can give us - which means one day, we might not have enough. So let's start saving water now! 66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Did you know? </a:t>
            </a:r>
            <a:endParaRPr lang="uk-UA"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75099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0263" y="474345"/>
            <a:ext cx="11416937" cy="5016758"/>
          </a:xfrm>
          <a:prstGeom prst="rect">
            <a:avLst/>
          </a:prstGeom>
        </p:spPr>
        <p:txBody>
          <a:bodyPr wrap="square">
            <a:spAutoFit/>
          </a:bodyPr>
          <a:lstStyle/>
          <a:p>
            <a:pPr indent="450215">
              <a:spcAft>
                <a:spcPts val="0"/>
              </a:spcAft>
            </a:pPr>
            <a:r>
              <a:rPr lang="ru-RU" sz="2000" dirty="0">
                <a:latin typeface="Times New Roman" panose="02020603050405020304" pitchFamily="18" charset="0"/>
                <a:ea typeface="Times New Roman" panose="02020603050405020304" pitchFamily="18" charset="0"/>
                <a:sym typeface="Symbol" panose="05050102010706020507" pitchFamily="18" charset="2"/>
              </a:rPr>
              <a:t></a:t>
            </a:r>
            <a:r>
              <a:rPr lang="en-US" sz="2000" dirty="0">
                <a:latin typeface="Times New Roman" panose="02020603050405020304" pitchFamily="18" charset="0"/>
                <a:ea typeface="Times New Roman" panose="02020603050405020304" pitchFamily="18" charset="0"/>
              </a:rPr>
              <a:t> Up to 2,700 </a:t>
            </a:r>
            <a:r>
              <a:rPr lang="en-US" sz="2000" dirty="0" err="1">
                <a:latin typeface="Times New Roman" panose="02020603050405020304" pitchFamily="18" charset="0"/>
                <a:ea typeface="Times New Roman" panose="02020603050405020304" pitchFamily="18" charset="0"/>
              </a:rPr>
              <a:t>litres</a:t>
            </a:r>
            <a:r>
              <a:rPr lang="en-US" sz="2000" dirty="0">
                <a:latin typeface="Times New Roman" panose="02020603050405020304" pitchFamily="18" charset="0"/>
                <a:ea typeface="Times New Roman" panose="02020603050405020304" pitchFamily="18" charset="0"/>
              </a:rPr>
              <a:t> of water are needed to produce one cotton T-shirt, and up to 12,760 </a:t>
            </a:r>
            <a:r>
              <a:rPr lang="en-US" sz="2000" dirty="0" err="1">
                <a:latin typeface="Times New Roman" panose="02020603050405020304" pitchFamily="18" charset="0"/>
                <a:ea typeface="Times New Roman" panose="02020603050405020304" pitchFamily="18" charset="0"/>
              </a:rPr>
              <a:t>litresfor</a:t>
            </a:r>
            <a:r>
              <a:rPr lang="en-US" sz="2000" dirty="0">
                <a:latin typeface="Times New Roman" panose="02020603050405020304" pitchFamily="18" charset="0"/>
                <a:ea typeface="Times New Roman" panose="02020603050405020304" pitchFamily="18" charset="0"/>
              </a:rPr>
              <a:t> one smartphone!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ru-RU" sz="2000" dirty="0">
                <a:latin typeface="Times New Roman" panose="02020603050405020304" pitchFamily="18" charset="0"/>
                <a:ea typeface="Times New Roman" panose="02020603050405020304" pitchFamily="18" charset="0"/>
                <a:sym typeface="Symbol" panose="05050102010706020507" pitchFamily="18" charset="2"/>
              </a:rPr>
              <a:t></a:t>
            </a:r>
            <a:r>
              <a:rPr lang="en-US" sz="2000" dirty="0">
                <a:latin typeface="Times New Roman" panose="02020603050405020304" pitchFamily="18" charset="0"/>
                <a:ea typeface="Times New Roman" panose="02020603050405020304" pitchFamily="18" charset="0"/>
              </a:rPr>
              <a:t> Coal, gas and nuclear power plants all use water to produce our energy.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ru-RU" sz="2000" dirty="0">
                <a:latin typeface="Times New Roman" panose="02020603050405020304" pitchFamily="18" charset="0"/>
                <a:ea typeface="Times New Roman" panose="02020603050405020304" pitchFamily="18" charset="0"/>
                <a:sym typeface="Symbol" panose="05050102010706020507" pitchFamily="18" charset="2"/>
              </a:rPr>
              <a:t></a:t>
            </a:r>
            <a:r>
              <a:rPr lang="en-US" sz="2000" dirty="0">
                <a:latin typeface="Times New Roman" panose="02020603050405020304" pitchFamily="18" charset="0"/>
                <a:ea typeface="Times New Roman" panose="02020603050405020304" pitchFamily="18" charset="0"/>
              </a:rPr>
              <a:t> By 2050, the amount of water we use is predicted to be 55 per cent more than in 2000!Seven ways to save water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1. Turn off the tap. Don't leave the water running when you're not using it, for example </a:t>
            </a:r>
            <a:r>
              <a:rPr lang="en-US" sz="2000" dirty="0" err="1">
                <a:latin typeface="Times New Roman" panose="02020603050405020304" pitchFamily="18" charset="0"/>
                <a:ea typeface="Times New Roman" panose="02020603050405020304" pitchFamily="18" charset="0"/>
              </a:rPr>
              <a:t>whenyou're</a:t>
            </a:r>
            <a:r>
              <a:rPr lang="en-US" sz="2000" dirty="0">
                <a:latin typeface="Times New Roman" panose="02020603050405020304" pitchFamily="18" charset="0"/>
                <a:ea typeface="Times New Roman" panose="02020603050405020304" pitchFamily="18" charset="0"/>
              </a:rPr>
              <a:t> brushing your teeth.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2. Don't play with water. It's fun but it wastes a lot of water.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3. Take a shower instead of a bath. Baths use more water than showers. But try not to </a:t>
            </a:r>
            <a:r>
              <a:rPr lang="en-US" sz="2000" dirty="0" err="1">
                <a:latin typeface="Times New Roman" panose="02020603050405020304" pitchFamily="18" charset="0"/>
                <a:ea typeface="Times New Roman" panose="02020603050405020304" pitchFamily="18" charset="0"/>
              </a:rPr>
              <a:t>spendmore</a:t>
            </a:r>
            <a:r>
              <a:rPr lang="en-US" sz="2000" dirty="0">
                <a:latin typeface="Times New Roman" panose="02020603050405020304" pitchFamily="18" charset="0"/>
                <a:ea typeface="Times New Roman" panose="02020603050405020304" pitchFamily="18" charset="0"/>
              </a:rPr>
              <a:t> than five minutes in the shower!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4. Water plants carefully. Don't water them when the sun is strong. Morning or </a:t>
            </a:r>
            <a:r>
              <a:rPr lang="en-US" sz="2000" dirty="0" err="1">
                <a:latin typeface="Times New Roman" panose="02020603050405020304" pitchFamily="18" charset="0"/>
                <a:ea typeface="Times New Roman" panose="02020603050405020304" pitchFamily="18" charset="0"/>
              </a:rPr>
              <a:t>evening'sbetter</a:t>
            </a:r>
            <a:r>
              <a:rPr lang="en-US" sz="2000" dirty="0">
                <a:latin typeface="Times New Roman" panose="02020603050405020304" pitchFamily="18" charset="0"/>
                <a:ea typeface="Times New Roman" panose="02020603050405020304" pitchFamily="18" charset="0"/>
              </a:rPr>
              <a:t>.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5. Don't waste food. If you make a meal, don't make too much, or eat the rest the next day!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6. Don't waste products. Reduce, reuse, recycle instead! Reduce the number of plastic bags </a:t>
            </a:r>
            <a:r>
              <a:rPr lang="en-US" sz="2000" dirty="0" err="1">
                <a:latin typeface="Times New Roman" panose="02020603050405020304" pitchFamily="18" charset="0"/>
                <a:ea typeface="Times New Roman" panose="02020603050405020304" pitchFamily="18" charset="0"/>
              </a:rPr>
              <a:t>youget</a:t>
            </a:r>
            <a:r>
              <a:rPr lang="en-US" sz="2000" dirty="0">
                <a:latin typeface="Times New Roman" panose="02020603050405020304" pitchFamily="18" charset="0"/>
                <a:ea typeface="Times New Roman" panose="02020603050405020304" pitchFamily="18" charset="0"/>
              </a:rPr>
              <a:t>. Reuse things like boxes and bottles. Recycle instead of throwing in the bin! </a:t>
            </a:r>
            <a:endParaRPr lang="uk-UA" sz="2400" dirty="0" smtClean="0">
              <a:effectLst/>
              <a:latin typeface="Times New Roman" panose="02020603050405020304" pitchFamily="18" charset="0"/>
              <a:ea typeface="Times New Roman" panose="02020603050405020304" pitchFamily="18" charset="0"/>
            </a:endParaRPr>
          </a:p>
          <a:p>
            <a:pPr indent="450215">
              <a:spcAft>
                <a:spcPts val="0"/>
              </a:spcAft>
            </a:pPr>
            <a:r>
              <a:rPr lang="en-US" sz="2000" dirty="0">
                <a:latin typeface="Times New Roman" panose="02020603050405020304" pitchFamily="18" charset="0"/>
                <a:ea typeface="Times New Roman" panose="02020603050405020304" pitchFamily="18" charset="0"/>
              </a:rPr>
              <a:t>7. Don't waste energy. For example, turn off lights when you leave a </a:t>
            </a:r>
            <a:r>
              <a:rPr lang="en-US" sz="2000" dirty="0" err="1">
                <a:latin typeface="Times New Roman" panose="02020603050405020304" pitchFamily="18" charset="0"/>
                <a:ea typeface="Times New Roman" panose="02020603050405020304" pitchFamily="18" charset="0"/>
              </a:rPr>
              <a:t>room.What</a:t>
            </a:r>
            <a:r>
              <a:rPr lang="en-US" sz="2000" dirty="0">
                <a:latin typeface="Times New Roman" panose="02020603050405020304" pitchFamily="18" charset="0"/>
                <a:ea typeface="Times New Roman" panose="02020603050405020304" pitchFamily="18" charset="0"/>
              </a:rPr>
              <a:t> other ways can you think of?</a:t>
            </a:r>
            <a:endParaRPr lang="uk-UA"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52402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9304" y="465130"/>
            <a:ext cx="11094720" cy="3970318"/>
          </a:xfrm>
          <a:prstGeom prst="rect">
            <a:avLst/>
          </a:prstGeom>
        </p:spPr>
        <p:txBody>
          <a:bodyPr wrap="square">
            <a:spAutoFit/>
          </a:bodyPr>
          <a:lstStyle/>
          <a:p>
            <a:pPr indent="450215">
              <a:spcAft>
                <a:spcPts val="0"/>
              </a:spcAft>
            </a:pPr>
            <a:r>
              <a:rPr lang="uk-UA" sz="2800" b="1" dirty="0" err="1">
                <a:latin typeface="Times New Roman" panose="02020603050405020304" pitchFamily="18" charset="0"/>
                <a:ea typeface="Times New Roman" panose="02020603050405020304" pitchFamily="18" charset="0"/>
              </a:rPr>
              <a:t>Task</a:t>
            </a:r>
            <a:r>
              <a:rPr lang="uk-UA" sz="2800" b="1" dirty="0">
                <a:latin typeface="Times New Roman" panose="02020603050405020304" pitchFamily="18" charset="0"/>
                <a:ea typeface="Times New Roman" panose="02020603050405020304" pitchFamily="18" charset="0"/>
              </a:rPr>
              <a:t> 2</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Decide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statements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are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true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false</a:t>
            </a:r>
            <a:r>
              <a:rPr lang="uk-UA" sz="2800" dirty="0">
                <a:latin typeface="Times New Roman" panose="02020603050405020304" pitchFamily="18" charset="0"/>
                <a:ea typeface="Times New Roman" panose="02020603050405020304" pitchFamily="18" charset="0"/>
              </a:rPr>
              <a:t> </a:t>
            </a:r>
          </a:p>
          <a:p>
            <a:pPr indent="450215">
              <a:spcAft>
                <a:spcPts val="0"/>
              </a:spcAft>
            </a:pPr>
            <a:r>
              <a:rPr lang="uk-UA" sz="2800" dirty="0">
                <a:latin typeface="Times New Roman" panose="02020603050405020304" pitchFamily="18" charset="0"/>
                <a:ea typeface="Times New Roman" panose="02020603050405020304" pitchFamily="18" charset="0"/>
              </a:rPr>
              <a:t>1. </a:t>
            </a:r>
            <a:r>
              <a:rPr lang="uk-UA" sz="2800" dirty="0" err="1">
                <a:latin typeface="Times New Roman" panose="02020603050405020304" pitchFamily="18" charset="0"/>
                <a:ea typeface="Times New Roman" panose="02020603050405020304" pitchFamily="18" charset="0"/>
              </a:rPr>
              <a:t>Water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necessary</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for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our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everyday</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lives</a:t>
            </a:r>
            <a:r>
              <a:rPr lang="uk-UA" sz="2800" dirty="0">
                <a:latin typeface="Times New Roman" panose="02020603050405020304" pitchFamily="18" charset="0"/>
                <a:ea typeface="Times New Roman" panose="02020603050405020304" pitchFamily="18" charset="0"/>
              </a:rPr>
              <a:t>. </a:t>
            </a:r>
          </a:p>
          <a:p>
            <a:pPr indent="450215">
              <a:spcAft>
                <a:spcPts val="0"/>
              </a:spcAft>
            </a:pPr>
            <a:r>
              <a:rPr lang="uk-UA" sz="2800" dirty="0">
                <a:latin typeface="Times New Roman" panose="02020603050405020304" pitchFamily="18" charset="0"/>
                <a:ea typeface="Times New Roman" panose="02020603050405020304" pitchFamily="18" charset="0"/>
              </a:rPr>
              <a:t>2. </a:t>
            </a:r>
            <a:r>
              <a:rPr lang="uk-UA" sz="2800" dirty="0" err="1">
                <a:latin typeface="Times New Roman" panose="02020603050405020304" pitchFamily="18" charset="0"/>
                <a:ea typeface="Times New Roman" panose="02020603050405020304" pitchFamily="18" charset="0"/>
              </a:rPr>
              <a:t>We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can</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use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most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world's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water</a:t>
            </a:r>
            <a:r>
              <a:rPr lang="uk-UA" sz="2800" dirty="0">
                <a:latin typeface="Times New Roman" panose="02020603050405020304" pitchFamily="18" charset="0"/>
                <a:ea typeface="Times New Roman" panose="02020603050405020304" pitchFamily="18" charset="0"/>
              </a:rPr>
              <a:t>. </a:t>
            </a:r>
          </a:p>
          <a:p>
            <a:pPr indent="450215">
              <a:spcAft>
                <a:spcPts val="0"/>
              </a:spcAft>
            </a:pPr>
            <a:r>
              <a:rPr lang="uk-UA" sz="2800" dirty="0">
                <a:latin typeface="Times New Roman" panose="02020603050405020304" pitchFamily="18" charset="0"/>
                <a:ea typeface="Times New Roman" panose="02020603050405020304" pitchFamily="18" charset="0"/>
              </a:rPr>
              <a:t>3. </a:t>
            </a:r>
            <a:r>
              <a:rPr lang="uk-UA" sz="2800" dirty="0" err="1">
                <a:latin typeface="Times New Roman" panose="02020603050405020304" pitchFamily="18" charset="0"/>
                <a:ea typeface="Times New Roman" panose="02020603050405020304" pitchFamily="18" charset="0"/>
              </a:rPr>
              <a:t>The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number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people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in</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world's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getting</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smaller</a:t>
            </a:r>
            <a:r>
              <a:rPr lang="uk-UA" sz="2800" dirty="0">
                <a:latin typeface="Times New Roman" panose="02020603050405020304" pitchFamily="18" charset="0"/>
                <a:ea typeface="Times New Roman" panose="02020603050405020304" pitchFamily="18" charset="0"/>
              </a:rPr>
              <a:t>. </a:t>
            </a:r>
          </a:p>
          <a:p>
            <a:pPr indent="450215">
              <a:spcAft>
                <a:spcPts val="0"/>
              </a:spcAft>
            </a:pPr>
            <a:r>
              <a:rPr lang="uk-UA" sz="2800" dirty="0">
                <a:latin typeface="Times New Roman" panose="02020603050405020304" pitchFamily="18" charset="0"/>
                <a:ea typeface="Times New Roman" panose="02020603050405020304" pitchFamily="18" charset="0"/>
              </a:rPr>
              <a:t>4. </a:t>
            </a:r>
            <a:r>
              <a:rPr lang="uk-UA" sz="2800" dirty="0" err="1">
                <a:latin typeface="Times New Roman" panose="02020603050405020304" pitchFamily="18" charset="0"/>
                <a:ea typeface="Times New Roman" panose="02020603050405020304" pitchFamily="18" charset="0"/>
              </a:rPr>
              <a:t>It's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important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to</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start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saving</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water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now</a:t>
            </a:r>
            <a:r>
              <a:rPr lang="uk-UA" sz="2800" dirty="0">
                <a:latin typeface="Times New Roman" panose="02020603050405020304" pitchFamily="18" charset="0"/>
                <a:ea typeface="Times New Roman" panose="02020603050405020304" pitchFamily="18" charset="0"/>
              </a:rPr>
              <a:t>. </a:t>
            </a:r>
          </a:p>
          <a:p>
            <a:pPr indent="450215">
              <a:spcAft>
                <a:spcPts val="0"/>
              </a:spcAft>
            </a:pPr>
            <a:r>
              <a:rPr lang="uk-UA" sz="2800" dirty="0">
                <a:latin typeface="Times New Roman" panose="02020603050405020304" pitchFamily="18" charset="0"/>
                <a:ea typeface="Times New Roman" panose="02020603050405020304" pitchFamily="18" charset="0"/>
              </a:rPr>
              <a:t>5. </a:t>
            </a:r>
            <a:r>
              <a:rPr lang="uk-UA" sz="2800" dirty="0" err="1">
                <a:latin typeface="Times New Roman" panose="02020603050405020304" pitchFamily="18" charset="0"/>
                <a:ea typeface="Times New Roman" panose="02020603050405020304" pitchFamily="18" charset="0"/>
              </a:rPr>
              <a:t>Up</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to</a:t>
            </a:r>
            <a:r>
              <a:rPr lang="uk-UA" sz="2800" dirty="0">
                <a:latin typeface="Times New Roman" panose="02020603050405020304" pitchFamily="18" charset="0"/>
                <a:ea typeface="Times New Roman" panose="02020603050405020304" pitchFamily="18" charset="0"/>
              </a:rPr>
              <a:t> 270 </a:t>
            </a:r>
            <a:r>
              <a:rPr lang="uk-UA" sz="2800" dirty="0" err="1">
                <a:latin typeface="Times New Roman" panose="02020603050405020304" pitchFamily="18" charset="0"/>
                <a:ea typeface="Times New Roman" panose="02020603050405020304" pitchFamily="18" charset="0"/>
              </a:rPr>
              <a:t>litres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water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are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needed</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to</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make</a:t>
            </a:r>
            <a:r>
              <a:rPr lang="uk-UA" sz="2800" dirty="0">
                <a:latin typeface="Times New Roman" panose="02020603050405020304" pitchFamily="18" charset="0"/>
                <a:ea typeface="Times New Roman" panose="02020603050405020304" pitchFamily="18" charset="0"/>
              </a:rPr>
              <a:t> a T-</a:t>
            </a:r>
            <a:r>
              <a:rPr lang="uk-UA" sz="2800" dirty="0" err="1">
                <a:latin typeface="Times New Roman" panose="02020603050405020304" pitchFamily="18" charset="0"/>
                <a:ea typeface="Times New Roman" panose="02020603050405020304" pitchFamily="18" charset="0"/>
              </a:rPr>
              <a:t>shirt</a:t>
            </a:r>
            <a:r>
              <a:rPr lang="uk-UA" sz="2800" dirty="0">
                <a:latin typeface="Times New Roman" panose="02020603050405020304" pitchFamily="18" charset="0"/>
                <a:ea typeface="Times New Roman" panose="02020603050405020304" pitchFamily="18" charset="0"/>
              </a:rPr>
              <a:t>. </a:t>
            </a:r>
          </a:p>
          <a:p>
            <a:pPr indent="450215">
              <a:spcAft>
                <a:spcPts val="0"/>
              </a:spcAft>
            </a:pPr>
            <a:r>
              <a:rPr lang="uk-UA" sz="2800" dirty="0">
                <a:latin typeface="Times New Roman" panose="02020603050405020304" pitchFamily="18" charset="0"/>
                <a:ea typeface="Times New Roman" panose="02020603050405020304" pitchFamily="18" charset="0"/>
              </a:rPr>
              <a:t>6. </a:t>
            </a:r>
            <a:r>
              <a:rPr lang="uk-UA" sz="2800" dirty="0" err="1">
                <a:latin typeface="Times New Roman" panose="02020603050405020304" pitchFamily="18" charset="0"/>
                <a:ea typeface="Times New Roman" panose="02020603050405020304" pitchFamily="18" charset="0"/>
              </a:rPr>
              <a:t>Up</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to</a:t>
            </a:r>
            <a:r>
              <a:rPr lang="uk-UA" sz="2800" dirty="0">
                <a:latin typeface="Times New Roman" panose="02020603050405020304" pitchFamily="18" charset="0"/>
                <a:ea typeface="Times New Roman" panose="02020603050405020304" pitchFamily="18" charset="0"/>
              </a:rPr>
              <a:t> 12,760 </a:t>
            </a:r>
            <a:r>
              <a:rPr lang="uk-UA" sz="2800" dirty="0" err="1">
                <a:latin typeface="Times New Roman" panose="02020603050405020304" pitchFamily="18" charset="0"/>
                <a:ea typeface="Times New Roman" panose="02020603050405020304" pitchFamily="18" charset="0"/>
              </a:rPr>
              <a:t>litres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of</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water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are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needed</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to</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make</a:t>
            </a:r>
            <a:r>
              <a:rPr lang="uk-UA" sz="2800" dirty="0">
                <a:latin typeface="Times New Roman" panose="02020603050405020304" pitchFamily="18" charset="0"/>
                <a:ea typeface="Times New Roman" panose="02020603050405020304" pitchFamily="18" charset="0"/>
              </a:rPr>
              <a:t> a </a:t>
            </a:r>
            <a:r>
              <a:rPr lang="uk-UA" sz="2800" dirty="0" err="1">
                <a:latin typeface="Times New Roman" panose="02020603050405020304" pitchFamily="18" charset="0"/>
                <a:ea typeface="Times New Roman" panose="02020603050405020304" pitchFamily="18" charset="0"/>
              </a:rPr>
              <a:t>smartphone</a:t>
            </a:r>
            <a:r>
              <a:rPr lang="uk-UA" sz="2800" dirty="0">
                <a:latin typeface="Times New Roman" panose="02020603050405020304" pitchFamily="18" charset="0"/>
                <a:ea typeface="Times New Roman" panose="02020603050405020304" pitchFamily="18" charset="0"/>
              </a:rPr>
              <a:t>. </a:t>
            </a:r>
          </a:p>
          <a:p>
            <a:pPr indent="450215">
              <a:spcAft>
                <a:spcPts val="0"/>
              </a:spcAft>
            </a:pPr>
            <a:r>
              <a:rPr lang="uk-UA" sz="2800" dirty="0">
                <a:latin typeface="Times New Roman" panose="02020603050405020304" pitchFamily="18" charset="0"/>
                <a:ea typeface="Times New Roman" panose="02020603050405020304" pitchFamily="18" charset="0"/>
              </a:rPr>
              <a:t>7. </a:t>
            </a:r>
            <a:r>
              <a:rPr lang="uk-UA" sz="2800" dirty="0" err="1">
                <a:latin typeface="Times New Roman" panose="02020603050405020304" pitchFamily="18" charset="0"/>
                <a:ea typeface="Times New Roman" panose="02020603050405020304" pitchFamily="18" charset="0"/>
              </a:rPr>
              <a:t>In</a:t>
            </a:r>
            <a:r>
              <a:rPr lang="uk-UA" sz="2800" dirty="0">
                <a:latin typeface="Times New Roman" panose="02020603050405020304" pitchFamily="18" charset="0"/>
                <a:ea typeface="Times New Roman" panose="02020603050405020304" pitchFamily="18" charset="0"/>
              </a:rPr>
              <a:t> 2050 </a:t>
            </a:r>
            <a:r>
              <a:rPr lang="uk-UA" sz="2800" dirty="0" err="1">
                <a:latin typeface="Times New Roman" panose="02020603050405020304" pitchFamily="18" charset="0"/>
                <a:ea typeface="Times New Roman" panose="02020603050405020304" pitchFamily="18" charset="0"/>
              </a:rPr>
              <a:t>we'll</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use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more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water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than</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today</a:t>
            </a:r>
            <a:r>
              <a:rPr lang="uk-UA" sz="2800" dirty="0">
                <a:latin typeface="Times New Roman" panose="02020603050405020304" pitchFamily="18" charset="0"/>
                <a:ea typeface="Times New Roman" panose="02020603050405020304" pitchFamily="18" charset="0"/>
              </a:rPr>
              <a:t>. </a:t>
            </a:r>
          </a:p>
          <a:p>
            <a:pPr indent="450215">
              <a:spcAft>
                <a:spcPts val="0"/>
              </a:spcAft>
            </a:pPr>
            <a:r>
              <a:rPr lang="uk-UA" sz="2800" dirty="0">
                <a:latin typeface="Times New Roman" panose="02020603050405020304" pitchFamily="18" charset="0"/>
                <a:ea typeface="Times New Roman" panose="02020603050405020304" pitchFamily="18" charset="0"/>
              </a:rPr>
              <a:t>8. </a:t>
            </a:r>
            <a:r>
              <a:rPr lang="uk-UA" sz="2800" dirty="0" err="1">
                <a:latin typeface="Times New Roman" panose="02020603050405020304" pitchFamily="18" charset="0"/>
                <a:ea typeface="Times New Roman" panose="02020603050405020304" pitchFamily="18" charset="0"/>
              </a:rPr>
              <a:t>Showers</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use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more</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water</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than</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baths</a:t>
            </a:r>
            <a:r>
              <a:rPr lang="uk-UA" sz="2800" dirty="0">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144597235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TM10001114[[fn=Галерея]]</Template>
  <TotalTime>6</TotalTime>
  <Words>1029</Words>
  <Application>Microsoft Office PowerPoint</Application>
  <PresentationFormat>Широкоэкранный</PresentationFormat>
  <Paragraphs>71</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Gill Sans MT</vt:lpstr>
      <vt:lpstr>Symbol</vt:lpstr>
      <vt:lpstr>Times New Roman</vt:lpstr>
      <vt:lpstr>Gallery</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Lenovo</cp:lastModifiedBy>
  <cp:revision>2</cp:revision>
  <dcterms:created xsi:type="dcterms:W3CDTF">2023-08-07T09:52:44Z</dcterms:created>
  <dcterms:modified xsi:type="dcterms:W3CDTF">2023-08-09T08:59:42Z</dcterms:modified>
</cp:coreProperties>
</file>