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7" r:id="rId3"/>
    <p:sldId id="264" r:id="rId4"/>
    <p:sldId id="263" r:id="rId5"/>
    <p:sldId id="262" r:id="rId6"/>
    <p:sldId id="266" r:id="rId7"/>
    <p:sldId id="261" r:id="rId8"/>
    <p:sldId id="260" r:id="rId9"/>
    <p:sldId id="259" r:id="rId10"/>
    <p:sldId id="258" r:id="rId11"/>
    <p:sldId id="267" r:id="rId12"/>
    <p:sldId id="265"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9" autoAdjust="0"/>
    <p:restoredTop sz="94660"/>
  </p:normalViewPr>
  <p:slideViewPr>
    <p:cSldViewPr snapToGrid="0">
      <p:cViewPr varScale="1">
        <p:scale>
          <a:sx n="88" d="100"/>
          <a:sy n="88" d="100"/>
        </p:scale>
        <p:origin x="35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5827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CE6A78A8-B186-47A9-AF69-E9B54B5F94A3}"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795598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4264305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90026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539334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11788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3430918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1665348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2233245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2101594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E6A78A8-B186-47A9-AF69-E9B54B5F94A3}"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177370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E6A78A8-B186-47A9-AF69-E9B54B5F94A3}"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383359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E6A78A8-B186-47A9-AF69-E9B54B5F94A3}"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1168767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E6A78A8-B186-47A9-AF69-E9B54B5F94A3}"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2885527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6A78A8-B186-47A9-AF69-E9B54B5F94A3}"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160486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E6A78A8-B186-47A9-AF69-E9B54B5F94A3}"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2463665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E6A78A8-B186-47A9-AF69-E9B54B5F94A3}"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124AC20-F345-450F-998B-24230A4BC608}" type="slidenum">
              <a:rPr lang="uk-UA" smtClean="0"/>
              <a:t>‹#›</a:t>
            </a:fld>
            <a:endParaRPr lang="uk-UA"/>
          </a:p>
        </p:txBody>
      </p:sp>
    </p:spTree>
    <p:extLst>
      <p:ext uri="{BB962C8B-B14F-4D97-AF65-F5344CB8AC3E}">
        <p14:creationId xmlns:p14="http://schemas.microsoft.com/office/powerpoint/2010/main" val="149107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E6A78A8-B186-47A9-AF69-E9B54B5F94A3}" type="datetimeFigureOut">
              <a:rPr lang="uk-UA" smtClean="0"/>
              <a:t>09.08.2023</a:t>
            </a:fld>
            <a:endParaRPr lang="uk-UA"/>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uk-UA"/>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124AC20-F345-450F-998B-24230A4BC608}" type="slidenum">
              <a:rPr lang="uk-UA" smtClean="0"/>
              <a:t>‹#›</a:t>
            </a:fld>
            <a:endParaRPr lang="uk-UA"/>
          </a:p>
        </p:txBody>
      </p:sp>
    </p:spTree>
    <p:extLst>
      <p:ext uri="{BB962C8B-B14F-4D97-AF65-F5344CB8AC3E}">
        <p14:creationId xmlns:p14="http://schemas.microsoft.com/office/powerpoint/2010/main" val="1266795007"/>
      </p:ext>
    </p:extLst>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8308" y="687977"/>
            <a:ext cx="10554789" cy="3431709"/>
          </a:xfrm>
          <a:prstGeom prst="rect">
            <a:avLst/>
          </a:prstGeom>
        </p:spPr>
        <p:txBody>
          <a:bodyPr wrap="square">
            <a:spAutoFit/>
          </a:bodyPr>
          <a:lstStyle/>
          <a:p>
            <a:pPr algn="ctr">
              <a:lnSpc>
                <a:spcPct val="115000"/>
              </a:lnSpc>
              <a:spcAft>
                <a:spcPts val="0"/>
              </a:spcAft>
            </a:pP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занять </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2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uk-UA"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3,4 (56 годин)</a:t>
            </a:r>
            <a:endParaRPr lang="uk-UA" sz="28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Атестація</a:t>
            </a:r>
            <a:r>
              <a:rPr lang="ru-RU"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1 (14 год.</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2886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57202" y="1436914"/>
            <a:ext cx="10797448" cy="3317966"/>
          </a:xfrm>
          <a:prstGeom prst="rect">
            <a:avLst/>
          </a:prstGeom>
        </p:spPr>
      </p:pic>
    </p:spTree>
    <p:extLst>
      <p:ext uri="{BB962C8B-B14F-4D97-AF65-F5344CB8AC3E}">
        <p14:creationId xmlns:p14="http://schemas.microsoft.com/office/powerpoint/2010/main" val="1138639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671311" y="853440"/>
            <a:ext cx="10493078" cy="4981953"/>
          </a:xfrm>
          <a:prstGeom prst="rect">
            <a:avLst/>
          </a:prstGeom>
        </p:spPr>
      </p:pic>
    </p:spTree>
    <p:extLst>
      <p:ext uri="{BB962C8B-B14F-4D97-AF65-F5344CB8AC3E}">
        <p14:creationId xmlns:p14="http://schemas.microsoft.com/office/powerpoint/2010/main" val="3643899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 YOU FOR YOU ATTENTION gif! on Make a GIF | Thank you gifs, Thank you  for your attention gif, Thanks for your attention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436913" y="384131"/>
            <a:ext cx="9284335" cy="6189558"/>
          </a:xfrm>
          <a:prstGeom prst="rect">
            <a:avLst/>
          </a:prstGeom>
          <a:noFill/>
          <a:extLst>
            <a:ext uri="{909E8E84-426E-40DD-AFC4-6F175D3DCCD1}">
              <a14:hiddenFill xmlns:a14="http://schemas.microsoft.com/office/drawing/2010/main">
                <a:solidFill>
                  <a:srgbClr val="FFFFFF"/>
                </a:solidFill>
              </a14:hiddenFill>
            </a:ext>
          </a:extLst>
        </p:spPr>
      </p:pic>
      <p:pic>
        <p:nvPicPr>
          <p:cNvPr id="2" name="Рисунок 1"/>
          <p:cNvPicPr>
            <a:picLocks noChangeAspect="1"/>
          </p:cNvPicPr>
          <p:nvPr/>
        </p:nvPicPr>
        <p:blipFill>
          <a:blip r:embed="rId3"/>
          <a:stretch>
            <a:fillRect/>
          </a:stretch>
        </p:blipFill>
        <p:spPr>
          <a:xfrm>
            <a:off x="9828168" y="6230741"/>
            <a:ext cx="893080" cy="342948"/>
          </a:xfrm>
          <a:prstGeom prst="rect">
            <a:avLst/>
          </a:prstGeom>
        </p:spPr>
      </p:pic>
    </p:spTree>
    <p:extLst>
      <p:ext uri="{BB962C8B-B14F-4D97-AF65-F5344CB8AC3E}">
        <p14:creationId xmlns:p14="http://schemas.microsoft.com/office/powerpoint/2010/main" val="1890930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57348" y="257606"/>
            <a:ext cx="11016343" cy="800219"/>
          </a:xfrm>
          <a:prstGeom prst="rect">
            <a:avLst/>
          </a:prstGeom>
        </p:spPr>
        <p:txBody>
          <a:bodyPr wrap="square">
            <a:spAutoFit/>
          </a:bodyPr>
          <a:lstStyle/>
          <a:p>
            <a:pPr algn="ctr">
              <a:lnSpc>
                <a:spcPct val="115000"/>
              </a:lnSpc>
              <a:spcAft>
                <a:spcPts val="0"/>
              </a:spcAft>
            </a:pPr>
            <a:r>
              <a:rPr lang="ru-RU" sz="2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1(2 год.)</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0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Topic</a:t>
            </a: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History of agriculture. Present Perfect Continuous.»  Grammar revision</a:t>
            </a:r>
            <a:endParaRPr lang="uk-UA"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870857" y="1563667"/>
            <a:ext cx="10241280" cy="3490186"/>
          </a:xfrm>
          <a:prstGeom prst="rect">
            <a:avLst/>
          </a:prstGeom>
        </p:spPr>
        <p:txBody>
          <a:bodyPr wrap="square">
            <a:spAutoFit/>
          </a:bodyPr>
          <a:lstStyle/>
          <a:p>
            <a:pPr indent="180340" algn="just">
              <a:lnSpc>
                <a:spcPct val="115000"/>
              </a:lnSpc>
              <a:spcAft>
                <a:spcPts val="0"/>
              </a:spcAft>
              <a:tabLst>
                <a:tab pos="180340" algn="l"/>
                <a:tab pos="3150235" algn="ctr"/>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26" name="Picture 2" descr="презентация PNG рисунок, картинки и пнг прозрачный для бесплатной загрузки  | Pngtree"/>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4167" b="94444" l="1944" r="95000">
                        <a14:foregroundMark x1="32222" y1="29722" x2="32222" y2="29722"/>
                        <a14:foregroundMark x1="42778" y1="25278" x2="42778" y2="25278"/>
                        <a14:foregroundMark x1="72500" y1="24444" x2="72500" y2="24444"/>
                        <a14:foregroundMark x1="86389" y1="47500" x2="86389" y2="47500"/>
                        <a14:foregroundMark x1="63889" y1="32222" x2="63889" y2="32222"/>
                        <a14:foregroundMark x1="64444" y1="40000" x2="64444" y2="40000"/>
                        <a14:foregroundMark x1="80833" y1="35000" x2="80833" y2="35000"/>
                        <a14:foregroundMark x1="62222" y1="19722" x2="62222" y2="19722"/>
                        <a14:foregroundMark x1="36944" y1="15833" x2="36944" y2="15833"/>
                        <a14:foregroundMark x1="58056" y1="69722" x2="58056" y2="69722"/>
                        <a14:foregroundMark x1="32222" y1="83611" x2="32222" y2="83611"/>
                        <a14:foregroundMark x1="15556" y1="48333" x2="15556" y2="48333"/>
                        <a14:foregroundMark x1="47500" y1="50556" x2="47500" y2="50556"/>
                      </a14:backgroundRemoval>
                    </a14:imgEffect>
                  </a14:imgLayer>
                </a14:imgProps>
              </a:ext>
              <a:ext uri="{28A0092B-C50C-407E-A947-70E740481C1C}">
                <a14:useLocalDpi xmlns:a14="http://schemas.microsoft.com/office/drawing/2010/main" val="0"/>
              </a:ext>
            </a:extLst>
          </a:blip>
          <a:srcRect/>
          <a:stretch>
            <a:fillRect/>
          </a:stretch>
        </p:blipFill>
        <p:spPr bwMode="auto">
          <a:xfrm>
            <a:off x="9146495" y="548640"/>
            <a:ext cx="3045505" cy="304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578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9268" y="252549"/>
            <a:ext cx="10772503" cy="5271764"/>
          </a:xfrm>
          <a:prstGeom prst="rect">
            <a:avLst/>
          </a:prstGeom>
        </p:spPr>
        <p:txBody>
          <a:bodyPr wrap="square">
            <a:spAutoFit/>
          </a:bodyPr>
          <a:lstStyle/>
          <a:p>
            <a:pPr>
              <a:lnSpc>
                <a:spcPct val="115000"/>
              </a:lnSpc>
              <a:spcAft>
                <a:spcPts val="0"/>
              </a:spcAft>
            </a:pP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2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2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sz="21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History of agriculture. Present Perfect Continuous.»  Grammar revision</a:t>
            </a:r>
            <a:endParaRPr lang="uk-UA" sz="2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2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100" b="1"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2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1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21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3862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0594" y="466243"/>
            <a:ext cx="11120846" cy="5784660"/>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Font typeface="+mj-lt"/>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3098065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2182" y="581074"/>
            <a:ext cx="11173097" cy="4601260"/>
          </a:xfrm>
          <a:prstGeom prst="rect">
            <a:avLst/>
          </a:prstGeom>
        </p:spPr>
        <p:txBody>
          <a:bodyPr wrap="square">
            <a:spAutoFit/>
          </a:bodyPr>
          <a:lstStyle/>
          <a:p>
            <a:pPr marL="323850" marR="107950" algn="ctr">
              <a:lnSpc>
                <a:spcPct val="115000"/>
              </a:lnSpc>
              <a:spcAft>
                <a:spcPts val="0"/>
              </a:spcAft>
              <a:tabLst>
                <a:tab pos="1150620" algn="l"/>
              </a:tabLst>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Industry and agriculture</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nSpc>
                <a:spcPct val="150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Although 24.88 percent of the UK is considered to be arable land, vast plots of agricultural land have remained uncultivated. Many critics have blamed subsidies provided by the EU Common Agricultural Policy as well as price distortions created by the Metropolitan Green Belt, for the lack of agricultural activity on these lands. </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nSpc>
                <a:spcPct val="150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Apart from its arable land, the UK also has a healthy supply of natural resources. The largest coal fields are in England and Wales. The Welsh coal is considered to be the best in the world.</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nSpc>
                <a:spcPct val="150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oil fields are situated in the North Sea, along the coast of Scotland and England. Other minerals are natural gas, iron ore, lead, zinc, slate, lime stone, chalk, copper. </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nSpc>
                <a:spcPct val="150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Metallurgy, chiefly iron and steel, is vital to other key industries such as shipbuilding, ship-repairing, automobile and aircraft industries, mechanical engineering, electrical engineering. Electronics, printing, pharmaceutics are the largest of all manufacturing sectors. </a:t>
            </a:r>
            <a:endParaRPr lang="uk-UA"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8510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1817" y="682094"/>
            <a:ext cx="10816046" cy="3736279"/>
          </a:xfrm>
          <a:prstGeom prst="rect">
            <a:avLst/>
          </a:prstGeom>
        </p:spPr>
        <p:txBody>
          <a:bodyPr wrap="square">
            <a:spAutoFit/>
          </a:bodyPr>
          <a:lstStyle/>
          <a:p>
            <a:pPr indent="450215">
              <a:lnSpc>
                <a:spcPct val="150000"/>
              </a:lnSpc>
              <a:spcAft>
                <a:spcPts val="600"/>
              </a:spcAft>
            </a:pP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Production of textiles is spread throughout the country and British wool is well-known in the world. At the same time the textile machinery industry is an important sector of the British industry. The United Kingdom is one of the largest exporters of manufactured goods. Though the United Kingdom is a highly developed industrial country, agriculture remains the major sector of economy. The chief agricultural products of Britain are wheat, barley, oats, potatoes, sugar-beet, milk, beef, mutton and lamb. Britain has a long tradition of sheep production. Sheep can be seen in many parts of England and Scotland. Now the country can boast of more than 40 breeds. The British poultry industry is growing quickly, and pig production is to be found in most parts of Britain.</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Picture 2" descr="презентация PNG рисунок, картинки и пнг прозрачный для бесплатной загрузки  | Pngtree"/>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4167" b="94444" l="1944" r="95000">
                        <a14:foregroundMark x1="32222" y1="29722" x2="32222" y2="29722"/>
                        <a14:foregroundMark x1="42778" y1="25278" x2="42778" y2="25278"/>
                        <a14:foregroundMark x1="72500" y1="24444" x2="72500" y2="24444"/>
                        <a14:foregroundMark x1="86389" y1="47500" x2="86389" y2="47500"/>
                        <a14:foregroundMark x1="63889" y1="32222" x2="63889" y2="32222"/>
                        <a14:foregroundMark x1="64444" y1="40000" x2="64444" y2="40000"/>
                        <a14:foregroundMark x1="80833" y1="35000" x2="80833" y2="35000"/>
                        <a14:foregroundMark x1="62222" y1="19722" x2="62222" y2="19722"/>
                        <a14:foregroundMark x1="36944" y1="15833" x2="36944" y2="15833"/>
                        <a14:foregroundMark x1="58056" y1="69722" x2="58056" y2="69722"/>
                        <a14:foregroundMark x1="32222" y1="83611" x2="32222" y2="83611"/>
                        <a14:foregroundMark x1="15556" y1="48333" x2="15556" y2="48333"/>
                        <a14:foregroundMark x1="47500" y1="50556" x2="47500" y2="50556"/>
                      </a14:backgroundRemoval>
                    </a14:imgEffect>
                  </a14:imgLayer>
                </a14:imgProps>
              </a:ext>
              <a:ext uri="{28A0092B-C50C-407E-A947-70E740481C1C}">
                <a14:useLocalDpi xmlns:a14="http://schemas.microsoft.com/office/drawing/2010/main" val="0"/>
              </a:ext>
            </a:extLst>
          </a:blip>
          <a:srcRect/>
          <a:stretch>
            <a:fillRect/>
          </a:stretch>
        </p:blipFill>
        <p:spPr bwMode="auto">
          <a:xfrm>
            <a:off x="6490380" y="3901440"/>
            <a:ext cx="3045505" cy="304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343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2845" y="853421"/>
            <a:ext cx="11242765" cy="2803140"/>
          </a:xfrm>
          <a:prstGeom prst="rect">
            <a:avLst/>
          </a:prstGeom>
        </p:spPr>
        <p:txBody>
          <a:bodyPr wrap="square">
            <a:spAutoFit/>
          </a:bodyPr>
          <a:lstStyle/>
          <a:p>
            <a:pPr>
              <a:lnSpc>
                <a:spcPct val="150000"/>
              </a:lnSpc>
              <a:spcAft>
                <a:spcPts val="600"/>
              </a:spcAft>
            </a:pPr>
            <a:r>
              <a:rPr lang="en-US" sz="2400" dirty="0" smtClean="0">
                <a:latin typeface="Times New Roman" panose="02020603050405020304" pitchFamily="18" charset="0"/>
                <a:ea typeface="Times New Roman" panose="02020603050405020304" pitchFamily="18" charset="0"/>
              </a:rPr>
              <a:t>The </a:t>
            </a:r>
            <a:r>
              <a:rPr lang="en-US" sz="2400" dirty="0">
                <a:latin typeface="Times New Roman" panose="02020603050405020304" pitchFamily="18" charset="0"/>
                <a:ea typeface="Times New Roman" panose="02020603050405020304" pitchFamily="18" charset="0"/>
              </a:rPr>
              <a:t>horticultural industry produces a lot of fruit, vegetables and flowers. Scotland is known for its largest raspberry plantations in the world. Strawberry is widely grown in England. Black currant is grown in all parts of the country. The raising of flowers is very popular now. In England we can see fields of tulips stretched for miles. Mushrooms are also grown in specially constructed sheds in many parts of the country.</a:t>
            </a:r>
            <a:endParaRPr lang="uk-UA" sz="2400" dirty="0"/>
          </a:p>
        </p:txBody>
      </p:sp>
    </p:spTree>
    <p:extLst>
      <p:ext uri="{BB962C8B-B14F-4D97-AF65-F5344CB8AC3E}">
        <p14:creationId xmlns:p14="http://schemas.microsoft.com/office/powerpoint/2010/main" val="624435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830288" y="644434"/>
            <a:ext cx="9291176" cy="4343756"/>
          </a:xfrm>
          <a:prstGeom prst="rect">
            <a:avLst/>
          </a:prstGeom>
        </p:spPr>
      </p:pic>
    </p:spTree>
    <p:extLst>
      <p:ext uri="{BB962C8B-B14F-4D97-AF65-F5344CB8AC3E}">
        <p14:creationId xmlns:p14="http://schemas.microsoft.com/office/powerpoint/2010/main" val="1881995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04685" y="1384661"/>
            <a:ext cx="11388562" cy="3422469"/>
          </a:xfrm>
          <a:prstGeom prst="rect">
            <a:avLst/>
          </a:prstGeom>
        </p:spPr>
      </p:pic>
    </p:spTree>
    <p:extLst>
      <p:ext uri="{BB962C8B-B14F-4D97-AF65-F5344CB8AC3E}">
        <p14:creationId xmlns:p14="http://schemas.microsoft.com/office/powerpoint/2010/main" val="2168211077"/>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6</TotalTime>
  <Words>728</Words>
  <Application>Microsoft Office PowerPoint</Application>
  <PresentationFormat>Широкоэкранный</PresentationFormat>
  <Paragraphs>36</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Century Gothic</vt:lpstr>
      <vt:lpstr>Times New Roman</vt:lpstr>
      <vt:lpstr>Wingdings 3</vt:lpstr>
      <vt:lpstr>Сектор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5</cp:revision>
  <dcterms:created xsi:type="dcterms:W3CDTF">2023-08-07T08:46:38Z</dcterms:created>
  <dcterms:modified xsi:type="dcterms:W3CDTF">2023-08-09T08:22:35Z</dcterms:modified>
</cp:coreProperties>
</file>