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256" r:id="rId2"/>
    <p:sldId id="257" r:id="rId3"/>
    <p:sldId id="264" r:id="rId4"/>
    <p:sldId id="263" r:id="rId5"/>
    <p:sldId id="262" r:id="rId6"/>
    <p:sldId id="261" r:id="rId7"/>
    <p:sldId id="266" r:id="rId8"/>
    <p:sldId id="260" r:id="rId9"/>
    <p:sldId id="265" r:id="rId10"/>
    <p:sldId id="267" r:id="rId11"/>
    <p:sldId id="259" r:id="rId12"/>
    <p:sldId id="268" r:id="rId13"/>
    <p:sldId id="269" r:id="rId14"/>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6C801719-1AF1-4F21-ABF4-E8FC01C018E5}" type="datetimeFigureOut">
              <a:rPr lang="uk-UA" smtClean="0"/>
              <a:t>09.08.2023</a:t>
            </a:fld>
            <a:endParaRPr lang="uk-UA"/>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uk-U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A86C303-D889-429D-8F9F-4F63250E5F62}" type="slidenum">
              <a:rPr lang="uk-UA" smtClean="0"/>
              <a:t>‹#›</a:t>
            </a:fld>
            <a:endParaRPr lang="uk-UA"/>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7178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C801719-1AF1-4F21-ABF4-E8FC01C018E5}"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BA86C303-D889-429D-8F9F-4F63250E5F62}" type="slidenum">
              <a:rPr lang="uk-UA" smtClean="0"/>
              <a:t>‹#›</a:t>
            </a:fld>
            <a:endParaRPr lang="uk-UA"/>
          </a:p>
        </p:txBody>
      </p:sp>
    </p:spTree>
    <p:extLst>
      <p:ext uri="{BB962C8B-B14F-4D97-AF65-F5344CB8AC3E}">
        <p14:creationId xmlns:p14="http://schemas.microsoft.com/office/powerpoint/2010/main" val="201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C801719-1AF1-4F21-ABF4-E8FC01C018E5}"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BA86C303-D889-429D-8F9F-4F63250E5F62}" type="slidenum">
              <a:rPr lang="uk-UA" smtClean="0"/>
              <a:t>‹#›</a:t>
            </a:fld>
            <a:endParaRPr lang="uk-UA"/>
          </a:p>
        </p:txBody>
      </p:sp>
    </p:spTree>
    <p:extLst>
      <p:ext uri="{BB962C8B-B14F-4D97-AF65-F5344CB8AC3E}">
        <p14:creationId xmlns:p14="http://schemas.microsoft.com/office/powerpoint/2010/main" val="1941881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C801719-1AF1-4F21-ABF4-E8FC01C018E5}"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BA86C303-D889-429D-8F9F-4F63250E5F62}" type="slidenum">
              <a:rPr lang="uk-UA" smtClean="0"/>
              <a:t>‹#›</a:t>
            </a:fld>
            <a:endParaRPr lang="uk-UA"/>
          </a:p>
        </p:txBody>
      </p:sp>
    </p:spTree>
    <p:extLst>
      <p:ext uri="{BB962C8B-B14F-4D97-AF65-F5344CB8AC3E}">
        <p14:creationId xmlns:p14="http://schemas.microsoft.com/office/powerpoint/2010/main" val="650601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C801719-1AF1-4F21-ABF4-E8FC01C018E5}"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BA86C303-D889-429D-8F9F-4F63250E5F62}" type="slidenum">
              <a:rPr lang="uk-UA" smtClean="0"/>
              <a:t>‹#›</a:t>
            </a:fld>
            <a:endParaRPr lang="uk-UA"/>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2984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C801719-1AF1-4F21-ABF4-E8FC01C018E5}"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BA86C303-D889-429D-8F9F-4F63250E5F62}" type="slidenum">
              <a:rPr lang="uk-UA" smtClean="0"/>
              <a:t>‹#›</a:t>
            </a:fld>
            <a:endParaRPr lang="uk-UA"/>
          </a:p>
        </p:txBody>
      </p:sp>
    </p:spTree>
    <p:extLst>
      <p:ext uri="{BB962C8B-B14F-4D97-AF65-F5344CB8AC3E}">
        <p14:creationId xmlns:p14="http://schemas.microsoft.com/office/powerpoint/2010/main" val="3440724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C801719-1AF1-4F21-ABF4-E8FC01C018E5}" type="datetimeFigureOut">
              <a:rPr lang="uk-UA" smtClean="0"/>
              <a:t>09.08.2023</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BA86C303-D889-429D-8F9F-4F63250E5F62}" type="slidenum">
              <a:rPr lang="uk-UA" smtClean="0"/>
              <a:t>‹#›</a:t>
            </a:fld>
            <a:endParaRPr lang="uk-UA"/>
          </a:p>
        </p:txBody>
      </p:sp>
    </p:spTree>
    <p:extLst>
      <p:ext uri="{BB962C8B-B14F-4D97-AF65-F5344CB8AC3E}">
        <p14:creationId xmlns:p14="http://schemas.microsoft.com/office/powerpoint/2010/main" val="1582495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C801719-1AF1-4F21-ABF4-E8FC01C018E5}" type="datetimeFigureOut">
              <a:rPr lang="uk-UA" smtClean="0"/>
              <a:t>09.08.2023</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BA86C303-D889-429D-8F9F-4F63250E5F62}" type="slidenum">
              <a:rPr lang="uk-UA" smtClean="0"/>
              <a:t>‹#›</a:t>
            </a:fld>
            <a:endParaRPr lang="uk-UA"/>
          </a:p>
        </p:txBody>
      </p:sp>
    </p:spTree>
    <p:extLst>
      <p:ext uri="{BB962C8B-B14F-4D97-AF65-F5344CB8AC3E}">
        <p14:creationId xmlns:p14="http://schemas.microsoft.com/office/powerpoint/2010/main" val="3712499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801719-1AF1-4F21-ABF4-E8FC01C018E5}" type="datetimeFigureOut">
              <a:rPr lang="uk-UA" smtClean="0"/>
              <a:t>09.08.2023</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BA86C303-D889-429D-8F9F-4F63250E5F62}" type="slidenum">
              <a:rPr lang="uk-UA" smtClean="0"/>
              <a:t>‹#›</a:t>
            </a:fld>
            <a:endParaRPr lang="uk-UA"/>
          </a:p>
        </p:txBody>
      </p:sp>
    </p:spTree>
    <p:extLst>
      <p:ext uri="{BB962C8B-B14F-4D97-AF65-F5344CB8AC3E}">
        <p14:creationId xmlns:p14="http://schemas.microsoft.com/office/powerpoint/2010/main" val="1915270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smtClean="0"/>
              <a:t>Образец заголовка</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C801719-1AF1-4F21-ABF4-E8FC01C018E5}"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BA86C303-D889-429D-8F9F-4F63250E5F62}" type="slidenum">
              <a:rPr lang="uk-UA" smtClean="0"/>
              <a:t>‹#›</a:t>
            </a:fld>
            <a:endParaRPr lang="uk-UA"/>
          </a:p>
        </p:txBody>
      </p:sp>
    </p:spTree>
    <p:extLst>
      <p:ext uri="{BB962C8B-B14F-4D97-AF65-F5344CB8AC3E}">
        <p14:creationId xmlns:p14="http://schemas.microsoft.com/office/powerpoint/2010/main" val="14435281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C801719-1AF1-4F21-ABF4-E8FC01C018E5}"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BA86C303-D889-429D-8F9F-4F63250E5F62}" type="slidenum">
              <a:rPr lang="uk-UA" smtClean="0"/>
              <a:t>‹#›</a:t>
            </a:fld>
            <a:endParaRPr lang="uk-UA"/>
          </a:p>
        </p:txBody>
      </p:sp>
    </p:spTree>
    <p:extLst>
      <p:ext uri="{BB962C8B-B14F-4D97-AF65-F5344CB8AC3E}">
        <p14:creationId xmlns:p14="http://schemas.microsoft.com/office/powerpoint/2010/main" val="1104559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6C801719-1AF1-4F21-ABF4-E8FC01C018E5}" type="datetimeFigureOut">
              <a:rPr lang="uk-UA" smtClean="0"/>
              <a:t>09.08.2023</a:t>
            </a:fld>
            <a:endParaRPr lang="uk-UA"/>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uk-UA"/>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BA86C303-D889-429D-8F9F-4F63250E5F62}" type="slidenum">
              <a:rPr lang="uk-UA" smtClean="0"/>
              <a:t>‹#›</a:t>
            </a:fld>
            <a:endParaRPr lang="uk-UA"/>
          </a:p>
        </p:txBody>
      </p:sp>
    </p:spTree>
    <p:extLst>
      <p:ext uri="{BB962C8B-B14F-4D97-AF65-F5344CB8AC3E}">
        <p14:creationId xmlns:p14="http://schemas.microsoft.com/office/powerpoint/2010/main" val="290021792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84069" y="923109"/>
            <a:ext cx="10171611" cy="2428357"/>
          </a:xfrm>
          <a:prstGeom prst="rect">
            <a:avLst/>
          </a:prstGeom>
        </p:spPr>
        <p:txBody>
          <a:bodyPr wrap="square">
            <a:spAutoFit/>
          </a:bodyPr>
          <a:lstStyle/>
          <a:p>
            <a:pPr algn="ctr">
              <a:lnSpc>
                <a:spcPct val="115000"/>
              </a:lnSpc>
              <a:spcAft>
                <a:spcPts val="0"/>
              </a:spcAft>
            </a:pP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Конспекти</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занять з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дисципліни</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Іноземна</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мова</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a:t>
            </a:r>
            <a:endParaRPr lang="uk-UA" sz="2800" dirty="0" smtClean="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spcAft>
                <a:spcPts val="0"/>
              </a:spcAft>
            </a:pP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800" b="1" dirty="0">
                <a:latin typeface="Times New Roman" panose="02020603050405020304" pitchFamily="18" charset="0"/>
                <a:ea typeface="Times New Roman" panose="02020603050405020304" pitchFamily="18" charset="0"/>
                <a:cs typeface="Times New Roman" panose="02020603050405020304" pitchFamily="18" charset="0"/>
              </a:rPr>
              <a:t>з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20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Аграрні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науки та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продовольство</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201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Агрономія</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r>
            <a:b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ru-RU" sz="2400"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endParaRPr lang="uk-UA" sz="2800" dirty="0" smtClean="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spcAft>
                <a:spcPts val="0"/>
              </a:spcAft>
            </a:pPr>
            <a:r>
              <a:rPr lang="uk-UA" sz="2400"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Семестр </a:t>
            </a:r>
            <a:r>
              <a:rPr lang="ru-RU" sz="2400"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3,4 (56 годин)</a:t>
            </a:r>
            <a:endParaRPr lang="uk-UA"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026" name="Picture 2" descr="Человек из книг — Картинки для презентаций | Всё о Prezi-презентациях"/>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889" b="100000" l="2667" r="100000">
                        <a14:foregroundMark x1="45778" y1="10222" x2="45778" y2="10222"/>
                        <a14:foregroundMark x1="52444" y1="24444" x2="52444" y2="24444"/>
                        <a14:foregroundMark x1="52889" y1="21333" x2="52889" y2="21333"/>
                        <a14:foregroundMark x1="46667" y1="21333" x2="46667" y2="21333"/>
                      </a14:backgroundRemoval>
                    </a14:imgEffect>
                  </a14:imgLayer>
                </a14:imgProps>
              </a:ext>
              <a:ext uri="{28A0092B-C50C-407E-A947-70E740481C1C}">
                <a14:useLocalDpi xmlns:a14="http://schemas.microsoft.com/office/drawing/2010/main" val="0"/>
              </a:ext>
            </a:extLst>
          </a:blip>
          <a:srcRect/>
          <a:stretch>
            <a:fillRect/>
          </a:stretch>
        </p:blipFill>
        <p:spPr bwMode="auto">
          <a:xfrm>
            <a:off x="4780959" y="3796936"/>
            <a:ext cx="2577829" cy="2577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93001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768533" y="992777"/>
            <a:ext cx="10893630" cy="3683785"/>
          </a:xfrm>
          <a:prstGeom prst="rect">
            <a:avLst/>
          </a:prstGeom>
        </p:spPr>
      </p:pic>
    </p:spTree>
    <p:extLst>
      <p:ext uri="{BB962C8B-B14F-4D97-AF65-F5344CB8AC3E}">
        <p14:creationId xmlns:p14="http://schemas.microsoft.com/office/powerpoint/2010/main" val="31649821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06741" y="975360"/>
            <a:ext cx="11200569" cy="4232365"/>
          </a:xfrm>
          <a:prstGeom prst="rect">
            <a:avLst/>
          </a:prstGeom>
        </p:spPr>
      </p:pic>
    </p:spTree>
    <p:extLst>
      <p:ext uri="{BB962C8B-B14F-4D97-AF65-F5344CB8AC3E}">
        <p14:creationId xmlns:p14="http://schemas.microsoft.com/office/powerpoint/2010/main" val="24447146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522514" y="1610700"/>
            <a:ext cx="11155680" cy="3639441"/>
          </a:xfrm>
          <a:prstGeom prst="rect">
            <a:avLst/>
          </a:prstGeom>
        </p:spPr>
      </p:pic>
    </p:spTree>
    <p:extLst>
      <p:ext uri="{BB962C8B-B14F-4D97-AF65-F5344CB8AC3E}">
        <p14:creationId xmlns:p14="http://schemas.microsoft.com/office/powerpoint/2010/main" val="24300498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randed Gifs: How To Make Gifs That Make Your Brand Stand Out - Easil"/>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372575" y="614525"/>
            <a:ext cx="9434761" cy="5629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8891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97280" y="719243"/>
            <a:ext cx="9675223" cy="3773341"/>
          </a:xfrm>
          <a:prstGeom prst="rect">
            <a:avLst/>
          </a:prstGeom>
        </p:spPr>
        <p:txBody>
          <a:bodyPr wrap="square">
            <a:spAutoFit/>
          </a:bodyPr>
          <a:lstStyle/>
          <a:p>
            <a:pPr algn="ctr">
              <a:lnSpc>
                <a:spcPct val="115000"/>
              </a:lnSpc>
              <a:spcAft>
                <a:spcPts val="0"/>
              </a:spcAft>
            </a:pPr>
            <a:r>
              <a:rPr lang="ru-RU" sz="2400" dirty="0" err="1"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Практичне</a:t>
            </a:r>
            <a:r>
              <a:rPr lang="ru-RU" sz="24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dirty="0" err="1"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заняття</a:t>
            </a:r>
            <a:r>
              <a:rPr lang="en-US" sz="24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3(2 </a:t>
            </a:r>
            <a:r>
              <a:rPr lang="ru-RU" sz="24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год</a:t>
            </a:r>
            <a:r>
              <a:rPr lang="en-US" sz="24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450215">
              <a:lnSpc>
                <a:spcPct val="115000"/>
              </a:lnSpc>
              <a:spcAft>
                <a:spcPts val="0"/>
              </a:spcAft>
            </a:pPr>
            <a:r>
              <a:rPr lang="en-US" sz="2400" b="1"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Topic</a:t>
            </a:r>
            <a:r>
              <a:rPr lang="en-US" sz="24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dirty="0" smtClean="0">
                <a:effectLst/>
                <a:latin typeface="Times New Roman" panose="02020603050405020304" pitchFamily="18" charset="0"/>
                <a:ea typeface="Times New Roman" panose="02020603050405020304" pitchFamily="18" charset="0"/>
                <a:cs typeface="Times New Roman" panose="02020603050405020304" pitchFamily="18" charset="0"/>
              </a:rPr>
              <a:t>Plant products. Prepositions.»  Grammar revision</a:t>
            </a:r>
            <a:endParaRPr lang="uk-UA"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 pos="3150235" algn="ctr"/>
              </a:tabLs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Objectives: 	</a:t>
            </a:r>
            <a:endParaRPr lang="uk-UA"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	to learn new vocabulary;</a:t>
            </a:r>
            <a:endParaRPr lang="uk-UA"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tabLst>
                <a:tab pos="180340" algn="l"/>
              </a:tabLs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to practice grammar structures;</a:t>
            </a:r>
            <a:endParaRPr lang="uk-UA"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st’s</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endParaRPr lang="uk-UA"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	to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instil</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endParaRPr lang="uk-UA"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st’s</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endParaRPr lang="uk-UA"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8211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0193" y="674889"/>
            <a:ext cx="9675224" cy="4463530"/>
          </a:xfrm>
          <a:prstGeom prst="rect">
            <a:avLst/>
          </a:prstGeom>
        </p:spPr>
        <p:txBody>
          <a:bodyPr wrap="square">
            <a:spAutoFit/>
          </a:bodyPr>
          <a:lstStyle/>
          <a:p>
            <a:pPr>
              <a:lnSpc>
                <a:spcPct val="115000"/>
              </a:lnSpc>
              <a:spcAft>
                <a:spcPts val="0"/>
              </a:spcAft>
            </a:pPr>
            <a:r>
              <a:rPr lang="en-US" sz="1900" b="1" dirty="0">
                <a:latin typeface="Times New Roman" panose="02020603050405020304" pitchFamily="18" charset="0"/>
                <a:ea typeface="Times New Roman" panose="02020603050405020304" pitchFamily="18" charset="0"/>
                <a:cs typeface="Times New Roman" panose="02020603050405020304" pitchFamily="18" charset="0"/>
              </a:rPr>
              <a:t>Plan:</a:t>
            </a:r>
            <a:endParaRPr lang="uk-UA" sz="19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1900" b="1" dirty="0">
                <a:latin typeface="Times New Roman" panose="02020603050405020304" pitchFamily="18" charset="0"/>
                <a:ea typeface="Times New Roman" panose="02020603050405020304" pitchFamily="18" charset="0"/>
                <a:cs typeface="Times New Roman" panose="02020603050405020304" pitchFamily="18" charset="0"/>
              </a:rPr>
              <a:t>Vocabulary activity.</a:t>
            </a:r>
            <a:endParaRPr lang="uk-UA" sz="19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mj-lt"/>
              <a:buAutoNum type="arabicPeriod"/>
              <a:tabLst>
                <a:tab pos="180340" algn="l"/>
              </a:tabLst>
            </a:pPr>
            <a:r>
              <a:rPr lang="en-US" sz="1900" b="1" dirty="0">
                <a:latin typeface="Times New Roman" panose="02020603050405020304" pitchFamily="18" charset="0"/>
                <a:ea typeface="Times New Roman" panose="02020603050405020304" pitchFamily="18" charset="0"/>
                <a:cs typeface="Times New Roman" panose="02020603050405020304" pitchFamily="18" charset="0"/>
              </a:rPr>
              <a:t>Discussing of the topic </a:t>
            </a:r>
            <a:r>
              <a:rPr lang="uk-UA" sz="1900" b="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900" b="1" dirty="0" smtClean="0">
                <a:effectLst/>
                <a:latin typeface="Times New Roman" panose="02020603050405020304" pitchFamily="18" charset="0"/>
                <a:ea typeface="Times New Roman" panose="02020603050405020304" pitchFamily="18" charset="0"/>
                <a:cs typeface="Times New Roman" panose="02020603050405020304" pitchFamily="18" charset="0"/>
              </a:rPr>
              <a:t>Plant products. Prepositions.»</a:t>
            </a:r>
            <a:r>
              <a:rPr lang="en-US" sz="1900" b="1" dirty="0">
                <a:latin typeface="Times New Roman" panose="02020603050405020304" pitchFamily="18" charset="0"/>
                <a:ea typeface="Times New Roman" panose="02020603050405020304" pitchFamily="18" charset="0"/>
                <a:cs typeface="Times New Roman" panose="02020603050405020304" pitchFamily="18" charset="0"/>
              </a:rPr>
              <a:t> Grammar revision</a:t>
            </a:r>
            <a:endParaRPr lang="uk-UA" sz="19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1900" b="1" dirty="0">
                <a:latin typeface="Times New Roman" panose="02020603050405020304" pitchFamily="18" charset="0"/>
                <a:ea typeface="Times New Roman" panose="02020603050405020304" pitchFamily="18" charset="0"/>
                <a:cs typeface="Times New Roman" panose="02020603050405020304" pitchFamily="18" charset="0"/>
              </a:rPr>
              <a:t>Listening, reading, writing, speaking.</a:t>
            </a:r>
            <a:endParaRPr lang="uk-UA" sz="19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1900" b="1" dirty="0">
                <a:latin typeface="Times New Roman" panose="02020603050405020304" pitchFamily="18" charset="0"/>
                <a:ea typeface="Times New Roman" panose="02020603050405020304" pitchFamily="18" charset="0"/>
                <a:cs typeface="Times New Roman" panose="02020603050405020304" pitchFamily="18" charset="0"/>
              </a:rPr>
              <a:t>Grammar activity.</a:t>
            </a:r>
            <a:endParaRPr lang="uk-UA" sz="19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19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Communicative activities :</a:t>
            </a:r>
            <a:br>
              <a:rPr lang="en-US" sz="19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19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1. Give the English equivalents the following words and word combinations.</a:t>
            </a:r>
            <a:br>
              <a:rPr lang="en-US" sz="19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19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2. Answer the questions to the text.</a:t>
            </a:r>
            <a:br>
              <a:rPr lang="en-US" sz="19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19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3. Fill in the blanks with the necessary words from the active vocabulary. </a:t>
            </a:r>
            <a:br>
              <a:rPr lang="en-US" sz="19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19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4. Complete the following sentences.</a:t>
            </a:r>
            <a:br>
              <a:rPr lang="en-US" sz="19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19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5. Put in the right order. The underlined word is the beginning of the sentence.</a:t>
            </a:r>
            <a:br>
              <a:rPr lang="en-US" sz="19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19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6. Translate the following sentences into English.</a:t>
            </a:r>
            <a:br>
              <a:rPr lang="en-US" sz="19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19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Home task: Reading an additional text on the topic </a:t>
            </a:r>
            <a:endParaRPr lang="uk-UA" sz="1900" b="1"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84243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79268" y="370450"/>
            <a:ext cx="10894423" cy="5784660"/>
          </a:xfrm>
          <a:prstGeom prst="rect">
            <a:avLst/>
          </a:prstGeom>
        </p:spPr>
        <p:txBody>
          <a:bodyPr wrap="square">
            <a:spAutoFit/>
          </a:bodyPr>
          <a:lstStyle/>
          <a:p>
            <a:pPr>
              <a:lnSpc>
                <a:spcPct val="11500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References:</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23315"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Кравець</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Р</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А</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Лінгвокраїнознавчі</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аспекти</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викладання</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граматики</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в аграрному ВНЗ</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рекомендації</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ru-RU" dirty="0">
                <a:latin typeface="Times New Roman" panose="02020603050405020304" pitchFamily="18" charset="0"/>
                <a:ea typeface="Times New Roman" panose="02020603050405020304" pitchFamily="18" charset="0"/>
                <a:cs typeface="Times New Roman" panose="02020603050405020304" pitchFamily="18" charset="0"/>
              </a:rPr>
              <a:t>Р</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А</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Кравець</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ru-RU" spc="30"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20"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ВНАУ</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1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2017.</a:t>
            </a:r>
            <a:r>
              <a:rPr lang="en-US" spc="3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10"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62</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с</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23315"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Ковальова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К</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Волошина О</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В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вказівки</a:t>
            </a:r>
            <a:r>
              <a:rPr lang="ru-RU" dirty="0">
                <a:latin typeface="Times New Roman" panose="02020603050405020304" pitchFamily="18" charset="0"/>
                <a:ea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dirty="0">
                <a:latin typeface="Times New Roman" panose="02020603050405020304" pitchFamily="18" charset="0"/>
                <a:ea typeface="Times New Roman" panose="02020603050405020304" pitchFamily="18" charset="0"/>
                <a:cs typeface="Times New Roman" panose="02020603050405020304" pitchFamily="18" charset="0"/>
              </a:rPr>
              <a:t> занять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самостійної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роботи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студентів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денної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заочної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форм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навчання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з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іноземної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en-US" dirty="0">
                <a:latin typeface="Times New Roman" panose="02020603050405020304" pitchFamily="18" charset="0"/>
                <a:ea typeface="Times New Roman" panose="02020603050405020304" pitchFamily="18" charset="0"/>
                <a:cs typeface="Times New Roman" panose="02020603050405020304" pitchFamily="18" charset="0"/>
              </a:rPr>
              <a:t> 075 «</a:t>
            </a:r>
            <a:r>
              <a:rPr lang="ru-RU" dirty="0">
                <a:latin typeface="Times New Roman" panose="02020603050405020304" pitchFamily="18" charset="0"/>
                <a:ea typeface="Times New Roman" panose="02020603050405020304" pitchFamily="18" charset="0"/>
                <a:cs typeface="Times New Roman" panose="02020603050405020304" pitchFamily="18" charset="0"/>
              </a:rPr>
              <a:t>Маркетинг</a:t>
            </a:r>
            <a:r>
              <a:rPr lang="en-US" dirty="0">
                <a:latin typeface="Times New Roman" panose="02020603050405020304" pitchFamily="18" charset="0"/>
                <a:ea typeface="Times New Roman" panose="02020603050405020304" pitchFamily="18" charset="0"/>
                <a:cs typeface="Times New Roman" panose="02020603050405020304" pitchFamily="18" charset="0"/>
              </a:rPr>
              <a:t>», 073 «</a:t>
            </a:r>
            <a:r>
              <a:rPr lang="ru-RU" dirty="0">
                <a:latin typeface="Times New Roman" panose="02020603050405020304" pitchFamily="18" charset="0"/>
                <a:ea typeface="Times New Roman" panose="02020603050405020304" pitchFamily="18" charset="0"/>
                <a:cs typeface="Times New Roman" panose="02020603050405020304" pitchFamily="18" charset="0"/>
              </a:rPr>
              <a:t>Менеджмент</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en-US" dirty="0">
                <a:latin typeface="Times New Roman" panose="02020603050405020304" pitchFamily="18" charset="0"/>
                <a:ea typeface="Times New Roman" panose="02020603050405020304" pitchFamily="18" charset="0"/>
                <a:cs typeface="Times New Roman" panose="02020603050405020304" pitchFamily="18" charset="0"/>
              </a:rPr>
              <a:t> 07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Управління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адміністрування</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en-US" dirty="0">
                <a:latin typeface="Times New Roman" panose="02020603050405020304" pitchFamily="18" charset="0"/>
                <a:ea typeface="Times New Roman" panose="02020603050405020304" pitchFamily="18" charset="0"/>
                <a:cs typeface="Times New Roman" panose="02020603050405020304" pitchFamily="18" charset="0"/>
              </a:rPr>
              <a:t>, 2020. – 100 </a:t>
            </a:r>
            <a:r>
              <a:rPr lang="ru-RU" dirty="0">
                <a:latin typeface="Times New Roman" panose="02020603050405020304" pitchFamily="18" charset="0"/>
                <a:ea typeface="Times New Roman" panose="02020603050405020304" pitchFamily="18" charset="0"/>
                <a:cs typeface="Times New Roman" panose="02020603050405020304" pitchFamily="18" charset="0"/>
              </a:rPr>
              <a:t>с</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23315"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Малик В М.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Іноземна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студентів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денної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форми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навчання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першого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бакалаврського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освітнього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рівня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ru-RU" dirty="0">
                <a:latin typeface="Times New Roman" panose="02020603050405020304" pitchFamily="18" charset="0"/>
                <a:ea typeface="Times New Roman" panose="02020603050405020304" pitchFamily="18" charset="0"/>
                <a:cs typeface="Times New Roman" panose="02020603050405020304" pitchFamily="18" charset="0"/>
              </a:rPr>
              <a:t> 20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Аграрні</a:t>
            </a:r>
            <a:r>
              <a:rPr lang="ru-RU" dirty="0">
                <a:latin typeface="Times New Roman" panose="02020603050405020304" pitchFamily="18" charset="0"/>
                <a:ea typeface="Times New Roman" panose="02020603050405020304" pitchFamily="18" charset="0"/>
                <a:cs typeface="Times New Roman" panose="02020603050405020304" pitchFamily="18" charset="0"/>
              </a:rPr>
              <a:t> науки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продовольство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ru-RU" dirty="0">
                <a:latin typeface="Times New Roman" panose="02020603050405020304" pitchFamily="18" charset="0"/>
                <a:ea typeface="Times New Roman" panose="02020603050405020304" pitchFamily="18" charset="0"/>
                <a:cs typeface="Times New Roman" panose="02020603050405020304" pitchFamily="18" charset="0"/>
              </a:rPr>
              <a:t> 201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Агрономія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ru-RU" dirty="0">
                <a:latin typeface="Times New Roman" panose="02020603050405020304" pitchFamily="18" charset="0"/>
                <a:ea typeface="Times New Roman" panose="02020603050405020304" pitchFamily="18" charset="0"/>
                <a:cs typeface="Times New Roman" panose="02020603050405020304" pitchFamily="18" charset="0"/>
              </a:rPr>
              <a:t>: ВНАУ, 2022. 231 с.</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50620" algn="l"/>
              </a:tabLst>
            </a:pPr>
            <a:r>
              <a:rPr lang="en-US" dirty="0">
                <a:latin typeface="Times New Roman" panose="02020603050405020304" pitchFamily="18" charset="0"/>
                <a:ea typeface="Times New Roman" panose="02020603050405020304" pitchFamily="18" charset="0"/>
                <a:cs typeface="Times New Roman" panose="02020603050405020304" pitchFamily="18" charset="0"/>
              </a:rPr>
              <a:t>Modern</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English-Ukrainian</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Dictionary:</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Over</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160,000</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Words</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and</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Expressions /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Mykola</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Ivanovych</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Balla</a:t>
            </a:r>
            <a:r>
              <a:rPr lang="en-US" dirty="0">
                <a:latin typeface="Times New Roman" panose="02020603050405020304" pitchFamily="18" charset="0"/>
                <a:ea typeface="Times New Roman" panose="02020603050405020304" pitchFamily="18" charset="0"/>
                <a:cs typeface="Times New Roman" panose="02020603050405020304" pitchFamily="18" charset="0"/>
              </a:rPr>
              <a:t>. – Kyiv: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Chumatskiy</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Shliakh</a:t>
            </a:r>
            <a:r>
              <a:rPr lang="en-US" dirty="0">
                <a:latin typeface="Times New Roman" panose="02020603050405020304" pitchFamily="18" charset="0"/>
                <a:ea typeface="Times New Roman" panose="02020603050405020304" pitchFamily="18" charset="0"/>
                <a:cs typeface="Times New Roman" panose="02020603050405020304" pitchFamily="18" charset="0"/>
              </a:rPr>
              <a:t> pub., 2007. –</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668 p.</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50620" algn="l"/>
              </a:tabLst>
            </a:pPr>
            <a:r>
              <a:rPr lang="en-US" dirty="0">
                <a:latin typeface="Times New Roman" panose="02020603050405020304" pitchFamily="18" charset="0"/>
                <a:ea typeface="Times New Roman" panose="02020603050405020304" pitchFamily="18" charset="0"/>
                <a:cs typeface="Times New Roman" panose="02020603050405020304" pitchFamily="18" charset="0"/>
              </a:rPr>
              <a:t>The Oxford Dictionary of Business World. (2020)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Gen.Editors</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Dr</a:t>
            </a:r>
            <a:r>
              <a:rPr lang="en-US" dirty="0">
                <a:latin typeface="Times New Roman" panose="02020603050405020304" pitchFamily="18" charset="0"/>
                <a:ea typeface="Times New Roman" panose="02020603050405020304" pitchFamily="18" charset="0"/>
                <a:cs typeface="Times New Roman" panose="02020603050405020304" pitchFamily="18" charset="0"/>
              </a:rPr>
              <a:t> Alan Isaacs,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Ms</a:t>
            </a:r>
            <a:r>
              <a:rPr lang="en-US" dirty="0">
                <a:latin typeface="Times New Roman" panose="02020603050405020304" pitchFamily="18" charset="0"/>
                <a:ea typeface="Times New Roman" panose="02020603050405020304" pitchFamily="18" charset="0"/>
                <a:cs typeface="Times New Roman" panose="02020603050405020304" pitchFamily="18" charset="0"/>
              </a:rPr>
              <a:t> Elizabeth Martin.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Oxford</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Oxford</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University</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Press</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50620"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Верба Л.Г., Верба Г.В.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сучасної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Довідник</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англ.,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укр</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Київ</a:t>
            </a:r>
            <a:r>
              <a:rPr lang="ru-RU" dirty="0">
                <a:latin typeface="Times New Roman" panose="02020603050405020304" pitchFamily="18" charset="0"/>
                <a:ea typeface="Times New Roman" panose="02020603050405020304" pitchFamily="18" charset="0"/>
                <a:cs typeface="Times New Roman" panose="02020603050405020304" pitchFamily="18" charset="0"/>
              </a:rPr>
              <a:t>: ТОВ «ВП Логос-М», 2020.</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50620"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Голіцинський</a:t>
            </a:r>
            <a:r>
              <a:rPr lang="ru-RU" dirty="0">
                <a:latin typeface="Times New Roman" panose="02020603050405020304" pitchFamily="18" charset="0"/>
                <a:ea typeface="Times New Roman" panose="02020603050405020304" pitchFamily="18" charset="0"/>
                <a:cs typeface="Times New Roman" panose="02020603050405020304" pitchFamily="18" charset="0"/>
              </a:rPr>
              <a:t> Ю.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Збірник</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вправ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Київ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Інкос</a:t>
            </a:r>
            <a:r>
              <a:rPr lang="ru-RU" dirty="0">
                <a:latin typeface="Times New Roman" panose="02020603050405020304" pitchFamily="18" charset="0"/>
                <a:ea typeface="Times New Roman" panose="02020603050405020304" pitchFamily="18" charset="0"/>
                <a:cs typeface="Times New Roman" panose="02020603050405020304" pitchFamily="18" charset="0"/>
              </a:rPr>
              <a:t>, 2020.</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r>
              <a:rPr lang="en-US" dirty="0">
                <a:latin typeface="Times New Roman" panose="02020603050405020304" pitchFamily="18" charset="0"/>
                <a:ea typeface="Times New Roman" panose="02020603050405020304" pitchFamily="18" charset="0"/>
              </a:rPr>
              <a:t>Murphy R. English Grammar in Use /Murphy R. – Cambridge University Press, 2021.</a:t>
            </a:r>
            <a:endParaRPr lang="uk-UA" dirty="0"/>
          </a:p>
        </p:txBody>
      </p:sp>
    </p:spTree>
    <p:extLst>
      <p:ext uri="{BB962C8B-B14F-4D97-AF65-F5344CB8AC3E}">
        <p14:creationId xmlns:p14="http://schemas.microsoft.com/office/powerpoint/2010/main" val="21912886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88275" y="331810"/>
            <a:ext cx="10458994" cy="2711512"/>
          </a:xfrm>
          <a:prstGeom prst="rect">
            <a:avLst/>
          </a:prstGeom>
        </p:spPr>
        <p:txBody>
          <a:bodyPr wrap="square">
            <a:spAutoFit/>
          </a:bodyPr>
          <a:lstStyle/>
          <a:p>
            <a:pPr marL="323850" marR="107950" algn="ctr">
              <a:lnSpc>
                <a:spcPct val="115000"/>
              </a:lnSpc>
              <a:spcAft>
                <a:spcPts val="0"/>
              </a:spcAft>
              <a:tabLst>
                <a:tab pos="1150620" algn="l"/>
              </a:tabLst>
            </a:pPr>
            <a:r>
              <a:rPr lang="ru-RU" sz="2800" b="1" dirty="0" err="1" smtClean="0">
                <a:effectLst/>
                <a:latin typeface="Times New Roman" panose="02020603050405020304" pitchFamily="18" charset="0"/>
                <a:ea typeface="Times New Roman" panose="02020603050405020304" pitchFamily="18" charset="0"/>
                <a:cs typeface="Times New Roman" panose="02020603050405020304" pitchFamily="18" charset="0"/>
              </a:rPr>
              <a:t>Хід</a:t>
            </a:r>
            <a:r>
              <a:rPr lang="ru-RU" sz="2800" b="1" spc="-45"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smtClean="0">
                <a:effectLst/>
                <a:latin typeface="Times New Roman" panose="02020603050405020304" pitchFamily="18" charset="0"/>
                <a:ea typeface="Times New Roman" panose="02020603050405020304" pitchFamily="18" charset="0"/>
                <a:cs typeface="Times New Roman" panose="02020603050405020304" pitchFamily="18" charset="0"/>
              </a:rPr>
              <a:t>заняття</a:t>
            </a:r>
            <a:r>
              <a:rPr lang="ru-RU" sz="2800" b="1" spc="-45"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2800" b="1" dirty="0" err="1" smtClean="0">
                <a:effectLst/>
                <a:latin typeface="Times New Roman" panose="02020603050405020304" pitchFamily="18" charset="0"/>
                <a:ea typeface="Times New Roman" panose="02020603050405020304" pitchFamily="18" charset="0"/>
                <a:cs typeface="Times New Roman" panose="02020603050405020304" pitchFamily="18" charset="0"/>
              </a:rPr>
              <a:t>Procedure</a:t>
            </a:r>
            <a:r>
              <a:rPr lang="ru-RU"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arenR"/>
            </a:pP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Learn the new words and word combinations.</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arenR"/>
            </a:pP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Make some questions on the text.</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arenR"/>
            </a:pP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Read the text and translate into Ukrainian in the written form.</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arenR"/>
            </a:pP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Make summery of the text in English.</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arenR"/>
            </a:pP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Read text 1and fill in the blanks (1-10) with the appropriate words (a-j):</a:t>
            </a:r>
            <a:endParaRPr lang="uk-UA" sz="20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3" name="Picture 2" descr="Человек из книг — Картинки для презентаций | Всё о Prezi-презентациях"/>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889" b="100000" l="2667" r="100000">
                        <a14:foregroundMark x1="45778" y1="10222" x2="45778" y2="10222"/>
                        <a14:foregroundMark x1="52444" y1="24444" x2="52444" y2="24444"/>
                        <a14:foregroundMark x1="52889" y1="21333" x2="52889" y2="21333"/>
                        <a14:foregroundMark x1="46667" y1="21333" x2="46667" y2="21333"/>
                      </a14:backgroundRemoval>
                    </a14:imgEffect>
                  </a14:imgLayer>
                </a14:imgProps>
              </a:ext>
              <a:ext uri="{28A0092B-C50C-407E-A947-70E740481C1C}">
                <a14:useLocalDpi xmlns:a14="http://schemas.microsoft.com/office/drawing/2010/main" val="0"/>
              </a:ext>
            </a:extLst>
          </a:blip>
          <a:srcRect/>
          <a:stretch>
            <a:fillRect/>
          </a:stretch>
        </p:blipFill>
        <p:spPr bwMode="auto">
          <a:xfrm>
            <a:off x="4828857" y="3892730"/>
            <a:ext cx="2577829" cy="2577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08136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7349" y="335846"/>
            <a:ext cx="8586651" cy="5632311"/>
          </a:xfrm>
          <a:prstGeom prst="rect">
            <a:avLst/>
          </a:prstGeom>
        </p:spPr>
        <p:txBody>
          <a:bodyPr wrap="square">
            <a:spAutoFit/>
          </a:bodyPr>
          <a:lstStyle/>
          <a:p>
            <a:pPr>
              <a:spcBef>
                <a:spcPts val="25"/>
              </a:spcBef>
              <a:spcAft>
                <a:spcPts val="0"/>
              </a:spcAft>
            </a:pPr>
            <a:r>
              <a:rPr lang="en-US" b="1" dirty="0">
                <a:latin typeface="Times New Roman" panose="02020603050405020304" pitchFamily="18" charset="0"/>
                <a:ea typeface="Times New Roman" panose="02020603050405020304" pitchFamily="18" charset="0"/>
              </a:rPr>
              <a:t>Task 1. Learn new words</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en-US" b="1" dirty="0">
                <a:latin typeface="Times New Roman" panose="02020603050405020304" pitchFamily="18" charset="0"/>
                <a:ea typeface="Times New Roman" panose="02020603050405020304" pitchFamily="18" charset="0"/>
              </a:rPr>
              <a:t>- Forestry – </a:t>
            </a:r>
            <a:r>
              <a:rPr lang="en-US" b="1" dirty="0" err="1">
                <a:latin typeface="Times New Roman" panose="02020603050405020304" pitchFamily="18" charset="0"/>
                <a:ea typeface="Times New Roman" panose="02020603050405020304" pitchFamily="18" charset="0"/>
              </a:rPr>
              <a:t>лісове</a:t>
            </a:r>
            <a:r>
              <a:rPr lang="en-US" b="1" dirty="0">
                <a:latin typeface="Times New Roman" panose="02020603050405020304" pitchFamily="18" charset="0"/>
                <a:ea typeface="Times New Roman" panose="02020603050405020304" pitchFamily="18" charset="0"/>
              </a:rPr>
              <a:t> </a:t>
            </a:r>
            <a:r>
              <a:rPr lang="en-US" b="1" dirty="0" err="1">
                <a:latin typeface="Times New Roman" panose="02020603050405020304" pitchFamily="18" charset="0"/>
                <a:ea typeface="Times New Roman" panose="02020603050405020304" pitchFamily="18" charset="0"/>
              </a:rPr>
              <a:t>господарство</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en-US" b="1" dirty="0">
                <a:latin typeface="Times New Roman" panose="02020603050405020304" pitchFamily="18" charset="0"/>
                <a:ea typeface="Times New Roman" panose="02020603050405020304" pitchFamily="18" charset="0"/>
              </a:rPr>
              <a:t>- To restore – </a:t>
            </a:r>
            <a:r>
              <a:rPr lang="en-US" b="1" dirty="0" err="1">
                <a:latin typeface="Times New Roman" panose="02020603050405020304" pitchFamily="18" charset="0"/>
                <a:ea typeface="Times New Roman" panose="02020603050405020304" pitchFamily="18" charset="0"/>
              </a:rPr>
              <a:t>відновлювати</a:t>
            </a:r>
            <a:r>
              <a:rPr lang="en-US" b="1" dirty="0">
                <a:latin typeface="Times New Roman" panose="02020603050405020304" pitchFamily="18" charset="0"/>
                <a:ea typeface="Times New Roman" panose="02020603050405020304" pitchFamily="18" charset="0"/>
              </a:rPr>
              <a:t>, </a:t>
            </a:r>
            <a:r>
              <a:rPr lang="en-US" b="1" dirty="0" err="1">
                <a:latin typeface="Times New Roman" panose="02020603050405020304" pitchFamily="18" charset="0"/>
                <a:ea typeface="Times New Roman" panose="02020603050405020304" pitchFamily="18" charset="0"/>
              </a:rPr>
              <a:t>реставрувати</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en-US" b="1" dirty="0">
                <a:latin typeface="Times New Roman" panose="02020603050405020304" pitchFamily="18" charset="0"/>
                <a:ea typeface="Times New Roman" panose="02020603050405020304" pitchFamily="18" charset="0"/>
              </a:rPr>
              <a:t>- A natural stand – </a:t>
            </a:r>
            <a:r>
              <a:rPr lang="en-US" b="1" dirty="0" err="1">
                <a:latin typeface="Times New Roman" panose="02020603050405020304" pitchFamily="18" charset="0"/>
                <a:ea typeface="Times New Roman" panose="02020603050405020304" pitchFamily="18" charset="0"/>
              </a:rPr>
              <a:t>лісопосадка</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en-US" b="1" dirty="0">
                <a:latin typeface="Times New Roman" panose="02020603050405020304" pitchFamily="18" charset="0"/>
                <a:ea typeface="Times New Roman" panose="02020603050405020304" pitchFamily="18" charset="0"/>
              </a:rPr>
              <a:t>- To sustain – </a:t>
            </a:r>
            <a:r>
              <a:rPr lang="en-US" b="1" dirty="0" err="1">
                <a:latin typeface="Times New Roman" panose="02020603050405020304" pitchFamily="18" charset="0"/>
                <a:ea typeface="Times New Roman" panose="02020603050405020304" pitchFamily="18" charset="0"/>
              </a:rPr>
              <a:t>підтримувати</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en-US" b="1" dirty="0">
                <a:latin typeface="Times New Roman" panose="02020603050405020304" pitchFamily="18" charset="0"/>
                <a:ea typeface="Times New Roman" panose="02020603050405020304" pitchFamily="18" charset="0"/>
              </a:rPr>
              <a:t>- </a:t>
            </a:r>
            <a:r>
              <a:rPr lang="en-US" b="1" dirty="0" err="1">
                <a:latin typeface="Times New Roman" panose="02020603050405020304" pitchFamily="18" charset="0"/>
                <a:ea typeface="Times New Roman" panose="02020603050405020304" pitchFamily="18" charset="0"/>
              </a:rPr>
              <a:t>Silviculture</a:t>
            </a:r>
            <a:r>
              <a:rPr lang="en-US" b="1" dirty="0">
                <a:latin typeface="Times New Roman" panose="02020603050405020304" pitchFamily="18" charset="0"/>
                <a:ea typeface="Times New Roman" panose="02020603050405020304" pitchFamily="18" charset="0"/>
              </a:rPr>
              <a:t> – </a:t>
            </a:r>
            <a:r>
              <a:rPr lang="en-US" b="1" dirty="0" err="1">
                <a:latin typeface="Times New Roman" panose="02020603050405020304" pitchFamily="18" charset="0"/>
                <a:ea typeface="Times New Roman" panose="02020603050405020304" pitchFamily="18" charset="0"/>
              </a:rPr>
              <a:t>лісівництво</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en-US" b="1" dirty="0">
                <a:latin typeface="Times New Roman" panose="02020603050405020304" pitchFamily="18" charset="0"/>
                <a:ea typeface="Times New Roman" panose="02020603050405020304" pitchFamily="18" charset="0"/>
              </a:rPr>
              <a:t>- To tend of – </a:t>
            </a:r>
            <a:r>
              <a:rPr lang="en-US" b="1" dirty="0" err="1">
                <a:latin typeface="Times New Roman" panose="02020603050405020304" pitchFamily="18" charset="0"/>
                <a:ea typeface="Times New Roman" panose="02020603050405020304" pitchFamily="18" charset="0"/>
              </a:rPr>
              <a:t>піклуватися</a:t>
            </a:r>
            <a:r>
              <a:rPr lang="en-US" b="1" dirty="0">
                <a:latin typeface="Times New Roman" panose="02020603050405020304" pitchFamily="18" charset="0"/>
                <a:ea typeface="Times New Roman" panose="02020603050405020304" pitchFamily="18" charset="0"/>
              </a:rPr>
              <a:t> </a:t>
            </a:r>
            <a:r>
              <a:rPr lang="en-US" b="1" dirty="0" err="1">
                <a:latin typeface="Times New Roman" panose="02020603050405020304" pitchFamily="18" charset="0"/>
                <a:ea typeface="Times New Roman" panose="02020603050405020304" pitchFamily="18" charset="0"/>
              </a:rPr>
              <a:t>про</a:t>
            </a:r>
            <a:r>
              <a:rPr lang="en-US" b="1" dirty="0">
                <a:latin typeface="Times New Roman" panose="02020603050405020304" pitchFamily="18" charset="0"/>
                <a:ea typeface="Times New Roman" panose="02020603050405020304" pitchFamily="18" charset="0"/>
              </a:rPr>
              <a:t>, </a:t>
            </a:r>
            <a:r>
              <a:rPr lang="en-US" b="1" dirty="0" err="1">
                <a:latin typeface="Times New Roman" panose="02020603050405020304" pitchFamily="18" charset="0"/>
                <a:ea typeface="Times New Roman" panose="02020603050405020304" pitchFamily="18" charset="0"/>
              </a:rPr>
              <a:t>доглядати</a:t>
            </a:r>
            <a:r>
              <a:rPr lang="en-US" b="1" dirty="0">
                <a:latin typeface="Times New Roman" panose="02020603050405020304" pitchFamily="18" charset="0"/>
                <a:ea typeface="Times New Roman" panose="02020603050405020304" pitchFamily="18" charset="0"/>
              </a:rPr>
              <a:t> </a:t>
            </a:r>
            <a:r>
              <a:rPr lang="en-US" b="1" dirty="0" err="1">
                <a:latin typeface="Times New Roman" panose="02020603050405020304" pitchFamily="18" charset="0"/>
                <a:ea typeface="Times New Roman" panose="02020603050405020304" pitchFamily="18" charset="0"/>
              </a:rPr>
              <a:t>за</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ru-RU" b="1"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To concern itself with</a:t>
            </a:r>
            <a:r>
              <a:rPr lang="ru-RU" b="1" dirty="0">
                <a:latin typeface="Times New Roman" panose="02020603050405020304" pitchFamily="18" charset="0"/>
                <a:ea typeface="Times New Roman" panose="02020603050405020304" pitchFamily="18" charset="0"/>
              </a:rPr>
              <a:t> – </a:t>
            </a:r>
            <a:r>
              <a:rPr lang="ru-RU" b="1" dirty="0" err="1">
                <a:latin typeface="Times New Roman" panose="02020603050405020304" pitchFamily="18" charset="0"/>
                <a:ea typeface="Times New Roman" panose="02020603050405020304" pitchFamily="18" charset="0"/>
              </a:rPr>
              <a:t>включати</a:t>
            </a:r>
            <a:r>
              <a:rPr lang="ru-RU" b="1" dirty="0">
                <a:latin typeface="Times New Roman" panose="02020603050405020304" pitchFamily="18" charset="0"/>
                <a:ea typeface="Times New Roman" panose="02020603050405020304" pitchFamily="18" charset="0"/>
              </a:rPr>
              <a:t> в себе, бути </a:t>
            </a:r>
            <a:r>
              <a:rPr lang="ru-RU" b="1" dirty="0" err="1">
                <a:latin typeface="Times New Roman" panose="02020603050405020304" pitchFamily="18" charset="0"/>
                <a:ea typeface="Times New Roman" panose="02020603050405020304" pitchFamily="18" charset="0"/>
              </a:rPr>
              <a:t>пов’язаним</a:t>
            </a:r>
            <a:r>
              <a:rPr lang="ru-RU" b="1" dirty="0">
                <a:latin typeface="Times New Roman" panose="02020603050405020304" pitchFamily="18" charset="0"/>
                <a:ea typeface="Times New Roman" panose="02020603050405020304" pitchFamily="18" charset="0"/>
              </a:rPr>
              <a:t> з</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ru-RU" b="1"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Timber</a:t>
            </a:r>
            <a:r>
              <a:rPr lang="ru-RU" b="1" dirty="0">
                <a:latin typeface="Times New Roman" panose="02020603050405020304" pitchFamily="18" charset="0"/>
                <a:ea typeface="Times New Roman" panose="02020603050405020304" pitchFamily="18" charset="0"/>
              </a:rPr>
              <a:t> – деревина, </a:t>
            </a:r>
            <a:r>
              <a:rPr lang="ru-RU" b="1" dirty="0" err="1">
                <a:latin typeface="Times New Roman" panose="02020603050405020304" pitchFamily="18" charset="0"/>
                <a:ea typeface="Times New Roman" panose="02020603050405020304" pitchFamily="18" charset="0"/>
              </a:rPr>
              <a:t>лісоматеріал</a:t>
            </a:r>
            <a:r>
              <a:rPr lang="ru-RU" b="1" dirty="0">
                <a:latin typeface="Times New Roman" panose="02020603050405020304" pitchFamily="18" charset="0"/>
                <a:ea typeface="Times New Roman" panose="02020603050405020304" pitchFamily="18" charset="0"/>
              </a:rPr>
              <a:t>, </a:t>
            </a:r>
            <a:r>
              <a:rPr lang="ru-RU" b="1" dirty="0" err="1">
                <a:latin typeface="Times New Roman" panose="02020603050405020304" pitchFamily="18" charset="0"/>
                <a:ea typeface="Times New Roman" panose="02020603050405020304" pitchFamily="18" charset="0"/>
              </a:rPr>
              <a:t>будівельний</a:t>
            </a:r>
            <a:r>
              <a:rPr lang="ru-RU" b="1" dirty="0">
                <a:latin typeface="Times New Roman" panose="02020603050405020304" pitchFamily="18" charset="0"/>
                <a:ea typeface="Times New Roman" panose="02020603050405020304" pitchFamily="18" charset="0"/>
              </a:rPr>
              <a:t> </a:t>
            </a:r>
            <a:r>
              <a:rPr lang="ru-RU" b="1" dirty="0" err="1">
                <a:latin typeface="Times New Roman" panose="02020603050405020304" pitchFamily="18" charset="0"/>
                <a:ea typeface="Times New Roman" panose="02020603050405020304" pitchFamily="18" charset="0"/>
              </a:rPr>
              <a:t>ліс</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ru-RU" b="1"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Habitat</a:t>
            </a:r>
            <a:r>
              <a:rPr lang="ru-RU" b="1" dirty="0">
                <a:latin typeface="Times New Roman" panose="02020603050405020304" pitchFamily="18" charset="0"/>
                <a:ea typeface="Times New Roman" panose="02020603050405020304" pitchFamily="18" charset="0"/>
              </a:rPr>
              <a:t> – </a:t>
            </a:r>
            <a:r>
              <a:rPr lang="ru-RU" b="1" dirty="0" err="1">
                <a:latin typeface="Times New Roman" panose="02020603050405020304" pitchFamily="18" charset="0"/>
                <a:ea typeface="Times New Roman" panose="02020603050405020304" pitchFamily="18" charset="0"/>
              </a:rPr>
              <a:t>місце</a:t>
            </a:r>
            <a:r>
              <a:rPr lang="ru-RU" b="1" dirty="0">
                <a:latin typeface="Times New Roman" panose="02020603050405020304" pitchFamily="18" charset="0"/>
                <a:ea typeface="Times New Roman" panose="02020603050405020304" pitchFamily="18" charset="0"/>
              </a:rPr>
              <a:t> </a:t>
            </a:r>
            <a:r>
              <a:rPr lang="ru-RU" b="1" dirty="0" err="1">
                <a:latin typeface="Times New Roman" panose="02020603050405020304" pitchFamily="18" charset="0"/>
                <a:ea typeface="Times New Roman" panose="02020603050405020304" pitchFamily="18" charset="0"/>
              </a:rPr>
              <a:t>поширення</a:t>
            </a:r>
            <a:r>
              <a:rPr lang="ru-RU" b="1" dirty="0">
                <a:latin typeface="Times New Roman" panose="02020603050405020304" pitchFamily="18" charset="0"/>
                <a:ea typeface="Times New Roman" panose="02020603050405020304" pitchFamily="18" charset="0"/>
              </a:rPr>
              <a:t> (</a:t>
            </a:r>
            <a:r>
              <a:rPr lang="ru-RU" b="1" dirty="0" err="1">
                <a:latin typeface="Times New Roman" panose="02020603050405020304" pitchFamily="18" charset="0"/>
                <a:ea typeface="Times New Roman" panose="02020603050405020304" pitchFamily="18" charset="0"/>
              </a:rPr>
              <a:t>тварин</a:t>
            </a:r>
            <a:r>
              <a:rPr lang="ru-RU" b="1" dirty="0">
                <a:latin typeface="Times New Roman" panose="02020603050405020304" pitchFamily="18" charset="0"/>
                <a:ea typeface="Times New Roman" panose="02020603050405020304" pitchFamily="18" charset="0"/>
              </a:rPr>
              <a:t>, </a:t>
            </a:r>
            <a:r>
              <a:rPr lang="ru-RU" b="1" dirty="0" err="1">
                <a:latin typeface="Times New Roman" panose="02020603050405020304" pitchFamily="18" charset="0"/>
                <a:ea typeface="Times New Roman" panose="02020603050405020304" pitchFamily="18" charset="0"/>
              </a:rPr>
              <a:t>рослин</a:t>
            </a:r>
            <a:r>
              <a:rPr lang="ru-RU" b="1" dirty="0">
                <a:latin typeface="Times New Roman" panose="02020603050405020304" pitchFamily="18" charset="0"/>
                <a:ea typeface="Times New Roman" panose="02020603050405020304" pitchFamily="18" charset="0"/>
              </a:rPr>
              <a:t>)</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ru-RU" b="1"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A practitioner</a:t>
            </a:r>
            <a:r>
              <a:rPr lang="ru-RU" b="1" dirty="0">
                <a:latin typeface="Times New Roman" panose="02020603050405020304" pitchFamily="18" charset="0"/>
                <a:ea typeface="Times New Roman" panose="02020603050405020304" pitchFamily="18" charset="0"/>
              </a:rPr>
              <a:t> – </a:t>
            </a:r>
            <a:r>
              <a:rPr lang="ru-RU" b="1" dirty="0" err="1">
                <a:latin typeface="Times New Roman" panose="02020603050405020304" pitchFamily="18" charset="0"/>
                <a:ea typeface="Times New Roman" panose="02020603050405020304" pitchFamily="18" charset="0"/>
              </a:rPr>
              <a:t>спеціаліст</a:t>
            </a:r>
            <a:r>
              <a:rPr lang="ru-RU" b="1" dirty="0">
                <a:latin typeface="Times New Roman" panose="02020603050405020304" pitchFamily="18" charset="0"/>
                <a:ea typeface="Times New Roman" panose="02020603050405020304" pitchFamily="18" charset="0"/>
              </a:rPr>
              <a:t>-практик</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ru-RU" b="1"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Geographic Information System</a:t>
            </a:r>
            <a:r>
              <a:rPr lang="ru-RU" b="1" dirty="0">
                <a:latin typeface="Times New Roman" panose="02020603050405020304" pitchFamily="18" charset="0"/>
                <a:ea typeface="Times New Roman" panose="02020603050405020304" pitchFamily="18" charset="0"/>
              </a:rPr>
              <a:t> – </a:t>
            </a:r>
            <a:r>
              <a:rPr lang="ru-RU" b="1" dirty="0" err="1">
                <a:latin typeface="Times New Roman" panose="02020603050405020304" pitchFamily="18" charset="0"/>
                <a:ea typeface="Times New Roman" panose="02020603050405020304" pitchFamily="18" charset="0"/>
              </a:rPr>
              <a:t>геоінформаційна</a:t>
            </a:r>
            <a:r>
              <a:rPr lang="ru-RU" b="1" dirty="0">
                <a:latin typeface="Times New Roman" panose="02020603050405020304" pitchFamily="18" charset="0"/>
                <a:ea typeface="Times New Roman" panose="02020603050405020304" pitchFamily="18" charset="0"/>
              </a:rPr>
              <a:t> система (ГІС)</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en-US" b="1" dirty="0">
                <a:latin typeface="Times New Roman" panose="02020603050405020304" pitchFamily="18" charset="0"/>
                <a:ea typeface="Times New Roman" panose="02020603050405020304" pitchFamily="18" charset="0"/>
              </a:rPr>
              <a:t>- Extraction – </a:t>
            </a:r>
            <a:r>
              <a:rPr lang="en-US" b="1" dirty="0" err="1">
                <a:latin typeface="Times New Roman" panose="02020603050405020304" pitchFamily="18" charset="0"/>
                <a:ea typeface="Times New Roman" panose="02020603050405020304" pitchFamily="18" charset="0"/>
              </a:rPr>
              <a:t>видобуток</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en-US" b="1" dirty="0">
                <a:latin typeface="Times New Roman" panose="02020603050405020304" pitchFamily="18" charset="0"/>
                <a:ea typeface="Times New Roman" panose="02020603050405020304" pitchFamily="18" charset="0"/>
              </a:rPr>
              <a:t>- Recreation – </a:t>
            </a:r>
            <a:r>
              <a:rPr lang="en-US" b="1" dirty="0" err="1">
                <a:latin typeface="Times New Roman" panose="02020603050405020304" pitchFamily="18" charset="0"/>
                <a:ea typeface="Times New Roman" panose="02020603050405020304" pitchFamily="18" charset="0"/>
              </a:rPr>
              <a:t>відновлення</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en-US" b="1" dirty="0">
                <a:latin typeface="Times New Roman" panose="02020603050405020304" pitchFamily="18" charset="0"/>
                <a:ea typeface="Times New Roman" panose="02020603050405020304" pitchFamily="18" charset="0"/>
              </a:rPr>
              <a:t>- Sequestration – </a:t>
            </a:r>
            <a:r>
              <a:rPr lang="en-US" b="1" dirty="0" err="1">
                <a:latin typeface="Times New Roman" panose="02020603050405020304" pitchFamily="18" charset="0"/>
                <a:ea typeface="Times New Roman" panose="02020603050405020304" pitchFamily="18" charset="0"/>
              </a:rPr>
              <a:t>обмеження</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en-US" b="1" dirty="0">
                <a:latin typeface="Times New Roman" panose="02020603050405020304" pitchFamily="18" charset="0"/>
                <a:ea typeface="Times New Roman" panose="02020603050405020304" pitchFamily="18" charset="0"/>
              </a:rPr>
              <a:t>- To secure a job – </a:t>
            </a:r>
            <a:r>
              <a:rPr lang="en-US" b="1" dirty="0" err="1">
                <a:latin typeface="Times New Roman" panose="02020603050405020304" pitchFamily="18" charset="0"/>
                <a:ea typeface="Times New Roman" panose="02020603050405020304" pitchFamily="18" charset="0"/>
              </a:rPr>
              <a:t>обіймати</a:t>
            </a:r>
            <a:r>
              <a:rPr lang="en-US" b="1" dirty="0">
                <a:latin typeface="Times New Roman" panose="02020603050405020304" pitchFamily="18" charset="0"/>
                <a:ea typeface="Times New Roman" panose="02020603050405020304" pitchFamily="18" charset="0"/>
              </a:rPr>
              <a:t> </a:t>
            </a:r>
            <a:r>
              <a:rPr lang="en-US" b="1" dirty="0" err="1">
                <a:latin typeface="Times New Roman" panose="02020603050405020304" pitchFamily="18" charset="0"/>
                <a:ea typeface="Times New Roman" panose="02020603050405020304" pitchFamily="18" charset="0"/>
              </a:rPr>
              <a:t>посаду</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en-US" b="1" dirty="0">
                <a:latin typeface="Times New Roman" panose="02020603050405020304" pitchFamily="18" charset="0"/>
                <a:ea typeface="Times New Roman" panose="02020603050405020304" pitchFamily="18" charset="0"/>
              </a:rPr>
              <a:t>- Forest Ecology – </a:t>
            </a:r>
            <a:r>
              <a:rPr lang="en-US" b="1" dirty="0" err="1">
                <a:latin typeface="Times New Roman" panose="02020603050405020304" pitchFamily="18" charset="0"/>
                <a:ea typeface="Times New Roman" panose="02020603050405020304" pitchFamily="18" charset="0"/>
              </a:rPr>
              <a:t>екологія</a:t>
            </a:r>
            <a:r>
              <a:rPr lang="en-US" b="1" dirty="0">
                <a:latin typeface="Times New Roman" panose="02020603050405020304" pitchFamily="18" charset="0"/>
                <a:ea typeface="Times New Roman" panose="02020603050405020304" pitchFamily="18" charset="0"/>
              </a:rPr>
              <a:t> </a:t>
            </a:r>
            <a:r>
              <a:rPr lang="en-US" b="1" dirty="0" err="1">
                <a:latin typeface="Times New Roman" panose="02020603050405020304" pitchFamily="18" charset="0"/>
                <a:ea typeface="Times New Roman" panose="02020603050405020304" pitchFamily="18" charset="0"/>
              </a:rPr>
              <a:t>лісу</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en-US" b="1" dirty="0">
                <a:latin typeface="Times New Roman" panose="02020603050405020304" pitchFamily="18" charset="0"/>
                <a:ea typeface="Times New Roman" panose="02020603050405020304" pitchFamily="18" charset="0"/>
              </a:rPr>
              <a:t>- Soil Science – </a:t>
            </a:r>
            <a:r>
              <a:rPr lang="en-US" b="1" dirty="0" err="1">
                <a:latin typeface="Times New Roman" panose="02020603050405020304" pitchFamily="18" charset="0"/>
                <a:ea typeface="Times New Roman" panose="02020603050405020304" pitchFamily="18" charset="0"/>
              </a:rPr>
              <a:t>ґрунтознавство</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en-US" b="1" dirty="0">
                <a:latin typeface="Times New Roman" panose="02020603050405020304" pitchFamily="18" charset="0"/>
                <a:ea typeface="Times New Roman" panose="02020603050405020304" pitchFamily="18" charset="0"/>
              </a:rPr>
              <a:t>- Silvics – </a:t>
            </a:r>
            <a:r>
              <a:rPr lang="en-US" b="1" dirty="0" err="1">
                <a:latin typeface="Times New Roman" panose="02020603050405020304" pitchFamily="18" charset="0"/>
                <a:ea typeface="Times New Roman" panose="02020603050405020304" pitchFamily="18" charset="0"/>
              </a:rPr>
              <a:t>лісознавство</a:t>
            </a:r>
            <a:endParaRPr lang="uk-UA" sz="2000" dirty="0" smtClean="0">
              <a:effectLst/>
              <a:latin typeface="Times New Roman" panose="02020603050405020304" pitchFamily="18" charset="0"/>
              <a:ea typeface="Times New Roman" panose="02020603050405020304" pitchFamily="18" charset="0"/>
            </a:endParaRPr>
          </a:p>
          <a:p>
            <a:pPr>
              <a:spcBef>
                <a:spcPts val="25"/>
              </a:spcBef>
              <a:spcAft>
                <a:spcPts val="0"/>
              </a:spcAft>
            </a:pPr>
            <a:r>
              <a:rPr lang="en-US" b="1" dirty="0">
                <a:latin typeface="Times New Roman" panose="02020603050405020304" pitchFamily="18" charset="0"/>
                <a:ea typeface="Times New Roman" panose="02020603050405020304" pitchFamily="18" charset="0"/>
              </a:rPr>
              <a:t>- Urban Forestry – </a:t>
            </a:r>
            <a:r>
              <a:rPr lang="ru-RU" b="1" dirty="0" err="1">
                <a:latin typeface="Times New Roman" panose="02020603050405020304" pitchFamily="18" charset="0"/>
                <a:ea typeface="Times New Roman" panose="02020603050405020304" pitchFamily="18" charset="0"/>
              </a:rPr>
              <a:t>міське</a:t>
            </a:r>
            <a:r>
              <a:rPr lang="ru-RU" b="1" dirty="0">
                <a:latin typeface="Times New Roman" panose="02020603050405020304" pitchFamily="18" charset="0"/>
                <a:ea typeface="Times New Roman" panose="02020603050405020304" pitchFamily="18" charset="0"/>
              </a:rPr>
              <a:t> </a:t>
            </a:r>
            <a:r>
              <a:rPr lang="ru-RU" b="1" dirty="0" err="1">
                <a:latin typeface="Times New Roman" panose="02020603050405020304" pitchFamily="18" charset="0"/>
                <a:ea typeface="Times New Roman" panose="02020603050405020304" pitchFamily="18" charset="0"/>
              </a:rPr>
              <a:t>лісне</a:t>
            </a:r>
            <a:r>
              <a:rPr lang="en-US" b="1" dirty="0">
                <a:latin typeface="Times New Roman" panose="02020603050405020304" pitchFamily="18" charset="0"/>
                <a:ea typeface="Times New Roman" panose="02020603050405020304" pitchFamily="18" charset="0"/>
              </a:rPr>
              <a:t> / </a:t>
            </a:r>
            <a:r>
              <a:rPr lang="ru-RU" b="1" dirty="0" err="1">
                <a:latin typeface="Times New Roman" panose="02020603050405020304" pitchFamily="18" charset="0"/>
                <a:ea typeface="Times New Roman" panose="02020603050405020304" pitchFamily="18" charset="0"/>
              </a:rPr>
              <a:t>паркове</a:t>
            </a:r>
            <a:r>
              <a:rPr lang="ru-RU" b="1" dirty="0">
                <a:latin typeface="Times New Roman" panose="02020603050405020304" pitchFamily="18" charset="0"/>
                <a:ea typeface="Times New Roman" panose="02020603050405020304" pitchFamily="18" charset="0"/>
              </a:rPr>
              <a:t> </a:t>
            </a:r>
            <a:r>
              <a:rPr lang="ru-RU" b="1" dirty="0" err="1">
                <a:latin typeface="Times New Roman" panose="02020603050405020304" pitchFamily="18" charset="0"/>
                <a:ea typeface="Times New Roman" panose="02020603050405020304" pitchFamily="18" charset="0"/>
              </a:rPr>
              <a:t>господарство</a:t>
            </a:r>
            <a:endParaRPr lang="uk-UA"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634324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53142" y="1232829"/>
            <a:ext cx="11051177" cy="3416320"/>
          </a:xfrm>
          <a:prstGeom prst="rect">
            <a:avLst/>
          </a:prstGeom>
        </p:spPr>
        <p:txBody>
          <a:bodyPr wrap="square">
            <a:spAutoFit/>
          </a:bodyPr>
          <a:lstStyle/>
          <a:p>
            <a:pPr>
              <a:spcAft>
                <a:spcPts val="0"/>
              </a:spcAft>
            </a:pPr>
            <a:r>
              <a:rPr lang="en-US" b="1" dirty="0">
                <a:latin typeface="Times New Roman" panose="02020603050405020304" pitchFamily="18" charset="0"/>
                <a:ea typeface="Times New Roman" panose="02020603050405020304" pitchFamily="18" charset="0"/>
              </a:rPr>
              <a:t>Task 2. Read and translate the text. </a:t>
            </a:r>
            <a:endParaRPr lang="uk-UA" sz="2000" dirty="0" smtClean="0">
              <a:effectLst/>
              <a:latin typeface="Times New Roman" panose="02020603050405020304" pitchFamily="18" charset="0"/>
              <a:ea typeface="Times New Roman" panose="02020603050405020304" pitchFamily="18" charset="0"/>
            </a:endParaRPr>
          </a:p>
          <a:p>
            <a:pPr indent="450215">
              <a:spcAft>
                <a:spcPts val="0"/>
              </a:spcAft>
            </a:pPr>
            <a:r>
              <a:rPr lang="en-US" dirty="0">
                <a:latin typeface="Times New Roman" panose="02020603050405020304" pitchFamily="18" charset="0"/>
                <a:ea typeface="Times New Roman" panose="02020603050405020304" pitchFamily="18" charset="0"/>
              </a:rPr>
              <a:t>Forestry is the science, art and craft of creating, managing and using, conserving and restoring the natural resources associated with, and derived from forest lands to meet desired goals, needs and values for human benefit. </a:t>
            </a:r>
            <a:endParaRPr lang="uk-UA" sz="2000" dirty="0" smtClean="0">
              <a:effectLst/>
              <a:latin typeface="Times New Roman" panose="02020603050405020304" pitchFamily="18" charset="0"/>
              <a:ea typeface="Times New Roman" panose="02020603050405020304" pitchFamily="18" charset="0"/>
            </a:endParaRPr>
          </a:p>
          <a:p>
            <a:pPr indent="450215">
              <a:spcAft>
                <a:spcPts val="0"/>
              </a:spcAft>
            </a:pPr>
            <a:r>
              <a:rPr lang="en-US" dirty="0">
                <a:latin typeface="Times New Roman" panose="02020603050405020304" pitchFamily="18" charset="0"/>
                <a:ea typeface="Times New Roman" panose="02020603050405020304" pitchFamily="18" charset="0"/>
              </a:rPr>
              <a:t>Forestry is practiced in plantations and natural stands. The main goal of forestry is to create and implement systems that manage forests to provide environmental supplies and services. The challenge of forestry is to build systems that are socially accepted while sustaining the resources that might be affected. As such, the disciplines of forestry and natural 37 resource conservation encompass numerous areas of study. </a:t>
            </a:r>
            <a:r>
              <a:rPr lang="en-US" dirty="0" err="1">
                <a:latin typeface="Times New Roman" panose="02020603050405020304" pitchFamily="18" charset="0"/>
                <a:ea typeface="Times New Roman" panose="02020603050405020304" pitchFamily="18" charset="0"/>
              </a:rPr>
              <a:t>Silviculture</a:t>
            </a:r>
            <a:r>
              <a:rPr lang="en-US" dirty="0">
                <a:latin typeface="Times New Roman" panose="02020603050405020304" pitchFamily="18" charset="0"/>
                <a:ea typeface="Times New Roman" panose="02020603050405020304" pitchFamily="18" charset="0"/>
              </a:rPr>
              <a:t>, a related science, involves the growing and tending of trees and forests. </a:t>
            </a:r>
            <a:endParaRPr lang="uk-UA" sz="2000" dirty="0" smtClean="0">
              <a:effectLst/>
              <a:latin typeface="Times New Roman" panose="02020603050405020304" pitchFamily="18" charset="0"/>
              <a:ea typeface="Times New Roman" panose="02020603050405020304" pitchFamily="18" charset="0"/>
            </a:endParaRPr>
          </a:p>
          <a:p>
            <a:pPr indent="450215">
              <a:spcAft>
                <a:spcPts val="0"/>
              </a:spcAft>
            </a:pPr>
            <a:r>
              <a:rPr lang="en-US" dirty="0">
                <a:latin typeface="Times New Roman" panose="02020603050405020304" pitchFamily="18" charset="0"/>
                <a:ea typeface="Times New Roman" panose="02020603050405020304" pitchFamily="18" charset="0"/>
              </a:rPr>
              <a:t>Modern forestry generally concerns itself with: assisting forests to provide timber as raw material for wood products; wildlife habitat; natural water quality regulation; recreation; landscape and community protection; employment; aesthetically appealing landscapes; and a “sink” for atmospheric carbon dioxide. A practitioner of forestry is known as a forester. Often found assisting foresters are forest technicians, GIS specialists and engineers. </a:t>
            </a:r>
            <a:endParaRPr lang="uk-UA"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02652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 y="1210892"/>
            <a:ext cx="11652068" cy="4247317"/>
          </a:xfrm>
          <a:prstGeom prst="rect">
            <a:avLst/>
          </a:prstGeom>
        </p:spPr>
        <p:txBody>
          <a:bodyPr wrap="square">
            <a:spAutoFit/>
          </a:bodyPr>
          <a:lstStyle/>
          <a:p>
            <a:pPr indent="450215">
              <a:spcAft>
                <a:spcPts val="0"/>
              </a:spcAft>
            </a:pPr>
            <a:r>
              <a:rPr lang="en-US" dirty="0">
                <a:latin typeface="Times New Roman" panose="02020603050405020304" pitchFamily="18" charset="0"/>
                <a:ea typeface="Times New Roman" panose="02020603050405020304" pitchFamily="18" charset="0"/>
              </a:rPr>
              <a:t>Foresters may be employed by industry, government agencies, consulting firms, conservation groups, urban parks boards, citizens’ associations or private landowners. Industrial foresters are predominantly involved in planning the timber harvests and forest regeneration. </a:t>
            </a:r>
            <a:endParaRPr lang="uk-UA" sz="2000" dirty="0" smtClean="0">
              <a:effectLst/>
              <a:latin typeface="Times New Roman" panose="02020603050405020304" pitchFamily="18" charset="0"/>
              <a:ea typeface="Times New Roman" panose="02020603050405020304" pitchFamily="18" charset="0"/>
            </a:endParaRPr>
          </a:p>
          <a:p>
            <a:pPr indent="450215">
              <a:spcAft>
                <a:spcPts val="0"/>
              </a:spcAft>
            </a:pPr>
            <a:r>
              <a:rPr lang="en-US" dirty="0">
                <a:latin typeface="Times New Roman" panose="02020603050405020304" pitchFamily="18" charset="0"/>
                <a:ea typeface="Times New Roman" panose="02020603050405020304" pitchFamily="18" charset="0"/>
              </a:rPr>
              <a:t>A forester is a person who practices forestry, profession of managing forests. Foresters engage in a broad range of activities including timber harvesting, ecological restoration and of protected areas. Foresters manage forests to provide a variety of objectives including direct extraction of raw material, outdoor recreation, conservation and hunting. Emerging management practices include managing forestlands for biodiversity, carbon sequestration and air quality. Usually a bachelor’s degree is considered the minimum education required, but some individuals are able to secure a job without a college education based on their experience. </a:t>
            </a:r>
            <a:endParaRPr lang="uk-UA" sz="2000" dirty="0" smtClean="0">
              <a:effectLst/>
              <a:latin typeface="Times New Roman" panose="02020603050405020304" pitchFamily="18" charset="0"/>
              <a:ea typeface="Times New Roman" panose="02020603050405020304" pitchFamily="18" charset="0"/>
            </a:endParaRPr>
          </a:p>
          <a:p>
            <a:pPr indent="450215">
              <a:spcAft>
                <a:spcPts val="0"/>
              </a:spcAft>
            </a:pPr>
            <a:r>
              <a:rPr lang="en-US" dirty="0">
                <a:latin typeface="Times New Roman" panose="02020603050405020304" pitchFamily="18" charset="0"/>
                <a:ea typeface="Times New Roman" panose="02020603050405020304" pitchFamily="18" charset="0"/>
              </a:rPr>
              <a:t>Since forest ecosystems have come to be seen as one of the most important components of the biosphere, and forestry has emerged as a vital field of science, applied art and technology. The study of forestry usually consists of many of the following areas: Forest Ecology, Soil Science, Meteorology and Climatology, Forest Entomology and Diseases, Wildfire 38 Management, Forest Inventory and Timber Scaling, </a:t>
            </a:r>
            <a:r>
              <a:rPr lang="en-US" dirty="0" err="1">
                <a:latin typeface="Times New Roman" panose="02020603050405020304" pitchFamily="18" charset="0"/>
                <a:ea typeface="Times New Roman" panose="02020603050405020304" pitchFamily="18" charset="0"/>
              </a:rPr>
              <a:t>Silviculture</a:t>
            </a:r>
            <a:r>
              <a:rPr lang="en-US" dirty="0">
                <a:latin typeface="Times New Roman" panose="02020603050405020304" pitchFamily="18" charset="0"/>
                <a:ea typeface="Times New Roman" panose="02020603050405020304" pitchFamily="18" charset="0"/>
              </a:rPr>
              <a:t> and Silvics, Forest Operations and Harvesting, Wood Products, Hydrology, Wildlife Management, Range and Recreation Management, Urban Forestry, Road Engineering, Law and Communication.</a:t>
            </a:r>
            <a:endParaRPr lang="uk-UA"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39498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34315" y="801190"/>
            <a:ext cx="11043582" cy="5125760"/>
          </a:xfrm>
          <a:prstGeom prst="rect">
            <a:avLst/>
          </a:prstGeom>
        </p:spPr>
      </p:pic>
    </p:spTree>
    <p:extLst>
      <p:ext uri="{BB962C8B-B14F-4D97-AF65-F5344CB8AC3E}">
        <p14:creationId xmlns:p14="http://schemas.microsoft.com/office/powerpoint/2010/main" val="4250912782"/>
      </p:ext>
    </p:extLst>
  </p:cSld>
  <p:clrMapOvr>
    <a:masterClrMapping/>
  </p:clrMapOvr>
  <p:timing>
    <p:tnLst>
      <p:par>
        <p:cTn id="1" dur="indefinite" restart="never" nodeType="tmRoot"/>
      </p:par>
    </p:tnLst>
  </p:timing>
</p:sld>
</file>

<file path=ppt/theme/theme1.xml><?xml version="1.0" encoding="utf-8"?>
<a:theme xmlns:a="http://schemas.openxmlformats.org/drawingml/2006/main" name="Базис">
  <a:themeElements>
    <a:clrScheme name="Базис">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Базис">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Базис">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Базис</Template>
  <TotalTime>8</TotalTime>
  <Words>962</Words>
  <Application>Microsoft Office PowerPoint</Application>
  <PresentationFormat>Широкоэкранный</PresentationFormat>
  <Paragraphs>60</Paragraphs>
  <Slides>13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vt:i4>
      </vt:variant>
    </vt:vector>
  </HeadingPairs>
  <TitlesOfParts>
    <vt:vector size="18" baseType="lpstr">
      <vt:lpstr>Arial</vt:lpstr>
      <vt:lpstr>Calibri</vt:lpstr>
      <vt:lpstr>Corbel</vt:lpstr>
      <vt:lpstr>Times New Roman</vt:lpstr>
      <vt:lpstr>Базис</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Lenovo</dc:creator>
  <cp:lastModifiedBy>Lenovo</cp:lastModifiedBy>
  <cp:revision>3</cp:revision>
  <dcterms:created xsi:type="dcterms:W3CDTF">2023-08-07T08:56:52Z</dcterms:created>
  <dcterms:modified xsi:type="dcterms:W3CDTF">2023-08-09T08:28:22Z</dcterms:modified>
</cp:coreProperties>
</file>