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66" r:id="rId4"/>
    <p:sldId id="265" r:id="rId5"/>
    <p:sldId id="264" r:id="rId6"/>
    <p:sldId id="263" r:id="rId7"/>
    <p:sldId id="262" r:id="rId8"/>
    <p:sldId id="267" r:id="rId9"/>
    <p:sldId id="261" r:id="rId10"/>
    <p:sldId id="260" r:id="rId11"/>
    <p:sldId id="268" r:id="rId12"/>
    <p:sldId id="259" r:id="rId13"/>
    <p:sldId id="258" r:id="rId14"/>
    <p:sldId id="270" r:id="rId15"/>
    <p:sldId id="269" r:id="rId16"/>
    <p:sldId id="271" r:id="rId17"/>
    <p:sldId id="274" r:id="rId18"/>
    <p:sldId id="275" r:id="rId19"/>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8" d="100"/>
          <a:sy n="88" d="100"/>
        </p:scale>
        <p:origin x="49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64B783EF-3A2B-4DF4-9581-414FE02814D4}" type="datetimeFigureOut">
              <a:rPr lang="uk-UA" smtClean="0"/>
              <a:t>09.08.2023</a:t>
            </a:fld>
            <a:endParaRPr lang="uk-UA"/>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uk-UA"/>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DC43A72-71A5-433B-8613-13D6773AA843}" type="slidenum">
              <a:rPr lang="uk-UA" smtClean="0"/>
              <a:t>‹#›</a:t>
            </a:fld>
            <a:endParaRPr lang="uk-UA"/>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668516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4B783EF-3A2B-4DF4-9581-414FE02814D4}" type="datetimeFigureOut">
              <a:rPr lang="uk-UA" smtClean="0"/>
              <a:t>09.08.2023</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BDC43A72-71A5-433B-8613-13D6773AA843}" type="slidenum">
              <a:rPr lang="uk-UA" smtClean="0"/>
              <a:t>‹#›</a:t>
            </a:fld>
            <a:endParaRPr lang="uk-UA"/>
          </a:p>
        </p:txBody>
      </p:sp>
    </p:spTree>
    <p:extLst>
      <p:ext uri="{BB962C8B-B14F-4D97-AF65-F5344CB8AC3E}">
        <p14:creationId xmlns:p14="http://schemas.microsoft.com/office/powerpoint/2010/main" val="24254251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4B783EF-3A2B-4DF4-9581-414FE02814D4}" type="datetimeFigureOut">
              <a:rPr lang="uk-UA" smtClean="0"/>
              <a:t>09.08.2023</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BDC43A72-71A5-433B-8613-13D6773AA843}" type="slidenum">
              <a:rPr lang="uk-UA" smtClean="0"/>
              <a:t>‹#›</a:t>
            </a:fld>
            <a:endParaRPr lang="uk-UA"/>
          </a:p>
        </p:txBody>
      </p:sp>
    </p:spTree>
    <p:extLst>
      <p:ext uri="{BB962C8B-B14F-4D97-AF65-F5344CB8AC3E}">
        <p14:creationId xmlns:p14="http://schemas.microsoft.com/office/powerpoint/2010/main" val="2835469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4B783EF-3A2B-4DF4-9581-414FE02814D4}" type="datetimeFigureOut">
              <a:rPr lang="uk-UA" smtClean="0"/>
              <a:t>09.08.2023</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BDC43A72-71A5-433B-8613-13D6773AA843}" type="slidenum">
              <a:rPr lang="uk-UA" smtClean="0"/>
              <a:t>‹#›</a:t>
            </a:fld>
            <a:endParaRPr lang="uk-UA"/>
          </a:p>
        </p:txBody>
      </p:sp>
    </p:spTree>
    <p:extLst>
      <p:ext uri="{BB962C8B-B14F-4D97-AF65-F5344CB8AC3E}">
        <p14:creationId xmlns:p14="http://schemas.microsoft.com/office/powerpoint/2010/main" val="23491737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4B783EF-3A2B-4DF4-9581-414FE02814D4}" type="datetimeFigureOut">
              <a:rPr lang="uk-UA" smtClean="0"/>
              <a:t>09.08.2023</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BDC43A72-71A5-433B-8613-13D6773AA843}" type="slidenum">
              <a:rPr lang="uk-UA" smtClean="0"/>
              <a:t>‹#›</a:t>
            </a:fld>
            <a:endParaRPr lang="uk-UA"/>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11416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64B783EF-3A2B-4DF4-9581-414FE02814D4}" type="datetimeFigureOut">
              <a:rPr lang="uk-UA" smtClean="0"/>
              <a:t>09.08.2023</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BDC43A72-71A5-433B-8613-13D6773AA843}" type="slidenum">
              <a:rPr lang="uk-UA" smtClean="0"/>
              <a:t>‹#›</a:t>
            </a:fld>
            <a:endParaRPr lang="uk-UA"/>
          </a:p>
        </p:txBody>
      </p:sp>
    </p:spTree>
    <p:extLst>
      <p:ext uri="{BB962C8B-B14F-4D97-AF65-F5344CB8AC3E}">
        <p14:creationId xmlns:p14="http://schemas.microsoft.com/office/powerpoint/2010/main" val="679090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64B783EF-3A2B-4DF4-9581-414FE02814D4}" type="datetimeFigureOut">
              <a:rPr lang="uk-UA" smtClean="0"/>
              <a:t>09.08.2023</a:t>
            </a:fld>
            <a:endParaRPr lang="uk-UA"/>
          </a:p>
        </p:txBody>
      </p:sp>
      <p:sp>
        <p:nvSpPr>
          <p:cNvPr id="8" name="Footer Placeholder 7"/>
          <p:cNvSpPr>
            <a:spLocks noGrp="1"/>
          </p:cNvSpPr>
          <p:nvPr>
            <p:ph type="ftr" sz="quarter" idx="11"/>
          </p:nvPr>
        </p:nvSpPr>
        <p:spPr/>
        <p:txBody>
          <a:bodyPr/>
          <a:lstStyle/>
          <a:p>
            <a:endParaRPr lang="uk-UA"/>
          </a:p>
        </p:txBody>
      </p:sp>
      <p:sp>
        <p:nvSpPr>
          <p:cNvPr id="9" name="Slide Number Placeholder 8"/>
          <p:cNvSpPr>
            <a:spLocks noGrp="1"/>
          </p:cNvSpPr>
          <p:nvPr>
            <p:ph type="sldNum" sz="quarter" idx="12"/>
          </p:nvPr>
        </p:nvSpPr>
        <p:spPr/>
        <p:txBody>
          <a:bodyPr/>
          <a:lstStyle/>
          <a:p>
            <a:fld id="{BDC43A72-71A5-433B-8613-13D6773AA843}" type="slidenum">
              <a:rPr lang="uk-UA" smtClean="0"/>
              <a:t>‹#›</a:t>
            </a:fld>
            <a:endParaRPr lang="uk-UA"/>
          </a:p>
        </p:txBody>
      </p:sp>
    </p:spTree>
    <p:extLst>
      <p:ext uri="{BB962C8B-B14F-4D97-AF65-F5344CB8AC3E}">
        <p14:creationId xmlns:p14="http://schemas.microsoft.com/office/powerpoint/2010/main" val="42913613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64B783EF-3A2B-4DF4-9581-414FE02814D4}" type="datetimeFigureOut">
              <a:rPr lang="uk-UA" smtClean="0"/>
              <a:t>09.08.2023</a:t>
            </a:fld>
            <a:endParaRPr lang="uk-UA"/>
          </a:p>
        </p:txBody>
      </p:sp>
      <p:sp>
        <p:nvSpPr>
          <p:cNvPr id="4" name="Footer Placeholder 3"/>
          <p:cNvSpPr>
            <a:spLocks noGrp="1"/>
          </p:cNvSpPr>
          <p:nvPr>
            <p:ph type="ftr" sz="quarter" idx="11"/>
          </p:nvPr>
        </p:nvSpPr>
        <p:spPr/>
        <p:txBody>
          <a:bodyPr/>
          <a:lstStyle/>
          <a:p>
            <a:endParaRPr lang="uk-UA"/>
          </a:p>
        </p:txBody>
      </p:sp>
      <p:sp>
        <p:nvSpPr>
          <p:cNvPr id="5" name="Slide Number Placeholder 4"/>
          <p:cNvSpPr>
            <a:spLocks noGrp="1"/>
          </p:cNvSpPr>
          <p:nvPr>
            <p:ph type="sldNum" sz="quarter" idx="12"/>
          </p:nvPr>
        </p:nvSpPr>
        <p:spPr/>
        <p:txBody>
          <a:bodyPr/>
          <a:lstStyle/>
          <a:p>
            <a:fld id="{BDC43A72-71A5-433B-8613-13D6773AA843}" type="slidenum">
              <a:rPr lang="uk-UA" smtClean="0"/>
              <a:t>‹#›</a:t>
            </a:fld>
            <a:endParaRPr lang="uk-UA"/>
          </a:p>
        </p:txBody>
      </p:sp>
    </p:spTree>
    <p:extLst>
      <p:ext uri="{BB962C8B-B14F-4D97-AF65-F5344CB8AC3E}">
        <p14:creationId xmlns:p14="http://schemas.microsoft.com/office/powerpoint/2010/main" val="7390940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B783EF-3A2B-4DF4-9581-414FE02814D4}" type="datetimeFigureOut">
              <a:rPr lang="uk-UA" smtClean="0"/>
              <a:t>09.08.2023</a:t>
            </a:fld>
            <a:endParaRPr lang="uk-UA"/>
          </a:p>
        </p:txBody>
      </p:sp>
      <p:sp>
        <p:nvSpPr>
          <p:cNvPr id="3" name="Footer Placeholder 2"/>
          <p:cNvSpPr>
            <a:spLocks noGrp="1"/>
          </p:cNvSpPr>
          <p:nvPr>
            <p:ph type="ftr" sz="quarter" idx="11"/>
          </p:nvPr>
        </p:nvSpPr>
        <p:spPr/>
        <p:txBody>
          <a:bodyPr/>
          <a:lstStyle/>
          <a:p>
            <a:endParaRPr lang="uk-UA"/>
          </a:p>
        </p:txBody>
      </p:sp>
      <p:sp>
        <p:nvSpPr>
          <p:cNvPr id="4" name="Slide Number Placeholder 3"/>
          <p:cNvSpPr>
            <a:spLocks noGrp="1"/>
          </p:cNvSpPr>
          <p:nvPr>
            <p:ph type="sldNum" sz="quarter" idx="12"/>
          </p:nvPr>
        </p:nvSpPr>
        <p:spPr/>
        <p:txBody>
          <a:bodyPr/>
          <a:lstStyle/>
          <a:p>
            <a:fld id="{BDC43A72-71A5-433B-8613-13D6773AA843}" type="slidenum">
              <a:rPr lang="uk-UA" smtClean="0"/>
              <a:t>‹#›</a:t>
            </a:fld>
            <a:endParaRPr lang="uk-UA"/>
          </a:p>
        </p:txBody>
      </p:sp>
    </p:spTree>
    <p:extLst>
      <p:ext uri="{BB962C8B-B14F-4D97-AF65-F5344CB8AC3E}">
        <p14:creationId xmlns:p14="http://schemas.microsoft.com/office/powerpoint/2010/main" val="8800135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ru-RU" smtClean="0"/>
              <a:t>Образец заголовка</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4B783EF-3A2B-4DF4-9581-414FE02814D4}" type="datetimeFigureOut">
              <a:rPr lang="uk-UA" smtClean="0"/>
              <a:t>09.08.2023</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BDC43A72-71A5-433B-8613-13D6773AA843}" type="slidenum">
              <a:rPr lang="uk-UA" smtClean="0"/>
              <a:t>‹#›</a:t>
            </a:fld>
            <a:endParaRPr lang="uk-UA"/>
          </a:p>
        </p:txBody>
      </p:sp>
    </p:spTree>
    <p:extLst>
      <p:ext uri="{BB962C8B-B14F-4D97-AF65-F5344CB8AC3E}">
        <p14:creationId xmlns:p14="http://schemas.microsoft.com/office/powerpoint/2010/main" val="39556553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4B783EF-3A2B-4DF4-9581-414FE02814D4}" type="datetimeFigureOut">
              <a:rPr lang="uk-UA" smtClean="0"/>
              <a:t>09.08.2023</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BDC43A72-71A5-433B-8613-13D6773AA843}" type="slidenum">
              <a:rPr lang="uk-UA" smtClean="0"/>
              <a:t>‹#›</a:t>
            </a:fld>
            <a:endParaRPr lang="uk-UA"/>
          </a:p>
        </p:txBody>
      </p:sp>
    </p:spTree>
    <p:extLst>
      <p:ext uri="{BB962C8B-B14F-4D97-AF65-F5344CB8AC3E}">
        <p14:creationId xmlns:p14="http://schemas.microsoft.com/office/powerpoint/2010/main" val="28548569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64B783EF-3A2B-4DF4-9581-414FE02814D4}" type="datetimeFigureOut">
              <a:rPr lang="uk-UA" smtClean="0"/>
              <a:t>09.08.2023</a:t>
            </a:fld>
            <a:endParaRPr lang="uk-UA"/>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uk-UA"/>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BDC43A72-71A5-433B-8613-13D6773AA843}" type="slidenum">
              <a:rPr lang="uk-UA" smtClean="0"/>
              <a:t>‹#›</a:t>
            </a:fld>
            <a:endParaRPr lang="uk-UA"/>
          </a:p>
        </p:txBody>
      </p:sp>
    </p:spTree>
    <p:extLst>
      <p:ext uri="{BB962C8B-B14F-4D97-AF65-F5344CB8AC3E}">
        <p14:creationId xmlns:p14="http://schemas.microsoft.com/office/powerpoint/2010/main" val="363406428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48641" y="650640"/>
            <a:ext cx="10990217" cy="2569934"/>
          </a:xfrm>
          <a:prstGeom prst="rect">
            <a:avLst/>
          </a:prstGeom>
        </p:spPr>
        <p:txBody>
          <a:bodyPr wrap="square">
            <a:spAutoFit/>
          </a:bodyPr>
          <a:lstStyle/>
          <a:p>
            <a:pPr algn="ctr">
              <a:lnSpc>
                <a:spcPct val="115000"/>
              </a:lnSpc>
              <a:spcAft>
                <a:spcPts val="0"/>
              </a:spcAft>
            </a:pPr>
            <a:r>
              <a:rPr lang="ru-RU" sz="2800" b="1" dirty="0"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err="1"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Презентації</a:t>
            </a:r>
            <a:r>
              <a:rPr lang="ru-RU" sz="2800" b="1" dirty="0"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з </a:t>
            </a:r>
            <a:r>
              <a:rPr lang="ru-RU" sz="2800" b="1" dirty="0" err="1"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практичних</a:t>
            </a:r>
            <a:r>
              <a:rPr lang="ru-RU" sz="2800" b="1" dirty="0"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занять </a:t>
            </a:r>
            <a:r>
              <a:rPr lang="ru-RU" sz="2800" b="1" dirty="0" err="1">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дисципліни</a:t>
            </a:r>
            <a:r>
              <a:rPr lang="ru-RU" sz="28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err="1">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Іноземна</a:t>
            </a:r>
            <a:r>
              <a:rPr lang="ru-RU" sz="28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err="1">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мова</a:t>
            </a:r>
            <a:r>
              <a:rPr lang="ru-RU" sz="28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a:t>
            </a:r>
            <a:endParaRPr lang="uk-UA" sz="2800" dirty="0">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15000"/>
              </a:lnSpc>
              <a:spcAft>
                <a:spcPts val="0"/>
              </a:spcAft>
            </a:pPr>
            <a:r>
              <a:rPr lang="ru-RU" sz="28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800" b="1" dirty="0">
                <a:latin typeface="Times New Roman" panose="02020603050405020304" pitchFamily="18" charset="0"/>
                <a:ea typeface="Times New Roman" panose="02020603050405020304" pitchFamily="18" charset="0"/>
                <a:cs typeface="Times New Roman" panose="02020603050405020304" pitchFamily="18" charset="0"/>
              </a:rPr>
              <a:t>з </a:t>
            </a:r>
            <a:r>
              <a:rPr lang="ru-RU" sz="2800" b="1" dirty="0" err="1">
                <a:latin typeface="Times New Roman" panose="02020603050405020304" pitchFamily="18" charset="0"/>
                <a:ea typeface="Times New Roman" panose="02020603050405020304" pitchFamily="18" charset="0"/>
                <a:cs typeface="Times New Roman" panose="02020603050405020304" pitchFamily="18" charset="0"/>
              </a:rPr>
              <a:t>галузі</a:t>
            </a:r>
            <a:r>
              <a:rPr lang="ru-RU" sz="28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ea typeface="Times New Roman" panose="02020603050405020304" pitchFamily="18" charset="0"/>
                <a:cs typeface="Times New Roman" panose="02020603050405020304" pitchFamily="18" charset="0"/>
              </a:rPr>
              <a:t>знань</a:t>
            </a:r>
            <a:r>
              <a:rPr lang="ru-RU" sz="2800" b="1" dirty="0">
                <a:latin typeface="Times New Roman" panose="02020603050405020304" pitchFamily="18" charset="0"/>
                <a:ea typeface="Times New Roman" panose="02020603050405020304" pitchFamily="18" charset="0"/>
                <a:cs typeface="Times New Roman" panose="02020603050405020304" pitchFamily="18" charset="0"/>
              </a:rPr>
              <a:t> 20 «</a:t>
            </a:r>
            <a:r>
              <a:rPr lang="ru-RU" sz="2800" b="1" dirty="0" err="1">
                <a:latin typeface="Times New Roman" panose="02020603050405020304" pitchFamily="18" charset="0"/>
                <a:ea typeface="Times New Roman" panose="02020603050405020304" pitchFamily="18" charset="0"/>
                <a:cs typeface="Times New Roman" panose="02020603050405020304" pitchFamily="18" charset="0"/>
              </a:rPr>
              <a:t>Аграрні</a:t>
            </a:r>
            <a:r>
              <a:rPr lang="ru-RU" sz="2800" b="1" dirty="0">
                <a:latin typeface="Times New Roman" panose="02020603050405020304" pitchFamily="18" charset="0"/>
                <a:ea typeface="Times New Roman" panose="02020603050405020304" pitchFamily="18" charset="0"/>
                <a:cs typeface="Times New Roman" panose="02020603050405020304" pitchFamily="18" charset="0"/>
              </a:rPr>
              <a:t> науки та </a:t>
            </a:r>
            <a:r>
              <a:rPr lang="ru-RU" sz="2800" b="1" dirty="0" err="1">
                <a:latin typeface="Times New Roman" panose="02020603050405020304" pitchFamily="18" charset="0"/>
                <a:ea typeface="Times New Roman" panose="02020603050405020304" pitchFamily="18" charset="0"/>
                <a:cs typeface="Times New Roman" panose="02020603050405020304" pitchFamily="18" charset="0"/>
              </a:rPr>
              <a:t>продовольство</a:t>
            </a:r>
            <a:r>
              <a:rPr lang="ru-RU" sz="28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ea typeface="Times New Roman" panose="02020603050405020304" pitchFamily="18" charset="0"/>
                <a:cs typeface="Times New Roman" panose="02020603050405020304" pitchFamily="18" charset="0"/>
              </a:rPr>
              <a:t>спеціальності</a:t>
            </a:r>
            <a:r>
              <a:rPr lang="ru-RU" sz="2800" b="1" dirty="0">
                <a:latin typeface="Times New Roman" panose="02020603050405020304" pitchFamily="18" charset="0"/>
                <a:ea typeface="Times New Roman" panose="02020603050405020304" pitchFamily="18" charset="0"/>
                <a:cs typeface="Times New Roman" panose="02020603050405020304" pitchFamily="18" charset="0"/>
              </a:rPr>
              <a:t> 201 «</a:t>
            </a:r>
            <a:r>
              <a:rPr lang="ru-RU" sz="2800" b="1" dirty="0" err="1">
                <a:latin typeface="Times New Roman" panose="02020603050405020304" pitchFamily="18" charset="0"/>
                <a:ea typeface="Times New Roman" panose="02020603050405020304" pitchFamily="18" charset="0"/>
                <a:cs typeface="Times New Roman" panose="02020603050405020304" pitchFamily="18" charset="0"/>
              </a:rPr>
              <a:t>Агрономія</a:t>
            </a:r>
            <a:r>
              <a:rPr lang="ru-RU" sz="2800" b="1" dirty="0">
                <a:latin typeface="Times New Roman" panose="02020603050405020304" pitchFamily="18" charset="0"/>
                <a:ea typeface="Times New Roman" panose="02020603050405020304" pitchFamily="18" charset="0"/>
                <a:cs typeface="Times New Roman" panose="02020603050405020304" pitchFamily="18" charset="0"/>
              </a:rPr>
              <a:t>».</a:t>
            </a:r>
            <a:r>
              <a:rPr lang="ru-RU" sz="28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r>
            <a:br>
              <a:rPr lang="ru-RU" sz="28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br>
            <a:r>
              <a:rPr lang="ru-RU" sz="2800"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t>
            </a:r>
            <a:endParaRPr lang="uk-UA" sz="2800" dirty="0">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15000"/>
              </a:lnSpc>
              <a:spcAft>
                <a:spcPts val="0"/>
              </a:spcAft>
            </a:pPr>
            <a:r>
              <a:rPr lang="uk-UA" sz="2800"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Семестр </a:t>
            </a:r>
            <a:r>
              <a:rPr lang="ru-RU" sz="2800"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3,4 (56 годин)</a:t>
            </a:r>
            <a:endParaRPr lang="uk-UA" sz="2800" dirty="0">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2050" name="Picture 2" descr="15 экспертных советов по созданию яркой бизнес-презентации"/>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60170" y="4263268"/>
            <a:ext cx="6767157" cy="17599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85978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69967" y="374869"/>
            <a:ext cx="10546080" cy="5493812"/>
          </a:xfrm>
          <a:prstGeom prst="rect">
            <a:avLst/>
          </a:prstGeom>
        </p:spPr>
        <p:txBody>
          <a:bodyPr wrap="square">
            <a:spAutoFit/>
          </a:bodyPr>
          <a:lstStyle/>
          <a:p>
            <a:pPr marL="226695" marR="68580" indent="450215" algn="just">
              <a:lnSpc>
                <a:spcPct val="150000"/>
              </a:lnSpc>
              <a:spcBef>
                <a:spcPts val="10"/>
              </a:spcBef>
              <a:spcAft>
                <a:spcPts val="0"/>
              </a:spcAft>
            </a:pPr>
            <a:r>
              <a:rPr lang="uk-UA" b="1" dirty="0" err="1">
                <a:latin typeface="Times New Roman" panose="02020603050405020304" pitchFamily="18" charset="0"/>
                <a:ea typeface="Times New Roman" panose="02020603050405020304" pitchFamily="18" charset="0"/>
              </a:rPr>
              <a:t>Task</a:t>
            </a:r>
            <a:r>
              <a:rPr lang="uk-UA" b="1" dirty="0">
                <a:latin typeface="Times New Roman" panose="02020603050405020304" pitchFamily="18" charset="0"/>
                <a:ea typeface="Times New Roman" panose="02020603050405020304" pitchFamily="18" charset="0"/>
              </a:rPr>
              <a:t> 3. </a:t>
            </a:r>
            <a:r>
              <a:rPr lang="uk-UA" b="1" dirty="0" err="1">
                <a:latin typeface="Times New Roman" panose="02020603050405020304" pitchFamily="18" charset="0"/>
                <a:ea typeface="Times New Roman" panose="02020603050405020304" pitchFamily="18" charset="0"/>
              </a:rPr>
              <a:t>Choose</a:t>
            </a:r>
            <a:r>
              <a:rPr lang="uk-UA" b="1" dirty="0">
                <a:latin typeface="Times New Roman" panose="02020603050405020304" pitchFamily="18" charset="0"/>
                <a:ea typeface="Times New Roman" panose="02020603050405020304" pitchFamily="18" charset="0"/>
              </a:rPr>
              <a:t> a </a:t>
            </a:r>
            <a:r>
              <a:rPr lang="uk-UA" b="1" dirty="0" err="1">
                <a:latin typeface="Times New Roman" panose="02020603050405020304" pitchFamily="18" charset="0"/>
                <a:ea typeface="Times New Roman" panose="02020603050405020304" pitchFamily="18" charset="0"/>
              </a:rPr>
              <a:t>correct</a:t>
            </a:r>
            <a:r>
              <a:rPr lang="uk-UA" b="1" dirty="0">
                <a:latin typeface="Times New Roman" panose="02020603050405020304" pitchFamily="18" charset="0"/>
                <a:ea typeface="Times New Roman" panose="02020603050405020304" pitchFamily="18" charset="0"/>
              </a:rPr>
              <a:t> </a:t>
            </a:r>
            <a:r>
              <a:rPr lang="uk-UA" b="1" dirty="0" err="1">
                <a:latin typeface="Times New Roman" panose="02020603050405020304" pitchFamily="18" charset="0"/>
                <a:ea typeface="Times New Roman" panose="02020603050405020304" pitchFamily="18" charset="0"/>
              </a:rPr>
              <a:t>variant</a:t>
            </a:r>
            <a:endParaRPr lang="uk-UA" sz="2000" dirty="0" smtClean="0">
              <a:effectLst/>
              <a:latin typeface="Times New Roman" panose="02020603050405020304" pitchFamily="18" charset="0"/>
              <a:ea typeface="Times New Roman" panose="02020603050405020304" pitchFamily="18" charset="0"/>
            </a:endParaRPr>
          </a:p>
          <a:p>
            <a:pPr marL="226695" marR="68580" indent="450215" algn="just">
              <a:lnSpc>
                <a:spcPct val="150000"/>
              </a:lnSpc>
              <a:spcBef>
                <a:spcPts val="10"/>
              </a:spcBef>
              <a:spcAft>
                <a:spcPts val="0"/>
              </a:spcAft>
            </a:pPr>
            <a:r>
              <a:rPr lang="uk-UA" b="1" dirty="0">
                <a:latin typeface="Times New Roman" panose="02020603050405020304" pitchFamily="18" charset="0"/>
                <a:ea typeface="Times New Roman" panose="02020603050405020304" pitchFamily="18" charset="0"/>
              </a:rPr>
              <a:t>1) </a:t>
            </a:r>
            <a:r>
              <a:rPr lang="uk-UA" b="1" dirty="0" err="1">
                <a:latin typeface="Times New Roman" panose="02020603050405020304" pitchFamily="18" charset="0"/>
                <a:ea typeface="Times New Roman" panose="02020603050405020304" pitchFamily="18" charset="0"/>
              </a:rPr>
              <a:t>What</a:t>
            </a:r>
            <a:r>
              <a:rPr lang="uk-UA" b="1" dirty="0">
                <a:latin typeface="Times New Roman" panose="02020603050405020304" pitchFamily="18" charset="0"/>
                <a:ea typeface="Times New Roman" panose="02020603050405020304" pitchFamily="18" charset="0"/>
              </a:rPr>
              <a:t> </a:t>
            </a:r>
            <a:r>
              <a:rPr lang="uk-UA" b="1" dirty="0" err="1">
                <a:latin typeface="Times New Roman" panose="02020603050405020304" pitchFamily="18" charset="0"/>
                <a:ea typeface="Times New Roman" panose="02020603050405020304" pitchFamily="18" charset="0"/>
              </a:rPr>
              <a:t>is</a:t>
            </a:r>
            <a:r>
              <a:rPr lang="uk-UA" b="1" dirty="0">
                <a:latin typeface="Times New Roman" panose="02020603050405020304" pitchFamily="18" charset="0"/>
                <a:ea typeface="Times New Roman" panose="02020603050405020304" pitchFamily="18" charset="0"/>
              </a:rPr>
              <a:t> </a:t>
            </a:r>
            <a:r>
              <a:rPr lang="uk-UA" b="1" dirty="0" err="1">
                <a:latin typeface="Times New Roman" panose="02020603050405020304" pitchFamily="18" charset="0"/>
                <a:ea typeface="Times New Roman" panose="02020603050405020304" pitchFamily="18" charset="0"/>
              </a:rPr>
              <a:t>the</a:t>
            </a:r>
            <a:r>
              <a:rPr lang="uk-UA" b="1" dirty="0">
                <a:latin typeface="Times New Roman" panose="02020603050405020304" pitchFamily="18" charset="0"/>
                <a:ea typeface="Times New Roman" panose="02020603050405020304" pitchFamily="18" charset="0"/>
              </a:rPr>
              <a:t> </a:t>
            </a:r>
            <a:r>
              <a:rPr lang="uk-UA" b="1" dirty="0" err="1">
                <a:latin typeface="Times New Roman" panose="02020603050405020304" pitchFamily="18" charset="0"/>
                <a:ea typeface="Times New Roman" panose="02020603050405020304" pitchFamily="18" charset="0"/>
              </a:rPr>
              <a:t>main</a:t>
            </a:r>
            <a:r>
              <a:rPr lang="uk-UA" b="1" dirty="0">
                <a:latin typeface="Times New Roman" panose="02020603050405020304" pitchFamily="18" charset="0"/>
                <a:ea typeface="Times New Roman" panose="02020603050405020304" pitchFamily="18" charset="0"/>
              </a:rPr>
              <a:t> </a:t>
            </a:r>
            <a:r>
              <a:rPr lang="uk-UA" b="1" dirty="0" err="1">
                <a:latin typeface="Times New Roman" panose="02020603050405020304" pitchFamily="18" charset="0"/>
                <a:ea typeface="Times New Roman" panose="02020603050405020304" pitchFamily="18" charset="0"/>
              </a:rPr>
              <a:t>idea</a:t>
            </a:r>
            <a:r>
              <a:rPr lang="uk-UA" b="1" dirty="0">
                <a:latin typeface="Times New Roman" panose="02020603050405020304" pitchFamily="18" charset="0"/>
                <a:ea typeface="Times New Roman" panose="02020603050405020304" pitchFamily="18" charset="0"/>
              </a:rPr>
              <a:t> </a:t>
            </a:r>
            <a:r>
              <a:rPr lang="uk-UA" b="1" dirty="0" err="1">
                <a:latin typeface="Times New Roman" panose="02020603050405020304" pitchFamily="18" charset="0"/>
                <a:ea typeface="Times New Roman" panose="02020603050405020304" pitchFamily="18" charset="0"/>
              </a:rPr>
              <a:t>of</a:t>
            </a:r>
            <a:r>
              <a:rPr lang="uk-UA" b="1" dirty="0">
                <a:latin typeface="Times New Roman" panose="02020603050405020304" pitchFamily="18" charset="0"/>
                <a:ea typeface="Times New Roman" panose="02020603050405020304" pitchFamily="18" charset="0"/>
              </a:rPr>
              <a:t> </a:t>
            </a:r>
            <a:r>
              <a:rPr lang="uk-UA" b="1" dirty="0" err="1">
                <a:latin typeface="Times New Roman" panose="02020603050405020304" pitchFamily="18" charset="0"/>
                <a:ea typeface="Times New Roman" panose="02020603050405020304" pitchFamily="18" charset="0"/>
              </a:rPr>
              <a:t>the</a:t>
            </a:r>
            <a:r>
              <a:rPr lang="uk-UA" b="1" dirty="0">
                <a:latin typeface="Times New Roman" panose="02020603050405020304" pitchFamily="18" charset="0"/>
                <a:ea typeface="Times New Roman" panose="02020603050405020304" pitchFamily="18" charset="0"/>
              </a:rPr>
              <a:t> </a:t>
            </a:r>
            <a:r>
              <a:rPr lang="uk-UA" b="1" dirty="0" err="1">
                <a:latin typeface="Times New Roman" panose="02020603050405020304" pitchFamily="18" charset="0"/>
                <a:ea typeface="Times New Roman" panose="02020603050405020304" pitchFamily="18" charset="0"/>
              </a:rPr>
              <a:t>text</a:t>
            </a:r>
            <a:r>
              <a:rPr lang="uk-UA" b="1" dirty="0">
                <a:latin typeface="Times New Roman" panose="02020603050405020304" pitchFamily="18" charset="0"/>
                <a:ea typeface="Times New Roman" panose="02020603050405020304" pitchFamily="18" charset="0"/>
              </a:rPr>
              <a:t>?</a:t>
            </a:r>
            <a:endParaRPr lang="uk-UA" sz="2000" dirty="0" smtClean="0">
              <a:effectLst/>
              <a:latin typeface="Times New Roman" panose="02020603050405020304" pitchFamily="18" charset="0"/>
              <a:ea typeface="Times New Roman" panose="02020603050405020304" pitchFamily="18" charset="0"/>
            </a:endParaRPr>
          </a:p>
          <a:p>
            <a:pPr marL="226695" marR="68580" indent="450215" algn="just">
              <a:lnSpc>
                <a:spcPct val="150000"/>
              </a:lnSpc>
              <a:spcBef>
                <a:spcPts val="10"/>
              </a:spcBef>
              <a:spcAft>
                <a:spcPts val="0"/>
              </a:spcAft>
            </a:pPr>
            <a:r>
              <a:rPr lang="uk-UA" dirty="0" err="1">
                <a:latin typeface="Times New Roman" panose="02020603050405020304" pitchFamily="18" charset="0"/>
                <a:ea typeface="Times New Roman" panose="02020603050405020304" pitchFamily="18" charset="0"/>
              </a:rPr>
              <a:t>a.The</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importance</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of</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buying</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locally</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produced</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food</a:t>
            </a:r>
            <a:r>
              <a:rPr lang="uk-UA" dirty="0">
                <a:latin typeface="Times New Roman" panose="02020603050405020304" pitchFamily="18" charset="0"/>
                <a:ea typeface="Times New Roman" panose="02020603050405020304" pitchFamily="18" charset="0"/>
              </a:rPr>
              <a:t>.</a:t>
            </a:r>
            <a:endParaRPr lang="uk-UA" sz="2000" dirty="0" smtClean="0">
              <a:effectLst/>
              <a:latin typeface="Times New Roman" panose="02020603050405020304" pitchFamily="18" charset="0"/>
              <a:ea typeface="Times New Roman" panose="02020603050405020304" pitchFamily="18" charset="0"/>
            </a:endParaRPr>
          </a:p>
          <a:p>
            <a:pPr marL="226695" marR="68580" indent="450215" algn="just">
              <a:lnSpc>
                <a:spcPct val="150000"/>
              </a:lnSpc>
              <a:spcBef>
                <a:spcPts val="10"/>
              </a:spcBef>
              <a:spcAft>
                <a:spcPts val="0"/>
              </a:spcAft>
            </a:pPr>
            <a:r>
              <a:rPr lang="uk-UA" dirty="0">
                <a:latin typeface="Times New Roman" panose="02020603050405020304" pitchFamily="18" charset="0"/>
                <a:ea typeface="Times New Roman" panose="02020603050405020304" pitchFamily="18" charset="0"/>
              </a:rPr>
              <a:t>58</a:t>
            </a:r>
            <a:endParaRPr lang="uk-UA" sz="2000" dirty="0" smtClean="0">
              <a:effectLst/>
              <a:latin typeface="Times New Roman" panose="02020603050405020304" pitchFamily="18" charset="0"/>
              <a:ea typeface="Times New Roman" panose="02020603050405020304" pitchFamily="18" charset="0"/>
            </a:endParaRPr>
          </a:p>
          <a:p>
            <a:pPr marL="226695" marR="68580" indent="450215" algn="just">
              <a:lnSpc>
                <a:spcPct val="150000"/>
              </a:lnSpc>
              <a:spcBef>
                <a:spcPts val="10"/>
              </a:spcBef>
              <a:spcAft>
                <a:spcPts val="0"/>
              </a:spcAft>
            </a:pPr>
            <a:r>
              <a:rPr lang="uk-UA" dirty="0" err="1">
                <a:latin typeface="Times New Roman" panose="02020603050405020304" pitchFamily="18" charset="0"/>
                <a:ea typeface="Times New Roman" panose="02020603050405020304" pitchFamily="18" charset="0"/>
              </a:rPr>
              <a:t>b.The</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reasons</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why</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food</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miles</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campaigns</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are</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too</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simple</a:t>
            </a:r>
            <a:r>
              <a:rPr lang="uk-UA" dirty="0">
                <a:latin typeface="Times New Roman" panose="02020603050405020304" pitchFamily="18" charset="0"/>
                <a:ea typeface="Times New Roman" panose="02020603050405020304" pitchFamily="18" charset="0"/>
              </a:rPr>
              <a:t>.</a:t>
            </a:r>
            <a:endParaRPr lang="uk-UA" sz="2000" dirty="0" smtClean="0">
              <a:effectLst/>
              <a:latin typeface="Times New Roman" panose="02020603050405020304" pitchFamily="18" charset="0"/>
              <a:ea typeface="Times New Roman" panose="02020603050405020304" pitchFamily="18" charset="0"/>
            </a:endParaRPr>
          </a:p>
          <a:p>
            <a:pPr marL="226695" marR="68580" indent="450215" algn="just">
              <a:lnSpc>
                <a:spcPct val="150000"/>
              </a:lnSpc>
              <a:spcBef>
                <a:spcPts val="10"/>
              </a:spcBef>
              <a:spcAft>
                <a:spcPts val="0"/>
              </a:spcAft>
            </a:pPr>
            <a:r>
              <a:rPr lang="uk-UA" dirty="0" err="1">
                <a:latin typeface="Times New Roman" panose="02020603050405020304" pitchFamily="18" charset="0"/>
                <a:ea typeface="Times New Roman" panose="02020603050405020304" pitchFamily="18" charset="0"/>
              </a:rPr>
              <a:t>c.The</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advantages</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of</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importing</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food</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from</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overseas</a:t>
            </a:r>
            <a:r>
              <a:rPr lang="uk-UA" dirty="0">
                <a:latin typeface="Times New Roman" panose="02020603050405020304" pitchFamily="18" charset="0"/>
                <a:ea typeface="Times New Roman" panose="02020603050405020304" pitchFamily="18" charset="0"/>
              </a:rPr>
              <a:t>.</a:t>
            </a:r>
            <a:endParaRPr lang="uk-UA" sz="2000" dirty="0" smtClean="0">
              <a:effectLst/>
              <a:latin typeface="Times New Roman" panose="02020603050405020304" pitchFamily="18" charset="0"/>
              <a:ea typeface="Times New Roman" panose="02020603050405020304" pitchFamily="18" charset="0"/>
            </a:endParaRPr>
          </a:p>
          <a:p>
            <a:pPr marL="226695" marR="68580" indent="450215" algn="just">
              <a:lnSpc>
                <a:spcPct val="150000"/>
              </a:lnSpc>
              <a:spcBef>
                <a:spcPts val="10"/>
              </a:spcBef>
              <a:spcAft>
                <a:spcPts val="0"/>
              </a:spcAft>
            </a:pPr>
            <a:r>
              <a:rPr lang="uk-UA" dirty="0" err="1">
                <a:latin typeface="Times New Roman" panose="02020603050405020304" pitchFamily="18" charset="0"/>
                <a:ea typeface="Times New Roman" panose="02020603050405020304" pitchFamily="18" charset="0"/>
              </a:rPr>
              <a:t>d.The</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problems</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caused</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by</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transporting</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food</a:t>
            </a:r>
            <a:r>
              <a:rPr lang="uk-UA" dirty="0">
                <a:latin typeface="Times New Roman" panose="02020603050405020304" pitchFamily="18" charset="0"/>
                <a:ea typeface="Times New Roman" panose="02020603050405020304" pitchFamily="18" charset="0"/>
              </a:rPr>
              <a:t>.</a:t>
            </a:r>
            <a:endParaRPr lang="uk-UA" sz="2000" dirty="0" smtClean="0">
              <a:effectLst/>
              <a:latin typeface="Times New Roman" panose="02020603050405020304" pitchFamily="18" charset="0"/>
              <a:ea typeface="Times New Roman" panose="02020603050405020304" pitchFamily="18" charset="0"/>
            </a:endParaRPr>
          </a:p>
          <a:p>
            <a:pPr marL="226695" marR="68580" indent="450215" algn="just">
              <a:lnSpc>
                <a:spcPct val="150000"/>
              </a:lnSpc>
              <a:spcBef>
                <a:spcPts val="10"/>
              </a:spcBef>
              <a:spcAft>
                <a:spcPts val="0"/>
              </a:spcAft>
            </a:pPr>
            <a:r>
              <a:rPr lang="uk-UA" b="1" dirty="0">
                <a:latin typeface="Times New Roman" panose="02020603050405020304" pitchFamily="18" charset="0"/>
                <a:ea typeface="Times New Roman" panose="02020603050405020304" pitchFamily="18" charset="0"/>
              </a:rPr>
              <a:t>2) </a:t>
            </a:r>
            <a:r>
              <a:rPr lang="uk-UA" b="1" dirty="0" err="1">
                <a:latin typeface="Times New Roman" panose="02020603050405020304" pitchFamily="18" charset="0"/>
                <a:ea typeface="Times New Roman" panose="02020603050405020304" pitchFamily="18" charset="0"/>
              </a:rPr>
              <a:t>According</a:t>
            </a:r>
            <a:r>
              <a:rPr lang="uk-UA" b="1" dirty="0">
                <a:latin typeface="Times New Roman" panose="02020603050405020304" pitchFamily="18" charset="0"/>
                <a:ea typeface="Times New Roman" panose="02020603050405020304" pitchFamily="18" charset="0"/>
              </a:rPr>
              <a:t> </a:t>
            </a:r>
            <a:r>
              <a:rPr lang="uk-UA" b="1" dirty="0" err="1">
                <a:latin typeface="Times New Roman" panose="02020603050405020304" pitchFamily="18" charset="0"/>
                <a:ea typeface="Times New Roman" panose="02020603050405020304" pitchFamily="18" charset="0"/>
              </a:rPr>
              <a:t>to</a:t>
            </a:r>
            <a:r>
              <a:rPr lang="uk-UA" b="1" dirty="0">
                <a:latin typeface="Times New Roman" panose="02020603050405020304" pitchFamily="18" charset="0"/>
                <a:ea typeface="Times New Roman" panose="02020603050405020304" pitchFamily="18" charset="0"/>
              </a:rPr>
              <a:t> a </a:t>
            </a:r>
            <a:r>
              <a:rPr lang="uk-UA" b="1" dirty="0" err="1">
                <a:latin typeface="Times New Roman" panose="02020603050405020304" pitchFamily="18" charset="0"/>
                <a:ea typeface="Times New Roman" panose="02020603050405020304" pitchFamily="18" charset="0"/>
              </a:rPr>
              <a:t>study</a:t>
            </a:r>
            <a:r>
              <a:rPr lang="uk-UA" b="1" dirty="0">
                <a:latin typeface="Times New Roman" panose="02020603050405020304" pitchFamily="18" charset="0"/>
                <a:ea typeface="Times New Roman" panose="02020603050405020304" pitchFamily="18" charset="0"/>
              </a:rPr>
              <a:t> </a:t>
            </a:r>
            <a:r>
              <a:rPr lang="uk-UA" b="1" dirty="0" err="1">
                <a:latin typeface="Times New Roman" panose="02020603050405020304" pitchFamily="18" charset="0"/>
                <a:ea typeface="Times New Roman" panose="02020603050405020304" pitchFamily="18" charset="0"/>
              </a:rPr>
              <a:t>in</a:t>
            </a:r>
            <a:r>
              <a:rPr lang="uk-UA" b="1" dirty="0">
                <a:latin typeface="Times New Roman" panose="02020603050405020304" pitchFamily="18" charset="0"/>
                <a:ea typeface="Times New Roman" panose="02020603050405020304" pitchFamily="18" charset="0"/>
              </a:rPr>
              <a:t> </a:t>
            </a:r>
            <a:r>
              <a:rPr lang="uk-UA" b="1" dirty="0" err="1">
                <a:latin typeface="Times New Roman" panose="02020603050405020304" pitchFamily="18" charset="0"/>
                <a:ea typeface="Times New Roman" panose="02020603050405020304" pitchFamily="18" charset="0"/>
              </a:rPr>
              <a:t>the</a:t>
            </a:r>
            <a:r>
              <a:rPr lang="uk-UA" b="1" dirty="0">
                <a:latin typeface="Times New Roman" panose="02020603050405020304" pitchFamily="18" charset="0"/>
                <a:ea typeface="Times New Roman" panose="02020603050405020304" pitchFamily="18" charset="0"/>
              </a:rPr>
              <a:t> USA, 11% </a:t>
            </a:r>
            <a:r>
              <a:rPr lang="uk-UA" b="1" dirty="0" err="1">
                <a:latin typeface="Times New Roman" panose="02020603050405020304" pitchFamily="18" charset="0"/>
                <a:ea typeface="Times New Roman" panose="02020603050405020304" pitchFamily="18" charset="0"/>
              </a:rPr>
              <a:t>is</a:t>
            </a:r>
            <a:r>
              <a:rPr lang="uk-UA" b="1" dirty="0">
                <a:latin typeface="Times New Roman" panose="02020603050405020304" pitchFamily="18" charset="0"/>
                <a:ea typeface="Times New Roman" panose="02020603050405020304" pitchFamily="18" charset="0"/>
              </a:rPr>
              <a:t> ...</a:t>
            </a:r>
            <a:endParaRPr lang="uk-UA" sz="2000" dirty="0" smtClean="0">
              <a:effectLst/>
              <a:latin typeface="Times New Roman" panose="02020603050405020304" pitchFamily="18" charset="0"/>
              <a:ea typeface="Times New Roman" panose="02020603050405020304" pitchFamily="18" charset="0"/>
            </a:endParaRPr>
          </a:p>
          <a:p>
            <a:pPr marL="226695" marR="68580" indent="450215" algn="just">
              <a:lnSpc>
                <a:spcPct val="150000"/>
              </a:lnSpc>
              <a:spcBef>
                <a:spcPts val="10"/>
              </a:spcBef>
              <a:spcAft>
                <a:spcPts val="0"/>
              </a:spcAft>
            </a:pPr>
            <a:r>
              <a:rPr lang="uk-UA" dirty="0" err="1">
                <a:latin typeface="Times New Roman" panose="02020603050405020304" pitchFamily="18" charset="0"/>
                <a:ea typeface="Times New Roman" panose="02020603050405020304" pitchFamily="18" charset="0"/>
              </a:rPr>
              <a:t>a.the</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percentage</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of</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food</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that</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is</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produced</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and</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sold</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locally</a:t>
            </a:r>
            <a:r>
              <a:rPr lang="uk-UA" dirty="0">
                <a:latin typeface="Times New Roman" panose="02020603050405020304" pitchFamily="18" charset="0"/>
                <a:ea typeface="Times New Roman" panose="02020603050405020304" pitchFamily="18" charset="0"/>
              </a:rPr>
              <a:t>.</a:t>
            </a:r>
            <a:endParaRPr lang="uk-UA" sz="2000" dirty="0" smtClean="0">
              <a:effectLst/>
              <a:latin typeface="Times New Roman" panose="02020603050405020304" pitchFamily="18" charset="0"/>
              <a:ea typeface="Times New Roman" panose="02020603050405020304" pitchFamily="18" charset="0"/>
            </a:endParaRPr>
          </a:p>
          <a:p>
            <a:pPr marL="226695" marR="68580" indent="450215" algn="just">
              <a:lnSpc>
                <a:spcPct val="150000"/>
              </a:lnSpc>
              <a:spcBef>
                <a:spcPts val="10"/>
              </a:spcBef>
              <a:spcAft>
                <a:spcPts val="0"/>
              </a:spcAft>
            </a:pPr>
            <a:r>
              <a:rPr lang="uk-UA" dirty="0" err="1">
                <a:latin typeface="Times New Roman" panose="02020603050405020304" pitchFamily="18" charset="0"/>
                <a:ea typeface="Times New Roman" panose="02020603050405020304" pitchFamily="18" charset="0"/>
              </a:rPr>
              <a:t>b.the</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percentage</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of</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energy</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in</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food</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production</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used</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to</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transport</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food</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from</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producer</a:t>
            </a:r>
            <a:endParaRPr lang="uk-UA" sz="2000" dirty="0" smtClean="0">
              <a:effectLst/>
              <a:latin typeface="Times New Roman" panose="02020603050405020304" pitchFamily="18" charset="0"/>
              <a:ea typeface="Times New Roman" panose="02020603050405020304" pitchFamily="18" charset="0"/>
            </a:endParaRPr>
          </a:p>
          <a:p>
            <a:pPr marL="226695" marR="68580" indent="450215" algn="just">
              <a:lnSpc>
                <a:spcPct val="150000"/>
              </a:lnSpc>
              <a:spcBef>
                <a:spcPts val="10"/>
              </a:spcBef>
              <a:spcAft>
                <a:spcPts val="0"/>
              </a:spcAft>
            </a:pPr>
            <a:r>
              <a:rPr lang="uk-UA" dirty="0" err="1">
                <a:latin typeface="Times New Roman" panose="02020603050405020304" pitchFamily="18" charset="0"/>
                <a:ea typeface="Times New Roman" panose="02020603050405020304" pitchFamily="18" charset="0"/>
              </a:rPr>
              <a:t>to</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retailer</a:t>
            </a:r>
            <a:r>
              <a:rPr lang="uk-UA" dirty="0">
                <a:latin typeface="Times New Roman" panose="02020603050405020304" pitchFamily="18" charset="0"/>
                <a:ea typeface="Times New Roman" panose="02020603050405020304" pitchFamily="18" charset="0"/>
              </a:rPr>
              <a:t>.</a:t>
            </a:r>
            <a:endParaRPr lang="uk-UA" sz="2000" dirty="0" smtClean="0">
              <a:effectLst/>
              <a:latin typeface="Times New Roman" panose="02020603050405020304" pitchFamily="18" charset="0"/>
              <a:ea typeface="Times New Roman" panose="02020603050405020304" pitchFamily="18" charset="0"/>
            </a:endParaRPr>
          </a:p>
          <a:p>
            <a:pPr marL="226695" marR="68580" indent="450215" algn="just">
              <a:lnSpc>
                <a:spcPct val="150000"/>
              </a:lnSpc>
              <a:spcBef>
                <a:spcPts val="10"/>
              </a:spcBef>
              <a:spcAft>
                <a:spcPts val="0"/>
              </a:spcAft>
            </a:pPr>
            <a:r>
              <a:rPr lang="uk-UA" dirty="0" err="1">
                <a:latin typeface="Times New Roman" panose="02020603050405020304" pitchFamily="18" charset="0"/>
                <a:ea typeface="Times New Roman" panose="02020603050405020304" pitchFamily="18" charset="0"/>
              </a:rPr>
              <a:t>c.the</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percentage</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of</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energy</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in</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food</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production</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used</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for</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any</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kind</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of</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transport</a:t>
            </a:r>
            <a:r>
              <a:rPr lang="uk-UA" dirty="0">
                <a:latin typeface="Times New Roman" panose="02020603050405020304" pitchFamily="18" charset="0"/>
                <a:ea typeface="Times New Roman" panose="02020603050405020304" pitchFamily="18" charset="0"/>
              </a:rPr>
              <a:t>.</a:t>
            </a:r>
            <a:endParaRPr lang="uk-UA" sz="2000" dirty="0" smtClean="0">
              <a:effectLst/>
              <a:latin typeface="Times New Roman" panose="02020603050405020304" pitchFamily="18" charset="0"/>
              <a:ea typeface="Times New Roman" panose="02020603050405020304" pitchFamily="18" charset="0"/>
            </a:endParaRPr>
          </a:p>
          <a:p>
            <a:pPr marL="226695" marR="68580" indent="450215" algn="just">
              <a:lnSpc>
                <a:spcPct val="150000"/>
              </a:lnSpc>
              <a:spcBef>
                <a:spcPts val="10"/>
              </a:spcBef>
              <a:spcAft>
                <a:spcPts val="0"/>
              </a:spcAft>
            </a:pPr>
            <a:r>
              <a:rPr lang="uk-UA" dirty="0" err="1">
                <a:latin typeface="Times New Roman" panose="02020603050405020304" pitchFamily="18" charset="0"/>
                <a:ea typeface="Times New Roman" panose="02020603050405020304" pitchFamily="18" charset="0"/>
              </a:rPr>
              <a:t>d.the</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percentage</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of</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food</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which</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is</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imported</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from</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overseas</a:t>
            </a:r>
            <a:r>
              <a:rPr lang="uk-UA" dirty="0">
                <a:latin typeface="Times New Roman" panose="02020603050405020304" pitchFamily="18" charset="0"/>
                <a:ea typeface="Times New Roman" panose="02020603050405020304" pitchFamily="18" charset="0"/>
              </a:rPr>
              <a:t>.</a:t>
            </a:r>
            <a:endParaRPr lang="uk-UA" sz="2000" dirty="0">
              <a:effectLst/>
              <a:latin typeface="Times New Roman" panose="02020603050405020304" pitchFamily="18" charset="0"/>
              <a:ea typeface="Times New Roman" panose="02020603050405020304" pitchFamily="18" charset="0"/>
            </a:endParaRPr>
          </a:p>
        </p:txBody>
      </p:sp>
      <p:pic>
        <p:nvPicPr>
          <p:cNvPr id="1026" name="Picture 2" descr="смайлик Emoji без фона png | PNGWing"/>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10000" b="90000" l="10000" r="90000">
                        <a14:foregroundMark x1="59167" y1="34167" x2="59167" y2="34167"/>
                        <a14:foregroundMark x1="55278" y1="36389" x2="54444" y2="36389"/>
                        <a14:foregroundMark x1="49167" y1="34722" x2="47500" y2="34167"/>
                        <a14:foregroundMark x1="42222" y1="32778" x2="42222" y2="32778"/>
                        <a14:foregroundMark x1="46944" y1="32778" x2="45556" y2="31944"/>
                        <a14:foregroundMark x1="43056" y1="30833" x2="43056" y2="30833"/>
                        <a14:foregroundMark x1="40556" y1="31111" x2="40556" y2="32500"/>
                        <a14:foregroundMark x1="41389" y1="35000" x2="41389" y2="36389"/>
                        <a14:foregroundMark x1="40833" y1="41944" x2="40833" y2="41944"/>
                        <a14:foregroundMark x1="44722" y1="42778" x2="45833" y2="42778"/>
                        <a14:foregroundMark x1="47778" y1="42222" x2="51389" y2="40833"/>
                        <a14:foregroundMark x1="51667" y1="40278" x2="51944" y2="38611"/>
                        <a14:foregroundMark x1="56944" y1="44722" x2="56944" y2="44722"/>
                      </a14:backgroundRemoval>
                    </a14:imgEffect>
                  </a14:imgLayer>
                </a14:imgProps>
              </a:ext>
              <a:ext uri="{28A0092B-C50C-407E-A947-70E740481C1C}">
                <a14:useLocalDpi xmlns:a14="http://schemas.microsoft.com/office/drawing/2010/main" val="0"/>
              </a:ext>
            </a:extLst>
          </a:blip>
          <a:srcRect/>
          <a:stretch>
            <a:fillRect/>
          </a:stretch>
        </p:blipFill>
        <p:spPr bwMode="auto">
          <a:xfrm>
            <a:off x="7636238" y="374869"/>
            <a:ext cx="3429000" cy="3429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39100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26423" y="1097593"/>
            <a:ext cx="8917577" cy="4247317"/>
          </a:xfrm>
          <a:prstGeom prst="rect">
            <a:avLst/>
          </a:prstGeom>
        </p:spPr>
        <p:txBody>
          <a:bodyPr wrap="square">
            <a:spAutoFit/>
          </a:bodyPr>
          <a:lstStyle/>
          <a:p>
            <a:pPr marL="226695" marR="68580" indent="450215" algn="just">
              <a:lnSpc>
                <a:spcPct val="150000"/>
              </a:lnSpc>
              <a:spcBef>
                <a:spcPts val="10"/>
              </a:spcBef>
              <a:spcAft>
                <a:spcPts val="0"/>
              </a:spcAft>
            </a:pPr>
            <a:r>
              <a:rPr lang="uk-UA" b="1" dirty="0">
                <a:latin typeface="Times New Roman" panose="02020603050405020304" pitchFamily="18" charset="0"/>
                <a:ea typeface="Times New Roman" panose="02020603050405020304" pitchFamily="18" charset="0"/>
              </a:rPr>
              <a:t>3) </a:t>
            </a:r>
            <a:r>
              <a:rPr lang="uk-UA" b="1" dirty="0" err="1">
                <a:latin typeface="Times New Roman" panose="02020603050405020304" pitchFamily="18" charset="0"/>
                <a:ea typeface="Times New Roman" panose="02020603050405020304" pitchFamily="18" charset="0"/>
              </a:rPr>
              <a:t>Seafood</a:t>
            </a:r>
            <a:r>
              <a:rPr lang="uk-UA" b="1" dirty="0">
                <a:latin typeface="Times New Roman" panose="02020603050405020304" pitchFamily="18" charset="0"/>
                <a:ea typeface="Times New Roman" panose="02020603050405020304" pitchFamily="18" charset="0"/>
              </a:rPr>
              <a:t> </a:t>
            </a:r>
            <a:r>
              <a:rPr lang="uk-UA" b="1" dirty="0" err="1">
                <a:latin typeface="Times New Roman" panose="02020603050405020304" pitchFamily="18" charset="0"/>
                <a:ea typeface="Times New Roman" panose="02020603050405020304" pitchFamily="18" charset="0"/>
              </a:rPr>
              <a:t>is</a:t>
            </a:r>
            <a:r>
              <a:rPr lang="uk-UA" b="1" dirty="0">
                <a:latin typeface="Times New Roman" panose="02020603050405020304" pitchFamily="18" charset="0"/>
                <a:ea typeface="Times New Roman" panose="02020603050405020304" pitchFamily="18" charset="0"/>
              </a:rPr>
              <a:t> </a:t>
            </a:r>
            <a:r>
              <a:rPr lang="uk-UA" b="1" dirty="0" err="1">
                <a:latin typeface="Times New Roman" panose="02020603050405020304" pitchFamily="18" charset="0"/>
                <a:ea typeface="Times New Roman" panose="02020603050405020304" pitchFamily="18" charset="0"/>
              </a:rPr>
              <a:t>given</a:t>
            </a:r>
            <a:r>
              <a:rPr lang="uk-UA" b="1" dirty="0">
                <a:latin typeface="Times New Roman" panose="02020603050405020304" pitchFamily="18" charset="0"/>
                <a:ea typeface="Times New Roman" panose="02020603050405020304" pitchFamily="18" charset="0"/>
              </a:rPr>
              <a:t> </a:t>
            </a:r>
            <a:r>
              <a:rPr lang="uk-UA" b="1" dirty="0" err="1">
                <a:latin typeface="Times New Roman" panose="02020603050405020304" pitchFamily="18" charset="0"/>
                <a:ea typeface="Times New Roman" panose="02020603050405020304" pitchFamily="18" charset="0"/>
              </a:rPr>
              <a:t>as</a:t>
            </a:r>
            <a:r>
              <a:rPr lang="uk-UA" b="1" dirty="0">
                <a:latin typeface="Times New Roman" panose="02020603050405020304" pitchFamily="18" charset="0"/>
                <a:ea typeface="Times New Roman" panose="02020603050405020304" pitchFamily="18" charset="0"/>
              </a:rPr>
              <a:t> </a:t>
            </a:r>
            <a:r>
              <a:rPr lang="uk-UA" b="1" dirty="0" err="1">
                <a:latin typeface="Times New Roman" panose="02020603050405020304" pitchFamily="18" charset="0"/>
                <a:ea typeface="Times New Roman" panose="02020603050405020304" pitchFamily="18" charset="0"/>
              </a:rPr>
              <a:t>an</a:t>
            </a:r>
            <a:r>
              <a:rPr lang="uk-UA" b="1" dirty="0">
                <a:latin typeface="Times New Roman" panose="02020603050405020304" pitchFamily="18" charset="0"/>
                <a:ea typeface="Times New Roman" panose="02020603050405020304" pitchFamily="18" charset="0"/>
              </a:rPr>
              <a:t> </a:t>
            </a:r>
            <a:r>
              <a:rPr lang="uk-UA" b="1" dirty="0" err="1">
                <a:latin typeface="Times New Roman" panose="02020603050405020304" pitchFamily="18" charset="0"/>
                <a:ea typeface="Times New Roman" panose="02020603050405020304" pitchFamily="18" charset="0"/>
              </a:rPr>
              <a:t>example</a:t>
            </a:r>
            <a:r>
              <a:rPr lang="uk-UA" b="1" dirty="0">
                <a:latin typeface="Times New Roman" panose="02020603050405020304" pitchFamily="18" charset="0"/>
                <a:ea typeface="Times New Roman" panose="02020603050405020304" pitchFamily="18" charset="0"/>
              </a:rPr>
              <a:t> </a:t>
            </a:r>
            <a:r>
              <a:rPr lang="uk-UA" b="1" dirty="0" err="1">
                <a:latin typeface="Times New Roman" panose="02020603050405020304" pitchFamily="18" charset="0"/>
                <a:ea typeface="Times New Roman" panose="02020603050405020304" pitchFamily="18" charset="0"/>
              </a:rPr>
              <a:t>of</a:t>
            </a:r>
            <a:r>
              <a:rPr lang="uk-UA" b="1" dirty="0">
                <a:latin typeface="Times New Roman" panose="02020603050405020304" pitchFamily="18" charset="0"/>
                <a:ea typeface="Times New Roman" panose="02020603050405020304" pitchFamily="18" charset="0"/>
              </a:rPr>
              <a:t> </a:t>
            </a:r>
            <a:r>
              <a:rPr lang="uk-UA" b="1" dirty="0" err="1">
                <a:latin typeface="Times New Roman" panose="02020603050405020304" pitchFamily="18" charset="0"/>
                <a:ea typeface="Times New Roman" panose="02020603050405020304" pitchFamily="18" charset="0"/>
              </a:rPr>
              <a:t>food</a:t>
            </a:r>
            <a:r>
              <a:rPr lang="uk-UA" b="1" dirty="0">
                <a:latin typeface="Times New Roman" panose="02020603050405020304" pitchFamily="18" charset="0"/>
                <a:ea typeface="Times New Roman" panose="02020603050405020304" pitchFamily="18" charset="0"/>
              </a:rPr>
              <a:t> </a:t>
            </a:r>
            <a:r>
              <a:rPr lang="uk-UA" b="1" dirty="0" err="1">
                <a:latin typeface="Times New Roman" panose="02020603050405020304" pitchFamily="18" charset="0"/>
                <a:ea typeface="Times New Roman" panose="02020603050405020304" pitchFamily="18" charset="0"/>
              </a:rPr>
              <a:t>which</a:t>
            </a:r>
            <a:r>
              <a:rPr lang="uk-UA" b="1" dirty="0">
                <a:latin typeface="Times New Roman" panose="02020603050405020304" pitchFamily="18" charset="0"/>
                <a:ea typeface="Times New Roman" panose="02020603050405020304" pitchFamily="18" charset="0"/>
              </a:rPr>
              <a:t>...</a:t>
            </a:r>
            <a:endParaRPr lang="uk-UA" sz="2000" dirty="0" smtClean="0">
              <a:effectLst/>
              <a:latin typeface="Times New Roman" panose="02020603050405020304" pitchFamily="18" charset="0"/>
              <a:ea typeface="Times New Roman" panose="02020603050405020304" pitchFamily="18" charset="0"/>
            </a:endParaRPr>
          </a:p>
          <a:p>
            <a:pPr marL="226695" marR="68580" indent="450215" algn="just">
              <a:lnSpc>
                <a:spcPct val="150000"/>
              </a:lnSpc>
              <a:spcBef>
                <a:spcPts val="10"/>
              </a:spcBef>
              <a:spcAft>
                <a:spcPts val="0"/>
              </a:spcAft>
            </a:pPr>
            <a:r>
              <a:rPr lang="uk-UA" dirty="0">
                <a:latin typeface="Times New Roman" panose="02020603050405020304" pitchFamily="18" charset="0"/>
                <a:ea typeface="Times New Roman" panose="02020603050405020304" pitchFamily="18" charset="0"/>
              </a:rPr>
              <a:t>a.is </a:t>
            </a:r>
            <a:r>
              <a:rPr lang="uk-UA" dirty="0" err="1">
                <a:latin typeface="Times New Roman" panose="02020603050405020304" pitchFamily="18" charset="0"/>
                <a:ea typeface="Times New Roman" panose="02020603050405020304" pitchFamily="18" charset="0"/>
              </a:rPr>
              <a:t>transported</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by</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air</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unnecessarily</a:t>
            </a:r>
            <a:r>
              <a:rPr lang="uk-UA" dirty="0">
                <a:latin typeface="Times New Roman" panose="02020603050405020304" pitchFamily="18" charset="0"/>
                <a:ea typeface="Times New Roman" panose="02020603050405020304" pitchFamily="18" charset="0"/>
              </a:rPr>
              <a:t>.</a:t>
            </a:r>
            <a:endParaRPr lang="uk-UA" sz="2000" dirty="0" smtClean="0">
              <a:effectLst/>
              <a:latin typeface="Times New Roman" panose="02020603050405020304" pitchFamily="18" charset="0"/>
              <a:ea typeface="Times New Roman" panose="02020603050405020304" pitchFamily="18" charset="0"/>
            </a:endParaRPr>
          </a:p>
          <a:p>
            <a:pPr marL="226695" marR="68580" indent="450215" algn="just">
              <a:lnSpc>
                <a:spcPct val="150000"/>
              </a:lnSpc>
              <a:spcBef>
                <a:spcPts val="10"/>
              </a:spcBef>
              <a:spcAft>
                <a:spcPts val="0"/>
              </a:spcAft>
            </a:pPr>
            <a:r>
              <a:rPr lang="uk-UA" dirty="0">
                <a:latin typeface="Times New Roman" panose="02020603050405020304" pitchFamily="18" charset="0"/>
                <a:ea typeface="Times New Roman" panose="02020603050405020304" pitchFamily="18" charset="0"/>
              </a:rPr>
              <a:t>b.is </a:t>
            </a:r>
            <a:r>
              <a:rPr lang="uk-UA" dirty="0" err="1">
                <a:latin typeface="Times New Roman" panose="02020603050405020304" pitchFamily="18" charset="0"/>
                <a:ea typeface="Times New Roman" panose="02020603050405020304" pitchFamily="18" charset="0"/>
              </a:rPr>
              <a:t>expensive</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and</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goes</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bad</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quickly</a:t>
            </a:r>
            <a:r>
              <a:rPr lang="uk-UA" dirty="0">
                <a:latin typeface="Times New Roman" panose="02020603050405020304" pitchFamily="18" charset="0"/>
                <a:ea typeface="Times New Roman" panose="02020603050405020304" pitchFamily="18" charset="0"/>
              </a:rPr>
              <a:t>.</a:t>
            </a:r>
            <a:endParaRPr lang="uk-UA" sz="2000" dirty="0" smtClean="0">
              <a:effectLst/>
              <a:latin typeface="Times New Roman" panose="02020603050405020304" pitchFamily="18" charset="0"/>
              <a:ea typeface="Times New Roman" panose="02020603050405020304" pitchFamily="18" charset="0"/>
            </a:endParaRPr>
          </a:p>
          <a:p>
            <a:pPr marL="226695" marR="68580" indent="450215" algn="just">
              <a:lnSpc>
                <a:spcPct val="150000"/>
              </a:lnSpc>
              <a:spcBef>
                <a:spcPts val="10"/>
              </a:spcBef>
              <a:spcAft>
                <a:spcPts val="0"/>
              </a:spcAft>
            </a:pPr>
            <a:r>
              <a:rPr lang="uk-UA" dirty="0" err="1">
                <a:latin typeface="Times New Roman" panose="02020603050405020304" pitchFamily="18" charset="0"/>
                <a:ea typeface="Times New Roman" panose="02020603050405020304" pitchFamily="18" charset="0"/>
              </a:rPr>
              <a:t>c.people</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in</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poor</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countries</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rely</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on</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for</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income</a:t>
            </a:r>
            <a:r>
              <a:rPr lang="uk-UA" dirty="0">
                <a:latin typeface="Times New Roman" panose="02020603050405020304" pitchFamily="18" charset="0"/>
                <a:ea typeface="Times New Roman" panose="02020603050405020304" pitchFamily="18" charset="0"/>
              </a:rPr>
              <a:t>.</a:t>
            </a:r>
            <a:endParaRPr lang="uk-UA" sz="2000" dirty="0" smtClean="0">
              <a:effectLst/>
              <a:latin typeface="Times New Roman" panose="02020603050405020304" pitchFamily="18" charset="0"/>
              <a:ea typeface="Times New Roman" panose="02020603050405020304" pitchFamily="18" charset="0"/>
            </a:endParaRPr>
          </a:p>
          <a:p>
            <a:pPr marL="226695" marR="68580" indent="450215" algn="just">
              <a:lnSpc>
                <a:spcPct val="150000"/>
              </a:lnSpc>
              <a:spcBef>
                <a:spcPts val="10"/>
              </a:spcBef>
              <a:spcAft>
                <a:spcPts val="0"/>
              </a:spcAft>
            </a:pPr>
            <a:r>
              <a:rPr lang="uk-UA" dirty="0">
                <a:latin typeface="Times New Roman" panose="02020603050405020304" pitchFamily="18" charset="0"/>
                <a:ea typeface="Times New Roman" panose="02020603050405020304" pitchFamily="18" charset="0"/>
              </a:rPr>
              <a:t>d.is </a:t>
            </a:r>
            <a:r>
              <a:rPr lang="uk-UA" dirty="0" err="1">
                <a:latin typeface="Times New Roman" panose="02020603050405020304" pitchFamily="18" charset="0"/>
                <a:ea typeface="Times New Roman" panose="02020603050405020304" pitchFamily="18" charset="0"/>
              </a:rPr>
              <a:t>usually</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transported</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by</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ship</a:t>
            </a:r>
            <a:r>
              <a:rPr lang="uk-UA" dirty="0">
                <a:latin typeface="Times New Roman" panose="02020603050405020304" pitchFamily="18" charset="0"/>
                <a:ea typeface="Times New Roman" panose="02020603050405020304" pitchFamily="18" charset="0"/>
              </a:rPr>
              <a:t>.</a:t>
            </a:r>
            <a:endParaRPr lang="uk-UA" sz="2000" dirty="0" smtClean="0">
              <a:effectLst/>
              <a:latin typeface="Times New Roman" panose="02020603050405020304" pitchFamily="18" charset="0"/>
              <a:ea typeface="Times New Roman" panose="02020603050405020304" pitchFamily="18" charset="0"/>
            </a:endParaRPr>
          </a:p>
          <a:p>
            <a:pPr marL="226695" marR="68580" indent="450215" algn="just">
              <a:lnSpc>
                <a:spcPct val="150000"/>
              </a:lnSpc>
              <a:spcBef>
                <a:spcPts val="10"/>
              </a:spcBef>
              <a:spcAft>
                <a:spcPts val="0"/>
              </a:spcAft>
            </a:pPr>
            <a:r>
              <a:rPr lang="uk-UA" b="1" dirty="0">
                <a:latin typeface="Times New Roman" panose="02020603050405020304" pitchFamily="18" charset="0"/>
                <a:ea typeface="Times New Roman" panose="02020603050405020304" pitchFamily="18" charset="0"/>
              </a:rPr>
              <a:t>4) </a:t>
            </a:r>
            <a:r>
              <a:rPr lang="uk-UA" b="1" dirty="0" err="1">
                <a:latin typeface="Times New Roman" panose="02020603050405020304" pitchFamily="18" charset="0"/>
                <a:ea typeface="Times New Roman" panose="02020603050405020304" pitchFamily="18" charset="0"/>
              </a:rPr>
              <a:t>According</a:t>
            </a:r>
            <a:r>
              <a:rPr lang="uk-UA" b="1" dirty="0">
                <a:latin typeface="Times New Roman" panose="02020603050405020304" pitchFamily="18" charset="0"/>
                <a:ea typeface="Times New Roman" panose="02020603050405020304" pitchFamily="18" charset="0"/>
              </a:rPr>
              <a:t> </a:t>
            </a:r>
            <a:r>
              <a:rPr lang="uk-UA" b="1" dirty="0" err="1">
                <a:latin typeface="Times New Roman" panose="02020603050405020304" pitchFamily="18" charset="0"/>
                <a:ea typeface="Times New Roman" panose="02020603050405020304" pitchFamily="18" charset="0"/>
              </a:rPr>
              <a:t>to</a:t>
            </a:r>
            <a:r>
              <a:rPr lang="uk-UA" b="1" dirty="0">
                <a:latin typeface="Times New Roman" panose="02020603050405020304" pitchFamily="18" charset="0"/>
                <a:ea typeface="Times New Roman" panose="02020603050405020304" pitchFamily="18" charset="0"/>
              </a:rPr>
              <a:t> </a:t>
            </a:r>
            <a:r>
              <a:rPr lang="uk-UA" b="1" dirty="0" err="1">
                <a:latin typeface="Times New Roman" panose="02020603050405020304" pitchFamily="18" charset="0"/>
                <a:ea typeface="Times New Roman" panose="02020603050405020304" pitchFamily="18" charset="0"/>
              </a:rPr>
              <a:t>the</a:t>
            </a:r>
            <a:r>
              <a:rPr lang="uk-UA" b="1" dirty="0">
                <a:latin typeface="Times New Roman" panose="02020603050405020304" pitchFamily="18" charset="0"/>
                <a:ea typeface="Times New Roman" panose="02020603050405020304" pitchFamily="18" charset="0"/>
              </a:rPr>
              <a:t> </a:t>
            </a:r>
            <a:r>
              <a:rPr lang="uk-UA" b="1" dirty="0" err="1">
                <a:latin typeface="Times New Roman" panose="02020603050405020304" pitchFamily="18" charset="0"/>
                <a:ea typeface="Times New Roman" panose="02020603050405020304" pitchFamily="18" charset="0"/>
              </a:rPr>
              <a:t>text</a:t>
            </a:r>
            <a:r>
              <a:rPr lang="uk-UA" b="1" dirty="0">
                <a:latin typeface="Times New Roman" panose="02020603050405020304" pitchFamily="18" charset="0"/>
                <a:ea typeface="Times New Roman" panose="02020603050405020304" pitchFamily="18" charset="0"/>
              </a:rPr>
              <a:t>, </a:t>
            </a:r>
            <a:r>
              <a:rPr lang="uk-UA" b="1" dirty="0" err="1">
                <a:latin typeface="Times New Roman" panose="02020603050405020304" pitchFamily="18" charset="0"/>
                <a:ea typeface="Times New Roman" panose="02020603050405020304" pitchFamily="18" charset="0"/>
              </a:rPr>
              <a:t>how</a:t>
            </a:r>
            <a:r>
              <a:rPr lang="uk-UA" b="1" dirty="0">
                <a:latin typeface="Times New Roman" panose="02020603050405020304" pitchFamily="18" charset="0"/>
                <a:ea typeface="Times New Roman" panose="02020603050405020304" pitchFamily="18" charset="0"/>
              </a:rPr>
              <a:t> </a:t>
            </a:r>
            <a:r>
              <a:rPr lang="uk-UA" b="1" dirty="0" err="1">
                <a:latin typeface="Times New Roman" panose="02020603050405020304" pitchFamily="18" charset="0"/>
                <a:ea typeface="Times New Roman" panose="02020603050405020304" pitchFamily="18" charset="0"/>
              </a:rPr>
              <a:t>are</a:t>
            </a:r>
            <a:r>
              <a:rPr lang="uk-UA" b="1" dirty="0">
                <a:latin typeface="Times New Roman" panose="02020603050405020304" pitchFamily="18" charset="0"/>
                <a:ea typeface="Times New Roman" panose="02020603050405020304" pitchFamily="18" charset="0"/>
              </a:rPr>
              <a:t> </a:t>
            </a:r>
            <a:r>
              <a:rPr lang="uk-UA" b="1" dirty="0" err="1">
                <a:latin typeface="Times New Roman" panose="02020603050405020304" pitchFamily="18" charset="0"/>
                <a:ea typeface="Times New Roman" panose="02020603050405020304" pitchFamily="18" charset="0"/>
              </a:rPr>
              <a:t>Spanish</a:t>
            </a:r>
            <a:r>
              <a:rPr lang="uk-UA" b="1" dirty="0">
                <a:latin typeface="Times New Roman" panose="02020603050405020304" pitchFamily="18" charset="0"/>
                <a:ea typeface="Times New Roman" panose="02020603050405020304" pitchFamily="18" charset="0"/>
              </a:rPr>
              <a:t> </a:t>
            </a:r>
            <a:r>
              <a:rPr lang="uk-UA" b="1" dirty="0" err="1">
                <a:latin typeface="Times New Roman" panose="02020603050405020304" pitchFamily="18" charset="0"/>
                <a:ea typeface="Times New Roman" panose="02020603050405020304" pitchFamily="18" charset="0"/>
              </a:rPr>
              <a:t>tomatoes</a:t>
            </a:r>
            <a:r>
              <a:rPr lang="uk-UA" b="1" dirty="0">
                <a:latin typeface="Times New Roman" panose="02020603050405020304" pitchFamily="18" charset="0"/>
                <a:ea typeface="Times New Roman" panose="02020603050405020304" pitchFamily="18" charset="0"/>
              </a:rPr>
              <a:t> </a:t>
            </a:r>
            <a:r>
              <a:rPr lang="uk-UA" b="1" dirty="0" err="1">
                <a:latin typeface="Times New Roman" panose="02020603050405020304" pitchFamily="18" charset="0"/>
                <a:ea typeface="Times New Roman" panose="02020603050405020304" pitchFamily="18" charset="0"/>
              </a:rPr>
              <a:t>and</a:t>
            </a:r>
            <a:r>
              <a:rPr lang="uk-UA" b="1" dirty="0">
                <a:latin typeface="Times New Roman" panose="02020603050405020304" pitchFamily="18" charset="0"/>
                <a:ea typeface="Times New Roman" panose="02020603050405020304" pitchFamily="18" charset="0"/>
              </a:rPr>
              <a:t> </a:t>
            </a:r>
            <a:r>
              <a:rPr lang="uk-UA" b="1" dirty="0" err="1">
                <a:latin typeface="Times New Roman" panose="02020603050405020304" pitchFamily="18" charset="0"/>
                <a:ea typeface="Times New Roman" panose="02020603050405020304" pitchFamily="18" charset="0"/>
              </a:rPr>
              <a:t>Kenyan</a:t>
            </a:r>
            <a:r>
              <a:rPr lang="uk-UA" b="1" dirty="0">
                <a:latin typeface="Times New Roman" panose="02020603050405020304" pitchFamily="18" charset="0"/>
                <a:ea typeface="Times New Roman" panose="02020603050405020304" pitchFamily="18" charset="0"/>
              </a:rPr>
              <a:t> </a:t>
            </a:r>
            <a:r>
              <a:rPr lang="uk-UA" b="1" dirty="0" err="1">
                <a:latin typeface="Times New Roman" panose="02020603050405020304" pitchFamily="18" charset="0"/>
                <a:ea typeface="Times New Roman" panose="02020603050405020304" pitchFamily="18" charset="0"/>
              </a:rPr>
              <a:t>beans</a:t>
            </a:r>
            <a:r>
              <a:rPr lang="uk-UA" b="1" dirty="0">
                <a:latin typeface="Times New Roman" panose="02020603050405020304" pitchFamily="18" charset="0"/>
                <a:ea typeface="Times New Roman" panose="02020603050405020304" pitchFamily="18" charset="0"/>
              </a:rPr>
              <a:t> </a:t>
            </a:r>
            <a:r>
              <a:rPr lang="uk-UA" b="1" dirty="0" err="1">
                <a:latin typeface="Times New Roman" panose="02020603050405020304" pitchFamily="18" charset="0"/>
                <a:ea typeface="Times New Roman" panose="02020603050405020304" pitchFamily="18" charset="0"/>
              </a:rPr>
              <a:t>similar</a:t>
            </a:r>
            <a:r>
              <a:rPr lang="uk-UA" b="1" dirty="0">
                <a:latin typeface="Times New Roman" panose="02020603050405020304" pitchFamily="18" charset="0"/>
                <a:ea typeface="Times New Roman" panose="02020603050405020304" pitchFamily="18" charset="0"/>
              </a:rPr>
              <a:t>?</a:t>
            </a:r>
            <a:endParaRPr lang="uk-UA" sz="2000" dirty="0" smtClean="0">
              <a:effectLst/>
              <a:latin typeface="Times New Roman" panose="02020603050405020304" pitchFamily="18" charset="0"/>
              <a:ea typeface="Times New Roman" panose="02020603050405020304" pitchFamily="18" charset="0"/>
            </a:endParaRPr>
          </a:p>
          <a:p>
            <a:pPr marL="226695" marR="68580" indent="450215" algn="just">
              <a:lnSpc>
                <a:spcPct val="150000"/>
              </a:lnSpc>
              <a:spcBef>
                <a:spcPts val="10"/>
              </a:spcBef>
              <a:spcAft>
                <a:spcPts val="0"/>
              </a:spcAft>
            </a:pPr>
            <a:r>
              <a:rPr lang="uk-UA" dirty="0" err="1">
                <a:latin typeface="Times New Roman" panose="02020603050405020304" pitchFamily="18" charset="0"/>
                <a:ea typeface="Times New Roman" panose="02020603050405020304" pitchFamily="18" charset="0"/>
              </a:rPr>
              <a:t>a.They</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are</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both</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transported</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by</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air</a:t>
            </a:r>
            <a:r>
              <a:rPr lang="uk-UA" dirty="0">
                <a:latin typeface="Times New Roman" panose="02020603050405020304" pitchFamily="18" charset="0"/>
                <a:ea typeface="Times New Roman" panose="02020603050405020304" pitchFamily="18" charset="0"/>
              </a:rPr>
              <a:t>.</a:t>
            </a:r>
            <a:endParaRPr lang="uk-UA" sz="2000" dirty="0" smtClean="0">
              <a:effectLst/>
              <a:latin typeface="Times New Roman" panose="02020603050405020304" pitchFamily="18" charset="0"/>
              <a:ea typeface="Times New Roman" panose="02020603050405020304" pitchFamily="18" charset="0"/>
            </a:endParaRPr>
          </a:p>
          <a:p>
            <a:pPr marL="226695" marR="68580" indent="450215" algn="just">
              <a:lnSpc>
                <a:spcPct val="150000"/>
              </a:lnSpc>
              <a:spcBef>
                <a:spcPts val="10"/>
              </a:spcBef>
              <a:spcAft>
                <a:spcPts val="0"/>
              </a:spcAft>
            </a:pPr>
            <a:r>
              <a:rPr lang="uk-UA" dirty="0" err="1">
                <a:latin typeface="Times New Roman" panose="02020603050405020304" pitchFamily="18" charset="0"/>
                <a:ea typeface="Times New Roman" panose="02020603050405020304" pitchFamily="18" charset="0"/>
              </a:rPr>
              <a:t>b.They</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are</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both</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grown</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using</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natural</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fertilizer</a:t>
            </a:r>
            <a:r>
              <a:rPr lang="uk-UA" dirty="0">
                <a:latin typeface="Times New Roman" panose="02020603050405020304" pitchFamily="18" charset="0"/>
                <a:ea typeface="Times New Roman" panose="02020603050405020304" pitchFamily="18" charset="0"/>
              </a:rPr>
              <a:t>.</a:t>
            </a:r>
            <a:endParaRPr lang="uk-UA" sz="2000" dirty="0" smtClean="0">
              <a:effectLst/>
              <a:latin typeface="Times New Roman" panose="02020603050405020304" pitchFamily="18" charset="0"/>
              <a:ea typeface="Times New Roman" panose="02020603050405020304" pitchFamily="18" charset="0"/>
            </a:endParaRPr>
          </a:p>
          <a:p>
            <a:pPr marL="226695" marR="68580" indent="450215" algn="just">
              <a:lnSpc>
                <a:spcPct val="150000"/>
              </a:lnSpc>
              <a:spcBef>
                <a:spcPts val="10"/>
              </a:spcBef>
              <a:spcAft>
                <a:spcPts val="0"/>
              </a:spcAft>
            </a:pPr>
            <a:r>
              <a:rPr lang="uk-UA" dirty="0" err="1">
                <a:latin typeface="Times New Roman" panose="02020603050405020304" pitchFamily="18" charset="0"/>
                <a:ea typeface="Times New Roman" panose="02020603050405020304" pitchFamily="18" charset="0"/>
              </a:rPr>
              <a:t>c.They</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are</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both</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grown</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outdoors</a:t>
            </a:r>
            <a:r>
              <a:rPr lang="uk-UA" dirty="0">
                <a:latin typeface="Times New Roman" panose="02020603050405020304" pitchFamily="18" charset="0"/>
                <a:ea typeface="Times New Roman" panose="02020603050405020304" pitchFamily="18" charset="0"/>
              </a:rPr>
              <a:t>.</a:t>
            </a:r>
            <a:endParaRPr lang="uk-UA" sz="2000" dirty="0" smtClean="0">
              <a:effectLst/>
              <a:latin typeface="Times New Roman" panose="02020603050405020304" pitchFamily="18" charset="0"/>
              <a:ea typeface="Times New Roman" panose="02020603050405020304" pitchFamily="18" charset="0"/>
            </a:endParaRPr>
          </a:p>
          <a:p>
            <a:pPr marL="226695" marR="68580" indent="450215" algn="just">
              <a:lnSpc>
                <a:spcPct val="150000"/>
              </a:lnSpc>
              <a:spcBef>
                <a:spcPts val="10"/>
              </a:spcBef>
              <a:spcAft>
                <a:spcPts val="0"/>
              </a:spcAft>
            </a:pPr>
            <a:r>
              <a:rPr lang="uk-UA" dirty="0" err="1">
                <a:latin typeface="Times New Roman" panose="02020603050405020304" pitchFamily="18" charset="0"/>
                <a:ea typeface="Times New Roman" panose="02020603050405020304" pitchFamily="18" charset="0"/>
              </a:rPr>
              <a:t>d.They</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both</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have</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high</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carbon</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footprints</a:t>
            </a:r>
            <a:r>
              <a:rPr lang="uk-UA" dirty="0">
                <a:latin typeface="Times New Roman" panose="02020603050405020304" pitchFamily="18" charset="0"/>
                <a:ea typeface="Times New Roman" panose="02020603050405020304" pitchFamily="18" charset="0"/>
              </a:rPr>
              <a:t>.</a:t>
            </a:r>
            <a:endParaRPr lang="uk-UA"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1337481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1588" y="1159810"/>
            <a:ext cx="8412480" cy="4247317"/>
          </a:xfrm>
          <a:prstGeom prst="rect">
            <a:avLst/>
          </a:prstGeom>
        </p:spPr>
        <p:txBody>
          <a:bodyPr wrap="square">
            <a:spAutoFit/>
          </a:bodyPr>
          <a:lstStyle/>
          <a:p>
            <a:pPr marL="226695" marR="68580" indent="450215" algn="just">
              <a:lnSpc>
                <a:spcPct val="150000"/>
              </a:lnSpc>
              <a:spcBef>
                <a:spcPts val="10"/>
              </a:spcBef>
              <a:spcAft>
                <a:spcPts val="0"/>
              </a:spcAft>
            </a:pPr>
            <a:r>
              <a:rPr lang="uk-UA" b="1" dirty="0">
                <a:latin typeface="Times New Roman" panose="02020603050405020304" pitchFamily="18" charset="0"/>
                <a:ea typeface="Times New Roman" panose="02020603050405020304" pitchFamily="18" charset="0"/>
              </a:rPr>
              <a:t>5) </a:t>
            </a:r>
            <a:r>
              <a:rPr lang="uk-UA" b="1" dirty="0" err="1">
                <a:latin typeface="Times New Roman" panose="02020603050405020304" pitchFamily="18" charset="0"/>
                <a:ea typeface="Times New Roman" panose="02020603050405020304" pitchFamily="18" charset="0"/>
              </a:rPr>
              <a:t>Which</a:t>
            </a:r>
            <a:r>
              <a:rPr lang="uk-UA" b="1" dirty="0">
                <a:latin typeface="Times New Roman" panose="02020603050405020304" pitchFamily="18" charset="0"/>
                <a:ea typeface="Times New Roman" panose="02020603050405020304" pitchFamily="18" charset="0"/>
              </a:rPr>
              <a:t> </a:t>
            </a:r>
            <a:r>
              <a:rPr lang="uk-UA" b="1" dirty="0" err="1">
                <a:latin typeface="Times New Roman" panose="02020603050405020304" pitchFamily="18" charset="0"/>
                <a:ea typeface="Times New Roman" panose="02020603050405020304" pitchFamily="18" charset="0"/>
              </a:rPr>
              <a:t>of</a:t>
            </a:r>
            <a:r>
              <a:rPr lang="uk-UA" b="1" dirty="0">
                <a:latin typeface="Times New Roman" panose="02020603050405020304" pitchFamily="18" charset="0"/>
                <a:ea typeface="Times New Roman" panose="02020603050405020304" pitchFamily="18" charset="0"/>
              </a:rPr>
              <a:t> </a:t>
            </a:r>
            <a:r>
              <a:rPr lang="uk-UA" b="1" dirty="0" err="1">
                <a:latin typeface="Times New Roman" panose="02020603050405020304" pitchFamily="18" charset="0"/>
                <a:ea typeface="Times New Roman" panose="02020603050405020304" pitchFamily="18" charset="0"/>
              </a:rPr>
              <a:t>these</a:t>
            </a:r>
            <a:r>
              <a:rPr lang="uk-UA" b="1" dirty="0">
                <a:latin typeface="Times New Roman" panose="02020603050405020304" pitchFamily="18" charset="0"/>
                <a:ea typeface="Times New Roman" panose="02020603050405020304" pitchFamily="18" charset="0"/>
              </a:rPr>
              <a:t> </a:t>
            </a:r>
            <a:r>
              <a:rPr lang="uk-UA" b="1" dirty="0" err="1">
                <a:latin typeface="Times New Roman" panose="02020603050405020304" pitchFamily="18" charset="0"/>
                <a:ea typeface="Times New Roman" panose="02020603050405020304" pitchFamily="18" charset="0"/>
              </a:rPr>
              <a:t>does</a:t>
            </a:r>
            <a:r>
              <a:rPr lang="uk-UA" b="1" dirty="0">
                <a:latin typeface="Times New Roman" panose="02020603050405020304" pitchFamily="18" charset="0"/>
                <a:ea typeface="Times New Roman" panose="02020603050405020304" pitchFamily="18" charset="0"/>
              </a:rPr>
              <a:t> </a:t>
            </a:r>
            <a:r>
              <a:rPr lang="uk-UA" b="1" dirty="0" err="1">
                <a:latin typeface="Times New Roman" panose="02020603050405020304" pitchFamily="18" charset="0"/>
                <a:ea typeface="Times New Roman" panose="02020603050405020304" pitchFamily="18" charset="0"/>
              </a:rPr>
              <a:t>the</a:t>
            </a:r>
            <a:r>
              <a:rPr lang="uk-UA" b="1" dirty="0">
                <a:latin typeface="Times New Roman" panose="02020603050405020304" pitchFamily="18" charset="0"/>
                <a:ea typeface="Times New Roman" panose="02020603050405020304" pitchFamily="18" charset="0"/>
              </a:rPr>
              <a:t> </a:t>
            </a:r>
            <a:r>
              <a:rPr lang="uk-UA" b="1" dirty="0" err="1">
                <a:latin typeface="Times New Roman" panose="02020603050405020304" pitchFamily="18" charset="0"/>
                <a:ea typeface="Times New Roman" panose="02020603050405020304" pitchFamily="18" charset="0"/>
              </a:rPr>
              <a:t>writer</a:t>
            </a:r>
            <a:r>
              <a:rPr lang="uk-UA" b="1" dirty="0">
                <a:latin typeface="Times New Roman" panose="02020603050405020304" pitchFamily="18" charset="0"/>
                <a:ea typeface="Times New Roman" panose="02020603050405020304" pitchFamily="18" charset="0"/>
              </a:rPr>
              <a:t> NOT </a:t>
            </a:r>
            <a:r>
              <a:rPr lang="uk-UA" b="1" dirty="0" err="1">
                <a:latin typeface="Times New Roman" panose="02020603050405020304" pitchFamily="18" charset="0"/>
                <a:ea typeface="Times New Roman" panose="02020603050405020304" pitchFamily="18" charset="0"/>
              </a:rPr>
              <a:t>support</a:t>
            </a:r>
            <a:r>
              <a:rPr lang="uk-UA" b="1" dirty="0">
                <a:latin typeface="Times New Roman" panose="02020603050405020304" pitchFamily="18" charset="0"/>
                <a:ea typeface="Times New Roman" panose="02020603050405020304" pitchFamily="18" charset="0"/>
              </a:rPr>
              <a:t>?</a:t>
            </a:r>
            <a:endParaRPr lang="uk-UA" sz="2000" dirty="0" smtClean="0">
              <a:effectLst/>
              <a:latin typeface="Times New Roman" panose="02020603050405020304" pitchFamily="18" charset="0"/>
              <a:ea typeface="Times New Roman" panose="02020603050405020304" pitchFamily="18" charset="0"/>
            </a:endParaRPr>
          </a:p>
          <a:p>
            <a:pPr marL="226695" marR="68580" indent="450215" algn="just">
              <a:lnSpc>
                <a:spcPct val="150000"/>
              </a:lnSpc>
              <a:spcBef>
                <a:spcPts val="10"/>
              </a:spcBef>
              <a:spcAft>
                <a:spcPts val="0"/>
              </a:spcAft>
            </a:pPr>
            <a:r>
              <a:rPr lang="uk-UA" dirty="0" err="1">
                <a:latin typeface="Times New Roman" panose="02020603050405020304" pitchFamily="18" charset="0"/>
                <a:ea typeface="Times New Roman" panose="02020603050405020304" pitchFamily="18" charset="0"/>
              </a:rPr>
              <a:t>a.Supporting</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farmers</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in</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poor</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countries</a:t>
            </a:r>
            <a:r>
              <a:rPr lang="uk-UA" dirty="0">
                <a:latin typeface="Times New Roman" panose="02020603050405020304" pitchFamily="18" charset="0"/>
                <a:ea typeface="Times New Roman" panose="02020603050405020304" pitchFamily="18" charset="0"/>
              </a:rPr>
              <a:t>.</a:t>
            </a:r>
            <a:endParaRPr lang="uk-UA" sz="2000" dirty="0" smtClean="0">
              <a:effectLst/>
              <a:latin typeface="Times New Roman" panose="02020603050405020304" pitchFamily="18" charset="0"/>
              <a:ea typeface="Times New Roman" panose="02020603050405020304" pitchFamily="18" charset="0"/>
            </a:endParaRPr>
          </a:p>
          <a:p>
            <a:pPr marL="226695" marR="68580" indent="450215" algn="just">
              <a:lnSpc>
                <a:spcPct val="150000"/>
              </a:lnSpc>
              <a:spcBef>
                <a:spcPts val="10"/>
              </a:spcBef>
              <a:spcAft>
                <a:spcPts val="0"/>
              </a:spcAft>
            </a:pPr>
            <a:r>
              <a:rPr lang="uk-UA" dirty="0" err="1">
                <a:latin typeface="Times New Roman" panose="02020603050405020304" pitchFamily="18" charset="0"/>
                <a:ea typeface="Times New Roman" panose="02020603050405020304" pitchFamily="18" charset="0"/>
              </a:rPr>
              <a:t>b.Importing</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apples</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to</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Britain</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from</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New</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Zealand</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in</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spring</a:t>
            </a:r>
            <a:r>
              <a:rPr lang="uk-UA" dirty="0">
                <a:latin typeface="Times New Roman" panose="02020603050405020304" pitchFamily="18" charset="0"/>
                <a:ea typeface="Times New Roman" panose="02020603050405020304" pitchFamily="18" charset="0"/>
              </a:rPr>
              <a:t>.</a:t>
            </a:r>
            <a:endParaRPr lang="uk-UA" sz="2000" dirty="0" smtClean="0">
              <a:effectLst/>
              <a:latin typeface="Times New Roman" panose="02020603050405020304" pitchFamily="18" charset="0"/>
              <a:ea typeface="Times New Roman" panose="02020603050405020304" pitchFamily="18" charset="0"/>
            </a:endParaRPr>
          </a:p>
          <a:p>
            <a:pPr marL="226695" marR="68580" indent="450215" algn="just">
              <a:lnSpc>
                <a:spcPct val="150000"/>
              </a:lnSpc>
              <a:spcBef>
                <a:spcPts val="10"/>
              </a:spcBef>
              <a:spcAft>
                <a:spcPts val="0"/>
              </a:spcAft>
            </a:pPr>
            <a:r>
              <a:rPr lang="uk-UA" dirty="0" err="1">
                <a:latin typeface="Times New Roman" panose="02020603050405020304" pitchFamily="18" charset="0"/>
                <a:ea typeface="Times New Roman" panose="02020603050405020304" pitchFamily="18" charset="0"/>
              </a:rPr>
              <a:t>c.Buying</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beans</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imported</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by</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air</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from</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Kenya</a:t>
            </a:r>
            <a:r>
              <a:rPr lang="uk-UA" dirty="0">
                <a:latin typeface="Times New Roman" panose="02020603050405020304" pitchFamily="18" charset="0"/>
                <a:ea typeface="Times New Roman" panose="02020603050405020304" pitchFamily="18" charset="0"/>
              </a:rPr>
              <a:t>.</a:t>
            </a:r>
            <a:endParaRPr lang="uk-UA" sz="2000" dirty="0" smtClean="0">
              <a:effectLst/>
              <a:latin typeface="Times New Roman" panose="02020603050405020304" pitchFamily="18" charset="0"/>
              <a:ea typeface="Times New Roman" panose="02020603050405020304" pitchFamily="18" charset="0"/>
            </a:endParaRPr>
          </a:p>
          <a:p>
            <a:pPr marL="226695" marR="68580" indent="450215" algn="just">
              <a:lnSpc>
                <a:spcPct val="150000"/>
              </a:lnSpc>
              <a:spcBef>
                <a:spcPts val="10"/>
              </a:spcBef>
              <a:spcAft>
                <a:spcPts val="0"/>
              </a:spcAft>
            </a:pPr>
            <a:r>
              <a:rPr lang="uk-UA" dirty="0" err="1">
                <a:latin typeface="Times New Roman" panose="02020603050405020304" pitchFamily="18" charset="0"/>
                <a:ea typeface="Times New Roman" panose="02020603050405020304" pitchFamily="18" charset="0"/>
              </a:rPr>
              <a:t>d.Making</a:t>
            </a:r>
            <a:r>
              <a:rPr lang="uk-UA" dirty="0">
                <a:latin typeface="Times New Roman" panose="02020603050405020304" pitchFamily="18" charset="0"/>
                <a:ea typeface="Times New Roman" panose="02020603050405020304" pitchFamily="18" charset="0"/>
              </a:rPr>
              <a:t> a </a:t>
            </a:r>
            <a:r>
              <a:rPr lang="uk-UA" dirty="0" err="1">
                <a:latin typeface="Times New Roman" panose="02020603050405020304" pitchFamily="18" charset="0"/>
                <a:ea typeface="Times New Roman" panose="02020603050405020304" pitchFamily="18" charset="0"/>
              </a:rPr>
              <a:t>long</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journey</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to</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buy</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food</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produced</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locally</a:t>
            </a:r>
            <a:r>
              <a:rPr lang="uk-UA" dirty="0">
                <a:latin typeface="Times New Roman" panose="02020603050405020304" pitchFamily="18" charset="0"/>
                <a:ea typeface="Times New Roman" panose="02020603050405020304" pitchFamily="18" charset="0"/>
              </a:rPr>
              <a:t>.</a:t>
            </a:r>
            <a:endParaRPr lang="uk-UA" sz="2000" dirty="0" smtClean="0">
              <a:effectLst/>
              <a:latin typeface="Times New Roman" panose="02020603050405020304" pitchFamily="18" charset="0"/>
              <a:ea typeface="Times New Roman" panose="02020603050405020304" pitchFamily="18" charset="0"/>
            </a:endParaRPr>
          </a:p>
          <a:p>
            <a:pPr marL="226695" marR="68580" indent="450215" algn="just">
              <a:lnSpc>
                <a:spcPct val="150000"/>
              </a:lnSpc>
              <a:spcBef>
                <a:spcPts val="10"/>
              </a:spcBef>
              <a:spcAft>
                <a:spcPts val="0"/>
              </a:spcAft>
            </a:pPr>
            <a:r>
              <a:rPr lang="uk-UA" b="1" dirty="0">
                <a:latin typeface="Times New Roman" panose="02020603050405020304" pitchFamily="18" charset="0"/>
                <a:ea typeface="Times New Roman" panose="02020603050405020304" pitchFamily="18" charset="0"/>
              </a:rPr>
              <a:t>6) </a:t>
            </a:r>
            <a:r>
              <a:rPr lang="uk-UA" b="1" dirty="0" err="1">
                <a:latin typeface="Times New Roman" panose="02020603050405020304" pitchFamily="18" charset="0"/>
                <a:ea typeface="Times New Roman" panose="02020603050405020304" pitchFamily="18" charset="0"/>
              </a:rPr>
              <a:t>The</a:t>
            </a:r>
            <a:r>
              <a:rPr lang="uk-UA" b="1" dirty="0">
                <a:latin typeface="Times New Roman" panose="02020603050405020304" pitchFamily="18" charset="0"/>
                <a:ea typeface="Times New Roman" panose="02020603050405020304" pitchFamily="18" charset="0"/>
              </a:rPr>
              <a:t> </a:t>
            </a:r>
            <a:r>
              <a:rPr lang="uk-UA" b="1" dirty="0" err="1">
                <a:latin typeface="Times New Roman" panose="02020603050405020304" pitchFamily="18" charset="0"/>
                <a:ea typeface="Times New Roman" panose="02020603050405020304" pitchFamily="18" charset="0"/>
              </a:rPr>
              <a:t>writer</a:t>
            </a:r>
            <a:r>
              <a:rPr lang="uk-UA" b="1" dirty="0">
                <a:latin typeface="Times New Roman" panose="02020603050405020304" pitchFamily="18" charset="0"/>
                <a:ea typeface="Times New Roman" panose="02020603050405020304" pitchFamily="18" charset="0"/>
              </a:rPr>
              <a:t> </a:t>
            </a:r>
            <a:r>
              <a:rPr lang="uk-UA" b="1" dirty="0" err="1">
                <a:latin typeface="Times New Roman" panose="02020603050405020304" pitchFamily="18" charset="0"/>
                <a:ea typeface="Times New Roman" panose="02020603050405020304" pitchFamily="18" charset="0"/>
              </a:rPr>
              <a:t>thinks</a:t>
            </a:r>
            <a:r>
              <a:rPr lang="uk-UA" b="1" dirty="0">
                <a:latin typeface="Times New Roman" panose="02020603050405020304" pitchFamily="18" charset="0"/>
                <a:ea typeface="Times New Roman" panose="02020603050405020304" pitchFamily="18" charset="0"/>
              </a:rPr>
              <a:t> </a:t>
            </a:r>
            <a:r>
              <a:rPr lang="uk-UA" b="1" dirty="0" err="1">
                <a:latin typeface="Times New Roman" panose="02020603050405020304" pitchFamily="18" charset="0"/>
                <a:ea typeface="Times New Roman" panose="02020603050405020304" pitchFamily="18" charset="0"/>
              </a:rPr>
              <a:t>that</a:t>
            </a:r>
            <a:r>
              <a:rPr lang="uk-UA" b="1" dirty="0">
                <a:latin typeface="Times New Roman" panose="02020603050405020304" pitchFamily="18" charset="0"/>
                <a:ea typeface="Times New Roman" panose="02020603050405020304" pitchFamily="18" charset="0"/>
              </a:rPr>
              <a:t> </a:t>
            </a:r>
            <a:r>
              <a:rPr lang="uk-UA" b="1" dirty="0" err="1">
                <a:latin typeface="Times New Roman" panose="02020603050405020304" pitchFamily="18" charset="0"/>
                <a:ea typeface="Times New Roman" panose="02020603050405020304" pitchFamily="18" charset="0"/>
              </a:rPr>
              <a:t>labelling</a:t>
            </a:r>
            <a:r>
              <a:rPr lang="uk-UA" b="1" dirty="0">
                <a:latin typeface="Times New Roman" panose="02020603050405020304" pitchFamily="18" charset="0"/>
                <a:ea typeface="Times New Roman" panose="02020603050405020304" pitchFamily="18" charset="0"/>
              </a:rPr>
              <a:t> </a:t>
            </a:r>
            <a:r>
              <a:rPr lang="uk-UA" b="1" dirty="0" err="1">
                <a:latin typeface="Times New Roman" panose="02020603050405020304" pitchFamily="18" charset="0"/>
                <a:ea typeface="Times New Roman" panose="02020603050405020304" pitchFamily="18" charset="0"/>
              </a:rPr>
              <a:t>food</a:t>
            </a:r>
            <a:r>
              <a:rPr lang="uk-UA" b="1" dirty="0">
                <a:latin typeface="Times New Roman" panose="02020603050405020304" pitchFamily="18" charset="0"/>
                <a:ea typeface="Times New Roman" panose="02020603050405020304" pitchFamily="18" charset="0"/>
              </a:rPr>
              <a:t> </a:t>
            </a:r>
            <a:r>
              <a:rPr lang="uk-UA" b="1" dirty="0" err="1">
                <a:latin typeface="Times New Roman" panose="02020603050405020304" pitchFamily="18" charset="0"/>
                <a:ea typeface="Times New Roman" panose="02020603050405020304" pitchFamily="18" charset="0"/>
              </a:rPr>
              <a:t>which</a:t>
            </a:r>
            <a:r>
              <a:rPr lang="uk-UA" b="1" dirty="0">
                <a:latin typeface="Times New Roman" panose="02020603050405020304" pitchFamily="18" charset="0"/>
                <a:ea typeface="Times New Roman" panose="02020603050405020304" pitchFamily="18" charset="0"/>
              </a:rPr>
              <a:t> </a:t>
            </a:r>
            <a:r>
              <a:rPr lang="uk-UA" b="1" dirty="0" err="1">
                <a:latin typeface="Times New Roman" panose="02020603050405020304" pitchFamily="18" charset="0"/>
                <a:ea typeface="Times New Roman" panose="02020603050405020304" pitchFamily="18" charset="0"/>
              </a:rPr>
              <a:t>has</a:t>
            </a:r>
            <a:r>
              <a:rPr lang="uk-UA" b="1" dirty="0">
                <a:latin typeface="Times New Roman" panose="02020603050405020304" pitchFamily="18" charset="0"/>
                <a:ea typeface="Times New Roman" panose="02020603050405020304" pitchFamily="18" charset="0"/>
              </a:rPr>
              <a:t> </a:t>
            </a:r>
            <a:r>
              <a:rPr lang="uk-UA" b="1" dirty="0" err="1">
                <a:latin typeface="Times New Roman" panose="02020603050405020304" pitchFamily="18" charset="0"/>
                <a:ea typeface="Times New Roman" panose="02020603050405020304" pitchFamily="18" charset="0"/>
              </a:rPr>
              <a:t>been</a:t>
            </a:r>
            <a:r>
              <a:rPr lang="uk-UA" b="1" dirty="0">
                <a:latin typeface="Times New Roman" panose="02020603050405020304" pitchFamily="18" charset="0"/>
                <a:ea typeface="Times New Roman" panose="02020603050405020304" pitchFamily="18" charset="0"/>
              </a:rPr>
              <a:t> </a:t>
            </a:r>
            <a:r>
              <a:rPr lang="uk-UA" b="1" dirty="0" err="1">
                <a:latin typeface="Times New Roman" panose="02020603050405020304" pitchFamily="18" charset="0"/>
                <a:ea typeface="Times New Roman" panose="02020603050405020304" pitchFamily="18" charset="0"/>
              </a:rPr>
              <a:t>transported</a:t>
            </a:r>
            <a:r>
              <a:rPr lang="uk-UA" b="1" dirty="0">
                <a:latin typeface="Times New Roman" panose="02020603050405020304" pitchFamily="18" charset="0"/>
                <a:ea typeface="Times New Roman" panose="02020603050405020304" pitchFamily="18" charset="0"/>
              </a:rPr>
              <a:t> </a:t>
            </a:r>
            <a:r>
              <a:rPr lang="uk-UA" b="1" dirty="0" err="1">
                <a:latin typeface="Times New Roman" panose="02020603050405020304" pitchFamily="18" charset="0"/>
                <a:ea typeface="Times New Roman" panose="02020603050405020304" pitchFamily="18" charset="0"/>
              </a:rPr>
              <a:t>by</a:t>
            </a:r>
            <a:r>
              <a:rPr lang="uk-UA" b="1" dirty="0">
                <a:latin typeface="Times New Roman" panose="02020603050405020304" pitchFamily="18" charset="0"/>
                <a:ea typeface="Times New Roman" panose="02020603050405020304" pitchFamily="18" charset="0"/>
              </a:rPr>
              <a:t> </a:t>
            </a:r>
            <a:r>
              <a:rPr lang="uk-UA" b="1" dirty="0" err="1">
                <a:latin typeface="Times New Roman" panose="02020603050405020304" pitchFamily="18" charset="0"/>
                <a:ea typeface="Times New Roman" panose="02020603050405020304" pitchFamily="18" charset="0"/>
              </a:rPr>
              <a:t>air</a:t>
            </a:r>
            <a:r>
              <a:rPr lang="uk-UA" b="1" dirty="0">
                <a:latin typeface="Times New Roman" panose="02020603050405020304" pitchFamily="18" charset="0"/>
                <a:ea typeface="Times New Roman" panose="02020603050405020304" pitchFamily="18" charset="0"/>
              </a:rPr>
              <a:t>...</a:t>
            </a:r>
            <a:endParaRPr lang="uk-UA" sz="2000" dirty="0" smtClean="0">
              <a:effectLst/>
              <a:latin typeface="Times New Roman" panose="02020603050405020304" pitchFamily="18" charset="0"/>
              <a:ea typeface="Times New Roman" panose="02020603050405020304" pitchFamily="18" charset="0"/>
            </a:endParaRPr>
          </a:p>
          <a:p>
            <a:pPr marL="226695" marR="68580" indent="450215" algn="just">
              <a:lnSpc>
                <a:spcPct val="150000"/>
              </a:lnSpc>
              <a:spcBef>
                <a:spcPts val="10"/>
              </a:spcBef>
              <a:spcAft>
                <a:spcPts val="0"/>
              </a:spcAft>
            </a:pPr>
            <a:r>
              <a:rPr lang="uk-UA" dirty="0" err="1">
                <a:latin typeface="Times New Roman" panose="02020603050405020304" pitchFamily="18" charset="0"/>
                <a:ea typeface="Times New Roman" panose="02020603050405020304" pitchFamily="18" charset="0"/>
              </a:rPr>
              <a:t>a.will</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raise</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environmental</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awareness</a:t>
            </a:r>
            <a:r>
              <a:rPr lang="uk-UA" dirty="0">
                <a:latin typeface="Times New Roman" panose="02020603050405020304" pitchFamily="18" charset="0"/>
                <a:ea typeface="Times New Roman" panose="02020603050405020304" pitchFamily="18" charset="0"/>
              </a:rPr>
              <a:t>.</a:t>
            </a:r>
            <a:endParaRPr lang="uk-UA" sz="2000" dirty="0" smtClean="0">
              <a:effectLst/>
              <a:latin typeface="Times New Roman" panose="02020603050405020304" pitchFamily="18" charset="0"/>
              <a:ea typeface="Times New Roman" panose="02020603050405020304" pitchFamily="18" charset="0"/>
            </a:endParaRPr>
          </a:p>
          <a:p>
            <a:pPr marL="226695" marR="68580" indent="450215" algn="just">
              <a:lnSpc>
                <a:spcPct val="150000"/>
              </a:lnSpc>
              <a:spcBef>
                <a:spcPts val="10"/>
              </a:spcBef>
              <a:spcAft>
                <a:spcPts val="0"/>
              </a:spcAft>
            </a:pPr>
            <a:r>
              <a:rPr lang="uk-UA" dirty="0" err="1">
                <a:latin typeface="Times New Roman" panose="02020603050405020304" pitchFamily="18" charset="0"/>
                <a:ea typeface="Times New Roman" panose="02020603050405020304" pitchFamily="18" charset="0"/>
              </a:rPr>
              <a:t>b.helps</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people</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to</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shop</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more</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ethically</a:t>
            </a:r>
            <a:r>
              <a:rPr lang="uk-UA" dirty="0">
                <a:latin typeface="Times New Roman" panose="02020603050405020304" pitchFamily="18" charset="0"/>
                <a:ea typeface="Times New Roman" panose="02020603050405020304" pitchFamily="18" charset="0"/>
              </a:rPr>
              <a:t>.</a:t>
            </a:r>
            <a:endParaRPr lang="uk-UA" sz="2000" dirty="0" smtClean="0">
              <a:effectLst/>
              <a:latin typeface="Times New Roman" panose="02020603050405020304" pitchFamily="18" charset="0"/>
              <a:ea typeface="Times New Roman" panose="02020603050405020304" pitchFamily="18" charset="0"/>
            </a:endParaRPr>
          </a:p>
          <a:p>
            <a:pPr marL="226695" marR="68580" indent="450215" algn="just">
              <a:lnSpc>
                <a:spcPct val="150000"/>
              </a:lnSpc>
              <a:spcBef>
                <a:spcPts val="10"/>
              </a:spcBef>
              <a:spcAft>
                <a:spcPts val="0"/>
              </a:spcAft>
            </a:pPr>
            <a:r>
              <a:rPr lang="uk-UA" dirty="0" err="1">
                <a:latin typeface="Times New Roman" panose="02020603050405020304" pitchFamily="18" charset="0"/>
                <a:ea typeface="Times New Roman" panose="02020603050405020304" pitchFamily="18" charset="0"/>
              </a:rPr>
              <a:t>c.does</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not</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tell</a:t>
            </a:r>
            <a:r>
              <a:rPr lang="uk-UA" dirty="0">
                <a:latin typeface="Times New Roman" panose="02020603050405020304" pitchFamily="18" charset="0"/>
                <a:ea typeface="Times New Roman" panose="02020603050405020304" pitchFamily="18" charset="0"/>
              </a:rPr>
              <a:t> a </a:t>
            </a:r>
            <a:r>
              <a:rPr lang="uk-UA" dirty="0" err="1">
                <a:latin typeface="Times New Roman" panose="02020603050405020304" pitchFamily="18" charset="0"/>
                <a:ea typeface="Times New Roman" panose="02020603050405020304" pitchFamily="18" charset="0"/>
              </a:rPr>
              <a:t>full</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accurate</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story</a:t>
            </a:r>
            <a:r>
              <a:rPr lang="uk-UA" dirty="0">
                <a:latin typeface="Times New Roman" panose="02020603050405020304" pitchFamily="18" charset="0"/>
                <a:ea typeface="Times New Roman" panose="02020603050405020304" pitchFamily="18" charset="0"/>
              </a:rPr>
              <a:t>.</a:t>
            </a:r>
            <a:endParaRPr lang="uk-UA" sz="2000" dirty="0" smtClean="0">
              <a:effectLst/>
              <a:latin typeface="Times New Roman" panose="02020603050405020304" pitchFamily="18" charset="0"/>
              <a:ea typeface="Times New Roman" panose="02020603050405020304" pitchFamily="18" charset="0"/>
            </a:endParaRPr>
          </a:p>
          <a:p>
            <a:pPr marL="226695" marR="68580" indent="450215" algn="just">
              <a:lnSpc>
                <a:spcPct val="150000"/>
              </a:lnSpc>
              <a:spcBef>
                <a:spcPts val="10"/>
              </a:spcBef>
              <a:spcAft>
                <a:spcPts val="0"/>
              </a:spcAft>
            </a:pPr>
            <a:r>
              <a:rPr lang="uk-UA" dirty="0" err="1">
                <a:latin typeface="Times New Roman" panose="02020603050405020304" pitchFamily="18" charset="0"/>
                <a:ea typeface="Times New Roman" panose="02020603050405020304" pitchFamily="18" charset="0"/>
              </a:rPr>
              <a:t>d.gives</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false</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information</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about</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the</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product</a:t>
            </a:r>
            <a:endParaRPr lang="uk-UA"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4547038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509452" y="635727"/>
            <a:ext cx="10951027" cy="5475514"/>
          </a:xfrm>
          <a:prstGeom prst="rect">
            <a:avLst/>
          </a:prstGeom>
        </p:spPr>
      </p:pic>
    </p:spTree>
    <p:extLst>
      <p:ext uri="{BB962C8B-B14F-4D97-AF65-F5344CB8AC3E}">
        <p14:creationId xmlns:p14="http://schemas.microsoft.com/office/powerpoint/2010/main" val="127973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54554" y="2064202"/>
            <a:ext cx="12137445" cy="2112616"/>
          </a:xfrm>
          <a:prstGeom prst="rect">
            <a:avLst/>
          </a:prstGeom>
        </p:spPr>
      </p:pic>
    </p:spTree>
    <p:extLst>
      <p:ext uri="{BB962C8B-B14F-4D97-AF65-F5344CB8AC3E}">
        <p14:creationId xmlns:p14="http://schemas.microsoft.com/office/powerpoint/2010/main" val="13286583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415887" y="1463040"/>
            <a:ext cx="11095013" cy="3137885"/>
          </a:xfrm>
          <a:prstGeom prst="rect">
            <a:avLst/>
          </a:prstGeom>
        </p:spPr>
      </p:pic>
    </p:spTree>
    <p:extLst>
      <p:ext uri="{BB962C8B-B14F-4D97-AF65-F5344CB8AC3E}">
        <p14:creationId xmlns:p14="http://schemas.microsoft.com/office/powerpoint/2010/main" val="27252272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748936" y="1774002"/>
            <a:ext cx="10894615" cy="3057965"/>
          </a:xfrm>
          <a:prstGeom prst="rect">
            <a:avLst/>
          </a:prstGeom>
        </p:spPr>
      </p:pic>
    </p:spTree>
    <p:extLst>
      <p:ext uri="{BB962C8B-B14F-4D97-AF65-F5344CB8AC3E}">
        <p14:creationId xmlns:p14="http://schemas.microsoft.com/office/powerpoint/2010/main" val="41336651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185740" y="1210492"/>
            <a:ext cx="11853984" cy="2917371"/>
          </a:xfrm>
          <a:prstGeom prst="rect">
            <a:avLst/>
          </a:prstGeom>
        </p:spPr>
      </p:pic>
    </p:spTree>
    <p:extLst>
      <p:ext uri="{BB962C8B-B14F-4D97-AF65-F5344CB8AC3E}">
        <p14:creationId xmlns:p14="http://schemas.microsoft.com/office/powerpoint/2010/main" val="2721390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Minion Thanks GIFs | Teno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3866606" y="722812"/>
            <a:ext cx="3922947" cy="52959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35242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57349" y="505098"/>
            <a:ext cx="11103428" cy="4976747"/>
          </a:xfrm>
          <a:prstGeom prst="rect">
            <a:avLst/>
          </a:prstGeom>
        </p:spPr>
        <p:txBody>
          <a:bodyPr wrap="square">
            <a:spAutoFit/>
          </a:bodyPr>
          <a:lstStyle/>
          <a:p>
            <a:pPr algn="ctr">
              <a:lnSpc>
                <a:spcPct val="115000"/>
              </a:lnSpc>
              <a:spcAft>
                <a:spcPts val="0"/>
              </a:spcAft>
            </a:pPr>
            <a:r>
              <a:rPr lang="ru-RU" sz="2800" dirty="0" err="1" smtClean="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Практичне</a:t>
            </a:r>
            <a:r>
              <a:rPr lang="ru-RU" sz="2800" dirty="0" smtClean="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800" dirty="0" err="1" smtClean="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заняття</a:t>
            </a:r>
            <a:r>
              <a:rPr lang="en-US" sz="2800" dirty="0" smtClean="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 5(2 </a:t>
            </a:r>
            <a:r>
              <a:rPr lang="ru-RU" sz="2800" dirty="0" smtClean="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год</a:t>
            </a:r>
            <a:r>
              <a:rPr lang="en-US" sz="2800" dirty="0" smtClean="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uk-UA" sz="20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450215">
              <a:lnSpc>
                <a:spcPct val="115000"/>
              </a:lnSpc>
              <a:spcAft>
                <a:spcPts val="0"/>
              </a:spcAft>
            </a:pPr>
            <a:r>
              <a:rPr lang="en-US" sz="2800" b="1" dirty="0" smtClean="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Topic</a:t>
            </a:r>
            <a:r>
              <a:rPr lang="en-US" sz="2800" b="1"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800" b="1" dirty="0" smtClean="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800" b="1" dirty="0" smtClean="0">
                <a:effectLst/>
                <a:latin typeface="Times New Roman" panose="02020603050405020304" pitchFamily="18" charset="0"/>
                <a:ea typeface="Times New Roman" panose="02020603050405020304" pitchFamily="18" charset="0"/>
                <a:cs typeface="Times New Roman" panose="02020603050405020304" pitchFamily="18" charset="0"/>
              </a:rPr>
              <a:t>Animal products. Active and Passive Voice</a:t>
            </a:r>
            <a:r>
              <a:rPr lang="uk-UA" sz="2800" b="1" dirty="0" smtClean="0">
                <a:effectLst/>
                <a:latin typeface="Times New Roman" panose="02020603050405020304" pitchFamily="18" charset="0"/>
                <a:ea typeface="Times New Roman" panose="02020603050405020304" pitchFamily="18" charset="0"/>
                <a:cs typeface="Times New Roman" panose="02020603050405020304" pitchFamily="18" charset="0"/>
              </a:rPr>
              <a:t> 1</a:t>
            </a:r>
            <a:r>
              <a:rPr lang="en-US" sz="2800" b="1" dirty="0" smtClean="0">
                <a:effectLst/>
                <a:latin typeface="Times New Roman" panose="02020603050405020304" pitchFamily="18" charset="0"/>
                <a:ea typeface="Times New Roman" panose="02020603050405020304" pitchFamily="18" charset="0"/>
                <a:cs typeface="Times New Roman" panose="02020603050405020304" pitchFamily="18" charset="0"/>
              </a:rPr>
              <a:t>.»  Grammar revision</a:t>
            </a:r>
            <a:endParaRPr lang="uk-UA" sz="20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0"/>
              </a:spcAft>
              <a:tabLst>
                <a:tab pos="180340" algn="l"/>
                <a:tab pos="3150235" algn="ctr"/>
              </a:tabLs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Objectives: 	</a:t>
            </a:r>
            <a:endParaRPr lang="uk-UA" sz="20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0"/>
              </a:spcAft>
              <a:tabLst>
                <a:tab pos="180340" algn="l"/>
              </a:tabLs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	to learn new vocabulary;</a:t>
            </a:r>
            <a:endParaRPr lang="uk-UA" sz="20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0"/>
              </a:spcAft>
              <a:tabLst>
                <a:tab pos="180340" algn="l"/>
              </a:tabLs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ea typeface="Times New Roman" panose="02020603050405020304" pitchFamily="18" charset="0"/>
                <a:cs typeface="Times New Roman" panose="02020603050405020304" pitchFamily="18" charset="0"/>
              </a:rPr>
              <a:t>to practice grammar structures;</a:t>
            </a:r>
            <a:endParaRPr lang="uk-UA" sz="20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0"/>
              </a:spcAft>
              <a:tabLst>
                <a:tab pos="180340" algn="l"/>
              </a:tabLs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	to enable </a:t>
            </a:r>
            <a:r>
              <a:rPr lang="en-US" sz="2400" dirty="0" err="1">
                <a:latin typeface="Times New Roman" panose="02020603050405020304" pitchFamily="18" charset="0"/>
                <a:ea typeface="Times New Roman" panose="02020603050405020304" pitchFamily="18" charset="0"/>
                <a:cs typeface="Times New Roman" panose="02020603050405020304" pitchFamily="18" charset="0"/>
              </a:rPr>
              <a:t>st’s</a:t>
            </a:r>
            <a:r>
              <a:rPr lang="en-US" sz="2400" dirty="0">
                <a:latin typeface="Times New Roman" panose="02020603050405020304" pitchFamily="18" charset="0"/>
                <a:ea typeface="Times New Roman" panose="02020603050405020304" pitchFamily="18" charset="0"/>
                <a:cs typeface="Times New Roman" panose="02020603050405020304" pitchFamily="18" charset="0"/>
              </a:rPr>
              <a:t> to talk and write on the topic;</a:t>
            </a:r>
            <a:endParaRPr lang="uk-UA" sz="20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0"/>
              </a:spcAft>
              <a:tabLst>
                <a:tab pos="180340" algn="l"/>
              </a:tabLs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	to </a:t>
            </a:r>
            <a:r>
              <a:rPr lang="en-US" sz="2400" dirty="0" err="1">
                <a:latin typeface="Times New Roman" panose="02020603050405020304" pitchFamily="18" charset="0"/>
                <a:ea typeface="Times New Roman" panose="02020603050405020304" pitchFamily="18" charset="0"/>
                <a:cs typeface="Times New Roman" panose="02020603050405020304" pitchFamily="18" charset="0"/>
              </a:rPr>
              <a:t>instil</a:t>
            </a:r>
            <a:r>
              <a:rPr lang="en-US" sz="2400" dirty="0">
                <a:latin typeface="Times New Roman" panose="02020603050405020304" pitchFamily="18" charset="0"/>
                <a:ea typeface="Times New Roman" panose="02020603050405020304" pitchFamily="18" charset="0"/>
                <a:cs typeface="Times New Roman" panose="02020603050405020304" pitchFamily="18" charset="0"/>
              </a:rPr>
              <a:t> the idea that learning languages is necessary and essential;</a:t>
            </a:r>
            <a:endParaRPr lang="uk-UA" sz="20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0"/>
              </a:spcAft>
              <a:tabLst>
                <a:tab pos="180340" algn="l"/>
              </a:tabLs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	to encourage </a:t>
            </a:r>
            <a:r>
              <a:rPr lang="en-US" sz="2400" dirty="0" err="1">
                <a:latin typeface="Times New Roman" panose="02020603050405020304" pitchFamily="18" charset="0"/>
                <a:ea typeface="Times New Roman" panose="02020603050405020304" pitchFamily="18" charset="0"/>
                <a:cs typeface="Times New Roman" panose="02020603050405020304" pitchFamily="18" charset="0"/>
              </a:rPr>
              <a:t>st’s</a:t>
            </a:r>
            <a:r>
              <a:rPr lang="en-US" sz="2400" dirty="0">
                <a:latin typeface="Times New Roman" panose="02020603050405020304" pitchFamily="18" charset="0"/>
                <a:ea typeface="Times New Roman" panose="02020603050405020304" pitchFamily="18" charset="0"/>
                <a:cs typeface="Times New Roman" panose="02020603050405020304" pitchFamily="18" charset="0"/>
              </a:rPr>
              <a:t> to go on learning English at the next level;</a:t>
            </a:r>
            <a:endParaRPr lang="uk-UA" sz="20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0"/>
              </a:spcAft>
              <a:tabLst>
                <a:tab pos="180340" algn="l"/>
              </a:tabLs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	to lay the foundations for future study in terms to basic structures, lexis, language functions and basic study</a:t>
            </a:r>
            <a:endParaRPr lang="uk-UA" sz="20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031419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53143" y="840631"/>
            <a:ext cx="11251474" cy="4233467"/>
          </a:xfrm>
          <a:prstGeom prst="rect">
            <a:avLst/>
          </a:prstGeom>
        </p:spPr>
        <p:txBody>
          <a:bodyPr wrap="square">
            <a:spAutoFit/>
          </a:bodyPr>
          <a:lstStyle/>
          <a:p>
            <a:pPr>
              <a:lnSpc>
                <a:spcPct val="115000"/>
              </a:lnSpc>
              <a:spcAft>
                <a:spcPts val="0"/>
              </a:spcAft>
            </a:pPr>
            <a:r>
              <a:rPr lang="en-US" b="1" dirty="0">
                <a:latin typeface="Times New Roman" panose="02020603050405020304" pitchFamily="18" charset="0"/>
                <a:ea typeface="Times New Roman" panose="02020603050405020304" pitchFamily="18" charset="0"/>
                <a:cs typeface="Times New Roman" panose="02020603050405020304" pitchFamily="18" charset="0"/>
              </a:rPr>
              <a:t>Plan:</a:t>
            </a:r>
            <a:endParaRPr lang="uk-UA" sz="1600" b="1"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Font typeface="+mj-lt"/>
              <a:buAutoNum type="arabicPeriod"/>
            </a:pPr>
            <a:r>
              <a:rPr lang="en-US" b="1" dirty="0">
                <a:latin typeface="Times New Roman" panose="02020603050405020304" pitchFamily="18" charset="0"/>
                <a:ea typeface="Times New Roman" panose="02020603050405020304" pitchFamily="18" charset="0"/>
                <a:cs typeface="Times New Roman" panose="02020603050405020304" pitchFamily="18" charset="0"/>
              </a:rPr>
              <a:t>Vocabulary activity.</a:t>
            </a:r>
            <a:endParaRPr lang="uk-UA" sz="1600" b="1"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0"/>
              </a:spcAft>
              <a:buFont typeface="+mj-lt"/>
              <a:buAutoNum type="arabicPeriod"/>
              <a:tabLst>
                <a:tab pos="180340" algn="l"/>
              </a:tabLst>
            </a:pPr>
            <a:r>
              <a:rPr lang="en-US" b="1" dirty="0">
                <a:latin typeface="Times New Roman" panose="02020603050405020304" pitchFamily="18" charset="0"/>
                <a:ea typeface="Times New Roman" panose="02020603050405020304" pitchFamily="18" charset="0"/>
                <a:cs typeface="Times New Roman" panose="02020603050405020304" pitchFamily="18" charset="0"/>
              </a:rPr>
              <a:t>Discussing of the topic </a:t>
            </a:r>
            <a:r>
              <a:rPr lang="uk-UA" b="1" dirty="0">
                <a:latin typeface="Times New Roman" panose="02020603050405020304" pitchFamily="18" charset="0"/>
                <a:ea typeface="Times New Roman" panose="02020603050405020304" pitchFamily="18" charset="0"/>
                <a:cs typeface="Times New Roman" panose="02020603050405020304" pitchFamily="18" charset="0"/>
              </a:rPr>
              <a:t>«</a:t>
            </a:r>
            <a:r>
              <a:rPr lang="en-US" b="1" dirty="0">
                <a:latin typeface="Times New Roman" panose="02020603050405020304" pitchFamily="18" charset="0"/>
                <a:ea typeface="Times New Roman" panose="02020603050405020304" pitchFamily="18" charset="0"/>
                <a:cs typeface="Times New Roman" panose="02020603050405020304" pitchFamily="18" charset="0"/>
              </a:rPr>
              <a:t>Animal products. Active and Passive Voice.»  Grammar revision</a:t>
            </a:r>
            <a:endParaRPr lang="uk-UA" sz="1600" b="1"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Font typeface="+mj-lt"/>
              <a:buAutoNum type="arabicPeriod"/>
            </a:pPr>
            <a:r>
              <a:rPr lang="en-US" b="1" dirty="0">
                <a:latin typeface="Times New Roman" panose="02020603050405020304" pitchFamily="18" charset="0"/>
                <a:ea typeface="Times New Roman" panose="02020603050405020304" pitchFamily="18" charset="0"/>
                <a:cs typeface="Times New Roman" panose="02020603050405020304" pitchFamily="18" charset="0"/>
              </a:rPr>
              <a:t>Listening, reading, writing, speaking.</a:t>
            </a:r>
            <a:endParaRPr lang="uk-UA" sz="1600" b="1"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Font typeface="+mj-lt"/>
              <a:buAutoNum type="arabicPeriod"/>
            </a:pPr>
            <a:r>
              <a:rPr lang="en-US" b="1" dirty="0">
                <a:latin typeface="Times New Roman" panose="02020603050405020304" pitchFamily="18" charset="0"/>
                <a:ea typeface="Times New Roman" panose="02020603050405020304" pitchFamily="18" charset="0"/>
                <a:cs typeface="Times New Roman" panose="02020603050405020304" pitchFamily="18" charset="0"/>
              </a:rPr>
              <a:t>Grammar activity.</a:t>
            </a:r>
            <a:endParaRPr lang="uk-UA" sz="1600" b="1"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Font typeface="+mj-lt"/>
              <a:buAutoNum type="arabicPeriod"/>
            </a:pPr>
            <a:r>
              <a:rPr lang="en-US"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Communicative activities :</a:t>
            </a:r>
            <a:br>
              <a:rPr lang="en-US"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br>
            <a:r>
              <a:rPr lang="en-US"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Task 1. Give the English equivalents the following words and word combinations.</a:t>
            </a:r>
            <a:br>
              <a:rPr lang="en-US"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br>
            <a:r>
              <a:rPr lang="en-US"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Task 2. Answer the questions to the text.</a:t>
            </a:r>
            <a:br>
              <a:rPr lang="en-US"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br>
            <a:r>
              <a:rPr lang="en-US"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Task 3. Fill in the blanks with the necessary words from the active vocabulary. </a:t>
            </a:r>
            <a:br>
              <a:rPr lang="en-US"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br>
            <a:r>
              <a:rPr lang="en-US"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Task 4. Complete the following sentences.</a:t>
            </a:r>
            <a:br>
              <a:rPr lang="en-US"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br>
            <a:r>
              <a:rPr lang="en-US"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Task 5. Put in the right order. The underlined word is the beginning of the sentence.</a:t>
            </a:r>
            <a:br>
              <a:rPr lang="en-US"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br>
            <a:r>
              <a:rPr lang="en-US"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Task 6. Translate the following sentences into English.</a:t>
            </a:r>
            <a:br>
              <a:rPr lang="en-US"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br>
            <a:r>
              <a:rPr lang="en-US"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Home task: Reading an additional text on the topic</a:t>
            </a:r>
            <a:r>
              <a:rPr lang="en-US"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t>
            </a:r>
            <a:endParaRPr lang="uk-UA" sz="16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836187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52846" y="466243"/>
            <a:ext cx="11181806" cy="5466112"/>
          </a:xfrm>
          <a:prstGeom prst="rect">
            <a:avLst/>
          </a:prstGeom>
        </p:spPr>
        <p:txBody>
          <a:bodyPr wrap="square">
            <a:spAutoFit/>
          </a:bodyPr>
          <a:lstStyle/>
          <a:p>
            <a:pPr>
              <a:lnSpc>
                <a:spcPct val="115000"/>
              </a:lnSpc>
              <a:spcAft>
                <a:spcPts val="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References:</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107950" lvl="0" indent="-342900">
              <a:lnSpc>
                <a:spcPct val="115000"/>
              </a:lnSpc>
              <a:spcAft>
                <a:spcPts val="0"/>
              </a:spcAft>
              <a:buSzPts val="1400"/>
              <a:buFont typeface="Times New Roman" panose="02020603050405020304" pitchFamily="18" charset="0"/>
              <a:buAutoNum type="arabicPeriod"/>
              <a:tabLst>
                <a:tab pos="1123315" algn="l"/>
              </a:tabLst>
            </a:pPr>
            <a:r>
              <a:rPr lang="ru-RU" dirty="0" err="1">
                <a:latin typeface="Times New Roman" panose="02020603050405020304" pitchFamily="18" charset="0"/>
                <a:ea typeface="Times New Roman" panose="02020603050405020304" pitchFamily="18" charset="0"/>
                <a:cs typeface="Times New Roman" panose="02020603050405020304" pitchFamily="18" charset="0"/>
              </a:rPr>
              <a:t>Кравець</a:t>
            </a:r>
            <a:r>
              <a:rPr lang="ru-RU"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ea typeface="Times New Roman" panose="02020603050405020304" pitchFamily="18" charset="0"/>
                <a:cs typeface="Times New Roman" panose="02020603050405020304" pitchFamily="18" charset="0"/>
              </a:rPr>
              <a:t>Р</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r>
              <a:rPr lang="ru-RU" dirty="0">
                <a:latin typeface="Times New Roman" panose="02020603050405020304" pitchFamily="18" charset="0"/>
                <a:ea typeface="Times New Roman" panose="02020603050405020304" pitchFamily="18" charset="0"/>
                <a:cs typeface="Times New Roman" panose="02020603050405020304" pitchFamily="18" charset="0"/>
              </a:rPr>
              <a:t>А</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Лінгвокраїнознавчі</a:t>
            </a:r>
            <a:r>
              <a:rPr lang="ru-RU"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аспекти</a:t>
            </a:r>
            <a:r>
              <a:rPr lang="ru-RU"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викладання</a:t>
            </a:r>
            <a:r>
              <a:rPr lang="ru-RU"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граматики</a:t>
            </a:r>
            <a:r>
              <a:rPr lang="ru-RU"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англійської</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мови</a:t>
            </a:r>
            <a:r>
              <a:rPr lang="ru-RU" dirty="0">
                <a:latin typeface="Times New Roman" panose="02020603050405020304" pitchFamily="18" charset="0"/>
                <a:ea typeface="Times New Roman" panose="02020603050405020304" pitchFamily="18" charset="0"/>
                <a:cs typeface="Times New Roman" panose="02020603050405020304" pitchFamily="18" charset="0"/>
              </a:rPr>
              <a:t> в аграрному ВНЗ</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методичні</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рекомендації</a:t>
            </a:r>
            <a:r>
              <a:rPr lang="en-US" dirty="0">
                <a:latin typeface="Times New Roman" panose="02020603050405020304" pitchFamily="18" charset="0"/>
                <a:ea typeface="Times New Roman" panose="02020603050405020304" pitchFamily="18" charset="0"/>
                <a:cs typeface="Times New Roman" panose="02020603050405020304" pitchFamily="18" charset="0"/>
              </a:rPr>
              <a:t> / </a:t>
            </a:r>
            <a:r>
              <a:rPr lang="ru-RU" dirty="0">
                <a:latin typeface="Times New Roman" panose="02020603050405020304" pitchFamily="18" charset="0"/>
                <a:ea typeface="Times New Roman" panose="02020603050405020304" pitchFamily="18" charset="0"/>
                <a:cs typeface="Times New Roman" panose="02020603050405020304" pitchFamily="18" charset="0"/>
              </a:rPr>
              <a:t>Р</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r>
              <a:rPr lang="ru-RU" dirty="0">
                <a:latin typeface="Times New Roman" panose="02020603050405020304" pitchFamily="18" charset="0"/>
                <a:ea typeface="Times New Roman" panose="02020603050405020304" pitchFamily="18" charset="0"/>
                <a:cs typeface="Times New Roman" panose="02020603050405020304" pitchFamily="18" charset="0"/>
              </a:rPr>
              <a:t>А</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Кравець</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Вінниця</a:t>
            </a:r>
            <a:r>
              <a:rPr lang="ru-RU" spc="30"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r>
              <a:rPr lang="en-US" spc="-20"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ea typeface="Times New Roman" panose="02020603050405020304" pitchFamily="18" charset="0"/>
                <a:cs typeface="Times New Roman" panose="02020603050405020304" pitchFamily="18" charset="0"/>
              </a:rPr>
              <a:t>ВНАУ</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r>
              <a:rPr lang="en-US" spc="1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2017.</a:t>
            </a:r>
            <a:r>
              <a:rPr lang="en-US" spc="3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r>
              <a:rPr lang="en-US" spc="10"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62</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ea typeface="Times New Roman" panose="02020603050405020304" pitchFamily="18" charset="0"/>
                <a:cs typeface="Times New Roman" panose="02020603050405020304" pitchFamily="18" charset="0"/>
              </a:rPr>
              <a:t>с</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107950" lvl="0" indent="-342900">
              <a:lnSpc>
                <a:spcPct val="115000"/>
              </a:lnSpc>
              <a:spcAft>
                <a:spcPts val="0"/>
              </a:spcAft>
              <a:buSzPts val="1400"/>
              <a:buFont typeface="Times New Roman" panose="02020603050405020304" pitchFamily="18" charset="0"/>
              <a:buAutoNum type="arabicPeriod"/>
              <a:tabLst>
                <a:tab pos="1123315" algn="l"/>
              </a:tabLst>
            </a:pPr>
            <a:r>
              <a:rPr lang="ru-RU" dirty="0" err="1">
                <a:latin typeface="Times New Roman" panose="02020603050405020304" pitchFamily="18" charset="0"/>
                <a:ea typeface="Times New Roman" panose="02020603050405020304" pitchFamily="18" charset="0"/>
                <a:cs typeface="Times New Roman" panose="02020603050405020304" pitchFamily="18" charset="0"/>
              </a:rPr>
              <a:t>Ковальова</a:t>
            </a:r>
            <a:r>
              <a:rPr lang="ru-RU" dirty="0">
                <a:latin typeface="Times New Roman" panose="02020603050405020304" pitchFamily="18" charset="0"/>
                <a:ea typeface="Times New Roman" panose="02020603050405020304" pitchFamily="18" charset="0"/>
                <a:cs typeface="Times New Roman" panose="02020603050405020304" pitchFamily="18" charset="0"/>
              </a:rPr>
              <a:t> К</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ea typeface="Times New Roman" panose="02020603050405020304" pitchFamily="18" charset="0"/>
                <a:cs typeface="Times New Roman" panose="02020603050405020304" pitchFamily="18" charset="0"/>
              </a:rPr>
              <a:t>В</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ea typeface="Times New Roman" panose="02020603050405020304" pitchFamily="18" charset="0"/>
                <a:cs typeface="Times New Roman" panose="02020603050405020304" pitchFamily="18" charset="0"/>
              </a:rPr>
              <a:t>Волошина О</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r>
              <a:rPr lang="ru-RU" dirty="0">
                <a:latin typeface="Times New Roman" panose="02020603050405020304" pitchFamily="18" charset="0"/>
                <a:ea typeface="Times New Roman" panose="02020603050405020304" pitchFamily="18" charset="0"/>
                <a:cs typeface="Times New Roman" panose="02020603050405020304" pitchFamily="18" charset="0"/>
              </a:rPr>
              <a:t>В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Англійська</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мова</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Методичні</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вказівки</a:t>
            </a:r>
            <a:r>
              <a:rPr lang="ru-RU" dirty="0">
                <a:latin typeface="Times New Roman" panose="02020603050405020304" pitchFamily="18" charset="0"/>
                <a:ea typeface="Times New Roman" panose="02020603050405020304" pitchFamily="18" charset="0"/>
                <a:cs typeface="Times New Roman" panose="02020603050405020304" pitchFamily="18" charset="0"/>
              </a:rPr>
              <a:t> для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практичних</a:t>
            </a:r>
            <a:r>
              <a:rPr lang="ru-RU" dirty="0">
                <a:latin typeface="Times New Roman" panose="02020603050405020304" pitchFamily="18" charset="0"/>
                <a:ea typeface="Times New Roman" panose="02020603050405020304" pitchFamily="18" charset="0"/>
                <a:cs typeface="Times New Roman" panose="02020603050405020304" pitchFamily="18" charset="0"/>
              </a:rPr>
              <a:t> занять та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самостійної</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роботи</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студентів</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денної</a:t>
            </a:r>
            <a:r>
              <a:rPr lang="ru-RU" dirty="0">
                <a:latin typeface="Times New Roman" panose="02020603050405020304" pitchFamily="18" charset="0"/>
                <a:ea typeface="Times New Roman" panose="02020603050405020304" pitchFamily="18" charset="0"/>
                <a:cs typeface="Times New Roman" panose="02020603050405020304" pitchFamily="18" charset="0"/>
              </a:rPr>
              <a:t> та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заочної</a:t>
            </a:r>
            <a:r>
              <a:rPr lang="ru-RU" dirty="0">
                <a:latin typeface="Times New Roman" panose="02020603050405020304" pitchFamily="18" charset="0"/>
                <a:ea typeface="Times New Roman" panose="02020603050405020304" pitchFamily="18" charset="0"/>
                <a:cs typeface="Times New Roman" panose="02020603050405020304" pitchFamily="18" charset="0"/>
              </a:rPr>
              <a:t> форм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навчання</a:t>
            </a:r>
            <a:r>
              <a:rPr lang="ru-RU" dirty="0">
                <a:latin typeface="Times New Roman" panose="02020603050405020304" pitchFamily="18" charset="0"/>
                <a:ea typeface="Times New Roman" panose="02020603050405020304" pitchFamily="18" charset="0"/>
                <a:cs typeface="Times New Roman" panose="02020603050405020304" pitchFamily="18" charset="0"/>
              </a:rPr>
              <a:t> з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іноземної</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мови</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спеціальності</a:t>
            </a:r>
            <a:r>
              <a:rPr lang="en-US" dirty="0">
                <a:latin typeface="Times New Roman" panose="02020603050405020304" pitchFamily="18" charset="0"/>
                <a:ea typeface="Times New Roman" panose="02020603050405020304" pitchFamily="18" charset="0"/>
                <a:cs typeface="Times New Roman" panose="02020603050405020304" pitchFamily="18" charset="0"/>
              </a:rPr>
              <a:t> 075 «</a:t>
            </a:r>
            <a:r>
              <a:rPr lang="ru-RU" dirty="0">
                <a:latin typeface="Times New Roman" panose="02020603050405020304" pitchFamily="18" charset="0"/>
                <a:ea typeface="Times New Roman" panose="02020603050405020304" pitchFamily="18" charset="0"/>
                <a:cs typeface="Times New Roman" panose="02020603050405020304" pitchFamily="18" charset="0"/>
              </a:rPr>
              <a:t>Маркетинг</a:t>
            </a:r>
            <a:r>
              <a:rPr lang="en-US" dirty="0">
                <a:latin typeface="Times New Roman" panose="02020603050405020304" pitchFamily="18" charset="0"/>
                <a:ea typeface="Times New Roman" panose="02020603050405020304" pitchFamily="18" charset="0"/>
                <a:cs typeface="Times New Roman" panose="02020603050405020304" pitchFamily="18" charset="0"/>
              </a:rPr>
              <a:t>», 073 «</a:t>
            </a:r>
            <a:r>
              <a:rPr lang="ru-RU" dirty="0">
                <a:latin typeface="Times New Roman" panose="02020603050405020304" pitchFamily="18" charset="0"/>
                <a:ea typeface="Times New Roman" panose="02020603050405020304" pitchFamily="18" charset="0"/>
                <a:cs typeface="Times New Roman" panose="02020603050405020304" pitchFamily="18" charset="0"/>
              </a:rPr>
              <a:t>Менеджмент</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галузі</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знань</a:t>
            </a:r>
            <a:r>
              <a:rPr lang="en-US" dirty="0">
                <a:latin typeface="Times New Roman" panose="02020603050405020304" pitchFamily="18" charset="0"/>
                <a:ea typeface="Times New Roman" panose="02020603050405020304" pitchFamily="18" charset="0"/>
                <a:cs typeface="Times New Roman" panose="02020603050405020304" pitchFamily="18" charset="0"/>
              </a:rPr>
              <a:t> 07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Управління</a:t>
            </a:r>
            <a:r>
              <a:rPr lang="ru-RU" dirty="0">
                <a:latin typeface="Times New Roman" panose="02020603050405020304" pitchFamily="18" charset="0"/>
                <a:ea typeface="Times New Roman" panose="02020603050405020304" pitchFamily="18" charset="0"/>
                <a:cs typeface="Times New Roman" panose="02020603050405020304" pitchFamily="18" charset="0"/>
              </a:rPr>
              <a:t> та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адміністрування</a:t>
            </a:r>
            <a:r>
              <a:rPr lang="en-US" dirty="0">
                <a:latin typeface="Times New Roman" panose="02020603050405020304" pitchFamily="18" charset="0"/>
                <a:ea typeface="Times New Roman" panose="02020603050405020304" pitchFamily="18" charset="0"/>
                <a:cs typeface="Times New Roman" panose="02020603050405020304" pitchFamily="18" charset="0"/>
              </a:rPr>
              <a:t>» –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Вінниця</a:t>
            </a:r>
            <a:r>
              <a:rPr lang="en-US" dirty="0">
                <a:latin typeface="Times New Roman" panose="02020603050405020304" pitchFamily="18" charset="0"/>
                <a:ea typeface="Times New Roman" panose="02020603050405020304" pitchFamily="18" charset="0"/>
                <a:cs typeface="Times New Roman" panose="02020603050405020304" pitchFamily="18" charset="0"/>
              </a:rPr>
              <a:t>, 2020. – 100 </a:t>
            </a:r>
            <a:r>
              <a:rPr lang="ru-RU" dirty="0">
                <a:latin typeface="Times New Roman" panose="02020603050405020304" pitchFamily="18" charset="0"/>
                <a:ea typeface="Times New Roman" panose="02020603050405020304" pitchFamily="18" charset="0"/>
                <a:cs typeface="Times New Roman" panose="02020603050405020304" pitchFamily="18" charset="0"/>
              </a:rPr>
              <a:t>с</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107950" lvl="0" indent="-342900">
              <a:lnSpc>
                <a:spcPct val="115000"/>
              </a:lnSpc>
              <a:spcAft>
                <a:spcPts val="0"/>
              </a:spcAft>
              <a:buSzPts val="1400"/>
              <a:buFont typeface="Times New Roman" panose="02020603050405020304" pitchFamily="18" charset="0"/>
              <a:buAutoNum type="arabicPeriod"/>
              <a:tabLst>
                <a:tab pos="1123315" algn="l"/>
              </a:tabLst>
            </a:pPr>
            <a:r>
              <a:rPr lang="ru-RU" dirty="0">
                <a:latin typeface="Times New Roman" panose="02020603050405020304" pitchFamily="18" charset="0"/>
                <a:ea typeface="Times New Roman" panose="02020603050405020304" pitchFamily="18" charset="0"/>
                <a:cs typeface="Times New Roman" panose="02020603050405020304" pitchFamily="18" charset="0"/>
              </a:rPr>
              <a:t>Малик В М.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Іноземна</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мова</a:t>
            </a:r>
            <a:r>
              <a:rPr lang="ru-RU" dirty="0">
                <a:latin typeface="Times New Roman" panose="02020603050405020304" pitchFamily="18" charset="0"/>
                <a:ea typeface="Times New Roman" panose="02020603050405020304" pitchFamily="18" charset="0"/>
                <a:cs typeface="Times New Roman" panose="02020603050405020304" pitchFamily="18" charset="0"/>
              </a:rPr>
              <a:t>» для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студентів</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денної</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форми</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навчання</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першого</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бакалаврського</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освітнього</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рівня</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галузі</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знань</a:t>
            </a:r>
            <a:r>
              <a:rPr lang="ru-RU" dirty="0">
                <a:latin typeface="Times New Roman" panose="02020603050405020304" pitchFamily="18" charset="0"/>
                <a:ea typeface="Times New Roman" panose="02020603050405020304" pitchFamily="18" charset="0"/>
                <a:cs typeface="Times New Roman" panose="02020603050405020304" pitchFamily="18" charset="0"/>
              </a:rPr>
              <a:t> 20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Аграрні</a:t>
            </a:r>
            <a:r>
              <a:rPr lang="ru-RU" dirty="0">
                <a:latin typeface="Times New Roman" panose="02020603050405020304" pitchFamily="18" charset="0"/>
                <a:ea typeface="Times New Roman" panose="02020603050405020304" pitchFamily="18" charset="0"/>
                <a:cs typeface="Times New Roman" panose="02020603050405020304" pitchFamily="18" charset="0"/>
              </a:rPr>
              <a:t> науки та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продовольство</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спеціальності</a:t>
            </a:r>
            <a:r>
              <a:rPr lang="ru-RU" dirty="0">
                <a:latin typeface="Times New Roman" panose="02020603050405020304" pitchFamily="18" charset="0"/>
                <a:ea typeface="Times New Roman" panose="02020603050405020304" pitchFamily="18" charset="0"/>
                <a:cs typeface="Times New Roman" panose="02020603050405020304" pitchFamily="18" charset="0"/>
              </a:rPr>
              <a:t> 201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Агрономія</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Вінниця</a:t>
            </a:r>
            <a:r>
              <a:rPr lang="ru-RU" dirty="0">
                <a:latin typeface="Times New Roman" panose="02020603050405020304" pitchFamily="18" charset="0"/>
                <a:ea typeface="Times New Roman" panose="02020603050405020304" pitchFamily="18" charset="0"/>
                <a:cs typeface="Times New Roman" panose="02020603050405020304" pitchFamily="18" charset="0"/>
              </a:rPr>
              <a:t>: ВНАУ, 2022. 231 с.</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107950" lvl="0" indent="-342900">
              <a:lnSpc>
                <a:spcPct val="115000"/>
              </a:lnSpc>
              <a:spcAft>
                <a:spcPts val="0"/>
              </a:spcAft>
              <a:buSzPts val="1400"/>
              <a:buFont typeface="Times New Roman" panose="02020603050405020304" pitchFamily="18" charset="0"/>
              <a:buAutoNum type="arabicPeriod"/>
              <a:tabLst>
                <a:tab pos="1150620" algn="l"/>
              </a:tabLst>
            </a:pPr>
            <a:r>
              <a:rPr lang="en-US" dirty="0">
                <a:latin typeface="Times New Roman" panose="02020603050405020304" pitchFamily="18" charset="0"/>
                <a:ea typeface="Times New Roman" panose="02020603050405020304" pitchFamily="18" charset="0"/>
                <a:cs typeface="Times New Roman" panose="02020603050405020304" pitchFamily="18" charset="0"/>
              </a:rPr>
              <a:t>Modern</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English-Ukrainian</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Dictionary:</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Over</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160,000</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Words</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and</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Expressions /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Mykola</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Ivanovych</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Balla</a:t>
            </a:r>
            <a:r>
              <a:rPr lang="en-US" dirty="0">
                <a:latin typeface="Times New Roman" panose="02020603050405020304" pitchFamily="18" charset="0"/>
                <a:ea typeface="Times New Roman" panose="02020603050405020304" pitchFamily="18" charset="0"/>
                <a:cs typeface="Times New Roman" panose="02020603050405020304" pitchFamily="18" charset="0"/>
              </a:rPr>
              <a:t>. – Kyiv: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Chumatskiy</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Shliakh</a:t>
            </a:r>
            <a:r>
              <a:rPr lang="en-US" dirty="0">
                <a:latin typeface="Times New Roman" panose="02020603050405020304" pitchFamily="18" charset="0"/>
                <a:ea typeface="Times New Roman" panose="02020603050405020304" pitchFamily="18" charset="0"/>
                <a:cs typeface="Times New Roman" panose="02020603050405020304" pitchFamily="18" charset="0"/>
              </a:rPr>
              <a:t> pub., 2007. –</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668 p.</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107950" lvl="0" indent="-342900">
              <a:lnSpc>
                <a:spcPct val="115000"/>
              </a:lnSpc>
              <a:spcAft>
                <a:spcPts val="0"/>
              </a:spcAft>
              <a:buSzPts val="1400"/>
              <a:buFont typeface="Times New Roman" panose="02020603050405020304" pitchFamily="18" charset="0"/>
              <a:buAutoNum type="arabicPeriod"/>
              <a:tabLst>
                <a:tab pos="1150620" algn="l"/>
              </a:tabLst>
            </a:pPr>
            <a:r>
              <a:rPr lang="en-US" dirty="0">
                <a:latin typeface="Times New Roman" panose="02020603050405020304" pitchFamily="18" charset="0"/>
                <a:ea typeface="Times New Roman" panose="02020603050405020304" pitchFamily="18" charset="0"/>
                <a:cs typeface="Times New Roman" panose="02020603050405020304" pitchFamily="18" charset="0"/>
              </a:rPr>
              <a:t>The Oxford Dictionary of Business World. (2020)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Gen.Editors</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Dr</a:t>
            </a:r>
            <a:r>
              <a:rPr lang="en-US" dirty="0">
                <a:latin typeface="Times New Roman" panose="02020603050405020304" pitchFamily="18" charset="0"/>
                <a:ea typeface="Times New Roman" panose="02020603050405020304" pitchFamily="18" charset="0"/>
                <a:cs typeface="Times New Roman" panose="02020603050405020304" pitchFamily="18" charset="0"/>
              </a:rPr>
              <a:t> Alan Isaacs,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Ms</a:t>
            </a:r>
            <a:r>
              <a:rPr lang="en-US" dirty="0">
                <a:latin typeface="Times New Roman" panose="02020603050405020304" pitchFamily="18" charset="0"/>
                <a:ea typeface="Times New Roman" panose="02020603050405020304" pitchFamily="18" charset="0"/>
                <a:cs typeface="Times New Roman" panose="02020603050405020304" pitchFamily="18" charset="0"/>
              </a:rPr>
              <a:t> Elizabeth Martin.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Oxford</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Oxford</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University</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Press</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107950" lvl="0" indent="-342900">
              <a:lnSpc>
                <a:spcPct val="115000"/>
              </a:lnSpc>
              <a:spcAft>
                <a:spcPts val="0"/>
              </a:spcAft>
              <a:buSzPts val="1400"/>
              <a:buFont typeface="Times New Roman" panose="02020603050405020304" pitchFamily="18" charset="0"/>
              <a:buAutoNum type="arabicPeriod"/>
              <a:tabLst>
                <a:tab pos="1150620" algn="l"/>
              </a:tabLst>
            </a:pPr>
            <a:r>
              <a:rPr lang="ru-RU" dirty="0">
                <a:latin typeface="Times New Roman" panose="02020603050405020304" pitchFamily="18" charset="0"/>
                <a:ea typeface="Times New Roman" panose="02020603050405020304" pitchFamily="18" charset="0"/>
                <a:cs typeface="Times New Roman" panose="02020603050405020304" pitchFamily="18" charset="0"/>
              </a:rPr>
              <a:t>Верба Л.Г., Верба Г.В.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Граматика</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сучасної</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англійської</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мови</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Довідник</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Мова</a:t>
            </a:r>
            <a:r>
              <a:rPr lang="ru-RU" dirty="0">
                <a:latin typeface="Times New Roman" panose="02020603050405020304" pitchFamily="18" charset="0"/>
                <a:ea typeface="Times New Roman" panose="02020603050405020304" pitchFamily="18" charset="0"/>
                <a:cs typeface="Times New Roman" panose="02020603050405020304" pitchFamily="18" charset="0"/>
              </a:rPr>
              <a:t> англ.,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укр</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Київ</a:t>
            </a:r>
            <a:r>
              <a:rPr lang="ru-RU" dirty="0">
                <a:latin typeface="Times New Roman" panose="02020603050405020304" pitchFamily="18" charset="0"/>
                <a:ea typeface="Times New Roman" panose="02020603050405020304" pitchFamily="18" charset="0"/>
                <a:cs typeface="Times New Roman" panose="02020603050405020304" pitchFamily="18" charset="0"/>
              </a:rPr>
              <a:t>: ТОВ «ВП Логос-М», 2020.</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107950" lvl="0" indent="-342900">
              <a:lnSpc>
                <a:spcPct val="115000"/>
              </a:lnSpc>
              <a:spcAft>
                <a:spcPts val="0"/>
              </a:spcAft>
              <a:buSzPts val="1400"/>
              <a:buFont typeface="Times New Roman" panose="02020603050405020304" pitchFamily="18" charset="0"/>
              <a:buAutoNum type="arabicPeriod"/>
              <a:tabLst>
                <a:tab pos="1150620" algn="l"/>
              </a:tabLst>
            </a:pPr>
            <a:r>
              <a:rPr lang="ru-RU" dirty="0" err="1">
                <a:latin typeface="Times New Roman" panose="02020603050405020304" pitchFamily="18" charset="0"/>
                <a:ea typeface="Times New Roman" panose="02020603050405020304" pitchFamily="18" charset="0"/>
                <a:cs typeface="Times New Roman" panose="02020603050405020304" pitchFamily="18" charset="0"/>
              </a:rPr>
              <a:t>Голіцинський</a:t>
            </a:r>
            <a:r>
              <a:rPr lang="ru-RU" dirty="0">
                <a:latin typeface="Times New Roman" panose="02020603050405020304" pitchFamily="18" charset="0"/>
                <a:ea typeface="Times New Roman" panose="02020603050405020304" pitchFamily="18" charset="0"/>
                <a:cs typeface="Times New Roman" panose="02020603050405020304" pitchFamily="18" charset="0"/>
              </a:rPr>
              <a:t> Ю.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Граматика</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Збірник</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вправ</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Київ</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Інкос</a:t>
            </a:r>
            <a:r>
              <a:rPr lang="ru-RU" dirty="0">
                <a:latin typeface="Times New Roman" panose="02020603050405020304" pitchFamily="18" charset="0"/>
                <a:ea typeface="Times New Roman" panose="02020603050405020304" pitchFamily="18" charset="0"/>
                <a:cs typeface="Times New Roman" panose="02020603050405020304" pitchFamily="18" charset="0"/>
              </a:rPr>
              <a:t>, 2020.</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r>
              <a:rPr lang="en-US" dirty="0">
                <a:latin typeface="Times New Roman" panose="02020603050405020304" pitchFamily="18" charset="0"/>
                <a:ea typeface="Times New Roman" panose="02020603050405020304" pitchFamily="18" charset="0"/>
              </a:rPr>
              <a:t>Murphy R. English Grammar in Use /Murphy R. – Cambridge University Press, 2021.</a:t>
            </a:r>
            <a:endParaRPr lang="uk-UA" dirty="0"/>
          </a:p>
        </p:txBody>
      </p:sp>
    </p:spTree>
    <p:extLst>
      <p:ext uri="{BB962C8B-B14F-4D97-AF65-F5344CB8AC3E}">
        <p14:creationId xmlns:p14="http://schemas.microsoft.com/office/powerpoint/2010/main" val="35584018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70560" y="635727"/>
            <a:ext cx="10990217" cy="3631763"/>
          </a:xfrm>
          <a:prstGeom prst="rect">
            <a:avLst/>
          </a:prstGeom>
        </p:spPr>
        <p:txBody>
          <a:bodyPr wrap="square">
            <a:spAutoFit/>
          </a:bodyPr>
          <a:lstStyle/>
          <a:p>
            <a:pPr marL="323850" marR="107950" algn="ctr">
              <a:lnSpc>
                <a:spcPct val="115000"/>
              </a:lnSpc>
              <a:spcAft>
                <a:spcPts val="0"/>
              </a:spcAft>
              <a:tabLst>
                <a:tab pos="1150620" algn="l"/>
              </a:tabLst>
            </a:pPr>
            <a:r>
              <a:rPr lang="ru-RU" sz="3200" b="1" dirty="0" err="1" smtClean="0">
                <a:effectLst/>
                <a:latin typeface="Times New Roman" panose="02020603050405020304" pitchFamily="18" charset="0"/>
                <a:ea typeface="Times New Roman" panose="02020603050405020304" pitchFamily="18" charset="0"/>
                <a:cs typeface="Times New Roman" panose="02020603050405020304" pitchFamily="18" charset="0"/>
              </a:rPr>
              <a:t>Хід</a:t>
            </a:r>
            <a:r>
              <a:rPr lang="ru-RU" sz="3200" b="1" spc="-45"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3200" b="1" dirty="0" err="1" smtClean="0">
                <a:effectLst/>
                <a:latin typeface="Times New Roman" panose="02020603050405020304" pitchFamily="18" charset="0"/>
                <a:ea typeface="Times New Roman" panose="02020603050405020304" pitchFamily="18" charset="0"/>
                <a:cs typeface="Times New Roman" panose="02020603050405020304" pitchFamily="18" charset="0"/>
              </a:rPr>
              <a:t>заняття</a:t>
            </a:r>
            <a:r>
              <a:rPr lang="ru-RU" sz="3200" b="1" spc="-45"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3200" b="1" dirty="0" smtClean="0">
                <a:effectLst/>
                <a:latin typeface="Times New Roman" panose="02020603050405020304" pitchFamily="18" charset="0"/>
                <a:ea typeface="Times New Roman" panose="02020603050405020304" pitchFamily="18" charset="0"/>
                <a:cs typeface="Times New Roman" panose="02020603050405020304" pitchFamily="18" charset="0"/>
              </a:rPr>
              <a:t>(</a:t>
            </a:r>
            <a:r>
              <a:rPr lang="ru-RU" sz="3200" b="1" dirty="0" err="1" smtClean="0">
                <a:effectLst/>
                <a:latin typeface="Times New Roman" panose="02020603050405020304" pitchFamily="18" charset="0"/>
                <a:ea typeface="Times New Roman" panose="02020603050405020304" pitchFamily="18" charset="0"/>
                <a:cs typeface="Times New Roman" panose="02020603050405020304" pitchFamily="18" charset="0"/>
              </a:rPr>
              <a:t>Procedure</a:t>
            </a:r>
            <a:r>
              <a:rPr lang="ru-RU" sz="3200" b="1" dirty="0" smtClean="0">
                <a:effectLst/>
                <a:latin typeface="Times New Roman" panose="02020603050405020304" pitchFamily="18" charset="0"/>
                <a:ea typeface="Times New Roman" panose="02020603050405020304" pitchFamily="18" charset="0"/>
                <a:cs typeface="Times New Roman" panose="02020603050405020304" pitchFamily="18" charset="0"/>
              </a:rPr>
              <a:t>)</a:t>
            </a:r>
            <a:endParaRPr lang="uk-UA" sz="24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Font typeface="+mj-lt"/>
              <a:buAutoNum type="arabicParenR"/>
            </a:pPr>
            <a:r>
              <a:rPr lang="en-US" sz="2800" b="1" dirty="0">
                <a:latin typeface="Times New Roman" panose="02020603050405020304" pitchFamily="18" charset="0"/>
                <a:ea typeface="Times New Roman" panose="02020603050405020304" pitchFamily="18" charset="0"/>
                <a:cs typeface="Times New Roman" panose="02020603050405020304" pitchFamily="18" charset="0"/>
              </a:rPr>
              <a:t>Learn the new words and word combinations.</a:t>
            </a:r>
            <a:endParaRPr lang="uk-UA" sz="24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Font typeface="+mj-lt"/>
              <a:buAutoNum type="arabicParenR"/>
            </a:pPr>
            <a:r>
              <a:rPr lang="en-US" sz="2800" b="1" dirty="0">
                <a:latin typeface="Times New Roman" panose="02020603050405020304" pitchFamily="18" charset="0"/>
                <a:ea typeface="Times New Roman" panose="02020603050405020304" pitchFamily="18" charset="0"/>
                <a:cs typeface="Times New Roman" panose="02020603050405020304" pitchFamily="18" charset="0"/>
              </a:rPr>
              <a:t>Make some questions on the text.</a:t>
            </a:r>
            <a:endParaRPr lang="uk-UA" sz="24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Font typeface="+mj-lt"/>
              <a:buAutoNum type="arabicParenR"/>
            </a:pPr>
            <a:r>
              <a:rPr lang="en-US" sz="2800" b="1" dirty="0">
                <a:latin typeface="Times New Roman" panose="02020603050405020304" pitchFamily="18" charset="0"/>
                <a:ea typeface="Times New Roman" panose="02020603050405020304" pitchFamily="18" charset="0"/>
                <a:cs typeface="Times New Roman" panose="02020603050405020304" pitchFamily="18" charset="0"/>
              </a:rPr>
              <a:t>Read the text and translate into Ukrainian in the written form.</a:t>
            </a:r>
            <a:endParaRPr lang="uk-UA" sz="24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Font typeface="+mj-lt"/>
              <a:buAutoNum type="arabicParenR"/>
            </a:pPr>
            <a:r>
              <a:rPr lang="en-US" sz="2800" b="1" dirty="0">
                <a:latin typeface="Times New Roman" panose="02020603050405020304" pitchFamily="18" charset="0"/>
                <a:ea typeface="Times New Roman" panose="02020603050405020304" pitchFamily="18" charset="0"/>
                <a:cs typeface="Times New Roman" panose="02020603050405020304" pitchFamily="18" charset="0"/>
              </a:rPr>
              <a:t>Make summery of the text in English.</a:t>
            </a:r>
            <a:endParaRPr lang="uk-UA" sz="24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Font typeface="+mj-lt"/>
              <a:buAutoNum type="arabicParenR"/>
            </a:pPr>
            <a:r>
              <a:rPr lang="en-US" sz="2800" b="1" dirty="0">
                <a:latin typeface="Times New Roman" panose="02020603050405020304" pitchFamily="18" charset="0"/>
                <a:ea typeface="Times New Roman" panose="02020603050405020304" pitchFamily="18" charset="0"/>
                <a:cs typeface="Times New Roman" panose="02020603050405020304" pitchFamily="18" charset="0"/>
              </a:rPr>
              <a:t>Read text 1and fill in the blanks (1-10) with the appropriate words (a-j):</a:t>
            </a:r>
            <a:endParaRPr lang="uk-UA" sz="24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452744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575374" y="722810"/>
            <a:ext cx="11067986" cy="5425483"/>
          </a:xfrm>
          <a:prstGeom prst="rect">
            <a:avLst/>
          </a:prstGeom>
        </p:spPr>
      </p:pic>
    </p:spTree>
    <p:extLst>
      <p:ext uri="{BB962C8B-B14F-4D97-AF65-F5344CB8AC3E}">
        <p14:creationId xmlns:p14="http://schemas.microsoft.com/office/powerpoint/2010/main" val="22212706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53143" y="720698"/>
            <a:ext cx="10920548" cy="4613058"/>
          </a:xfrm>
          <a:prstGeom prst="rect">
            <a:avLst/>
          </a:prstGeom>
        </p:spPr>
        <p:txBody>
          <a:bodyPr wrap="square">
            <a:spAutoFit/>
          </a:bodyPr>
          <a:lstStyle/>
          <a:p>
            <a:pPr marR="69215" lvl="0" algn="just">
              <a:lnSpc>
                <a:spcPct val="150000"/>
              </a:lnSpc>
              <a:spcBef>
                <a:spcPts val="10"/>
              </a:spcBef>
              <a:spcAft>
                <a:spcPts val="0"/>
              </a:spcAft>
            </a:pPr>
            <a:r>
              <a:rPr lang="en-US" b="1" dirty="0">
                <a:latin typeface="Times New Roman" panose="02020603050405020304" pitchFamily="18" charset="0"/>
                <a:ea typeface="Times New Roman" panose="02020603050405020304" pitchFamily="18" charset="0"/>
              </a:rPr>
              <a:t>Task 2. Read and translate the text </a:t>
            </a:r>
            <a:endParaRPr lang="uk-UA" sz="2000" b="1" dirty="0" smtClean="0">
              <a:effectLst/>
              <a:latin typeface="Times New Roman" panose="02020603050405020304" pitchFamily="18" charset="0"/>
              <a:ea typeface="Times New Roman" panose="02020603050405020304" pitchFamily="18" charset="0"/>
            </a:endParaRPr>
          </a:p>
          <a:p>
            <a:pPr marL="228600" marR="69215" algn="ctr">
              <a:lnSpc>
                <a:spcPct val="150000"/>
              </a:lnSpc>
              <a:spcBef>
                <a:spcPts val="10"/>
              </a:spcBef>
              <a:spcAft>
                <a:spcPts val="0"/>
              </a:spcAft>
            </a:pPr>
            <a:r>
              <a:rPr lang="en-US" b="1" dirty="0">
                <a:latin typeface="Times New Roman" panose="02020603050405020304" pitchFamily="18" charset="0"/>
                <a:ea typeface="Times New Roman" panose="02020603050405020304" pitchFamily="18" charset="0"/>
              </a:rPr>
              <a:t>Food miles: Is buying local food always better?</a:t>
            </a:r>
            <a:endParaRPr lang="uk-UA" sz="2000" b="1" dirty="0" smtClean="0">
              <a:effectLst/>
              <a:latin typeface="Times New Roman" panose="02020603050405020304" pitchFamily="18" charset="0"/>
              <a:ea typeface="Times New Roman" panose="02020603050405020304" pitchFamily="18" charset="0"/>
            </a:endParaRPr>
          </a:p>
          <a:p>
            <a:pPr marL="226695" marR="68580" indent="450215" algn="just">
              <a:lnSpc>
                <a:spcPct val="150000"/>
              </a:lnSpc>
              <a:spcBef>
                <a:spcPts val="10"/>
              </a:spcBef>
              <a:spcAft>
                <a:spcPts val="0"/>
              </a:spcAft>
            </a:pPr>
            <a:r>
              <a:rPr lang="en-US" b="1" dirty="0">
                <a:latin typeface="Times New Roman" panose="02020603050405020304" pitchFamily="18" charset="0"/>
                <a:ea typeface="Times New Roman" panose="02020603050405020304" pitchFamily="18" charset="0"/>
              </a:rPr>
              <a:t>Recently, campaigners have encouraged us to buy local food. This reduces ‘food miles’, that is, the distance food travels to get from the producer to the retailer. They reason that the higher the food miles, the more carbon emissions. Buying local food, therefore, has a lower carbon footprint and is more environmentally friendly. </a:t>
            </a:r>
            <a:endParaRPr lang="uk-UA" sz="2000" b="1" dirty="0" smtClean="0">
              <a:effectLst/>
              <a:latin typeface="Times New Roman" panose="02020603050405020304" pitchFamily="18" charset="0"/>
              <a:ea typeface="Times New Roman" panose="02020603050405020304" pitchFamily="18" charset="0"/>
            </a:endParaRPr>
          </a:p>
          <a:p>
            <a:pPr marL="226695" marR="68580" indent="450215" algn="just">
              <a:lnSpc>
                <a:spcPct val="150000"/>
              </a:lnSpc>
              <a:spcBef>
                <a:spcPts val="10"/>
              </a:spcBef>
              <a:spcAft>
                <a:spcPts val="0"/>
              </a:spcAft>
            </a:pPr>
            <a:r>
              <a:rPr lang="en-US" b="1" dirty="0">
                <a:latin typeface="Times New Roman" panose="02020603050405020304" pitchFamily="18" charset="0"/>
                <a:ea typeface="Times New Roman" panose="02020603050405020304" pitchFamily="18" charset="0"/>
              </a:rPr>
              <a:t>However, the real story is not as simple as that. If our aim is to reduce carbon emissions, we must look at the whole farming process, not just transportation. According to a 2008 study, only 11% of carbon emissions in the food production process result from transportation, and only 4% originated from the final delivery of the product from the producer to the retailer. Other processes, including </a:t>
            </a:r>
            <a:r>
              <a:rPr lang="en-US" b="1" dirty="0" err="1">
                <a:latin typeface="Times New Roman" panose="02020603050405020304" pitchFamily="18" charset="0"/>
                <a:ea typeface="Times New Roman" panose="02020603050405020304" pitchFamily="18" charset="0"/>
              </a:rPr>
              <a:t>fertilisation</a:t>
            </a:r>
            <a:r>
              <a:rPr lang="en-US" b="1" dirty="0">
                <a:latin typeface="Times New Roman" panose="02020603050405020304" pitchFamily="18" charset="0"/>
                <a:ea typeface="Times New Roman" panose="02020603050405020304" pitchFamily="18" charset="0"/>
              </a:rPr>
              <a:t>, storage, heating and irrigation, contribute much more. </a:t>
            </a:r>
            <a:endParaRPr lang="uk-UA" sz="2000" b="1"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9451329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70262" y="791710"/>
            <a:ext cx="11277600" cy="5078313"/>
          </a:xfrm>
          <a:prstGeom prst="rect">
            <a:avLst/>
          </a:prstGeom>
        </p:spPr>
        <p:txBody>
          <a:bodyPr wrap="square">
            <a:spAutoFit/>
          </a:bodyPr>
          <a:lstStyle/>
          <a:p>
            <a:pPr marL="226695" marR="68580" indent="450215" algn="just">
              <a:lnSpc>
                <a:spcPct val="150000"/>
              </a:lnSpc>
              <a:spcBef>
                <a:spcPts val="10"/>
              </a:spcBef>
              <a:spcAft>
                <a:spcPts val="0"/>
              </a:spcAft>
            </a:pPr>
            <a:r>
              <a:rPr lang="en-US" dirty="0">
                <a:latin typeface="Times New Roman" panose="02020603050405020304" pitchFamily="18" charset="0"/>
                <a:ea typeface="Times New Roman" panose="02020603050405020304" pitchFamily="18" charset="0"/>
              </a:rPr>
              <a:t>In fact, imported food often has a lower carbon footprint than locally grown food. Take apples, for example. In autumn, when apples are harvested, the best option for a British resident is to buy British apples. However, the apples we buy in 57 winter or spring have been kept refrigerated for months, and this uses up a lot of energy. In spring, therefore, it is more energy-efficient to import them from New Zealand, where they are in season. Heating also uses a lot of energy, which is why growing tomatoes in heated greenhouses in the UK is less environmentally friendly than importing them from Spain, where the crop grows well in the local climate. </a:t>
            </a:r>
            <a:endParaRPr lang="uk-UA" sz="2000" dirty="0" smtClean="0">
              <a:effectLst/>
              <a:latin typeface="Times New Roman" panose="02020603050405020304" pitchFamily="18" charset="0"/>
              <a:ea typeface="Times New Roman" panose="02020603050405020304" pitchFamily="18" charset="0"/>
            </a:endParaRPr>
          </a:p>
          <a:p>
            <a:pPr marL="226695" marR="68580" indent="450215" algn="just">
              <a:lnSpc>
                <a:spcPct val="150000"/>
              </a:lnSpc>
              <a:spcBef>
                <a:spcPts val="10"/>
              </a:spcBef>
              <a:spcAft>
                <a:spcPts val="0"/>
              </a:spcAft>
            </a:pPr>
            <a:r>
              <a:rPr lang="en-US" dirty="0">
                <a:latin typeface="Times New Roman" panose="02020603050405020304" pitchFamily="18" charset="0"/>
                <a:ea typeface="Times New Roman" panose="02020603050405020304" pitchFamily="18" charset="0"/>
              </a:rPr>
              <a:t>We must also take into account the type of transport. Transporting food by air creates about 50 times more emissions than shipping it. However, only a small proportion of goods are flown to the consumer country, and these are usually high value, perishable items which we cannot produce locally, such as seafood and out-</a:t>
            </a:r>
            <a:r>
              <a:rPr lang="en-US" dirty="0" err="1">
                <a:latin typeface="Times New Roman" panose="02020603050405020304" pitchFamily="18" charset="0"/>
                <a:ea typeface="Times New Roman" panose="02020603050405020304" pitchFamily="18" charset="0"/>
              </a:rPr>
              <a:t>ofseason</a:t>
            </a:r>
            <a:r>
              <a:rPr lang="en-US" dirty="0">
                <a:latin typeface="Times New Roman" panose="02020603050405020304" pitchFamily="18" charset="0"/>
                <a:ea typeface="Times New Roman" panose="02020603050405020304" pitchFamily="18" charset="0"/>
              </a:rPr>
              <a:t> berries. Even then, these foods may not have a higher carbon footprint than locally grown food. For example, beans flown in from Kenya are grown in sunny fields using manual </a:t>
            </a:r>
            <a:r>
              <a:rPr lang="en-US" dirty="0" err="1">
                <a:latin typeface="Times New Roman" panose="02020603050405020304" pitchFamily="18" charset="0"/>
                <a:ea typeface="Times New Roman" panose="02020603050405020304" pitchFamily="18" charset="0"/>
              </a:rPr>
              <a:t>labour</a:t>
            </a:r>
            <a:r>
              <a:rPr lang="en-US" dirty="0">
                <a:latin typeface="Times New Roman" panose="02020603050405020304" pitchFamily="18" charset="0"/>
                <a:ea typeface="Times New Roman" panose="02020603050405020304" pitchFamily="18" charset="0"/>
              </a:rPr>
              <a:t> and natural </a:t>
            </a:r>
            <a:r>
              <a:rPr lang="en-US" dirty="0" err="1">
                <a:latin typeface="Times New Roman" panose="02020603050405020304" pitchFamily="18" charset="0"/>
                <a:ea typeface="Times New Roman" panose="02020603050405020304" pitchFamily="18" charset="0"/>
              </a:rPr>
              <a:t>fertilisers</a:t>
            </a:r>
            <a:r>
              <a:rPr lang="en-US" dirty="0">
                <a:latin typeface="Times New Roman" panose="02020603050405020304" pitchFamily="18" charset="0"/>
                <a:ea typeface="Times New Roman" panose="02020603050405020304" pitchFamily="18" charset="0"/>
              </a:rPr>
              <a:t>, unlike in Britain, where we use </a:t>
            </a:r>
            <a:r>
              <a:rPr lang="en-US" dirty="0" err="1">
                <a:latin typeface="Times New Roman" panose="02020603050405020304" pitchFamily="18" charset="0"/>
                <a:ea typeface="Times New Roman" panose="02020603050405020304" pitchFamily="18" charset="0"/>
              </a:rPr>
              <a:t>oilbased</a:t>
            </a:r>
            <a:r>
              <a:rPr lang="en-US" dirty="0">
                <a:latin typeface="Times New Roman" panose="02020603050405020304" pitchFamily="18" charset="0"/>
                <a:ea typeface="Times New Roman" panose="02020603050405020304" pitchFamily="18" charset="0"/>
              </a:rPr>
              <a:t> </a:t>
            </a:r>
            <a:r>
              <a:rPr lang="en-US" dirty="0" err="1">
                <a:latin typeface="Times New Roman" panose="02020603050405020304" pitchFamily="18" charset="0"/>
                <a:ea typeface="Times New Roman" panose="02020603050405020304" pitchFamily="18" charset="0"/>
              </a:rPr>
              <a:t>fertilisers</a:t>
            </a:r>
            <a:r>
              <a:rPr lang="en-US" dirty="0">
                <a:latin typeface="Times New Roman" panose="02020603050405020304" pitchFamily="18" charset="0"/>
                <a:ea typeface="Times New Roman" panose="02020603050405020304" pitchFamily="18" charset="0"/>
              </a:rPr>
              <a:t> and diesel machinery. Therefore, the total carbon footprint is still lower. </a:t>
            </a:r>
            <a:endParaRPr lang="uk-UA"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2085725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6720" y="794136"/>
            <a:ext cx="11234057" cy="4247317"/>
          </a:xfrm>
          <a:prstGeom prst="rect">
            <a:avLst/>
          </a:prstGeom>
        </p:spPr>
        <p:txBody>
          <a:bodyPr wrap="square">
            <a:spAutoFit/>
          </a:bodyPr>
          <a:lstStyle/>
          <a:p>
            <a:pPr marL="226695" marR="68580" indent="450215" algn="just">
              <a:lnSpc>
                <a:spcPct val="150000"/>
              </a:lnSpc>
              <a:spcBef>
                <a:spcPts val="10"/>
              </a:spcBef>
              <a:spcAft>
                <a:spcPts val="0"/>
              </a:spcAft>
            </a:pPr>
            <a:r>
              <a:rPr lang="en-US" dirty="0">
                <a:latin typeface="Times New Roman" panose="02020603050405020304" pitchFamily="18" charset="0"/>
                <a:ea typeface="Times New Roman" panose="02020603050405020304" pitchFamily="18" charset="0"/>
              </a:rPr>
              <a:t>It’s also worth remembering that a product’s journey does not end at the supermarket. The distance consumers travel to buy their food, and the kind of transport they use will also add to its carbon footprint. So driving a long way to shop for food will negate any environmental benefits of buying locally grown produce. Furthermore, choosing local over imported food can also badly affect people in developing countries. Many of them work in agriculture because they have no other choice. If they are unable to sell produce overseas, they will have less income to buy food, clothes, medicine and to educate their children. </a:t>
            </a:r>
            <a:endParaRPr lang="uk-UA" sz="2000" dirty="0" smtClean="0">
              <a:effectLst/>
              <a:latin typeface="Times New Roman" panose="02020603050405020304" pitchFamily="18" charset="0"/>
              <a:ea typeface="Times New Roman" panose="02020603050405020304" pitchFamily="18" charset="0"/>
            </a:endParaRPr>
          </a:p>
          <a:p>
            <a:pPr marL="226695" marR="68580" indent="450215" algn="just">
              <a:lnSpc>
                <a:spcPct val="150000"/>
              </a:lnSpc>
              <a:spcBef>
                <a:spcPts val="10"/>
              </a:spcBef>
              <a:spcAft>
                <a:spcPts val="0"/>
              </a:spcAft>
            </a:pPr>
            <a:r>
              <a:rPr lang="en-US" dirty="0">
                <a:latin typeface="Times New Roman" panose="02020603050405020304" pitchFamily="18" charset="0"/>
                <a:ea typeface="Times New Roman" panose="02020603050405020304" pitchFamily="18" charset="0"/>
              </a:rPr>
              <a:t>Recently, some supermarkets have been trying to raise awareness of food miles by labelling foods with stickers that show it has been imported by air. But ultimately, the message this gives is too simple. Lots of different factors contribute to a food’s carbon footprint besides the distance it has travelled. And even if we only buy local food which is currently in season, there are ethical implications. What’s more, our diets would be more limited.</a:t>
            </a:r>
            <a:endParaRPr lang="uk-UA"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206898105"/>
      </p:ext>
    </p:extLst>
  </p:cSld>
  <p:clrMapOvr>
    <a:masterClrMapping/>
  </p:clrMapOvr>
</p:sld>
</file>

<file path=ppt/theme/theme1.xml><?xml version="1.0" encoding="utf-8"?>
<a:theme xmlns:a="http://schemas.openxmlformats.org/drawingml/2006/main" name="Базис">
  <a:themeElements>
    <a:clrScheme name="Оранжевый и красный">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Базис">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Базис">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D9D01AC2-EE7D-4E49-99EE-8E62E4E7E8A7}"/>
    </a:ext>
  </a:extLst>
</a:theme>
</file>

<file path=docProps/app.xml><?xml version="1.0" encoding="utf-8"?>
<Properties xmlns="http://schemas.openxmlformats.org/officeDocument/2006/extended-properties" xmlns:vt="http://schemas.openxmlformats.org/officeDocument/2006/docPropsVTypes">
  <Template>Базис</Template>
  <TotalTime>7</TotalTime>
  <Words>1294</Words>
  <Application>Microsoft Office PowerPoint</Application>
  <PresentationFormat>Широкоэкранный</PresentationFormat>
  <Paragraphs>74</Paragraphs>
  <Slides>18</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18</vt:i4>
      </vt:variant>
    </vt:vector>
  </HeadingPairs>
  <TitlesOfParts>
    <vt:vector size="23" baseType="lpstr">
      <vt:lpstr>Arial</vt:lpstr>
      <vt:lpstr>Calibri</vt:lpstr>
      <vt:lpstr>Corbel</vt:lpstr>
      <vt:lpstr>Times New Roman</vt:lpstr>
      <vt:lpstr>Базис</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Lenovo</dc:creator>
  <cp:lastModifiedBy>Lenovo</cp:lastModifiedBy>
  <cp:revision>3</cp:revision>
  <dcterms:created xsi:type="dcterms:W3CDTF">2023-08-07T09:20:12Z</dcterms:created>
  <dcterms:modified xsi:type="dcterms:W3CDTF">2023-08-09T08:38:01Z</dcterms:modified>
</cp:coreProperties>
</file>