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68" r:id="rId4"/>
    <p:sldId id="267" r:id="rId5"/>
    <p:sldId id="266" r:id="rId6"/>
    <p:sldId id="265" r:id="rId7"/>
    <p:sldId id="264" r:id="rId8"/>
    <p:sldId id="263" r:id="rId9"/>
    <p:sldId id="262" r:id="rId10"/>
    <p:sldId id="261" r:id="rId11"/>
    <p:sldId id="260" r:id="rId12"/>
    <p:sldId id="259" r:id="rId13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269" y="1122363"/>
            <a:ext cx="9001462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269" y="3602038"/>
            <a:ext cx="9001462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F5652-FFDA-4A63-AD4D-668AAA4970A2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4BFFE-CE00-4B56-B39F-9A3A231F1E0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938286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289372"/>
            <a:ext cx="10367564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3806" y="621321"/>
            <a:ext cx="10367564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65998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F5652-FFDA-4A63-AD4D-668AAA4970A2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4BFFE-CE00-4B56-B39F-9A3A231F1E0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098629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204820"/>
            <a:ext cx="1035376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F5652-FFDA-4A63-AD4D-668AAA4970A2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4BFFE-CE00-4B56-B39F-9A3A231F1E0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457482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04821"/>
            <a:ext cx="1035376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F5652-FFDA-4A63-AD4D-668AAA4970A2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4BFFE-CE00-4B56-B39F-9A3A231F1E0C}" type="slidenum">
              <a:rPr lang="uk-UA" smtClean="0"/>
              <a:t>‹#›</a:t>
            </a:fld>
            <a:endParaRPr lang="uk-UA"/>
          </a:p>
        </p:txBody>
      </p:sp>
      <p:sp>
        <p:nvSpPr>
          <p:cNvPr id="11" name="TextBox 10"/>
          <p:cNvSpPr txBox="1"/>
          <p:nvPr/>
        </p:nvSpPr>
        <p:spPr>
          <a:xfrm>
            <a:off x="836612" y="73524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57956" y="297209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028069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2126942"/>
            <a:ext cx="10355327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650556"/>
            <a:ext cx="10353763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F5652-FFDA-4A63-AD4D-668AAA4970A2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4BFFE-CE00-4B56-B39F-9A3A231F1E0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710113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2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4" y="2088319"/>
            <a:ext cx="3298956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4" y="2911624"/>
            <a:ext cx="329895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4878" y="2088320"/>
            <a:ext cx="329855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4878" y="2911624"/>
            <a:ext cx="329982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088320"/>
            <a:ext cx="3291211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6346" y="2911624"/>
            <a:ext cx="329121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F5652-FFDA-4A63-AD4D-668AAA4970A2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4BFFE-CE00-4B56-B39F-9A3A231F1E0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363720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4195899"/>
            <a:ext cx="329895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2020" y="2298987"/>
            <a:ext cx="2940050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772161"/>
            <a:ext cx="3298955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01" y="4195899"/>
            <a:ext cx="3298983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98987"/>
            <a:ext cx="293052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72160"/>
            <a:ext cx="3300336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423" y="4195899"/>
            <a:ext cx="3289900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52803" y="2298987"/>
            <a:ext cx="2932113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298" y="4772161"/>
            <a:ext cx="3294258" cy="1019037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F5652-FFDA-4A63-AD4D-668AAA4970A2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4BFFE-CE00-4B56-B39F-9A3A231F1E0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709760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F5652-FFDA-4A63-AD4D-668AAA4970A2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4BFFE-CE00-4B56-B39F-9A3A231F1E0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071007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599"/>
            <a:ext cx="254265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4" y="609599"/>
            <a:ext cx="7658705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F5652-FFDA-4A63-AD4D-668AAA4970A2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4BFFE-CE00-4B56-B39F-9A3A231F1E0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753315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F5652-FFDA-4A63-AD4D-668AAA4970A2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4BFFE-CE00-4B56-B39F-9A3A231F1E0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60580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244" y="657226"/>
            <a:ext cx="9733512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9244" y="3602038"/>
            <a:ext cx="9733512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F5652-FFDA-4A63-AD4D-668AAA4970A2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4BFFE-CE00-4B56-B39F-9A3A231F1E0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19791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88319"/>
            <a:ext cx="5106004" cy="370288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403" y="2088319"/>
            <a:ext cx="5094154" cy="370288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F5652-FFDA-4A63-AD4D-668AAA4970A2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4BFFE-CE00-4B56-B39F-9A3A231F1E0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383089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04" y="2088320"/>
            <a:ext cx="4879199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795" y="2912232"/>
            <a:ext cx="5107208" cy="287896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2003" y="2088320"/>
            <a:ext cx="4865554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912232"/>
            <a:ext cx="5095357" cy="287896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F5652-FFDA-4A63-AD4D-668AAA4970A2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4BFFE-CE00-4B56-B39F-9A3A231F1E0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108922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F5652-FFDA-4A63-AD4D-668AAA4970A2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4BFFE-CE00-4B56-B39F-9A3A231F1E0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639177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F5652-FFDA-4A63-AD4D-668AAA4970A2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4BFFE-CE00-4B56-B39F-9A3A231F1E0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5978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3932237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8064" y="609600"/>
            <a:ext cx="6189492" cy="518160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2971800"/>
            <a:ext cx="3932237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F5652-FFDA-4A63-AD4D-668AAA4970A2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4BFFE-CE00-4B56-B39F-9A3A231F1E0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191611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7" y="609600"/>
            <a:ext cx="592977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4" y="758881"/>
            <a:ext cx="3255356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971800"/>
            <a:ext cx="5934950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F5652-FFDA-4A63-AD4D-668AAA4970A2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4BFFE-CE00-4B56-B39F-9A3A231F1E0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18856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microsoft.com/office/2007/relationships/hdphoto" Target="../media/hdphoto1.wdp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duotone>
              <a:schemeClr val="bg2">
                <a:shade val="18000"/>
                <a:satMod val="160000"/>
                <a:lumMod val="28000"/>
              </a:schemeClr>
              <a:schemeClr val="bg2">
                <a:tint val="95000"/>
                <a:satMod val="160000"/>
                <a:lumMod val="116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rightnessContrast bright="58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96064"/>
            <a:ext cx="1035376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5F5652-FFDA-4A63-AD4D-668AAA4970A2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4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04BFFE-CE00-4B56-B39F-9A3A231F1E0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4605915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  <p:sldLayoutId id="2147483757" r:id="rId13"/>
    <p:sldLayoutId id="2147483758" r:id="rId14"/>
    <p:sldLayoutId id="2147483759" r:id="rId15"/>
    <p:sldLayoutId id="2147483760" r:id="rId16"/>
    <p:sldLayoutId id="2147483761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232628"/>
            <a:ext cx="12192000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200" b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Презентації</a:t>
            </a:r>
            <a:r>
              <a:rPr lang="ru-RU" sz="32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3200" b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32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</a:t>
            </a: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uk-UA" sz="3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20 «</a:t>
            </a: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Аграрні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науки та </a:t>
            </a: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продовольство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201 «</a:t>
            </a: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Агрономія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b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 </a:t>
            </a:r>
            <a:endParaRPr lang="uk-UA" sz="3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Семестр 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3,4 (56 годин)</a:t>
            </a:r>
            <a:endParaRPr lang="uk-UA" sz="3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i.pinimg.com/564x/e8/2e/6d/e82e6de9da3d9058c44056613796cfff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857" b="82143" l="5769" r="93077">
                        <a14:foregroundMark x1="52308" y1="6786" x2="52308" y2="6786"/>
                        <a14:foregroundMark x1="62692" y1="7857" x2="62692" y2="7857"/>
                        <a14:foregroundMark x1="66923" y1="11071" x2="66923" y2="11071"/>
                        <a14:foregroundMark x1="60000" y1="8929" x2="60000" y2="8929"/>
                        <a14:foregroundMark x1="62308" y1="15714" x2="62308" y2="15714"/>
                        <a14:foregroundMark x1="50769" y1="19286" x2="50769" y2="19286"/>
                        <a14:foregroundMark x1="61154" y1="17143" x2="61154" y2="17143"/>
                        <a14:foregroundMark x1="60769" y1="20714" x2="60769" y2="20714"/>
                        <a14:foregroundMark x1="38846" y1="8929" x2="38846" y2="892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8432"/>
          <a:stretch/>
        </p:blipFill>
        <p:spPr bwMode="auto">
          <a:xfrm>
            <a:off x="4044541" y="3040041"/>
            <a:ext cx="4102918" cy="3817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5589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487" y="1569783"/>
            <a:ext cx="11457124" cy="3402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8300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73" y="682113"/>
            <a:ext cx="11829609" cy="5014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09780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oft Launch Survey | Let's Talk SCR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5006" y="400595"/>
            <a:ext cx="5617028" cy="5991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17976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40229" y="366980"/>
            <a:ext cx="10589623" cy="54722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8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Практичне</a:t>
            </a: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заняття</a:t>
            </a:r>
            <a:r>
              <a:rPr lang="en-US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7(2 </a:t>
            </a: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год</a:t>
            </a:r>
            <a:r>
              <a:rPr lang="en-US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endParaRPr lang="uk-UA" sz="28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uk-UA" sz="20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0215">
              <a:lnSpc>
                <a:spcPct val="115000"/>
              </a:lnSpc>
              <a:spcAft>
                <a:spcPts val="0"/>
              </a:spcAft>
            </a:pPr>
            <a:r>
              <a:rPr lang="en-US" sz="28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Topic </a:t>
            </a:r>
            <a:r>
              <a:rPr lang="uk-UA" sz="28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28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Cross-cultural and International Management. Direct and </a:t>
            </a:r>
            <a:r>
              <a:rPr lang="en-US" sz="28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Reportedspeech</a:t>
            </a:r>
            <a:r>
              <a:rPr lang="en-US" sz="28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36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 Grammar revision</a:t>
            </a:r>
            <a:endParaRPr lang="uk-UA" sz="20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15000"/>
              </a:lnSpc>
              <a:spcAft>
                <a:spcPts val="0"/>
              </a:spcAft>
              <a:tabLst>
                <a:tab pos="180340" algn="l"/>
                <a:tab pos="3150235" algn="ctr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Objectives: 	</a:t>
            </a:r>
            <a:endParaRPr lang="uk-UA" sz="20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learn new vocabulary;</a:t>
            </a:r>
            <a:endParaRPr lang="uk-UA" sz="20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 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practice grammar structures;</a:t>
            </a:r>
            <a:endParaRPr lang="uk-UA" sz="20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enable 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to talk and write on the topic;</a:t>
            </a:r>
            <a:endParaRPr lang="uk-UA" sz="20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instil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the idea that learning languages is necessary and essential;</a:t>
            </a:r>
            <a:endParaRPr lang="uk-UA" sz="20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encourage 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to go on learning English at the next level;</a:t>
            </a:r>
            <a:endParaRPr lang="uk-UA" sz="20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lay the foundations for future study in terms to basic structures, lexis, language functions and basic study</a:t>
            </a:r>
            <a:endParaRPr lang="uk-UA" sz="20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03520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48640" y="915649"/>
            <a:ext cx="10990217" cy="4658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Plan:</a:t>
            </a:r>
            <a:endParaRPr lang="uk-UA" sz="16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Vocabulary activity.</a:t>
            </a:r>
            <a:endParaRPr lang="uk-UA" sz="16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180340" algn="l"/>
              </a:tabLs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Discussing of the topic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Cross-cultural and International Management.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Direct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Reportedspeech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 Grammar revision</a:t>
            </a:r>
            <a:endParaRPr lang="uk-UA" sz="16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Listening, reading, writing, speaking.</a:t>
            </a:r>
            <a:endParaRPr lang="uk-UA" sz="16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Grammar activity.</a:t>
            </a:r>
            <a:endParaRPr lang="uk-UA" sz="16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Communicative activities :</a:t>
            </a:r>
            <a:b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Task 1. Give the English equivalents the following words and word combinations.</a:t>
            </a:r>
            <a:b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 Task 2. Answer the questions to the text.</a:t>
            </a:r>
            <a:b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 Task 3. Fill in the blanks with the necessary words from the active vocabulary. </a:t>
            </a:r>
            <a:b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 Task 4. Complete the following sentences.</a:t>
            </a:r>
            <a:b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 Task 5. Put in the right order. The underlined word is the beginning of the sentence.</a:t>
            </a:r>
            <a:b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  Task 6. Translate the following sentences into English.</a:t>
            </a:r>
            <a:b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Home task: Reading an additional text on the topic </a:t>
            </a:r>
            <a:endParaRPr lang="uk-UA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40707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1554" y="553329"/>
            <a:ext cx="11225348" cy="54661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References:</a:t>
            </a:r>
            <a:endParaRPr lang="uk-UA" sz="16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10795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Лінгвокраїнознавчі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аспекти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викладання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граматики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аграрному ВНЗ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–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ru-RU" spc="3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pc="-2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ВНАУ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pc="1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2017.</a:t>
            </a:r>
            <a:r>
              <a:rPr lang="en-US" spc="3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spc="1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62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6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10795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Ковальова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 О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вказівки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самостійної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заочної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форм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075 «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Маркетинг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», 073 «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Менеджмент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07 «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адміністрування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–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2020. – 100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6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10795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Малик В М. «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для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першого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бакалаврського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освітнього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рівня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20 «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Аграрні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науки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продовольство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201 «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Агрономія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ВНАУ, 2022. 231 с.</a:t>
            </a:r>
            <a:endParaRPr lang="uk-UA" sz="16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10795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Modern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English-Ukrainian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Dictionary: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Over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160,000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Words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Expressions /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Mykola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Ivanovych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Balla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– Kyiv: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Chumatskiy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Shliakh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pub., 2007. –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668 p.</a:t>
            </a:r>
            <a:endParaRPr lang="uk-UA" sz="16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10795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Oxford Dictionary of Business World. (2020) //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Gen.Editors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Dr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Alan Isaacs,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Elizabeth Martin.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University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Press</a:t>
            </a:r>
            <a:endParaRPr lang="uk-UA" sz="16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10795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Верба Л.Г., Верба Г.В.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сучасної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Довідник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англ.,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укр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ТОВ «ВП Логос-М», 2020.</a:t>
            </a:r>
            <a:endParaRPr lang="uk-UA" sz="16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10795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Голіцинський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Ю.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Збірник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Інкос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2020.</a:t>
            </a:r>
            <a:endParaRPr lang="uk-UA" sz="16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Murphy R. English Grammar in Use /Murphy R. – Cambridge University Press, 2021.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1781027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31520" y="601776"/>
            <a:ext cx="10877006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3850" marR="107950" algn="ctr">
              <a:lnSpc>
                <a:spcPct val="115000"/>
              </a:lnSpc>
              <a:spcAft>
                <a:spcPts val="0"/>
              </a:spcAft>
              <a:tabLst>
                <a:tab pos="1150620" algn="l"/>
              </a:tabLst>
            </a:pPr>
            <a:r>
              <a:rPr lang="ru-RU" sz="32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Хід</a:t>
            </a:r>
            <a:r>
              <a:rPr lang="ru-RU" sz="3200" b="1" spc="-4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заняття</a:t>
            </a:r>
            <a:r>
              <a:rPr lang="ru-RU" sz="3200" b="1" spc="-4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32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Procedure</a:t>
            </a:r>
            <a:r>
              <a:rPr lang="ru-RU" sz="32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uk-UA" sz="2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Learn the new words and word combinations.</a:t>
            </a:r>
            <a:endParaRPr lang="uk-UA" sz="2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Make some questions on the text.</a:t>
            </a:r>
            <a:endParaRPr lang="uk-UA" sz="2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Read the text and translate into Ukrainian in the written form.</a:t>
            </a:r>
            <a:endParaRPr lang="uk-UA" sz="2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Make summery of the text in English.</a:t>
            </a:r>
            <a:endParaRPr lang="uk-UA" sz="2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Read text 1and fill in the blanks (1-10) with the appropriate words (a-j):</a:t>
            </a:r>
            <a:endParaRPr lang="uk-UA" sz="2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11124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79268" y="928360"/>
            <a:ext cx="6096000" cy="483209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uk-UA" sz="28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Text</a:t>
            </a:r>
            <a:r>
              <a:rPr lang="uk-UA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endParaRPr lang="uk-UA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uk-UA" sz="28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rise</a:t>
            </a:r>
            <a:endParaRPr lang="uk-UA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uk-UA" sz="28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history</a:t>
            </a:r>
            <a:endParaRPr lang="uk-UA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uk-UA" sz="28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wood</a:t>
            </a:r>
            <a:endParaRPr lang="uk-UA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uk-UA" sz="28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human</a:t>
            </a:r>
            <a:endParaRPr lang="uk-UA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uk-UA" sz="28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little</a:t>
            </a:r>
            <a:endParaRPr lang="uk-UA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uk-UA" sz="28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metals</a:t>
            </a:r>
            <a:endParaRPr lang="uk-UA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uk-UA" sz="28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materials</a:t>
            </a:r>
            <a:endParaRPr lang="uk-UA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uk-UA" sz="28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available</a:t>
            </a:r>
            <a:endParaRPr lang="uk-UA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uk-UA" sz="28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polymers</a:t>
            </a:r>
            <a:endParaRPr lang="uk-UA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uk-UA" sz="28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chemistry</a:t>
            </a:r>
            <a:endParaRPr lang="uk-UA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2050" name="Picture 2" descr="https://i.pinimg.com/564x/4d/aa/31/4daa315e0867467f427f5fa152c74704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610" b="100000" l="2837" r="96986">
                        <a14:foregroundMark x1="72695" y1="18440" x2="72695" y2="18440"/>
                        <a14:foregroundMark x1="36525" y1="14184" x2="36525" y2="14184"/>
                        <a14:foregroundMark x1="76773" y1="36525" x2="76773" y2="3652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7244" y="0"/>
            <a:ext cx="5372100" cy="537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78691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48937" y="990158"/>
            <a:ext cx="1092054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Humans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have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been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using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materials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at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least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10,000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years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recorded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(1),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but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real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beginning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materials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’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use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was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long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before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recorded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history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(2)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scientists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may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well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have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been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Grog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Grogette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(a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fictional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character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caveman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origin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Table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1.2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shows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initial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“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,”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materials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science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era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men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women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used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materials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just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they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found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them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(3)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modification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Even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these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early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times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though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they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had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reasons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choosing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(4)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stone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objects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certain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purposes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more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recent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times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during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what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called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second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era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materials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history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(5)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learned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enough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(6)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physics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use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heat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chemicals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process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natural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materials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obtain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what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they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needed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researchers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learned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separate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(7)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ore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by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heat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reduction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31940459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27017" y="842112"/>
            <a:ext cx="1103376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spcAft>
                <a:spcPts val="0"/>
              </a:spcAft>
            </a:pP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These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processes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made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(8)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whole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new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classes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materials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most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them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metals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Table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1.3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shows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longer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listing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materials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discovery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through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history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compiled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EPRI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Journal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December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1987).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About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time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early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(9)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were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introduced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late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19th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century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had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learned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enough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about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organic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chemistry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manipulate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materials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molecular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level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this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point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uk-UA" sz="2400" spc="-33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became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possible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design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specific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materials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fit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specific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needs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Designed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materials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constituted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much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accelerating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pace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materials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science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This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has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launched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us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into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third</a:t>
            </a:r>
            <a:r>
              <a:rPr lang="uk-UA" sz="2400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400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final</a:t>
            </a:r>
            <a:r>
              <a:rPr lang="uk-UA" sz="2400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era</a:t>
            </a:r>
            <a:r>
              <a:rPr lang="uk-UA" sz="2400" spc="-3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2400" spc="-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materials</a:t>
            </a:r>
            <a:r>
              <a:rPr lang="uk-UA" sz="2400" spc="-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history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uk-UA" sz="2400" spc="-1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which</a:t>
            </a:r>
            <a:r>
              <a:rPr lang="uk-UA" sz="2400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began</a:t>
            </a:r>
            <a:r>
              <a:rPr lang="uk-UA" sz="2400" spc="-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its</a:t>
            </a:r>
            <a:r>
              <a:rPr lang="uk-UA" sz="2400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accelerated</a:t>
            </a:r>
            <a:r>
              <a:rPr lang="uk-UA" sz="2400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pace</a:t>
            </a:r>
            <a:r>
              <a:rPr lang="uk-UA" sz="2400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2400" spc="-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400" spc="-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1950s.</a:t>
            </a:r>
            <a:r>
              <a:rPr lang="uk-UA" sz="2400" spc="-3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Today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uk-UA" sz="2400" spc="-33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hear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about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newly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designed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materials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daily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demand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for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new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better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materials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gives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(10)</a:t>
            </a:r>
            <a:r>
              <a:rPr lang="uk-UA" sz="2400" spc="-1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2400" spc="-1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these</a:t>
            </a:r>
            <a:r>
              <a:rPr lang="uk-UA" sz="2400" spc="-1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new</a:t>
            </a:r>
            <a:r>
              <a:rPr lang="uk-UA" sz="2400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products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uk-UA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49857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382" y="836023"/>
            <a:ext cx="11459424" cy="5068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29556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Damask">
      <a:majorFont>
        <a:latin typeface="Bookman Old Style" panose="02050604050505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mask" id="{F9A299A0-33D0-4E0F-9F3F-7163E3744208}" vid="{746EEEEA-FB6A-406B-B510-531588D5481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Дамаск</Template>
  <TotalTime>6</TotalTime>
  <Words>709</Words>
  <Application>Microsoft Office PowerPoint</Application>
  <PresentationFormat>Широкоэкранный</PresentationFormat>
  <Paragraphs>47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Bookman Old Style</vt:lpstr>
      <vt:lpstr>Calibri</vt:lpstr>
      <vt:lpstr>Rockwell</vt:lpstr>
      <vt:lpstr>Times New Roman</vt:lpstr>
      <vt:lpstr>Damask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Lenovo</dc:creator>
  <cp:lastModifiedBy>Lenovo</cp:lastModifiedBy>
  <cp:revision>2</cp:revision>
  <dcterms:created xsi:type="dcterms:W3CDTF">2023-08-07T09:36:34Z</dcterms:created>
  <dcterms:modified xsi:type="dcterms:W3CDTF">2023-08-09T08:47:49Z</dcterms:modified>
</cp:coreProperties>
</file>