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5" r:id="rId4"/>
    <p:sldId id="264" r:id="rId5"/>
    <p:sldId id="263" r:id="rId6"/>
    <p:sldId id="262" r:id="rId7"/>
    <p:sldId id="267" r:id="rId8"/>
    <p:sldId id="266" r:id="rId9"/>
    <p:sldId id="261" r:id="rId10"/>
    <p:sldId id="260" r:id="rId11"/>
    <p:sldId id="259" r:id="rId12"/>
    <p:sldId id="271" r:id="rId13"/>
    <p:sldId id="270" r:id="rId14"/>
    <p:sldId id="269" r:id="rId15"/>
    <p:sldId id="258" r:id="rId16"/>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F551B29A-89C3-4E1A-9808-1D67B0DAB568}" type="datetimeFigureOut">
              <a:rPr lang="uk-UA" smtClean="0"/>
              <a:t>09.08.2023</a:t>
            </a:fld>
            <a:endParaRPr lang="uk-UA"/>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uk-UA"/>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CBA0F91D-5C55-4A26-81CF-235EC5593A85}" type="slidenum">
              <a:rPr lang="uk-UA" smtClean="0"/>
              <a:t>‹#›</a:t>
            </a:fld>
            <a:endParaRPr lang="uk-UA"/>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9428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551B29A-89C3-4E1A-9808-1D67B0DAB568}"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CBA0F91D-5C55-4A26-81CF-235EC5593A85}" type="slidenum">
              <a:rPr lang="uk-UA" smtClean="0"/>
              <a:t>‹#›</a:t>
            </a:fld>
            <a:endParaRPr lang="uk-UA"/>
          </a:p>
        </p:txBody>
      </p:sp>
    </p:spTree>
    <p:extLst>
      <p:ext uri="{BB962C8B-B14F-4D97-AF65-F5344CB8AC3E}">
        <p14:creationId xmlns:p14="http://schemas.microsoft.com/office/powerpoint/2010/main" val="3656269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551B29A-89C3-4E1A-9808-1D67B0DAB568}"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CBA0F91D-5C55-4A26-81CF-235EC5593A85}" type="slidenum">
              <a:rPr lang="uk-UA" smtClean="0"/>
              <a:t>‹#›</a:t>
            </a:fld>
            <a:endParaRPr lang="uk-UA"/>
          </a:p>
        </p:txBody>
      </p:sp>
    </p:spTree>
    <p:extLst>
      <p:ext uri="{BB962C8B-B14F-4D97-AF65-F5344CB8AC3E}">
        <p14:creationId xmlns:p14="http://schemas.microsoft.com/office/powerpoint/2010/main" val="772562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551B29A-89C3-4E1A-9808-1D67B0DAB568}"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CBA0F91D-5C55-4A26-81CF-235EC5593A85}" type="slidenum">
              <a:rPr lang="uk-UA" smtClean="0"/>
              <a:t>‹#›</a:t>
            </a:fld>
            <a:endParaRPr lang="uk-UA"/>
          </a:p>
        </p:txBody>
      </p:sp>
    </p:spTree>
    <p:extLst>
      <p:ext uri="{BB962C8B-B14F-4D97-AF65-F5344CB8AC3E}">
        <p14:creationId xmlns:p14="http://schemas.microsoft.com/office/powerpoint/2010/main" val="3613400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551B29A-89C3-4E1A-9808-1D67B0DAB568}"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CBA0F91D-5C55-4A26-81CF-235EC5593A85}" type="slidenum">
              <a:rPr lang="uk-UA" smtClean="0"/>
              <a:t>‹#›</a:t>
            </a:fld>
            <a:endParaRPr lang="uk-UA"/>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4355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F551B29A-89C3-4E1A-9808-1D67B0DAB568}" type="datetimeFigureOut">
              <a:rPr lang="uk-UA" smtClean="0"/>
              <a:t>09.08.2023</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CBA0F91D-5C55-4A26-81CF-235EC5593A85}" type="slidenum">
              <a:rPr lang="uk-UA" smtClean="0"/>
              <a:t>‹#›</a:t>
            </a:fld>
            <a:endParaRPr lang="uk-UA"/>
          </a:p>
        </p:txBody>
      </p:sp>
    </p:spTree>
    <p:extLst>
      <p:ext uri="{BB962C8B-B14F-4D97-AF65-F5344CB8AC3E}">
        <p14:creationId xmlns:p14="http://schemas.microsoft.com/office/powerpoint/2010/main" val="1786651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551B29A-89C3-4E1A-9808-1D67B0DAB568}" type="datetimeFigureOut">
              <a:rPr lang="uk-UA" smtClean="0"/>
              <a:t>09.08.2023</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CBA0F91D-5C55-4A26-81CF-235EC5593A85}" type="slidenum">
              <a:rPr lang="uk-UA" smtClean="0"/>
              <a:t>‹#›</a:t>
            </a:fld>
            <a:endParaRPr lang="uk-UA"/>
          </a:p>
        </p:txBody>
      </p:sp>
    </p:spTree>
    <p:extLst>
      <p:ext uri="{BB962C8B-B14F-4D97-AF65-F5344CB8AC3E}">
        <p14:creationId xmlns:p14="http://schemas.microsoft.com/office/powerpoint/2010/main" val="1587963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551B29A-89C3-4E1A-9808-1D67B0DAB568}" type="datetimeFigureOut">
              <a:rPr lang="uk-UA" smtClean="0"/>
              <a:t>09.08.2023</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CBA0F91D-5C55-4A26-81CF-235EC5593A85}" type="slidenum">
              <a:rPr lang="uk-UA" smtClean="0"/>
              <a:t>‹#›</a:t>
            </a:fld>
            <a:endParaRPr lang="uk-UA"/>
          </a:p>
        </p:txBody>
      </p:sp>
    </p:spTree>
    <p:extLst>
      <p:ext uri="{BB962C8B-B14F-4D97-AF65-F5344CB8AC3E}">
        <p14:creationId xmlns:p14="http://schemas.microsoft.com/office/powerpoint/2010/main" val="1274280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51B29A-89C3-4E1A-9808-1D67B0DAB568}" type="datetimeFigureOut">
              <a:rPr lang="uk-UA" smtClean="0"/>
              <a:t>09.08.2023</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CBA0F91D-5C55-4A26-81CF-235EC5593A85}" type="slidenum">
              <a:rPr lang="uk-UA" smtClean="0"/>
              <a:t>‹#›</a:t>
            </a:fld>
            <a:endParaRPr lang="uk-UA"/>
          </a:p>
        </p:txBody>
      </p:sp>
    </p:spTree>
    <p:extLst>
      <p:ext uri="{BB962C8B-B14F-4D97-AF65-F5344CB8AC3E}">
        <p14:creationId xmlns:p14="http://schemas.microsoft.com/office/powerpoint/2010/main" val="3982891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ru-RU" smtClean="0"/>
              <a:t>Образец заголовка</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551B29A-89C3-4E1A-9808-1D67B0DAB568}" type="datetimeFigureOut">
              <a:rPr lang="uk-UA" smtClean="0"/>
              <a:t>09.08.2023</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CBA0F91D-5C55-4A26-81CF-235EC5593A85}" type="slidenum">
              <a:rPr lang="uk-UA" smtClean="0"/>
              <a:t>‹#›</a:t>
            </a:fld>
            <a:endParaRPr lang="uk-UA"/>
          </a:p>
        </p:txBody>
      </p:sp>
    </p:spTree>
    <p:extLst>
      <p:ext uri="{BB962C8B-B14F-4D97-AF65-F5344CB8AC3E}">
        <p14:creationId xmlns:p14="http://schemas.microsoft.com/office/powerpoint/2010/main" val="3077763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551B29A-89C3-4E1A-9808-1D67B0DAB568}" type="datetimeFigureOut">
              <a:rPr lang="uk-UA" smtClean="0"/>
              <a:t>09.08.2023</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CBA0F91D-5C55-4A26-81CF-235EC5593A85}" type="slidenum">
              <a:rPr lang="uk-UA" smtClean="0"/>
              <a:t>‹#›</a:t>
            </a:fld>
            <a:endParaRPr lang="uk-UA"/>
          </a:p>
        </p:txBody>
      </p:sp>
    </p:spTree>
    <p:extLst>
      <p:ext uri="{BB962C8B-B14F-4D97-AF65-F5344CB8AC3E}">
        <p14:creationId xmlns:p14="http://schemas.microsoft.com/office/powerpoint/2010/main" val="1249227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F551B29A-89C3-4E1A-9808-1D67B0DAB568}" type="datetimeFigureOut">
              <a:rPr lang="uk-UA" smtClean="0"/>
              <a:t>09.08.2023</a:t>
            </a:fld>
            <a:endParaRPr lang="uk-UA"/>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uk-UA"/>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CBA0F91D-5C55-4A26-81CF-235EC5593A85}" type="slidenum">
              <a:rPr lang="uk-UA" smtClean="0"/>
              <a:t>‹#›</a:t>
            </a:fld>
            <a:endParaRPr lang="uk-UA"/>
          </a:p>
        </p:txBody>
      </p:sp>
    </p:spTree>
    <p:extLst>
      <p:ext uri="{BB962C8B-B14F-4D97-AF65-F5344CB8AC3E}">
        <p14:creationId xmlns:p14="http://schemas.microsoft.com/office/powerpoint/2010/main" val="37490970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862149" y="508159"/>
            <a:ext cx="10789920" cy="3767749"/>
          </a:xfrm>
        </p:spPr>
        <p:txBody>
          <a:bodyPr>
            <a:noAutofit/>
          </a:bodyPr>
          <a:lstStyle/>
          <a:p>
            <a:pPr>
              <a:lnSpc>
                <a:spcPct val="115000"/>
              </a:lnSpc>
            </a:pPr>
            <a:r>
              <a:rPr lang="ru-RU" sz="2800" b="1" dirty="0" err="1"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Презентації</a:t>
            </a:r>
            <a:r>
              <a:rPr lang="ru-RU" sz="2800" b="1"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з</a:t>
            </a:r>
            <a:r>
              <a:rPr lang="ru-RU" sz="2800" b="1"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практичних</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занять </a:t>
            </a:r>
            <a:r>
              <a:rPr lang="ru-RU" sz="2800" b="1"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дисципліни</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Іноземна</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мова</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a:t>
            </a:r>
            <a:endParaRPr lang="uk-UA" sz="28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pP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800" b="1" dirty="0">
                <a:latin typeface="Times New Roman" panose="02020603050405020304" pitchFamily="18" charset="0"/>
                <a:ea typeface="Times New Roman" panose="02020603050405020304" pitchFamily="18" charset="0"/>
                <a:cs typeface="Times New Roman" panose="02020603050405020304" pitchFamily="18" charset="0"/>
              </a:rPr>
              <a:t>з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галузі</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знань</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20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Аграрні</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науки та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продовольство</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201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Агрономія</a:t>
            </a:r>
            <a:r>
              <a:rPr lang="ru-RU" sz="2800" b="1"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uk-UA" sz="28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pPr>
            <a:r>
              <a:rPr lang="uk-UA" sz="28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Семестр </a:t>
            </a:r>
            <a:r>
              <a:rPr lang="ru-RU" sz="28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3,4 (56 годин</a:t>
            </a:r>
            <a:r>
              <a:rPr lang="ru-RU" sz="2800"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a:t>
            </a:r>
          </a:p>
          <a:p>
            <a:pPr>
              <a:lnSpc>
                <a:spcPct val="115000"/>
              </a:lnSpc>
            </a:pPr>
            <a:r>
              <a:rPr lang="ru-RU" b="1" dirty="0" err="1"/>
              <a:t>Атестація</a:t>
            </a:r>
            <a:r>
              <a:rPr lang="ru-RU" b="1" dirty="0"/>
              <a:t> 2 (14 год.)</a:t>
            </a:r>
            <a:endParaRPr lang="uk-UA" dirty="0"/>
          </a:p>
          <a:p>
            <a:pPr>
              <a:lnSpc>
                <a:spcPct val="115000"/>
              </a:lnSpc>
            </a:pPr>
            <a:endParaRPr lang="uk-UA" sz="2800" dirty="0">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1026" name="Picture 2" descr="Схема презентации, дизайн, шаблон, презентация, большой город png | PNGWing"/>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100000" l="5435" r="96087">
                        <a14:foregroundMark x1="44891" y1="28402" x2="44891" y2="28402"/>
                        <a14:foregroundMark x1="43478" y1="32840" x2="43152" y2="33432"/>
                        <a14:foregroundMark x1="41087" y1="36982" x2="41087" y2="36982"/>
                        <a14:foregroundMark x1="39891" y1="32249" x2="39783" y2="30178"/>
                        <a14:foregroundMark x1="39348" y1="28402" x2="39239" y2="24260"/>
                        <a14:foregroundMark x1="39239" y1="22189" x2="39239" y2="17751"/>
                        <a14:foregroundMark x1="39130" y1="15976" x2="39674" y2="11834"/>
                        <a14:foregroundMark x1="39891" y1="10947" x2="41087" y2="10651"/>
                        <a14:foregroundMark x1="43370" y1="11834" x2="44022" y2="12426"/>
                        <a14:foregroundMark x1="47065" y1="15089" x2="47065" y2="15976"/>
                        <a14:foregroundMark x1="46522" y1="19527" x2="46413" y2="21302"/>
                        <a14:foregroundMark x1="46413" y1="25444" x2="46848" y2="29586"/>
                        <a14:foregroundMark x1="47065" y1="31953" x2="47174" y2="35503"/>
                        <a14:foregroundMark x1="47065" y1="39053" x2="47065" y2="41420"/>
                        <a14:foregroundMark x1="47065" y1="42899" x2="47065" y2="43787"/>
                        <a14:foregroundMark x1="42609" y1="48817" x2="42609" y2="48817"/>
                        <a14:foregroundMark x1="41630" y1="52663" x2="41304" y2="53846"/>
                        <a14:foregroundMark x1="40326" y1="49112" x2="39239" y2="47929"/>
                        <a14:foregroundMark x1="39130" y1="47041" x2="39022" y2="44970"/>
                        <a14:foregroundMark x1="39022" y1="44675" x2="39022" y2="41124"/>
                        <a14:foregroundMark x1="39022" y1="41124" x2="39022" y2="40237"/>
                        <a14:foregroundMark x1="38913" y1="39645" x2="38913" y2="34320"/>
                        <a14:foregroundMark x1="38913" y1="32840" x2="38913" y2="29882"/>
                        <a14:foregroundMark x1="38913" y1="29290" x2="38913" y2="27515"/>
                        <a14:foregroundMark x1="42500" y1="18935" x2="42500" y2="18935"/>
                        <a14:foregroundMark x1="44130" y1="18639" x2="44130" y2="18639"/>
                        <a14:foregroundMark x1="38804" y1="12426" x2="38804" y2="12426"/>
                        <a14:foregroundMark x1="38152" y1="15089" x2="38152" y2="15089"/>
                        <a14:foregroundMark x1="38043" y1="19527" x2="38043" y2="19527"/>
                        <a14:foregroundMark x1="37935" y1="22485" x2="37826" y2="25444"/>
                        <a14:foregroundMark x1="37826" y1="26331" x2="37826" y2="26331"/>
                        <a14:foregroundMark x1="37826" y1="28107" x2="37826" y2="28107"/>
                        <a14:foregroundMark x1="37826" y1="28994" x2="37826" y2="28994"/>
                        <a14:foregroundMark x1="37826" y1="30178" x2="37826" y2="31065"/>
                        <a14:foregroundMark x1="37717" y1="31361" x2="37717" y2="32840"/>
                        <a14:foregroundMark x1="37717" y1="34911" x2="37717" y2="35503"/>
                        <a14:foregroundMark x1="37609" y1="36686" x2="37609" y2="38462"/>
                        <a14:foregroundMark x1="37609" y1="38462" x2="37609" y2="38462"/>
                        <a14:foregroundMark x1="37500" y1="39645" x2="37500" y2="39645"/>
                        <a14:foregroundMark x1="46630" y1="13018" x2="46630" y2="13018"/>
                        <a14:foregroundMark x1="46196" y1="12130" x2="46196" y2="12130"/>
                        <a14:foregroundMark x1="46196" y1="11538" x2="45326" y2="11243"/>
                        <a14:foregroundMark x1="44783" y1="10947" x2="44239" y2="10059"/>
                        <a14:foregroundMark x1="43696" y1="10059" x2="43152" y2="10059"/>
                        <a14:foregroundMark x1="42935" y1="10059" x2="42283" y2="10059"/>
                        <a14:foregroundMark x1="41739" y1="10059" x2="40978" y2="10059"/>
                        <a14:foregroundMark x1="40326" y1="10059" x2="39239" y2="10355"/>
                        <a14:foregroundMark x1="38804" y1="10651" x2="38804" y2="10651"/>
                        <a14:foregroundMark x1="38587" y1="10651" x2="38587" y2="10651"/>
                        <a14:foregroundMark x1="38587" y1="10651" x2="38587" y2="10651"/>
                        <a14:foregroundMark x1="46522" y1="11834" x2="46522" y2="11834"/>
                        <a14:foregroundMark x1="46739" y1="10651" x2="46739" y2="10651"/>
                        <a14:foregroundMark x1="65217" y1="58284" x2="65217" y2="58284"/>
                        <a14:foregroundMark x1="66304" y1="77219" x2="66304" y2="77219"/>
                        <a14:foregroundMark x1="68370" y1="81953" x2="68370" y2="81953"/>
                        <a14:foregroundMark x1="68587" y1="72485" x2="67935" y2="66568"/>
                        <a14:foregroundMark x1="66848" y1="62130" x2="65870" y2="57692"/>
                        <a14:foregroundMark x1="64457" y1="51775" x2="63696" y2="48521"/>
                        <a14:foregroundMark x1="63478" y1="47929" x2="62065" y2="50000"/>
                        <a14:foregroundMark x1="61196" y1="52959" x2="60978" y2="55621"/>
                        <a14:foregroundMark x1="60870" y1="58580" x2="60543" y2="61834"/>
                        <a14:foregroundMark x1="60435" y1="63609" x2="60435" y2="65385"/>
                        <a14:foregroundMark x1="60652" y1="68343" x2="61304" y2="69527"/>
                        <a14:foregroundMark x1="61630" y1="69527" x2="62717" y2="65680"/>
                        <a14:foregroundMark x1="63043" y1="63314" x2="63043" y2="63314"/>
                        <a14:foregroundMark x1="63370" y1="64793" x2="63370" y2="67751"/>
                        <a14:foregroundMark x1="62826" y1="71006" x2="62609" y2="73077"/>
                        <a14:foregroundMark x1="62500" y1="76331" x2="62500" y2="78698"/>
                        <a14:foregroundMark x1="62500" y1="79290" x2="62609" y2="79882"/>
                        <a14:foregroundMark x1="62935" y1="83136" x2="62826" y2="84024"/>
                        <a14:foregroundMark x1="62826" y1="87278" x2="62826" y2="87278"/>
                        <a14:foregroundMark x1="52391" y1="82544" x2="52391" y2="82544"/>
                        <a14:foregroundMark x1="68043" y1="86391" x2="68043" y2="86391"/>
                        <a14:foregroundMark x1="56630" y1="82544" x2="56630" y2="82544"/>
                      </a14:backgroundRemoval>
                    </a14:imgEffect>
                  </a14:imgLayer>
                </a14:imgProps>
              </a:ext>
              <a:ext uri="{28A0092B-C50C-407E-A947-70E740481C1C}">
                <a14:useLocalDpi xmlns:a14="http://schemas.microsoft.com/office/drawing/2010/main" val="0"/>
              </a:ext>
            </a:extLst>
          </a:blip>
          <a:srcRect/>
          <a:stretch>
            <a:fillRect/>
          </a:stretch>
        </p:blipFill>
        <p:spPr bwMode="auto">
          <a:xfrm>
            <a:off x="2908164" y="3783640"/>
            <a:ext cx="6697889" cy="24607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8484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39634" y="682845"/>
            <a:ext cx="11425646" cy="3970318"/>
          </a:xfrm>
          <a:prstGeom prst="rect">
            <a:avLst/>
          </a:prstGeom>
        </p:spPr>
        <p:txBody>
          <a:bodyPr wrap="square">
            <a:spAutoFit/>
          </a:bodyPr>
          <a:lstStyle/>
          <a:p>
            <a:pPr indent="450215">
              <a:spcAft>
                <a:spcPts val="0"/>
              </a:spcAft>
            </a:pPr>
            <a:r>
              <a:rPr lang="uk-UA" sz="2800" dirty="0" err="1">
                <a:latin typeface="Times New Roman" panose="02020603050405020304" pitchFamily="18" charset="0"/>
                <a:ea typeface="Times New Roman" panose="02020603050405020304" pitchFamily="18" charset="0"/>
              </a:rPr>
              <a:t>The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core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curriculum</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standards</a:t>
            </a:r>
            <a:r>
              <a:rPr lang="uk-UA" sz="2800" dirty="0">
                <a:latin typeface="Times New Roman" panose="02020603050405020304" pitchFamily="18" charset="0"/>
                <a:ea typeface="Times New Roman" panose="02020603050405020304" pitchFamily="18" charset="0"/>
              </a:rPr>
              <a:t> (2013) </a:t>
            </a:r>
            <a:r>
              <a:rPr lang="uk-UA" sz="2800" dirty="0" err="1">
                <a:latin typeface="Times New Roman" panose="02020603050405020304" pitchFamily="18" charset="0"/>
                <a:ea typeface="Times New Roman" panose="02020603050405020304" pitchFamily="18" charset="0"/>
              </a:rPr>
              <a:t>adapted</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by</a:t>
            </a:r>
            <a:r>
              <a:rPr lang="uk-UA" sz="2800" dirty="0">
                <a:latin typeface="Times New Roman" panose="02020603050405020304" pitchFamily="18" charset="0"/>
                <a:ea typeface="Times New Roman" panose="02020603050405020304" pitchFamily="18" charset="0"/>
              </a:rPr>
              <a:t> 26 </a:t>
            </a:r>
            <a:r>
              <a:rPr lang="uk-UA" sz="2800" dirty="0" err="1">
                <a:latin typeface="Times New Roman" panose="02020603050405020304" pitchFamily="18" charset="0"/>
                <a:ea typeface="Times New Roman" panose="02020603050405020304" pitchFamily="18" charset="0"/>
              </a:rPr>
              <a:t>states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has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identified</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physical</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sciences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life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sciences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earth</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and</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space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sciences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and</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engineering</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technology</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and</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applications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of</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science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as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the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four</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main</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curriculum</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areas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critical</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for</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scientific</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development</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Soil</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fits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into</a:t>
            </a:r>
            <a:r>
              <a:rPr lang="uk-UA" sz="2800" dirty="0">
                <a:latin typeface="Times New Roman" panose="02020603050405020304" pitchFamily="18" charset="0"/>
                <a:ea typeface="Times New Roman" panose="02020603050405020304" pitchFamily="18" charset="0"/>
              </a:rPr>
              <a:t> ALL </a:t>
            </a:r>
            <a:r>
              <a:rPr lang="uk-UA" sz="2800" dirty="0" err="1">
                <a:latin typeface="Times New Roman" panose="02020603050405020304" pitchFamily="18" charset="0"/>
                <a:ea typeface="Times New Roman" panose="02020603050405020304" pitchFamily="18" charset="0"/>
              </a:rPr>
              <a:t>of</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these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areas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even</a:t>
            </a:r>
            <a:r>
              <a:rPr lang="uk-UA" sz="2800" dirty="0">
                <a:latin typeface="Times New Roman" panose="02020603050405020304" pitchFamily="18" charset="0"/>
                <a:ea typeface="Times New Roman" panose="02020603050405020304" pitchFamily="18" charset="0"/>
              </a:rPr>
              <a:t> SPACE). </a:t>
            </a:r>
          </a:p>
          <a:p>
            <a:pPr indent="450215">
              <a:spcAft>
                <a:spcPts val="0"/>
              </a:spcAft>
            </a:pPr>
            <a:r>
              <a:rPr lang="uk-UA" sz="2800" dirty="0" err="1">
                <a:latin typeface="Times New Roman" panose="02020603050405020304" pitchFamily="18" charset="0"/>
                <a:ea typeface="Times New Roman" panose="02020603050405020304" pitchFamily="18" charset="0"/>
              </a:rPr>
              <a:t>Soils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are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complex</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mixtures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of</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minerals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water</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air</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organic</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matter</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and</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countless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organisms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that</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are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the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decaying</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remains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of</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once-living</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things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It</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forms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at</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the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surface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of</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land</a:t>
            </a:r>
            <a:r>
              <a:rPr lang="uk-UA" sz="2800" dirty="0">
                <a:latin typeface="Times New Roman" panose="02020603050405020304" pitchFamily="18" charset="0"/>
                <a:ea typeface="Times New Roman" panose="02020603050405020304" pitchFamily="18" charset="0"/>
              </a:rPr>
              <a:t> – </a:t>
            </a:r>
            <a:r>
              <a:rPr lang="uk-UA" sz="2800" dirty="0" err="1">
                <a:latin typeface="Times New Roman" panose="02020603050405020304" pitchFamily="18" charset="0"/>
                <a:ea typeface="Times New Roman" panose="02020603050405020304" pitchFamily="18" charset="0"/>
              </a:rPr>
              <a:t>it</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is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the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skin</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of</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the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earth</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Soil</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is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capable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of</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supporting</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plant</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life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and</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is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vital</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to</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life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on</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earth</a:t>
            </a:r>
            <a:r>
              <a:rPr lang="uk-UA" sz="2800" dirty="0">
                <a:latin typeface="Times New Roman" panose="02020603050405020304" pitchFamily="18" charset="0"/>
                <a:ea typeface="Times New Roman" panose="02020603050405020304" pitchFamily="18" charset="0"/>
              </a:rPr>
              <a:t>.</a:t>
            </a:r>
          </a:p>
        </p:txBody>
      </p:sp>
    </p:spTree>
    <p:extLst>
      <p:ext uri="{BB962C8B-B14F-4D97-AF65-F5344CB8AC3E}">
        <p14:creationId xmlns:p14="http://schemas.microsoft.com/office/powerpoint/2010/main" val="1294346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451597" y="663230"/>
            <a:ext cx="11357225" cy="5440460"/>
          </a:xfrm>
          <a:prstGeom prst="rect">
            <a:avLst/>
          </a:prstGeom>
        </p:spPr>
      </p:pic>
    </p:spTree>
    <p:extLst>
      <p:ext uri="{BB962C8B-B14F-4D97-AF65-F5344CB8AC3E}">
        <p14:creationId xmlns:p14="http://schemas.microsoft.com/office/powerpoint/2010/main" val="12772165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322217" y="1334428"/>
            <a:ext cx="11521440" cy="3666417"/>
          </a:xfrm>
          <a:prstGeom prst="rect">
            <a:avLst/>
          </a:prstGeom>
        </p:spPr>
      </p:pic>
    </p:spTree>
    <p:extLst>
      <p:ext uri="{BB962C8B-B14F-4D97-AF65-F5344CB8AC3E}">
        <p14:creationId xmlns:p14="http://schemas.microsoft.com/office/powerpoint/2010/main" val="25059399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522515" y="1599003"/>
            <a:ext cx="11251474" cy="3413821"/>
          </a:xfrm>
          <a:prstGeom prst="rect">
            <a:avLst/>
          </a:prstGeom>
        </p:spPr>
      </p:pic>
    </p:spTree>
    <p:extLst>
      <p:ext uri="{BB962C8B-B14F-4D97-AF65-F5344CB8AC3E}">
        <p14:creationId xmlns:p14="http://schemas.microsoft.com/office/powerpoint/2010/main" val="29871462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418013" y="1391602"/>
            <a:ext cx="11303724" cy="3844230"/>
          </a:xfrm>
          <a:prstGeom prst="rect">
            <a:avLst/>
          </a:prstGeom>
        </p:spPr>
      </p:pic>
    </p:spTree>
    <p:extLst>
      <p:ext uri="{BB962C8B-B14F-4D97-AF65-F5344CB8AC3E}">
        <p14:creationId xmlns:p14="http://schemas.microsoft.com/office/powerpoint/2010/main" val="6793291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ree Vector | Thank you for your attention sign illustrati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00549" y="782646"/>
            <a:ext cx="5239843" cy="5239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13436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87976" y="817839"/>
            <a:ext cx="11059885" cy="4481227"/>
          </a:xfrm>
          <a:prstGeom prst="rect">
            <a:avLst/>
          </a:prstGeom>
        </p:spPr>
        <p:txBody>
          <a:bodyPr wrap="square">
            <a:spAutoFit/>
          </a:bodyPr>
          <a:lstStyle/>
          <a:p>
            <a:pPr algn="ctr">
              <a:lnSpc>
                <a:spcPct val="115000"/>
              </a:lnSpc>
              <a:spcAft>
                <a:spcPts val="0"/>
              </a:spcAft>
            </a:pPr>
            <a:r>
              <a:rPr lang="ru-RU" sz="2800" dirty="0" err="1"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Практичне</a:t>
            </a:r>
            <a:r>
              <a:rPr lang="ru-RU" sz="28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800" dirty="0" err="1"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заняття</a:t>
            </a:r>
            <a:r>
              <a:rPr lang="ru-RU" sz="28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 8(2 год.)</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450215">
              <a:lnSpc>
                <a:spcPct val="115000"/>
              </a:lnSpc>
              <a:spcAft>
                <a:spcPts val="0"/>
              </a:spcAft>
            </a:pPr>
            <a:r>
              <a:rPr lang="en-US" sz="2800" b="1"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Topic</a:t>
            </a:r>
            <a:r>
              <a:rPr lang="en-US"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800" b="1"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Soil</a:t>
            </a:r>
            <a:r>
              <a:rPr lang="uk-UA" sz="28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Passive</a:t>
            </a:r>
            <a:r>
              <a:rPr lang="en-US" sz="2800" b="1" spc="-1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 </a:t>
            </a:r>
            <a:r>
              <a:rPr lang="en-US"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  Grammar revision</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 pos="3150235" algn="ctr"/>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Objectives: 	</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learn new vocabulary;</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to practice grammar structures;</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enable </a:t>
            </a:r>
            <a:r>
              <a:rPr lang="en-US" sz="2400" dirty="0" err="1">
                <a:latin typeface="Times New Roman" panose="02020603050405020304" pitchFamily="18" charset="0"/>
                <a:ea typeface="Times New Roman" panose="02020603050405020304" pitchFamily="18" charset="0"/>
                <a:cs typeface="Times New Roman" panose="02020603050405020304" pitchFamily="18" charset="0"/>
              </a:rPr>
              <a:t>st’s</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talk and write on the topic;</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a:t>
            </a:r>
            <a:r>
              <a:rPr lang="en-US" sz="2400" dirty="0" err="1">
                <a:latin typeface="Times New Roman" panose="02020603050405020304" pitchFamily="18" charset="0"/>
                <a:ea typeface="Times New Roman" panose="02020603050405020304" pitchFamily="18" charset="0"/>
                <a:cs typeface="Times New Roman" panose="02020603050405020304" pitchFamily="18" charset="0"/>
              </a:rPr>
              <a:t>instil</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the idea that learning languages is necessary and essential;</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encourage </a:t>
            </a:r>
            <a:r>
              <a:rPr lang="en-US" sz="2400" dirty="0" err="1">
                <a:latin typeface="Times New Roman" panose="02020603050405020304" pitchFamily="18" charset="0"/>
                <a:ea typeface="Times New Roman" panose="02020603050405020304" pitchFamily="18" charset="0"/>
                <a:cs typeface="Times New Roman" panose="02020603050405020304" pitchFamily="18" charset="0"/>
              </a:rPr>
              <a:t>st’s</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go on learning English at the next level;</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uk-UA" sz="20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42012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39931" y="675169"/>
            <a:ext cx="11181806" cy="4233467"/>
          </a:xfrm>
          <a:prstGeom prst="rect">
            <a:avLst/>
          </a:prstGeom>
        </p:spPr>
        <p:txBody>
          <a:bodyPr wrap="square">
            <a:spAutoFit/>
          </a:bodyPr>
          <a:lstStyle/>
          <a:p>
            <a:pPr>
              <a:lnSpc>
                <a:spcPct val="115000"/>
              </a:lnSpc>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Plan:</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dirty="0">
                <a:latin typeface="Times New Roman" panose="02020603050405020304" pitchFamily="18" charset="0"/>
                <a:ea typeface="Times New Roman" panose="02020603050405020304" pitchFamily="18" charset="0"/>
                <a:cs typeface="Times New Roman" panose="02020603050405020304" pitchFamily="18" charset="0"/>
              </a:rPr>
              <a:t>Vocabulary activity.</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mj-lt"/>
              <a:buAutoNum type="arabicPeriod"/>
              <a:tabLst>
                <a:tab pos="180340" algn="l"/>
              </a:tabLst>
            </a:pPr>
            <a:r>
              <a:rPr lang="en-US" dirty="0">
                <a:latin typeface="Times New Roman" panose="02020603050405020304" pitchFamily="18" charset="0"/>
                <a:ea typeface="Times New Roman" panose="02020603050405020304" pitchFamily="18" charset="0"/>
                <a:cs typeface="Times New Roman" panose="02020603050405020304" pitchFamily="18" charset="0"/>
              </a:rPr>
              <a:t>Discussing of the topic </a:t>
            </a:r>
            <a:r>
              <a:rPr lang="uk-UA"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Soil</a:t>
            </a:r>
            <a:r>
              <a:rPr lang="uk-UA"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Passive</a:t>
            </a:r>
            <a:r>
              <a:rPr lang="en-US" spc="-15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  Grammar revision</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dirty="0">
                <a:latin typeface="Times New Roman" panose="02020603050405020304" pitchFamily="18" charset="0"/>
                <a:ea typeface="Times New Roman" panose="02020603050405020304" pitchFamily="18" charset="0"/>
                <a:cs typeface="Times New Roman" panose="02020603050405020304" pitchFamily="18" charset="0"/>
              </a:rPr>
              <a:t>Listening, reading, writing, speaking.</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dirty="0">
                <a:latin typeface="Times New Roman" panose="02020603050405020304" pitchFamily="18" charset="0"/>
                <a:ea typeface="Times New Roman" panose="02020603050405020304" pitchFamily="18" charset="0"/>
                <a:cs typeface="Times New Roman" panose="02020603050405020304" pitchFamily="18" charset="0"/>
              </a:rPr>
              <a:t>Grammar activity.</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Communicative activities :</a:t>
            </a:r>
            <a:b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1. Give the English equivalents the following words and word combinations.</a:t>
            </a:r>
            <a:b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2. Answer the questions to the text.</a:t>
            </a:r>
            <a:b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3. Fill in the blanks with the necessary words from the active vocabulary. </a:t>
            </a:r>
            <a:b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4. Complete the following sentences.</a:t>
            </a:r>
            <a:b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5. Put in the right order. The underlined word is the beginning of the sentence.</a:t>
            </a:r>
            <a:b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6. Translate the following sentences into English.</a:t>
            </a:r>
            <a:b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Home task: Reading an additional text on the topic </a:t>
            </a:r>
            <a:endParaRPr lang="uk-UA" sz="16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573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35725" y="431409"/>
            <a:ext cx="11077303" cy="5784660"/>
          </a:xfrm>
          <a:prstGeom prst="rect">
            <a:avLst/>
          </a:prstGeom>
        </p:spPr>
        <p:txBody>
          <a:bodyPr wrap="square">
            <a:spAutoFit/>
          </a:bodyPr>
          <a:lstStyle/>
          <a:p>
            <a:pPr>
              <a:lnSpc>
                <a:spcPct val="115000"/>
              </a:lnSpc>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References:</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Font typeface="+mj-lt"/>
              <a:buAutoNum type="arabicPeriod"/>
              <a:tabLst>
                <a:tab pos="1123315" algn="l"/>
              </a:tabLst>
            </a:pPr>
            <a:r>
              <a:rPr lang="ru-RU" dirty="0" err="1">
                <a:latin typeface="Times New Roman" panose="02020603050405020304" pitchFamily="18" charset="0"/>
                <a:ea typeface="Times New Roman" panose="02020603050405020304" pitchFamily="18" charset="0"/>
                <a:cs typeface="Times New Roman" panose="02020603050405020304" pitchFamily="18" charset="0"/>
              </a:rPr>
              <a:t>Кравець</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Р</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ru-RU" dirty="0">
                <a:latin typeface="Times New Roman" panose="02020603050405020304" pitchFamily="18" charset="0"/>
                <a:ea typeface="Times New Roman" panose="02020603050405020304" pitchFamily="18" charset="0"/>
                <a:cs typeface="Times New Roman" panose="02020603050405020304" pitchFamily="18" charset="0"/>
              </a:rPr>
              <a:t>А</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Лінгвокраїнознавчі</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аспекти</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викладання</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граматики</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англійської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latin typeface="Times New Roman" panose="02020603050405020304" pitchFamily="18" charset="0"/>
                <a:ea typeface="Times New Roman" panose="02020603050405020304" pitchFamily="18" charset="0"/>
                <a:cs typeface="Times New Roman" panose="02020603050405020304" pitchFamily="18" charset="0"/>
              </a:rPr>
              <a:t> в аграрному ВНЗ</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методичні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рекомендації</a:t>
            </a:r>
            <a:r>
              <a:rPr lang="en-US" dirty="0">
                <a:latin typeface="Times New Roman" panose="02020603050405020304" pitchFamily="18" charset="0"/>
                <a:ea typeface="Times New Roman" panose="02020603050405020304" pitchFamily="18" charset="0"/>
                <a:cs typeface="Times New Roman" panose="02020603050405020304" pitchFamily="18" charset="0"/>
              </a:rPr>
              <a:t> / </a:t>
            </a:r>
            <a:r>
              <a:rPr lang="ru-RU" dirty="0">
                <a:latin typeface="Times New Roman" panose="02020603050405020304" pitchFamily="18" charset="0"/>
                <a:ea typeface="Times New Roman" panose="02020603050405020304" pitchFamily="18" charset="0"/>
                <a:cs typeface="Times New Roman" panose="02020603050405020304" pitchFamily="18" charset="0"/>
              </a:rPr>
              <a:t>Р</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ru-RU" dirty="0">
                <a:latin typeface="Times New Roman" panose="02020603050405020304" pitchFamily="18" charset="0"/>
                <a:ea typeface="Times New Roman" panose="02020603050405020304" pitchFamily="18" charset="0"/>
                <a:cs typeface="Times New Roman" panose="02020603050405020304" pitchFamily="18" charset="0"/>
              </a:rPr>
              <a:t>А</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Кравець</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Вінниця</a:t>
            </a:r>
            <a:r>
              <a:rPr lang="ru-RU" spc="30"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20"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ВНАУ</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1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2017.</a:t>
            </a:r>
            <a:r>
              <a:rPr lang="en-US" spc="3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10"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62</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с</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Font typeface="+mj-lt"/>
              <a:buAutoNum type="arabicPeriod"/>
              <a:tabLst>
                <a:tab pos="1123315" algn="l"/>
              </a:tabLst>
            </a:pPr>
            <a:r>
              <a:rPr lang="ru-RU" dirty="0" err="1">
                <a:latin typeface="Times New Roman" panose="02020603050405020304" pitchFamily="18" charset="0"/>
                <a:ea typeface="Times New Roman" panose="02020603050405020304" pitchFamily="18" charset="0"/>
                <a:cs typeface="Times New Roman" panose="02020603050405020304" pitchFamily="18" charset="0"/>
              </a:rPr>
              <a:t>Ковальова</a:t>
            </a:r>
            <a:r>
              <a:rPr lang="ru-RU" dirty="0">
                <a:latin typeface="Times New Roman" panose="02020603050405020304" pitchFamily="18" charset="0"/>
                <a:ea typeface="Times New Roman" panose="02020603050405020304" pitchFamily="18" charset="0"/>
                <a:cs typeface="Times New Roman" panose="02020603050405020304" pitchFamily="18" charset="0"/>
              </a:rPr>
              <a:t> К</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Волошина О</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ru-RU" dirty="0">
                <a:latin typeface="Times New Roman" panose="02020603050405020304" pitchFamily="18" charset="0"/>
                <a:ea typeface="Times New Roman" panose="02020603050405020304" pitchFamily="18" charset="0"/>
                <a:cs typeface="Times New Roman" panose="02020603050405020304" pitchFamily="18" charset="0"/>
              </a:rPr>
              <a:t>В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Англійська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мова</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Методичні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вказівки</a:t>
            </a:r>
            <a:r>
              <a:rPr lang="ru-RU" dirty="0">
                <a:latin typeface="Times New Roman" panose="02020603050405020304" pitchFamily="18" charset="0"/>
                <a:ea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практичних</a:t>
            </a:r>
            <a:r>
              <a:rPr lang="ru-RU" dirty="0">
                <a:latin typeface="Times New Roman" panose="02020603050405020304" pitchFamily="18" charset="0"/>
                <a:ea typeface="Times New Roman" panose="02020603050405020304" pitchFamily="18" charset="0"/>
                <a:cs typeface="Times New Roman" panose="02020603050405020304" pitchFamily="18" charset="0"/>
              </a:rPr>
              <a:t> занять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самостійної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роботи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студентів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денної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заочної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форм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навчання</a:t>
            </a:r>
            <a:r>
              <a:rPr lang="ru-RU" dirty="0">
                <a:latin typeface="Times New Roman" panose="02020603050405020304" pitchFamily="18" charset="0"/>
                <a:ea typeface="Times New Roman" panose="02020603050405020304" pitchFamily="18" charset="0"/>
                <a:cs typeface="Times New Roman" panose="02020603050405020304" pitchFamily="18" charset="0"/>
              </a:rPr>
              <a:t> з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іноземної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en-US" dirty="0">
                <a:latin typeface="Times New Roman" panose="02020603050405020304" pitchFamily="18" charset="0"/>
                <a:ea typeface="Times New Roman" panose="02020603050405020304" pitchFamily="18" charset="0"/>
                <a:cs typeface="Times New Roman" panose="02020603050405020304" pitchFamily="18" charset="0"/>
              </a:rPr>
              <a:t> 075 «</a:t>
            </a:r>
            <a:r>
              <a:rPr lang="ru-RU" dirty="0">
                <a:latin typeface="Times New Roman" panose="02020603050405020304" pitchFamily="18" charset="0"/>
                <a:ea typeface="Times New Roman" panose="02020603050405020304" pitchFamily="18" charset="0"/>
                <a:cs typeface="Times New Roman" panose="02020603050405020304" pitchFamily="18" charset="0"/>
              </a:rPr>
              <a:t>Маркетинг</a:t>
            </a:r>
            <a:r>
              <a:rPr lang="en-US" dirty="0">
                <a:latin typeface="Times New Roman" panose="02020603050405020304" pitchFamily="18" charset="0"/>
                <a:ea typeface="Times New Roman" panose="02020603050405020304" pitchFamily="18" charset="0"/>
                <a:cs typeface="Times New Roman" panose="02020603050405020304" pitchFamily="18" charset="0"/>
              </a:rPr>
              <a:t>», 073 «</a:t>
            </a:r>
            <a:r>
              <a:rPr lang="ru-RU" dirty="0">
                <a:latin typeface="Times New Roman" panose="02020603050405020304" pitchFamily="18" charset="0"/>
                <a:ea typeface="Times New Roman" panose="02020603050405020304" pitchFamily="18" charset="0"/>
                <a:cs typeface="Times New Roman" panose="02020603050405020304" pitchFamily="18" charset="0"/>
              </a:rPr>
              <a:t>Менеджмент</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галузі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знань</a:t>
            </a:r>
            <a:r>
              <a:rPr lang="en-US" dirty="0">
                <a:latin typeface="Times New Roman" panose="02020603050405020304" pitchFamily="18" charset="0"/>
                <a:ea typeface="Times New Roman" panose="02020603050405020304" pitchFamily="18" charset="0"/>
                <a:cs typeface="Times New Roman" panose="02020603050405020304" pitchFamily="18" charset="0"/>
              </a:rPr>
              <a:t> 07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Управління</a:t>
            </a:r>
            <a:r>
              <a:rPr lang="ru-RU" dirty="0">
                <a:latin typeface="Times New Roman" panose="02020603050405020304" pitchFamily="18" charset="0"/>
                <a:ea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адміністрування</a:t>
            </a:r>
            <a:r>
              <a:rPr lang="en-US" dirty="0">
                <a:latin typeface="Times New Roman" panose="02020603050405020304" pitchFamily="18" charset="0"/>
                <a:ea typeface="Times New Roman" panose="02020603050405020304" pitchFamily="18" charset="0"/>
                <a:cs typeface="Times New Roman" panose="02020603050405020304" pitchFamily="18" charset="0"/>
              </a:rPr>
              <a:t>» –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Вінниця</a:t>
            </a:r>
            <a:r>
              <a:rPr lang="en-US" dirty="0">
                <a:latin typeface="Times New Roman" panose="02020603050405020304" pitchFamily="18" charset="0"/>
                <a:ea typeface="Times New Roman" panose="02020603050405020304" pitchFamily="18" charset="0"/>
                <a:cs typeface="Times New Roman" panose="02020603050405020304" pitchFamily="18" charset="0"/>
              </a:rPr>
              <a:t>, 2020. – 100 </a:t>
            </a:r>
            <a:r>
              <a:rPr lang="ru-RU" dirty="0">
                <a:latin typeface="Times New Roman" panose="02020603050405020304" pitchFamily="18" charset="0"/>
                <a:ea typeface="Times New Roman" panose="02020603050405020304" pitchFamily="18" charset="0"/>
                <a:cs typeface="Times New Roman" panose="02020603050405020304" pitchFamily="18" charset="0"/>
              </a:rPr>
              <a:t>с</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Font typeface="+mj-lt"/>
              <a:buAutoNum type="arabicPeriod"/>
              <a:tabLst>
                <a:tab pos="1123315" algn="l"/>
              </a:tabLst>
            </a:pPr>
            <a:r>
              <a:rPr lang="ru-RU" dirty="0">
                <a:latin typeface="Times New Roman" panose="02020603050405020304" pitchFamily="18" charset="0"/>
                <a:ea typeface="Times New Roman" panose="02020603050405020304" pitchFamily="18" charset="0"/>
                <a:cs typeface="Times New Roman" panose="02020603050405020304" pitchFamily="18" charset="0"/>
              </a:rPr>
              <a:t>Малик В М.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Іноземна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мова</a:t>
            </a:r>
            <a:r>
              <a:rPr lang="ru-RU" dirty="0">
                <a:latin typeface="Times New Roman" panose="02020603050405020304" pitchFamily="18" charset="0"/>
                <a:ea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студентів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денної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форми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навчання</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першого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бакалаврського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освітнього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рівня</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галузі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знань</a:t>
            </a:r>
            <a:r>
              <a:rPr lang="ru-RU" dirty="0">
                <a:latin typeface="Times New Roman" panose="02020603050405020304" pitchFamily="18" charset="0"/>
                <a:ea typeface="Times New Roman" panose="02020603050405020304" pitchFamily="18" charset="0"/>
                <a:cs typeface="Times New Roman" panose="02020603050405020304" pitchFamily="18" charset="0"/>
              </a:rPr>
              <a:t> 20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Аграрні</a:t>
            </a:r>
            <a:r>
              <a:rPr lang="ru-RU" dirty="0">
                <a:latin typeface="Times New Roman" panose="02020603050405020304" pitchFamily="18" charset="0"/>
                <a:ea typeface="Times New Roman" panose="02020603050405020304" pitchFamily="18" charset="0"/>
                <a:cs typeface="Times New Roman" panose="02020603050405020304" pitchFamily="18" charset="0"/>
              </a:rPr>
              <a:t> науки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продовольство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ru-RU" dirty="0">
                <a:latin typeface="Times New Roman" panose="02020603050405020304" pitchFamily="18" charset="0"/>
                <a:ea typeface="Times New Roman" panose="02020603050405020304" pitchFamily="18" charset="0"/>
                <a:cs typeface="Times New Roman" panose="02020603050405020304" pitchFamily="18" charset="0"/>
              </a:rPr>
              <a:t> 201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Агрономія</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Вінниця</a:t>
            </a:r>
            <a:r>
              <a:rPr lang="ru-RU" dirty="0">
                <a:latin typeface="Times New Roman" panose="02020603050405020304" pitchFamily="18" charset="0"/>
                <a:ea typeface="Times New Roman" panose="02020603050405020304" pitchFamily="18" charset="0"/>
                <a:cs typeface="Times New Roman" panose="02020603050405020304" pitchFamily="18" charset="0"/>
              </a:rPr>
              <a:t>: ВНАУ, 2022. 231 с.</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Font typeface="+mj-lt"/>
              <a:buAutoNum type="arabicPeriod"/>
              <a:tabLst>
                <a:tab pos="1150620" algn="l"/>
              </a:tabLst>
            </a:pPr>
            <a:r>
              <a:rPr lang="en-US" dirty="0">
                <a:latin typeface="Times New Roman" panose="02020603050405020304" pitchFamily="18" charset="0"/>
                <a:ea typeface="Times New Roman" panose="02020603050405020304" pitchFamily="18" charset="0"/>
                <a:cs typeface="Times New Roman" panose="02020603050405020304" pitchFamily="18" charset="0"/>
              </a:rPr>
              <a:t>Modern</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English-Ukrainian</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Dictionary:</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Over</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160,000</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Words</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and</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Expressions /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Mykola</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Ivanovych</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Balla</a:t>
            </a:r>
            <a:r>
              <a:rPr lang="en-US" dirty="0">
                <a:latin typeface="Times New Roman" panose="02020603050405020304" pitchFamily="18" charset="0"/>
                <a:ea typeface="Times New Roman" panose="02020603050405020304" pitchFamily="18" charset="0"/>
                <a:cs typeface="Times New Roman" panose="02020603050405020304" pitchFamily="18" charset="0"/>
              </a:rPr>
              <a:t>. – Kyiv: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Chumatskiy</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Shliakh</a:t>
            </a:r>
            <a:r>
              <a:rPr lang="en-US" dirty="0">
                <a:latin typeface="Times New Roman" panose="02020603050405020304" pitchFamily="18" charset="0"/>
                <a:ea typeface="Times New Roman" panose="02020603050405020304" pitchFamily="18" charset="0"/>
                <a:cs typeface="Times New Roman" panose="02020603050405020304" pitchFamily="18" charset="0"/>
              </a:rPr>
              <a:t> pub., 2007. –</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668 p.</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Font typeface="+mj-lt"/>
              <a:buAutoNum type="arabicPeriod"/>
              <a:tabLst>
                <a:tab pos="1150620" algn="l"/>
              </a:tabLst>
            </a:pPr>
            <a:r>
              <a:rPr lang="en-US" dirty="0">
                <a:latin typeface="Times New Roman" panose="02020603050405020304" pitchFamily="18" charset="0"/>
                <a:ea typeface="Times New Roman" panose="02020603050405020304" pitchFamily="18" charset="0"/>
                <a:cs typeface="Times New Roman" panose="02020603050405020304" pitchFamily="18" charset="0"/>
              </a:rPr>
              <a:t>The Oxford Dictionary of Business World. (2020)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Gen.Editors</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Dr</a:t>
            </a:r>
            <a:r>
              <a:rPr lang="en-US" dirty="0">
                <a:latin typeface="Times New Roman" panose="02020603050405020304" pitchFamily="18" charset="0"/>
                <a:ea typeface="Times New Roman" panose="02020603050405020304" pitchFamily="18" charset="0"/>
                <a:cs typeface="Times New Roman" panose="02020603050405020304" pitchFamily="18" charset="0"/>
              </a:rPr>
              <a:t> Alan Isaacs,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Ms</a:t>
            </a:r>
            <a:r>
              <a:rPr lang="en-US" dirty="0">
                <a:latin typeface="Times New Roman" panose="02020603050405020304" pitchFamily="18" charset="0"/>
                <a:ea typeface="Times New Roman" panose="02020603050405020304" pitchFamily="18" charset="0"/>
                <a:cs typeface="Times New Roman" panose="02020603050405020304" pitchFamily="18" charset="0"/>
              </a:rPr>
              <a:t> Elizabeth Martin.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Oxford</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Oxford</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University</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Press</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Font typeface="+mj-lt"/>
              <a:buAutoNum type="arabicPeriod"/>
              <a:tabLst>
                <a:tab pos="1150620" algn="l"/>
              </a:tabLst>
            </a:pPr>
            <a:r>
              <a:rPr lang="ru-RU" dirty="0">
                <a:latin typeface="Times New Roman" panose="02020603050405020304" pitchFamily="18" charset="0"/>
                <a:ea typeface="Times New Roman" panose="02020603050405020304" pitchFamily="18" charset="0"/>
                <a:cs typeface="Times New Roman" panose="02020603050405020304" pitchFamily="18" charset="0"/>
              </a:rPr>
              <a:t>Верба Л.Г., Верба Г.В.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Граматика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сучасної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англійської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Довідник</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Мова</a:t>
            </a:r>
            <a:r>
              <a:rPr lang="ru-RU" dirty="0">
                <a:latin typeface="Times New Roman" panose="02020603050405020304" pitchFamily="18" charset="0"/>
                <a:ea typeface="Times New Roman" panose="02020603050405020304" pitchFamily="18" charset="0"/>
                <a:cs typeface="Times New Roman" panose="02020603050405020304" pitchFamily="18" charset="0"/>
              </a:rPr>
              <a:t> англ.,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укр</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Київ</a:t>
            </a:r>
            <a:r>
              <a:rPr lang="ru-RU" dirty="0">
                <a:latin typeface="Times New Roman" panose="02020603050405020304" pitchFamily="18" charset="0"/>
                <a:ea typeface="Times New Roman" panose="02020603050405020304" pitchFamily="18" charset="0"/>
                <a:cs typeface="Times New Roman" panose="02020603050405020304" pitchFamily="18" charset="0"/>
              </a:rPr>
              <a:t>: ТОВ «ВП Логос-М», 2020.</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Font typeface="+mj-lt"/>
              <a:buAutoNum type="arabicPeriod"/>
              <a:tabLst>
                <a:tab pos="1150620" algn="l"/>
              </a:tabLst>
            </a:pPr>
            <a:r>
              <a:rPr lang="ru-RU" dirty="0" err="1">
                <a:latin typeface="Times New Roman" panose="02020603050405020304" pitchFamily="18" charset="0"/>
                <a:ea typeface="Times New Roman" panose="02020603050405020304" pitchFamily="18" charset="0"/>
                <a:cs typeface="Times New Roman" panose="02020603050405020304" pitchFamily="18" charset="0"/>
              </a:rPr>
              <a:t>Голіцинський</a:t>
            </a:r>
            <a:r>
              <a:rPr lang="ru-RU" dirty="0">
                <a:latin typeface="Times New Roman" panose="02020603050405020304" pitchFamily="18" charset="0"/>
                <a:ea typeface="Times New Roman" panose="02020603050405020304" pitchFamily="18" charset="0"/>
                <a:cs typeface="Times New Roman" panose="02020603050405020304" pitchFamily="18" charset="0"/>
              </a:rPr>
              <a:t> Ю.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Граматика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Збірник</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вправ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Київ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Інкос</a:t>
            </a:r>
            <a:r>
              <a:rPr lang="ru-RU" dirty="0">
                <a:latin typeface="Times New Roman" panose="02020603050405020304" pitchFamily="18" charset="0"/>
                <a:ea typeface="Times New Roman" panose="02020603050405020304" pitchFamily="18" charset="0"/>
                <a:cs typeface="Times New Roman" panose="02020603050405020304" pitchFamily="18" charset="0"/>
              </a:rPr>
              <a:t>, 2020.</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r>
              <a:rPr lang="en-US" dirty="0">
                <a:latin typeface="Times New Roman" panose="02020603050405020304" pitchFamily="18" charset="0"/>
                <a:ea typeface="Times New Roman" panose="02020603050405020304" pitchFamily="18" charset="0"/>
              </a:rPr>
              <a:t>Murphy R. English Grammar in Use /Murphy R. – Cambridge University Press, 2021.</a:t>
            </a:r>
            <a:endParaRPr lang="uk-UA" dirty="0"/>
          </a:p>
        </p:txBody>
      </p:sp>
    </p:spTree>
    <p:extLst>
      <p:ext uri="{BB962C8B-B14F-4D97-AF65-F5344CB8AC3E}">
        <p14:creationId xmlns:p14="http://schemas.microsoft.com/office/powerpoint/2010/main" val="16171077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00891" y="863034"/>
            <a:ext cx="10990217" cy="3560975"/>
          </a:xfrm>
          <a:prstGeom prst="rect">
            <a:avLst/>
          </a:prstGeom>
        </p:spPr>
        <p:txBody>
          <a:bodyPr wrap="square">
            <a:spAutoFit/>
          </a:bodyPr>
          <a:lstStyle/>
          <a:p>
            <a:pPr marL="323850" marR="107950" algn="ctr">
              <a:lnSpc>
                <a:spcPct val="115000"/>
              </a:lnSpc>
              <a:spcAft>
                <a:spcPts val="0"/>
              </a:spcAft>
              <a:tabLst>
                <a:tab pos="1150620" algn="l"/>
              </a:tabLst>
            </a:pPr>
            <a:r>
              <a:rPr lang="ru-RU" sz="2800" b="1" dirty="0" err="1" smtClean="0">
                <a:effectLst/>
                <a:latin typeface="Times New Roman" panose="02020603050405020304" pitchFamily="18" charset="0"/>
                <a:ea typeface="Times New Roman" panose="02020603050405020304" pitchFamily="18" charset="0"/>
                <a:cs typeface="Times New Roman" panose="02020603050405020304" pitchFamily="18" charset="0"/>
              </a:rPr>
              <a:t>Хід</a:t>
            </a:r>
            <a:r>
              <a:rPr lang="ru-RU" sz="2800" b="1" spc="-45"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smtClean="0">
                <a:effectLst/>
                <a:latin typeface="Times New Roman" panose="02020603050405020304" pitchFamily="18" charset="0"/>
                <a:ea typeface="Times New Roman" panose="02020603050405020304" pitchFamily="18" charset="0"/>
                <a:cs typeface="Times New Roman" panose="02020603050405020304" pitchFamily="18" charset="0"/>
              </a:rPr>
              <a:t>заняття</a:t>
            </a:r>
            <a:r>
              <a:rPr lang="ru-RU" sz="2800" b="1" spc="-45"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r>
              <a:rPr lang="ru-RU" sz="2800" b="1" dirty="0" err="1" smtClean="0">
                <a:effectLst/>
                <a:latin typeface="Times New Roman" panose="02020603050405020304" pitchFamily="18" charset="0"/>
                <a:ea typeface="Times New Roman" panose="02020603050405020304" pitchFamily="18" charset="0"/>
                <a:cs typeface="Times New Roman" panose="02020603050405020304" pitchFamily="18" charset="0"/>
              </a:rPr>
              <a:t>Procedure</a:t>
            </a:r>
            <a:r>
              <a:rPr lang="ru-RU"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endParaRPr lang="uk-UA" sz="28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arenR"/>
            </a:pPr>
            <a:r>
              <a:rPr lang="en-US" sz="2800" b="1" dirty="0">
                <a:latin typeface="Times New Roman" panose="02020603050405020304" pitchFamily="18" charset="0"/>
                <a:ea typeface="Times New Roman" panose="02020603050405020304" pitchFamily="18" charset="0"/>
                <a:cs typeface="Times New Roman" panose="02020603050405020304" pitchFamily="18" charset="0"/>
              </a:rPr>
              <a:t>Learn the new words and word combinations.</a:t>
            </a:r>
            <a:endParaRPr lang="uk-UA" sz="2800" spc="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arenR"/>
            </a:pPr>
            <a:r>
              <a:rPr lang="en-US" sz="2800" b="1" dirty="0">
                <a:latin typeface="Times New Roman" panose="02020603050405020304" pitchFamily="18" charset="0"/>
                <a:ea typeface="Times New Roman" panose="02020603050405020304" pitchFamily="18" charset="0"/>
                <a:cs typeface="Times New Roman" panose="02020603050405020304" pitchFamily="18" charset="0"/>
              </a:rPr>
              <a:t>Make some questions on the text.</a:t>
            </a:r>
            <a:endParaRPr lang="uk-UA" sz="2800" spc="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arenR"/>
            </a:pPr>
            <a:r>
              <a:rPr lang="en-US" sz="2800" b="1" dirty="0">
                <a:latin typeface="Times New Roman" panose="02020603050405020304" pitchFamily="18" charset="0"/>
                <a:ea typeface="Times New Roman" panose="02020603050405020304" pitchFamily="18" charset="0"/>
                <a:cs typeface="Times New Roman" panose="02020603050405020304" pitchFamily="18" charset="0"/>
              </a:rPr>
              <a:t>Read the text and translate into Ukrainian in the written form.</a:t>
            </a:r>
            <a:endParaRPr lang="uk-UA" sz="2800" spc="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arenR"/>
            </a:pPr>
            <a:r>
              <a:rPr lang="en-US" sz="2800" b="1" dirty="0">
                <a:latin typeface="Times New Roman" panose="02020603050405020304" pitchFamily="18" charset="0"/>
                <a:ea typeface="Times New Roman" panose="02020603050405020304" pitchFamily="18" charset="0"/>
                <a:cs typeface="Times New Roman" panose="02020603050405020304" pitchFamily="18" charset="0"/>
              </a:rPr>
              <a:t>Make summery of the text in English.</a:t>
            </a:r>
            <a:endParaRPr lang="uk-UA" sz="2800" spc="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arenR"/>
            </a:pPr>
            <a:r>
              <a:rPr lang="en-US" sz="2800" b="1" dirty="0">
                <a:latin typeface="Times New Roman" panose="02020603050405020304" pitchFamily="18" charset="0"/>
                <a:ea typeface="Times New Roman" panose="02020603050405020304" pitchFamily="18" charset="0"/>
                <a:cs typeface="Times New Roman" panose="02020603050405020304" pitchFamily="18" charset="0"/>
              </a:rPr>
              <a:t>Read text 1and fill in the blanks (1-10) with the appropriate words (a-j):</a:t>
            </a:r>
            <a:endParaRPr lang="uk-UA" sz="2800" spc="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4332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18309" y="720192"/>
            <a:ext cx="6096000" cy="5262979"/>
          </a:xfrm>
          <a:prstGeom prst="rect">
            <a:avLst/>
          </a:prstGeom>
        </p:spPr>
        <p:txBody>
          <a:bodyPr>
            <a:spAutoFit/>
          </a:bodyPr>
          <a:lstStyle/>
          <a:p>
            <a:pPr>
              <a:spcAft>
                <a:spcPts val="0"/>
              </a:spcAft>
            </a:pPr>
            <a:r>
              <a:rPr lang="uk-UA" sz="2400" dirty="0" err="1">
                <a:latin typeface="Times New Roman" panose="02020603050405020304" pitchFamily="18" charset="0"/>
                <a:ea typeface="Times New Roman" panose="02020603050405020304" pitchFamily="18" charset="0"/>
              </a:rPr>
              <a:t>Topical</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vocabulary</a:t>
            </a:r>
            <a:endParaRPr lang="uk-UA" sz="2400" dirty="0" smtClean="0">
              <a:effectLst/>
              <a:latin typeface="Times New Roman" panose="02020603050405020304" pitchFamily="18" charset="0"/>
              <a:ea typeface="Times New Roman" panose="02020603050405020304" pitchFamily="18" charset="0"/>
            </a:endParaRPr>
          </a:p>
          <a:p>
            <a:pPr>
              <a:spcAft>
                <a:spcPts val="0"/>
              </a:spcAft>
            </a:pPr>
            <a:r>
              <a:rPr lang="uk-UA" sz="2400" dirty="0">
                <a:latin typeface="Times New Roman" panose="02020603050405020304" pitchFamily="18" charset="0"/>
                <a:ea typeface="Times New Roman" panose="02020603050405020304" pitchFamily="18" charset="0"/>
              </a:rPr>
              <a:t>1. </a:t>
            </a:r>
            <a:r>
              <a:rPr lang="uk-UA" sz="2400" dirty="0" err="1">
                <a:latin typeface="Times New Roman" panose="02020603050405020304" pitchFamily="18" charset="0"/>
                <a:ea typeface="Times New Roman" panose="02020603050405020304" pitchFamily="18" charset="0"/>
              </a:rPr>
              <a:t>Soil</a:t>
            </a:r>
            <a:r>
              <a:rPr lang="uk-UA" sz="2400" dirty="0">
                <a:latin typeface="Times New Roman" panose="02020603050405020304" pitchFamily="18" charset="0"/>
                <a:ea typeface="Times New Roman" panose="02020603050405020304" pitchFamily="18" charset="0"/>
              </a:rPr>
              <a:t> - </a:t>
            </a:r>
            <a:r>
              <a:rPr lang="uk-UA" sz="2400" dirty="0" err="1">
                <a:latin typeface="Times New Roman" panose="02020603050405020304" pitchFamily="18" charset="0"/>
                <a:ea typeface="Times New Roman" panose="02020603050405020304" pitchFamily="18" charset="0"/>
              </a:rPr>
              <a:t>грунт</a:t>
            </a:r>
            <a:endParaRPr lang="uk-UA" sz="2400" dirty="0" smtClean="0">
              <a:effectLst/>
              <a:latin typeface="Times New Roman" panose="02020603050405020304" pitchFamily="18" charset="0"/>
              <a:ea typeface="Times New Roman" panose="02020603050405020304" pitchFamily="18" charset="0"/>
            </a:endParaRPr>
          </a:p>
          <a:p>
            <a:pPr>
              <a:spcAft>
                <a:spcPts val="0"/>
              </a:spcAft>
            </a:pPr>
            <a:r>
              <a:rPr lang="uk-UA" sz="2400" dirty="0">
                <a:latin typeface="Times New Roman" panose="02020603050405020304" pitchFamily="18" charset="0"/>
                <a:ea typeface="Times New Roman" panose="02020603050405020304" pitchFamily="18" charset="0"/>
              </a:rPr>
              <a:t>2. </a:t>
            </a:r>
            <a:r>
              <a:rPr lang="uk-UA" sz="2400" dirty="0" err="1">
                <a:latin typeface="Times New Roman" panose="02020603050405020304" pitchFamily="18" charset="0"/>
                <a:ea typeface="Times New Roman" panose="02020603050405020304" pitchFamily="18" charset="0"/>
              </a:rPr>
              <a:t>Provide</a:t>
            </a:r>
            <a:r>
              <a:rPr lang="uk-UA" sz="2400" dirty="0">
                <a:latin typeface="Times New Roman" panose="02020603050405020304" pitchFamily="18" charset="0"/>
                <a:ea typeface="Times New Roman" panose="02020603050405020304" pitchFamily="18" charset="0"/>
              </a:rPr>
              <a:t> - забезпечити</a:t>
            </a:r>
            <a:endParaRPr lang="uk-UA" sz="2400" dirty="0" smtClean="0">
              <a:effectLst/>
              <a:latin typeface="Times New Roman" panose="02020603050405020304" pitchFamily="18" charset="0"/>
              <a:ea typeface="Times New Roman" panose="02020603050405020304" pitchFamily="18" charset="0"/>
            </a:endParaRPr>
          </a:p>
          <a:p>
            <a:pPr>
              <a:spcAft>
                <a:spcPts val="0"/>
              </a:spcAft>
            </a:pPr>
            <a:r>
              <a:rPr lang="uk-UA" sz="2400" dirty="0">
                <a:latin typeface="Times New Roman" panose="02020603050405020304" pitchFamily="18" charset="0"/>
                <a:ea typeface="Times New Roman" panose="02020603050405020304" pitchFamily="18" charset="0"/>
              </a:rPr>
              <a:t>3. </a:t>
            </a:r>
            <a:r>
              <a:rPr lang="uk-UA" sz="2400" dirty="0" err="1">
                <a:latin typeface="Times New Roman" panose="02020603050405020304" pitchFamily="18" charset="0"/>
                <a:ea typeface="Times New Roman" panose="02020603050405020304" pitchFamily="18" charset="0"/>
              </a:rPr>
              <a:t>Roots</a:t>
            </a:r>
            <a:r>
              <a:rPr lang="uk-UA" sz="2400" dirty="0">
                <a:latin typeface="Times New Roman" panose="02020603050405020304" pitchFamily="18" charset="0"/>
                <a:ea typeface="Times New Roman" panose="02020603050405020304" pitchFamily="18" charset="0"/>
              </a:rPr>
              <a:t> - коріння</a:t>
            </a:r>
            <a:endParaRPr lang="uk-UA" sz="2400" dirty="0" smtClean="0">
              <a:effectLst/>
              <a:latin typeface="Times New Roman" panose="02020603050405020304" pitchFamily="18" charset="0"/>
              <a:ea typeface="Times New Roman" panose="02020603050405020304" pitchFamily="18" charset="0"/>
            </a:endParaRPr>
          </a:p>
          <a:p>
            <a:pPr>
              <a:spcAft>
                <a:spcPts val="0"/>
              </a:spcAft>
            </a:pPr>
            <a:r>
              <a:rPr lang="uk-UA" sz="2400" dirty="0">
                <a:latin typeface="Times New Roman" panose="02020603050405020304" pitchFamily="18" charset="0"/>
                <a:ea typeface="Times New Roman" panose="02020603050405020304" pitchFamily="18" charset="0"/>
              </a:rPr>
              <a:t>4. </a:t>
            </a:r>
            <a:r>
              <a:rPr lang="uk-UA" sz="2400" dirty="0" err="1">
                <a:latin typeface="Times New Roman" panose="02020603050405020304" pitchFamily="18" charset="0"/>
                <a:ea typeface="Times New Roman" panose="02020603050405020304" pitchFamily="18" charset="0"/>
              </a:rPr>
              <a:t>On</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average</a:t>
            </a:r>
            <a:r>
              <a:rPr lang="uk-UA" sz="2400" dirty="0">
                <a:latin typeface="Times New Roman" panose="02020603050405020304" pitchFamily="18" charset="0"/>
                <a:ea typeface="Times New Roman" panose="02020603050405020304" pitchFamily="18" charset="0"/>
              </a:rPr>
              <a:t> –в середньому</a:t>
            </a:r>
            <a:endParaRPr lang="uk-UA" sz="2400" dirty="0" smtClean="0">
              <a:effectLst/>
              <a:latin typeface="Times New Roman" panose="02020603050405020304" pitchFamily="18" charset="0"/>
              <a:ea typeface="Times New Roman" panose="02020603050405020304" pitchFamily="18" charset="0"/>
            </a:endParaRPr>
          </a:p>
          <a:p>
            <a:pPr>
              <a:spcAft>
                <a:spcPts val="0"/>
              </a:spcAft>
            </a:pPr>
            <a:r>
              <a:rPr lang="uk-UA" sz="2400" dirty="0">
                <a:latin typeface="Times New Roman" panose="02020603050405020304" pitchFamily="18" charset="0"/>
                <a:ea typeface="Times New Roman" panose="02020603050405020304" pitchFamily="18" charset="0"/>
              </a:rPr>
              <a:t>5. </a:t>
            </a:r>
            <a:r>
              <a:rPr lang="uk-UA" sz="2400" dirty="0" err="1">
                <a:latin typeface="Times New Roman" panose="02020603050405020304" pitchFamily="18" charset="0"/>
                <a:ea typeface="Times New Roman" panose="02020603050405020304" pitchFamily="18" charset="0"/>
              </a:rPr>
              <a:t>Capable</a:t>
            </a:r>
            <a:r>
              <a:rPr lang="uk-UA" sz="2400" dirty="0">
                <a:latin typeface="Times New Roman" panose="02020603050405020304" pitchFamily="18" charset="0"/>
                <a:ea typeface="Times New Roman" panose="02020603050405020304" pitchFamily="18" charset="0"/>
              </a:rPr>
              <a:t> - здатний</a:t>
            </a:r>
            <a:endParaRPr lang="uk-UA" sz="2400" dirty="0" smtClean="0">
              <a:effectLst/>
              <a:latin typeface="Times New Roman" panose="02020603050405020304" pitchFamily="18" charset="0"/>
              <a:ea typeface="Times New Roman" panose="02020603050405020304" pitchFamily="18" charset="0"/>
            </a:endParaRPr>
          </a:p>
          <a:p>
            <a:pPr>
              <a:spcAft>
                <a:spcPts val="0"/>
              </a:spcAft>
            </a:pPr>
            <a:r>
              <a:rPr lang="uk-UA" sz="2400" dirty="0">
                <a:latin typeface="Times New Roman" panose="02020603050405020304" pitchFamily="18" charset="0"/>
                <a:ea typeface="Times New Roman" panose="02020603050405020304" pitchFamily="18" charset="0"/>
              </a:rPr>
              <a:t>6. </a:t>
            </a:r>
            <a:r>
              <a:rPr lang="uk-UA" sz="2400" dirty="0" err="1">
                <a:latin typeface="Times New Roman" panose="02020603050405020304" pitchFamily="18" charset="0"/>
                <a:ea typeface="Times New Roman" panose="02020603050405020304" pitchFamily="18" charset="0"/>
              </a:rPr>
              <a:t>Essential</a:t>
            </a:r>
            <a:r>
              <a:rPr lang="uk-UA" sz="2400" dirty="0">
                <a:latin typeface="Times New Roman" panose="02020603050405020304" pitchFamily="18" charset="0"/>
                <a:ea typeface="Times New Roman" panose="02020603050405020304" pitchFamily="18" charset="0"/>
              </a:rPr>
              <a:t> - необхідний</a:t>
            </a:r>
            <a:endParaRPr lang="uk-UA" sz="2400" dirty="0" smtClean="0">
              <a:effectLst/>
              <a:latin typeface="Times New Roman" panose="02020603050405020304" pitchFamily="18" charset="0"/>
              <a:ea typeface="Times New Roman" panose="02020603050405020304" pitchFamily="18" charset="0"/>
            </a:endParaRPr>
          </a:p>
          <a:p>
            <a:pPr>
              <a:spcAft>
                <a:spcPts val="0"/>
              </a:spcAft>
            </a:pPr>
            <a:r>
              <a:rPr lang="uk-UA" sz="2400" dirty="0">
                <a:latin typeface="Times New Roman" panose="02020603050405020304" pitchFamily="18" charset="0"/>
                <a:ea typeface="Times New Roman" panose="02020603050405020304" pitchFamily="18" charset="0"/>
              </a:rPr>
              <a:t>7. </a:t>
            </a:r>
            <a:r>
              <a:rPr lang="uk-UA" sz="2400" dirty="0" err="1">
                <a:latin typeface="Times New Roman" panose="02020603050405020304" pitchFamily="18" charset="0"/>
                <a:ea typeface="Times New Roman" panose="02020603050405020304" pitchFamily="18" charset="0"/>
              </a:rPr>
              <a:t>Construction</a:t>
            </a:r>
            <a:r>
              <a:rPr lang="uk-UA" sz="2400" dirty="0">
                <a:latin typeface="Times New Roman" panose="02020603050405020304" pitchFamily="18" charset="0"/>
                <a:ea typeface="Times New Roman" panose="02020603050405020304" pitchFamily="18" charset="0"/>
              </a:rPr>
              <a:t> - будівництво</a:t>
            </a:r>
            <a:endParaRPr lang="uk-UA" sz="2400" dirty="0" smtClean="0">
              <a:effectLst/>
              <a:latin typeface="Times New Roman" panose="02020603050405020304" pitchFamily="18" charset="0"/>
              <a:ea typeface="Times New Roman" panose="02020603050405020304" pitchFamily="18" charset="0"/>
            </a:endParaRPr>
          </a:p>
          <a:p>
            <a:pPr>
              <a:spcAft>
                <a:spcPts val="0"/>
              </a:spcAft>
            </a:pPr>
            <a:r>
              <a:rPr lang="uk-UA" sz="2400" dirty="0">
                <a:latin typeface="Times New Roman" panose="02020603050405020304" pitchFamily="18" charset="0"/>
                <a:ea typeface="Times New Roman" panose="02020603050405020304" pitchFamily="18" charset="0"/>
              </a:rPr>
              <a:t>8. </a:t>
            </a:r>
            <a:r>
              <a:rPr lang="uk-UA" sz="2400" dirty="0" err="1">
                <a:latin typeface="Times New Roman" panose="02020603050405020304" pitchFamily="18" charset="0"/>
                <a:ea typeface="Times New Roman" panose="02020603050405020304" pitchFamily="18" charset="0"/>
              </a:rPr>
              <a:t>environmental</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conditions</a:t>
            </a:r>
            <a:r>
              <a:rPr lang="uk-UA" sz="2400" dirty="0">
                <a:latin typeface="Times New Roman" panose="02020603050405020304" pitchFamily="18" charset="0"/>
                <a:ea typeface="Times New Roman" panose="02020603050405020304" pitchFamily="18" charset="0"/>
              </a:rPr>
              <a:t> – екологічні умови</a:t>
            </a:r>
            <a:endParaRPr lang="uk-UA" sz="2400" dirty="0" smtClean="0">
              <a:effectLst/>
              <a:latin typeface="Times New Roman" panose="02020603050405020304" pitchFamily="18" charset="0"/>
              <a:ea typeface="Times New Roman" panose="02020603050405020304" pitchFamily="18" charset="0"/>
            </a:endParaRPr>
          </a:p>
          <a:p>
            <a:pPr>
              <a:spcAft>
                <a:spcPts val="0"/>
              </a:spcAft>
            </a:pPr>
            <a:r>
              <a:rPr lang="uk-UA" sz="2400" dirty="0">
                <a:latin typeface="Times New Roman" panose="02020603050405020304" pitchFamily="18" charset="0"/>
                <a:ea typeface="Times New Roman" panose="02020603050405020304" pitchFamily="18" charset="0"/>
              </a:rPr>
              <a:t>9. </a:t>
            </a:r>
            <a:r>
              <a:rPr lang="uk-UA" sz="2400" dirty="0" err="1">
                <a:latin typeface="Times New Roman" panose="02020603050405020304" pitchFamily="18" charset="0"/>
                <a:ea typeface="Times New Roman" panose="02020603050405020304" pitchFamily="18" charset="0"/>
              </a:rPr>
              <a:t>pressure</a:t>
            </a:r>
            <a:r>
              <a:rPr lang="uk-UA" sz="2400" dirty="0">
                <a:latin typeface="Times New Roman" panose="02020603050405020304" pitchFamily="18" charset="0"/>
                <a:ea typeface="Times New Roman" panose="02020603050405020304" pitchFamily="18" charset="0"/>
              </a:rPr>
              <a:t> - тиск</a:t>
            </a:r>
            <a:endParaRPr lang="uk-UA" sz="2400" dirty="0" smtClean="0">
              <a:effectLst/>
              <a:latin typeface="Times New Roman" panose="02020603050405020304" pitchFamily="18" charset="0"/>
              <a:ea typeface="Times New Roman" panose="02020603050405020304" pitchFamily="18" charset="0"/>
            </a:endParaRPr>
          </a:p>
          <a:p>
            <a:pPr>
              <a:spcAft>
                <a:spcPts val="0"/>
              </a:spcAft>
            </a:pPr>
            <a:r>
              <a:rPr lang="uk-UA" sz="2400" dirty="0">
                <a:latin typeface="Times New Roman" panose="02020603050405020304" pitchFamily="18" charset="0"/>
                <a:ea typeface="Times New Roman" panose="02020603050405020304" pitchFamily="18" charset="0"/>
              </a:rPr>
              <a:t>10. </a:t>
            </a:r>
            <a:r>
              <a:rPr lang="uk-UA" sz="2400" dirty="0" err="1">
                <a:latin typeface="Times New Roman" panose="02020603050405020304" pitchFamily="18" charset="0"/>
                <a:ea typeface="Times New Roman" panose="02020603050405020304" pitchFamily="18" charset="0"/>
              </a:rPr>
              <a:t>pasture</a:t>
            </a:r>
            <a:r>
              <a:rPr lang="uk-UA" sz="2400" dirty="0">
                <a:latin typeface="Times New Roman" panose="02020603050405020304" pitchFamily="18" charset="0"/>
                <a:ea typeface="Times New Roman" panose="02020603050405020304" pitchFamily="18" charset="0"/>
              </a:rPr>
              <a:t> - пасовище</a:t>
            </a:r>
            <a:endParaRPr lang="uk-UA" sz="2400" dirty="0" smtClean="0">
              <a:effectLst/>
              <a:latin typeface="Times New Roman" panose="02020603050405020304" pitchFamily="18" charset="0"/>
              <a:ea typeface="Times New Roman" panose="02020603050405020304" pitchFamily="18" charset="0"/>
            </a:endParaRPr>
          </a:p>
          <a:p>
            <a:pPr>
              <a:spcAft>
                <a:spcPts val="0"/>
              </a:spcAft>
            </a:pPr>
            <a:r>
              <a:rPr lang="uk-UA" sz="2400" dirty="0">
                <a:latin typeface="Times New Roman" panose="02020603050405020304" pitchFamily="18" charset="0"/>
                <a:ea typeface="Times New Roman" panose="02020603050405020304" pitchFamily="18" charset="0"/>
              </a:rPr>
              <a:t>11. </a:t>
            </a:r>
            <a:r>
              <a:rPr lang="uk-UA" sz="2400" dirty="0" err="1">
                <a:latin typeface="Times New Roman" panose="02020603050405020304" pitchFamily="18" charset="0"/>
                <a:ea typeface="Times New Roman" panose="02020603050405020304" pitchFamily="18" charset="0"/>
              </a:rPr>
              <a:t>cattle</a:t>
            </a:r>
            <a:r>
              <a:rPr lang="uk-UA" sz="2400" dirty="0">
                <a:latin typeface="Times New Roman" panose="02020603050405020304" pitchFamily="18" charset="0"/>
                <a:ea typeface="Times New Roman" panose="02020603050405020304" pitchFamily="18" charset="0"/>
              </a:rPr>
              <a:t> – велика рогата худоба</a:t>
            </a:r>
            <a:endParaRPr lang="uk-UA" sz="2400" dirty="0" smtClean="0">
              <a:effectLst/>
              <a:latin typeface="Times New Roman" panose="02020603050405020304" pitchFamily="18" charset="0"/>
              <a:ea typeface="Times New Roman" panose="02020603050405020304" pitchFamily="18" charset="0"/>
            </a:endParaRPr>
          </a:p>
          <a:p>
            <a:pPr>
              <a:spcAft>
                <a:spcPts val="0"/>
              </a:spcAft>
            </a:pPr>
            <a:r>
              <a:rPr lang="uk-UA" sz="2400" dirty="0">
                <a:latin typeface="Times New Roman" panose="02020603050405020304" pitchFamily="18" charset="0"/>
                <a:ea typeface="Times New Roman" panose="02020603050405020304" pitchFamily="18" charset="0"/>
              </a:rPr>
              <a:t>12. </a:t>
            </a:r>
            <a:r>
              <a:rPr lang="uk-UA" sz="2400" dirty="0" err="1">
                <a:latin typeface="Times New Roman" panose="02020603050405020304" pitchFamily="18" charset="0"/>
                <a:ea typeface="Times New Roman" panose="02020603050405020304" pitchFamily="18" charset="0"/>
              </a:rPr>
              <a:t>the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surface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of</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land</a:t>
            </a:r>
            <a:r>
              <a:rPr lang="uk-UA" sz="2400" dirty="0">
                <a:latin typeface="Times New Roman" panose="02020603050405020304" pitchFamily="18" charset="0"/>
                <a:ea typeface="Times New Roman" panose="02020603050405020304" pitchFamily="18" charset="0"/>
              </a:rPr>
              <a:t> – поверхня землі</a:t>
            </a:r>
            <a:endParaRPr lang="uk-UA" sz="2400" dirty="0">
              <a:effectLst/>
              <a:latin typeface="Times New Roman" panose="02020603050405020304" pitchFamily="18" charset="0"/>
              <a:ea typeface="Times New Roman" panose="02020603050405020304" pitchFamily="18" charset="0"/>
            </a:endParaRPr>
          </a:p>
        </p:txBody>
      </p:sp>
      <p:pic>
        <p:nvPicPr>
          <p:cNvPr id="2050" name="Picture 2" descr="https://i.pinimg.com/564x/ce/91/61/ce91614c58f1053cd4358437a71c1907.jpg"/>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5851" b="94504" l="9752" r="89894">
                        <a14:foregroundMark x1="65957" y1="14184" x2="65957" y2="14184"/>
                        <a14:foregroundMark x1="59574" y1="20922" x2="59574" y2="20922"/>
                      </a14:backgroundRemoval>
                    </a14:imgEffect>
                  </a14:imgLayer>
                </a14:imgProps>
              </a:ext>
              <a:ext uri="{28A0092B-C50C-407E-A947-70E740481C1C}">
                <a14:useLocalDpi xmlns:a14="http://schemas.microsoft.com/office/drawing/2010/main" val="0"/>
              </a:ext>
            </a:extLst>
          </a:blip>
          <a:srcRect l="27580" t="8198" r="26706" b="5887"/>
          <a:stretch/>
        </p:blipFill>
        <p:spPr bwMode="auto">
          <a:xfrm>
            <a:off x="7341326" y="416594"/>
            <a:ext cx="3021873" cy="567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3301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05097" y="749668"/>
            <a:ext cx="11251474" cy="4524315"/>
          </a:xfrm>
          <a:prstGeom prst="rect">
            <a:avLst/>
          </a:prstGeom>
        </p:spPr>
        <p:txBody>
          <a:bodyPr wrap="square">
            <a:spAutoFit/>
          </a:bodyPr>
          <a:lstStyle/>
          <a:p>
            <a:pPr indent="450215">
              <a:spcAft>
                <a:spcPts val="0"/>
              </a:spcAft>
            </a:pPr>
            <a:r>
              <a:rPr lang="en-US" sz="2400" dirty="0">
                <a:latin typeface="Times New Roman" panose="02020603050405020304" pitchFamily="18" charset="0"/>
                <a:ea typeface="Times New Roman" panose="02020603050405020304" pitchFamily="18" charset="0"/>
              </a:rPr>
              <a:t>Why are soils important? Soil is our life support system. Soils provide anchorage for roots, hold water and nutrients. Soils are home to myriad micro-organisms that fix nitrogen and decompose organic matter, and armies of microscopic animals as well as earthworms and termites. We build on soil as well as with it and in it. </a:t>
            </a:r>
            <a:endParaRPr lang="uk-UA" sz="2800" dirty="0" smtClean="0">
              <a:effectLst/>
              <a:latin typeface="Times New Roman" panose="02020603050405020304" pitchFamily="18" charset="0"/>
              <a:ea typeface="Times New Roman" panose="02020603050405020304" pitchFamily="18" charset="0"/>
            </a:endParaRPr>
          </a:p>
          <a:p>
            <a:pPr indent="450215">
              <a:spcAft>
                <a:spcPts val="0"/>
              </a:spcAft>
            </a:pPr>
            <a:r>
              <a:rPr lang="en-US" sz="2400" dirty="0">
                <a:latin typeface="Times New Roman" panose="02020603050405020304" pitchFamily="18" charset="0"/>
                <a:ea typeface="Times New Roman" panose="02020603050405020304" pitchFamily="18" charset="0"/>
              </a:rPr>
              <a:t>Soil plays a vital role in the Earth’s ecosystem. Without soil human life would be very difficult. Soil provides plants with foothold for their roots and holds the necessary nutrients for plants to grow; it filters the rainwater and regulates the discharge of excess rainwater, preventing flooding; it is capable of storing large amounts of organic carbon; it buffers against pollutants, thus protecting groundwater quality; it provides Man with some essential construction and manufacturing materials, we build our houses with bricks made from clay, we drink coffee from a cup that is essentially backed soil (clay); it also presents a record of past environmental conditions. </a:t>
            </a:r>
            <a:endParaRPr lang="uk-UA"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4698761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13805" y="692392"/>
            <a:ext cx="11025051" cy="3970318"/>
          </a:xfrm>
          <a:prstGeom prst="rect">
            <a:avLst/>
          </a:prstGeom>
        </p:spPr>
        <p:txBody>
          <a:bodyPr wrap="square">
            <a:spAutoFit/>
          </a:bodyPr>
          <a:lstStyle/>
          <a:p>
            <a:pPr indent="450215">
              <a:spcAft>
                <a:spcPts val="0"/>
              </a:spcAft>
            </a:pPr>
            <a:r>
              <a:rPr lang="en-US" sz="2800" dirty="0">
                <a:latin typeface="Times New Roman" panose="02020603050405020304" pitchFamily="18" charset="0"/>
                <a:ea typeface="Times New Roman" panose="02020603050405020304" pitchFamily="18" charset="0"/>
              </a:rPr>
              <a:t>Soil functions are general capabilities of soils that are important for various agricultural, environmental, nature protection, landscape architecture and urban applications. Six key soil functions are: </a:t>
            </a:r>
            <a:endParaRPr lang="uk-UA" sz="3200" dirty="0" smtClean="0">
              <a:effectLst/>
              <a:latin typeface="Times New Roman" panose="02020603050405020304" pitchFamily="18" charset="0"/>
              <a:ea typeface="Times New Roman" panose="02020603050405020304" pitchFamily="18" charset="0"/>
            </a:endParaRPr>
          </a:p>
          <a:p>
            <a:pPr indent="450215">
              <a:spcAft>
                <a:spcPts val="0"/>
              </a:spcAft>
            </a:pPr>
            <a:r>
              <a:rPr lang="en-US" sz="2800" dirty="0">
                <a:latin typeface="Times New Roman" panose="02020603050405020304" pitchFamily="18" charset="0"/>
                <a:ea typeface="Times New Roman" panose="02020603050405020304" pitchFamily="18" charset="0"/>
              </a:rPr>
              <a:t>1) Food and other biomass production </a:t>
            </a:r>
            <a:endParaRPr lang="uk-UA" sz="3200" dirty="0" smtClean="0">
              <a:effectLst/>
              <a:latin typeface="Times New Roman" panose="02020603050405020304" pitchFamily="18" charset="0"/>
              <a:ea typeface="Times New Roman" panose="02020603050405020304" pitchFamily="18" charset="0"/>
            </a:endParaRPr>
          </a:p>
          <a:p>
            <a:pPr indent="450215">
              <a:spcAft>
                <a:spcPts val="0"/>
              </a:spcAft>
            </a:pPr>
            <a:r>
              <a:rPr lang="en-US" sz="2800" dirty="0">
                <a:latin typeface="Times New Roman" panose="02020603050405020304" pitchFamily="18" charset="0"/>
                <a:ea typeface="Times New Roman" panose="02020603050405020304" pitchFamily="18" charset="0"/>
              </a:rPr>
              <a:t>2) Environmental Interaction: storage, filtering, and transformation </a:t>
            </a:r>
            <a:endParaRPr lang="uk-UA" sz="3200" dirty="0" smtClean="0">
              <a:effectLst/>
              <a:latin typeface="Times New Roman" panose="02020603050405020304" pitchFamily="18" charset="0"/>
              <a:ea typeface="Times New Roman" panose="02020603050405020304" pitchFamily="18" charset="0"/>
            </a:endParaRPr>
          </a:p>
          <a:p>
            <a:pPr indent="450215">
              <a:spcAft>
                <a:spcPts val="0"/>
              </a:spcAft>
            </a:pPr>
            <a:r>
              <a:rPr lang="en-US" sz="2800" dirty="0">
                <a:latin typeface="Times New Roman" panose="02020603050405020304" pitchFamily="18" charset="0"/>
                <a:ea typeface="Times New Roman" panose="02020603050405020304" pitchFamily="18" charset="0"/>
              </a:rPr>
              <a:t>3) Biological habitat and gene pool </a:t>
            </a:r>
            <a:endParaRPr lang="uk-UA" sz="3200" dirty="0" smtClean="0">
              <a:effectLst/>
              <a:latin typeface="Times New Roman" panose="02020603050405020304" pitchFamily="18" charset="0"/>
              <a:ea typeface="Times New Roman" panose="02020603050405020304" pitchFamily="18" charset="0"/>
            </a:endParaRPr>
          </a:p>
          <a:p>
            <a:pPr indent="450215">
              <a:spcAft>
                <a:spcPts val="0"/>
              </a:spcAft>
            </a:pPr>
            <a:r>
              <a:rPr lang="en-US" sz="2800" dirty="0">
                <a:latin typeface="Times New Roman" panose="02020603050405020304" pitchFamily="18" charset="0"/>
                <a:ea typeface="Times New Roman" panose="02020603050405020304" pitchFamily="18" charset="0"/>
              </a:rPr>
              <a:t>4) Source of raw materials </a:t>
            </a:r>
            <a:endParaRPr lang="uk-UA" sz="3200" dirty="0" smtClean="0">
              <a:effectLst/>
              <a:latin typeface="Times New Roman" panose="02020603050405020304" pitchFamily="18" charset="0"/>
              <a:ea typeface="Times New Roman" panose="02020603050405020304" pitchFamily="18" charset="0"/>
            </a:endParaRPr>
          </a:p>
          <a:p>
            <a:pPr indent="450215">
              <a:spcAft>
                <a:spcPts val="0"/>
              </a:spcAft>
            </a:pPr>
            <a:r>
              <a:rPr lang="en-US" sz="2800" dirty="0">
                <a:latin typeface="Times New Roman" panose="02020603050405020304" pitchFamily="18" charset="0"/>
                <a:ea typeface="Times New Roman" panose="02020603050405020304" pitchFamily="18" charset="0"/>
              </a:rPr>
              <a:t>5) Physical and cultural heritage </a:t>
            </a:r>
            <a:endParaRPr lang="uk-UA" sz="3200" dirty="0" smtClean="0">
              <a:effectLst/>
              <a:latin typeface="Times New Roman" panose="02020603050405020304" pitchFamily="18" charset="0"/>
              <a:ea typeface="Times New Roman" panose="02020603050405020304" pitchFamily="18" charset="0"/>
            </a:endParaRPr>
          </a:p>
          <a:p>
            <a:pPr indent="450215">
              <a:spcAft>
                <a:spcPts val="0"/>
              </a:spcAft>
            </a:pPr>
            <a:r>
              <a:rPr lang="en-US" sz="2800" dirty="0">
                <a:latin typeface="Times New Roman" panose="02020603050405020304" pitchFamily="18" charset="0"/>
                <a:ea typeface="Times New Roman" panose="02020603050405020304" pitchFamily="18" charset="0"/>
              </a:rPr>
              <a:t>6) Platform for man-made structures: buildings, highways </a:t>
            </a:r>
            <a:endParaRPr lang="uk-UA" sz="3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147118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83474" y="407522"/>
            <a:ext cx="11181806" cy="4154984"/>
          </a:xfrm>
          <a:prstGeom prst="rect">
            <a:avLst/>
          </a:prstGeom>
        </p:spPr>
        <p:txBody>
          <a:bodyPr wrap="square">
            <a:spAutoFit/>
          </a:bodyPr>
          <a:lstStyle/>
          <a:p>
            <a:pPr indent="450215" algn="ctr">
              <a:spcAft>
                <a:spcPts val="0"/>
              </a:spcAft>
            </a:pPr>
            <a:r>
              <a:rPr lang="uk-UA" sz="2400" b="1" dirty="0" err="1">
                <a:latin typeface="Times New Roman" panose="02020603050405020304" pitchFamily="18" charset="0"/>
                <a:ea typeface="Times New Roman" panose="02020603050405020304" pitchFamily="18" charset="0"/>
              </a:rPr>
              <a:t>Just</a:t>
            </a:r>
            <a:r>
              <a:rPr lang="uk-UA" sz="2400" b="1" dirty="0">
                <a:latin typeface="Times New Roman" panose="02020603050405020304" pitchFamily="18" charset="0"/>
                <a:ea typeface="Times New Roman" panose="02020603050405020304" pitchFamily="18" charset="0"/>
              </a:rPr>
              <a:t> </a:t>
            </a:r>
            <a:r>
              <a:rPr lang="uk-UA" sz="2400" b="1" dirty="0" err="1">
                <a:latin typeface="Times New Roman" panose="02020603050405020304" pitchFamily="18" charset="0"/>
                <a:ea typeface="Times New Roman" panose="02020603050405020304" pitchFamily="18" charset="0"/>
              </a:rPr>
              <a:t>what</a:t>
            </a:r>
            <a:r>
              <a:rPr lang="uk-UA" sz="2400" b="1" dirty="0">
                <a:latin typeface="Times New Roman" panose="02020603050405020304" pitchFamily="18" charset="0"/>
                <a:ea typeface="Times New Roman" panose="02020603050405020304" pitchFamily="18" charset="0"/>
              </a:rPr>
              <a:t> </a:t>
            </a:r>
            <a:r>
              <a:rPr lang="uk-UA" sz="2400" b="1" dirty="0" err="1">
                <a:latin typeface="Times New Roman" panose="02020603050405020304" pitchFamily="18" charset="0"/>
                <a:ea typeface="Times New Roman" panose="02020603050405020304" pitchFamily="18" charset="0"/>
              </a:rPr>
              <a:t>is</a:t>
            </a:r>
            <a:r>
              <a:rPr lang="uk-UA" sz="2400" b="1" dirty="0">
                <a:latin typeface="Times New Roman" panose="02020603050405020304" pitchFamily="18" charset="0"/>
                <a:ea typeface="Times New Roman" panose="02020603050405020304" pitchFamily="18" charset="0"/>
              </a:rPr>
              <a:t> </a:t>
            </a:r>
            <a:r>
              <a:rPr lang="uk-UA" sz="2400" b="1" dirty="0" err="1">
                <a:latin typeface="Times New Roman" panose="02020603050405020304" pitchFamily="18" charset="0"/>
                <a:ea typeface="Times New Roman" panose="02020603050405020304" pitchFamily="18" charset="0"/>
              </a:rPr>
              <a:t>soil</a:t>
            </a:r>
            <a:r>
              <a:rPr lang="uk-UA" sz="2400" b="1" dirty="0">
                <a:latin typeface="Times New Roman" panose="02020603050405020304" pitchFamily="18" charset="0"/>
                <a:ea typeface="Times New Roman" panose="02020603050405020304" pitchFamily="18" charset="0"/>
              </a:rPr>
              <a:t>?</a:t>
            </a:r>
            <a:endParaRPr lang="uk-UA" sz="2400" dirty="0">
              <a:latin typeface="Times New Roman" panose="02020603050405020304" pitchFamily="18" charset="0"/>
              <a:ea typeface="Times New Roman" panose="02020603050405020304" pitchFamily="18" charset="0"/>
            </a:endParaRPr>
          </a:p>
          <a:p>
            <a:pPr indent="450215">
              <a:spcAft>
                <a:spcPts val="0"/>
              </a:spcAft>
            </a:pPr>
            <a:r>
              <a:rPr lang="uk-UA" sz="2400" dirty="0" err="1">
                <a:latin typeface="Times New Roman" panose="02020603050405020304" pitchFamily="18" charset="0"/>
                <a:ea typeface="Times New Roman" panose="02020603050405020304" pitchFamily="18" charset="0"/>
              </a:rPr>
              <a:t>Soil</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has</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been</a:t>
            </a:r>
            <a:r>
              <a:rPr lang="uk-UA" sz="2400" dirty="0">
                <a:latin typeface="Times New Roman" panose="02020603050405020304" pitchFamily="18" charset="0"/>
                <a:ea typeface="Times New Roman" panose="02020603050405020304" pitchFamily="18" charset="0"/>
              </a:rPr>
              <a:t> a </a:t>
            </a:r>
            <a:r>
              <a:rPr lang="uk-UA" sz="2400" dirty="0" err="1">
                <a:latin typeface="Times New Roman" panose="02020603050405020304" pitchFamily="18" charset="0"/>
                <a:ea typeface="Times New Roman" panose="02020603050405020304" pitchFamily="18" charset="0"/>
              </a:rPr>
              <a:t>defining</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component</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of</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cultures</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since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the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beginning</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of</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civilization</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Some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of</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the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first</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written</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words</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were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recorded</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on</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clay</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tablets</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and</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water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was</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carried</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in</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clay</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pitchers</a:t>
            </a:r>
            <a:r>
              <a:rPr lang="uk-UA" sz="2400" dirty="0">
                <a:latin typeface="Times New Roman" panose="02020603050405020304" pitchFamily="18" charset="0"/>
                <a:ea typeface="Times New Roman" panose="02020603050405020304" pitchFamily="18" charset="0"/>
              </a:rPr>
              <a:t>. </a:t>
            </a:r>
          </a:p>
          <a:p>
            <a:pPr indent="450215">
              <a:spcAft>
                <a:spcPts val="0"/>
              </a:spcAft>
            </a:pPr>
            <a:r>
              <a:rPr lang="uk-UA" sz="2400" dirty="0" err="1">
                <a:latin typeface="Times New Roman" panose="02020603050405020304" pitchFamily="18" charset="0"/>
                <a:ea typeface="Times New Roman" panose="02020603050405020304" pitchFamily="18" charset="0"/>
              </a:rPr>
              <a:t>It</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provides</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the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base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for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all</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buildings</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although</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some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may</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be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able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to</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support</a:t>
            </a:r>
            <a:r>
              <a:rPr lang="uk-UA" sz="2400" dirty="0">
                <a:latin typeface="Times New Roman" panose="02020603050405020304" pitchFamily="18" charset="0"/>
                <a:ea typeface="Times New Roman" panose="02020603050405020304" pitchFamily="18" charset="0"/>
              </a:rPr>
              <a:t> a </a:t>
            </a:r>
            <a:r>
              <a:rPr lang="uk-UA" sz="2400" dirty="0" err="1">
                <a:latin typeface="Times New Roman" panose="02020603050405020304" pitchFamily="18" charset="0"/>
                <a:ea typeface="Times New Roman" panose="02020603050405020304" pitchFamily="18" charset="0"/>
              </a:rPr>
              <a:t>skyscraper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and</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some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others</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may</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not</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be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able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to</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support</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your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weight</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it</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holds</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the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clues</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of</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past</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cultures</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to</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be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revealed</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by</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archeologists</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or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erosion</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it</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supports</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the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web</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of</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life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connecting</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all</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ecosystems</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provides</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materials</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to</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build</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houses</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is</a:t>
            </a:r>
            <a:r>
              <a:rPr lang="uk-UA" sz="2400" dirty="0">
                <a:latin typeface="Times New Roman" panose="02020603050405020304" pitchFamily="18" charset="0"/>
                <a:ea typeface="Times New Roman" panose="02020603050405020304" pitchFamily="18" charset="0"/>
              </a:rPr>
              <a:t> a </a:t>
            </a:r>
            <a:r>
              <a:rPr lang="uk-UA" sz="2400" dirty="0" err="1">
                <a:latin typeface="Times New Roman" panose="02020603050405020304" pitchFamily="18" charset="0"/>
                <a:ea typeface="Times New Roman" panose="02020603050405020304" pitchFamily="18" charset="0"/>
              </a:rPr>
              <a:t>source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of</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nutraceuticals</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definite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in</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the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American</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Heritage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Dictionary</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as</a:t>
            </a:r>
            <a:r>
              <a:rPr lang="uk-UA" sz="2400" dirty="0">
                <a:latin typeface="Times New Roman" panose="02020603050405020304" pitchFamily="18" charset="0"/>
                <a:ea typeface="Times New Roman" panose="02020603050405020304" pitchFamily="18" charset="0"/>
              </a:rPr>
              <a:t> a </a:t>
            </a:r>
            <a:r>
              <a:rPr lang="uk-UA" sz="2400" dirty="0" err="1">
                <a:latin typeface="Times New Roman" panose="02020603050405020304" pitchFamily="18" charset="0"/>
                <a:ea typeface="Times New Roman" panose="02020603050405020304" pitchFamily="18" charset="0"/>
              </a:rPr>
              <a:t>food</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or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naturally</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occurring</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food</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supplement</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thought</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to</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have</a:t>
            </a:r>
            <a:r>
              <a:rPr lang="uk-UA" sz="2400" dirty="0">
                <a:latin typeface="Times New Roman" panose="02020603050405020304" pitchFamily="18" charset="0"/>
                <a:ea typeface="Times New Roman" panose="02020603050405020304" pitchFamily="18" charset="0"/>
              </a:rPr>
              <a:t> a </a:t>
            </a:r>
            <a:r>
              <a:rPr lang="uk-UA" sz="2400" dirty="0" err="1">
                <a:latin typeface="Times New Roman" panose="02020603050405020304" pitchFamily="18" charset="0"/>
                <a:ea typeface="Times New Roman" panose="02020603050405020304" pitchFamily="18" charset="0"/>
              </a:rPr>
              <a:t>beneficial</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effect</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on</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human</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health</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and</a:t>
            </a:r>
            <a:r>
              <a:rPr lang="uk-UA" sz="2400" dirty="0">
                <a:latin typeface="Times New Roman" panose="02020603050405020304" pitchFamily="18" charset="0"/>
                <a:ea typeface="Times New Roman" panose="02020603050405020304" pitchFamily="18" charset="0"/>
              </a:rPr>
              <a:t> 64 </a:t>
            </a:r>
            <a:r>
              <a:rPr lang="uk-UA" sz="2400" dirty="0" err="1">
                <a:latin typeface="Times New Roman" panose="02020603050405020304" pitchFamily="18" charset="0"/>
                <a:ea typeface="Times New Roman" panose="02020603050405020304" pitchFamily="18" charset="0"/>
              </a:rPr>
              <a:t>of</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course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provides</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the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base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for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our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food</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fiber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feed</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and</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even</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some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biofuels</a:t>
            </a:r>
            <a:r>
              <a:rPr lang="uk-UA" sz="2400" dirty="0">
                <a:latin typeface="Times New Roman" panose="02020603050405020304" pitchFamily="18" charset="0"/>
                <a:ea typeface="Times New Roman" panose="02020603050405020304" pitchFamily="18" charset="0"/>
              </a:rPr>
              <a:t>. </a:t>
            </a:r>
          </a:p>
        </p:txBody>
      </p:sp>
    </p:spTree>
    <p:extLst>
      <p:ext uri="{BB962C8B-B14F-4D97-AF65-F5344CB8AC3E}">
        <p14:creationId xmlns:p14="http://schemas.microsoft.com/office/powerpoint/2010/main" val="4100307969"/>
      </p:ext>
    </p:extLst>
  </p:cSld>
  <p:clrMapOvr>
    <a:masterClrMapping/>
  </p:clrMapOvr>
</p:sld>
</file>

<file path=ppt/theme/theme1.xml><?xml version="1.0" encoding="utf-8"?>
<a:theme xmlns:a="http://schemas.openxmlformats.org/drawingml/2006/main" name="Базис">
  <a:themeElements>
    <a:clrScheme name="Базис">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Базис">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Светящийся край">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Базис</Template>
  <TotalTime>4</TotalTime>
  <Words>980</Words>
  <Application>Microsoft Office PowerPoint</Application>
  <PresentationFormat>Широкоэкранный</PresentationFormat>
  <Paragraphs>61</Paragraphs>
  <Slides>15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Arial</vt:lpstr>
      <vt:lpstr>Calibri</vt:lpstr>
      <vt:lpstr>Corbel</vt:lpstr>
      <vt:lpstr>Times New Roman</vt:lpstr>
      <vt:lpstr>Базис</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Lenovo</dc:creator>
  <cp:lastModifiedBy>Lenovo</cp:lastModifiedBy>
  <cp:revision>2</cp:revision>
  <dcterms:created xsi:type="dcterms:W3CDTF">2023-08-07T09:45:20Z</dcterms:created>
  <dcterms:modified xsi:type="dcterms:W3CDTF">2023-08-09T08:52:43Z</dcterms:modified>
</cp:coreProperties>
</file>