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sldIdLst>
    <p:sldId id="256" r:id="rId2"/>
    <p:sldId id="257" r:id="rId3"/>
    <p:sldId id="267" r:id="rId4"/>
    <p:sldId id="266" r:id="rId5"/>
    <p:sldId id="265" r:id="rId6"/>
    <p:sldId id="264" r:id="rId7"/>
    <p:sldId id="263" r:id="rId8"/>
    <p:sldId id="262" r:id="rId9"/>
    <p:sldId id="261" r:id="rId10"/>
    <p:sldId id="260" r:id="rId11"/>
    <p:sldId id="259" r:id="rId12"/>
    <p:sldId id="258" r:id="rId13"/>
    <p:sldId id="269" r:id="rId14"/>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8" d="100"/>
          <a:sy n="88" d="100"/>
        </p:scale>
        <p:origin x="49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7EEC397F-F139-412E-9076-EE13C728FDCD}" type="datetimeFigureOut">
              <a:rPr lang="uk-UA" smtClean="0"/>
              <a:t>09.08.2023</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87ED199-00D4-49A9-9A15-D5D27AF6A13D}" type="slidenum">
              <a:rPr lang="uk-UA" smtClean="0"/>
              <a:t>‹#›</a:t>
            </a:fld>
            <a:endParaRPr lang="uk-UA"/>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099719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Date Placeholder 2"/>
          <p:cNvSpPr>
            <a:spLocks noGrp="1"/>
          </p:cNvSpPr>
          <p:nvPr>
            <p:ph type="dt" sz="half" idx="10"/>
          </p:nvPr>
        </p:nvSpPr>
        <p:spPr/>
        <p:txBody>
          <a:bodyPr/>
          <a:lstStyle/>
          <a:p>
            <a:fld id="{7EEC397F-F139-412E-9076-EE13C728FDCD}" type="datetimeFigureOut">
              <a:rPr lang="uk-UA" smtClean="0"/>
              <a:t>09.08.2023</a:t>
            </a:fld>
            <a:endParaRPr lang="uk-UA"/>
          </a:p>
        </p:txBody>
      </p:sp>
      <p:sp>
        <p:nvSpPr>
          <p:cNvPr id="4" name="Footer Placeholder 3"/>
          <p:cNvSpPr>
            <a:spLocks noGrp="1"/>
          </p:cNvSpPr>
          <p:nvPr>
            <p:ph type="ftr" sz="quarter" idx="11"/>
          </p:nvPr>
        </p:nvSpPr>
        <p:spPr/>
        <p:txBody>
          <a:bodyPr/>
          <a:lstStyle/>
          <a:p>
            <a:endParaRPr lang="uk-UA"/>
          </a:p>
        </p:txBody>
      </p:sp>
      <p:sp>
        <p:nvSpPr>
          <p:cNvPr id="5" name="Slide Number Placeholder 4"/>
          <p:cNvSpPr>
            <a:spLocks noGrp="1"/>
          </p:cNvSpPr>
          <p:nvPr>
            <p:ph type="sldNum" sz="quarter" idx="12"/>
          </p:nvPr>
        </p:nvSpPr>
        <p:spPr/>
        <p:txBody>
          <a:bodyPr/>
          <a:lstStyle/>
          <a:p>
            <a:fld id="{387ED199-00D4-49A9-9A15-D5D27AF6A13D}" type="slidenum">
              <a:rPr lang="uk-UA" smtClean="0"/>
              <a:t>‹#›</a:t>
            </a:fld>
            <a:endParaRPr lang="uk-UA"/>
          </a:p>
        </p:txBody>
      </p:sp>
    </p:spTree>
    <p:extLst>
      <p:ext uri="{BB962C8B-B14F-4D97-AF65-F5344CB8AC3E}">
        <p14:creationId xmlns:p14="http://schemas.microsoft.com/office/powerpoint/2010/main" val="1830218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EEC397F-F139-412E-9076-EE13C728FDCD}" type="datetimeFigureOut">
              <a:rPr lang="uk-UA" smtClean="0"/>
              <a:t>09.08.2023</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87ED199-00D4-49A9-9A15-D5D27AF6A13D}" type="slidenum">
              <a:rPr lang="uk-UA" smtClean="0"/>
              <a:t>‹#›</a:t>
            </a:fld>
            <a:endParaRPr lang="uk-UA"/>
          </a:p>
        </p:txBody>
      </p:sp>
    </p:spTree>
    <p:extLst>
      <p:ext uri="{BB962C8B-B14F-4D97-AF65-F5344CB8AC3E}">
        <p14:creationId xmlns:p14="http://schemas.microsoft.com/office/powerpoint/2010/main" val="9193286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EEC397F-F139-412E-9076-EE13C728FDCD}" type="datetimeFigureOut">
              <a:rPr lang="uk-UA" smtClean="0"/>
              <a:t>09.08.2023</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87ED199-00D4-49A9-9A15-D5D27AF6A13D}" type="slidenum">
              <a:rPr lang="uk-UA" smtClean="0"/>
              <a:t>‹#›</a:t>
            </a:fld>
            <a:endParaRPr lang="uk-UA"/>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9315838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EEC397F-F139-412E-9076-EE13C728FDCD}" type="datetimeFigureOut">
              <a:rPr lang="uk-UA" smtClean="0"/>
              <a:t>09.08.2023</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87ED199-00D4-49A9-9A15-D5D27AF6A13D}" type="slidenum">
              <a:rPr lang="uk-UA" smtClean="0"/>
              <a:t>‹#›</a:t>
            </a:fld>
            <a:endParaRPr lang="uk-UA"/>
          </a:p>
        </p:txBody>
      </p:sp>
    </p:spTree>
    <p:extLst>
      <p:ext uri="{BB962C8B-B14F-4D97-AF65-F5344CB8AC3E}">
        <p14:creationId xmlns:p14="http://schemas.microsoft.com/office/powerpoint/2010/main" val="24862270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EEC397F-F139-412E-9076-EE13C728FDCD}" type="datetimeFigureOut">
              <a:rPr lang="uk-UA" smtClean="0"/>
              <a:t>09.08.2023</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87ED199-00D4-49A9-9A15-D5D27AF6A13D}" type="slidenum">
              <a:rPr lang="uk-UA" smtClean="0"/>
              <a:t>‹#›</a:t>
            </a:fld>
            <a:endParaRPr lang="uk-UA"/>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6971489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ru-RU" smtClean="0"/>
              <a:t>Образец заголовка</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EEC397F-F139-412E-9076-EE13C728FDCD}" type="datetimeFigureOut">
              <a:rPr lang="uk-UA" smtClean="0"/>
              <a:t>09.08.2023</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87ED199-00D4-49A9-9A15-D5D27AF6A13D}" type="slidenum">
              <a:rPr lang="uk-UA" smtClean="0"/>
              <a:t>‹#›</a:t>
            </a:fld>
            <a:endParaRPr lang="uk-UA"/>
          </a:p>
        </p:txBody>
      </p:sp>
    </p:spTree>
    <p:extLst>
      <p:ext uri="{BB962C8B-B14F-4D97-AF65-F5344CB8AC3E}">
        <p14:creationId xmlns:p14="http://schemas.microsoft.com/office/powerpoint/2010/main" val="41733371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EEC397F-F139-412E-9076-EE13C728FDCD}" type="datetimeFigureOut">
              <a:rPr lang="uk-UA" smtClean="0"/>
              <a:t>09.08.2023</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87ED199-00D4-49A9-9A15-D5D27AF6A13D}" type="slidenum">
              <a:rPr lang="uk-UA" smtClean="0"/>
              <a:t>‹#›</a:t>
            </a:fld>
            <a:endParaRPr lang="uk-UA"/>
          </a:p>
        </p:txBody>
      </p:sp>
    </p:spTree>
    <p:extLst>
      <p:ext uri="{BB962C8B-B14F-4D97-AF65-F5344CB8AC3E}">
        <p14:creationId xmlns:p14="http://schemas.microsoft.com/office/powerpoint/2010/main" val="29763025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EEC397F-F139-412E-9076-EE13C728FDCD}" type="datetimeFigureOut">
              <a:rPr lang="uk-UA" smtClean="0"/>
              <a:t>09.08.2023</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87ED199-00D4-49A9-9A15-D5D27AF6A13D}" type="slidenum">
              <a:rPr lang="uk-UA" smtClean="0"/>
              <a:t>‹#›</a:t>
            </a:fld>
            <a:endParaRPr lang="uk-UA"/>
          </a:p>
        </p:txBody>
      </p:sp>
    </p:spTree>
    <p:extLst>
      <p:ext uri="{BB962C8B-B14F-4D97-AF65-F5344CB8AC3E}">
        <p14:creationId xmlns:p14="http://schemas.microsoft.com/office/powerpoint/2010/main" val="36804508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EEC397F-F139-412E-9076-EE13C728FDCD}" type="datetimeFigureOut">
              <a:rPr lang="uk-UA" smtClean="0"/>
              <a:t>09.08.2023</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87ED199-00D4-49A9-9A15-D5D27AF6A13D}" type="slidenum">
              <a:rPr lang="uk-UA" smtClean="0"/>
              <a:t>‹#›</a:t>
            </a:fld>
            <a:endParaRPr lang="uk-UA"/>
          </a:p>
        </p:txBody>
      </p:sp>
    </p:spTree>
    <p:extLst>
      <p:ext uri="{BB962C8B-B14F-4D97-AF65-F5344CB8AC3E}">
        <p14:creationId xmlns:p14="http://schemas.microsoft.com/office/powerpoint/2010/main" val="30240578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EEC397F-F139-412E-9076-EE13C728FDCD}" type="datetimeFigureOut">
              <a:rPr lang="uk-UA" smtClean="0"/>
              <a:t>09.08.2023</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87ED199-00D4-49A9-9A15-D5D27AF6A13D}" type="slidenum">
              <a:rPr lang="uk-UA" smtClean="0"/>
              <a:t>‹#›</a:t>
            </a:fld>
            <a:endParaRPr lang="uk-UA"/>
          </a:p>
        </p:txBody>
      </p:sp>
    </p:spTree>
    <p:extLst>
      <p:ext uri="{BB962C8B-B14F-4D97-AF65-F5344CB8AC3E}">
        <p14:creationId xmlns:p14="http://schemas.microsoft.com/office/powerpoint/2010/main" val="11718306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7EEC397F-F139-412E-9076-EE13C728FDCD}" type="datetimeFigureOut">
              <a:rPr lang="uk-UA" smtClean="0"/>
              <a:t>09.08.2023</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387ED199-00D4-49A9-9A15-D5D27AF6A13D}" type="slidenum">
              <a:rPr lang="uk-UA" smtClean="0"/>
              <a:t>‹#›</a:t>
            </a:fld>
            <a:endParaRPr lang="uk-UA"/>
          </a:p>
        </p:txBody>
      </p:sp>
    </p:spTree>
    <p:extLst>
      <p:ext uri="{BB962C8B-B14F-4D97-AF65-F5344CB8AC3E}">
        <p14:creationId xmlns:p14="http://schemas.microsoft.com/office/powerpoint/2010/main" val="31826574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7EEC397F-F139-412E-9076-EE13C728FDCD}" type="datetimeFigureOut">
              <a:rPr lang="uk-UA" smtClean="0"/>
              <a:t>09.08.2023</a:t>
            </a:fld>
            <a:endParaRPr lang="uk-UA"/>
          </a:p>
        </p:txBody>
      </p:sp>
      <p:sp>
        <p:nvSpPr>
          <p:cNvPr id="8" name="Footer Placeholder 7"/>
          <p:cNvSpPr>
            <a:spLocks noGrp="1"/>
          </p:cNvSpPr>
          <p:nvPr>
            <p:ph type="ftr" sz="quarter" idx="11"/>
          </p:nvPr>
        </p:nvSpPr>
        <p:spPr/>
        <p:txBody>
          <a:bodyPr/>
          <a:lstStyle/>
          <a:p>
            <a:endParaRPr lang="uk-UA"/>
          </a:p>
        </p:txBody>
      </p:sp>
      <p:sp>
        <p:nvSpPr>
          <p:cNvPr id="9" name="Slide Number Placeholder 8"/>
          <p:cNvSpPr>
            <a:spLocks noGrp="1"/>
          </p:cNvSpPr>
          <p:nvPr>
            <p:ph type="sldNum" sz="quarter" idx="12"/>
          </p:nvPr>
        </p:nvSpPr>
        <p:spPr/>
        <p:txBody>
          <a:bodyPr/>
          <a:lstStyle/>
          <a:p>
            <a:fld id="{387ED199-00D4-49A9-9A15-D5D27AF6A13D}" type="slidenum">
              <a:rPr lang="uk-UA" smtClean="0"/>
              <a:t>‹#›</a:t>
            </a:fld>
            <a:endParaRPr lang="uk-UA"/>
          </a:p>
        </p:txBody>
      </p:sp>
    </p:spTree>
    <p:extLst>
      <p:ext uri="{BB962C8B-B14F-4D97-AF65-F5344CB8AC3E}">
        <p14:creationId xmlns:p14="http://schemas.microsoft.com/office/powerpoint/2010/main" val="23423095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7EEC397F-F139-412E-9076-EE13C728FDCD}" type="datetimeFigureOut">
              <a:rPr lang="uk-UA" smtClean="0"/>
              <a:t>09.08.2023</a:t>
            </a:fld>
            <a:endParaRPr lang="uk-UA"/>
          </a:p>
        </p:txBody>
      </p:sp>
      <p:sp>
        <p:nvSpPr>
          <p:cNvPr id="4" name="Footer Placeholder 3"/>
          <p:cNvSpPr>
            <a:spLocks noGrp="1"/>
          </p:cNvSpPr>
          <p:nvPr>
            <p:ph type="ftr" sz="quarter" idx="11"/>
          </p:nvPr>
        </p:nvSpPr>
        <p:spPr/>
        <p:txBody>
          <a:bodyPr/>
          <a:lstStyle/>
          <a:p>
            <a:endParaRPr lang="uk-UA"/>
          </a:p>
        </p:txBody>
      </p:sp>
      <p:sp>
        <p:nvSpPr>
          <p:cNvPr id="5" name="Slide Number Placeholder 4"/>
          <p:cNvSpPr>
            <a:spLocks noGrp="1"/>
          </p:cNvSpPr>
          <p:nvPr>
            <p:ph type="sldNum" sz="quarter" idx="12"/>
          </p:nvPr>
        </p:nvSpPr>
        <p:spPr/>
        <p:txBody>
          <a:bodyPr/>
          <a:lstStyle/>
          <a:p>
            <a:fld id="{387ED199-00D4-49A9-9A15-D5D27AF6A13D}" type="slidenum">
              <a:rPr lang="uk-UA" smtClean="0"/>
              <a:t>‹#›</a:t>
            </a:fld>
            <a:endParaRPr lang="uk-UA"/>
          </a:p>
        </p:txBody>
      </p:sp>
    </p:spTree>
    <p:extLst>
      <p:ext uri="{BB962C8B-B14F-4D97-AF65-F5344CB8AC3E}">
        <p14:creationId xmlns:p14="http://schemas.microsoft.com/office/powerpoint/2010/main" val="12300141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EC397F-F139-412E-9076-EE13C728FDCD}" type="datetimeFigureOut">
              <a:rPr lang="uk-UA" smtClean="0"/>
              <a:t>09.08.2023</a:t>
            </a:fld>
            <a:endParaRPr lang="uk-UA"/>
          </a:p>
        </p:txBody>
      </p:sp>
      <p:sp>
        <p:nvSpPr>
          <p:cNvPr id="3" name="Footer Placeholder 2"/>
          <p:cNvSpPr>
            <a:spLocks noGrp="1"/>
          </p:cNvSpPr>
          <p:nvPr>
            <p:ph type="ftr" sz="quarter" idx="11"/>
          </p:nvPr>
        </p:nvSpPr>
        <p:spPr/>
        <p:txBody>
          <a:bodyPr/>
          <a:lstStyle/>
          <a:p>
            <a:endParaRPr lang="uk-UA"/>
          </a:p>
        </p:txBody>
      </p:sp>
      <p:sp>
        <p:nvSpPr>
          <p:cNvPr id="4" name="Slide Number Placeholder 3"/>
          <p:cNvSpPr>
            <a:spLocks noGrp="1"/>
          </p:cNvSpPr>
          <p:nvPr>
            <p:ph type="sldNum" sz="quarter" idx="12"/>
          </p:nvPr>
        </p:nvSpPr>
        <p:spPr/>
        <p:txBody>
          <a:bodyPr/>
          <a:lstStyle/>
          <a:p>
            <a:fld id="{387ED199-00D4-49A9-9A15-D5D27AF6A13D}" type="slidenum">
              <a:rPr lang="uk-UA" smtClean="0"/>
              <a:t>‹#›</a:t>
            </a:fld>
            <a:endParaRPr lang="uk-UA"/>
          </a:p>
        </p:txBody>
      </p:sp>
    </p:spTree>
    <p:extLst>
      <p:ext uri="{BB962C8B-B14F-4D97-AF65-F5344CB8AC3E}">
        <p14:creationId xmlns:p14="http://schemas.microsoft.com/office/powerpoint/2010/main" val="8143225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7EEC397F-F139-412E-9076-EE13C728FDCD}" type="datetimeFigureOut">
              <a:rPr lang="uk-UA" smtClean="0"/>
              <a:t>09.08.2023</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387ED199-00D4-49A9-9A15-D5D27AF6A13D}" type="slidenum">
              <a:rPr lang="uk-UA" smtClean="0"/>
              <a:t>‹#›</a:t>
            </a:fld>
            <a:endParaRPr lang="uk-UA"/>
          </a:p>
        </p:txBody>
      </p:sp>
    </p:spTree>
    <p:extLst>
      <p:ext uri="{BB962C8B-B14F-4D97-AF65-F5344CB8AC3E}">
        <p14:creationId xmlns:p14="http://schemas.microsoft.com/office/powerpoint/2010/main" val="22858108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ru-RU" smtClean="0"/>
              <a:t>Образец заголовка</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7EEC397F-F139-412E-9076-EE13C728FDCD}" type="datetimeFigureOut">
              <a:rPr lang="uk-UA" smtClean="0"/>
              <a:t>09.08.2023</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387ED199-00D4-49A9-9A15-D5D27AF6A13D}" type="slidenum">
              <a:rPr lang="uk-UA" smtClean="0"/>
              <a:t>‹#›</a:t>
            </a:fld>
            <a:endParaRPr lang="uk-UA"/>
          </a:p>
        </p:txBody>
      </p:sp>
    </p:spTree>
    <p:extLst>
      <p:ext uri="{BB962C8B-B14F-4D97-AF65-F5344CB8AC3E}">
        <p14:creationId xmlns:p14="http://schemas.microsoft.com/office/powerpoint/2010/main" val="41748639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7EEC397F-F139-412E-9076-EE13C728FDCD}" type="datetimeFigureOut">
              <a:rPr lang="uk-UA" smtClean="0"/>
              <a:t>09.08.2023</a:t>
            </a:fld>
            <a:endParaRPr lang="uk-UA"/>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uk-UA"/>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387ED199-00D4-49A9-9A15-D5D27AF6A13D}" type="slidenum">
              <a:rPr lang="uk-UA" smtClean="0"/>
              <a:t>‹#›</a:t>
            </a:fld>
            <a:endParaRPr lang="uk-UA"/>
          </a:p>
        </p:txBody>
      </p:sp>
    </p:spTree>
    <p:extLst>
      <p:ext uri="{BB962C8B-B14F-4D97-AF65-F5344CB8AC3E}">
        <p14:creationId xmlns:p14="http://schemas.microsoft.com/office/powerpoint/2010/main" val="149648966"/>
      </p:ext>
    </p:extLst>
  </p:cSld>
  <p:clrMap bg1="dk1" tx1="lt1" bg2="dk2" tx2="lt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 id="2147483707"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microsoft.com/office/2007/relationships/hdphoto" Target="../media/hdphoto2.wdp"/></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48641" y="360736"/>
            <a:ext cx="11059885" cy="3065455"/>
          </a:xfrm>
          <a:prstGeom prst="rect">
            <a:avLst/>
          </a:prstGeom>
        </p:spPr>
        <p:txBody>
          <a:bodyPr wrap="square">
            <a:spAutoFit/>
          </a:bodyPr>
          <a:lstStyle/>
          <a:p>
            <a:pPr algn="ctr">
              <a:lnSpc>
                <a:spcPct val="115000"/>
              </a:lnSpc>
            </a:pPr>
            <a:r>
              <a:rPr lang="ru-RU" sz="2800" b="1" dirty="0" err="1"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Презентація</a:t>
            </a:r>
            <a:r>
              <a:rPr lang="ru-RU" sz="2800" b="1" dirty="0"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з </a:t>
            </a:r>
            <a:r>
              <a:rPr lang="ru-RU" sz="2800" b="1" dirty="0" err="1">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практичних</a:t>
            </a:r>
            <a:r>
              <a:rPr lang="ru-RU" sz="28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занять </a:t>
            </a:r>
            <a:r>
              <a:rPr lang="ru-RU" sz="2800" b="1" dirty="0" err="1">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дисципліни</a:t>
            </a:r>
            <a:r>
              <a:rPr lang="ru-RU" sz="28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err="1">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Іноземна</a:t>
            </a:r>
            <a:r>
              <a:rPr lang="ru-RU" sz="28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err="1">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мова</a:t>
            </a:r>
            <a:r>
              <a:rPr lang="ru-RU" sz="28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a:t>
            </a:r>
            <a:endParaRPr lang="uk-UA" sz="2800" dirty="0">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15000"/>
              </a:lnSpc>
            </a:pPr>
            <a:r>
              <a:rPr lang="ru-RU" sz="28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800" b="1" dirty="0">
                <a:latin typeface="Times New Roman" panose="02020603050405020304" pitchFamily="18" charset="0"/>
                <a:ea typeface="Times New Roman" panose="02020603050405020304" pitchFamily="18" charset="0"/>
                <a:cs typeface="Times New Roman" panose="02020603050405020304" pitchFamily="18" charset="0"/>
              </a:rPr>
              <a:t>з </a:t>
            </a:r>
            <a:r>
              <a:rPr lang="ru-RU" sz="2800" b="1" dirty="0" err="1">
                <a:latin typeface="Times New Roman" panose="02020603050405020304" pitchFamily="18" charset="0"/>
                <a:ea typeface="Times New Roman" panose="02020603050405020304" pitchFamily="18" charset="0"/>
                <a:cs typeface="Times New Roman" panose="02020603050405020304" pitchFamily="18" charset="0"/>
              </a:rPr>
              <a:t>галузі</a:t>
            </a:r>
            <a:r>
              <a:rPr lang="ru-RU" sz="28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ea typeface="Times New Roman" panose="02020603050405020304" pitchFamily="18" charset="0"/>
                <a:cs typeface="Times New Roman" panose="02020603050405020304" pitchFamily="18" charset="0"/>
              </a:rPr>
              <a:t>знань</a:t>
            </a:r>
            <a:r>
              <a:rPr lang="ru-RU" sz="2800" b="1" dirty="0">
                <a:latin typeface="Times New Roman" panose="02020603050405020304" pitchFamily="18" charset="0"/>
                <a:ea typeface="Times New Roman" panose="02020603050405020304" pitchFamily="18" charset="0"/>
                <a:cs typeface="Times New Roman" panose="02020603050405020304" pitchFamily="18" charset="0"/>
              </a:rPr>
              <a:t> 20 «</a:t>
            </a:r>
            <a:r>
              <a:rPr lang="ru-RU" sz="2800" b="1" dirty="0" err="1">
                <a:latin typeface="Times New Roman" panose="02020603050405020304" pitchFamily="18" charset="0"/>
                <a:ea typeface="Times New Roman" panose="02020603050405020304" pitchFamily="18" charset="0"/>
                <a:cs typeface="Times New Roman" panose="02020603050405020304" pitchFamily="18" charset="0"/>
              </a:rPr>
              <a:t>Аграрні</a:t>
            </a:r>
            <a:r>
              <a:rPr lang="ru-RU" sz="2800" b="1" dirty="0">
                <a:latin typeface="Times New Roman" panose="02020603050405020304" pitchFamily="18" charset="0"/>
                <a:ea typeface="Times New Roman" panose="02020603050405020304" pitchFamily="18" charset="0"/>
                <a:cs typeface="Times New Roman" panose="02020603050405020304" pitchFamily="18" charset="0"/>
              </a:rPr>
              <a:t> науки та </a:t>
            </a:r>
            <a:r>
              <a:rPr lang="ru-RU" sz="2800" b="1" dirty="0" err="1">
                <a:latin typeface="Times New Roman" panose="02020603050405020304" pitchFamily="18" charset="0"/>
                <a:ea typeface="Times New Roman" panose="02020603050405020304" pitchFamily="18" charset="0"/>
                <a:cs typeface="Times New Roman" panose="02020603050405020304" pitchFamily="18" charset="0"/>
              </a:rPr>
              <a:t>продовольство</a:t>
            </a:r>
            <a:r>
              <a:rPr lang="ru-RU" sz="28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ea typeface="Times New Roman" panose="02020603050405020304" pitchFamily="18" charset="0"/>
                <a:cs typeface="Times New Roman" panose="02020603050405020304" pitchFamily="18" charset="0"/>
              </a:rPr>
              <a:t>спеціальності</a:t>
            </a:r>
            <a:r>
              <a:rPr lang="ru-RU" sz="2800" b="1" dirty="0">
                <a:latin typeface="Times New Roman" panose="02020603050405020304" pitchFamily="18" charset="0"/>
                <a:ea typeface="Times New Roman" panose="02020603050405020304" pitchFamily="18" charset="0"/>
                <a:cs typeface="Times New Roman" panose="02020603050405020304" pitchFamily="18" charset="0"/>
              </a:rPr>
              <a:t> 201 «</a:t>
            </a:r>
            <a:r>
              <a:rPr lang="ru-RU" sz="2800" b="1" dirty="0" err="1">
                <a:latin typeface="Times New Roman" panose="02020603050405020304" pitchFamily="18" charset="0"/>
                <a:ea typeface="Times New Roman" panose="02020603050405020304" pitchFamily="18" charset="0"/>
                <a:cs typeface="Times New Roman" panose="02020603050405020304" pitchFamily="18" charset="0"/>
              </a:rPr>
              <a:t>Агрономія</a:t>
            </a:r>
            <a:r>
              <a:rPr lang="ru-RU" sz="2800" b="1" dirty="0">
                <a:latin typeface="Times New Roman" panose="02020603050405020304" pitchFamily="18" charset="0"/>
                <a:ea typeface="Times New Roman" panose="02020603050405020304" pitchFamily="18" charset="0"/>
                <a:cs typeface="Times New Roman" panose="02020603050405020304" pitchFamily="18" charset="0"/>
              </a:rPr>
              <a:t>».</a:t>
            </a:r>
            <a:r>
              <a:rPr lang="ru-RU" sz="28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r>
            <a:br>
              <a:rPr lang="ru-RU" sz="28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br>
            <a:r>
              <a:rPr lang="ru-RU" sz="2800"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t>
            </a:r>
            <a:endParaRPr lang="uk-UA" sz="2800" dirty="0">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15000"/>
              </a:lnSpc>
            </a:pPr>
            <a:r>
              <a:rPr lang="uk-UA" sz="2800"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Семестр </a:t>
            </a:r>
            <a:r>
              <a:rPr lang="ru-RU" sz="2800"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3,4 (56 годин)</a:t>
            </a:r>
          </a:p>
          <a:p>
            <a:pPr algn="ctr">
              <a:lnSpc>
                <a:spcPct val="115000"/>
              </a:lnSpc>
            </a:pPr>
            <a:r>
              <a:rPr lang="ru-RU" sz="2800" b="1" dirty="0" err="1"/>
              <a:t>Атестація</a:t>
            </a:r>
            <a:r>
              <a:rPr lang="ru-RU" sz="2800" b="1" dirty="0"/>
              <a:t> 2 (14 год.)</a:t>
            </a:r>
            <a:endParaRPr lang="uk-UA" sz="2800" dirty="0"/>
          </a:p>
        </p:txBody>
      </p:sp>
      <p:pic>
        <p:nvPicPr>
          <p:cNvPr id="2050" name="Picture 2" descr="Ідеї на тему «Картинки до презентації» (470) на дошці «2023» | малюнки,  вироби на день подяки, шаблон запрошення"/>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4242" b="95152" l="9557" r="89977">
                        <a14:foregroundMark x1="54779" y1="10707" x2="54779" y2="10707"/>
                        <a14:foregroundMark x1="56410" y1="8687" x2="56410" y2="8687"/>
                        <a14:foregroundMark x1="53380" y1="8687" x2="53380" y2="8687"/>
                        <a14:foregroundMark x1="50816" y1="8485" x2="50816" y2="8485"/>
                        <a14:foregroundMark x1="52448" y1="8081" x2="52448" y2="8081"/>
                        <a14:foregroundMark x1="53846" y1="8081" x2="53846" y2="8081"/>
                        <a14:foregroundMark x1="51282" y1="7879" x2="50350" y2="7879"/>
                        <a14:foregroundMark x1="49650" y1="7879" x2="49650" y2="7879"/>
                        <a14:foregroundMark x1="48951" y1="7879" x2="48951" y2="7879"/>
                        <a14:foregroundMark x1="43823" y1="11313" x2="43124" y2="11515"/>
                        <a14:foregroundMark x1="42890" y1="11919" x2="42890" y2="11919"/>
                        <a14:foregroundMark x1="50350" y1="7677" x2="51282" y2="7475"/>
                        <a14:foregroundMark x1="52681" y1="7071" x2="52681" y2="7071"/>
                        <a14:foregroundMark x1="54312" y1="7071" x2="54312" y2="7071"/>
                        <a14:foregroundMark x1="55012" y1="7071" x2="55012" y2="7071"/>
                      </a14:backgroundRemoval>
                    </a14:imgEffect>
                  </a14:imgLayer>
                </a14:imgProps>
              </a:ext>
              <a:ext uri="{28A0092B-C50C-407E-A947-70E740481C1C}">
                <a14:useLocalDpi xmlns:a14="http://schemas.microsoft.com/office/drawing/2010/main" val="0"/>
              </a:ext>
            </a:extLst>
          </a:blip>
          <a:srcRect/>
          <a:stretch>
            <a:fillRect/>
          </a:stretch>
        </p:blipFill>
        <p:spPr bwMode="auto">
          <a:xfrm>
            <a:off x="548641" y="1741715"/>
            <a:ext cx="3968659" cy="45792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71982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243175" y="354905"/>
            <a:ext cx="11479227" cy="3448531"/>
          </a:xfrm>
          <a:prstGeom prst="rect">
            <a:avLst/>
          </a:prstGeom>
        </p:spPr>
      </p:pic>
    </p:spTree>
    <p:extLst>
      <p:ext uri="{BB962C8B-B14F-4D97-AF65-F5344CB8AC3E}">
        <p14:creationId xmlns:p14="http://schemas.microsoft.com/office/powerpoint/2010/main" val="3315592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279358" y="578099"/>
            <a:ext cx="11650701" cy="2915057"/>
          </a:xfrm>
          <a:prstGeom prst="rect">
            <a:avLst/>
          </a:prstGeom>
        </p:spPr>
      </p:pic>
    </p:spTree>
    <p:extLst>
      <p:ext uri="{BB962C8B-B14F-4D97-AF65-F5344CB8AC3E}">
        <p14:creationId xmlns:p14="http://schemas.microsoft.com/office/powerpoint/2010/main" val="27094887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230378" y="294562"/>
            <a:ext cx="11574490" cy="2419688"/>
          </a:xfrm>
          <a:prstGeom prst="rect">
            <a:avLst/>
          </a:prstGeom>
        </p:spPr>
      </p:pic>
      <p:pic>
        <p:nvPicPr>
          <p:cNvPr id="3074" name="Picture 2" descr="35 лучших презентаций реальных стартапов (с шаблонами)"/>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0377" y="2910291"/>
            <a:ext cx="11579361" cy="30115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51044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Thank you for attention symbol. Concept words Thank you for your attention  on wooden blocks on a beautiful grey table grey background. Businessman  hand. Business and thank you for attention concept. фотография"/>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7746" y="492670"/>
            <a:ext cx="9010439" cy="58297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01184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22513" y="649575"/>
            <a:ext cx="11408229" cy="4481227"/>
          </a:xfrm>
          <a:prstGeom prst="rect">
            <a:avLst/>
          </a:prstGeom>
        </p:spPr>
        <p:txBody>
          <a:bodyPr wrap="square">
            <a:spAutoFit/>
          </a:bodyPr>
          <a:lstStyle/>
          <a:p>
            <a:pPr algn="ctr">
              <a:lnSpc>
                <a:spcPct val="115000"/>
              </a:lnSpc>
              <a:spcAft>
                <a:spcPts val="0"/>
              </a:spcAft>
            </a:pPr>
            <a:r>
              <a:rPr lang="ru-RU" sz="2800" dirty="0" err="1" smtClean="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Практичне</a:t>
            </a:r>
            <a:r>
              <a:rPr lang="ru-RU" sz="2800" dirty="0" smtClean="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800" dirty="0" err="1" smtClean="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заняття</a:t>
            </a:r>
            <a:r>
              <a:rPr lang="ru-RU" sz="2800" dirty="0" smtClean="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 1</a:t>
            </a:r>
            <a:r>
              <a:rPr lang="uk-UA" sz="2800" dirty="0" smtClean="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3</a:t>
            </a:r>
            <a:r>
              <a:rPr lang="ru-RU" sz="2800" dirty="0" smtClean="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(2 год.)</a:t>
            </a:r>
            <a:endParaRPr lang="uk-UA" sz="20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450215">
              <a:lnSpc>
                <a:spcPct val="115000"/>
              </a:lnSpc>
              <a:spcAft>
                <a:spcPts val="0"/>
              </a:spcAft>
            </a:pPr>
            <a:r>
              <a:rPr lang="en-US" sz="2800" b="1" dirty="0" smtClean="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Topic</a:t>
            </a:r>
            <a:r>
              <a:rPr lang="en-US" sz="2800" b="1"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800" b="1" dirty="0" smtClean="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800" b="1" dirty="0" smtClean="0">
                <a:effectLst/>
                <a:latin typeface="Times New Roman" panose="02020603050405020304" pitchFamily="18" charset="0"/>
                <a:ea typeface="Times New Roman" panose="02020603050405020304" pitchFamily="18" charset="0"/>
                <a:cs typeface="Times New Roman" panose="02020603050405020304" pitchFamily="18" charset="0"/>
              </a:rPr>
              <a:t>Plant growth</a:t>
            </a:r>
            <a:r>
              <a:rPr lang="ru-RU" sz="2800" b="1"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800" b="1" dirty="0" smtClean="0">
                <a:effectLst/>
                <a:latin typeface="Times New Roman" panose="02020603050405020304" pitchFamily="18" charset="0"/>
                <a:ea typeface="Times New Roman" panose="02020603050405020304" pitchFamily="18" charset="0"/>
                <a:cs typeface="Times New Roman" panose="02020603050405020304" pitchFamily="18" charset="0"/>
              </a:rPr>
              <a:t>The Participle.»  Grammar revision</a:t>
            </a:r>
            <a:endParaRPr lang="uk-UA" sz="20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0"/>
              </a:spcAft>
              <a:tabLst>
                <a:tab pos="180340" algn="l"/>
                <a:tab pos="3150235" algn="ctr"/>
              </a:tabLs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Objectives: 	</a:t>
            </a:r>
            <a:endParaRPr lang="uk-UA" sz="20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0"/>
              </a:spcAft>
              <a:tabLst>
                <a:tab pos="180340" algn="l"/>
              </a:tabLs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	to learn new vocabulary;</a:t>
            </a:r>
            <a:endParaRPr lang="uk-UA" sz="20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0"/>
              </a:spcAft>
              <a:tabLst>
                <a:tab pos="180340" algn="l"/>
              </a:tabLs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ea typeface="Times New Roman" panose="02020603050405020304" pitchFamily="18" charset="0"/>
                <a:cs typeface="Times New Roman" panose="02020603050405020304" pitchFamily="18" charset="0"/>
              </a:rPr>
              <a:t>to practice grammar structures;</a:t>
            </a:r>
            <a:endParaRPr lang="uk-UA" sz="20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0"/>
              </a:spcAft>
              <a:tabLst>
                <a:tab pos="180340" algn="l"/>
              </a:tabLs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	to enable </a:t>
            </a:r>
            <a:r>
              <a:rPr lang="en-US" sz="2400" dirty="0" err="1">
                <a:latin typeface="Times New Roman" panose="02020603050405020304" pitchFamily="18" charset="0"/>
                <a:ea typeface="Times New Roman" panose="02020603050405020304" pitchFamily="18" charset="0"/>
                <a:cs typeface="Times New Roman" panose="02020603050405020304" pitchFamily="18" charset="0"/>
              </a:rPr>
              <a:t>st’s</a:t>
            </a:r>
            <a:r>
              <a:rPr lang="en-US" sz="2400" dirty="0">
                <a:latin typeface="Times New Roman" panose="02020603050405020304" pitchFamily="18" charset="0"/>
                <a:ea typeface="Times New Roman" panose="02020603050405020304" pitchFamily="18" charset="0"/>
                <a:cs typeface="Times New Roman" panose="02020603050405020304" pitchFamily="18" charset="0"/>
              </a:rPr>
              <a:t> to talk and write on the topic;</a:t>
            </a:r>
            <a:endParaRPr lang="uk-UA" sz="20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0"/>
              </a:spcAft>
              <a:tabLst>
                <a:tab pos="180340" algn="l"/>
              </a:tabLs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	to </a:t>
            </a:r>
            <a:r>
              <a:rPr lang="en-US" sz="2400" dirty="0" err="1">
                <a:latin typeface="Times New Roman" panose="02020603050405020304" pitchFamily="18" charset="0"/>
                <a:ea typeface="Times New Roman" panose="02020603050405020304" pitchFamily="18" charset="0"/>
                <a:cs typeface="Times New Roman" panose="02020603050405020304" pitchFamily="18" charset="0"/>
              </a:rPr>
              <a:t>instil</a:t>
            </a:r>
            <a:r>
              <a:rPr lang="en-US" sz="2400" dirty="0">
                <a:latin typeface="Times New Roman" panose="02020603050405020304" pitchFamily="18" charset="0"/>
                <a:ea typeface="Times New Roman" panose="02020603050405020304" pitchFamily="18" charset="0"/>
                <a:cs typeface="Times New Roman" panose="02020603050405020304" pitchFamily="18" charset="0"/>
              </a:rPr>
              <a:t> the idea that learning languages is necessary and essential;</a:t>
            </a:r>
            <a:endParaRPr lang="uk-UA" sz="20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0"/>
              </a:spcAft>
              <a:tabLst>
                <a:tab pos="180340" algn="l"/>
              </a:tabLs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	to encourage </a:t>
            </a:r>
            <a:r>
              <a:rPr lang="en-US" sz="2400" dirty="0" err="1">
                <a:latin typeface="Times New Roman" panose="02020603050405020304" pitchFamily="18" charset="0"/>
                <a:ea typeface="Times New Roman" panose="02020603050405020304" pitchFamily="18" charset="0"/>
                <a:cs typeface="Times New Roman" panose="02020603050405020304" pitchFamily="18" charset="0"/>
              </a:rPr>
              <a:t>st’s</a:t>
            </a:r>
            <a:r>
              <a:rPr lang="en-US" sz="2400" dirty="0">
                <a:latin typeface="Times New Roman" panose="02020603050405020304" pitchFamily="18" charset="0"/>
                <a:ea typeface="Times New Roman" panose="02020603050405020304" pitchFamily="18" charset="0"/>
                <a:cs typeface="Times New Roman" panose="02020603050405020304" pitchFamily="18" charset="0"/>
              </a:rPr>
              <a:t> to go on learning English at the next level;</a:t>
            </a:r>
            <a:endParaRPr lang="uk-UA" sz="20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0"/>
              </a:spcAft>
              <a:tabLst>
                <a:tab pos="180340" algn="l"/>
              </a:tabLs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	to lay the foundations for future study in terms to basic structures, lexis, language functions and basic study</a:t>
            </a:r>
            <a:endParaRPr lang="uk-UA" sz="20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203751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22513" y="675169"/>
            <a:ext cx="11286309" cy="4233467"/>
          </a:xfrm>
          <a:prstGeom prst="rect">
            <a:avLst/>
          </a:prstGeom>
        </p:spPr>
        <p:txBody>
          <a:bodyPr wrap="square">
            <a:spAutoFit/>
          </a:bodyPr>
          <a:lstStyle/>
          <a:p>
            <a:pPr>
              <a:lnSpc>
                <a:spcPct val="115000"/>
              </a:lnSpc>
              <a:spcAft>
                <a:spcPts val="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Plan:</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Font typeface="+mj-lt"/>
              <a:buAutoNum type="arabicPeriod"/>
            </a:pPr>
            <a:r>
              <a:rPr lang="en-US" dirty="0">
                <a:latin typeface="Times New Roman" panose="02020603050405020304" pitchFamily="18" charset="0"/>
                <a:ea typeface="Times New Roman" panose="02020603050405020304" pitchFamily="18" charset="0"/>
                <a:cs typeface="Times New Roman" panose="02020603050405020304" pitchFamily="18" charset="0"/>
              </a:rPr>
              <a:t>Vocabulary activity.</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0"/>
              </a:spcAft>
              <a:buFont typeface="+mj-lt"/>
              <a:buAutoNum type="arabicPeriod"/>
              <a:tabLst>
                <a:tab pos="180340" algn="l"/>
              </a:tabLst>
            </a:pPr>
            <a:r>
              <a:rPr lang="en-US" dirty="0">
                <a:latin typeface="Times New Roman" panose="02020603050405020304" pitchFamily="18" charset="0"/>
                <a:ea typeface="Times New Roman" panose="02020603050405020304" pitchFamily="18" charset="0"/>
                <a:cs typeface="Times New Roman" panose="02020603050405020304" pitchFamily="18" charset="0"/>
              </a:rPr>
              <a:t>Discussing of the topic </a:t>
            </a:r>
            <a:r>
              <a:rPr lang="uk-UA" dirty="0">
                <a:latin typeface="Times New Roman" panose="02020603050405020304" pitchFamily="18" charset="0"/>
                <a:ea typeface="Times New Roman" panose="02020603050405020304" pitchFamily="18" charset="0"/>
                <a:cs typeface="Times New Roman" panose="02020603050405020304" pitchFamily="18" charset="0"/>
              </a:rPr>
              <a:t>«</a:t>
            </a:r>
            <a:r>
              <a:rPr lang="en-US" dirty="0">
                <a:latin typeface="Times New Roman" panose="02020603050405020304" pitchFamily="18" charset="0"/>
                <a:ea typeface="Times New Roman" panose="02020603050405020304" pitchFamily="18" charset="0"/>
                <a:cs typeface="Times New Roman" panose="02020603050405020304" pitchFamily="18" charset="0"/>
              </a:rPr>
              <a:t>Plant growth. The Participle.»  Grammar revision</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Font typeface="+mj-lt"/>
              <a:buAutoNum type="arabicPeriod"/>
            </a:pPr>
            <a:r>
              <a:rPr lang="en-US" dirty="0">
                <a:latin typeface="Times New Roman" panose="02020603050405020304" pitchFamily="18" charset="0"/>
                <a:ea typeface="Times New Roman" panose="02020603050405020304" pitchFamily="18" charset="0"/>
                <a:cs typeface="Times New Roman" panose="02020603050405020304" pitchFamily="18" charset="0"/>
              </a:rPr>
              <a:t>Listening, reading, writing, speaking.</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Font typeface="+mj-lt"/>
              <a:buAutoNum type="arabicPeriod"/>
            </a:pPr>
            <a:r>
              <a:rPr lang="en-US" dirty="0">
                <a:latin typeface="Times New Roman" panose="02020603050405020304" pitchFamily="18" charset="0"/>
                <a:ea typeface="Times New Roman" panose="02020603050405020304" pitchFamily="18" charset="0"/>
                <a:cs typeface="Times New Roman" panose="02020603050405020304" pitchFamily="18" charset="0"/>
              </a:rPr>
              <a:t>Grammar activity.</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Font typeface="+mj-lt"/>
              <a:buAutoNum type="arabicPeriod"/>
            </a:pPr>
            <a:r>
              <a:rPr lang="en-US"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Communicative activities :</a:t>
            </a:r>
            <a:br>
              <a:rPr lang="en-US"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br>
            <a:r>
              <a:rPr lang="en-US"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Task 1. Give the English equivalents the following words and word combinations.</a:t>
            </a:r>
            <a:br>
              <a:rPr lang="en-US"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br>
            <a:r>
              <a:rPr lang="en-US"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Task 2. Answer the questions to the text.</a:t>
            </a:r>
            <a:br>
              <a:rPr lang="en-US"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br>
            <a:r>
              <a:rPr lang="en-US"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Task 3. Fill in the blanks with the necessary words from the active vocabulary. </a:t>
            </a:r>
            <a:br>
              <a:rPr lang="en-US"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br>
            <a:r>
              <a:rPr lang="en-US"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Task 4. Complete the following sentences.</a:t>
            </a:r>
            <a:br>
              <a:rPr lang="en-US"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br>
            <a:r>
              <a:rPr lang="en-US"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Task 5. Put in the right order. The underlined word is the beginning of the sentence.</a:t>
            </a:r>
            <a:br>
              <a:rPr lang="en-US"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br>
            <a:r>
              <a:rPr lang="en-US"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Task 6. Translate the following sentences into English.</a:t>
            </a:r>
            <a:br>
              <a:rPr lang="en-US"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br>
            <a:r>
              <a:rPr lang="en-US"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Home task: Reading an additional text on the topic </a:t>
            </a:r>
            <a:endParaRPr lang="uk-UA" sz="16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094625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52845" y="562038"/>
            <a:ext cx="11486605" cy="5466112"/>
          </a:xfrm>
          <a:prstGeom prst="rect">
            <a:avLst/>
          </a:prstGeom>
        </p:spPr>
        <p:txBody>
          <a:bodyPr wrap="square">
            <a:spAutoFit/>
          </a:bodyPr>
          <a:lstStyle/>
          <a:p>
            <a:pPr>
              <a:lnSpc>
                <a:spcPct val="115000"/>
              </a:lnSpc>
              <a:spcAft>
                <a:spcPts val="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References:</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107950" lvl="0" indent="-342900">
              <a:lnSpc>
                <a:spcPct val="115000"/>
              </a:lnSpc>
              <a:spcAft>
                <a:spcPts val="0"/>
              </a:spcAft>
              <a:buSzPts val="1400"/>
              <a:buFont typeface="Times New Roman" panose="02020603050405020304" pitchFamily="18" charset="0"/>
              <a:buAutoNum type="arabicPeriod"/>
              <a:tabLst>
                <a:tab pos="1123315" algn="l"/>
              </a:tabLst>
            </a:pPr>
            <a:r>
              <a:rPr lang="ru-RU" dirty="0" err="1">
                <a:latin typeface="Times New Roman" panose="02020603050405020304" pitchFamily="18" charset="0"/>
                <a:ea typeface="Times New Roman" panose="02020603050405020304" pitchFamily="18" charset="0"/>
                <a:cs typeface="Times New Roman" panose="02020603050405020304" pitchFamily="18" charset="0"/>
              </a:rPr>
              <a:t>Кравець</a:t>
            </a:r>
            <a:r>
              <a:rPr lang="ru-RU"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ea typeface="Times New Roman" panose="02020603050405020304" pitchFamily="18" charset="0"/>
                <a:cs typeface="Times New Roman" panose="02020603050405020304" pitchFamily="18" charset="0"/>
              </a:rPr>
              <a:t>Р</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r>
              <a:rPr lang="ru-RU" dirty="0">
                <a:latin typeface="Times New Roman" panose="02020603050405020304" pitchFamily="18" charset="0"/>
                <a:ea typeface="Times New Roman" panose="02020603050405020304" pitchFamily="18" charset="0"/>
                <a:cs typeface="Times New Roman" panose="02020603050405020304" pitchFamily="18" charset="0"/>
              </a:rPr>
              <a:t>А</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Лінгвокраїнознавчі</a:t>
            </a:r>
            <a:r>
              <a:rPr lang="ru-RU"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аспекти</a:t>
            </a:r>
            <a:r>
              <a:rPr lang="ru-RU"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викладання</a:t>
            </a:r>
            <a:r>
              <a:rPr lang="ru-RU"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граматики</a:t>
            </a:r>
            <a:r>
              <a:rPr lang="ru-RU"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англійської</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мови</a:t>
            </a:r>
            <a:r>
              <a:rPr lang="ru-RU" dirty="0">
                <a:latin typeface="Times New Roman" panose="02020603050405020304" pitchFamily="18" charset="0"/>
                <a:ea typeface="Times New Roman" panose="02020603050405020304" pitchFamily="18" charset="0"/>
                <a:cs typeface="Times New Roman" panose="02020603050405020304" pitchFamily="18" charset="0"/>
              </a:rPr>
              <a:t> в аграрному ВНЗ</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методичні</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рекомендації</a:t>
            </a:r>
            <a:r>
              <a:rPr lang="en-US" dirty="0">
                <a:latin typeface="Times New Roman" panose="02020603050405020304" pitchFamily="18" charset="0"/>
                <a:ea typeface="Times New Roman" panose="02020603050405020304" pitchFamily="18" charset="0"/>
                <a:cs typeface="Times New Roman" panose="02020603050405020304" pitchFamily="18" charset="0"/>
              </a:rPr>
              <a:t> / </a:t>
            </a:r>
            <a:r>
              <a:rPr lang="ru-RU" dirty="0">
                <a:latin typeface="Times New Roman" panose="02020603050405020304" pitchFamily="18" charset="0"/>
                <a:ea typeface="Times New Roman" panose="02020603050405020304" pitchFamily="18" charset="0"/>
                <a:cs typeface="Times New Roman" panose="02020603050405020304" pitchFamily="18" charset="0"/>
              </a:rPr>
              <a:t>Р</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r>
              <a:rPr lang="ru-RU" dirty="0">
                <a:latin typeface="Times New Roman" panose="02020603050405020304" pitchFamily="18" charset="0"/>
                <a:ea typeface="Times New Roman" panose="02020603050405020304" pitchFamily="18" charset="0"/>
                <a:cs typeface="Times New Roman" panose="02020603050405020304" pitchFamily="18" charset="0"/>
              </a:rPr>
              <a:t>А</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Кравець</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Вінниця</a:t>
            </a:r>
            <a:r>
              <a:rPr lang="ru-RU" spc="30"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r>
              <a:rPr lang="en-US" spc="-20"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ea typeface="Times New Roman" panose="02020603050405020304" pitchFamily="18" charset="0"/>
                <a:cs typeface="Times New Roman" panose="02020603050405020304" pitchFamily="18" charset="0"/>
              </a:rPr>
              <a:t>ВНАУ</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r>
              <a:rPr lang="en-US" spc="1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2017.</a:t>
            </a:r>
            <a:r>
              <a:rPr lang="en-US" spc="3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r>
              <a:rPr lang="en-US" spc="10"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62</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ea typeface="Times New Roman" panose="02020603050405020304" pitchFamily="18" charset="0"/>
                <a:cs typeface="Times New Roman" panose="02020603050405020304" pitchFamily="18" charset="0"/>
              </a:rPr>
              <a:t>с</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107950" lvl="0" indent="-342900">
              <a:lnSpc>
                <a:spcPct val="115000"/>
              </a:lnSpc>
              <a:spcAft>
                <a:spcPts val="0"/>
              </a:spcAft>
              <a:buSzPts val="1400"/>
              <a:buFont typeface="Times New Roman" panose="02020603050405020304" pitchFamily="18" charset="0"/>
              <a:buAutoNum type="arabicPeriod"/>
              <a:tabLst>
                <a:tab pos="1123315" algn="l"/>
              </a:tabLst>
            </a:pPr>
            <a:r>
              <a:rPr lang="ru-RU" dirty="0" err="1">
                <a:latin typeface="Times New Roman" panose="02020603050405020304" pitchFamily="18" charset="0"/>
                <a:ea typeface="Times New Roman" panose="02020603050405020304" pitchFamily="18" charset="0"/>
                <a:cs typeface="Times New Roman" panose="02020603050405020304" pitchFamily="18" charset="0"/>
              </a:rPr>
              <a:t>Ковальова</a:t>
            </a:r>
            <a:r>
              <a:rPr lang="ru-RU" dirty="0">
                <a:latin typeface="Times New Roman" panose="02020603050405020304" pitchFamily="18" charset="0"/>
                <a:ea typeface="Times New Roman" panose="02020603050405020304" pitchFamily="18" charset="0"/>
                <a:cs typeface="Times New Roman" panose="02020603050405020304" pitchFamily="18" charset="0"/>
              </a:rPr>
              <a:t> К</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ea typeface="Times New Roman" panose="02020603050405020304" pitchFamily="18" charset="0"/>
                <a:cs typeface="Times New Roman" panose="02020603050405020304" pitchFamily="18" charset="0"/>
              </a:rPr>
              <a:t>В</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ea typeface="Times New Roman" panose="02020603050405020304" pitchFamily="18" charset="0"/>
                <a:cs typeface="Times New Roman" panose="02020603050405020304" pitchFamily="18" charset="0"/>
              </a:rPr>
              <a:t>Волошина О</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r>
              <a:rPr lang="ru-RU" dirty="0">
                <a:latin typeface="Times New Roman" panose="02020603050405020304" pitchFamily="18" charset="0"/>
                <a:ea typeface="Times New Roman" panose="02020603050405020304" pitchFamily="18" charset="0"/>
                <a:cs typeface="Times New Roman" panose="02020603050405020304" pitchFamily="18" charset="0"/>
              </a:rPr>
              <a:t>В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Англійська</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мова</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Методичні</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вказівки</a:t>
            </a:r>
            <a:r>
              <a:rPr lang="ru-RU" dirty="0">
                <a:latin typeface="Times New Roman" panose="02020603050405020304" pitchFamily="18" charset="0"/>
                <a:ea typeface="Times New Roman" panose="02020603050405020304" pitchFamily="18" charset="0"/>
                <a:cs typeface="Times New Roman" panose="02020603050405020304" pitchFamily="18" charset="0"/>
              </a:rPr>
              <a:t> для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практичних</a:t>
            </a:r>
            <a:r>
              <a:rPr lang="ru-RU" dirty="0">
                <a:latin typeface="Times New Roman" panose="02020603050405020304" pitchFamily="18" charset="0"/>
                <a:ea typeface="Times New Roman" panose="02020603050405020304" pitchFamily="18" charset="0"/>
                <a:cs typeface="Times New Roman" panose="02020603050405020304" pitchFamily="18" charset="0"/>
              </a:rPr>
              <a:t> занять та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самостійної</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роботи</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студентів</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денної</a:t>
            </a:r>
            <a:r>
              <a:rPr lang="ru-RU" dirty="0">
                <a:latin typeface="Times New Roman" panose="02020603050405020304" pitchFamily="18" charset="0"/>
                <a:ea typeface="Times New Roman" panose="02020603050405020304" pitchFamily="18" charset="0"/>
                <a:cs typeface="Times New Roman" panose="02020603050405020304" pitchFamily="18" charset="0"/>
              </a:rPr>
              <a:t> та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заочної</a:t>
            </a:r>
            <a:r>
              <a:rPr lang="ru-RU" dirty="0">
                <a:latin typeface="Times New Roman" panose="02020603050405020304" pitchFamily="18" charset="0"/>
                <a:ea typeface="Times New Roman" panose="02020603050405020304" pitchFamily="18" charset="0"/>
                <a:cs typeface="Times New Roman" panose="02020603050405020304" pitchFamily="18" charset="0"/>
              </a:rPr>
              <a:t> форм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навчання</a:t>
            </a:r>
            <a:r>
              <a:rPr lang="ru-RU" dirty="0">
                <a:latin typeface="Times New Roman" panose="02020603050405020304" pitchFamily="18" charset="0"/>
                <a:ea typeface="Times New Roman" panose="02020603050405020304" pitchFamily="18" charset="0"/>
                <a:cs typeface="Times New Roman" panose="02020603050405020304" pitchFamily="18" charset="0"/>
              </a:rPr>
              <a:t> з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іноземної</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мови</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спеціальності</a:t>
            </a:r>
            <a:r>
              <a:rPr lang="en-US" dirty="0">
                <a:latin typeface="Times New Roman" panose="02020603050405020304" pitchFamily="18" charset="0"/>
                <a:ea typeface="Times New Roman" panose="02020603050405020304" pitchFamily="18" charset="0"/>
                <a:cs typeface="Times New Roman" panose="02020603050405020304" pitchFamily="18" charset="0"/>
              </a:rPr>
              <a:t> 075 «</a:t>
            </a:r>
            <a:r>
              <a:rPr lang="ru-RU" dirty="0">
                <a:latin typeface="Times New Roman" panose="02020603050405020304" pitchFamily="18" charset="0"/>
                <a:ea typeface="Times New Roman" panose="02020603050405020304" pitchFamily="18" charset="0"/>
                <a:cs typeface="Times New Roman" panose="02020603050405020304" pitchFamily="18" charset="0"/>
              </a:rPr>
              <a:t>Маркетинг</a:t>
            </a:r>
            <a:r>
              <a:rPr lang="en-US" dirty="0">
                <a:latin typeface="Times New Roman" panose="02020603050405020304" pitchFamily="18" charset="0"/>
                <a:ea typeface="Times New Roman" panose="02020603050405020304" pitchFamily="18" charset="0"/>
                <a:cs typeface="Times New Roman" panose="02020603050405020304" pitchFamily="18" charset="0"/>
              </a:rPr>
              <a:t>», 073 «</a:t>
            </a:r>
            <a:r>
              <a:rPr lang="ru-RU" dirty="0">
                <a:latin typeface="Times New Roman" panose="02020603050405020304" pitchFamily="18" charset="0"/>
                <a:ea typeface="Times New Roman" panose="02020603050405020304" pitchFamily="18" charset="0"/>
                <a:cs typeface="Times New Roman" panose="02020603050405020304" pitchFamily="18" charset="0"/>
              </a:rPr>
              <a:t>Менеджмент</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галузі</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знань</a:t>
            </a:r>
            <a:r>
              <a:rPr lang="en-US" dirty="0">
                <a:latin typeface="Times New Roman" panose="02020603050405020304" pitchFamily="18" charset="0"/>
                <a:ea typeface="Times New Roman" panose="02020603050405020304" pitchFamily="18" charset="0"/>
                <a:cs typeface="Times New Roman" panose="02020603050405020304" pitchFamily="18" charset="0"/>
              </a:rPr>
              <a:t> 07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Управління</a:t>
            </a:r>
            <a:r>
              <a:rPr lang="ru-RU" dirty="0">
                <a:latin typeface="Times New Roman" panose="02020603050405020304" pitchFamily="18" charset="0"/>
                <a:ea typeface="Times New Roman" panose="02020603050405020304" pitchFamily="18" charset="0"/>
                <a:cs typeface="Times New Roman" panose="02020603050405020304" pitchFamily="18" charset="0"/>
              </a:rPr>
              <a:t> та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адміністрування</a:t>
            </a:r>
            <a:r>
              <a:rPr lang="en-US" dirty="0">
                <a:latin typeface="Times New Roman" panose="02020603050405020304" pitchFamily="18" charset="0"/>
                <a:ea typeface="Times New Roman" panose="02020603050405020304" pitchFamily="18" charset="0"/>
                <a:cs typeface="Times New Roman" panose="02020603050405020304" pitchFamily="18" charset="0"/>
              </a:rPr>
              <a:t>» –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Вінниця</a:t>
            </a:r>
            <a:r>
              <a:rPr lang="en-US" dirty="0">
                <a:latin typeface="Times New Roman" panose="02020603050405020304" pitchFamily="18" charset="0"/>
                <a:ea typeface="Times New Roman" panose="02020603050405020304" pitchFamily="18" charset="0"/>
                <a:cs typeface="Times New Roman" panose="02020603050405020304" pitchFamily="18" charset="0"/>
              </a:rPr>
              <a:t>, 2020. – 100 </a:t>
            </a:r>
            <a:r>
              <a:rPr lang="ru-RU" dirty="0">
                <a:latin typeface="Times New Roman" panose="02020603050405020304" pitchFamily="18" charset="0"/>
                <a:ea typeface="Times New Roman" panose="02020603050405020304" pitchFamily="18" charset="0"/>
                <a:cs typeface="Times New Roman" panose="02020603050405020304" pitchFamily="18" charset="0"/>
              </a:rPr>
              <a:t>с</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107950" lvl="0" indent="-342900">
              <a:lnSpc>
                <a:spcPct val="115000"/>
              </a:lnSpc>
              <a:spcAft>
                <a:spcPts val="0"/>
              </a:spcAft>
              <a:buSzPts val="1400"/>
              <a:buFont typeface="Times New Roman" panose="02020603050405020304" pitchFamily="18" charset="0"/>
              <a:buAutoNum type="arabicPeriod"/>
              <a:tabLst>
                <a:tab pos="1123315" algn="l"/>
              </a:tabLst>
            </a:pPr>
            <a:r>
              <a:rPr lang="ru-RU" dirty="0">
                <a:latin typeface="Times New Roman" panose="02020603050405020304" pitchFamily="18" charset="0"/>
                <a:ea typeface="Times New Roman" panose="02020603050405020304" pitchFamily="18" charset="0"/>
                <a:cs typeface="Times New Roman" panose="02020603050405020304" pitchFamily="18" charset="0"/>
              </a:rPr>
              <a:t>Малик В М.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Іноземна</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мова</a:t>
            </a:r>
            <a:r>
              <a:rPr lang="ru-RU" dirty="0">
                <a:latin typeface="Times New Roman" panose="02020603050405020304" pitchFamily="18" charset="0"/>
                <a:ea typeface="Times New Roman" panose="02020603050405020304" pitchFamily="18" charset="0"/>
                <a:cs typeface="Times New Roman" panose="02020603050405020304" pitchFamily="18" charset="0"/>
              </a:rPr>
              <a:t>» для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студентів</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денної</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форми</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навчання</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першого</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бакалаврського</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освітнього</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рівня</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галузі</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знань</a:t>
            </a:r>
            <a:r>
              <a:rPr lang="ru-RU" dirty="0">
                <a:latin typeface="Times New Roman" panose="02020603050405020304" pitchFamily="18" charset="0"/>
                <a:ea typeface="Times New Roman" panose="02020603050405020304" pitchFamily="18" charset="0"/>
                <a:cs typeface="Times New Roman" panose="02020603050405020304" pitchFamily="18" charset="0"/>
              </a:rPr>
              <a:t> 20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Аграрні</a:t>
            </a:r>
            <a:r>
              <a:rPr lang="ru-RU" dirty="0">
                <a:latin typeface="Times New Roman" panose="02020603050405020304" pitchFamily="18" charset="0"/>
                <a:ea typeface="Times New Roman" panose="02020603050405020304" pitchFamily="18" charset="0"/>
                <a:cs typeface="Times New Roman" panose="02020603050405020304" pitchFamily="18" charset="0"/>
              </a:rPr>
              <a:t> науки та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продовольство</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спеціальності</a:t>
            </a:r>
            <a:r>
              <a:rPr lang="ru-RU" dirty="0">
                <a:latin typeface="Times New Roman" panose="02020603050405020304" pitchFamily="18" charset="0"/>
                <a:ea typeface="Times New Roman" panose="02020603050405020304" pitchFamily="18" charset="0"/>
                <a:cs typeface="Times New Roman" panose="02020603050405020304" pitchFamily="18" charset="0"/>
              </a:rPr>
              <a:t> 201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Агрономія</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Вінниця</a:t>
            </a:r>
            <a:r>
              <a:rPr lang="ru-RU" dirty="0">
                <a:latin typeface="Times New Roman" panose="02020603050405020304" pitchFamily="18" charset="0"/>
                <a:ea typeface="Times New Roman" panose="02020603050405020304" pitchFamily="18" charset="0"/>
                <a:cs typeface="Times New Roman" panose="02020603050405020304" pitchFamily="18" charset="0"/>
              </a:rPr>
              <a:t>: ВНАУ, 2022. 231 с.</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107950" lvl="0" indent="-342900">
              <a:lnSpc>
                <a:spcPct val="115000"/>
              </a:lnSpc>
              <a:spcAft>
                <a:spcPts val="0"/>
              </a:spcAft>
              <a:buSzPts val="1400"/>
              <a:buFont typeface="Times New Roman" panose="02020603050405020304" pitchFamily="18" charset="0"/>
              <a:buAutoNum type="arabicPeriod"/>
              <a:tabLst>
                <a:tab pos="1150620" algn="l"/>
              </a:tabLst>
            </a:pPr>
            <a:r>
              <a:rPr lang="en-US" dirty="0">
                <a:latin typeface="Times New Roman" panose="02020603050405020304" pitchFamily="18" charset="0"/>
                <a:ea typeface="Times New Roman" panose="02020603050405020304" pitchFamily="18" charset="0"/>
                <a:cs typeface="Times New Roman" panose="02020603050405020304" pitchFamily="18" charset="0"/>
              </a:rPr>
              <a:t>Modern</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English-Ukrainian</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Dictionary:</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Over</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160,000</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Words</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and</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Expressions /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Mykola</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Ivanovych</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Balla</a:t>
            </a:r>
            <a:r>
              <a:rPr lang="en-US" dirty="0">
                <a:latin typeface="Times New Roman" panose="02020603050405020304" pitchFamily="18" charset="0"/>
                <a:ea typeface="Times New Roman" panose="02020603050405020304" pitchFamily="18" charset="0"/>
                <a:cs typeface="Times New Roman" panose="02020603050405020304" pitchFamily="18" charset="0"/>
              </a:rPr>
              <a:t>. – Kyiv: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Chumatskiy</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Shliakh</a:t>
            </a:r>
            <a:r>
              <a:rPr lang="en-US" dirty="0">
                <a:latin typeface="Times New Roman" panose="02020603050405020304" pitchFamily="18" charset="0"/>
                <a:ea typeface="Times New Roman" panose="02020603050405020304" pitchFamily="18" charset="0"/>
                <a:cs typeface="Times New Roman" panose="02020603050405020304" pitchFamily="18" charset="0"/>
              </a:rPr>
              <a:t> pub., 2007. –</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668 p.</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107950" lvl="0" indent="-342900">
              <a:lnSpc>
                <a:spcPct val="115000"/>
              </a:lnSpc>
              <a:spcAft>
                <a:spcPts val="0"/>
              </a:spcAft>
              <a:buSzPts val="1400"/>
              <a:buFont typeface="Times New Roman" panose="02020603050405020304" pitchFamily="18" charset="0"/>
              <a:buAutoNum type="arabicPeriod"/>
              <a:tabLst>
                <a:tab pos="1150620" algn="l"/>
              </a:tabLst>
            </a:pPr>
            <a:r>
              <a:rPr lang="en-US" dirty="0">
                <a:latin typeface="Times New Roman" panose="02020603050405020304" pitchFamily="18" charset="0"/>
                <a:ea typeface="Times New Roman" panose="02020603050405020304" pitchFamily="18" charset="0"/>
                <a:cs typeface="Times New Roman" panose="02020603050405020304" pitchFamily="18" charset="0"/>
              </a:rPr>
              <a:t>The Oxford Dictionary of Business World. (2020)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Gen.Editors</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Dr</a:t>
            </a:r>
            <a:r>
              <a:rPr lang="en-US" dirty="0">
                <a:latin typeface="Times New Roman" panose="02020603050405020304" pitchFamily="18" charset="0"/>
                <a:ea typeface="Times New Roman" panose="02020603050405020304" pitchFamily="18" charset="0"/>
                <a:cs typeface="Times New Roman" panose="02020603050405020304" pitchFamily="18" charset="0"/>
              </a:rPr>
              <a:t> Alan Isaacs,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Ms</a:t>
            </a:r>
            <a:r>
              <a:rPr lang="en-US" dirty="0">
                <a:latin typeface="Times New Roman" panose="02020603050405020304" pitchFamily="18" charset="0"/>
                <a:ea typeface="Times New Roman" panose="02020603050405020304" pitchFamily="18" charset="0"/>
                <a:cs typeface="Times New Roman" panose="02020603050405020304" pitchFamily="18" charset="0"/>
              </a:rPr>
              <a:t> Elizabeth Martin.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Oxford</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Oxford</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University</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Press</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107950" lvl="0" indent="-342900">
              <a:lnSpc>
                <a:spcPct val="115000"/>
              </a:lnSpc>
              <a:spcAft>
                <a:spcPts val="0"/>
              </a:spcAft>
              <a:buSzPts val="1400"/>
              <a:buFont typeface="Times New Roman" panose="02020603050405020304" pitchFamily="18" charset="0"/>
              <a:buAutoNum type="arabicPeriod"/>
              <a:tabLst>
                <a:tab pos="1150620" algn="l"/>
              </a:tabLst>
            </a:pPr>
            <a:r>
              <a:rPr lang="ru-RU" dirty="0">
                <a:latin typeface="Times New Roman" panose="02020603050405020304" pitchFamily="18" charset="0"/>
                <a:ea typeface="Times New Roman" panose="02020603050405020304" pitchFamily="18" charset="0"/>
                <a:cs typeface="Times New Roman" panose="02020603050405020304" pitchFamily="18" charset="0"/>
              </a:rPr>
              <a:t>Верба Л.Г., Верба Г.В.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Граматика</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сучасної</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англійської</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мови</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Довідник</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Мова</a:t>
            </a:r>
            <a:r>
              <a:rPr lang="ru-RU" dirty="0">
                <a:latin typeface="Times New Roman" panose="02020603050405020304" pitchFamily="18" charset="0"/>
                <a:ea typeface="Times New Roman" panose="02020603050405020304" pitchFamily="18" charset="0"/>
                <a:cs typeface="Times New Roman" panose="02020603050405020304" pitchFamily="18" charset="0"/>
              </a:rPr>
              <a:t> англ.,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укр</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Київ</a:t>
            </a:r>
            <a:r>
              <a:rPr lang="ru-RU" dirty="0">
                <a:latin typeface="Times New Roman" panose="02020603050405020304" pitchFamily="18" charset="0"/>
                <a:ea typeface="Times New Roman" panose="02020603050405020304" pitchFamily="18" charset="0"/>
                <a:cs typeface="Times New Roman" panose="02020603050405020304" pitchFamily="18" charset="0"/>
              </a:rPr>
              <a:t>: ТОВ «ВП Логос-М», 2020.</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107950" lvl="0" indent="-342900">
              <a:lnSpc>
                <a:spcPct val="115000"/>
              </a:lnSpc>
              <a:spcAft>
                <a:spcPts val="0"/>
              </a:spcAft>
              <a:buSzPts val="1400"/>
              <a:buFont typeface="Times New Roman" panose="02020603050405020304" pitchFamily="18" charset="0"/>
              <a:buAutoNum type="arabicPeriod"/>
              <a:tabLst>
                <a:tab pos="1150620" algn="l"/>
              </a:tabLst>
            </a:pPr>
            <a:r>
              <a:rPr lang="ru-RU" dirty="0" err="1">
                <a:latin typeface="Times New Roman" panose="02020603050405020304" pitchFamily="18" charset="0"/>
                <a:ea typeface="Times New Roman" panose="02020603050405020304" pitchFamily="18" charset="0"/>
                <a:cs typeface="Times New Roman" panose="02020603050405020304" pitchFamily="18" charset="0"/>
              </a:rPr>
              <a:t>Голіцинський</a:t>
            </a:r>
            <a:r>
              <a:rPr lang="ru-RU" dirty="0">
                <a:latin typeface="Times New Roman" panose="02020603050405020304" pitchFamily="18" charset="0"/>
                <a:ea typeface="Times New Roman" panose="02020603050405020304" pitchFamily="18" charset="0"/>
                <a:cs typeface="Times New Roman" panose="02020603050405020304" pitchFamily="18" charset="0"/>
              </a:rPr>
              <a:t> Ю.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Граматика</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Збірник</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вправ</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Київ</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Інкос</a:t>
            </a:r>
            <a:r>
              <a:rPr lang="ru-RU" dirty="0">
                <a:latin typeface="Times New Roman" panose="02020603050405020304" pitchFamily="18" charset="0"/>
                <a:ea typeface="Times New Roman" panose="02020603050405020304" pitchFamily="18" charset="0"/>
                <a:cs typeface="Times New Roman" panose="02020603050405020304" pitchFamily="18" charset="0"/>
              </a:rPr>
              <a:t>, 2020.</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r>
              <a:rPr lang="en-US" dirty="0">
                <a:latin typeface="Times New Roman" panose="02020603050405020304" pitchFamily="18" charset="0"/>
                <a:ea typeface="Times New Roman" panose="02020603050405020304" pitchFamily="18" charset="0"/>
              </a:rPr>
              <a:t>Murphy R. English Grammar in Use /Murphy R. – Cambridge University Press, 2021.</a:t>
            </a:r>
            <a:endParaRPr lang="uk-UA" dirty="0"/>
          </a:p>
        </p:txBody>
      </p:sp>
    </p:spTree>
    <p:extLst>
      <p:ext uri="{BB962C8B-B14F-4D97-AF65-F5344CB8AC3E}">
        <p14:creationId xmlns:p14="http://schemas.microsoft.com/office/powerpoint/2010/main" val="14233522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763565" y="435290"/>
            <a:ext cx="10717121" cy="1981477"/>
          </a:xfrm>
          <a:prstGeom prst="rect">
            <a:avLst/>
          </a:prstGeom>
        </p:spPr>
      </p:pic>
      <p:pic>
        <p:nvPicPr>
          <p:cNvPr id="1028" name="Picture 4" descr="Программы для презентаций | Создать презентацию онлайн"/>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5983" b="100000" l="10000" r="90000">
                        <a14:foregroundMark x1="30889" y1="11111" x2="30889" y2="11111"/>
                        <a14:foregroundMark x1="29822" y1="14359" x2="29822" y2="14359"/>
                        <a14:foregroundMark x1="29200" y1="14701" x2="29200" y2="14701"/>
                        <a14:foregroundMark x1="28889" y1="18120" x2="28889" y2="18120"/>
                        <a14:foregroundMark x1="28889" y1="19829" x2="28889" y2="19829"/>
                        <a14:foregroundMark x1="28889" y1="21880" x2="28889" y2="21880"/>
                        <a14:foregroundMark x1="28889" y1="23761" x2="28889" y2="23761"/>
                        <a14:foregroundMark x1="64756" y1="25299" x2="64756" y2="25299"/>
                        <a14:foregroundMark x1="64889" y1="34530" x2="64889" y2="34530"/>
                        <a14:foregroundMark x1="65378" y1="33333" x2="65378" y2="33333"/>
                        <a14:foregroundMark x1="68000" y1="25641" x2="68000" y2="25641"/>
                        <a14:foregroundMark x1="62000" y1="54359" x2="62000" y2="54359"/>
                      </a14:backgroundRemoval>
                    </a14:imgEffect>
                  </a14:imgLayer>
                </a14:imgProps>
              </a:ext>
              <a:ext uri="{28A0092B-C50C-407E-A947-70E740481C1C}">
                <a14:useLocalDpi xmlns:a14="http://schemas.microsoft.com/office/drawing/2010/main" val="0"/>
              </a:ext>
            </a:extLst>
          </a:blip>
          <a:srcRect l="26290" r="17919"/>
          <a:stretch/>
        </p:blipFill>
        <p:spPr bwMode="auto">
          <a:xfrm>
            <a:off x="2207622" y="2416767"/>
            <a:ext cx="7829005" cy="36485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9109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22513" y="812899"/>
            <a:ext cx="11199223" cy="4678204"/>
          </a:xfrm>
          <a:prstGeom prst="rect">
            <a:avLst/>
          </a:prstGeom>
        </p:spPr>
        <p:txBody>
          <a:bodyPr wrap="square">
            <a:spAutoFit/>
          </a:bodyPr>
          <a:lstStyle/>
          <a:p>
            <a:pPr>
              <a:lnSpc>
                <a:spcPts val="1200"/>
              </a:lnSpc>
              <a:spcAft>
                <a:spcPts val="0"/>
              </a:spcAft>
            </a:pPr>
            <a:r>
              <a:rPr lang="en-US" sz="2800" b="1" dirty="0" smtClean="0">
                <a:effectLst/>
                <a:latin typeface="Times New Roman" panose="02020603050405020304" pitchFamily="18" charset="0"/>
                <a:ea typeface="Times New Roman" panose="02020603050405020304" pitchFamily="18" charset="0"/>
              </a:rPr>
              <a:t>Task. Read the text and be ready to discuss it. </a:t>
            </a:r>
            <a:endParaRPr lang="uk-UA" sz="2800" dirty="0" smtClean="0">
              <a:effectLst/>
              <a:latin typeface="Times New Roman" panose="02020603050405020304" pitchFamily="18" charset="0"/>
              <a:ea typeface="Times New Roman" panose="02020603050405020304" pitchFamily="18" charset="0"/>
            </a:endParaRPr>
          </a:p>
          <a:p>
            <a:pPr indent="450215">
              <a:lnSpc>
                <a:spcPct val="150000"/>
              </a:lnSpc>
              <a:spcAft>
                <a:spcPts val="0"/>
              </a:spcAft>
            </a:pPr>
            <a:r>
              <a:rPr lang="en-US" sz="2400" dirty="0">
                <a:latin typeface="Times New Roman" panose="02020603050405020304" pitchFamily="18" charset="0"/>
                <a:ea typeface="Times New Roman" panose="02020603050405020304" pitchFamily="18" charset="0"/>
              </a:rPr>
              <a:t>Have you ever thought about where and how the structures like roots, stems, leaves, flowers, fruits and seeds arise and that too in an orderly sequence? You are, by now, aware of the terms seed, seedling, plantlet, mature plant. You have also seen that trees continue to increase in height or girth over a period of time. However, the leaves, flowers and fruits of the same tree not only have limited dimensions but also appear and fall periodically and some time repeatedly. Why does vegetative phase precede flowering in a plant? All plant organs are made up of a variety of tissues; is there any relationship between the structure of a cell, a tissue, an organ and the function they perform? </a:t>
            </a:r>
            <a:endParaRPr lang="uk-UA" sz="2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3081706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931" y="652287"/>
            <a:ext cx="11094720" cy="4708981"/>
          </a:xfrm>
          <a:prstGeom prst="rect">
            <a:avLst/>
          </a:prstGeom>
        </p:spPr>
        <p:txBody>
          <a:bodyPr wrap="square">
            <a:spAutoFit/>
          </a:bodyPr>
          <a:lstStyle/>
          <a:p>
            <a:pPr indent="450215">
              <a:lnSpc>
                <a:spcPct val="150000"/>
              </a:lnSpc>
              <a:spcAft>
                <a:spcPts val="0"/>
              </a:spcAft>
            </a:pPr>
            <a:r>
              <a:rPr lang="en-US" sz="2000" dirty="0">
                <a:latin typeface="Times New Roman" panose="02020603050405020304" pitchFamily="18" charset="0"/>
                <a:ea typeface="Times New Roman" panose="02020603050405020304" pitchFamily="18" charset="0"/>
              </a:rPr>
              <a:t>Can the structure and the function of these be altered? All cells of a plant are </a:t>
            </a:r>
            <a:r>
              <a:rPr lang="en-US" sz="2000" dirty="0" err="1">
                <a:latin typeface="Times New Roman" panose="02020603050405020304" pitchFamily="18" charset="0"/>
                <a:ea typeface="Times New Roman" panose="02020603050405020304" pitchFamily="18" charset="0"/>
              </a:rPr>
              <a:t>descendents</a:t>
            </a:r>
            <a:r>
              <a:rPr lang="en-US" sz="2000" dirty="0">
                <a:latin typeface="Times New Roman" panose="02020603050405020304" pitchFamily="18" charset="0"/>
                <a:ea typeface="Times New Roman" panose="02020603050405020304" pitchFamily="18" charset="0"/>
              </a:rPr>
              <a:t> of the zygote. The question is, then, why and how do they have different structural and functional attributes? Development is the sum of two processes: growth and differentiation. To begin with, it is essential and sufficient to know that the development of a mature plant from a zygote (</a:t>
            </a:r>
            <a:r>
              <a:rPr lang="en-US" sz="2000" dirty="0" err="1">
                <a:latin typeface="Times New Roman" panose="02020603050405020304" pitchFamily="18" charset="0"/>
                <a:ea typeface="Times New Roman" panose="02020603050405020304" pitchFamily="18" charset="0"/>
              </a:rPr>
              <a:t>fertilised</a:t>
            </a:r>
            <a:r>
              <a:rPr lang="en-US" sz="2000" dirty="0">
                <a:latin typeface="Times New Roman" panose="02020603050405020304" pitchFamily="18" charset="0"/>
                <a:ea typeface="Times New Roman" panose="02020603050405020304" pitchFamily="18" charset="0"/>
              </a:rPr>
              <a:t> egg) </a:t>
            </a:r>
            <a:r>
              <a:rPr lang="en-US" sz="2000" dirty="0" err="1">
                <a:latin typeface="Times New Roman" panose="02020603050405020304" pitchFamily="18" charset="0"/>
                <a:ea typeface="Times New Roman" panose="02020603050405020304" pitchFamily="18" charset="0"/>
              </a:rPr>
              <a:t>followa</a:t>
            </a:r>
            <a:r>
              <a:rPr lang="en-US" sz="2000" dirty="0">
                <a:latin typeface="Times New Roman" panose="02020603050405020304" pitchFamily="18" charset="0"/>
                <a:ea typeface="Times New Roman" panose="02020603050405020304" pitchFamily="18" charset="0"/>
              </a:rPr>
              <a:t> precise and highly ordered succession of events. During this process a complex body </a:t>
            </a:r>
            <a:r>
              <a:rPr lang="en-US" sz="2000" dirty="0" err="1">
                <a:latin typeface="Times New Roman" panose="02020603050405020304" pitchFamily="18" charset="0"/>
                <a:ea typeface="Times New Roman" panose="02020603050405020304" pitchFamily="18" charset="0"/>
              </a:rPr>
              <a:t>organisation</a:t>
            </a:r>
            <a:r>
              <a:rPr lang="en-US" sz="2000" dirty="0">
                <a:latin typeface="Times New Roman" panose="02020603050405020304" pitchFamily="18" charset="0"/>
                <a:ea typeface="Times New Roman" panose="02020603050405020304" pitchFamily="18" charset="0"/>
              </a:rPr>
              <a:t> is formed that produces roots, leaves, branches, flowers, fruits, and seeds, and eventually they die (Figure 15.1). </a:t>
            </a:r>
            <a:endParaRPr lang="uk-UA" sz="2400" dirty="0" smtClean="0">
              <a:effectLst/>
              <a:latin typeface="Times New Roman" panose="02020603050405020304" pitchFamily="18" charset="0"/>
              <a:ea typeface="Times New Roman" panose="02020603050405020304" pitchFamily="18" charset="0"/>
            </a:endParaRPr>
          </a:p>
          <a:p>
            <a:pPr indent="450215">
              <a:lnSpc>
                <a:spcPct val="150000"/>
              </a:lnSpc>
              <a:spcAft>
                <a:spcPts val="0"/>
              </a:spcAft>
            </a:pPr>
            <a:r>
              <a:rPr lang="en-US" sz="2000" dirty="0">
                <a:latin typeface="Times New Roman" panose="02020603050405020304" pitchFamily="18" charset="0"/>
                <a:ea typeface="Times New Roman" panose="02020603050405020304" pitchFamily="18" charset="0"/>
              </a:rPr>
              <a:t>The first step in the process of plant growth is seed germination. The seed germinates when </a:t>
            </a:r>
            <a:r>
              <a:rPr lang="en-US" sz="2000" dirty="0" err="1">
                <a:latin typeface="Times New Roman" panose="02020603050405020304" pitchFamily="18" charset="0"/>
                <a:ea typeface="Times New Roman" panose="02020603050405020304" pitchFamily="18" charset="0"/>
              </a:rPr>
              <a:t>favourable</a:t>
            </a:r>
            <a:r>
              <a:rPr lang="en-US" sz="2000" dirty="0">
                <a:latin typeface="Times New Roman" panose="02020603050405020304" pitchFamily="18" charset="0"/>
                <a:ea typeface="Times New Roman" panose="02020603050405020304" pitchFamily="18" charset="0"/>
              </a:rPr>
              <a:t> conditions for growth exist in the environment. In absence of such </a:t>
            </a:r>
            <a:r>
              <a:rPr lang="en-US" sz="2000" dirty="0" err="1">
                <a:latin typeface="Times New Roman" panose="02020603050405020304" pitchFamily="18" charset="0"/>
                <a:ea typeface="Times New Roman" panose="02020603050405020304" pitchFamily="18" charset="0"/>
              </a:rPr>
              <a:t>favourable</a:t>
            </a:r>
            <a:r>
              <a:rPr lang="en-US" sz="2000" dirty="0">
                <a:latin typeface="Times New Roman" panose="02020603050405020304" pitchFamily="18" charset="0"/>
                <a:ea typeface="Times New Roman" panose="02020603050405020304" pitchFamily="18" charset="0"/>
              </a:rPr>
              <a:t> conditions the seeds do not germinate and goes into a period of suspended growth or rest. Once </a:t>
            </a:r>
            <a:r>
              <a:rPr lang="en-US" sz="2000" dirty="0" err="1">
                <a:latin typeface="Times New Roman" panose="02020603050405020304" pitchFamily="18" charset="0"/>
                <a:ea typeface="Times New Roman" panose="02020603050405020304" pitchFamily="18" charset="0"/>
              </a:rPr>
              <a:t>favourable</a:t>
            </a:r>
            <a:r>
              <a:rPr lang="en-US" sz="2000" dirty="0">
                <a:latin typeface="Times New Roman" panose="02020603050405020304" pitchFamily="18" charset="0"/>
                <a:ea typeface="Times New Roman" panose="02020603050405020304" pitchFamily="18" charset="0"/>
              </a:rPr>
              <a:t> conditions return, the seeds resume metabolic activities and growth takes place.</a:t>
            </a:r>
            <a:endParaRPr lang="uk-UA"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6387719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171440" y="442092"/>
            <a:ext cx="11831701" cy="3953427"/>
          </a:xfrm>
          <a:prstGeom prst="rect">
            <a:avLst/>
          </a:prstGeom>
        </p:spPr>
      </p:pic>
    </p:spTree>
    <p:extLst>
      <p:ext uri="{BB962C8B-B14F-4D97-AF65-F5344CB8AC3E}">
        <p14:creationId xmlns:p14="http://schemas.microsoft.com/office/powerpoint/2010/main" val="25293719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409303" y="360051"/>
            <a:ext cx="11298623" cy="3308382"/>
          </a:xfrm>
          <a:prstGeom prst="rect">
            <a:avLst/>
          </a:prstGeom>
        </p:spPr>
      </p:pic>
    </p:spTree>
    <p:extLst>
      <p:ext uri="{BB962C8B-B14F-4D97-AF65-F5344CB8AC3E}">
        <p14:creationId xmlns:p14="http://schemas.microsoft.com/office/powerpoint/2010/main" val="3013355795"/>
      </p:ext>
    </p:extLst>
  </p:cSld>
  <p:clrMapOvr>
    <a:masterClrMapping/>
  </p:clrMapOvr>
</p:sld>
</file>

<file path=ppt/theme/theme1.xml><?xml version="1.0" encoding="utf-8"?>
<a:theme xmlns:a="http://schemas.openxmlformats.org/drawingml/2006/main" name="Сектор">
  <a:themeElements>
    <a:clrScheme name="Сектор">
      <a:dk1>
        <a:sysClr val="windowText" lastClr="000000"/>
      </a:dk1>
      <a:lt1>
        <a:sysClr val="window" lastClr="FFFFFF"/>
      </a:lt1>
      <a:dk2>
        <a:srgbClr val="AD2E03"/>
      </a:dk2>
      <a:lt2>
        <a:srgbClr val="D75626"/>
      </a:lt2>
      <a:accent1>
        <a:srgbClr val="760603"/>
      </a:accent1>
      <a:accent2>
        <a:srgbClr val="FA9C1F"/>
      </a:accent2>
      <a:accent3>
        <a:srgbClr val="D9BB55"/>
      </a:accent3>
      <a:accent4>
        <a:srgbClr val="829551"/>
      </a:accent4>
      <a:accent5>
        <a:srgbClr val="58A28B"/>
      </a:accent5>
      <a:accent6>
        <a:srgbClr val="426480"/>
      </a:accent6>
      <a:hlink>
        <a:srgbClr val="460402"/>
      </a:hlink>
      <a:folHlink>
        <a:srgbClr val="991111"/>
      </a:folHlink>
    </a:clrScheme>
    <a:fontScheme name="Сектор">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ектор">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142000"/>
                <a:satMod val="200000"/>
                <a:lumMod val="118000"/>
              </a:schemeClr>
            </a:gs>
            <a:gs pos="100000">
              <a:schemeClr val="phClr">
                <a:shade val="94000"/>
                <a:hueMod val="22000"/>
                <a:satMod val="220000"/>
                <a:lumMod val="62000"/>
              </a:schemeClr>
            </a:gs>
          </a:gsLst>
          <a:lin ang="6120000" scaled="1"/>
        </a:gradFill>
        <a:gradFill rotWithShape="1">
          <a:gsLst>
            <a:gs pos="0">
              <a:schemeClr val="phClr">
                <a:tint val="97000"/>
                <a:hueMod val="142000"/>
                <a:satMod val="200000"/>
                <a:lumMod val="118000"/>
              </a:schemeClr>
            </a:gs>
            <a:gs pos="100000">
              <a:schemeClr val="phClr">
                <a:shade val="92000"/>
                <a:hueMod val="22000"/>
                <a:satMod val="220000"/>
                <a:lumMod val="62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2903AAAE-3EA5-424A-B142-CC51DC1F897D}"/>
    </a:ext>
  </a:extLst>
</a:theme>
</file>

<file path=docProps/app.xml><?xml version="1.0" encoding="utf-8"?>
<Properties xmlns="http://schemas.openxmlformats.org/officeDocument/2006/extended-properties" xmlns:vt="http://schemas.openxmlformats.org/officeDocument/2006/docPropsVTypes">
  <Template>Slice</Template>
  <TotalTime>5</TotalTime>
  <Words>655</Words>
  <Application>Microsoft Office PowerPoint</Application>
  <PresentationFormat>Широкоэкранный</PresentationFormat>
  <Paragraphs>32</Paragraphs>
  <Slides>13</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13</vt:i4>
      </vt:variant>
    </vt:vector>
  </HeadingPairs>
  <TitlesOfParts>
    <vt:vector size="19" baseType="lpstr">
      <vt:lpstr>Arial</vt:lpstr>
      <vt:lpstr>Calibri</vt:lpstr>
      <vt:lpstr>Century Gothic</vt:lpstr>
      <vt:lpstr>Times New Roman</vt:lpstr>
      <vt:lpstr>Wingdings 3</vt:lpstr>
      <vt:lpstr>Сектор</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Lenovo</dc:creator>
  <cp:lastModifiedBy>Lenovo</cp:lastModifiedBy>
  <cp:revision>2</cp:revision>
  <dcterms:created xsi:type="dcterms:W3CDTF">2023-08-07T15:00:16Z</dcterms:created>
  <dcterms:modified xsi:type="dcterms:W3CDTF">2023-08-09T09:23:19Z</dcterms:modified>
</cp:coreProperties>
</file>