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57" r:id="rId5"/>
    <p:sldId id="263" r:id="rId6"/>
    <p:sldId id="258" r:id="rId7"/>
    <p:sldId id="264" r:id="rId8"/>
    <p:sldId id="259" r:id="rId9"/>
    <p:sldId id="260" r:id="rId10"/>
    <p:sldId id="261" r:id="rId11"/>
    <p:sldId id="267" r:id="rId12"/>
    <p:sldId id="268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E40EE6-CA58-4A29-9633-DD109A9F2F9D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ru-RU"/>
        </a:p>
      </dgm:t>
    </dgm:pt>
    <dgm:pt modelId="{CD867BA5-C165-4505-B798-1C559632DDFB}">
      <dgm:prSet/>
      <dgm:spPr/>
      <dgm:t>
        <a:bodyPr/>
        <a:lstStyle/>
        <a:p>
          <a:pPr rtl="0"/>
          <a:r>
            <a:rPr lang="ru-RU" b="1" dirty="0" smtClean="0"/>
            <a:t>Леггорн </a:t>
          </a:r>
          <a:endParaRPr lang="ru-RU" dirty="0"/>
        </a:p>
      </dgm:t>
    </dgm:pt>
    <dgm:pt modelId="{D5FE5F10-B520-4F68-A6B6-A11A07DD0776}" type="parTrans" cxnId="{615C4E4D-8140-4DF5-B086-0649D04B08E0}">
      <dgm:prSet/>
      <dgm:spPr/>
      <dgm:t>
        <a:bodyPr/>
        <a:lstStyle/>
        <a:p>
          <a:endParaRPr lang="ru-RU"/>
        </a:p>
      </dgm:t>
    </dgm:pt>
    <dgm:pt modelId="{0A7BE370-B49A-4224-9691-C28DA34908C2}" type="sibTrans" cxnId="{615C4E4D-8140-4DF5-B086-0649D04B08E0}">
      <dgm:prSet/>
      <dgm:spPr/>
      <dgm:t>
        <a:bodyPr/>
        <a:lstStyle/>
        <a:p>
          <a:endParaRPr lang="ru-RU"/>
        </a:p>
      </dgm:t>
    </dgm:pt>
    <dgm:pt modelId="{CE16577B-471B-4B01-AB5D-67474372059A}">
      <dgm:prSet/>
      <dgm:spPr/>
      <dgm:t>
        <a:bodyPr/>
        <a:lstStyle/>
        <a:p>
          <a:pPr rtl="0"/>
          <a:r>
            <a:rPr lang="ru-RU" b="1" dirty="0" err="1" smtClean="0"/>
            <a:t>Род-айланд</a:t>
          </a:r>
          <a:r>
            <a:rPr lang="ru-RU" b="1" dirty="0" smtClean="0"/>
            <a:t>  </a:t>
          </a:r>
          <a:r>
            <a:rPr lang="ru-RU" b="1" dirty="0" err="1" smtClean="0"/>
            <a:t>бурий</a:t>
          </a:r>
          <a:r>
            <a:rPr lang="ru-RU" b="1" dirty="0" smtClean="0"/>
            <a:t>  (</a:t>
          </a:r>
          <a:r>
            <a:rPr lang="ru-RU" b="1" dirty="0" err="1" smtClean="0"/>
            <a:t>червоний</a:t>
          </a:r>
          <a:r>
            <a:rPr lang="ru-RU" b="1" dirty="0" smtClean="0"/>
            <a:t>)</a:t>
          </a:r>
          <a:endParaRPr lang="ru-RU" dirty="0"/>
        </a:p>
      </dgm:t>
    </dgm:pt>
    <dgm:pt modelId="{A2ED9F71-419B-49FB-96E7-C714223FE58A}" type="parTrans" cxnId="{7BA80DE8-E450-49E1-BD67-632ABA6C1CD4}">
      <dgm:prSet/>
      <dgm:spPr/>
      <dgm:t>
        <a:bodyPr/>
        <a:lstStyle/>
        <a:p>
          <a:endParaRPr lang="ru-RU"/>
        </a:p>
      </dgm:t>
    </dgm:pt>
    <dgm:pt modelId="{363D33C0-20D5-4189-81D4-BF601B0FB1E3}" type="sibTrans" cxnId="{7BA80DE8-E450-49E1-BD67-632ABA6C1CD4}">
      <dgm:prSet/>
      <dgm:spPr/>
      <dgm:t>
        <a:bodyPr/>
        <a:lstStyle/>
        <a:p>
          <a:endParaRPr lang="ru-RU"/>
        </a:p>
      </dgm:t>
    </dgm:pt>
    <dgm:pt modelId="{8FE303FA-F4A3-4F61-8D10-0B9123851F66}">
      <dgm:prSet/>
      <dgm:spPr/>
      <dgm:t>
        <a:bodyPr/>
        <a:lstStyle/>
        <a:p>
          <a:pPr rtl="0"/>
          <a:r>
            <a:rPr lang="ru-RU" b="1" dirty="0" err="1" smtClean="0"/>
            <a:t>Плімутрок</a:t>
          </a:r>
          <a:r>
            <a:rPr lang="ru-RU" b="1" dirty="0" smtClean="0"/>
            <a:t> </a:t>
          </a:r>
          <a:r>
            <a:rPr lang="ru-RU" b="1" dirty="0" err="1" smtClean="0"/>
            <a:t>білий</a:t>
          </a:r>
          <a:r>
            <a:rPr lang="ru-RU" dirty="0" smtClean="0"/>
            <a:t>.</a:t>
          </a:r>
          <a:endParaRPr lang="ru-RU" dirty="0"/>
        </a:p>
      </dgm:t>
    </dgm:pt>
    <dgm:pt modelId="{90D803C6-C6DC-4D6F-A443-E5099B024CEF}" type="parTrans" cxnId="{11BCBA72-B5B3-4D14-92FC-AECF1A59BF37}">
      <dgm:prSet/>
      <dgm:spPr/>
      <dgm:t>
        <a:bodyPr/>
        <a:lstStyle/>
        <a:p>
          <a:endParaRPr lang="ru-RU"/>
        </a:p>
      </dgm:t>
    </dgm:pt>
    <dgm:pt modelId="{955DDE58-99D9-479B-9A43-906D76CD5D17}" type="sibTrans" cxnId="{11BCBA72-B5B3-4D14-92FC-AECF1A59BF37}">
      <dgm:prSet/>
      <dgm:spPr/>
      <dgm:t>
        <a:bodyPr/>
        <a:lstStyle/>
        <a:p>
          <a:endParaRPr lang="ru-RU"/>
        </a:p>
      </dgm:t>
    </dgm:pt>
    <dgm:pt modelId="{7511AED5-8B2F-418A-AF4F-A0A9CA9485E2}">
      <dgm:prSet/>
      <dgm:spPr/>
      <dgm:t>
        <a:bodyPr/>
        <a:lstStyle/>
        <a:p>
          <a:pPr rtl="0"/>
          <a:r>
            <a:rPr lang="ru-RU" b="1" dirty="0" err="1" smtClean="0"/>
            <a:t>Корніші</a:t>
          </a:r>
          <a:r>
            <a:rPr lang="ru-RU" dirty="0" smtClean="0"/>
            <a:t>.</a:t>
          </a:r>
          <a:endParaRPr lang="ru-RU" dirty="0"/>
        </a:p>
      </dgm:t>
    </dgm:pt>
    <dgm:pt modelId="{4202EBE1-D676-4723-80C0-CD9475507B83}" type="parTrans" cxnId="{24633F8C-AF7C-49AC-B1D8-5F8C1B209E18}">
      <dgm:prSet/>
      <dgm:spPr/>
      <dgm:t>
        <a:bodyPr/>
        <a:lstStyle/>
        <a:p>
          <a:endParaRPr lang="ru-RU"/>
        </a:p>
      </dgm:t>
    </dgm:pt>
    <dgm:pt modelId="{9E634D56-4C9D-463A-9F3D-B404BA7FFB1A}" type="sibTrans" cxnId="{24633F8C-AF7C-49AC-B1D8-5F8C1B209E18}">
      <dgm:prSet/>
      <dgm:spPr/>
      <dgm:t>
        <a:bodyPr/>
        <a:lstStyle/>
        <a:p>
          <a:endParaRPr lang="ru-RU"/>
        </a:p>
      </dgm:t>
    </dgm:pt>
    <dgm:pt modelId="{7CCF5248-EBFA-42FF-A33D-AC71356FDEF3}" type="pres">
      <dgm:prSet presAssocID="{B9E40EE6-CA58-4A29-9633-DD109A9F2F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842767-FCEF-4167-8147-B664FB9275D6}" type="pres">
      <dgm:prSet presAssocID="{CD867BA5-C165-4505-B798-1C559632DDFB}" presName="parentText" presStyleLbl="node1" presStyleIdx="0" presStyleCnt="4" custLinFactNeighborX="-2060" custLinFactNeighborY="-595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9A405-7280-4848-8116-F4C4E016865B}" type="pres">
      <dgm:prSet presAssocID="{0A7BE370-B49A-4224-9691-C28DA34908C2}" presName="spacer" presStyleCnt="0"/>
      <dgm:spPr/>
    </dgm:pt>
    <dgm:pt modelId="{CDF4F92F-F7C5-468A-B9D2-BFF81DBEB461}" type="pres">
      <dgm:prSet presAssocID="{CE16577B-471B-4B01-AB5D-67474372059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2163B-24CB-4A42-941B-F7942468D097}" type="pres">
      <dgm:prSet presAssocID="{363D33C0-20D5-4189-81D4-BF601B0FB1E3}" presName="spacer" presStyleCnt="0"/>
      <dgm:spPr/>
    </dgm:pt>
    <dgm:pt modelId="{33E74B77-1A5D-4795-AF35-7BF01889525F}" type="pres">
      <dgm:prSet presAssocID="{8FE303FA-F4A3-4F61-8D10-0B9123851F6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DFE89-98B8-4CEB-9E40-C200FE296CDC}" type="pres">
      <dgm:prSet presAssocID="{955DDE58-99D9-479B-9A43-906D76CD5D17}" presName="spacer" presStyleCnt="0"/>
      <dgm:spPr/>
    </dgm:pt>
    <dgm:pt modelId="{709BCF9E-7CC4-4A20-AAD7-B00A014F7862}" type="pres">
      <dgm:prSet presAssocID="{7511AED5-8B2F-418A-AF4F-A0A9CA9485E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9218F0-87C1-4151-85AE-0D928C63AA34}" type="presOf" srcId="{7511AED5-8B2F-418A-AF4F-A0A9CA9485E2}" destId="{709BCF9E-7CC4-4A20-AAD7-B00A014F7862}" srcOrd="0" destOrd="0" presId="urn:microsoft.com/office/officeart/2005/8/layout/vList2"/>
    <dgm:cxn modelId="{38E51183-D004-4CD4-889C-9C2416BD39BF}" type="presOf" srcId="{B9E40EE6-CA58-4A29-9633-DD109A9F2F9D}" destId="{7CCF5248-EBFA-42FF-A33D-AC71356FDEF3}" srcOrd="0" destOrd="0" presId="urn:microsoft.com/office/officeart/2005/8/layout/vList2"/>
    <dgm:cxn modelId="{24633F8C-AF7C-49AC-B1D8-5F8C1B209E18}" srcId="{B9E40EE6-CA58-4A29-9633-DD109A9F2F9D}" destId="{7511AED5-8B2F-418A-AF4F-A0A9CA9485E2}" srcOrd="3" destOrd="0" parTransId="{4202EBE1-D676-4723-80C0-CD9475507B83}" sibTransId="{9E634D56-4C9D-463A-9F3D-B404BA7FFB1A}"/>
    <dgm:cxn modelId="{615C4E4D-8140-4DF5-B086-0649D04B08E0}" srcId="{B9E40EE6-CA58-4A29-9633-DD109A9F2F9D}" destId="{CD867BA5-C165-4505-B798-1C559632DDFB}" srcOrd="0" destOrd="0" parTransId="{D5FE5F10-B520-4F68-A6B6-A11A07DD0776}" sibTransId="{0A7BE370-B49A-4224-9691-C28DA34908C2}"/>
    <dgm:cxn modelId="{951266A5-3422-4FC9-B5AE-268C5C143C79}" type="presOf" srcId="{CE16577B-471B-4B01-AB5D-67474372059A}" destId="{CDF4F92F-F7C5-468A-B9D2-BFF81DBEB461}" srcOrd="0" destOrd="0" presId="urn:microsoft.com/office/officeart/2005/8/layout/vList2"/>
    <dgm:cxn modelId="{C80728E6-64D1-48AE-85F5-6F87F00FEF59}" type="presOf" srcId="{8FE303FA-F4A3-4F61-8D10-0B9123851F66}" destId="{33E74B77-1A5D-4795-AF35-7BF01889525F}" srcOrd="0" destOrd="0" presId="urn:microsoft.com/office/officeart/2005/8/layout/vList2"/>
    <dgm:cxn modelId="{11BCBA72-B5B3-4D14-92FC-AECF1A59BF37}" srcId="{B9E40EE6-CA58-4A29-9633-DD109A9F2F9D}" destId="{8FE303FA-F4A3-4F61-8D10-0B9123851F66}" srcOrd="2" destOrd="0" parTransId="{90D803C6-C6DC-4D6F-A443-E5099B024CEF}" sibTransId="{955DDE58-99D9-479B-9A43-906D76CD5D17}"/>
    <dgm:cxn modelId="{F5A80CCD-2AF3-488D-A9E7-9E87CD8AB63D}" type="presOf" srcId="{CD867BA5-C165-4505-B798-1C559632DDFB}" destId="{C0842767-FCEF-4167-8147-B664FB9275D6}" srcOrd="0" destOrd="0" presId="urn:microsoft.com/office/officeart/2005/8/layout/vList2"/>
    <dgm:cxn modelId="{7BA80DE8-E450-49E1-BD67-632ABA6C1CD4}" srcId="{B9E40EE6-CA58-4A29-9633-DD109A9F2F9D}" destId="{CE16577B-471B-4B01-AB5D-67474372059A}" srcOrd="1" destOrd="0" parTransId="{A2ED9F71-419B-49FB-96E7-C714223FE58A}" sibTransId="{363D33C0-20D5-4189-81D4-BF601B0FB1E3}"/>
    <dgm:cxn modelId="{41B69E38-8E0C-4DBE-9CB2-D6D7F5E0042E}" type="presParOf" srcId="{7CCF5248-EBFA-42FF-A33D-AC71356FDEF3}" destId="{C0842767-FCEF-4167-8147-B664FB9275D6}" srcOrd="0" destOrd="0" presId="urn:microsoft.com/office/officeart/2005/8/layout/vList2"/>
    <dgm:cxn modelId="{783AF87C-130A-4C48-8950-A883C1A4904B}" type="presParOf" srcId="{7CCF5248-EBFA-42FF-A33D-AC71356FDEF3}" destId="{4EF9A405-7280-4848-8116-F4C4E016865B}" srcOrd="1" destOrd="0" presId="urn:microsoft.com/office/officeart/2005/8/layout/vList2"/>
    <dgm:cxn modelId="{20E4F025-B4AD-4973-B467-63421CDDA5C9}" type="presParOf" srcId="{7CCF5248-EBFA-42FF-A33D-AC71356FDEF3}" destId="{CDF4F92F-F7C5-468A-B9D2-BFF81DBEB461}" srcOrd="2" destOrd="0" presId="urn:microsoft.com/office/officeart/2005/8/layout/vList2"/>
    <dgm:cxn modelId="{B0965CF3-11A7-419F-8A8A-6AF576DC22F3}" type="presParOf" srcId="{7CCF5248-EBFA-42FF-A33D-AC71356FDEF3}" destId="{3FF2163B-24CB-4A42-941B-F7942468D097}" srcOrd="3" destOrd="0" presId="urn:microsoft.com/office/officeart/2005/8/layout/vList2"/>
    <dgm:cxn modelId="{FE631AF6-6FC1-4051-AC41-D1B05D82AAC1}" type="presParOf" srcId="{7CCF5248-EBFA-42FF-A33D-AC71356FDEF3}" destId="{33E74B77-1A5D-4795-AF35-7BF01889525F}" srcOrd="4" destOrd="0" presId="urn:microsoft.com/office/officeart/2005/8/layout/vList2"/>
    <dgm:cxn modelId="{FEAE5949-AEAD-4E30-8854-57C60C9DCEE5}" type="presParOf" srcId="{7CCF5248-EBFA-42FF-A33D-AC71356FDEF3}" destId="{7B8DFE89-98B8-4CEB-9E40-C200FE296CDC}" srcOrd="5" destOrd="0" presId="urn:microsoft.com/office/officeart/2005/8/layout/vList2"/>
    <dgm:cxn modelId="{975CD738-BC4D-4B8F-BA2E-BA13169BEC83}" type="presParOf" srcId="{7CCF5248-EBFA-42FF-A33D-AC71356FDEF3}" destId="{709BCF9E-7CC4-4A20-AAD7-B00A014F786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88E572-20D8-4871-87B8-405305231EAB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/>
      <dgm:spPr/>
      <dgm:t>
        <a:bodyPr/>
        <a:lstStyle/>
        <a:p>
          <a:endParaRPr lang="ru-RU"/>
        </a:p>
      </dgm:t>
    </dgm:pt>
    <dgm:pt modelId="{DD701E74-34F8-46CD-975A-BF2695931881}">
      <dgm:prSet/>
      <dgm:spPr/>
      <dgm:t>
        <a:bodyPr/>
        <a:lstStyle/>
        <a:p>
          <a:pPr rtl="0"/>
          <a:r>
            <a:rPr lang="ru-RU" dirty="0" smtClean="0"/>
            <a:t>За </a:t>
          </a:r>
          <a:r>
            <a:rPr lang="ru-RU" dirty="0" err="1" smtClean="0"/>
            <a:t>останні</a:t>
          </a:r>
          <a:r>
            <a:rPr lang="ru-RU" dirty="0" smtClean="0"/>
            <a:t> роки в </a:t>
          </a:r>
          <a:r>
            <a:rPr lang="ru-RU" dirty="0" err="1" smtClean="0"/>
            <a:t>країну</a:t>
          </a:r>
          <a:r>
            <a:rPr lang="ru-RU" dirty="0" smtClean="0"/>
            <a:t> </a:t>
          </a:r>
          <a:r>
            <a:rPr lang="ru-RU" dirty="0" err="1" smtClean="0"/>
            <a:t>завезені</a:t>
          </a:r>
          <a:r>
            <a:rPr lang="ru-RU" dirty="0" smtClean="0"/>
            <a:t> </a:t>
          </a:r>
          <a:r>
            <a:rPr lang="ru-RU" dirty="0" err="1" smtClean="0"/>
            <a:t>нові</a:t>
          </a:r>
          <a:r>
            <a:rPr lang="ru-RU" dirty="0" smtClean="0"/>
            <a:t> </a:t>
          </a:r>
          <a:r>
            <a:rPr lang="ru-RU" dirty="0" err="1" smtClean="0"/>
            <a:t>кроси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мають</a:t>
          </a:r>
          <a:r>
            <a:rPr lang="ru-RU" dirty="0" smtClean="0"/>
            <a:t> </a:t>
          </a:r>
          <a:r>
            <a:rPr lang="ru-RU" dirty="0" err="1" smtClean="0"/>
            <a:t>суттєво</a:t>
          </a:r>
          <a:r>
            <a:rPr lang="ru-RU" dirty="0" smtClean="0"/>
            <a:t> </a:t>
          </a:r>
          <a:r>
            <a:rPr lang="ru-RU" dirty="0" err="1" smtClean="0"/>
            <a:t>кращі</a:t>
          </a:r>
          <a:r>
            <a:rPr lang="ru-RU" dirty="0" smtClean="0"/>
            <a:t> </a:t>
          </a:r>
          <a:r>
            <a:rPr lang="ru-RU" dirty="0" err="1" smtClean="0"/>
            <a:t>показники</a:t>
          </a:r>
          <a:r>
            <a:rPr lang="ru-RU" dirty="0" smtClean="0"/>
            <a:t>  росту  </a:t>
          </a:r>
          <a:r>
            <a:rPr lang="ru-RU" dirty="0" err="1" smtClean="0"/>
            <a:t>і</a:t>
          </a:r>
          <a:r>
            <a:rPr lang="ru-RU" dirty="0" smtClean="0"/>
            <a:t>  </a:t>
          </a:r>
          <a:r>
            <a:rPr lang="ru-RU" dirty="0" err="1" smtClean="0"/>
            <a:t>м’ясності</a:t>
          </a:r>
          <a:r>
            <a:rPr lang="ru-RU" dirty="0" smtClean="0"/>
            <a:t>.  </a:t>
          </a:r>
          <a:r>
            <a:rPr lang="ru-RU" dirty="0" err="1" smtClean="0"/>
            <a:t>Серед</a:t>
          </a:r>
          <a:r>
            <a:rPr lang="ru-RU" dirty="0" smtClean="0"/>
            <a:t>  них  </a:t>
          </a:r>
          <a:r>
            <a:rPr lang="ru-RU" b="1" dirty="0" smtClean="0"/>
            <a:t>Кобб-500  </a:t>
          </a:r>
          <a:r>
            <a:rPr lang="ru-RU" b="1" dirty="0" err="1" smtClean="0"/>
            <a:t>і</a:t>
          </a:r>
          <a:r>
            <a:rPr lang="ru-RU" b="1" dirty="0" smtClean="0"/>
            <a:t>  </a:t>
          </a:r>
          <a:r>
            <a:rPr lang="ru-RU" b="1" dirty="0" err="1" smtClean="0"/>
            <a:t>Арбор-айкрес</a:t>
          </a:r>
          <a:r>
            <a:rPr lang="ru-RU" b="1" dirty="0" smtClean="0"/>
            <a:t>  (США), Росс–308 (</a:t>
          </a:r>
          <a:r>
            <a:rPr lang="ru-RU" b="1" dirty="0" err="1" smtClean="0"/>
            <a:t>Шотландія</a:t>
          </a:r>
          <a:r>
            <a:rPr lang="ru-RU" b="1" dirty="0" smtClean="0"/>
            <a:t>) </a:t>
          </a:r>
          <a:r>
            <a:rPr lang="ru-RU" dirty="0" smtClean="0"/>
            <a:t>та </a:t>
          </a:r>
          <a:r>
            <a:rPr lang="ru-RU" dirty="0" err="1" smtClean="0"/>
            <a:t>інші</a:t>
          </a:r>
          <a:r>
            <a:rPr lang="ru-RU" dirty="0" smtClean="0"/>
            <a:t>.</a:t>
          </a:r>
          <a:endParaRPr lang="ru-RU" dirty="0"/>
        </a:p>
      </dgm:t>
    </dgm:pt>
    <dgm:pt modelId="{7FA21E6D-523D-418E-89E1-9DCF93725A11}" type="parTrans" cxnId="{C987F8D6-B2BB-4F13-9DF0-0CC0CCFA466B}">
      <dgm:prSet/>
      <dgm:spPr/>
      <dgm:t>
        <a:bodyPr/>
        <a:lstStyle/>
        <a:p>
          <a:endParaRPr lang="ru-RU"/>
        </a:p>
      </dgm:t>
    </dgm:pt>
    <dgm:pt modelId="{1C977040-C897-4F8D-B258-D9356B2BA827}" type="sibTrans" cxnId="{C987F8D6-B2BB-4F13-9DF0-0CC0CCFA466B}">
      <dgm:prSet/>
      <dgm:spPr/>
      <dgm:t>
        <a:bodyPr/>
        <a:lstStyle/>
        <a:p>
          <a:endParaRPr lang="ru-RU"/>
        </a:p>
      </dgm:t>
    </dgm:pt>
    <dgm:pt modelId="{3BC0DC99-5B85-46FA-BF2F-8E9537B9B231}">
      <dgm:prSet/>
      <dgm:spPr/>
      <dgm:t>
        <a:bodyPr/>
        <a:lstStyle/>
        <a:p>
          <a:pPr rtl="0"/>
          <a:r>
            <a:rPr lang="ru-RU" dirty="0" smtClean="0"/>
            <a:t>У  </a:t>
          </a:r>
          <a:r>
            <a:rPr lang="ru-RU" dirty="0" err="1" smtClean="0"/>
            <a:t>перспективі</a:t>
          </a:r>
          <a:r>
            <a:rPr lang="ru-RU" dirty="0" smtClean="0"/>
            <a:t>  </a:t>
          </a:r>
          <a:r>
            <a:rPr lang="ru-RU" dirty="0" err="1" smtClean="0"/>
            <a:t>значний</a:t>
          </a:r>
          <a:r>
            <a:rPr lang="ru-RU" dirty="0" smtClean="0"/>
            <a:t>  </a:t>
          </a:r>
          <a:r>
            <a:rPr lang="ru-RU" dirty="0" err="1" smtClean="0"/>
            <a:t>інтерес</a:t>
          </a:r>
          <a:r>
            <a:rPr lang="ru-RU" dirty="0" smtClean="0"/>
            <a:t>  </a:t>
          </a:r>
          <a:r>
            <a:rPr lang="ru-RU" dirty="0" err="1" smtClean="0"/>
            <a:t>можуть</a:t>
          </a:r>
          <a:r>
            <a:rPr lang="ru-RU" dirty="0" smtClean="0"/>
            <a:t>  </a:t>
          </a:r>
          <a:r>
            <a:rPr lang="ru-RU" dirty="0" err="1" smtClean="0"/>
            <a:t>становити</a:t>
          </a:r>
          <a:r>
            <a:rPr lang="ru-RU" dirty="0" smtClean="0"/>
            <a:t>  </a:t>
          </a:r>
          <a:r>
            <a:rPr lang="ru-RU" dirty="0" err="1" smtClean="0"/>
            <a:t>материнські</a:t>
          </a:r>
          <a:r>
            <a:rPr lang="ru-RU" dirty="0" smtClean="0"/>
            <a:t>  </a:t>
          </a:r>
          <a:r>
            <a:rPr lang="ru-RU" dirty="0" err="1" smtClean="0"/>
            <a:t>форми</a:t>
          </a:r>
          <a:r>
            <a:rPr lang="ru-RU" dirty="0" smtClean="0"/>
            <a:t>.</a:t>
          </a:r>
          <a:endParaRPr lang="ru-RU" dirty="0"/>
        </a:p>
      </dgm:t>
    </dgm:pt>
    <dgm:pt modelId="{A3CEE9FC-F5A6-4F7F-AE72-3659F301959A}" type="parTrans" cxnId="{D0D9E680-137B-4FE6-8915-E856AF0D5FEA}">
      <dgm:prSet/>
      <dgm:spPr/>
      <dgm:t>
        <a:bodyPr/>
        <a:lstStyle/>
        <a:p>
          <a:endParaRPr lang="ru-RU"/>
        </a:p>
      </dgm:t>
    </dgm:pt>
    <dgm:pt modelId="{26B5AB9F-7DB0-42F3-9C57-950626BA78A1}" type="sibTrans" cxnId="{D0D9E680-137B-4FE6-8915-E856AF0D5FEA}">
      <dgm:prSet/>
      <dgm:spPr/>
      <dgm:t>
        <a:bodyPr/>
        <a:lstStyle/>
        <a:p>
          <a:endParaRPr lang="ru-RU"/>
        </a:p>
      </dgm:t>
    </dgm:pt>
    <dgm:pt modelId="{6E71666A-61DD-4CC2-A202-7416D6FB22B4}" type="pres">
      <dgm:prSet presAssocID="{6488E572-20D8-4871-87B8-405305231E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622477-4C05-4124-90EA-A3E077AFB689}" type="pres">
      <dgm:prSet presAssocID="{DD701E74-34F8-46CD-975A-BF269593188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07297-655A-478D-8845-22485167FFC7}" type="pres">
      <dgm:prSet presAssocID="{1C977040-C897-4F8D-B258-D9356B2BA827}" presName="spacer" presStyleCnt="0"/>
      <dgm:spPr/>
    </dgm:pt>
    <dgm:pt modelId="{783EEA70-827F-4A72-9A8D-CC166155D0AB}" type="pres">
      <dgm:prSet presAssocID="{3BC0DC99-5B85-46FA-BF2F-8E9537B9B23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079D51-2E12-48B5-AED0-49A5C91C9A2B}" type="presOf" srcId="{3BC0DC99-5B85-46FA-BF2F-8E9537B9B231}" destId="{783EEA70-827F-4A72-9A8D-CC166155D0AB}" srcOrd="0" destOrd="0" presId="urn:microsoft.com/office/officeart/2005/8/layout/vList2"/>
    <dgm:cxn modelId="{0B084CDF-BD47-4184-928F-62FEBDDEE65F}" type="presOf" srcId="{6488E572-20D8-4871-87B8-405305231EAB}" destId="{6E71666A-61DD-4CC2-A202-7416D6FB22B4}" srcOrd="0" destOrd="0" presId="urn:microsoft.com/office/officeart/2005/8/layout/vList2"/>
    <dgm:cxn modelId="{D0D9E680-137B-4FE6-8915-E856AF0D5FEA}" srcId="{6488E572-20D8-4871-87B8-405305231EAB}" destId="{3BC0DC99-5B85-46FA-BF2F-8E9537B9B231}" srcOrd="1" destOrd="0" parTransId="{A3CEE9FC-F5A6-4F7F-AE72-3659F301959A}" sibTransId="{26B5AB9F-7DB0-42F3-9C57-950626BA78A1}"/>
    <dgm:cxn modelId="{C987F8D6-B2BB-4F13-9DF0-0CC0CCFA466B}" srcId="{6488E572-20D8-4871-87B8-405305231EAB}" destId="{DD701E74-34F8-46CD-975A-BF2695931881}" srcOrd="0" destOrd="0" parTransId="{7FA21E6D-523D-418E-89E1-9DCF93725A11}" sibTransId="{1C977040-C897-4F8D-B258-D9356B2BA827}"/>
    <dgm:cxn modelId="{494924BC-F9F2-44F4-A5F0-60FB834659EF}" type="presOf" srcId="{DD701E74-34F8-46CD-975A-BF2695931881}" destId="{17622477-4C05-4124-90EA-A3E077AFB689}" srcOrd="0" destOrd="0" presId="urn:microsoft.com/office/officeart/2005/8/layout/vList2"/>
    <dgm:cxn modelId="{DA728AC2-00D5-4B57-8B4F-20FFCD15B5A3}" type="presParOf" srcId="{6E71666A-61DD-4CC2-A202-7416D6FB22B4}" destId="{17622477-4C05-4124-90EA-A3E077AFB689}" srcOrd="0" destOrd="0" presId="urn:microsoft.com/office/officeart/2005/8/layout/vList2"/>
    <dgm:cxn modelId="{A5DF6C32-F039-4E15-AE51-C1DC4867FBE9}" type="presParOf" srcId="{6E71666A-61DD-4CC2-A202-7416D6FB22B4}" destId="{59207297-655A-478D-8845-22485167FFC7}" srcOrd="1" destOrd="0" presId="urn:microsoft.com/office/officeart/2005/8/layout/vList2"/>
    <dgm:cxn modelId="{67D59D42-4CF0-4864-881D-F0F5D5B27B8B}" type="presParOf" srcId="{6E71666A-61DD-4CC2-A202-7416D6FB22B4}" destId="{783EEA70-827F-4A72-9A8D-CC166155D0A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842767-FCEF-4167-8147-B664FB9275D6}">
      <dsp:nvSpPr>
        <dsp:cNvPr id="0" name=""/>
        <dsp:cNvSpPr/>
      </dsp:nvSpPr>
      <dsp:spPr>
        <a:xfrm>
          <a:off x="0" y="0"/>
          <a:ext cx="8712968" cy="55165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Леггорн </a:t>
          </a:r>
          <a:endParaRPr lang="ru-RU" sz="2300" kern="1200" dirty="0"/>
        </a:p>
      </dsp:txBody>
      <dsp:txXfrm>
        <a:off x="0" y="0"/>
        <a:ext cx="8712968" cy="551655"/>
      </dsp:txXfrm>
    </dsp:sp>
    <dsp:sp modelId="{CDF4F92F-F7C5-468A-B9D2-BFF81DBEB461}">
      <dsp:nvSpPr>
        <dsp:cNvPr id="0" name=""/>
        <dsp:cNvSpPr/>
      </dsp:nvSpPr>
      <dsp:spPr>
        <a:xfrm>
          <a:off x="0" y="639360"/>
          <a:ext cx="8712968" cy="55165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1957"/>
                <a:satOff val="-1341"/>
                <a:lumOff val="85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/>
            <a:t>Род-айланд</a:t>
          </a:r>
          <a:r>
            <a:rPr lang="ru-RU" sz="2300" b="1" kern="1200" dirty="0" smtClean="0"/>
            <a:t>  </a:t>
          </a:r>
          <a:r>
            <a:rPr lang="ru-RU" sz="2300" b="1" kern="1200" dirty="0" err="1" smtClean="0"/>
            <a:t>бурий</a:t>
          </a:r>
          <a:r>
            <a:rPr lang="ru-RU" sz="2300" b="1" kern="1200" dirty="0" smtClean="0"/>
            <a:t>  (</a:t>
          </a:r>
          <a:r>
            <a:rPr lang="ru-RU" sz="2300" b="1" kern="1200" dirty="0" err="1" smtClean="0"/>
            <a:t>червоний</a:t>
          </a:r>
          <a:r>
            <a:rPr lang="ru-RU" sz="2300" b="1" kern="1200" dirty="0" smtClean="0"/>
            <a:t>)</a:t>
          </a:r>
          <a:endParaRPr lang="ru-RU" sz="2300" kern="1200" dirty="0"/>
        </a:p>
      </dsp:txBody>
      <dsp:txXfrm>
        <a:off x="0" y="639360"/>
        <a:ext cx="8712968" cy="551655"/>
      </dsp:txXfrm>
    </dsp:sp>
    <dsp:sp modelId="{33E74B77-1A5D-4795-AF35-7BF01889525F}">
      <dsp:nvSpPr>
        <dsp:cNvPr id="0" name=""/>
        <dsp:cNvSpPr/>
      </dsp:nvSpPr>
      <dsp:spPr>
        <a:xfrm>
          <a:off x="0" y="1257255"/>
          <a:ext cx="8712968" cy="55165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3915"/>
                <a:satOff val="-2683"/>
                <a:lumOff val="171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/>
            <a:t>Плімутрок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білий</a:t>
          </a:r>
          <a:r>
            <a:rPr lang="ru-RU" sz="2300" kern="1200" dirty="0" smtClean="0"/>
            <a:t>.</a:t>
          </a:r>
          <a:endParaRPr lang="ru-RU" sz="2300" kern="1200" dirty="0"/>
        </a:p>
      </dsp:txBody>
      <dsp:txXfrm>
        <a:off x="0" y="1257255"/>
        <a:ext cx="8712968" cy="551655"/>
      </dsp:txXfrm>
    </dsp:sp>
    <dsp:sp modelId="{709BCF9E-7CC4-4A20-AAD7-B00A014F7862}">
      <dsp:nvSpPr>
        <dsp:cNvPr id="0" name=""/>
        <dsp:cNvSpPr/>
      </dsp:nvSpPr>
      <dsp:spPr>
        <a:xfrm>
          <a:off x="0" y="1875151"/>
          <a:ext cx="8712968" cy="55165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/>
            <a:t>Корніші</a:t>
          </a:r>
          <a:r>
            <a:rPr lang="ru-RU" sz="2300" kern="1200" dirty="0" smtClean="0"/>
            <a:t>.</a:t>
          </a:r>
          <a:endParaRPr lang="ru-RU" sz="2300" kern="1200" dirty="0"/>
        </a:p>
      </dsp:txBody>
      <dsp:txXfrm>
        <a:off x="0" y="1875151"/>
        <a:ext cx="8712968" cy="5516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622477-4C05-4124-90EA-A3E077AFB689}">
      <dsp:nvSpPr>
        <dsp:cNvPr id="0" name=""/>
        <dsp:cNvSpPr/>
      </dsp:nvSpPr>
      <dsp:spPr>
        <a:xfrm>
          <a:off x="0" y="140"/>
          <a:ext cx="9144000" cy="131975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 </a:t>
          </a:r>
          <a:r>
            <a:rPr lang="ru-RU" sz="2400" kern="1200" dirty="0" err="1" smtClean="0"/>
            <a:t>останні</a:t>
          </a:r>
          <a:r>
            <a:rPr lang="ru-RU" sz="2400" kern="1200" dirty="0" smtClean="0"/>
            <a:t> роки в </a:t>
          </a:r>
          <a:r>
            <a:rPr lang="ru-RU" sz="2400" kern="1200" dirty="0" err="1" smtClean="0"/>
            <a:t>країну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завезені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нові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кроси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які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мають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суттєво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кращі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показники</a:t>
          </a:r>
          <a:r>
            <a:rPr lang="ru-RU" sz="2400" kern="1200" dirty="0" smtClean="0"/>
            <a:t>  росту  </a:t>
          </a:r>
          <a:r>
            <a:rPr lang="ru-RU" sz="2400" kern="1200" dirty="0" err="1" smtClean="0"/>
            <a:t>і</a:t>
          </a:r>
          <a:r>
            <a:rPr lang="ru-RU" sz="2400" kern="1200" dirty="0" smtClean="0"/>
            <a:t>  </a:t>
          </a:r>
          <a:r>
            <a:rPr lang="ru-RU" sz="2400" kern="1200" dirty="0" err="1" smtClean="0"/>
            <a:t>м’ясності</a:t>
          </a:r>
          <a:r>
            <a:rPr lang="ru-RU" sz="2400" kern="1200" dirty="0" smtClean="0"/>
            <a:t>.  </a:t>
          </a:r>
          <a:r>
            <a:rPr lang="ru-RU" sz="2400" kern="1200" dirty="0" err="1" smtClean="0"/>
            <a:t>Серед</a:t>
          </a:r>
          <a:r>
            <a:rPr lang="ru-RU" sz="2400" kern="1200" dirty="0" smtClean="0"/>
            <a:t>  них  </a:t>
          </a:r>
          <a:r>
            <a:rPr lang="ru-RU" sz="2400" b="1" kern="1200" dirty="0" smtClean="0"/>
            <a:t>Кобб-500  </a:t>
          </a:r>
          <a:r>
            <a:rPr lang="ru-RU" sz="2400" b="1" kern="1200" dirty="0" err="1" smtClean="0"/>
            <a:t>і</a:t>
          </a:r>
          <a:r>
            <a:rPr lang="ru-RU" sz="2400" b="1" kern="1200" dirty="0" smtClean="0"/>
            <a:t>  </a:t>
          </a:r>
          <a:r>
            <a:rPr lang="ru-RU" sz="2400" b="1" kern="1200" dirty="0" err="1" smtClean="0"/>
            <a:t>Арбор-айкрес</a:t>
          </a:r>
          <a:r>
            <a:rPr lang="ru-RU" sz="2400" b="1" kern="1200" dirty="0" smtClean="0"/>
            <a:t>  (США), Росс–308 (</a:t>
          </a:r>
          <a:r>
            <a:rPr lang="ru-RU" sz="2400" b="1" kern="1200" dirty="0" err="1" smtClean="0"/>
            <a:t>Шотландія</a:t>
          </a:r>
          <a:r>
            <a:rPr lang="ru-RU" sz="2400" b="1" kern="1200" dirty="0" smtClean="0"/>
            <a:t>) </a:t>
          </a:r>
          <a:r>
            <a:rPr lang="ru-RU" sz="2400" kern="1200" dirty="0" smtClean="0"/>
            <a:t>та </a:t>
          </a:r>
          <a:r>
            <a:rPr lang="ru-RU" sz="2400" kern="1200" dirty="0" err="1" smtClean="0"/>
            <a:t>інші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0" y="140"/>
        <a:ext cx="9144000" cy="1319759"/>
      </dsp:txXfrm>
    </dsp:sp>
    <dsp:sp modelId="{783EEA70-827F-4A72-9A8D-CC166155D0AB}">
      <dsp:nvSpPr>
        <dsp:cNvPr id="0" name=""/>
        <dsp:cNvSpPr/>
      </dsp:nvSpPr>
      <dsp:spPr>
        <a:xfrm>
          <a:off x="0" y="1389020"/>
          <a:ext cx="9144000" cy="131975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41484"/>
                <a:satOff val="-8409"/>
                <a:lumOff val="4625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  </a:t>
          </a:r>
          <a:r>
            <a:rPr lang="ru-RU" sz="2400" kern="1200" dirty="0" err="1" smtClean="0"/>
            <a:t>перспективі</a:t>
          </a:r>
          <a:r>
            <a:rPr lang="ru-RU" sz="2400" kern="1200" dirty="0" smtClean="0"/>
            <a:t>  </a:t>
          </a:r>
          <a:r>
            <a:rPr lang="ru-RU" sz="2400" kern="1200" dirty="0" err="1" smtClean="0"/>
            <a:t>значний</a:t>
          </a:r>
          <a:r>
            <a:rPr lang="ru-RU" sz="2400" kern="1200" dirty="0" smtClean="0"/>
            <a:t>  </a:t>
          </a:r>
          <a:r>
            <a:rPr lang="ru-RU" sz="2400" kern="1200" dirty="0" err="1" smtClean="0"/>
            <a:t>інтерес</a:t>
          </a:r>
          <a:r>
            <a:rPr lang="ru-RU" sz="2400" kern="1200" dirty="0" smtClean="0"/>
            <a:t>  </a:t>
          </a:r>
          <a:r>
            <a:rPr lang="ru-RU" sz="2400" kern="1200" dirty="0" err="1" smtClean="0"/>
            <a:t>можуть</a:t>
          </a:r>
          <a:r>
            <a:rPr lang="ru-RU" sz="2400" kern="1200" dirty="0" smtClean="0"/>
            <a:t>  </a:t>
          </a:r>
          <a:r>
            <a:rPr lang="ru-RU" sz="2400" kern="1200" dirty="0" err="1" smtClean="0"/>
            <a:t>становити</a:t>
          </a:r>
          <a:r>
            <a:rPr lang="ru-RU" sz="2400" kern="1200" dirty="0" smtClean="0"/>
            <a:t>  </a:t>
          </a:r>
          <a:r>
            <a:rPr lang="ru-RU" sz="2400" kern="1200" dirty="0" err="1" smtClean="0"/>
            <a:t>материнські</a:t>
          </a:r>
          <a:r>
            <a:rPr lang="ru-RU" sz="2400" kern="1200" dirty="0" smtClean="0"/>
            <a:t>  </a:t>
          </a:r>
          <a:r>
            <a:rPr lang="ru-RU" sz="2400" kern="1200" dirty="0" err="1" smtClean="0"/>
            <a:t>форми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0" y="1389020"/>
        <a:ext cx="9144000" cy="1319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CB4C-1EB3-4373-A75E-A3B4C81F365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02F5-AF7F-4299-9C6B-CBCEE809D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84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CB4C-1EB3-4373-A75E-A3B4C81F365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02F5-AF7F-4299-9C6B-CBCEE809D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775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CB4C-1EB3-4373-A75E-A3B4C81F365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02F5-AF7F-4299-9C6B-CBCEE809D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995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CB4C-1EB3-4373-A75E-A3B4C81F365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02F5-AF7F-4299-9C6B-CBCEE809D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841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CB4C-1EB3-4373-A75E-A3B4C81F365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02F5-AF7F-4299-9C6B-CBCEE809D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737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CB4C-1EB3-4373-A75E-A3B4C81F365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02F5-AF7F-4299-9C6B-CBCEE809D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799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CB4C-1EB3-4373-A75E-A3B4C81F365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02F5-AF7F-4299-9C6B-CBCEE809D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550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CB4C-1EB3-4373-A75E-A3B4C81F365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02F5-AF7F-4299-9C6B-CBCEE809D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616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CB4C-1EB3-4373-A75E-A3B4C81F365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02F5-AF7F-4299-9C6B-CBCEE809D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413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CB4C-1EB3-4373-A75E-A3B4C81F365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02F5-AF7F-4299-9C6B-CBCEE809D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259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CB4C-1EB3-4373-A75E-A3B4C81F365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02F5-AF7F-4299-9C6B-CBCEE809D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240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BCB4C-1EB3-4373-A75E-A3B4C81F365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102F5-AF7F-4299-9C6B-CBCEE809D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192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ВИДИ, ПОРОДИ І КРОСИ ПТИЦІ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266" name="AutoShape 2" descr="&amp;Bcy;&amp;rcy;&amp;ocy;&amp;jcy;&amp;lcy;&amp;iecy;&amp;rcy; - &amp;Scy;&amp;iukcy;&amp;lcy;&amp;softcy;&amp;gcy;&amp;ocy;&amp;scy;&amp;pcy; &amp;tcy;&amp;vcy;&amp;acy;&amp;rcy;&amp;icy;&amp;ncy;&amp;icy; &amp;vcy; &amp;Vcy;&amp;iukcy;&amp;ncy;&amp;ncy;&amp;icy;&amp;tscy;&amp;softcy;&amp;kcy;&amp;acy; &amp;ocy;&amp;bcy;&amp;lcy;&amp;acy;&amp;scy;&amp;tcy;&amp;softcy; - OLX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&amp;Ocy;&amp;tscy;&amp;iukcy;&amp;ncy;&amp;kcy;&amp;acy;, &amp;scy;&amp;tcy;&amp;rcy;&amp;acy;&amp;tcy;&amp;iecy;&amp;gcy;&amp;iukcy;&amp;yacy; &amp;rcy;&amp;ocy;&amp;zcy;&amp;vcy;&amp;icy;&amp;tcy;&amp;kcy;&amp;ucy; &amp;tcy;&amp;acy; &amp;pcy;&amp;iecy;&amp;rcy;&amp;scy;&amp;pcy;&amp;iecy;&amp;kcy;&amp;tcy;&amp;icy;&amp;vcy;&amp;icy; &amp;vcy;&amp;icy;&amp;kcy;&amp;ocy;&amp;rcy;&amp;icy;&amp;scy;&amp;tcy;&amp;acy;&amp;ncy;&amp;ncy;&amp;yacy; &amp;gcy;&amp;iecy;&amp;ncy;&amp;iecy;&amp;tcy;&amp;icy;&amp;chcy;&amp;ncy;&amp;icy;&amp;khcy; &amp;rcy;&amp;iecy;&amp;scy;&amp;ucy;&amp;rcy;&amp;scy;&amp;iukcy;&amp;vcy;  &amp;vcy;&amp;iukcy;&amp;tcy;&amp;chcy;&amp;icy;&amp;zcy;&amp;ncy;&amp;yacy;&amp;ncy;&amp;ocy;&amp;yicy; &amp;pcy;&amp;tcy;&amp;icy;&amp;tscy;&amp;iukcy; &amp;vcy; &amp;kcy;&amp;ocy;&amp;ncy;&amp;tcy;&amp;iecy;&amp;kcy;&amp;scy;&amp;tcy;&amp;iukcy; &amp;zcy;&amp;mcy;&amp;iecy;&amp;ncy;&amp;shcy;&amp;iecy;&amp;ncy;&amp;ncy;&amp;yacy; &amp;iukcy;&amp;mcy;&amp;pcy;&amp;ocy;&amp;rcy;&amp;tcy;&amp;ocy;&amp;zcy;&amp;acy;&amp;lcy;&amp;iecy;&amp;zhcy;&amp;ncy;&amp;ocy;&amp;scy;&amp;tcy;&amp;iukcy; &amp;kcy;&amp;rcy;&amp;acy;&amp;yicy;&amp;n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&amp;Rcy;&amp;iecy;&amp;tscy;&amp;iecy;&amp;pcy;&amp;tcy;&amp;icy; - v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8572500" cy="3000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873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Породи </a:t>
            </a:r>
            <a:r>
              <a:rPr lang="ru-RU" sz="2800" b="1" i="1" dirty="0" err="1">
                <a:solidFill>
                  <a:srgbClr val="FF0000"/>
                </a:solidFill>
              </a:rPr>
              <a:t>індиків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які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створені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селекцією</a:t>
            </a:r>
            <a:r>
              <a:rPr lang="ru-RU" sz="2800" b="1" i="1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err="1" smtClean="0">
                <a:solidFill>
                  <a:srgbClr val="FF0000"/>
                </a:solidFill>
              </a:rPr>
              <a:t>Бронзові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широкогруді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індики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800" b="1" dirty="0" err="1" smtClean="0">
                <a:solidFill>
                  <a:srgbClr val="FF0000"/>
                </a:solidFill>
              </a:rPr>
              <a:t>Білі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широкогруді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індики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err="1" smtClean="0">
                <a:solidFill>
                  <a:srgbClr val="FF0000"/>
                </a:solidFill>
              </a:rPr>
              <a:t>Біла</a:t>
            </a:r>
            <a:r>
              <a:rPr lang="ru-RU" sz="2800" b="1" dirty="0" smtClean="0">
                <a:solidFill>
                  <a:srgbClr val="FF0000"/>
                </a:solidFill>
              </a:rPr>
              <a:t>  </a:t>
            </a:r>
            <a:r>
              <a:rPr lang="ru-RU" sz="2800" b="1" dirty="0" err="1" smtClean="0">
                <a:solidFill>
                  <a:srgbClr val="FF0000"/>
                </a:solidFill>
              </a:rPr>
              <a:t>белтсвільська</a:t>
            </a:r>
            <a:r>
              <a:rPr lang="ru-RU" sz="2800" b="1" dirty="0" smtClean="0">
                <a:solidFill>
                  <a:srgbClr val="FF0000"/>
                </a:solidFill>
              </a:rPr>
              <a:t>  порода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err="1" smtClean="0">
                <a:solidFill>
                  <a:srgbClr val="FF0000"/>
                </a:solidFill>
              </a:rPr>
              <a:t>Чорні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норфолькські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індики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err="1" smtClean="0">
                <a:solidFill>
                  <a:srgbClr val="FF0000"/>
                </a:solidFill>
              </a:rPr>
              <a:t>Чорні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тихорецькі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індики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err="1" smtClean="0">
                <a:solidFill>
                  <a:srgbClr val="FF0000"/>
                </a:solidFill>
              </a:rPr>
              <a:t>Північнокавказькі</a:t>
            </a:r>
            <a:r>
              <a:rPr lang="ru-RU" sz="2800" b="1" dirty="0" smtClean="0">
                <a:solidFill>
                  <a:srgbClr val="FF0000"/>
                </a:solidFill>
              </a:rPr>
              <a:t>      </a:t>
            </a:r>
            <a:r>
              <a:rPr lang="ru-RU" sz="2800" b="1" dirty="0" err="1" smtClean="0">
                <a:solidFill>
                  <a:srgbClr val="FF0000"/>
                </a:solidFill>
              </a:rPr>
              <a:t>бронзові</a:t>
            </a:r>
            <a:r>
              <a:rPr lang="ru-RU" sz="2800" b="1" dirty="0" smtClean="0">
                <a:solidFill>
                  <a:srgbClr val="FF0000"/>
                </a:solidFill>
              </a:rPr>
              <a:t>      </a:t>
            </a:r>
            <a:r>
              <a:rPr lang="ru-RU" sz="2800" b="1" dirty="0" err="1" smtClean="0">
                <a:solidFill>
                  <a:srgbClr val="FF0000"/>
                </a:solidFill>
              </a:rPr>
              <a:t>індики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err="1" smtClean="0">
                <a:solidFill>
                  <a:srgbClr val="FF0000"/>
                </a:solidFill>
              </a:rPr>
              <a:t>Палеві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індики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err="1" smtClean="0">
                <a:solidFill>
                  <a:srgbClr val="FF0000"/>
                </a:solidFill>
              </a:rPr>
              <a:t>Сріблясті</a:t>
            </a:r>
            <a:r>
              <a:rPr lang="ru-RU" sz="2800" b="1" dirty="0" smtClean="0">
                <a:solidFill>
                  <a:srgbClr val="FF0000"/>
                </a:solidFill>
              </a:rPr>
              <a:t>  </a:t>
            </a:r>
            <a:r>
              <a:rPr lang="ru-RU" sz="2800" b="1" dirty="0" err="1" smtClean="0">
                <a:solidFill>
                  <a:srgbClr val="FF0000"/>
                </a:solidFill>
              </a:rPr>
              <a:t>індики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050" name="Picture 2" descr="&amp;Pcy;&amp;ocy;&amp;rcy;&amp;ocy;&amp;dcy;&amp;acy; &amp;iukcy;&amp;ncy;&amp;dcy;&amp;icy;&amp;kcy;&amp;iukcy;&amp;vcy; &amp;Bcy;&amp;rcy;&amp;ocy;&amp;ncy;&amp;zcy;&amp;ocy;&amp;vcy;&amp;acy; &amp;SHcy;&amp;icy;&amp;rcy;&amp;ocy;&amp;kcy;&amp;ocy;&amp;gcy;&amp;rcy;&amp;ucy;&amp;dcy;&amp;acy;, &amp;fcy;&amp;ocy;&amp;tcy;&amp;ocy;, &amp;ocy;&amp;pcy;&amp;i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524200"/>
            <a:ext cx="4445067" cy="3333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9632" y="6165304"/>
            <a:ext cx="3354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err="1" smtClean="0">
                <a:solidFill>
                  <a:srgbClr val="FF0000"/>
                </a:solidFill>
              </a:rPr>
              <a:t>Бронзові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широкогруді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індики</a:t>
            </a:r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590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Pcy;&amp;ocy;&amp;rcy;&amp;ocy;&amp;dcy;&amp;icy; &amp;iukcy;&amp;ncy;&amp;dcy;&amp;icy;&amp;kcy;&amp;iukcy;&amp;vcy;: &amp;yicy;&amp;khcy; &amp;vcy;&amp;icy;&amp;dcy;&amp;icy;, &amp;ocy;&amp;pcy;&amp;icy;&amp;scy;, &amp;fcy;&amp;ocy;&amp;t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6123" y="260648"/>
            <a:ext cx="4237877" cy="2420888"/>
          </a:xfrm>
          <a:prstGeom prst="rect">
            <a:avLst/>
          </a:prstGeom>
          <a:noFill/>
        </p:spPr>
      </p:pic>
      <p:pic>
        <p:nvPicPr>
          <p:cNvPr id="24580" name="Picture 4" descr="&amp;Gcy;&amp;iecy;&amp;ncy;&amp;ocy;&amp;fcy;&amp;ocy;&amp;ncy;&amp;dcy; &amp;pcy;&amp;ocy;&amp;rcy;&amp;iukcy;&amp;dcy; &amp;scy;&amp;iukcy;&amp;lcy;&amp;softcy;&amp;scy;&amp;softcy;&amp;kcy;&amp;ocy;&amp;gcy;&amp;ocy;&amp;scy;&amp;pcy;&amp;ocy;&amp;dcy;&amp;acy;&amp;rcy;&amp;scy;&amp;softcy;&amp;kcy;&amp;icy;&amp;khcy; &amp;tcy;&amp;vcy;&amp;acy;&amp;rcy;&amp;icy;&amp;ncy; &amp;Ucy;&amp;kcy;&amp;rcy;&amp;acy;&amp;yicy;&amp;ncy;&amp;icy; - PDF Free Downl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2575" y="3933056"/>
            <a:ext cx="1941425" cy="29249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24128" y="2852936"/>
            <a:ext cx="2906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Біла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белтсвільська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порода</a:t>
            </a: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6488668"/>
            <a:ext cx="2913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Чорні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норфолькські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індики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130567"/>
            <a:ext cx="4644008" cy="64633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Біла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белтсвільська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порода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Виведена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Белтсвільському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науковому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сільськогосподарському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центрі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США у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зв’язку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попитом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населення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невеликі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тушки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індиків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Була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створена некрупна порода, птахи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якої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добре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обмускулені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компактні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Жива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самців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перевищувала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8 кг, самок — 4— 5 кг.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Несучість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індичок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сягає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120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яєць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масою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80 г. На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базі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цієї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породи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виводяться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кроси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які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живою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масою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м’ясною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скоростиглістю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близькі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м’ясних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курей.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Чорні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норфолькські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індики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крупний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добре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визначеними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м’ясними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формами птах.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Виведений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Англії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Колір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оперення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чорний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бархатисто-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бронзовим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відтінком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Самиці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відзначаються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стійким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насиджуванням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Несучість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60-80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яєць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Жива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самців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16 кг,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самиць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до 8 кг.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Наявність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темного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пігменту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шкірі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знижує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товарність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тушок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59648"/>
            <a:ext cx="9144000" cy="26776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4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Індики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характеризуються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високою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м’ясною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продуктивністю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за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рік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однієї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індички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через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вирощування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її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індичат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можна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отримати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400 кг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м’яса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Тушки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можуть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бути як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дрібними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(2—2,5 кг), так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великими (10—18 кг),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забезпечується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розведенням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легкого,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середнього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важкого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кросів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різних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порід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індиків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У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деяких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породах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самці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досягають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30—35 кг.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636912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ДЯКУЮ ЗА УВАГУ! 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23528" y="1268760"/>
            <a:ext cx="8820472" cy="30243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200" b="1" dirty="0" smtClean="0">
                <a:solidFill>
                  <a:srgbClr val="FF0000"/>
                </a:solidFill>
              </a:rPr>
              <a:t>ПЛАН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Характеристика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порід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курей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Характеристика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порід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качок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гусей та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індиків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84775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РЕКОМЕНДОВАНА ЛІТЕРАТУРА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uk-UA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Войтенко С.Л., </a:t>
            </a:r>
            <a:r>
              <a:rPr lang="uk-UA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Порхун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М.Г., Сидоренко О.В., </a:t>
            </a:r>
            <a:r>
              <a:rPr lang="uk-UA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Ільницька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Т.Є. Генетичні ресурси сільськогосподарських тварин України на початку третього тисячоліття. </a:t>
            </a:r>
            <a:r>
              <a:rPr lang="uk-UA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Розведення і генетика тварин.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Вип. 58. Київ, 2019.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110-119.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uk-UA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Гопка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Б.М., Коваленко В.П., Мельник Ю.Ф.,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Найденко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К.А.,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Нежлукченко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Т.І.,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Пелих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В.Г. Селекція сільськогосподарських тварин. Київ.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Інтас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2007. 554 с.</a:t>
            </a:r>
            <a:endParaRPr kumimoji="0" lang="uk-UA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/>
            <a:r>
              <a:rPr lang="en-US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Чудак Р. А.,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Побережець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Ю. М.,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Вознюк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О. І.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Вплив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сухого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екстракту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ехінацеї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блідої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 склад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печінки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перепелів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Аграрна наука та харчові технології. ВНАУ.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Випуск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2 (101). 2018. С. 81 – 89.</a:t>
            </a:r>
          </a:p>
          <a:p>
            <a:pPr lvl="0" indent="450850"/>
            <a:r>
              <a:rPr lang="en-US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Чудак Р.А.,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Побережець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Ю.М.,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Вознюк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О.І.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Ріст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розвиток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бройлерів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уведення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ферментного препарату.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Аграрна наука та харчові технології. ВНАУ.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1 (100).  2018. С. - 21 – 27.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Чудак Р.А.,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Побережець Ю. М. Амінокислотний та хімічний склад м’яса перепелів за використання сухого екстракту ехінацеї блідої.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Slovak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international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scientific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journal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2020. № 39.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 54-60.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6. Чудак Р. А.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Програма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авчальної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дисципліни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«Інноваційні методи використання генетичних ресурсів тварин» для підготовки магістрів за спеціальністю 204 «Технологія виробництва та переробки продукції тваринництва» для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аграрних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вищих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навчальних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закладів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ІІІ-ІV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рівнів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акредитації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2018. 12 С.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136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1. Характеристика </a:t>
            </a:r>
            <a:r>
              <a:rPr lang="ru-RU" sz="2800" b="1" dirty="0" err="1">
                <a:solidFill>
                  <a:srgbClr val="002060"/>
                </a:solidFill>
              </a:rPr>
              <a:t>порід</a:t>
            </a:r>
            <a:r>
              <a:rPr lang="ru-RU" sz="2800" b="1" dirty="0">
                <a:solidFill>
                  <a:srgbClr val="002060"/>
                </a:solidFill>
              </a:rPr>
              <a:t> курей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79512" y="620688"/>
          <a:ext cx="871296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4" name="AutoShape 2" descr="&amp;Kcy;&amp;ucy;&amp;rcy;&amp;ycy; &amp;lcy;&amp;iecy;&amp;gcy;&amp;gcy;&amp;ocy;&amp;rcy;&amp;ncy; - &amp;ocy;&amp;tcy;&amp;zcy;&amp;ycy;&amp;vcy;&amp;ycy;, &amp;khcy;&amp;acy;&amp;rcy;&amp;acy;&amp;kcy;&amp;tcy;&amp;iecy;&amp;rcy;&amp;icy;&amp;scy;&amp;tcy;&amp;icy;&amp;kcy;&amp;acy;, &amp;ucy;&amp;scy;&amp;lcy;&amp;ocy;&amp;vcy;&amp;icy;&amp;yacy; &amp;scy;&amp;ocy;&amp;dcy;&amp;iecy;&amp;rcy;&amp;zhcy;&amp;acy;&amp;ncy;&amp;i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&amp;Kcy;&amp;ucy;&amp;rcy;&amp;ycy; &amp;pcy;&amp;ocy;&amp;rcy;&amp;ocy;&amp;dcy;&amp;ycy; &amp;lcy;&amp;iecy;&amp;gcy;&amp;gcy;&amp;ocy;&amp;rcy;&amp;ncy;: &amp;ocy;&amp;pcy;&amp;icy;&amp;scy;&amp;acy;&amp;ncy;&amp;icy;&amp;iecy;, &amp;rcy;&amp;acy;&amp;zcy;&amp;vcy;&amp;iecy;&amp;dcy;&amp;iecy;&amp;ncy;&amp;icy;&amp;iecy;, &amp;kcy;&amp;ocy;&amp;rcy;&amp;mcy;&amp;lcy;&amp;iecy;&amp;ncy;&amp;icy;&amp;iecy;, &amp;fcy;&amp;ocy;&amp;tcy;&amp;ocy; &amp;icy; &amp;vcy;&amp;icy;&amp;dcy;&amp;iecy;&amp;o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068960"/>
            <a:ext cx="4357991" cy="30243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6488668"/>
            <a:ext cx="980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Леггорн</a:t>
            </a:r>
            <a:endParaRPr lang="ru-RU" dirty="0"/>
          </a:p>
        </p:txBody>
      </p:sp>
      <p:sp>
        <p:nvSpPr>
          <p:cNvPr id="8198" name="AutoShape 6" descr="&amp;Rcy;&amp;ocy;&amp;dcy;-&amp;acy;&amp;jcy;&amp;lcy;&amp;iecy;&amp;ncy;&amp;dcy; - &amp;pcy;&amp;ocy;&amp;rcy;&amp;ocy;&amp;dcy;&amp;acy; &amp;kcy;&amp;ucy;&amp;rcy;&amp;iecy;&amp;jcy;: &amp;ocy;&amp;pcy;&amp;icy;&amp;scy;, &amp;fcy;&amp;ocy;&amp;tcy;&amp;ocy;, &amp;khcy;&amp;acy;&amp;rcy;&amp;acy;&amp;kcy;&amp;tcy;&amp;iecy;&amp;rcy;&amp;icy;&amp;scy;&amp;tcy;&amp;icy;&amp;kcy;&amp;icy;, &amp;vcy;&amp;iukcy;&amp;dcy;&amp;gcy;&amp;ucy;&amp;kcy;&amp;icy; - &amp;Scy;&amp;iukcy;&amp;lcy;&amp;softcy;&amp;scy;&amp;softcy;&amp;kcy;&amp;iecy;  &amp;gcy;&amp;ocy;&amp;scy;&amp;pcy;&amp;ocy;&amp;dcy;&amp;acy;&amp;rcy;&amp;scy;&amp;tcy;&amp;vcy;&amp;ocy;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Rhode Is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baromfi – Wikiszótá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4" name="AutoShape 12" descr="Rhode Island : la Ferme de Beaumont, Les poules de grande tail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6" name="Picture 14" descr="&amp;Pcy;&amp;rcy;&amp;iecy;&amp;icy;&amp;mcy;&amp;ucy;&amp;shchcy;&amp;iecy;&amp;scy;&amp;tcy;&amp;vcy;&amp;acy; &amp;icy; &amp;dcy;&amp;ocy;&amp;scy;&amp;tcy;&amp;ocy;&amp;icy;&amp;ncy;&amp;scy;&amp;tcy;&amp;vcy;&amp;acy; &amp;kcy;&amp;ucy;&amp;rcy;&amp;iecy;&amp;jcy; &amp;Rcy;&amp;ocy;&amp;dcy;-&amp;Acy;&amp;jcy;&amp;lcy;&amp;iecy;&amp;ncy;&amp;d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086962"/>
            <a:ext cx="4104456" cy="307834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364088" y="6309320"/>
            <a:ext cx="2189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err="1" smtClean="0"/>
              <a:t>Род-айланд</a:t>
            </a:r>
            <a:r>
              <a:rPr lang="ru-RU" b="1" dirty="0" smtClean="0"/>
              <a:t>  </a:t>
            </a:r>
            <a:r>
              <a:rPr lang="ru-RU" b="1" dirty="0" err="1" smtClean="0"/>
              <a:t>бурий</a:t>
            </a:r>
            <a:r>
              <a:rPr lang="ru-RU" b="1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754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8964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sz="2400" b="1" i="1" dirty="0" smtClean="0">
                <a:solidFill>
                  <a:srgbClr val="C00000"/>
                </a:solidFill>
              </a:rPr>
              <a:t>В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Україні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розводять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кроси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декількох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зарубіжних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фірм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і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компаній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  <a:r>
              <a:rPr lang="ru-RU" sz="2400" b="1" dirty="0" err="1" smtClean="0">
                <a:solidFill>
                  <a:srgbClr val="C00000"/>
                </a:solidFill>
              </a:rPr>
              <a:t>серед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яких</a:t>
            </a:r>
            <a:r>
              <a:rPr lang="ru-RU" sz="2400" b="1" dirty="0" smtClean="0">
                <a:solidFill>
                  <a:srgbClr val="C00000"/>
                </a:solidFill>
              </a:rPr>
              <a:t>    </a:t>
            </a:r>
            <a:r>
              <a:rPr lang="ru-RU" sz="2400" b="1" dirty="0" err="1" smtClean="0">
                <a:solidFill>
                  <a:srgbClr val="C00000"/>
                </a:solidFill>
              </a:rPr>
              <a:t>відомі</a:t>
            </a:r>
            <a:r>
              <a:rPr lang="ru-RU" sz="2400" b="1" dirty="0" smtClean="0">
                <a:solidFill>
                  <a:srgbClr val="C00000"/>
                </a:solidFill>
              </a:rPr>
              <a:t> :   </a:t>
            </a:r>
          </a:p>
          <a:p>
            <a:pPr indent="442913" algn="just">
              <a:buFont typeface="Wingdings" pitchFamily="2" charset="2"/>
              <a:buChar char="q"/>
            </a:pPr>
            <a:r>
              <a:rPr lang="ru-RU" sz="2400" b="1" dirty="0" err="1" smtClean="0">
                <a:solidFill>
                  <a:srgbClr val="002060"/>
                </a:solidFill>
              </a:rPr>
              <a:t>Ломанн</a:t>
            </a:r>
            <a:r>
              <a:rPr lang="ru-RU" sz="2400" b="1" dirty="0" smtClean="0">
                <a:solidFill>
                  <a:srgbClr val="002060"/>
                </a:solidFill>
              </a:rPr>
              <a:t>    (</a:t>
            </a:r>
            <a:r>
              <a:rPr lang="ru-RU" sz="2400" b="1" dirty="0" err="1" smtClean="0">
                <a:solidFill>
                  <a:srgbClr val="002060"/>
                </a:solidFill>
              </a:rPr>
              <a:t>Німеччина</a:t>
            </a:r>
            <a:r>
              <a:rPr lang="ru-RU" sz="2400" b="1" dirty="0" smtClean="0">
                <a:solidFill>
                  <a:srgbClr val="002060"/>
                </a:solidFill>
              </a:rPr>
              <a:t>),    </a:t>
            </a:r>
          </a:p>
          <a:p>
            <a:pPr indent="442913" algn="just">
              <a:buFont typeface="Wingdings" pitchFamily="2" charset="2"/>
              <a:buChar char="q"/>
            </a:pPr>
            <a:r>
              <a:rPr lang="ru-RU" sz="2400" b="1" dirty="0" err="1" smtClean="0">
                <a:solidFill>
                  <a:srgbClr val="002060"/>
                </a:solidFill>
              </a:rPr>
              <a:t>Хаббард-Іса</a:t>
            </a:r>
            <a:r>
              <a:rPr lang="ru-RU" sz="2400" b="1" dirty="0" smtClean="0">
                <a:solidFill>
                  <a:srgbClr val="002060"/>
                </a:solidFill>
              </a:rPr>
              <a:t>    (</a:t>
            </a:r>
            <a:r>
              <a:rPr lang="ru-RU" sz="2400" b="1" dirty="0" err="1" smtClean="0">
                <a:solidFill>
                  <a:srgbClr val="002060"/>
                </a:solidFill>
              </a:rPr>
              <a:t>Франція</a:t>
            </a:r>
            <a:r>
              <a:rPr lang="ru-RU" sz="2400" b="1" dirty="0" smtClean="0">
                <a:solidFill>
                  <a:srgbClr val="002060"/>
                </a:solidFill>
              </a:rPr>
              <a:t>),   </a:t>
            </a:r>
          </a:p>
          <a:p>
            <a:pPr indent="442913" algn="just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Баболна</a:t>
            </a:r>
            <a:r>
              <a:rPr lang="ru-RU" sz="2400" b="1" dirty="0" smtClean="0">
                <a:solidFill>
                  <a:srgbClr val="002060"/>
                </a:solidFill>
              </a:rPr>
              <a:t> (</a:t>
            </a:r>
            <a:r>
              <a:rPr lang="ru-RU" sz="2400" b="1" dirty="0" err="1" smtClean="0">
                <a:solidFill>
                  <a:srgbClr val="002060"/>
                </a:solidFill>
              </a:rPr>
              <a:t>Угорщина</a:t>
            </a:r>
            <a:r>
              <a:rPr lang="ru-RU" sz="2400" b="1" dirty="0" smtClean="0">
                <a:solidFill>
                  <a:srgbClr val="002060"/>
                </a:solidFill>
              </a:rPr>
              <a:t>), </a:t>
            </a:r>
          </a:p>
          <a:p>
            <a:pPr indent="442913" algn="just">
              <a:buFont typeface="Wingdings" pitchFamily="2" charset="2"/>
              <a:buChar char="q"/>
            </a:pPr>
            <a:r>
              <a:rPr lang="ru-RU" sz="2400" b="1" dirty="0" err="1" smtClean="0">
                <a:solidFill>
                  <a:srgbClr val="002060"/>
                </a:solidFill>
              </a:rPr>
              <a:t>Хай-Лайн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Інтернейшнел</a:t>
            </a:r>
            <a:r>
              <a:rPr lang="ru-RU" sz="2400" b="1" dirty="0" smtClean="0">
                <a:solidFill>
                  <a:srgbClr val="002060"/>
                </a:solidFill>
              </a:rPr>
              <a:t> (США), </a:t>
            </a:r>
          </a:p>
          <a:p>
            <a:pPr indent="442913" algn="just">
              <a:buFont typeface="Wingdings" pitchFamily="2" charset="2"/>
              <a:buChar char="q"/>
            </a:pPr>
            <a:r>
              <a:rPr lang="ru-RU" sz="2400" b="1" dirty="0" err="1" smtClean="0">
                <a:solidFill>
                  <a:srgbClr val="002060"/>
                </a:solidFill>
              </a:rPr>
              <a:t>Шевер</a:t>
            </a:r>
            <a:r>
              <a:rPr lang="ru-RU" sz="2400" b="1" dirty="0" smtClean="0">
                <a:solidFill>
                  <a:srgbClr val="002060"/>
                </a:solidFill>
              </a:rPr>
              <a:t> (Канада), </a:t>
            </a:r>
          </a:p>
          <a:p>
            <a:pPr indent="442913" algn="just">
              <a:buFont typeface="Wingdings" pitchFamily="2" charset="2"/>
              <a:buChar char="q"/>
            </a:pPr>
            <a:r>
              <a:rPr lang="ru-RU" sz="2400" b="1" dirty="0" err="1" smtClean="0">
                <a:solidFill>
                  <a:srgbClr val="002060"/>
                </a:solidFill>
              </a:rPr>
              <a:t>Еврібрід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Бованс</a:t>
            </a:r>
            <a:r>
              <a:rPr lang="ru-RU" sz="2400" b="1" dirty="0" smtClean="0">
                <a:solidFill>
                  <a:srgbClr val="002060"/>
                </a:solidFill>
              </a:rPr>
              <a:t> (</a:t>
            </a:r>
            <a:r>
              <a:rPr lang="ru-RU" sz="2400" b="1" dirty="0" err="1" smtClean="0">
                <a:solidFill>
                  <a:srgbClr val="002060"/>
                </a:solidFill>
              </a:rPr>
              <a:t>Голландія</a:t>
            </a:r>
            <a:r>
              <a:rPr lang="ru-RU" sz="2400" b="1" dirty="0" smtClean="0">
                <a:solidFill>
                  <a:srgbClr val="002060"/>
                </a:solidFill>
              </a:rPr>
              <a:t>) та </a:t>
            </a:r>
            <a:r>
              <a:rPr lang="ru-RU" sz="2400" b="1" dirty="0" err="1" smtClean="0">
                <a:solidFill>
                  <a:srgbClr val="002060"/>
                </a:solidFill>
              </a:rPr>
              <a:t>інші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170" name="AutoShape 2" descr="&amp;Kcy;&amp;ucy;&amp;rcy;&amp;ycy; &amp;Lcy;&amp;ocy;&amp;mcy;&amp;acy;&amp;ncy; &amp;Bcy;&amp;rcy;&amp;acy;&amp;ucy;&amp;ncy; - &amp;ocy;&amp;pcy;&amp;icy;&amp;scy;&amp;acy;&amp;ncy;&amp;icy;&amp;iecy; &amp;pcy;&amp;ocy;&amp;rcy;&amp;ocy;&amp;dcy;&amp;ycy;, &amp;kcy;&amp;ocy;&amp;gcy;&amp;dcy;&amp;acy; &amp;ncy;&amp;acy;&amp;chcy;&amp;icy;&amp;ncy;&amp;acy;&amp;yucy;&amp;tcy; &amp;icy; &amp;scy;&amp;kcy;&amp;ocy;&amp;lcy;&amp;softcy;&amp;kcy;&amp;ocy; &amp;lcy;&amp;iecy;&amp;tcy; &amp;ncy;&amp;iecy;&amp;scy;&amp;ucy;&amp;tcy;&amp;scy;&amp;yacy;,  &amp;kcy;&amp;acy;&amp;kcy; &amp;ocy;&amp;pcy;&amp;rcy;&amp;iecy;&amp;dcy;&amp;iecy;&amp;lcy;&amp;icy;&amp;tcy;&amp;softcy; &amp;vcy;&amp;ocy;&amp;zcy;&amp;rcy;&amp;acy;&amp;scy;&amp;tcy;, &amp;chcy;&amp;iecy;&amp;mcy; &amp;kcy;&amp;ocy;&amp;rcy;&amp;mcy;&amp;icy;&amp;tcy;&amp;sof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&amp;Kcy;&amp;ucy;&amp;rcy;&amp;ycy; &amp;Lcy;&amp;ocy;&amp;mcy;&amp;acy;&amp;ncy; &amp;Bcy;&amp;rcy;&amp;acy;&amp;ucy;&amp;ncy;: 45 &amp;gcy;&amp;rcy;&amp;ncy;. - &amp;Scy;&amp;iecy;&amp;lcy;&amp;softcy;&amp;khcy;&amp;ocy;&amp;zcy; &amp;zhcy;&amp;icy;&amp;vcy;&amp;ocy;&amp;tcy;&amp;ncy;&amp;ycy;&amp;iecy; &amp;Mcy;&amp;acy;&amp;kcy;&amp;iecy;&amp;iecy;&amp;vcy;&amp;kcy;&amp;acy; &amp;ncy;&amp;acy; Ol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&amp;Kcy;&amp;ucy;&amp;rcy;&amp;ycy; &amp;lcy;&amp;ocy;&amp;mcy;&amp;acy;&amp;ncy; &amp;bcy;&amp;rcy;&amp;acy;&amp;ucy;&amp;ncy; (17 &amp;fcy;&amp;ocy;&amp;tcy;&amp;ocy;): &amp;ocy;&amp;pcy;&amp;icy;&amp;scy;&amp;acy;&amp;ncy;&amp;icy;&amp;iecy;, &amp;pcy;&amp;lcy;&amp;yucy;&amp;scy;&amp;ycy; &amp;icy; &amp;mcy;&amp;icy;&amp;ncy;&amp;ucy;&amp;scy;&amp;ycy; &amp;ncy;&amp;iecy;&amp;scy;&amp;ucy;&amp;shcy;&amp;iecy;&amp;kcy; &amp;icy; &amp;pcy;&amp;iecy;&amp;tcy;&amp;ucy;&amp;khcy;&amp;ocy;&amp;vcy;  &amp;dcy;&amp;acy;&amp;ncy;&amp;ncy;&amp;ocy;&amp;jcy; &amp;pcy;&amp;ocy;&amp;rcy;&amp;ocy;&amp;dcy;&amp;ycy;, &amp;ocy;&amp;scy;&amp;ocy;&amp;bcy;&amp;iecy;&amp;ncy;&amp;ncy;&amp;ocy;&amp;scy;&amp;tcy;&amp;icy; &amp;vcy;&amp;ycy;&amp;rcy;&amp;acy;&amp;shchcy;&amp;icy;&amp;vcy;&amp;acy;&amp;ncy;&amp;icy;&amp;yacy; &amp;tscy;&amp;ycy;&amp;pcy;&amp;lcy;&amp;yacy;&amp;tcy; &amp;vcy; &amp;dcy;&amp;ocy;&amp;mcy;&amp;acy;&amp;shcy;&amp;ncy;&amp;icy;&amp;khcy; &amp;ucy;&amp;scy;&amp;lcy;&amp;ocy;&amp;vcy;&amp;icy;&amp;yacy;&amp;khcy;, &amp;ocy;&amp;tcy;&amp;zcy;&amp;ycy;&amp;vcy;&amp;ycy;  &amp;vcy;&amp;lcy;&amp;acy;&amp;dcy;&amp;iecy;&amp;lcy;&amp;softcy;&amp;tscy;&amp;ie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3916016" cy="24475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6237312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Ломанн</a:t>
            </a:r>
            <a:endParaRPr lang="ru-RU" dirty="0"/>
          </a:p>
        </p:txBody>
      </p:sp>
      <p:pic>
        <p:nvPicPr>
          <p:cNvPr id="7176" name="Picture 8" descr="&amp;Bcy;&amp;rcy;&amp;ocy;&amp;jcy;&amp;lcy;&amp;iecy;&amp;rcy;&amp;ycy; &amp;Icy;&amp;zcy;&amp;acy; &amp;KHcy;&amp;acy;&amp;bcy;&amp;bcy;&amp;acy;&amp;rcy;&amp;dcy; &amp;fcy;15 - &amp;khcy;&amp;acy;&amp;rcy;&amp;acy;&amp;kcy;&amp;tcy;&amp;iecy;&amp;rcy;&amp;icy;&amp;scy;&amp;tcy;&amp;icy;&amp;kcy;&amp;icy;, &amp;scy;&amp;ocy;&amp;dcy;&amp;iecy;&amp;rcy;&amp;zhcy;&amp;acy;&amp;ncy;&amp;icy;&amp;iecy; &amp;icy; &amp;ucy;&amp;khcy;&amp;ocy;&amp;dcy; &amp;scy; &amp;fcy;&amp;ocy;&amp;tcy;&amp;ocy; &amp;icy; &amp;vcy;&amp;icy;&amp;dcy;&amp;iecy;&amp;ocy;  | &amp;Kcy;&amp;ucy;&amp;rcy;&amp;ocy;&amp;chcy;&amp;kcy;&amp;acy; | &amp;YAcy;&amp;ncy;&amp;dcy;&amp;iecy;&amp;kcy;&amp;scy; &amp;Dcy;&amp;zcy;&amp;iecy;&amp;n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3786566" cy="23762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868144" y="6165304"/>
            <a:ext cx="1379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Хаббард-Іса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>
                <a:solidFill>
                  <a:srgbClr val="C00000"/>
                </a:solidFill>
              </a:rPr>
              <a:t>М’ясні</a:t>
            </a:r>
            <a:r>
              <a:rPr lang="ru-RU" sz="3200" b="1" i="1" dirty="0">
                <a:solidFill>
                  <a:srgbClr val="C00000"/>
                </a:solidFill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</a:rPr>
              <a:t>кроси</a:t>
            </a:r>
            <a:r>
              <a:rPr lang="ru-RU" sz="3200" b="1" i="1" dirty="0">
                <a:solidFill>
                  <a:srgbClr val="C00000"/>
                </a:solidFill>
              </a:rPr>
              <a:t> курей.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80728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 algn="just"/>
            <a:r>
              <a:rPr lang="ru-RU" sz="2800" b="1" dirty="0" err="1">
                <a:solidFill>
                  <a:srgbClr val="002060"/>
                </a:solidFill>
              </a:rPr>
              <a:t>Перевагу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віддали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двом</a:t>
            </a:r>
            <a:r>
              <a:rPr lang="ru-RU" sz="2800" b="1" dirty="0">
                <a:solidFill>
                  <a:srgbClr val="002060"/>
                </a:solidFill>
              </a:rPr>
              <a:t> породам – </a:t>
            </a:r>
            <a:r>
              <a:rPr lang="ru-RU" sz="2800" b="1" dirty="0" err="1">
                <a:solidFill>
                  <a:srgbClr val="002060"/>
                </a:solidFill>
              </a:rPr>
              <a:t>плімутроку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білому</a:t>
            </a:r>
            <a:r>
              <a:rPr lang="ru-RU" sz="2800" b="1" dirty="0">
                <a:solidFill>
                  <a:srgbClr val="002060"/>
                </a:solidFill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</a:rPr>
              <a:t>корнішу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Відомі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за </a:t>
            </a:r>
            <a:r>
              <a:rPr lang="ru-RU" sz="2800" b="1" dirty="0" err="1" smtClean="0">
                <a:solidFill>
                  <a:srgbClr val="002060"/>
                </a:solidFill>
              </a:rPr>
              <a:t>їх</a:t>
            </a:r>
            <a:r>
              <a:rPr lang="ru-RU" sz="2800" b="1" dirty="0" smtClean="0">
                <a:solidFill>
                  <a:srgbClr val="002060"/>
                </a:solidFill>
              </a:rPr>
              <a:t>   </a:t>
            </a:r>
            <a:r>
              <a:rPr lang="ru-RU" sz="2800" b="1" dirty="0" err="1">
                <a:solidFill>
                  <a:srgbClr val="002060"/>
                </a:solidFill>
              </a:rPr>
              <a:t>участю</a:t>
            </a:r>
            <a:r>
              <a:rPr lang="ru-RU" sz="2800" b="1" dirty="0">
                <a:solidFill>
                  <a:srgbClr val="002060"/>
                </a:solidFill>
              </a:rPr>
              <a:t>   </a:t>
            </a:r>
            <a:r>
              <a:rPr lang="ru-RU" sz="2800" b="1" dirty="0" err="1">
                <a:solidFill>
                  <a:srgbClr val="002060"/>
                </a:solidFill>
              </a:rPr>
              <a:t>дво</a:t>
            </a:r>
            <a:r>
              <a:rPr lang="ru-RU" sz="2800" b="1" dirty="0">
                <a:solidFill>
                  <a:srgbClr val="002060"/>
                </a:solidFill>
              </a:rPr>
              <a:t>-,   три-   і   </a:t>
            </a:r>
            <a:r>
              <a:rPr lang="ru-RU" sz="2800" b="1" dirty="0" err="1">
                <a:solidFill>
                  <a:srgbClr val="002060"/>
                </a:solidFill>
              </a:rPr>
              <a:t>чотирилінійні</a:t>
            </a:r>
            <a:r>
              <a:rPr lang="ru-RU" sz="2800" b="1" dirty="0">
                <a:solidFill>
                  <a:srgbClr val="002060"/>
                </a:solidFill>
              </a:rPr>
              <a:t>   </a:t>
            </a:r>
            <a:r>
              <a:rPr lang="ru-RU" sz="2800" b="1" dirty="0" err="1">
                <a:solidFill>
                  <a:srgbClr val="002060"/>
                </a:solidFill>
              </a:rPr>
              <a:t>кроси</a:t>
            </a:r>
            <a:r>
              <a:rPr lang="ru-RU" sz="2800" b="1" dirty="0">
                <a:solidFill>
                  <a:srgbClr val="002060"/>
                </a:solidFill>
              </a:rPr>
              <a:t>,   </a:t>
            </a:r>
            <a:r>
              <a:rPr lang="ru-RU" sz="2800" b="1" dirty="0" err="1">
                <a:solidFill>
                  <a:srgbClr val="002060"/>
                </a:solidFill>
              </a:rPr>
              <a:t>серед</a:t>
            </a:r>
            <a:r>
              <a:rPr lang="ru-RU" sz="2800" b="1" dirty="0">
                <a:solidFill>
                  <a:srgbClr val="002060"/>
                </a:solidFill>
              </a:rPr>
              <a:t>   </a:t>
            </a:r>
            <a:r>
              <a:rPr lang="ru-RU" sz="2800" b="1" dirty="0" err="1">
                <a:solidFill>
                  <a:srgbClr val="002060"/>
                </a:solidFill>
              </a:rPr>
              <a:t>яких</a:t>
            </a:r>
            <a:r>
              <a:rPr lang="ru-RU" sz="2800" b="1" dirty="0">
                <a:solidFill>
                  <a:srgbClr val="002060"/>
                </a:solidFill>
              </a:rPr>
              <a:t>   </a:t>
            </a:r>
            <a:r>
              <a:rPr lang="ru-RU" sz="2800" b="1" dirty="0" err="1">
                <a:solidFill>
                  <a:srgbClr val="002060"/>
                </a:solidFill>
              </a:rPr>
              <a:t>найбільше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розповсюдженими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довгий</a:t>
            </a:r>
            <a:r>
              <a:rPr lang="ru-RU" sz="2800" b="1" dirty="0">
                <a:solidFill>
                  <a:srgbClr val="002060"/>
                </a:solidFill>
              </a:rPr>
              <a:t> час </a:t>
            </a:r>
            <a:r>
              <a:rPr lang="ru-RU" sz="2800" b="1" dirty="0" err="1">
                <a:solidFill>
                  <a:srgbClr val="002060"/>
                </a:solidFill>
              </a:rPr>
              <a:t>були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Бройлер–6, </a:t>
            </a:r>
            <a:r>
              <a:rPr lang="ru-RU" sz="2800" b="1" dirty="0" err="1">
                <a:solidFill>
                  <a:srgbClr val="C00000"/>
                </a:solidFill>
              </a:rPr>
              <a:t>Гібро</a:t>
            </a:r>
            <a:r>
              <a:rPr lang="ru-RU" sz="2800" b="1" dirty="0">
                <a:solidFill>
                  <a:srgbClr val="C00000"/>
                </a:solidFill>
              </a:rPr>
              <a:t>–6, Бройлер–8, </a:t>
            </a:r>
            <a:r>
              <a:rPr lang="ru-RU" sz="2800" b="1" dirty="0" err="1" smtClean="0">
                <a:solidFill>
                  <a:srgbClr val="C00000"/>
                </a:solidFill>
              </a:rPr>
              <a:t>Зміна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Сарма</a:t>
            </a:r>
            <a:r>
              <a:rPr lang="ru-RU" sz="2800" b="1" dirty="0" smtClean="0">
                <a:solidFill>
                  <a:srgbClr val="C00000"/>
                </a:solidFill>
              </a:rPr>
              <a:t>–Ю</a:t>
            </a:r>
            <a:r>
              <a:rPr lang="ru-RU" sz="2800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6146" name="Picture 2" descr="&amp;Kcy;&amp;ucy;&amp;rcy;&amp;icy;&amp;ncy;&amp;ycy;&amp;jcy; &amp;bcy;&amp;icy;&amp;zcy;&amp;ncy;&amp;iecy;&amp;scy;: &amp;bcy;&amp;rcy;&amp;ocy;&amp;jcy;&amp;lcy;&amp;iecy;&amp;rcy;&amp;ycy; &amp;ncy;&amp;acy;&amp;shcy;&amp;iecy; &amp;vcy;&amp;scy;&amp;iecy; | &amp;Kcy;&amp;rcy;&amp;iecy;&amp;scy;&amp;tcy;&amp;softcy;&amp;yacy;&amp;ncy;&amp;ocy;&amp;chcy;&amp;kcy;&amp;acy; &amp;Rcy;&amp;Fcy; | &amp;YAcy;&amp;ncy;&amp;dcy;&amp;iecy;&amp;kcy;&amp;scy; &amp;Dcy;&amp;zcy;&amp;iecy;&amp;n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263255"/>
            <a:ext cx="5837337" cy="3594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41122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270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&amp;YAcy;&amp;jcy;&amp;tscy;&amp;yacy; &amp;Bcy;&amp;rcy;&amp;ocy;&amp;jcy;&amp;lcy;&amp;iecy;&amp;rcy;&amp;iukcy;&amp;vcy; &amp;kcy;&amp;ocy;&amp;bcy;&amp;bcy; 500 &amp;icy; &amp;rcy;&amp;ocy;&amp;scy;&amp;scy; 308 &amp;mcy;&amp;ocy;&amp;lcy;&amp;ocy;&amp;dcy;&amp;kcy;&amp;acy; &amp;Ucy;&amp;kcy;&amp;rcy;&amp;acy;&amp;icy;&amp;ncy;&amp;acy; - 7 ₴, &amp;kcy;&amp;ucy;&amp;pcy;&amp;icy;&amp;tcy;&amp;softcy; &amp;ncy;&amp;acy; IZI  (3044497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2636912"/>
            <a:ext cx="6419906" cy="422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88924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 algn="just"/>
            <a:r>
              <a:rPr lang="ru-RU" sz="2800" dirty="0" smtClean="0">
                <a:solidFill>
                  <a:srgbClr val="002060"/>
                </a:solidFill>
              </a:rPr>
              <a:t>В </a:t>
            </a:r>
            <a:r>
              <a:rPr lang="ru-RU" sz="2800" dirty="0" err="1" smtClean="0">
                <a:solidFill>
                  <a:srgbClr val="002060"/>
                </a:solidFill>
              </a:rPr>
              <a:t>Україні</a:t>
            </a:r>
            <a:r>
              <a:rPr lang="ru-RU" sz="2800" dirty="0" smtClean="0">
                <a:solidFill>
                  <a:srgbClr val="002060"/>
                </a:solidFill>
              </a:rPr>
              <a:t> створено </a:t>
            </a:r>
            <a:r>
              <a:rPr lang="ru-RU" sz="2800" dirty="0" err="1" smtClean="0">
                <a:solidFill>
                  <a:srgbClr val="002060"/>
                </a:solidFill>
              </a:rPr>
              <a:t>такі</a:t>
            </a:r>
            <a:r>
              <a:rPr lang="ru-RU" sz="2800" dirty="0" smtClean="0">
                <a:solidFill>
                  <a:srgbClr val="002060"/>
                </a:solidFill>
              </a:rPr>
              <a:t> породи курей: </a:t>
            </a:r>
            <a:r>
              <a:rPr lang="ru-RU" sz="2800" b="1" dirty="0" err="1" smtClean="0">
                <a:solidFill>
                  <a:srgbClr val="002060"/>
                </a:solidFill>
              </a:rPr>
              <a:t>Полтавські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глинясті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Бірківська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барвиста</a:t>
            </a:r>
            <a:r>
              <a:rPr lang="ru-RU" sz="2800" dirty="0" smtClean="0">
                <a:solidFill>
                  <a:srgbClr val="002060"/>
                </a:solidFill>
              </a:rPr>
              <a:t>; </a:t>
            </a:r>
            <a:r>
              <a:rPr lang="ru-RU" sz="2800" dirty="0" err="1" smtClean="0">
                <a:solidFill>
                  <a:srgbClr val="002060"/>
                </a:solidFill>
              </a:rPr>
              <a:t>кроси</a:t>
            </a:r>
            <a:r>
              <a:rPr lang="ru-RU" sz="2800" dirty="0" smtClean="0">
                <a:solidFill>
                  <a:srgbClr val="002060"/>
                </a:solidFill>
              </a:rPr>
              <a:t>: «</a:t>
            </a:r>
            <a:r>
              <a:rPr lang="ru-RU" sz="2800" b="1" dirty="0" err="1" smtClean="0">
                <a:solidFill>
                  <a:srgbClr val="002060"/>
                </a:solidFill>
              </a:rPr>
              <a:t>Слабожанський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2</a:t>
            </a:r>
            <a:r>
              <a:rPr lang="ru-RU" sz="2800" b="1" dirty="0" smtClean="0">
                <a:solidFill>
                  <a:srgbClr val="002060"/>
                </a:solidFill>
              </a:rPr>
              <a:t>П</a:t>
            </a:r>
            <a:r>
              <a:rPr lang="ru-RU" sz="2800" b="1" i="1" dirty="0" smtClean="0">
                <a:solidFill>
                  <a:srgbClr val="002060"/>
                </a:solidFill>
              </a:rPr>
              <a:t>»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федерсексний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гібрид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«</a:t>
            </a:r>
            <a:r>
              <a:rPr lang="ru-RU" sz="2800" b="1" dirty="0" smtClean="0">
                <a:solidFill>
                  <a:srgbClr val="002060"/>
                </a:solidFill>
              </a:rPr>
              <a:t>ЗЛ</a:t>
            </a:r>
            <a:r>
              <a:rPr lang="ru-RU" sz="2800" b="1" i="1" dirty="0" smtClean="0">
                <a:solidFill>
                  <a:srgbClr val="002060"/>
                </a:solidFill>
              </a:rPr>
              <a:t>-2»</a:t>
            </a:r>
            <a:r>
              <a:rPr lang="ru-RU" sz="2800" dirty="0" smtClean="0">
                <a:solidFill>
                  <a:srgbClr val="002060"/>
                </a:solidFill>
              </a:rPr>
              <a:t>; </a:t>
            </a:r>
            <a:r>
              <a:rPr lang="ru-RU" sz="2800" dirty="0" err="1" smtClean="0">
                <a:solidFill>
                  <a:srgbClr val="002060"/>
                </a:solidFill>
              </a:rPr>
              <a:t>м’ясо</a:t>
            </a:r>
            <a:r>
              <a:rPr lang="ru-RU" sz="2800" dirty="0" smtClean="0">
                <a:solidFill>
                  <a:srgbClr val="002060"/>
                </a:solidFill>
              </a:rPr>
              <a:t>- </a:t>
            </a:r>
            <a:r>
              <a:rPr lang="ru-RU" sz="2800" dirty="0" err="1" smtClean="0">
                <a:solidFill>
                  <a:srgbClr val="002060"/>
                </a:solidFill>
              </a:rPr>
              <a:t>яєчний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крос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«</a:t>
            </a:r>
            <a:r>
              <a:rPr lang="ru-RU" sz="2800" b="1" dirty="0" smtClean="0">
                <a:solidFill>
                  <a:srgbClr val="002060"/>
                </a:solidFill>
              </a:rPr>
              <a:t>Геркулес</a:t>
            </a:r>
            <a:r>
              <a:rPr lang="ru-RU" sz="2800" b="1" i="1" dirty="0" smtClean="0">
                <a:solidFill>
                  <a:srgbClr val="002060"/>
                </a:solidFill>
              </a:rPr>
              <a:t>»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</a:p>
          <a:p>
            <a:pPr indent="530225" algn="just"/>
            <a:r>
              <a:rPr lang="ru-RU" sz="2800" i="1" dirty="0" smtClean="0">
                <a:solidFill>
                  <a:srgbClr val="002060"/>
                </a:solidFill>
              </a:rPr>
              <a:t>Породи </a:t>
            </a:r>
            <a:r>
              <a:rPr lang="ru-RU" sz="2800" i="1" dirty="0">
                <a:solidFill>
                  <a:srgbClr val="002060"/>
                </a:solidFill>
              </a:rPr>
              <a:t>курей, </a:t>
            </a:r>
            <a:r>
              <a:rPr lang="ru-RU" sz="2800" i="1" dirty="0" err="1">
                <a:solidFill>
                  <a:srgbClr val="002060"/>
                </a:solidFill>
              </a:rPr>
              <a:t>які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створені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селекцією</a:t>
            </a:r>
            <a:r>
              <a:rPr lang="ru-RU" sz="2800" i="1" dirty="0">
                <a:solidFill>
                  <a:srgbClr val="002060"/>
                </a:solidFill>
              </a:rPr>
              <a:t> і </a:t>
            </a:r>
            <a:r>
              <a:rPr lang="ru-RU" sz="2800" i="1" dirty="0" err="1">
                <a:solidFill>
                  <a:srgbClr val="002060"/>
                </a:solidFill>
              </a:rPr>
              <a:t>зберігаються</a:t>
            </a:r>
            <a:r>
              <a:rPr lang="ru-RU" sz="2800" i="1" dirty="0">
                <a:solidFill>
                  <a:srgbClr val="002060"/>
                </a:solidFill>
              </a:rPr>
              <a:t> як </a:t>
            </a:r>
            <a:r>
              <a:rPr lang="ru-RU" sz="2800" i="1" dirty="0" err="1">
                <a:solidFill>
                  <a:srgbClr val="002060"/>
                </a:solidFill>
              </a:rPr>
              <a:t>цінний</a:t>
            </a:r>
            <a:r>
              <a:rPr lang="ru-RU" sz="2800" i="1" dirty="0">
                <a:solidFill>
                  <a:srgbClr val="002060"/>
                </a:solidFill>
              </a:rPr>
              <a:t> генофонд у </a:t>
            </a:r>
            <a:r>
              <a:rPr lang="ru-RU" sz="2800" i="1" dirty="0" err="1">
                <a:solidFill>
                  <a:srgbClr val="002060"/>
                </a:solidFill>
              </a:rPr>
              <a:t>птахівництві</a:t>
            </a:r>
            <a:r>
              <a:rPr lang="ru-RU" sz="2800" i="1" dirty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098" name="Picture 2" descr="&amp;Pcy;&amp;ocy;&amp;lcy;&amp;tcy;&amp;acy;&amp;vcy;&amp;scy;&amp;softcy;&amp;kcy;&amp;acy; &amp;Gcy;&amp;lcy;&amp;icy;&amp;ncy;&amp;icy;&amp;scy;&amp;tcy;&amp;acy; | AgroMega.in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3333750" cy="24955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03648" y="6021288"/>
            <a:ext cx="2488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Полтавські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глиняст</a:t>
            </a:r>
            <a:r>
              <a:rPr lang="uk-UA" b="1" dirty="0" smtClean="0">
                <a:solidFill>
                  <a:srgbClr val="002060"/>
                </a:solidFill>
              </a:rPr>
              <a:t>і</a:t>
            </a:r>
            <a:endParaRPr lang="ru-RU" dirty="0"/>
          </a:p>
        </p:txBody>
      </p:sp>
      <p:sp>
        <p:nvSpPr>
          <p:cNvPr id="4100" name="AutoShape 4" descr="&amp;Kcy;&amp;Ucy;&amp;Rcy;&amp;Icy; &amp;Gcy;&amp;IEcy;&amp;Rcy;&amp;Kcy;&amp;Ucy;&amp;Lcy;&amp;IEcy;&amp;Scy;: &amp;Ocy;&amp;Pcy;&amp;Icy;&amp;Scy; &amp;Pcy;&amp;Ocy;&amp;Rcy;&amp;Ocy;&amp;Dcy;&amp;Icy;, &amp;Fcy;&amp;Ocy;&amp;Tcy;&amp;Ocy;, &amp;KHcy;&amp;Acy;&amp;Rcy;&amp;Acy;&amp;Kcy;&amp;Tcy;&amp;IEcy;&amp;Rcy;&amp;Icy;&amp;Scy;&amp;Tcy;&amp;Icy;&amp;Kcy;&amp;Acy;, &amp;Pcy;&amp;Rcy;&amp;Ocy;&amp;Dcy;&amp;Ucy;&amp;Kcy;&amp;Tcy;&amp;Icy;&amp;Vcy;&amp;Ncy;&amp;Iukcy;&amp;Scy;&amp;Tcy;&amp;SOFTcy;, &amp;Vcy;&amp;Mcy;&amp;Iukcy;&amp;Scy;&amp;Tcy; &amp;Iukcy;  &amp;Gcy;&amp;Ocy;&amp;Dcy;&amp;Ucy;&amp;Vcy;&amp;Acy;&amp;Ncy;&amp;Ncy;&amp;YAcy; - &amp;Pcy;&amp;Tcy;&amp;Acy;&amp;KHcy;&amp;Iukcy;&amp;Vcy;&amp;Ncy;&amp;Icy;&amp;TScy;&amp;Tcy;&amp;V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&amp;Kcy;&amp;Ucy;&amp;Rcy;&amp;Icy; &amp;Gcy;&amp;IEcy;&amp;Rcy;&amp;Kcy;&amp;Ucy;&amp;Lcy;&amp;IEcy;&amp;Scy;: &amp;Ocy;&amp;Pcy;&amp;Icy;&amp;Scy; &amp;Pcy;&amp;Ocy;&amp;Rcy;&amp;Ocy;&amp;Dcy;&amp;Icy;, &amp;Fcy;&amp;Ocy;&amp;Tcy;&amp;Ocy;, &amp;KHcy;&amp;Acy;&amp;Rcy;&amp;Acy;&amp;Kcy;&amp;Tcy;&amp;IEcy;&amp;Rcy;&amp;Icy;&amp;Scy;&amp;Tcy;&amp;Icy;&amp;Kcy;&amp;Acy;, &amp;Pcy;&amp;Rcy;&amp;Ocy;&amp;Dcy;&amp;Ucy;&amp;Kcy;&amp;Tcy;&amp;Icy;&amp;Vcy;&amp;Ncy;&amp;Iukcy;&amp;Scy;&amp;Tcy;&amp;SOFTcy;, &amp;Vcy;&amp;Mcy;&amp;Iukcy;&amp;Scy;&amp;Tcy; &amp;Iukcy;  &amp;Gcy;&amp;Ocy;&amp;Dcy;&amp;Ucy;&amp;Vcy;&amp;Acy;&amp;Ncy;&amp;Ncy;&amp;YAcy; - &amp;Pcy;&amp;Tcy;&amp;Acy;&amp;KHcy;&amp;Iukcy;&amp;Vcy;&amp;Ncy;&amp;Icy;&amp;TScy;&amp;Tcy;&amp;V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&amp;Kcy;&amp;ucy;&amp;rcy;&amp;ycy; &amp;Gcy;&amp;iecy;&amp;rcy;&amp;kcy;&amp;ucy;&amp;lcy;&amp;iecy;&amp;scy;: &amp;mcy;&amp;yacy;&amp;scy;&amp;ocy;-&amp;yacy;&amp;icy;&amp;chcy;&amp;ncy;&amp;ycy;&amp;jcy; &amp;kcy;&amp;rcy;&amp;ocy;&amp;scy;&amp;scy; &amp;icy;&amp;zcy; &amp;Ucy;&amp;kcy;&amp;rcy;&amp;acy;&amp;icy;&amp;n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3619500" cy="27336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24128" y="6237312"/>
            <a:ext cx="1359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«</a:t>
            </a:r>
            <a:r>
              <a:rPr lang="ru-RU" b="1" dirty="0" smtClean="0">
                <a:solidFill>
                  <a:srgbClr val="002060"/>
                </a:solidFill>
              </a:rPr>
              <a:t>Геркулес</a:t>
            </a:r>
            <a:r>
              <a:rPr lang="ru-RU" b="1" i="1" dirty="0" smtClean="0">
                <a:solidFill>
                  <a:srgbClr val="002060"/>
                </a:solidFill>
              </a:rPr>
              <a:t>»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3512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5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2. </a:t>
            </a:r>
            <a:r>
              <a:rPr lang="ru-RU" sz="2800" b="1" dirty="0">
                <a:solidFill>
                  <a:srgbClr val="C00000"/>
                </a:solidFill>
              </a:rPr>
              <a:t>Характеристика </a:t>
            </a:r>
            <a:r>
              <a:rPr lang="ru-RU" sz="2800" b="1" dirty="0" err="1">
                <a:solidFill>
                  <a:srgbClr val="C00000"/>
                </a:solidFill>
              </a:rPr>
              <a:t>порід</a:t>
            </a:r>
            <a:r>
              <a:rPr lang="ru-RU" sz="2800" b="1" dirty="0">
                <a:solidFill>
                  <a:srgbClr val="C00000"/>
                </a:solidFill>
              </a:rPr>
              <a:t> качок</a:t>
            </a:r>
            <a:r>
              <a:rPr lang="ru-RU" sz="2800" b="1" i="1" dirty="0">
                <a:solidFill>
                  <a:srgbClr val="C00000"/>
                </a:solidFill>
              </a:rPr>
              <a:t>, </a:t>
            </a:r>
            <a:r>
              <a:rPr lang="ru-RU" sz="2800" b="1" dirty="0">
                <a:solidFill>
                  <a:srgbClr val="C00000"/>
                </a:solidFill>
              </a:rPr>
              <a:t>гусей та </a:t>
            </a:r>
            <a:r>
              <a:rPr lang="ru-RU" sz="2800" b="1" dirty="0" err="1">
                <a:solidFill>
                  <a:srgbClr val="C00000"/>
                </a:solidFill>
              </a:rPr>
              <a:t>індиків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1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Породи </a:t>
            </a:r>
            <a:r>
              <a:rPr lang="ru-RU" sz="2400" b="1" i="1" dirty="0" err="1">
                <a:solidFill>
                  <a:srgbClr val="FF0000"/>
                </a:solidFill>
              </a:rPr>
              <a:t>і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кроси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качок, </a:t>
            </a:r>
            <a:r>
              <a:rPr lang="ru-RU" sz="2400" b="1" i="1" dirty="0" err="1">
                <a:solidFill>
                  <a:srgbClr val="FF0000"/>
                </a:solidFill>
              </a:rPr>
              <a:t>які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створені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селекцією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err="1" smtClean="0">
                <a:solidFill>
                  <a:srgbClr val="002060"/>
                </a:solidFill>
              </a:rPr>
              <a:t>Пекінські</a:t>
            </a:r>
            <a:r>
              <a:rPr lang="ru-RU" sz="2400" b="1" dirty="0" smtClean="0">
                <a:solidFill>
                  <a:srgbClr val="002060"/>
                </a:solidFill>
              </a:rPr>
              <a:t>  качки.  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 err="1" smtClean="0">
                <a:solidFill>
                  <a:srgbClr val="002060"/>
                </a:solidFill>
              </a:rPr>
              <a:t>Мускусні</a:t>
            </a:r>
            <a:r>
              <a:rPr lang="ru-RU" sz="2400" b="1" dirty="0" smtClean="0">
                <a:solidFill>
                  <a:srgbClr val="002060"/>
                </a:solidFill>
              </a:rPr>
              <a:t>  качки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err="1" smtClean="0">
                <a:solidFill>
                  <a:srgbClr val="002060"/>
                </a:solidFill>
              </a:rPr>
              <a:t>Чорні</a:t>
            </a: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</a:rPr>
              <a:t>білогруді</a:t>
            </a:r>
            <a:r>
              <a:rPr lang="ru-RU" sz="2400" b="1" dirty="0" smtClean="0">
                <a:solidFill>
                  <a:srgbClr val="002060"/>
                </a:solidFill>
              </a:rPr>
              <a:t>  качки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err="1" smtClean="0">
                <a:solidFill>
                  <a:srgbClr val="002060"/>
                </a:solidFill>
              </a:rPr>
              <a:t>Українські</a:t>
            </a: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</a:rPr>
              <a:t>сірі</a:t>
            </a:r>
            <a:r>
              <a:rPr lang="ru-RU" sz="2400" b="1" dirty="0" smtClean="0">
                <a:solidFill>
                  <a:srgbClr val="002060"/>
                </a:solidFill>
              </a:rPr>
              <a:t>  качки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err="1" smtClean="0">
                <a:solidFill>
                  <a:srgbClr val="002060"/>
                </a:solidFill>
              </a:rPr>
              <a:t>Індійські</a:t>
            </a: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</a:rPr>
              <a:t>бігуни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err="1" smtClean="0">
                <a:solidFill>
                  <a:srgbClr val="002060"/>
                </a:solidFill>
              </a:rPr>
              <a:t>Рейнські</a:t>
            </a:r>
            <a:r>
              <a:rPr lang="ru-RU" sz="2400" b="1" dirty="0" smtClean="0">
                <a:solidFill>
                  <a:srgbClr val="002060"/>
                </a:solidFill>
              </a:rPr>
              <a:t> гуси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err="1" smtClean="0">
                <a:solidFill>
                  <a:srgbClr val="002060"/>
                </a:solidFill>
              </a:rPr>
              <a:t>Великі</a:t>
            </a:r>
            <a:r>
              <a:rPr lang="ru-RU" sz="2400" b="1" dirty="0" smtClean="0">
                <a:solidFill>
                  <a:srgbClr val="002060"/>
                </a:solidFill>
              </a:rPr>
              <a:t>   </a:t>
            </a:r>
            <a:r>
              <a:rPr lang="ru-RU" sz="2400" b="1" dirty="0" err="1" smtClean="0">
                <a:solidFill>
                  <a:srgbClr val="002060"/>
                </a:solidFill>
              </a:rPr>
              <a:t>сірі</a:t>
            </a:r>
            <a:r>
              <a:rPr lang="ru-RU" sz="2400" b="1" dirty="0" smtClean="0">
                <a:solidFill>
                  <a:srgbClr val="002060"/>
                </a:solidFill>
              </a:rPr>
              <a:t>   гуси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err="1" smtClean="0">
                <a:solidFill>
                  <a:srgbClr val="002060"/>
                </a:solidFill>
              </a:rPr>
              <a:t>Тулузькі</a:t>
            </a:r>
            <a:r>
              <a:rPr lang="ru-RU" sz="2400" b="1" dirty="0" smtClean="0">
                <a:solidFill>
                  <a:srgbClr val="002060"/>
                </a:solidFill>
              </a:rPr>
              <a:t> гуси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err="1" smtClean="0">
                <a:solidFill>
                  <a:srgbClr val="002060"/>
                </a:solidFill>
              </a:rPr>
              <a:t>Італійські</a:t>
            </a:r>
            <a:r>
              <a:rPr lang="ru-RU" sz="2400" b="1" dirty="0" smtClean="0">
                <a:solidFill>
                  <a:srgbClr val="002060"/>
                </a:solidFill>
              </a:rPr>
              <a:t>   гуси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err="1" smtClean="0">
                <a:solidFill>
                  <a:srgbClr val="002060"/>
                </a:solidFill>
              </a:rPr>
              <a:t>Китайські</a:t>
            </a:r>
            <a:r>
              <a:rPr lang="ru-RU" sz="2400" b="1" dirty="0" smtClean="0">
                <a:solidFill>
                  <a:srgbClr val="002060"/>
                </a:solidFill>
              </a:rPr>
              <a:t>  гуси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074" name="Picture 2" descr="&amp;Ocy;&amp;pcy;&amp;icy;&amp;scy; &amp;kcy;&amp;acy;&amp;chcy;&amp;ocy;&amp;kcy; &amp;pcy;&amp;ocy;&amp;rcy;&amp;ocy;&amp;dcy;&amp;icy; &amp;Pcy;&amp;iecy;&amp;kcy;&amp;iukcy;&amp;ncy;&amp;scy;&amp;softcy;&amp;kcy;&amp;acy;, &amp;fcy;&amp;ocy;&amp;tcy;&amp;ocy;, &amp;vcy;&amp;icy;&amp;rcy;&amp;ocy;&amp;shchcy;&amp;ucy;&amp;vcy;&amp;acy;&amp;ncy;&amp;n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2816"/>
            <a:ext cx="4211960" cy="26761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948264" y="4437112"/>
            <a:ext cx="1807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Пекінські</a:t>
            </a:r>
            <a:r>
              <a:rPr lang="ru-RU" b="1" dirty="0" smtClean="0">
                <a:solidFill>
                  <a:srgbClr val="002060"/>
                </a:solidFill>
              </a:rPr>
              <a:t>  качки</a:t>
            </a:r>
            <a:endParaRPr lang="ru-RU" dirty="0"/>
          </a:p>
        </p:txBody>
      </p:sp>
      <p:pic>
        <p:nvPicPr>
          <p:cNvPr id="3076" name="Picture 4" descr="&amp;Pcy;&amp;ocy;&amp;rcy;&amp;ocy;&amp;dcy;&amp;icy; &amp;mcy;&amp;ucy;&amp;scy;&amp;kcy;&amp;ucy;&amp;scy;&amp;ncy;&amp;icy;&amp;khcy; &amp;kcy;&amp;acy;&amp;chcy;&amp;ocy;&amp;kcy; &amp;zcy; &amp;fcy;&amp;ocy;&amp;tcy;&amp;ocy; &amp;iukcy; &amp;ocy;&amp;pcy;&amp;icy;&amp;scy;&amp;ocy;&amp;mcy;, &amp;Dcy;&amp;ocy;&amp;mcy;&amp;acy;&amp;shcy;&amp;ncy;&amp;yacy; &amp;fcy;&amp;iecy;&amp;rcy;&amp;m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000500"/>
            <a:ext cx="2857500" cy="2857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03648" y="6488668"/>
            <a:ext cx="1775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Мускусні</a:t>
            </a:r>
            <a:r>
              <a:rPr lang="ru-RU" b="1" dirty="0" smtClean="0">
                <a:solidFill>
                  <a:srgbClr val="002060"/>
                </a:solidFill>
              </a:rPr>
              <a:t>  качки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44484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763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ВИДИ, ПОРОДИ І КРОСИ ПТИЦІ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№6 ВИДИ, ПОРОДИ І КРОСИ ПТИЦІ    </dc:title>
  <dc:creator>Sam</dc:creator>
  <cp:lastModifiedBy>Ulia</cp:lastModifiedBy>
  <cp:revision>17</cp:revision>
  <dcterms:created xsi:type="dcterms:W3CDTF">2018-03-01T10:48:23Z</dcterms:created>
  <dcterms:modified xsi:type="dcterms:W3CDTF">2021-05-26T12:12:53Z</dcterms:modified>
</cp:coreProperties>
</file>