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1" r:id="rId4"/>
    <p:sldId id="257" r:id="rId5"/>
    <p:sldId id="285" r:id="rId6"/>
    <p:sldId id="281" r:id="rId7"/>
    <p:sldId id="278" r:id="rId8"/>
    <p:sldId id="282" r:id="rId9"/>
    <p:sldId id="277" r:id="rId10"/>
    <p:sldId id="258" r:id="rId11"/>
    <p:sldId id="279" r:id="rId12"/>
    <p:sldId id="273" r:id="rId13"/>
    <p:sldId id="259" r:id="rId14"/>
    <p:sldId id="284" r:id="rId15"/>
    <p:sldId id="280" r:id="rId16"/>
    <p:sldId id="274" r:id="rId17"/>
    <p:sldId id="260" r:id="rId18"/>
    <p:sldId id="283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1A0141-69D8-4CD1-B07B-F080C1FA508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E5F099-7E6C-4629-85D3-E172CD7706EB}">
      <dgm:prSet/>
      <dgm:spPr/>
      <dgm:t>
        <a:bodyPr/>
        <a:lstStyle/>
        <a:p>
          <a:pPr rtl="0"/>
          <a:r>
            <a:rPr lang="uk-UA" dirty="0" smtClean="0"/>
            <a:t>Тварини постійно витрачають енергію і поживні речовини на підтримання життєдіяльності і утворення продукції. Тому їх організм потребує безперервного відновлення цих витрат за рахунок поживних речовин, що надходять з кормами, а їх кількісне вираження є нормою годівлі.</a:t>
          </a:r>
          <a:endParaRPr lang="ru-RU" dirty="0"/>
        </a:p>
      </dgm:t>
    </dgm:pt>
    <dgm:pt modelId="{2824396C-829A-422D-81B9-0E57321EBB85}" type="parTrans" cxnId="{C81F79ED-FEAC-400A-83ED-15F69579E668}">
      <dgm:prSet/>
      <dgm:spPr/>
      <dgm:t>
        <a:bodyPr/>
        <a:lstStyle/>
        <a:p>
          <a:endParaRPr lang="ru-RU"/>
        </a:p>
      </dgm:t>
    </dgm:pt>
    <dgm:pt modelId="{7B249735-F7BC-46A3-BA75-59D725138E4F}" type="sibTrans" cxnId="{C81F79ED-FEAC-400A-83ED-15F69579E668}">
      <dgm:prSet/>
      <dgm:spPr/>
      <dgm:t>
        <a:bodyPr/>
        <a:lstStyle/>
        <a:p>
          <a:endParaRPr lang="ru-RU"/>
        </a:p>
      </dgm:t>
    </dgm:pt>
    <dgm:pt modelId="{1CC7E134-F552-4CC3-8198-BDBF85761290}" type="pres">
      <dgm:prSet presAssocID="{9F1A0141-69D8-4CD1-B07B-F080C1FA50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6B8EB3-18CB-4A38-BAF8-E7B61C2FEDBA}" type="pres">
      <dgm:prSet presAssocID="{D6E5F099-7E6C-4629-85D3-E172CD7706E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E99507-93C0-4D16-8782-EC105D05EFD5}" type="presOf" srcId="{9F1A0141-69D8-4CD1-B07B-F080C1FA5088}" destId="{1CC7E134-F552-4CC3-8198-BDBF85761290}" srcOrd="0" destOrd="0" presId="urn:microsoft.com/office/officeart/2005/8/layout/vList2"/>
    <dgm:cxn modelId="{C81F79ED-FEAC-400A-83ED-15F69579E668}" srcId="{9F1A0141-69D8-4CD1-B07B-F080C1FA5088}" destId="{D6E5F099-7E6C-4629-85D3-E172CD7706EB}" srcOrd="0" destOrd="0" parTransId="{2824396C-829A-422D-81B9-0E57321EBB85}" sibTransId="{7B249735-F7BC-46A3-BA75-59D725138E4F}"/>
    <dgm:cxn modelId="{766A1343-7B5A-4B67-9D23-25F196A8E8A3}" type="presOf" srcId="{D6E5F099-7E6C-4629-85D3-E172CD7706EB}" destId="{306B8EB3-18CB-4A38-BAF8-E7B61C2FEDBA}" srcOrd="0" destOrd="0" presId="urn:microsoft.com/office/officeart/2005/8/layout/vList2"/>
    <dgm:cxn modelId="{6D85B72E-DE44-480B-88C1-CB39C21A3C98}" type="presParOf" srcId="{1CC7E134-F552-4CC3-8198-BDBF85761290}" destId="{306B8EB3-18CB-4A38-BAF8-E7B61C2FEDB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38F58E-1426-4AFF-B6E1-4044EF05A59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44BC8F-035B-47AD-A672-516BD360B8E7}">
      <dgm:prSet/>
      <dgm:spPr/>
      <dgm:t>
        <a:bodyPr/>
        <a:lstStyle/>
        <a:p>
          <a:pPr rtl="0"/>
          <a:r>
            <a:rPr lang="uk-UA" b="1" dirty="0" smtClean="0">
              <a:solidFill>
                <a:srgbClr val="FF0000"/>
              </a:solidFill>
            </a:rPr>
            <a:t>Норма годівлі</a:t>
          </a:r>
          <a:r>
            <a:rPr lang="ru-RU" dirty="0" smtClean="0"/>
            <a:t> </a:t>
          </a:r>
          <a:r>
            <a:rPr lang="uk-UA" dirty="0" smtClean="0"/>
            <a:t>– це кількість енергії і поживних речовин, які забезпечують відповідну продуктивність тварин при збереженні їх здоров'я та нормального відтворення. Годівля, яка відповідає нормам, називається</a:t>
          </a:r>
          <a:r>
            <a:rPr lang="ru-RU" dirty="0" smtClean="0"/>
            <a:t> </a:t>
          </a:r>
          <a:r>
            <a:rPr lang="uk-UA" b="1" dirty="0" smtClean="0">
              <a:solidFill>
                <a:srgbClr val="FF0000"/>
              </a:solidFill>
            </a:rPr>
            <a:t>нормованою.</a:t>
          </a:r>
          <a:r>
            <a:rPr lang="ru-RU" b="1" dirty="0" smtClean="0">
              <a:solidFill>
                <a:srgbClr val="FF0000"/>
              </a:solidFill>
            </a:rPr>
            <a:t> </a:t>
          </a:r>
          <a:r>
            <a:rPr lang="uk-UA" dirty="0" smtClean="0"/>
            <a:t>Така годівля підвищує коефіцієнт корисної дії кормів, що має важливе значення для економного використання кормових ресурсів.</a:t>
          </a:r>
          <a:endParaRPr lang="ru-RU" dirty="0"/>
        </a:p>
      </dgm:t>
    </dgm:pt>
    <dgm:pt modelId="{6AFFEEA6-B972-4724-821D-BCDF6A8F5442}" type="parTrans" cxnId="{E7844681-8890-4A84-AFCD-22850FC9D75A}">
      <dgm:prSet/>
      <dgm:spPr/>
      <dgm:t>
        <a:bodyPr/>
        <a:lstStyle/>
        <a:p>
          <a:endParaRPr lang="ru-RU"/>
        </a:p>
      </dgm:t>
    </dgm:pt>
    <dgm:pt modelId="{6895345F-DEFE-457D-9468-DAEAD9BB676E}" type="sibTrans" cxnId="{E7844681-8890-4A84-AFCD-22850FC9D75A}">
      <dgm:prSet/>
      <dgm:spPr/>
      <dgm:t>
        <a:bodyPr/>
        <a:lstStyle/>
        <a:p>
          <a:endParaRPr lang="ru-RU"/>
        </a:p>
      </dgm:t>
    </dgm:pt>
    <dgm:pt modelId="{9D3C7C86-50E7-4C15-82CF-24DF383439CF}" type="pres">
      <dgm:prSet presAssocID="{D738F58E-1426-4AFF-B6E1-4044EF05A5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E95B40-80A3-41B2-BC27-13310E7AA778}" type="pres">
      <dgm:prSet presAssocID="{F644BC8F-035B-47AD-A672-516BD360B8E7}" presName="parentText" presStyleLbl="node1" presStyleIdx="0" presStyleCnt="1" custLinFactNeighborX="-2828" custLinFactNeighborY="-58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844681-8890-4A84-AFCD-22850FC9D75A}" srcId="{D738F58E-1426-4AFF-B6E1-4044EF05A590}" destId="{F644BC8F-035B-47AD-A672-516BD360B8E7}" srcOrd="0" destOrd="0" parTransId="{6AFFEEA6-B972-4724-821D-BCDF6A8F5442}" sibTransId="{6895345F-DEFE-457D-9468-DAEAD9BB676E}"/>
    <dgm:cxn modelId="{7E75EC17-F611-4C6F-B37E-D522F8FAB512}" type="presOf" srcId="{D738F58E-1426-4AFF-B6E1-4044EF05A590}" destId="{9D3C7C86-50E7-4C15-82CF-24DF383439CF}" srcOrd="0" destOrd="0" presId="urn:microsoft.com/office/officeart/2005/8/layout/vList2"/>
    <dgm:cxn modelId="{3868C26A-B957-471A-B2A7-1616904D089C}" type="presOf" srcId="{F644BC8F-035B-47AD-A672-516BD360B8E7}" destId="{D7E95B40-80A3-41B2-BC27-13310E7AA778}" srcOrd="0" destOrd="0" presId="urn:microsoft.com/office/officeart/2005/8/layout/vList2"/>
    <dgm:cxn modelId="{7333BE96-B88B-4ED0-A3B3-F5B26BA63987}" type="presParOf" srcId="{9D3C7C86-50E7-4C15-82CF-24DF383439CF}" destId="{D7E95B40-80A3-41B2-BC27-13310E7AA77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C3CB48-2A44-49E8-AF79-3562CDC5D14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3904DD8E-FDF8-43EA-8B36-CD3EC7B63DFD}">
      <dgm:prSet/>
      <dgm:spPr/>
      <dgm:t>
        <a:bodyPr/>
        <a:lstStyle/>
        <a:p>
          <a:pPr rtl="0"/>
          <a:r>
            <a:rPr lang="uk-UA" b="1" dirty="0" smtClean="0"/>
            <a:t>Годівлю великої рогатої худоби</a:t>
          </a:r>
          <a:r>
            <a:rPr lang="uk-UA" dirty="0" smtClean="0"/>
            <a:t>, коней і овець нормують в основному за вмістом кормових одиниць, обмінної енергії, сухої речовини, сирого і перетравного протеїну, сирої клітковини, крохмалю, цукру, сирого жиру, кухонної солі, кальцію, фосфору, магнію, калію, сірки, заліза, міді, цинку, кобальту, марганцю, йоду, каротину, вітамінів Е і </a:t>
          </a:r>
          <a:r>
            <a:rPr lang="ru-RU" dirty="0" smtClean="0"/>
            <a:t>D</a:t>
          </a:r>
          <a:r>
            <a:rPr lang="uk-UA" dirty="0" smtClean="0"/>
            <a:t>. Раціони свиней, птиці, крім цих показників, додатково нормують за незамінними амінокислотами та водорозчинними вітамінами.</a:t>
          </a:r>
          <a:endParaRPr lang="ru-RU" dirty="0"/>
        </a:p>
      </dgm:t>
    </dgm:pt>
    <dgm:pt modelId="{DF3ED0D9-669C-4821-93FD-CF6C462BACE7}" type="parTrans" cxnId="{853DD738-C18E-4E29-BB5C-50E394F9AB83}">
      <dgm:prSet/>
      <dgm:spPr/>
      <dgm:t>
        <a:bodyPr/>
        <a:lstStyle/>
        <a:p>
          <a:endParaRPr lang="ru-RU"/>
        </a:p>
      </dgm:t>
    </dgm:pt>
    <dgm:pt modelId="{47BED1C3-206D-4DD0-83C8-9AFEF8F8BC3A}" type="sibTrans" cxnId="{853DD738-C18E-4E29-BB5C-50E394F9AB83}">
      <dgm:prSet/>
      <dgm:spPr/>
      <dgm:t>
        <a:bodyPr/>
        <a:lstStyle/>
        <a:p>
          <a:endParaRPr lang="ru-RU"/>
        </a:p>
      </dgm:t>
    </dgm:pt>
    <dgm:pt modelId="{EB0201EF-D018-4F5F-BD0F-C4696AD2C68B}" type="pres">
      <dgm:prSet presAssocID="{61C3CB48-2A44-49E8-AF79-3562CDC5D1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F8FD54-2E34-4AE3-B35A-B2B9B6A72A0A}" type="pres">
      <dgm:prSet presAssocID="{3904DD8E-FDF8-43EA-8B36-CD3EC7B63DF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3DD738-C18E-4E29-BB5C-50E394F9AB83}" srcId="{61C3CB48-2A44-49E8-AF79-3562CDC5D14B}" destId="{3904DD8E-FDF8-43EA-8B36-CD3EC7B63DFD}" srcOrd="0" destOrd="0" parTransId="{DF3ED0D9-669C-4821-93FD-CF6C462BACE7}" sibTransId="{47BED1C3-206D-4DD0-83C8-9AFEF8F8BC3A}"/>
    <dgm:cxn modelId="{58C1CE8C-EC40-476E-AE01-29ECA5A1A8A2}" type="presOf" srcId="{3904DD8E-FDF8-43EA-8B36-CD3EC7B63DFD}" destId="{3FF8FD54-2E34-4AE3-B35A-B2B9B6A72A0A}" srcOrd="0" destOrd="0" presId="urn:microsoft.com/office/officeart/2005/8/layout/vList2"/>
    <dgm:cxn modelId="{14D8467F-C514-4608-BF9B-5CAF9730C8BA}" type="presOf" srcId="{61C3CB48-2A44-49E8-AF79-3562CDC5D14B}" destId="{EB0201EF-D018-4F5F-BD0F-C4696AD2C68B}" srcOrd="0" destOrd="0" presId="urn:microsoft.com/office/officeart/2005/8/layout/vList2"/>
    <dgm:cxn modelId="{D632AA6A-0173-4B1B-BB62-F065B57476E7}" type="presParOf" srcId="{EB0201EF-D018-4F5F-BD0F-C4696AD2C68B}" destId="{3FF8FD54-2E34-4AE3-B35A-B2B9B6A72A0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DC7B21-4CE2-4BF6-87B0-B04737024DA8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A59BA66-E741-4607-A57C-772770375E75}">
      <dgm:prSet/>
      <dgm:spPr/>
      <dgm:t>
        <a:bodyPr/>
        <a:lstStyle/>
        <a:p>
          <a:pPr rtl="0"/>
          <a:r>
            <a:rPr lang="ru-RU" dirty="0" smtClean="0"/>
            <a:t>Тип </a:t>
          </a:r>
          <a:r>
            <a:rPr lang="ru-RU" dirty="0" err="1" smtClean="0"/>
            <a:t>годівлі</a:t>
          </a:r>
          <a:r>
            <a:rPr lang="ru-RU" dirty="0" smtClean="0"/>
            <a:t> </a:t>
          </a:r>
          <a:r>
            <a:rPr lang="ru-RU" dirty="0" err="1" smtClean="0"/>
            <a:t>залежить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> виду основного корму у </a:t>
          </a:r>
          <a:r>
            <a:rPr lang="ru-RU" dirty="0" err="1" smtClean="0"/>
            <a:t>раціоні</a:t>
          </a:r>
          <a:r>
            <a:rPr lang="ru-RU" dirty="0" smtClean="0"/>
            <a:t> (</a:t>
          </a:r>
          <a:r>
            <a:rPr lang="ru-RU" dirty="0" err="1" smtClean="0"/>
            <a:t>силосний</a:t>
          </a:r>
          <a:r>
            <a:rPr lang="ru-RU" dirty="0" smtClean="0"/>
            <a:t>, </a:t>
          </a:r>
          <a:r>
            <a:rPr lang="ru-RU" dirty="0" err="1" smtClean="0"/>
            <a:t>сінажний</a:t>
          </a:r>
          <a:r>
            <a:rPr lang="ru-RU" dirty="0" smtClean="0"/>
            <a:t>, </a:t>
          </a:r>
          <a:r>
            <a:rPr lang="ru-RU" dirty="0" err="1" smtClean="0"/>
            <a:t>напівконцентратний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інші</a:t>
          </a:r>
          <a:r>
            <a:rPr lang="ru-RU" dirty="0" smtClean="0"/>
            <a:t>). </a:t>
          </a:r>
          <a:r>
            <a:rPr lang="ru-RU" dirty="0" err="1" smtClean="0"/>
            <a:t>Годівля</a:t>
          </a:r>
          <a:r>
            <a:rPr lang="ru-RU" dirty="0" smtClean="0"/>
            <a:t>, яка </a:t>
          </a:r>
          <a:r>
            <a:rPr lang="ru-RU" dirty="0" err="1" smtClean="0"/>
            <a:t>має</a:t>
          </a:r>
          <a:r>
            <a:rPr lang="ru-RU" dirty="0" smtClean="0"/>
            <a:t> </a:t>
          </a:r>
          <a:r>
            <a:rPr lang="ru-RU" dirty="0" err="1" smtClean="0"/>
            <a:t>певні</a:t>
          </a:r>
          <a:r>
            <a:rPr lang="ru-RU" dirty="0" smtClean="0"/>
            <a:t> </a:t>
          </a:r>
          <a:r>
            <a:rPr lang="ru-RU" dirty="0" err="1" smtClean="0"/>
            <a:t>якісні</a:t>
          </a:r>
          <a:r>
            <a:rPr lang="ru-RU" dirty="0" smtClean="0"/>
            <a:t> та </a:t>
          </a:r>
          <a:r>
            <a:rPr lang="ru-RU" dirty="0" err="1" smtClean="0"/>
            <a:t>кількіcні</a:t>
          </a:r>
          <a:r>
            <a:rPr lang="ru-RU" dirty="0" smtClean="0"/>
            <a:t> </a:t>
          </a:r>
          <a:r>
            <a:rPr lang="ru-RU" dirty="0" err="1" smtClean="0"/>
            <a:t>особливості</a:t>
          </a:r>
          <a:r>
            <a:rPr lang="ru-RU" dirty="0" smtClean="0"/>
            <a:t>, </a:t>
          </a:r>
          <a:r>
            <a:rPr lang="ru-RU" dirty="0" err="1" smtClean="0"/>
            <a:t>тобто</a:t>
          </a:r>
          <a:r>
            <a:rPr lang="ru-RU" dirty="0" smtClean="0"/>
            <a:t> </a:t>
          </a:r>
          <a:r>
            <a:rPr lang="ru-RU" dirty="0" err="1" smtClean="0"/>
            <a:t>характеризується</a:t>
          </a:r>
          <a:r>
            <a:rPr lang="ru-RU" dirty="0" smtClean="0"/>
            <a:t> </a:t>
          </a:r>
          <a:r>
            <a:rPr lang="ru-RU" dirty="0" err="1" smtClean="0"/>
            <a:t>систематичним</a:t>
          </a:r>
          <a:r>
            <a:rPr lang="ru-RU" dirty="0" smtClean="0"/>
            <a:t> </a:t>
          </a:r>
          <a:r>
            <a:rPr lang="ru-RU" dirty="0" err="1" smtClean="0"/>
            <a:t>використанням</a:t>
          </a:r>
          <a:r>
            <a:rPr lang="ru-RU" dirty="0" smtClean="0"/>
            <a:t> </a:t>
          </a:r>
          <a:r>
            <a:rPr lang="ru-RU" dirty="0" err="1" smtClean="0"/>
            <a:t>окремих</a:t>
          </a:r>
          <a:r>
            <a:rPr lang="ru-RU" dirty="0" smtClean="0"/>
            <a:t> </a:t>
          </a:r>
          <a:r>
            <a:rPr lang="ru-RU" dirty="0" err="1" smtClean="0"/>
            <a:t>кормів</a:t>
          </a:r>
          <a:r>
            <a:rPr lang="ru-RU" dirty="0" smtClean="0"/>
            <a:t> </a:t>
          </a:r>
          <a:r>
            <a:rPr lang="ru-RU" dirty="0" err="1" smtClean="0"/>
            <a:t>називається</a:t>
          </a:r>
          <a:r>
            <a:rPr lang="ru-RU" dirty="0" smtClean="0"/>
            <a:t> </a:t>
          </a:r>
          <a:r>
            <a:rPr lang="ru-RU" b="1" dirty="0" smtClean="0"/>
            <a:t>типовою.</a:t>
          </a:r>
          <a:r>
            <a:rPr lang="ru-RU" dirty="0" smtClean="0"/>
            <a:t> Кожному типу </a:t>
          </a:r>
          <a:r>
            <a:rPr lang="ru-RU" dirty="0" err="1" smtClean="0"/>
            <a:t>годівлі</a:t>
          </a:r>
          <a:r>
            <a:rPr lang="ru-RU" dirty="0" smtClean="0"/>
            <a:t> </a:t>
          </a:r>
          <a:r>
            <a:rPr lang="ru-RU" dirty="0" err="1" smtClean="0"/>
            <a:t>відповідає</a:t>
          </a:r>
          <a:r>
            <a:rPr lang="ru-RU" dirty="0" smtClean="0"/>
            <a:t> </a:t>
          </a:r>
          <a:r>
            <a:rPr lang="ru-RU" b="1" dirty="0" err="1" smtClean="0"/>
            <a:t>певнаструктура</a:t>
          </a:r>
          <a:r>
            <a:rPr lang="ru-RU" b="1" dirty="0" smtClean="0"/>
            <a:t> </a:t>
          </a:r>
          <a:r>
            <a:rPr lang="ru-RU" b="1" dirty="0" err="1" smtClean="0"/>
            <a:t>раціону</a:t>
          </a:r>
          <a:r>
            <a:rPr lang="ru-RU" dirty="0" smtClean="0"/>
            <a:t>, яка </a:t>
          </a:r>
          <a:r>
            <a:rPr lang="ru-RU" dirty="0" err="1" smtClean="0"/>
            <a:t>показує</a:t>
          </a:r>
          <a:r>
            <a:rPr lang="ru-RU" dirty="0" smtClean="0"/>
            <a:t> </a:t>
          </a:r>
          <a:r>
            <a:rPr lang="ru-RU" dirty="0" err="1" smtClean="0"/>
            <a:t>співвідношення</a:t>
          </a:r>
          <a:r>
            <a:rPr lang="ru-RU" dirty="0" smtClean="0"/>
            <a:t> </a:t>
          </a:r>
          <a:r>
            <a:rPr lang="ru-RU" dirty="0" err="1" smtClean="0"/>
            <a:t>окремих</a:t>
          </a:r>
          <a:r>
            <a:rPr lang="ru-RU" dirty="0" smtClean="0"/>
            <a:t> </a:t>
          </a:r>
          <a:r>
            <a:rPr lang="ru-RU" dirty="0" err="1" smtClean="0"/>
            <a:t>груп</a:t>
          </a:r>
          <a:r>
            <a:rPr lang="ru-RU" dirty="0" smtClean="0"/>
            <a:t> </a:t>
          </a:r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видів</a:t>
          </a:r>
          <a:r>
            <a:rPr lang="ru-RU" dirty="0" smtClean="0"/>
            <a:t> </a:t>
          </a:r>
          <a:r>
            <a:rPr lang="ru-RU" dirty="0" err="1" smtClean="0"/>
            <a:t>кормів</a:t>
          </a:r>
          <a:r>
            <a:rPr lang="ru-RU" dirty="0" smtClean="0"/>
            <a:t> у </a:t>
          </a:r>
          <a:r>
            <a:rPr lang="ru-RU" dirty="0" err="1" smtClean="0"/>
            <a:t>ньому</a:t>
          </a:r>
          <a:r>
            <a:rPr lang="ru-RU" dirty="0" smtClean="0"/>
            <a:t> за </a:t>
          </a:r>
          <a:r>
            <a:rPr lang="ru-RU" dirty="0" err="1" smtClean="0"/>
            <a:t>енергетичною</a:t>
          </a:r>
          <a:r>
            <a:rPr lang="ru-RU" dirty="0" smtClean="0"/>
            <a:t> </a:t>
          </a:r>
          <a:r>
            <a:rPr lang="ru-RU" dirty="0" err="1" smtClean="0"/>
            <a:t>цінністю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виражена</a:t>
          </a:r>
          <a:r>
            <a:rPr lang="ru-RU" dirty="0" smtClean="0"/>
            <a:t> у </a:t>
          </a:r>
          <a:r>
            <a:rPr lang="ru-RU" dirty="0" err="1" smtClean="0"/>
            <a:t>відсотках</a:t>
          </a:r>
          <a:r>
            <a:rPr lang="ru-RU" dirty="0" smtClean="0"/>
            <a:t>.</a:t>
          </a:r>
          <a:endParaRPr lang="ru-RU" dirty="0"/>
        </a:p>
      </dgm:t>
    </dgm:pt>
    <dgm:pt modelId="{0EA5B66A-1407-4D5C-8A1F-E9DB23B390CB}" type="parTrans" cxnId="{6903F2EB-46B9-4248-8FFE-3D433F7EA819}">
      <dgm:prSet/>
      <dgm:spPr/>
      <dgm:t>
        <a:bodyPr/>
        <a:lstStyle/>
        <a:p>
          <a:endParaRPr lang="ru-RU"/>
        </a:p>
      </dgm:t>
    </dgm:pt>
    <dgm:pt modelId="{48BB1A3A-32B0-492F-AE4F-5AD8FA13B23E}" type="sibTrans" cxnId="{6903F2EB-46B9-4248-8FFE-3D433F7EA819}">
      <dgm:prSet/>
      <dgm:spPr/>
      <dgm:t>
        <a:bodyPr/>
        <a:lstStyle/>
        <a:p>
          <a:endParaRPr lang="ru-RU"/>
        </a:p>
      </dgm:t>
    </dgm:pt>
    <dgm:pt modelId="{026AF30B-182B-4BA9-8D9C-37BF700A0E40}">
      <dgm:prSet/>
      <dgm:spPr/>
      <dgm:t>
        <a:bodyPr/>
        <a:lstStyle/>
        <a:p>
          <a:pPr rtl="0"/>
          <a:r>
            <a:rPr lang="ru-RU" dirty="0" err="1" smtClean="0"/>
            <a:t>Годівля</a:t>
          </a:r>
          <a:r>
            <a:rPr lang="ru-RU" dirty="0" smtClean="0"/>
            <a:t>, яка </a:t>
          </a:r>
          <a:r>
            <a:rPr lang="ru-RU" dirty="0" err="1" smtClean="0"/>
            <a:t>підтримує</a:t>
          </a:r>
          <a:r>
            <a:rPr lang="ru-RU" dirty="0" smtClean="0"/>
            <a:t> </a:t>
          </a:r>
          <a:r>
            <a:rPr lang="ru-RU" dirty="0" err="1" smtClean="0"/>
            <a:t>життя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, </a:t>
          </a:r>
          <a:r>
            <a:rPr lang="ru-RU" dirty="0" err="1" smtClean="0"/>
            <a:t>забезпечує</a:t>
          </a:r>
          <a:r>
            <a:rPr lang="ru-RU" dirty="0" smtClean="0"/>
            <a:t> роботу </a:t>
          </a:r>
          <a:r>
            <a:rPr lang="ru-RU" dirty="0" err="1" smtClean="0"/>
            <a:t>внутрішніх</a:t>
          </a:r>
          <a:r>
            <a:rPr lang="ru-RU" dirty="0" smtClean="0"/>
            <a:t> </a:t>
          </a:r>
          <a:r>
            <a:rPr lang="ru-RU" dirty="0" err="1" smtClean="0"/>
            <a:t>органів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виділення</a:t>
          </a:r>
          <a:r>
            <a:rPr lang="ru-RU" dirty="0" smtClean="0"/>
            <a:t> </a:t>
          </a:r>
          <a:r>
            <a:rPr lang="ru-RU" dirty="0" err="1" smtClean="0"/>
            <a:t>певної</a:t>
          </a:r>
          <a:r>
            <a:rPr lang="ru-RU" dirty="0" smtClean="0"/>
            <a:t> </a:t>
          </a:r>
          <a:r>
            <a:rPr lang="ru-RU" dirty="0" err="1" smtClean="0"/>
            <a:t>кількості</a:t>
          </a:r>
          <a:r>
            <a:rPr lang="ru-RU" dirty="0" smtClean="0"/>
            <a:t> тепла для </a:t>
          </a:r>
          <a:r>
            <a:rPr lang="ru-RU" dirty="0" err="1" smtClean="0"/>
            <a:t>підтримання</a:t>
          </a:r>
          <a:r>
            <a:rPr lang="ru-RU" dirty="0" smtClean="0"/>
            <a:t> </a:t>
          </a:r>
          <a:r>
            <a:rPr lang="ru-RU" dirty="0" err="1" smtClean="0"/>
            <a:t>нормальної</a:t>
          </a:r>
          <a:r>
            <a:rPr lang="ru-RU" dirty="0" smtClean="0"/>
            <a:t> </a:t>
          </a:r>
          <a:r>
            <a:rPr lang="ru-RU" dirty="0" err="1" smtClean="0"/>
            <a:t>температури</a:t>
          </a:r>
          <a:r>
            <a:rPr lang="ru-RU" dirty="0" smtClean="0"/>
            <a:t> </a:t>
          </a:r>
          <a:r>
            <a:rPr lang="ru-RU" dirty="0" err="1" smtClean="0"/>
            <a:t>тіла</a:t>
          </a:r>
          <a:r>
            <a:rPr lang="ru-RU" dirty="0" smtClean="0"/>
            <a:t>, </a:t>
          </a:r>
          <a:r>
            <a:rPr lang="ru-RU" dirty="0" err="1" smtClean="0"/>
            <a:t>називається</a:t>
          </a:r>
          <a:r>
            <a:rPr lang="ru-RU" dirty="0" smtClean="0"/>
            <a:t> </a:t>
          </a:r>
          <a:r>
            <a:rPr lang="ru-RU" b="1" dirty="0" err="1" smtClean="0"/>
            <a:t>підтримуючою</a:t>
          </a:r>
          <a:r>
            <a:rPr lang="ru-RU" dirty="0" smtClean="0"/>
            <a:t>.</a:t>
          </a:r>
          <a:endParaRPr lang="ru-RU" dirty="0"/>
        </a:p>
      </dgm:t>
    </dgm:pt>
    <dgm:pt modelId="{AC39132C-D84C-4E8E-B42B-F32828F95E9A}" type="parTrans" cxnId="{FE2861A5-BB75-4509-B855-7553BD9E14EB}">
      <dgm:prSet/>
      <dgm:spPr/>
      <dgm:t>
        <a:bodyPr/>
        <a:lstStyle/>
        <a:p>
          <a:endParaRPr lang="ru-RU"/>
        </a:p>
      </dgm:t>
    </dgm:pt>
    <dgm:pt modelId="{191E414D-AECB-4781-88CA-A8B5F9ABC59E}" type="sibTrans" cxnId="{FE2861A5-BB75-4509-B855-7553BD9E14EB}">
      <dgm:prSet/>
      <dgm:spPr/>
      <dgm:t>
        <a:bodyPr/>
        <a:lstStyle/>
        <a:p>
          <a:endParaRPr lang="ru-RU"/>
        </a:p>
      </dgm:t>
    </dgm:pt>
    <dgm:pt modelId="{20E00BDA-46B1-4BF7-ADBC-1EA87B45D83C}" type="pres">
      <dgm:prSet presAssocID="{9EDC7B21-4CE2-4BF6-87B0-B04737024D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83C461-48D9-4C08-BAF7-06AE545A4BFF}" type="pres">
      <dgm:prSet presAssocID="{EA59BA66-E741-4607-A57C-772770375E7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46B4FC-8B2A-425A-B590-215F8F81CE7F}" type="pres">
      <dgm:prSet presAssocID="{48BB1A3A-32B0-492F-AE4F-5AD8FA13B23E}" presName="spacer" presStyleCnt="0"/>
      <dgm:spPr/>
    </dgm:pt>
    <dgm:pt modelId="{43ADFE0E-7A1C-4D0D-AAAB-4BAC74E2AD39}" type="pres">
      <dgm:prSet presAssocID="{026AF30B-182B-4BA9-8D9C-37BF700A0E4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03F2EB-46B9-4248-8FFE-3D433F7EA819}" srcId="{9EDC7B21-4CE2-4BF6-87B0-B04737024DA8}" destId="{EA59BA66-E741-4607-A57C-772770375E75}" srcOrd="0" destOrd="0" parTransId="{0EA5B66A-1407-4D5C-8A1F-E9DB23B390CB}" sibTransId="{48BB1A3A-32B0-492F-AE4F-5AD8FA13B23E}"/>
    <dgm:cxn modelId="{0702D791-1539-459D-9164-69F19E407616}" type="presOf" srcId="{026AF30B-182B-4BA9-8D9C-37BF700A0E40}" destId="{43ADFE0E-7A1C-4D0D-AAAB-4BAC74E2AD39}" srcOrd="0" destOrd="0" presId="urn:microsoft.com/office/officeart/2005/8/layout/vList2"/>
    <dgm:cxn modelId="{F915753C-C08C-40AC-B545-E5571DC7BD2E}" type="presOf" srcId="{EA59BA66-E741-4607-A57C-772770375E75}" destId="{8383C461-48D9-4C08-BAF7-06AE545A4BFF}" srcOrd="0" destOrd="0" presId="urn:microsoft.com/office/officeart/2005/8/layout/vList2"/>
    <dgm:cxn modelId="{FE2861A5-BB75-4509-B855-7553BD9E14EB}" srcId="{9EDC7B21-4CE2-4BF6-87B0-B04737024DA8}" destId="{026AF30B-182B-4BA9-8D9C-37BF700A0E40}" srcOrd="1" destOrd="0" parTransId="{AC39132C-D84C-4E8E-B42B-F32828F95E9A}" sibTransId="{191E414D-AECB-4781-88CA-A8B5F9ABC59E}"/>
    <dgm:cxn modelId="{C5CCC785-2CFC-438D-B6F5-E257F6E7A919}" type="presOf" srcId="{9EDC7B21-4CE2-4BF6-87B0-B04737024DA8}" destId="{20E00BDA-46B1-4BF7-ADBC-1EA87B45D83C}" srcOrd="0" destOrd="0" presId="urn:microsoft.com/office/officeart/2005/8/layout/vList2"/>
    <dgm:cxn modelId="{9D12393F-F30B-4F73-8EE3-AD6F9B5E8564}" type="presParOf" srcId="{20E00BDA-46B1-4BF7-ADBC-1EA87B45D83C}" destId="{8383C461-48D9-4C08-BAF7-06AE545A4BFF}" srcOrd="0" destOrd="0" presId="urn:microsoft.com/office/officeart/2005/8/layout/vList2"/>
    <dgm:cxn modelId="{D6F7CC83-58CC-4FD4-A63B-A884C07D6E81}" type="presParOf" srcId="{20E00BDA-46B1-4BF7-ADBC-1EA87B45D83C}" destId="{AF46B4FC-8B2A-425A-B590-215F8F81CE7F}" srcOrd="1" destOrd="0" presId="urn:microsoft.com/office/officeart/2005/8/layout/vList2"/>
    <dgm:cxn modelId="{10E58459-656A-454E-920B-A2E9664BB9F5}" type="presParOf" srcId="{20E00BDA-46B1-4BF7-ADBC-1EA87B45D83C}" destId="{43ADFE0E-7A1C-4D0D-AAAB-4BAC74E2AD3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B60D0D-12A8-400E-8ADD-1DFA53307DF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6D6E828-327C-4CAB-A949-84875FBCE269}">
      <dgm:prSet/>
      <dgm:spPr/>
      <dgm:t>
        <a:bodyPr/>
        <a:lstStyle/>
        <a:p>
          <a:pPr rtl="0"/>
          <a:r>
            <a:rPr lang="ru-RU" dirty="0" err="1" smtClean="0"/>
            <a:t>Повноцінність</a:t>
          </a:r>
          <a:r>
            <a:rPr lang="ru-RU" dirty="0" smtClean="0"/>
            <a:t> </a:t>
          </a:r>
          <a:r>
            <a:rPr lang="ru-RU" dirty="0" err="1" smtClean="0"/>
            <a:t>годівлі</a:t>
          </a:r>
          <a:r>
            <a:rPr lang="ru-RU" dirty="0" smtClean="0"/>
            <a:t> </a:t>
          </a:r>
          <a:r>
            <a:rPr lang="ru-RU" dirty="0" err="1" smtClean="0"/>
            <a:t>тварин</a:t>
          </a:r>
          <a:r>
            <a:rPr lang="ru-RU" dirty="0" smtClean="0"/>
            <a:t> </a:t>
          </a:r>
          <a:r>
            <a:rPr lang="ru-RU" dirty="0" err="1" smtClean="0"/>
            <a:t>контролюють</a:t>
          </a:r>
          <a:r>
            <a:rPr lang="ru-RU" dirty="0" smtClean="0"/>
            <a:t> </a:t>
          </a:r>
          <a:r>
            <a:rPr lang="ru-RU" dirty="0" err="1" smtClean="0"/>
            <a:t>зоотехнічними</a:t>
          </a:r>
          <a:r>
            <a:rPr lang="ru-RU" dirty="0" smtClean="0"/>
            <a:t> та </a:t>
          </a:r>
          <a:r>
            <a:rPr lang="ru-RU" dirty="0" err="1" smtClean="0"/>
            <a:t>біохімічними</a:t>
          </a:r>
          <a:r>
            <a:rPr lang="ru-RU" dirty="0" smtClean="0"/>
            <a:t> методами. </a:t>
          </a:r>
          <a:endParaRPr lang="en-US" dirty="0"/>
        </a:p>
      </dgm:t>
    </dgm:pt>
    <dgm:pt modelId="{0D1C896A-364A-4AD9-9DF5-31D0E79AF61A}" type="parTrans" cxnId="{4CE6E1FD-D98D-42B5-B391-A4D285E115F7}">
      <dgm:prSet/>
      <dgm:spPr/>
      <dgm:t>
        <a:bodyPr/>
        <a:lstStyle/>
        <a:p>
          <a:endParaRPr lang="ru-RU"/>
        </a:p>
      </dgm:t>
    </dgm:pt>
    <dgm:pt modelId="{F673776C-5726-4B74-BFCD-F7D66D4C0690}" type="sibTrans" cxnId="{4CE6E1FD-D98D-42B5-B391-A4D285E115F7}">
      <dgm:prSet/>
      <dgm:spPr/>
      <dgm:t>
        <a:bodyPr/>
        <a:lstStyle/>
        <a:p>
          <a:endParaRPr lang="ru-RU"/>
        </a:p>
      </dgm:t>
    </dgm:pt>
    <dgm:pt modelId="{ED5F2680-8C92-4598-BD9C-83BF809B3D32}">
      <dgm:prSet/>
      <dgm:spPr/>
      <dgm:t>
        <a:bodyPr/>
        <a:lstStyle/>
        <a:p>
          <a:pPr rtl="0"/>
          <a:r>
            <a:rPr lang="ru-RU" dirty="0" smtClean="0"/>
            <a:t>До </a:t>
          </a:r>
          <a:r>
            <a:rPr lang="ru-RU" b="1" dirty="0" err="1" smtClean="0">
              <a:solidFill>
                <a:srgbClr val="FF0000"/>
              </a:solidFill>
            </a:rPr>
            <a:t>зоотехнічних</a:t>
          </a:r>
          <a:r>
            <a:rPr lang="ru-RU" b="1" dirty="0" smtClean="0"/>
            <a:t> </a:t>
          </a:r>
          <a:r>
            <a:rPr lang="ru-RU" dirty="0" err="1" smtClean="0"/>
            <a:t>методів</a:t>
          </a:r>
          <a:r>
            <a:rPr lang="ru-RU" dirty="0" smtClean="0"/>
            <a:t> </a:t>
          </a:r>
          <a:r>
            <a:rPr lang="ru-RU" dirty="0" err="1" smtClean="0"/>
            <a:t>відносять</a:t>
          </a:r>
          <a:r>
            <a:rPr lang="ru-RU" dirty="0" smtClean="0"/>
            <a:t> </a:t>
          </a:r>
          <a:r>
            <a:rPr lang="ru-RU" dirty="0" err="1" smtClean="0"/>
            <a:t>аналіз</a:t>
          </a:r>
          <a:r>
            <a:rPr lang="ru-RU" dirty="0" smtClean="0"/>
            <a:t> </a:t>
          </a:r>
          <a:r>
            <a:rPr lang="ru-RU" dirty="0" err="1" smtClean="0"/>
            <a:t>раціону</a:t>
          </a:r>
          <a:r>
            <a:rPr lang="ru-RU" dirty="0" smtClean="0"/>
            <a:t> за </a:t>
          </a:r>
          <a:r>
            <a:rPr lang="ru-RU" dirty="0" err="1" smtClean="0"/>
            <a:t>вмістом</a:t>
          </a:r>
          <a:r>
            <a:rPr lang="ru-RU" dirty="0" smtClean="0"/>
            <a:t> </a:t>
          </a:r>
          <a:r>
            <a:rPr lang="ru-RU" dirty="0" err="1" smtClean="0"/>
            <a:t>поживних</a:t>
          </a:r>
          <a:r>
            <a:rPr lang="ru-RU" dirty="0" smtClean="0"/>
            <a:t> </a:t>
          </a:r>
          <a:r>
            <a:rPr lang="ru-RU" dirty="0" err="1" smtClean="0"/>
            <a:t>речовин</a:t>
          </a:r>
          <a:r>
            <a:rPr lang="ru-RU" dirty="0" smtClean="0"/>
            <a:t> та </a:t>
          </a:r>
          <a:r>
            <a:rPr lang="ru-RU" dirty="0" err="1" smtClean="0"/>
            <a:t>відповідність</a:t>
          </a:r>
          <a:r>
            <a:rPr lang="ru-RU" dirty="0" smtClean="0"/>
            <a:t> </a:t>
          </a:r>
          <a:r>
            <a:rPr lang="ru-RU" dirty="0" err="1" smtClean="0"/>
            <a:t>їх</a:t>
          </a:r>
          <a:r>
            <a:rPr lang="ru-RU" dirty="0" smtClean="0"/>
            <a:t> </a:t>
          </a:r>
          <a:r>
            <a:rPr lang="ru-RU" dirty="0" err="1" smtClean="0"/>
            <a:t>кількості</a:t>
          </a:r>
          <a:r>
            <a:rPr lang="ru-RU" dirty="0" smtClean="0"/>
            <a:t> до потреби, </a:t>
          </a:r>
          <a:r>
            <a:rPr lang="ru-RU" dirty="0" err="1" smtClean="0"/>
            <a:t>рівень</a:t>
          </a:r>
          <a:r>
            <a:rPr lang="ru-RU" dirty="0" smtClean="0"/>
            <a:t> </a:t>
          </a:r>
          <a:r>
            <a:rPr lang="ru-RU" dirty="0" err="1" smtClean="0"/>
            <a:t>продуктивності</a:t>
          </a:r>
          <a:r>
            <a:rPr lang="ru-RU" dirty="0" smtClean="0"/>
            <a:t>, </a:t>
          </a:r>
          <a:r>
            <a:rPr lang="ru-RU" dirty="0" err="1" smtClean="0"/>
            <a:t>ціну</a:t>
          </a:r>
          <a:r>
            <a:rPr lang="ru-RU" dirty="0" smtClean="0"/>
            <a:t> корму, </a:t>
          </a:r>
          <a:r>
            <a:rPr lang="ru-RU" dirty="0" err="1" smtClean="0"/>
            <a:t>відтворювальні</a:t>
          </a:r>
          <a:r>
            <a:rPr lang="ru-RU" dirty="0" smtClean="0"/>
            <a:t> </a:t>
          </a:r>
          <a:r>
            <a:rPr lang="ru-RU" dirty="0" err="1" smtClean="0"/>
            <a:t>функції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стан </a:t>
          </a:r>
          <a:r>
            <a:rPr lang="ru-RU" dirty="0" err="1" smtClean="0"/>
            <a:t>здоров'я</a:t>
          </a:r>
          <a:r>
            <a:rPr lang="ru-RU" dirty="0" smtClean="0"/>
            <a:t>. </a:t>
          </a:r>
          <a:endParaRPr lang="en-US" dirty="0"/>
        </a:p>
      </dgm:t>
    </dgm:pt>
    <dgm:pt modelId="{E32AD15B-A94C-4C12-9B62-867FBAEC593B}" type="parTrans" cxnId="{A0451408-BB56-4683-9F45-07D796495481}">
      <dgm:prSet/>
      <dgm:spPr/>
      <dgm:t>
        <a:bodyPr/>
        <a:lstStyle/>
        <a:p>
          <a:endParaRPr lang="ru-RU"/>
        </a:p>
      </dgm:t>
    </dgm:pt>
    <dgm:pt modelId="{73819882-5ED5-4017-8FB8-5D24B17746E1}" type="sibTrans" cxnId="{A0451408-BB56-4683-9F45-07D796495481}">
      <dgm:prSet/>
      <dgm:spPr/>
      <dgm:t>
        <a:bodyPr/>
        <a:lstStyle/>
        <a:p>
          <a:endParaRPr lang="ru-RU"/>
        </a:p>
      </dgm:t>
    </dgm:pt>
    <dgm:pt modelId="{A4FA747D-07A9-4668-B8A6-9188E9A13A33}">
      <dgm:prSet/>
      <dgm:spPr/>
      <dgm:t>
        <a:bodyPr/>
        <a:lstStyle/>
        <a:p>
          <a:pPr rtl="0"/>
          <a:r>
            <a:rPr lang="ru-RU" dirty="0" smtClean="0"/>
            <a:t>До </a:t>
          </a:r>
          <a:r>
            <a:rPr lang="ru-RU" b="1" dirty="0" err="1" smtClean="0">
              <a:solidFill>
                <a:srgbClr val="FF0000"/>
              </a:solidFill>
            </a:rPr>
            <a:t>біохімічних</a:t>
          </a:r>
          <a:r>
            <a:rPr lang="ru-RU" b="1" dirty="0" smtClean="0"/>
            <a:t> </a:t>
          </a:r>
          <a:r>
            <a:rPr lang="ru-RU" dirty="0" smtClean="0"/>
            <a:t>– </a:t>
          </a:r>
          <a:r>
            <a:rPr lang="ru-RU" dirty="0" err="1" smtClean="0"/>
            <a:t>відносять</a:t>
          </a:r>
          <a:r>
            <a:rPr lang="ru-RU" dirty="0" smtClean="0"/>
            <a:t> </a:t>
          </a:r>
          <a:r>
            <a:rPr lang="ru-RU" dirty="0" err="1" smtClean="0"/>
            <a:t>дослідження</a:t>
          </a:r>
          <a:r>
            <a:rPr lang="ru-RU" dirty="0" smtClean="0"/>
            <a:t> </a:t>
          </a:r>
          <a:r>
            <a:rPr lang="ru-RU" dirty="0" err="1" smtClean="0"/>
            <a:t>показників</a:t>
          </a:r>
          <a:r>
            <a:rPr lang="ru-RU" dirty="0" smtClean="0"/>
            <a:t> </a:t>
          </a:r>
          <a:r>
            <a:rPr lang="ru-RU" dirty="0" err="1" smtClean="0"/>
            <a:t>крові</a:t>
          </a:r>
          <a:r>
            <a:rPr lang="ru-RU" dirty="0" smtClean="0"/>
            <a:t>, </a:t>
          </a:r>
          <a:r>
            <a:rPr lang="ru-RU" dirty="0" err="1" smtClean="0"/>
            <a:t>сечі</a:t>
          </a:r>
          <a:r>
            <a:rPr lang="ru-RU" dirty="0" smtClean="0"/>
            <a:t>, молока та </a:t>
          </a:r>
          <a:r>
            <a:rPr lang="ru-RU" dirty="0" err="1" smtClean="0"/>
            <a:t>іншої</a:t>
          </a:r>
          <a:r>
            <a:rPr lang="ru-RU" dirty="0" smtClean="0"/>
            <a:t> </a:t>
          </a:r>
          <a:r>
            <a:rPr lang="ru-RU" dirty="0" err="1" smtClean="0"/>
            <a:t>продукції</a:t>
          </a:r>
          <a:r>
            <a:rPr lang="ru-RU" dirty="0" smtClean="0"/>
            <a:t> на </a:t>
          </a:r>
          <a:r>
            <a:rPr lang="ru-RU" dirty="0" err="1" smtClean="0"/>
            <a:t>вміст</a:t>
          </a:r>
          <a:r>
            <a:rPr lang="ru-RU" dirty="0" smtClean="0"/>
            <a:t> </a:t>
          </a:r>
          <a:r>
            <a:rPr lang="ru-RU" dirty="0" err="1" smtClean="0"/>
            <a:t>білка</a:t>
          </a:r>
          <a:r>
            <a:rPr lang="ru-RU" dirty="0" smtClean="0"/>
            <a:t> та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фракцій</a:t>
          </a:r>
          <a:r>
            <a:rPr lang="ru-RU" dirty="0" smtClean="0"/>
            <a:t>, </a:t>
          </a:r>
          <a:r>
            <a:rPr lang="ru-RU" dirty="0" err="1" smtClean="0"/>
            <a:t>гемоглобіну</a:t>
          </a:r>
          <a:r>
            <a:rPr lang="ru-RU" dirty="0" smtClean="0"/>
            <a:t>, </a:t>
          </a:r>
          <a:r>
            <a:rPr lang="ru-RU" dirty="0" err="1" smtClean="0"/>
            <a:t>глюкози</a:t>
          </a:r>
          <a:r>
            <a:rPr lang="ru-RU" dirty="0" smtClean="0"/>
            <a:t>, </a:t>
          </a:r>
          <a:r>
            <a:rPr lang="ru-RU" dirty="0" err="1" smtClean="0"/>
            <a:t>глікогену</a:t>
          </a:r>
          <a:r>
            <a:rPr lang="ru-RU" dirty="0" smtClean="0"/>
            <a:t>, </a:t>
          </a:r>
          <a:r>
            <a:rPr lang="ru-RU" dirty="0" err="1" smtClean="0"/>
            <a:t>кетонових</a:t>
          </a:r>
          <a:r>
            <a:rPr lang="ru-RU" dirty="0" smtClean="0"/>
            <a:t> </a:t>
          </a:r>
          <a:r>
            <a:rPr lang="ru-RU" dirty="0" err="1" smtClean="0"/>
            <a:t>тіл</a:t>
          </a:r>
          <a:r>
            <a:rPr lang="ru-RU" dirty="0" smtClean="0"/>
            <a:t>, </a:t>
          </a:r>
          <a:r>
            <a:rPr lang="ru-RU" dirty="0" err="1" smtClean="0"/>
            <a:t>вітамінів</a:t>
          </a:r>
          <a:r>
            <a:rPr lang="ru-RU" dirty="0" smtClean="0"/>
            <a:t> </a:t>
          </a:r>
          <a:r>
            <a:rPr lang="ru-RU" dirty="0" err="1" smtClean="0"/>
            <a:t>та</a:t>
          </a:r>
          <a:r>
            <a:rPr lang="ru-RU" dirty="0" smtClean="0"/>
            <a:t> </a:t>
          </a:r>
          <a:r>
            <a:rPr lang="ru-RU" dirty="0" err="1" smtClean="0"/>
            <a:t>мінеральних</a:t>
          </a:r>
          <a:r>
            <a:rPr lang="ru-RU" dirty="0" smtClean="0"/>
            <a:t> </a:t>
          </a:r>
          <a:r>
            <a:rPr lang="ru-RU" dirty="0" err="1" smtClean="0"/>
            <a:t>речовин</a:t>
          </a:r>
          <a:r>
            <a:rPr lang="ru-RU" dirty="0" smtClean="0"/>
            <a:t>.</a:t>
          </a:r>
          <a:endParaRPr lang="ru-RU" dirty="0"/>
        </a:p>
      </dgm:t>
    </dgm:pt>
    <dgm:pt modelId="{ADD5AF59-D064-4F8A-B684-22F8A421D45C}" type="parTrans" cxnId="{A9B4F115-7FEA-456E-A16E-C600F4C2AA13}">
      <dgm:prSet/>
      <dgm:spPr/>
      <dgm:t>
        <a:bodyPr/>
        <a:lstStyle/>
        <a:p>
          <a:endParaRPr lang="ru-RU"/>
        </a:p>
      </dgm:t>
    </dgm:pt>
    <dgm:pt modelId="{AA7142D6-20E5-4184-B835-84716AD21D8D}" type="sibTrans" cxnId="{A9B4F115-7FEA-456E-A16E-C600F4C2AA13}">
      <dgm:prSet/>
      <dgm:spPr/>
      <dgm:t>
        <a:bodyPr/>
        <a:lstStyle/>
        <a:p>
          <a:endParaRPr lang="ru-RU"/>
        </a:p>
      </dgm:t>
    </dgm:pt>
    <dgm:pt modelId="{1D9EBC89-A07E-416E-A021-8E25F5EFE278}" type="pres">
      <dgm:prSet presAssocID="{74B60D0D-12A8-400E-8ADD-1DFA53307D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D3A389-51BF-4BDB-B6D6-17E8D7B148AF}" type="pres">
      <dgm:prSet presAssocID="{06D6E828-327C-4CAB-A949-84875FBCE26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289877-EBCA-46BE-AB4A-52ACFBE4F80A}" type="pres">
      <dgm:prSet presAssocID="{F673776C-5726-4B74-BFCD-F7D66D4C0690}" presName="spacer" presStyleCnt="0"/>
      <dgm:spPr/>
    </dgm:pt>
    <dgm:pt modelId="{A687CBB5-1A0B-4250-BEFB-0B861EB1F69B}" type="pres">
      <dgm:prSet presAssocID="{ED5F2680-8C92-4598-BD9C-83BF809B3D3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9990D-E5AC-4B5A-B6A6-60C4994927FF}" type="pres">
      <dgm:prSet presAssocID="{73819882-5ED5-4017-8FB8-5D24B17746E1}" presName="spacer" presStyleCnt="0"/>
      <dgm:spPr/>
    </dgm:pt>
    <dgm:pt modelId="{FABDF290-B529-453F-9AC0-28B8B9276BB1}" type="pres">
      <dgm:prSet presAssocID="{A4FA747D-07A9-4668-B8A6-9188E9A13A3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6F9190-AD7B-4A19-811E-29BF2F863135}" type="presOf" srcId="{ED5F2680-8C92-4598-BD9C-83BF809B3D32}" destId="{A687CBB5-1A0B-4250-BEFB-0B861EB1F69B}" srcOrd="0" destOrd="0" presId="urn:microsoft.com/office/officeart/2005/8/layout/vList2"/>
    <dgm:cxn modelId="{A9B4F115-7FEA-456E-A16E-C600F4C2AA13}" srcId="{74B60D0D-12A8-400E-8ADD-1DFA53307DF5}" destId="{A4FA747D-07A9-4668-B8A6-9188E9A13A33}" srcOrd="2" destOrd="0" parTransId="{ADD5AF59-D064-4F8A-B684-22F8A421D45C}" sibTransId="{AA7142D6-20E5-4184-B835-84716AD21D8D}"/>
    <dgm:cxn modelId="{659574BE-EAF6-465F-88FE-3A812AD57683}" type="presOf" srcId="{06D6E828-327C-4CAB-A949-84875FBCE269}" destId="{5FD3A389-51BF-4BDB-B6D6-17E8D7B148AF}" srcOrd="0" destOrd="0" presId="urn:microsoft.com/office/officeart/2005/8/layout/vList2"/>
    <dgm:cxn modelId="{4CE6E1FD-D98D-42B5-B391-A4D285E115F7}" srcId="{74B60D0D-12A8-400E-8ADD-1DFA53307DF5}" destId="{06D6E828-327C-4CAB-A949-84875FBCE269}" srcOrd="0" destOrd="0" parTransId="{0D1C896A-364A-4AD9-9DF5-31D0E79AF61A}" sibTransId="{F673776C-5726-4B74-BFCD-F7D66D4C0690}"/>
    <dgm:cxn modelId="{84AC41B8-CDB4-4B11-BC3E-B41222FE2407}" type="presOf" srcId="{74B60D0D-12A8-400E-8ADD-1DFA53307DF5}" destId="{1D9EBC89-A07E-416E-A021-8E25F5EFE278}" srcOrd="0" destOrd="0" presId="urn:microsoft.com/office/officeart/2005/8/layout/vList2"/>
    <dgm:cxn modelId="{A0451408-BB56-4683-9F45-07D796495481}" srcId="{74B60D0D-12A8-400E-8ADD-1DFA53307DF5}" destId="{ED5F2680-8C92-4598-BD9C-83BF809B3D32}" srcOrd="1" destOrd="0" parTransId="{E32AD15B-A94C-4C12-9B62-867FBAEC593B}" sibTransId="{73819882-5ED5-4017-8FB8-5D24B17746E1}"/>
    <dgm:cxn modelId="{15265F43-46F9-45F3-9771-6067D92C8B3B}" type="presOf" srcId="{A4FA747D-07A9-4668-B8A6-9188E9A13A33}" destId="{FABDF290-B529-453F-9AC0-28B8B9276BB1}" srcOrd="0" destOrd="0" presId="urn:microsoft.com/office/officeart/2005/8/layout/vList2"/>
    <dgm:cxn modelId="{09F2DF5E-DA1A-446B-A7D8-72E25D044A2C}" type="presParOf" srcId="{1D9EBC89-A07E-416E-A021-8E25F5EFE278}" destId="{5FD3A389-51BF-4BDB-B6D6-17E8D7B148AF}" srcOrd="0" destOrd="0" presId="urn:microsoft.com/office/officeart/2005/8/layout/vList2"/>
    <dgm:cxn modelId="{AE733DA3-F872-4CB3-AECE-B719A6266288}" type="presParOf" srcId="{1D9EBC89-A07E-416E-A021-8E25F5EFE278}" destId="{59289877-EBCA-46BE-AB4A-52ACFBE4F80A}" srcOrd="1" destOrd="0" presId="urn:microsoft.com/office/officeart/2005/8/layout/vList2"/>
    <dgm:cxn modelId="{CB75E45F-9725-44EC-B379-50B6454AAF22}" type="presParOf" srcId="{1D9EBC89-A07E-416E-A021-8E25F5EFE278}" destId="{A687CBB5-1A0B-4250-BEFB-0B861EB1F69B}" srcOrd="2" destOrd="0" presId="urn:microsoft.com/office/officeart/2005/8/layout/vList2"/>
    <dgm:cxn modelId="{6D50F8F8-4770-4E59-AEC4-00E8D0F044BF}" type="presParOf" srcId="{1D9EBC89-A07E-416E-A021-8E25F5EFE278}" destId="{7F79990D-E5AC-4B5A-B6A6-60C4994927FF}" srcOrd="3" destOrd="0" presId="urn:microsoft.com/office/officeart/2005/8/layout/vList2"/>
    <dgm:cxn modelId="{2964A3A4-034A-4EA4-97F6-476BCBBBBA48}" type="presParOf" srcId="{1D9EBC89-A07E-416E-A021-8E25F5EFE278}" destId="{FABDF290-B529-453F-9AC0-28B8B9276BB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DD0E38-0541-455D-8271-3D059678E19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E1DDA18-D75F-400F-BACA-9151CB773E78}">
      <dgm:prSet/>
      <dgm:spPr/>
      <dgm:t>
        <a:bodyPr/>
        <a:lstStyle/>
        <a:p>
          <a:pPr rtl="0"/>
          <a:r>
            <a:rPr lang="ru-RU" dirty="0" smtClean="0"/>
            <a:t>У </a:t>
          </a:r>
          <a:r>
            <a:rPr lang="ru-RU" dirty="0" err="1" smtClean="0"/>
            <a:t>виробничому</a:t>
          </a:r>
          <a:r>
            <a:rPr lang="ru-RU" dirty="0" smtClean="0"/>
            <a:t> </a:t>
          </a:r>
          <a:r>
            <a:rPr lang="ru-RU" dirty="0" err="1" smtClean="0"/>
            <a:t>циклі</a:t>
          </a:r>
          <a:r>
            <a:rPr lang="ru-RU" dirty="0" smtClean="0"/>
            <a:t> </a:t>
          </a:r>
          <a:r>
            <a:rPr lang="ru-RU" dirty="0" err="1" smtClean="0"/>
            <a:t>корів</a:t>
          </a:r>
          <a:r>
            <a:rPr lang="ru-RU" dirty="0" smtClean="0"/>
            <a:t> </a:t>
          </a:r>
          <a:r>
            <a:rPr lang="ru-RU" dirty="0" err="1" smtClean="0"/>
            <a:t>прийнято</a:t>
          </a:r>
          <a:r>
            <a:rPr lang="ru-RU" dirty="0" smtClean="0"/>
            <a:t> </a:t>
          </a:r>
          <a:r>
            <a:rPr lang="ru-RU" dirty="0" err="1" smtClean="0"/>
            <a:t>виділяти</a:t>
          </a:r>
          <a:r>
            <a:rPr lang="ru-RU" dirty="0" smtClean="0"/>
            <a:t> </a:t>
          </a:r>
          <a:r>
            <a:rPr lang="ru-RU" b="1" dirty="0" err="1" smtClean="0">
              <a:solidFill>
                <a:srgbClr val="FF0000"/>
              </a:solidFill>
            </a:rPr>
            <a:t>сухостійний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err="1" smtClean="0">
              <a:solidFill>
                <a:srgbClr val="FF0000"/>
              </a:solidFill>
            </a:rPr>
            <a:t>й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err="1" smtClean="0">
              <a:solidFill>
                <a:srgbClr val="FF0000"/>
              </a:solidFill>
            </a:rPr>
            <a:t>лактаційний</a:t>
          </a:r>
          <a:r>
            <a:rPr lang="ru-RU" b="1" dirty="0" smtClean="0">
              <a:solidFill>
                <a:srgbClr val="FF0000"/>
              </a:solidFill>
            </a:rPr>
            <a:t> </a:t>
          </a:r>
          <a:r>
            <a:rPr lang="ru-RU" b="1" dirty="0" err="1" smtClean="0">
              <a:solidFill>
                <a:srgbClr val="FF0000"/>
              </a:solidFill>
            </a:rPr>
            <a:t>періоди</a:t>
          </a:r>
          <a:r>
            <a:rPr lang="ru-RU" b="1" dirty="0" smtClean="0">
              <a:solidFill>
                <a:srgbClr val="FF0000"/>
              </a:solidFill>
            </a:rPr>
            <a:t>.</a:t>
          </a:r>
          <a:r>
            <a:rPr lang="ru-RU" dirty="0" smtClean="0">
              <a:solidFill>
                <a:srgbClr val="FF0000"/>
              </a:solidFill>
            </a:rPr>
            <a:t> </a:t>
          </a:r>
          <a:endParaRPr lang="en-US" dirty="0">
            <a:solidFill>
              <a:srgbClr val="FF0000"/>
            </a:solidFill>
          </a:endParaRPr>
        </a:p>
      </dgm:t>
    </dgm:pt>
    <dgm:pt modelId="{76480296-7CF1-4007-B359-1550128CB981}" type="parTrans" cxnId="{DEA36F9A-CAE5-4EB2-83E0-27395BB5C27D}">
      <dgm:prSet/>
      <dgm:spPr/>
      <dgm:t>
        <a:bodyPr/>
        <a:lstStyle/>
        <a:p>
          <a:endParaRPr lang="ru-RU"/>
        </a:p>
      </dgm:t>
    </dgm:pt>
    <dgm:pt modelId="{706EA7D3-0FC4-473D-A2EE-29A6C4652450}" type="sibTrans" cxnId="{DEA36F9A-CAE5-4EB2-83E0-27395BB5C27D}">
      <dgm:prSet/>
      <dgm:spPr/>
      <dgm:t>
        <a:bodyPr/>
        <a:lstStyle/>
        <a:p>
          <a:endParaRPr lang="ru-RU"/>
        </a:p>
      </dgm:t>
    </dgm:pt>
    <dgm:pt modelId="{E9A63B87-7B58-4635-B80C-E9FDB9FE2D68}">
      <dgm:prSet/>
      <dgm:spPr/>
      <dgm:t>
        <a:bodyPr/>
        <a:lstStyle/>
        <a:p>
          <a:pPr rtl="0"/>
          <a:r>
            <a:rPr lang="ru-RU" dirty="0" err="1" smtClean="0"/>
            <a:t>Від</a:t>
          </a:r>
          <a:r>
            <a:rPr lang="ru-RU" dirty="0" smtClean="0"/>
            <a:t> </a:t>
          </a:r>
          <a:r>
            <a:rPr lang="ru-RU" dirty="0" err="1" smtClean="0"/>
            <a:t>повноцінності</a:t>
          </a:r>
          <a:r>
            <a:rPr lang="ru-RU" dirty="0" smtClean="0"/>
            <a:t> </a:t>
          </a:r>
          <a:r>
            <a:rPr lang="ru-RU" dirty="0" err="1" smtClean="0"/>
            <a:t>годівлі</a:t>
          </a:r>
          <a:r>
            <a:rPr lang="ru-RU" dirty="0" smtClean="0"/>
            <a:t> </a:t>
          </a:r>
          <a:r>
            <a:rPr lang="ru-RU" dirty="0" err="1" smtClean="0"/>
            <a:t>сухостійних</a:t>
          </a:r>
          <a:r>
            <a:rPr lang="ru-RU" dirty="0" smtClean="0"/>
            <a:t> </a:t>
          </a:r>
          <a:r>
            <a:rPr lang="ru-RU" dirty="0" err="1" smtClean="0"/>
            <a:t>корів</a:t>
          </a:r>
          <a:r>
            <a:rPr lang="ru-RU" dirty="0" smtClean="0"/>
            <a:t> </a:t>
          </a:r>
          <a:r>
            <a:rPr lang="ru-RU" dirty="0" err="1" smtClean="0"/>
            <a:t>значною</a:t>
          </a:r>
          <a:r>
            <a:rPr lang="ru-RU" dirty="0" smtClean="0"/>
            <a:t> </a:t>
          </a:r>
          <a:r>
            <a:rPr lang="ru-RU" dirty="0" err="1" smtClean="0"/>
            <a:t>мірою</a:t>
          </a:r>
          <a:r>
            <a:rPr lang="ru-RU" dirty="0" smtClean="0"/>
            <a:t> </a:t>
          </a:r>
          <a:r>
            <a:rPr lang="ru-RU" dirty="0" err="1" smtClean="0"/>
            <a:t>залежить</a:t>
          </a:r>
          <a:r>
            <a:rPr lang="ru-RU" dirty="0" smtClean="0"/>
            <a:t> </a:t>
          </a:r>
          <a:r>
            <a:rPr lang="ru-RU" dirty="0" err="1" smtClean="0"/>
            <a:t>якість</a:t>
          </a:r>
          <a:r>
            <a:rPr lang="ru-RU" dirty="0" smtClean="0"/>
            <a:t>, </a:t>
          </a:r>
          <a:r>
            <a:rPr lang="ru-RU" dirty="0" err="1" smtClean="0"/>
            <a:t>здоров'я</a:t>
          </a:r>
          <a:r>
            <a:rPr lang="ru-RU" dirty="0" smtClean="0"/>
            <a:t> приплоду та </a:t>
          </a:r>
          <a:r>
            <a:rPr lang="ru-RU" dirty="0" err="1" smtClean="0"/>
            <a:t>рівень</a:t>
          </a:r>
          <a:r>
            <a:rPr lang="ru-RU" dirty="0" smtClean="0"/>
            <a:t> </a:t>
          </a:r>
          <a:r>
            <a:rPr lang="ru-RU" dirty="0" err="1" smtClean="0"/>
            <a:t>продуктивності</a:t>
          </a:r>
          <a:r>
            <a:rPr lang="ru-RU" dirty="0" smtClean="0"/>
            <a:t> </a:t>
          </a:r>
          <a:r>
            <a:rPr lang="ru-RU" dirty="0" err="1" smtClean="0"/>
            <a:t>корів</a:t>
          </a:r>
          <a:r>
            <a:rPr lang="ru-RU" dirty="0" smtClean="0"/>
            <a:t> у </a:t>
          </a:r>
          <a:r>
            <a:rPr lang="ru-RU" dirty="0" err="1" smtClean="0"/>
            <a:t>наступну</a:t>
          </a:r>
          <a:r>
            <a:rPr lang="ru-RU" dirty="0" smtClean="0"/>
            <a:t> </a:t>
          </a:r>
          <a:r>
            <a:rPr lang="ru-RU" dirty="0" err="1" smtClean="0"/>
            <a:t>лактацію</a:t>
          </a:r>
          <a:r>
            <a:rPr lang="ru-RU" dirty="0" smtClean="0"/>
            <a:t>. </a:t>
          </a:r>
          <a:endParaRPr lang="en-US" dirty="0"/>
        </a:p>
      </dgm:t>
    </dgm:pt>
    <dgm:pt modelId="{15A9C350-4DC4-48CF-85DB-AC6158418715}" type="parTrans" cxnId="{F5480552-3023-462C-AC62-266E2A12BA81}">
      <dgm:prSet/>
      <dgm:spPr/>
      <dgm:t>
        <a:bodyPr/>
        <a:lstStyle/>
        <a:p>
          <a:endParaRPr lang="ru-RU"/>
        </a:p>
      </dgm:t>
    </dgm:pt>
    <dgm:pt modelId="{FFECC532-887B-4692-8B08-89B10DE1D52C}" type="sibTrans" cxnId="{F5480552-3023-462C-AC62-266E2A12BA81}">
      <dgm:prSet/>
      <dgm:spPr/>
      <dgm:t>
        <a:bodyPr/>
        <a:lstStyle/>
        <a:p>
          <a:endParaRPr lang="ru-RU"/>
        </a:p>
      </dgm:t>
    </dgm:pt>
    <dgm:pt modelId="{0BFBF693-5A3D-4F69-AA70-B3932F52CE53}" type="pres">
      <dgm:prSet presAssocID="{1EDD0E38-0541-455D-8271-3D059678E1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599D19-BFBF-4BE8-8923-A3D90B1C73DD}" type="pres">
      <dgm:prSet presAssocID="{FE1DDA18-D75F-400F-BACA-9151CB773E7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63568-23A5-46DE-BBB0-B373E5F60E39}" type="pres">
      <dgm:prSet presAssocID="{706EA7D3-0FC4-473D-A2EE-29A6C4652450}" presName="spacer" presStyleCnt="0"/>
      <dgm:spPr/>
    </dgm:pt>
    <dgm:pt modelId="{BB2168D0-2171-42BF-B589-1B6F4B7E01CE}" type="pres">
      <dgm:prSet presAssocID="{E9A63B87-7B58-4635-B80C-E9FDB9FE2D6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480552-3023-462C-AC62-266E2A12BA81}" srcId="{1EDD0E38-0541-455D-8271-3D059678E193}" destId="{E9A63B87-7B58-4635-B80C-E9FDB9FE2D68}" srcOrd="1" destOrd="0" parTransId="{15A9C350-4DC4-48CF-85DB-AC6158418715}" sibTransId="{FFECC532-887B-4692-8B08-89B10DE1D52C}"/>
    <dgm:cxn modelId="{79C68DCA-4D23-448F-A25B-1BC24E80401F}" type="presOf" srcId="{1EDD0E38-0541-455D-8271-3D059678E193}" destId="{0BFBF693-5A3D-4F69-AA70-B3932F52CE53}" srcOrd="0" destOrd="0" presId="urn:microsoft.com/office/officeart/2005/8/layout/vList2"/>
    <dgm:cxn modelId="{374B5773-D63A-40C3-9FDF-B51E460BE26D}" type="presOf" srcId="{FE1DDA18-D75F-400F-BACA-9151CB773E78}" destId="{34599D19-BFBF-4BE8-8923-A3D90B1C73DD}" srcOrd="0" destOrd="0" presId="urn:microsoft.com/office/officeart/2005/8/layout/vList2"/>
    <dgm:cxn modelId="{A0ED619E-CC8F-40D0-9EF8-572F0DE42FE7}" type="presOf" srcId="{E9A63B87-7B58-4635-B80C-E9FDB9FE2D68}" destId="{BB2168D0-2171-42BF-B589-1B6F4B7E01CE}" srcOrd="0" destOrd="0" presId="urn:microsoft.com/office/officeart/2005/8/layout/vList2"/>
    <dgm:cxn modelId="{DEA36F9A-CAE5-4EB2-83E0-27395BB5C27D}" srcId="{1EDD0E38-0541-455D-8271-3D059678E193}" destId="{FE1DDA18-D75F-400F-BACA-9151CB773E78}" srcOrd="0" destOrd="0" parTransId="{76480296-7CF1-4007-B359-1550128CB981}" sibTransId="{706EA7D3-0FC4-473D-A2EE-29A6C4652450}"/>
    <dgm:cxn modelId="{38FF2C52-E361-4CF5-A320-E4517928901F}" type="presParOf" srcId="{0BFBF693-5A3D-4F69-AA70-B3932F52CE53}" destId="{34599D19-BFBF-4BE8-8923-A3D90B1C73DD}" srcOrd="0" destOrd="0" presId="urn:microsoft.com/office/officeart/2005/8/layout/vList2"/>
    <dgm:cxn modelId="{E9C8A376-90F7-4AA1-A37C-7F5627B19709}" type="presParOf" srcId="{0BFBF693-5A3D-4F69-AA70-B3932F52CE53}" destId="{CD263568-23A5-46DE-BBB0-B373E5F60E39}" srcOrd="1" destOrd="0" presId="urn:microsoft.com/office/officeart/2005/8/layout/vList2"/>
    <dgm:cxn modelId="{C8ED0EFC-2B5B-41BF-B201-087F3ADB94EC}" type="presParOf" srcId="{0BFBF693-5A3D-4F69-AA70-B3932F52CE53}" destId="{BB2168D0-2171-42BF-B589-1B6F4B7E01C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8BB8FD-C1EF-4258-83E2-59059AD3A24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B9EA65D-0170-405C-9402-8A1E1226C20F}">
      <dgm:prSet/>
      <dgm:spPr/>
      <dgm:t>
        <a:bodyPr/>
        <a:lstStyle/>
        <a:p>
          <a:pPr rtl="0"/>
          <a:r>
            <a:rPr lang="ru-RU" dirty="0" smtClean="0"/>
            <a:t>Жива </a:t>
          </a:r>
          <a:r>
            <a:rPr lang="ru-RU" dirty="0" err="1" smtClean="0"/>
            <a:t>маса</a:t>
          </a:r>
          <a:r>
            <a:rPr lang="ru-RU" dirty="0" smtClean="0"/>
            <a:t> </a:t>
          </a:r>
          <a:r>
            <a:rPr lang="ru-RU" dirty="0" err="1" smtClean="0"/>
            <a:t>сухостійних</a:t>
          </a:r>
          <a:r>
            <a:rPr lang="ru-RU" dirty="0" smtClean="0"/>
            <a:t> </a:t>
          </a:r>
          <a:r>
            <a:rPr lang="ru-RU" dirty="0" err="1" smtClean="0"/>
            <a:t>корів</a:t>
          </a:r>
          <a:r>
            <a:rPr lang="ru-RU" dirty="0" smtClean="0"/>
            <a:t> за 45–75 </a:t>
          </a:r>
          <a:r>
            <a:rPr lang="ru-RU" dirty="0" err="1" smtClean="0"/>
            <a:t>діб</a:t>
          </a:r>
          <a:r>
            <a:rPr lang="ru-RU" dirty="0" smtClean="0"/>
            <a:t> </a:t>
          </a:r>
          <a:r>
            <a:rPr lang="ru-RU" dirty="0" err="1" smtClean="0"/>
            <a:t>сухостійного</a:t>
          </a:r>
          <a:r>
            <a:rPr lang="ru-RU" dirty="0" smtClean="0"/>
            <a:t> </a:t>
          </a:r>
          <a:r>
            <a:rPr lang="ru-RU" dirty="0" err="1" smtClean="0"/>
            <a:t>періоду</a:t>
          </a:r>
          <a:r>
            <a:rPr lang="ru-RU" dirty="0" smtClean="0"/>
            <a:t> </a:t>
          </a:r>
          <a:r>
            <a:rPr lang="ru-RU" dirty="0" err="1" smtClean="0"/>
            <a:t>має</a:t>
          </a:r>
          <a:r>
            <a:rPr lang="ru-RU" dirty="0" smtClean="0"/>
            <a:t> </a:t>
          </a:r>
          <a:r>
            <a:rPr lang="ru-RU" dirty="0" err="1" smtClean="0"/>
            <a:t>зрости</a:t>
          </a:r>
          <a:r>
            <a:rPr lang="ru-RU" dirty="0" smtClean="0"/>
            <a:t> на 10–12 %, </a:t>
          </a:r>
          <a:r>
            <a:rPr lang="ru-RU" dirty="0" err="1" smtClean="0"/>
            <a:t>тобто</a:t>
          </a:r>
          <a:r>
            <a:rPr lang="ru-RU" dirty="0" smtClean="0"/>
            <a:t> </a:t>
          </a:r>
          <a:r>
            <a:rPr lang="ru-RU" dirty="0" err="1" smtClean="0"/>
            <a:t>щоденний</a:t>
          </a:r>
          <a:r>
            <a:rPr lang="ru-RU" dirty="0" smtClean="0"/>
            <a:t> </a:t>
          </a:r>
          <a:r>
            <a:rPr lang="ru-RU" dirty="0" err="1" smtClean="0"/>
            <a:t>приріст</a:t>
          </a:r>
          <a:r>
            <a:rPr lang="ru-RU" dirty="0" smtClean="0"/>
            <a:t> у них повинен </a:t>
          </a:r>
          <a:r>
            <a:rPr lang="ru-RU" dirty="0" err="1" smtClean="0"/>
            <a:t>становити</a:t>
          </a:r>
          <a:r>
            <a:rPr lang="ru-RU" dirty="0" smtClean="0"/>
            <a:t> 0,8–1,0 кг.</a:t>
          </a:r>
          <a:endParaRPr lang="ru-RU" dirty="0"/>
        </a:p>
      </dgm:t>
    </dgm:pt>
    <dgm:pt modelId="{F4875CF9-5B7D-4A44-85ED-113984C4D07B}" type="parTrans" cxnId="{3D63FF11-8296-405C-92B7-C3EF7F7240A2}">
      <dgm:prSet/>
      <dgm:spPr/>
      <dgm:t>
        <a:bodyPr/>
        <a:lstStyle/>
        <a:p>
          <a:endParaRPr lang="ru-RU"/>
        </a:p>
      </dgm:t>
    </dgm:pt>
    <dgm:pt modelId="{7C0378BC-D270-43E2-B078-A5F14BDBDB98}" type="sibTrans" cxnId="{3D63FF11-8296-405C-92B7-C3EF7F7240A2}">
      <dgm:prSet/>
      <dgm:spPr/>
      <dgm:t>
        <a:bodyPr/>
        <a:lstStyle/>
        <a:p>
          <a:endParaRPr lang="ru-RU"/>
        </a:p>
      </dgm:t>
    </dgm:pt>
    <dgm:pt modelId="{20A4D88C-E41D-4ED4-B8B6-0A2C60C05F85}">
      <dgm:prSet/>
      <dgm:spPr/>
      <dgm:t>
        <a:bodyPr/>
        <a:lstStyle/>
        <a:p>
          <a:pPr rtl="0"/>
          <a:r>
            <a:rPr lang="ru-RU" dirty="0" err="1" smtClean="0"/>
            <a:t>Нормалізації</a:t>
          </a:r>
          <a:r>
            <a:rPr lang="ru-RU" dirty="0" smtClean="0"/>
            <a:t> </a:t>
          </a:r>
          <a:r>
            <a:rPr lang="ru-RU" dirty="0" err="1" smtClean="0"/>
            <a:t>фізіологічних</a:t>
          </a:r>
          <a:r>
            <a:rPr lang="ru-RU" dirty="0" smtClean="0"/>
            <a:t> </a:t>
          </a:r>
          <a:r>
            <a:rPr lang="ru-RU" dirty="0" err="1" smtClean="0"/>
            <a:t>процесів</a:t>
          </a:r>
          <a:r>
            <a:rPr lang="ru-RU" dirty="0" smtClean="0"/>
            <a:t> </a:t>
          </a:r>
          <a:r>
            <a:rPr lang="ru-RU" dirty="0" err="1" smtClean="0"/>
            <a:t>тільних</a:t>
          </a:r>
          <a:r>
            <a:rPr lang="ru-RU" dirty="0" smtClean="0"/>
            <a:t> </a:t>
          </a:r>
          <a:r>
            <a:rPr lang="ru-RU" dirty="0" err="1" smtClean="0"/>
            <a:t>корів</a:t>
          </a:r>
          <a:r>
            <a:rPr lang="ru-RU" dirty="0" smtClean="0"/>
            <a:t> </a:t>
          </a:r>
          <a:r>
            <a:rPr lang="ru-RU" dirty="0" err="1" smtClean="0"/>
            <a:t>сприяє</a:t>
          </a:r>
          <a:r>
            <a:rPr lang="ru-RU" dirty="0" smtClean="0"/>
            <a:t> </a:t>
          </a:r>
          <a:r>
            <a:rPr lang="ru-RU" dirty="0" err="1" smtClean="0"/>
            <a:t>сухостійний</a:t>
          </a:r>
          <a:r>
            <a:rPr lang="ru-RU" dirty="0" smtClean="0"/>
            <a:t> </a:t>
          </a:r>
          <a:r>
            <a:rPr lang="ru-RU" dirty="0" err="1" smtClean="0"/>
            <a:t>період</a:t>
          </a:r>
          <a:r>
            <a:rPr lang="ru-RU" dirty="0" smtClean="0"/>
            <a:t> </a:t>
          </a:r>
          <a:r>
            <a:rPr lang="ru-RU" dirty="0" err="1" smtClean="0"/>
            <a:t>тривалістю</a:t>
          </a:r>
          <a:r>
            <a:rPr lang="ru-RU" dirty="0" smtClean="0"/>
            <a:t> в </a:t>
          </a:r>
          <a:r>
            <a:rPr lang="ru-RU" dirty="0" err="1" smtClean="0"/>
            <a:t>середньому</a:t>
          </a:r>
          <a:r>
            <a:rPr lang="ru-RU" dirty="0" smtClean="0"/>
            <a:t> 60 </a:t>
          </a:r>
          <a:r>
            <a:rPr lang="ru-RU" dirty="0" err="1" smtClean="0"/>
            <a:t>днів</a:t>
          </a:r>
          <a:r>
            <a:rPr lang="ru-RU" dirty="0" smtClean="0"/>
            <a:t>. </a:t>
          </a:r>
          <a:r>
            <a:rPr lang="ru-RU" dirty="0" err="1" smtClean="0"/>
            <a:t>Скорочення</a:t>
          </a:r>
          <a:r>
            <a:rPr lang="ru-RU" dirty="0" smtClean="0"/>
            <a:t>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призводить</a:t>
          </a:r>
          <a:r>
            <a:rPr lang="ru-RU" dirty="0" smtClean="0"/>
            <a:t> до </a:t>
          </a:r>
          <a:r>
            <a:rPr lang="ru-RU" dirty="0" err="1" smtClean="0"/>
            <a:t>зниження</a:t>
          </a:r>
          <a:r>
            <a:rPr lang="ru-RU" dirty="0" smtClean="0"/>
            <a:t> </a:t>
          </a:r>
          <a:r>
            <a:rPr lang="ru-RU" dirty="0" err="1" smtClean="0"/>
            <a:t>надоїв</a:t>
          </a:r>
          <a:r>
            <a:rPr lang="ru-RU" dirty="0" smtClean="0"/>
            <a:t> у </a:t>
          </a:r>
          <a:r>
            <a:rPr lang="ru-RU" dirty="0" err="1" smtClean="0"/>
            <a:t>наступну</a:t>
          </a:r>
          <a:r>
            <a:rPr lang="ru-RU" dirty="0" smtClean="0"/>
            <a:t> </a:t>
          </a:r>
          <a:r>
            <a:rPr lang="ru-RU" dirty="0" err="1" smtClean="0"/>
            <a:t>лактацію</a:t>
          </a:r>
          <a:r>
            <a:rPr lang="ru-RU" dirty="0" smtClean="0"/>
            <a:t>.</a:t>
          </a:r>
          <a:endParaRPr lang="ru-RU" dirty="0"/>
        </a:p>
      </dgm:t>
    </dgm:pt>
    <dgm:pt modelId="{C810FB3E-B5B2-4A81-8BF1-AD0BBBB22BFE}" type="parTrans" cxnId="{401DC0F5-1F91-41DB-B083-C21B4968A390}">
      <dgm:prSet/>
      <dgm:spPr/>
      <dgm:t>
        <a:bodyPr/>
        <a:lstStyle/>
        <a:p>
          <a:endParaRPr lang="ru-RU"/>
        </a:p>
      </dgm:t>
    </dgm:pt>
    <dgm:pt modelId="{83020511-54CC-4087-A2E6-841676301E3C}" type="sibTrans" cxnId="{401DC0F5-1F91-41DB-B083-C21B4968A390}">
      <dgm:prSet/>
      <dgm:spPr/>
      <dgm:t>
        <a:bodyPr/>
        <a:lstStyle/>
        <a:p>
          <a:endParaRPr lang="ru-RU"/>
        </a:p>
      </dgm:t>
    </dgm:pt>
    <dgm:pt modelId="{F3C516B2-CCBA-4529-BD38-C5A7ED904A6F}" type="pres">
      <dgm:prSet presAssocID="{A28BB8FD-C1EF-4258-83E2-59059AD3A24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84BD1E-1654-4F3E-AFE5-41BC3A97C0F8}" type="pres">
      <dgm:prSet presAssocID="{8B9EA65D-0170-405C-9402-8A1E1226C20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A8643F-C967-403D-BEBB-D80F45E8A452}" type="pres">
      <dgm:prSet presAssocID="{7C0378BC-D270-43E2-B078-A5F14BDBDB98}" presName="spacer" presStyleCnt="0"/>
      <dgm:spPr/>
    </dgm:pt>
    <dgm:pt modelId="{E218A9F9-A525-4830-A4E8-EBD29DF44226}" type="pres">
      <dgm:prSet presAssocID="{20A4D88C-E41D-4ED4-B8B6-0A2C60C05F8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1DC0F5-1F91-41DB-B083-C21B4968A390}" srcId="{A28BB8FD-C1EF-4258-83E2-59059AD3A249}" destId="{20A4D88C-E41D-4ED4-B8B6-0A2C60C05F85}" srcOrd="1" destOrd="0" parTransId="{C810FB3E-B5B2-4A81-8BF1-AD0BBBB22BFE}" sibTransId="{83020511-54CC-4087-A2E6-841676301E3C}"/>
    <dgm:cxn modelId="{3D63FF11-8296-405C-92B7-C3EF7F7240A2}" srcId="{A28BB8FD-C1EF-4258-83E2-59059AD3A249}" destId="{8B9EA65D-0170-405C-9402-8A1E1226C20F}" srcOrd="0" destOrd="0" parTransId="{F4875CF9-5B7D-4A44-85ED-113984C4D07B}" sibTransId="{7C0378BC-D270-43E2-B078-A5F14BDBDB98}"/>
    <dgm:cxn modelId="{EED65705-E000-4A73-ABD3-3796A2C78AD4}" type="presOf" srcId="{8B9EA65D-0170-405C-9402-8A1E1226C20F}" destId="{B384BD1E-1654-4F3E-AFE5-41BC3A97C0F8}" srcOrd="0" destOrd="0" presId="urn:microsoft.com/office/officeart/2005/8/layout/vList2"/>
    <dgm:cxn modelId="{37857417-F328-43A8-969B-D47A12BC57FF}" type="presOf" srcId="{20A4D88C-E41D-4ED4-B8B6-0A2C60C05F85}" destId="{E218A9F9-A525-4830-A4E8-EBD29DF44226}" srcOrd="0" destOrd="0" presId="urn:microsoft.com/office/officeart/2005/8/layout/vList2"/>
    <dgm:cxn modelId="{1F46E983-139E-4646-9743-772B0C98F6F9}" type="presOf" srcId="{A28BB8FD-C1EF-4258-83E2-59059AD3A249}" destId="{F3C516B2-CCBA-4529-BD38-C5A7ED904A6F}" srcOrd="0" destOrd="0" presId="urn:microsoft.com/office/officeart/2005/8/layout/vList2"/>
    <dgm:cxn modelId="{75F641B0-1B7C-4615-A7A1-CC5C436BD6A5}" type="presParOf" srcId="{F3C516B2-CCBA-4529-BD38-C5A7ED904A6F}" destId="{B384BD1E-1654-4F3E-AFE5-41BC3A97C0F8}" srcOrd="0" destOrd="0" presId="urn:microsoft.com/office/officeart/2005/8/layout/vList2"/>
    <dgm:cxn modelId="{4B472C72-9E40-47CD-BC8F-43982D0C42A1}" type="presParOf" srcId="{F3C516B2-CCBA-4529-BD38-C5A7ED904A6F}" destId="{75A8643F-C967-403D-BEBB-D80F45E8A452}" srcOrd="1" destOrd="0" presId="urn:microsoft.com/office/officeart/2005/8/layout/vList2"/>
    <dgm:cxn modelId="{48F01F54-8C40-4946-B827-E0BC0C688786}" type="presParOf" srcId="{F3C516B2-CCBA-4529-BD38-C5A7ED904A6F}" destId="{E218A9F9-A525-4830-A4E8-EBD29DF4422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3272E3D-C720-431F-83B5-8ADCA73DC88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01F806DF-A1B8-4A58-848F-323F445CDD39}">
      <dgm:prSet/>
      <dgm:spPr/>
      <dgm:t>
        <a:bodyPr/>
        <a:lstStyle/>
        <a:p>
          <a:pPr rtl="0"/>
          <a:r>
            <a:rPr lang="ru-RU" dirty="0" err="1" smtClean="0"/>
            <a:t>Доїння</a:t>
          </a:r>
          <a:r>
            <a:rPr lang="ru-RU" dirty="0" smtClean="0"/>
            <a:t> </a:t>
          </a:r>
          <a:r>
            <a:rPr lang="ru-RU" dirty="0" err="1" smtClean="0"/>
            <a:t>корів</a:t>
          </a:r>
          <a:r>
            <a:rPr lang="ru-RU" dirty="0" smtClean="0"/>
            <a:t> </a:t>
          </a:r>
          <a:r>
            <a:rPr lang="ru-RU" dirty="0" err="1" smtClean="0"/>
            <a:t>із</a:t>
          </a:r>
          <a:r>
            <a:rPr lang="ru-RU" dirty="0" smtClean="0"/>
            <a:t> </a:t>
          </a:r>
          <a:r>
            <a:rPr lang="ru-RU" dirty="0" err="1" smtClean="0"/>
            <a:t>невисокими</a:t>
          </a:r>
          <a:r>
            <a:rPr lang="ru-RU" dirty="0" smtClean="0"/>
            <a:t> </a:t>
          </a:r>
          <a:r>
            <a:rPr lang="ru-RU" dirty="0" err="1" smtClean="0"/>
            <a:t>добовими</a:t>
          </a:r>
          <a:r>
            <a:rPr lang="ru-RU" dirty="0" smtClean="0"/>
            <a:t> надоями (3–4 кг) </a:t>
          </a:r>
          <a:r>
            <a:rPr lang="ru-RU" dirty="0" err="1" smtClean="0"/>
            <a:t>припиняють</a:t>
          </a:r>
          <a:r>
            <a:rPr lang="ru-RU" dirty="0" smtClean="0"/>
            <a:t> за 1–2 </a:t>
          </a:r>
          <a:r>
            <a:rPr lang="ru-RU" dirty="0" err="1" smtClean="0"/>
            <a:t>дні</a:t>
          </a:r>
          <a:r>
            <a:rPr lang="ru-RU" dirty="0" smtClean="0"/>
            <a:t>, а </a:t>
          </a:r>
          <a:r>
            <a:rPr lang="ru-RU" dirty="0" err="1" smtClean="0"/>
            <a:t>з</a:t>
          </a:r>
          <a:r>
            <a:rPr lang="ru-RU" dirty="0" smtClean="0"/>
            <a:t> надоями 6–8 кг – за 6–8 </a:t>
          </a:r>
          <a:r>
            <a:rPr lang="ru-RU" dirty="0" err="1" smtClean="0"/>
            <a:t>днів</a:t>
          </a:r>
          <a:r>
            <a:rPr lang="ru-RU" dirty="0" smtClean="0"/>
            <a:t>. При </a:t>
          </a:r>
          <a:r>
            <a:rPr lang="ru-RU" dirty="0" err="1" smtClean="0"/>
            <a:t>цьому</a:t>
          </a:r>
          <a:r>
            <a:rPr lang="ru-RU" dirty="0" smtClean="0"/>
            <a:t> </a:t>
          </a:r>
          <a:r>
            <a:rPr lang="ru-RU" dirty="0" err="1" smtClean="0"/>
            <a:t>перші</a:t>
          </a:r>
          <a:r>
            <a:rPr lang="ru-RU" dirty="0" smtClean="0"/>
            <a:t> 2–3 </a:t>
          </a:r>
          <a:r>
            <a:rPr lang="ru-RU" dirty="0" err="1" smtClean="0"/>
            <a:t>дні</a:t>
          </a:r>
          <a:r>
            <a:rPr lang="ru-RU" dirty="0" smtClean="0"/>
            <a:t> </a:t>
          </a:r>
          <a:r>
            <a:rPr lang="ru-RU" dirty="0" err="1" smtClean="0"/>
            <a:t>корів</a:t>
          </a:r>
          <a:r>
            <a:rPr lang="ru-RU" dirty="0" smtClean="0"/>
            <a:t> </a:t>
          </a:r>
          <a:r>
            <a:rPr lang="ru-RU" dirty="0" err="1" smtClean="0"/>
            <a:t>доять</a:t>
          </a:r>
          <a:r>
            <a:rPr lang="ru-RU" dirty="0" smtClean="0"/>
            <a:t> раз на день, </a:t>
          </a:r>
          <a:r>
            <a:rPr lang="ru-RU" dirty="0" err="1" smtClean="0"/>
            <a:t>потім</a:t>
          </a:r>
          <a:r>
            <a:rPr lang="ru-RU" dirty="0" smtClean="0"/>
            <a:t> – через день, а на 6–8-й день </a:t>
          </a:r>
          <a:r>
            <a:rPr lang="ru-RU" dirty="0" err="1" smtClean="0"/>
            <a:t>зовсім</a:t>
          </a:r>
          <a:r>
            <a:rPr lang="ru-RU" dirty="0" smtClean="0"/>
            <a:t> не </a:t>
          </a:r>
          <a:r>
            <a:rPr lang="ru-RU" dirty="0" err="1" smtClean="0"/>
            <a:t>доять</a:t>
          </a:r>
          <a:r>
            <a:rPr lang="ru-RU" dirty="0" smtClean="0"/>
            <a:t>. </a:t>
          </a:r>
          <a:r>
            <a:rPr lang="ru-RU" dirty="0" err="1" smtClean="0"/>
            <a:t>Високопродуктивних</a:t>
          </a:r>
          <a:r>
            <a:rPr lang="ru-RU" dirty="0" smtClean="0"/>
            <a:t> </a:t>
          </a:r>
          <a:r>
            <a:rPr lang="ru-RU" dirty="0" err="1" smtClean="0"/>
            <a:t>корів</a:t>
          </a:r>
          <a:r>
            <a:rPr lang="ru-RU" dirty="0" smtClean="0"/>
            <a:t> </a:t>
          </a:r>
          <a:r>
            <a:rPr lang="ru-RU" dirty="0" err="1" smtClean="0"/>
            <a:t>починають</a:t>
          </a:r>
          <a:r>
            <a:rPr lang="ru-RU" dirty="0" smtClean="0"/>
            <a:t> </a:t>
          </a:r>
          <a:r>
            <a:rPr lang="ru-RU" dirty="0" err="1" smtClean="0"/>
            <a:t>запускати</a:t>
          </a:r>
          <a:r>
            <a:rPr lang="ru-RU" dirty="0" smtClean="0"/>
            <a:t> за 10–15 </a:t>
          </a:r>
          <a:r>
            <a:rPr lang="ru-RU" dirty="0" err="1" smtClean="0"/>
            <a:t>днів</a:t>
          </a:r>
          <a:r>
            <a:rPr lang="ru-RU" dirty="0" smtClean="0"/>
            <a:t> до </a:t>
          </a:r>
          <a:r>
            <a:rPr lang="ru-RU" dirty="0" err="1" smtClean="0"/>
            <a:t>дати</a:t>
          </a:r>
          <a:r>
            <a:rPr lang="ru-RU" dirty="0" smtClean="0"/>
            <a:t> </a:t>
          </a:r>
          <a:r>
            <a:rPr lang="ru-RU" dirty="0" err="1" smtClean="0"/>
            <a:t>повного</a:t>
          </a:r>
          <a:r>
            <a:rPr lang="ru-RU" dirty="0" smtClean="0"/>
            <a:t> запуску. Корову </a:t>
          </a:r>
          <a:r>
            <a:rPr lang="ru-RU" dirty="0" err="1" smtClean="0"/>
            <a:t>припиняють</a:t>
          </a:r>
          <a:r>
            <a:rPr lang="ru-RU" dirty="0" smtClean="0"/>
            <a:t> </a:t>
          </a:r>
          <a:r>
            <a:rPr lang="ru-RU" dirty="0" err="1" smtClean="0"/>
            <a:t>доїти</a:t>
          </a:r>
          <a:r>
            <a:rPr lang="ru-RU" dirty="0" smtClean="0"/>
            <a:t>, коли </a:t>
          </a:r>
          <a:r>
            <a:rPr lang="ru-RU" dirty="0" err="1" smtClean="0"/>
            <a:t>її</a:t>
          </a:r>
          <a:r>
            <a:rPr lang="ru-RU" dirty="0" smtClean="0"/>
            <a:t> </a:t>
          </a:r>
          <a:r>
            <a:rPr lang="ru-RU" dirty="0" err="1" smtClean="0"/>
            <a:t>надій</a:t>
          </a:r>
          <a:r>
            <a:rPr lang="ru-RU" dirty="0" smtClean="0"/>
            <a:t> </a:t>
          </a:r>
          <a:r>
            <a:rPr lang="ru-RU" dirty="0" err="1" smtClean="0"/>
            <a:t>знижується</a:t>
          </a:r>
          <a:r>
            <a:rPr lang="ru-RU" dirty="0" smtClean="0"/>
            <a:t> до 0,5–1 кг за </a:t>
          </a:r>
          <a:r>
            <a:rPr lang="ru-RU" dirty="0" err="1" smtClean="0"/>
            <a:t>добу</a:t>
          </a:r>
          <a:r>
            <a:rPr lang="ru-RU" dirty="0" smtClean="0"/>
            <a:t>.</a:t>
          </a:r>
          <a:endParaRPr lang="ru-RU" dirty="0"/>
        </a:p>
      </dgm:t>
    </dgm:pt>
    <dgm:pt modelId="{8A12C2EE-488F-4F02-9306-7EE5FA54326A}" type="parTrans" cxnId="{D5D75A15-7C08-4774-8F91-2BCECE62D255}">
      <dgm:prSet/>
      <dgm:spPr/>
      <dgm:t>
        <a:bodyPr/>
        <a:lstStyle/>
        <a:p>
          <a:endParaRPr lang="ru-RU"/>
        </a:p>
      </dgm:t>
    </dgm:pt>
    <dgm:pt modelId="{39384864-ACDA-48FB-9837-BF868BFB0293}" type="sibTrans" cxnId="{D5D75A15-7C08-4774-8F91-2BCECE62D255}">
      <dgm:prSet/>
      <dgm:spPr/>
      <dgm:t>
        <a:bodyPr/>
        <a:lstStyle/>
        <a:p>
          <a:endParaRPr lang="ru-RU"/>
        </a:p>
      </dgm:t>
    </dgm:pt>
    <dgm:pt modelId="{6394ED8A-C8EB-4386-AD0F-C63F51B8E8F7}" type="pres">
      <dgm:prSet presAssocID="{C3272E3D-C720-431F-83B5-8ADCA73DC8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59A8D5-1D4E-441E-BAF5-7D19A9971D3E}" type="pres">
      <dgm:prSet presAssocID="{01F806DF-A1B8-4A58-848F-323F445CDD3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D75A15-7C08-4774-8F91-2BCECE62D255}" srcId="{C3272E3D-C720-431F-83B5-8ADCA73DC88E}" destId="{01F806DF-A1B8-4A58-848F-323F445CDD39}" srcOrd="0" destOrd="0" parTransId="{8A12C2EE-488F-4F02-9306-7EE5FA54326A}" sibTransId="{39384864-ACDA-48FB-9837-BF868BFB0293}"/>
    <dgm:cxn modelId="{300650B0-F338-43F6-9199-BB6AFBF33E0E}" type="presOf" srcId="{01F806DF-A1B8-4A58-848F-323F445CDD39}" destId="{5159A8D5-1D4E-441E-BAF5-7D19A9971D3E}" srcOrd="0" destOrd="0" presId="urn:microsoft.com/office/officeart/2005/8/layout/vList2"/>
    <dgm:cxn modelId="{2D3ADB0C-5B02-4767-8541-0670B33EE5C8}" type="presOf" srcId="{C3272E3D-C720-431F-83B5-8ADCA73DC88E}" destId="{6394ED8A-C8EB-4386-AD0F-C63F51B8E8F7}" srcOrd="0" destOrd="0" presId="urn:microsoft.com/office/officeart/2005/8/layout/vList2"/>
    <dgm:cxn modelId="{CA78468F-7EA6-4272-BA18-6BAF3D49BCD3}" type="presParOf" srcId="{6394ED8A-C8EB-4386-AD0F-C63F51B8E8F7}" destId="{5159A8D5-1D4E-441E-BAF5-7D19A9971D3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777E44E-8DB2-40D7-88CD-9913BC2BA45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9ACEFBC7-684B-4532-9190-8DF083CB0AA0}">
      <dgm:prSet/>
      <dgm:spPr/>
      <dgm:t>
        <a:bodyPr/>
        <a:lstStyle/>
        <a:p>
          <a:pPr rtl="0"/>
          <a:r>
            <a:rPr lang="ru-RU" dirty="0" smtClean="0"/>
            <a:t>В </a:t>
          </a:r>
          <a:r>
            <a:rPr lang="ru-RU" dirty="0" err="1" smtClean="0"/>
            <a:t>останні</a:t>
          </a:r>
          <a:r>
            <a:rPr lang="ru-RU" dirty="0" smtClean="0"/>
            <a:t> три </a:t>
          </a:r>
          <a:r>
            <a:rPr lang="ru-RU" dirty="0" err="1" smtClean="0"/>
            <a:t>тижні</a:t>
          </a:r>
          <a:r>
            <a:rPr lang="ru-RU" dirty="0" smtClean="0"/>
            <a:t> до </a:t>
          </a:r>
          <a:r>
            <a:rPr lang="ru-RU" dirty="0" err="1" smtClean="0"/>
            <a:t>отелення</a:t>
          </a:r>
          <a:r>
            <a:rPr lang="ru-RU" dirty="0" smtClean="0"/>
            <a:t> </a:t>
          </a:r>
          <a:r>
            <a:rPr lang="ru-RU" dirty="0" err="1" smtClean="0"/>
            <a:t>із</a:t>
          </a:r>
          <a:r>
            <a:rPr lang="ru-RU" dirty="0" smtClean="0"/>
            <a:t> </a:t>
          </a:r>
          <a:r>
            <a:rPr lang="ru-RU" dirty="0" err="1" smtClean="0"/>
            <a:t>раціону</a:t>
          </a:r>
          <a:r>
            <a:rPr lang="ru-RU" dirty="0" smtClean="0"/>
            <a:t> </a:t>
          </a:r>
          <a:r>
            <a:rPr lang="ru-RU" dirty="0" err="1" smtClean="0"/>
            <a:t>рекомендується</a:t>
          </a:r>
          <a:r>
            <a:rPr lang="ru-RU" dirty="0" smtClean="0"/>
            <a:t> </a:t>
          </a:r>
          <a:r>
            <a:rPr lang="ru-RU" dirty="0" err="1" smtClean="0"/>
            <a:t>вилучати</a:t>
          </a:r>
          <a:r>
            <a:rPr lang="ru-RU" dirty="0" smtClean="0"/>
            <a:t> силос. З </a:t>
          </a:r>
          <a:r>
            <a:rPr lang="ru-RU" dirty="0" err="1" smtClean="0"/>
            <a:t>концентрованих</a:t>
          </a:r>
          <a:r>
            <a:rPr lang="ru-RU" dirty="0" smtClean="0"/>
            <a:t> </a:t>
          </a:r>
          <a:r>
            <a:rPr lang="ru-RU" dirty="0" err="1" smtClean="0"/>
            <a:t>кормів</a:t>
          </a:r>
          <a:r>
            <a:rPr lang="ru-RU" dirty="0" smtClean="0"/>
            <a:t> </a:t>
          </a:r>
          <a:r>
            <a:rPr lang="ru-RU" dirty="0" err="1" smtClean="0"/>
            <a:t>кращими</a:t>
          </a:r>
          <a:r>
            <a:rPr lang="ru-RU" dirty="0" smtClean="0"/>
            <a:t> </a:t>
          </a:r>
          <a:r>
            <a:rPr lang="ru-RU" dirty="0" err="1" smtClean="0"/>
            <a:t>вважаються</a:t>
          </a:r>
          <a:r>
            <a:rPr lang="ru-RU" dirty="0" smtClean="0"/>
            <a:t> </a:t>
          </a:r>
          <a:r>
            <a:rPr lang="ru-RU" dirty="0" err="1" smtClean="0"/>
            <a:t>пшеничні</a:t>
          </a:r>
          <a:r>
            <a:rPr lang="ru-RU" dirty="0" smtClean="0"/>
            <a:t> </a:t>
          </a:r>
          <a:r>
            <a:rPr lang="ru-RU" dirty="0" err="1" smtClean="0"/>
            <a:t>висівки</a:t>
          </a:r>
          <a:r>
            <a:rPr lang="ru-RU" dirty="0" smtClean="0"/>
            <a:t>, </a:t>
          </a:r>
          <a:r>
            <a:rPr lang="ru-RU" dirty="0" err="1" smtClean="0"/>
            <a:t>вівсяна</a:t>
          </a:r>
          <a:r>
            <a:rPr lang="ru-RU" dirty="0" smtClean="0"/>
            <a:t> дерть, </a:t>
          </a:r>
          <a:r>
            <a:rPr lang="ru-RU" dirty="0" err="1" smtClean="0"/>
            <a:t>льонова</a:t>
          </a:r>
          <a:r>
            <a:rPr lang="ru-RU" dirty="0" smtClean="0"/>
            <a:t> та </a:t>
          </a:r>
          <a:r>
            <a:rPr lang="ru-RU" dirty="0" err="1" smtClean="0"/>
            <a:t>соняшникова</a:t>
          </a:r>
          <a:r>
            <a:rPr lang="ru-RU" dirty="0" smtClean="0"/>
            <a:t> макуха, </a:t>
          </a:r>
          <a:r>
            <a:rPr lang="ru-RU" dirty="0" err="1" smtClean="0"/>
            <a:t>шроти</a:t>
          </a:r>
          <a:r>
            <a:rPr lang="ru-RU" dirty="0" smtClean="0"/>
            <a:t>. Основу </a:t>
          </a:r>
          <a:r>
            <a:rPr lang="ru-RU" dirty="0" err="1" smtClean="0"/>
            <a:t>раціонів</a:t>
          </a:r>
          <a:r>
            <a:rPr lang="ru-RU" dirty="0" smtClean="0"/>
            <a:t> </a:t>
          </a:r>
          <a:r>
            <a:rPr lang="ru-RU" dirty="0" err="1" smtClean="0"/>
            <a:t>сухостійних</a:t>
          </a:r>
          <a:r>
            <a:rPr lang="ru-RU" dirty="0" smtClean="0"/>
            <a:t> </a:t>
          </a:r>
          <a:r>
            <a:rPr lang="ru-RU" dirty="0" err="1" smtClean="0"/>
            <a:t>корів</a:t>
          </a:r>
          <a:r>
            <a:rPr lang="ru-RU" dirty="0" smtClean="0"/>
            <a:t> у </a:t>
          </a:r>
          <a:r>
            <a:rPr lang="ru-RU" dirty="0" err="1" smtClean="0"/>
            <a:t>літній</a:t>
          </a:r>
          <a:r>
            <a:rPr lang="ru-RU" dirty="0" smtClean="0"/>
            <a:t> </a:t>
          </a:r>
          <a:r>
            <a:rPr lang="ru-RU" dirty="0" err="1" smtClean="0"/>
            <a:t>період</a:t>
          </a:r>
          <a:r>
            <a:rPr lang="ru-RU" dirty="0" smtClean="0"/>
            <a:t> </a:t>
          </a:r>
          <a:r>
            <a:rPr lang="ru-RU" dirty="0" err="1" smtClean="0"/>
            <a:t>становлять</a:t>
          </a:r>
          <a:r>
            <a:rPr lang="ru-RU" dirty="0" smtClean="0"/>
            <a:t> </a:t>
          </a:r>
          <a:r>
            <a:rPr lang="ru-RU" dirty="0" err="1" smtClean="0"/>
            <a:t>зелені</a:t>
          </a:r>
          <a:r>
            <a:rPr lang="ru-RU" dirty="0" smtClean="0"/>
            <a:t> корми, </a:t>
          </a:r>
          <a:r>
            <a:rPr lang="ru-RU" dirty="0" err="1" smtClean="0"/>
            <a:t>їх</a:t>
          </a:r>
          <a:r>
            <a:rPr lang="ru-RU" dirty="0" smtClean="0"/>
            <a:t> </a:t>
          </a:r>
          <a:r>
            <a:rPr lang="ru-RU" dirty="0" err="1" smtClean="0"/>
            <a:t>дають</a:t>
          </a:r>
          <a:r>
            <a:rPr lang="ru-RU" dirty="0" smtClean="0"/>
            <a:t> </a:t>
          </a:r>
          <a:r>
            <a:rPr lang="ru-RU" dirty="0" err="1" smtClean="0"/>
            <a:t>близько</a:t>
          </a:r>
          <a:r>
            <a:rPr lang="ru-RU" dirty="0" smtClean="0"/>
            <a:t> 10 кг на 100 кг </a:t>
          </a:r>
          <a:r>
            <a:rPr lang="ru-RU" dirty="0" err="1" smtClean="0"/>
            <a:t>живої</a:t>
          </a:r>
          <a:r>
            <a:rPr lang="ru-RU" dirty="0" smtClean="0"/>
            <a:t> </a:t>
          </a:r>
          <a:r>
            <a:rPr lang="ru-RU" dirty="0" err="1" smtClean="0"/>
            <a:t>маси</a:t>
          </a:r>
          <a:r>
            <a:rPr lang="ru-RU" dirty="0" smtClean="0"/>
            <a:t> </a:t>
          </a:r>
          <a:r>
            <a:rPr lang="ru-RU" dirty="0" err="1" smtClean="0"/>
            <a:t>з</a:t>
          </a:r>
          <a:r>
            <a:rPr lang="ru-RU" dirty="0" smtClean="0"/>
            <a:t> добавкою </a:t>
          </a:r>
          <a:r>
            <a:rPr lang="ru-RU" dirty="0" err="1" smtClean="0"/>
            <a:t>концентратів</a:t>
          </a:r>
          <a:r>
            <a:rPr lang="ru-RU" dirty="0" smtClean="0"/>
            <a:t>. </a:t>
          </a:r>
          <a:r>
            <a:rPr lang="ru-RU" dirty="0" err="1" smtClean="0"/>
            <a:t>Краще</a:t>
          </a:r>
          <a:r>
            <a:rPr lang="ru-RU" dirty="0" smtClean="0"/>
            <a:t>, </a:t>
          </a:r>
          <a:r>
            <a:rPr lang="ru-RU" dirty="0" err="1" smtClean="0"/>
            <a:t>якщо</a:t>
          </a:r>
          <a:r>
            <a:rPr lang="ru-RU" dirty="0" smtClean="0"/>
            <a:t> </a:t>
          </a:r>
          <a:r>
            <a:rPr lang="ru-RU" dirty="0" err="1" smtClean="0"/>
            <a:t>зелений</a:t>
          </a:r>
          <a:r>
            <a:rPr lang="ru-RU" dirty="0" smtClean="0"/>
            <a:t> корм </a:t>
          </a:r>
          <a:r>
            <a:rPr lang="ru-RU" dirty="0" err="1" smtClean="0"/>
            <a:t>корови</a:t>
          </a:r>
          <a:r>
            <a:rPr lang="ru-RU" dirty="0" smtClean="0"/>
            <a:t> </a:t>
          </a:r>
          <a:r>
            <a:rPr lang="ru-RU" dirty="0" err="1" smtClean="0"/>
            <a:t>поїдають</a:t>
          </a:r>
          <a:r>
            <a:rPr lang="ru-RU" dirty="0" smtClean="0"/>
            <a:t> на </a:t>
          </a:r>
          <a:r>
            <a:rPr lang="ru-RU" dirty="0" err="1" smtClean="0"/>
            <a:t>пасовищі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сприяє</a:t>
          </a:r>
          <a:r>
            <a:rPr lang="ru-RU" dirty="0" smtClean="0"/>
            <a:t> </a:t>
          </a:r>
          <a:r>
            <a:rPr lang="ru-RU" dirty="0" err="1" smtClean="0"/>
            <a:t>розвитку</a:t>
          </a:r>
          <a:r>
            <a:rPr lang="ru-RU" dirty="0" smtClean="0"/>
            <a:t> плоду та </a:t>
          </a:r>
          <a:r>
            <a:rPr lang="ru-RU" dirty="0" err="1" smtClean="0"/>
            <a:t>полегшенню</a:t>
          </a:r>
          <a:r>
            <a:rPr lang="ru-RU" dirty="0" smtClean="0"/>
            <a:t> </a:t>
          </a:r>
          <a:r>
            <a:rPr lang="ru-RU" dirty="0" err="1" smtClean="0"/>
            <a:t>пологів</a:t>
          </a:r>
          <a:r>
            <a:rPr lang="ru-RU" dirty="0" smtClean="0"/>
            <a:t>. </a:t>
          </a:r>
          <a:r>
            <a:rPr lang="ru-RU" dirty="0" err="1" smtClean="0"/>
            <a:t>Годують</a:t>
          </a:r>
          <a:r>
            <a:rPr lang="ru-RU" dirty="0" smtClean="0"/>
            <a:t> </a:t>
          </a:r>
          <a:r>
            <a:rPr lang="ru-RU" dirty="0" err="1" smtClean="0"/>
            <a:t>корів</a:t>
          </a:r>
          <a:r>
            <a:rPr lang="ru-RU" dirty="0" smtClean="0"/>
            <a:t> три рази на </a:t>
          </a:r>
          <a:r>
            <a:rPr lang="ru-RU" dirty="0" err="1" smtClean="0"/>
            <a:t>добу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стільки</a:t>
          </a:r>
          <a:r>
            <a:rPr lang="ru-RU" dirty="0" smtClean="0"/>
            <a:t> ж </a:t>
          </a:r>
          <a:r>
            <a:rPr lang="ru-RU" dirty="0" err="1" smtClean="0"/>
            <a:t>напувають</a:t>
          </a:r>
          <a:r>
            <a:rPr lang="ru-RU" dirty="0" smtClean="0"/>
            <a:t>.</a:t>
          </a:r>
          <a:endParaRPr lang="ru-RU" dirty="0"/>
        </a:p>
      </dgm:t>
    </dgm:pt>
    <dgm:pt modelId="{F1E48FF8-FD75-425D-B148-4F19914AAE1A}" type="parTrans" cxnId="{3B44962C-956C-4D63-8322-96A4EA67A7F9}">
      <dgm:prSet/>
      <dgm:spPr/>
      <dgm:t>
        <a:bodyPr/>
        <a:lstStyle/>
        <a:p>
          <a:endParaRPr lang="ru-RU"/>
        </a:p>
      </dgm:t>
    </dgm:pt>
    <dgm:pt modelId="{F3A4D8C2-3955-4CE9-A2E9-2C2BE5D566C7}" type="sibTrans" cxnId="{3B44962C-956C-4D63-8322-96A4EA67A7F9}">
      <dgm:prSet/>
      <dgm:spPr/>
      <dgm:t>
        <a:bodyPr/>
        <a:lstStyle/>
        <a:p>
          <a:endParaRPr lang="ru-RU"/>
        </a:p>
      </dgm:t>
    </dgm:pt>
    <dgm:pt modelId="{F4D7CD31-C914-46C6-BB0E-E66C3A5A4E5E}" type="pres">
      <dgm:prSet presAssocID="{B777E44E-8DB2-40D7-88CD-9913BC2BA4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51DEF7-9848-4977-B4FA-9155335BDF4A}" type="pres">
      <dgm:prSet presAssocID="{9ACEFBC7-684B-4532-9190-8DF083CB0AA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02A46F-1BAA-4DFA-8A6D-6BE27412028C}" type="presOf" srcId="{9ACEFBC7-684B-4532-9190-8DF083CB0AA0}" destId="{AA51DEF7-9848-4977-B4FA-9155335BDF4A}" srcOrd="0" destOrd="0" presId="urn:microsoft.com/office/officeart/2005/8/layout/vList2"/>
    <dgm:cxn modelId="{3B44962C-956C-4D63-8322-96A4EA67A7F9}" srcId="{B777E44E-8DB2-40D7-88CD-9913BC2BA459}" destId="{9ACEFBC7-684B-4532-9190-8DF083CB0AA0}" srcOrd="0" destOrd="0" parTransId="{F1E48FF8-FD75-425D-B148-4F19914AAE1A}" sibTransId="{F3A4D8C2-3955-4CE9-A2E9-2C2BE5D566C7}"/>
    <dgm:cxn modelId="{9C247C8F-6016-423B-9C32-68030FD2ABC4}" type="presOf" srcId="{B777E44E-8DB2-40D7-88CD-9913BC2BA459}" destId="{F4D7CD31-C914-46C6-BB0E-E66C3A5A4E5E}" srcOrd="0" destOrd="0" presId="urn:microsoft.com/office/officeart/2005/8/layout/vList2"/>
    <dgm:cxn modelId="{5B7B8DCC-0996-4DB0-A1F4-7B220BBF2C64}" type="presParOf" srcId="{F4D7CD31-C914-46C6-BB0E-E66C3A5A4E5E}" destId="{AA51DEF7-9848-4977-B4FA-9155335BDF4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6B8EB3-18CB-4A38-BAF8-E7B61C2FEDBA}">
      <dsp:nvSpPr>
        <dsp:cNvPr id="0" name=""/>
        <dsp:cNvSpPr/>
      </dsp:nvSpPr>
      <dsp:spPr>
        <a:xfrm>
          <a:off x="0" y="135236"/>
          <a:ext cx="9144000" cy="397799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Тварини постійно витрачають енергію і поживні речовини на підтримання життєдіяльності і утворення продукції. Тому їх організм потребує безперервного відновлення цих витрат за рахунок поживних речовин, що надходять з кормами, а їх кількісне вираження є нормою годівлі.</a:t>
          </a:r>
          <a:endParaRPr lang="ru-RU" sz="3400" kern="1200" dirty="0"/>
        </a:p>
      </dsp:txBody>
      <dsp:txXfrm>
        <a:off x="0" y="135236"/>
        <a:ext cx="9144000" cy="39779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E95B40-80A3-41B2-BC27-13310E7AA778}">
      <dsp:nvSpPr>
        <dsp:cNvPr id="0" name=""/>
        <dsp:cNvSpPr/>
      </dsp:nvSpPr>
      <dsp:spPr>
        <a:xfrm>
          <a:off x="0" y="0"/>
          <a:ext cx="8892480" cy="38680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b="1" kern="1200" dirty="0" smtClean="0">
              <a:solidFill>
                <a:srgbClr val="FF0000"/>
              </a:solidFill>
            </a:rPr>
            <a:t>Норма годівлі</a:t>
          </a:r>
          <a:r>
            <a:rPr lang="ru-RU" sz="2900" kern="1200" dirty="0" smtClean="0"/>
            <a:t> </a:t>
          </a:r>
          <a:r>
            <a:rPr lang="uk-UA" sz="2900" kern="1200" dirty="0" smtClean="0"/>
            <a:t>– це кількість енергії і поживних речовин, які забезпечують відповідну продуктивність тварин при збереженні їх здоров'я та нормального відтворення. Годівля, яка відповідає нормам, називається</a:t>
          </a:r>
          <a:r>
            <a:rPr lang="ru-RU" sz="2900" kern="1200" dirty="0" smtClean="0"/>
            <a:t> </a:t>
          </a:r>
          <a:r>
            <a:rPr lang="uk-UA" sz="2900" b="1" kern="1200" dirty="0" smtClean="0">
              <a:solidFill>
                <a:srgbClr val="FF0000"/>
              </a:solidFill>
            </a:rPr>
            <a:t>нормованою.</a:t>
          </a:r>
          <a:r>
            <a:rPr lang="ru-RU" sz="2900" b="1" kern="1200" dirty="0" smtClean="0">
              <a:solidFill>
                <a:srgbClr val="FF0000"/>
              </a:solidFill>
            </a:rPr>
            <a:t> </a:t>
          </a:r>
          <a:r>
            <a:rPr lang="uk-UA" sz="2900" kern="1200" dirty="0" smtClean="0"/>
            <a:t>Така годівля підвищує коефіцієнт корисної дії кормів, що має важливе значення для економного використання кормових ресурсів.</a:t>
          </a:r>
          <a:endParaRPr lang="ru-RU" sz="2900" kern="1200" dirty="0"/>
        </a:p>
      </dsp:txBody>
      <dsp:txXfrm>
        <a:off x="0" y="0"/>
        <a:ext cx="8892480" cy="38680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F8FD54-2E34-4AE3-B35A-B2B9B6A72A0A}">
      <dsp:nvSpPr>
        <dsp:cNvPr id="0" name=""/>
        <dsp:cNvSpPr/>
      </dsp:nvSpPr>
      <dsp:spPr>
        <a:xfrm>
          <a:off x="0" y="54320"/>
          <a:ext cx="9144000" cy="58406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/>
            <a:t>Годівлю великої рогатої худоби</a:t>
          </a:r>
          <a:r>
            <a:rPr lang="uk-UA" sz="3200" kern="1200" dirty="0" smtClean="0"/>
            <a:t>, коней і овець нормують в основному за вмістом кормових одиниць, обмінної енергії, сухої речовини, сирого і перетравного протеїну, сирої клітковини, крохмалю, цукру, сирого жиру, кухонної солі, кальцію, фосфору, магнію, калію, сірки, заліза, міді, цинку, кобальту, марганцю, йоду, каротину, вітамінів Е і </a:t>
          </a:r>
          <a:r>
            <a:rPr lang="ru-RU" sz="3200" kern="1200" dirty="0" smtClean="0"/>
            <a:t>D</a:t>
          </a:r>
          <a:r>
            <a:rPr lang="uk-UA" sz="3200" kern="1200" dirty="0" smtClean="0"/>
            <a:t>. Раціони свиней, птиці, крім цих показників, додатково нормують за незамінними амінокислотами та водорозчинними вітамінами.</a:t>
          </a:r>
          <a:endParaRPr lang="ru-RU" sz="3200" kern="1200" dirty="0"/>
        </a:p>
      </dsp:txBody>
      <dsp:txXfrm>
        <a:off x="0" y="54320"/>
        <a:ext cx="9144000" cy="584063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83C461-48D9-4C08-BAF7-06AE545A4BFF}">
      <dsp:nvSpPr>
        <dsp:cNvPr id="0" name=""/>
        <dsp:cNvSpPr/>
      </dsp:nvSpPr>
      <dsp:spPr>
        <a:xfrm>
          <a:off x="0" y="502547"/>
          <a:ext cx="9144000" cy="2691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Тип </a:t>
          </a:r>
          <a:r>
            <a:rPr lang="ru-RU" sz="2300" kern="1200" dirty="0" err="1" smtClean="0"/>
            <a:t>годівлі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залежить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від</a:t>
          </a:r>
          <a:r>
            <a:rPr lang="ru-RU" sz="2300" kern="1200" dirty="0" smtClean="0"/>
            <a:t> виду основного корму у </a:t>
          </a:r>
          <a:r>
            <a:rPr lang="ru-RU" sz="2300" kern="1200" dirty="0" err="1" smtClean="0"/>
            <a:t>раціоні</a:t>
          </a:r>
          <a:r>
            <a:rPr lang="ru-RU" sz="2300" kern="1200" dirty="0" smtClean="0"/>
            <a:t> (</a:t>
          </a:r>
          <a:r>
            <a:rPr lang="ru-RU" sz="2300" kern="1200" dirty="0" err="1" smtClean="0"/>
            <a:t>силосний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сінажний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напівконцентратний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інші</a:t>
          </a:r>
          <a:r>
            <a:rPr lang="ru-RU" sz="2300" kern="1200" dirty="0" smtClean="0"/>
            <a:t>). </a:t>
          </a:r>
          <a:r>
            <a:rPr lang="ru-RU" sz="2300" kern="1200" dirty="0" err="1" smtClean="0"/>
            <a:t>Годівля</a:t>
          </a:r>
          <a:r>
            <a:rPr lang="ru-RU" sz="2300" kern="1200" dirty="0" smtClean="0"/>
            <a:t>, яка </a:t>
          </a:r>
          <a:r>
            <a:rPr lang="ru-RU" sz="2300" kern="1200" dirty="0" err="1" smtClean="0"/>
            <a:t>має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певні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якісні</a:t>
          </a:r>
          <a:r>
            <a:rPr lang="ru-RU" sz="2300" kern="1200" dirty="0" smtClean="0"/>
            <a:t> та </a:t>
          </a:r>
          <a:r>
            <a:rPr lang="ru-RU" sz="2300" kern="1200" dirty="0" err="1" smtClean="0"/>
            <a:t>кількіcні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особливості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тобто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характеризується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систематичним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використанням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окремих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кормів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називається</a:t>
          </a:r>
          <a:r>
            <a:rPr lang="ru-RU" sz="2300" kern="1200" dirty="0" smtClean="0"/>
            <a:t> </a:t>
          </a:r>
          <a:r>
            <a:rPr lang="ru-RU" sz="2300" b="1" kern="1200" dirty="0" smtClean="0"/>
            <a:t>типовою.</a:t>
          </a:r>
          <a:r>
            <a:rPr lang="ru-RU" sz="2300" kern="1200" dirty="0" smtClean="0"/>
            <a:t> Кожному типу </a:t>
          </a:r>
          <a:r>
            <a:rPr lang="ru-RU" sz="2300" kern="1200" dirty="0" err="1" smtClean="0"/>
            <a:t>годівлі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відповідає</a:t>
          </a:r>
          <a:r>
            <a:rPr lang="ru-RU" sz="2300" kern="1200" dirty="0" smtClean="0"/>
            <a:t> </a:t>
          </a:r>
          <a:r>
            <a:rPr lang="ru-RU" sz="2300" b="1" kern="1200" dirty="0" err="1" smtClean="0"/>
            <a:t>певнаструктура</a:t>
          </a:r>
          <a:r>
            <a:rPr lang="ru-RU" sz="2300" b="1" kern="1200" dirty="0" smtClean="0"/>
            <a:t> </a:t>
          </a:r>
          <a:r>
            <a:rPr lang="ru-RU" sz="2300" b="1" kern="1200" dirty="0" err="1" smtClean="0"/>
            <a:t>раціону</a:t>
          </a:r>
          <a:r>
            <a:rPr lang="ru-RU" sz="2300" kern="1200" dirty="0" smtClean="0"/>
            <a:t>, яка </a:t>
          </a:r>
          <a:r>
            <a:rPr lang="ru-RU" sz="2300" kern="1200" dirty="0" err="1" smtClean="0"/>
            <a:t>показує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співвідношення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окремих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груп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або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видів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кормів</a:t>
          </a:r>
          <a:r>
            <a:rPr lang="ru-RU" sz="2300" kern="1200" dirty="0" smtClean="0"/>
            <a:t> у </a:t>
          </a:r>
          <a:r>
            <a:rPr lang="ru-RU" sz="2300" kern="1200" dirty="0" err="1" smtClean="0"/>
            <a:t>ньому</a:t>
          </a:r>
          <a:r>
            <a:rPr lang="ru-RU" sz="2300" kern="1200" dirty="0" smtClean="0"/>
            <a:t> за </a:t>
          </a:r>
          <a:r>
            <a:rPr lang="ru-RU" sz="2300" kern="1200" dirty="0" err="1" smtClean="0"/>
            <a:t>енергетичною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цінністю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виражена</a:t>
          </a:r>
          <a:r>
            <a:rPr lang="ru-RU" sz="2300" kern="1200" dirty="0" smtClean="0"/>
            <a:t> у </a:t>
          </a:r>
          <a:r>
            <a:rPr lang="ru-RU" sz="2300" kern="1200" dirty="0" err="1" smtClean="0"/>
            <a:t>відсотках</a:t>
          </a:r>
          <a:r>
            <a:rPr lang="ru-RU" sz="2300" kern="1200" dirty="0" smtClean="0"/>
            <a:t>.</a:t>
          </a:r>
          <a:endParaRPr lang="ru-RU" sz="2300" kern="1200" dirty="0"/>
        </a:p>
      </dsp:txBody>
      <dsp:txXfrm>
        <a:off x="0" y="502547"/>
        <a:ext cx="9144000" cy="2691000"/>
      </dsp:txXfrm>
    </dsp:sp>
    <dsp:sp modelId="{43ADFE0E-7A1C-4D0D-AAAB-4BAC74E2AD39}">
      <dsp:nvSpPr>
        <dsp:cNvPr id="0" name=""/>
        <dsp:cNvSpPr/>
      </dsp:nvSpPr>
      <dsp:spPr>
        <a:xfrm>
          <a:off x="0" y="3259787"/>
          <a:ext cx="9144000" cy="2691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/>
            <a:t>Годівля</a:t>
          </a:r>
          <a:r>
            <a:rPr lang="ru-RU" sz="2300" kern="1200" dirty="0" smtClean="0"/>
            <a:t>, яка </a:t>
          </a:r>
          <a:r>
            <a:rPr lang="ru-RU" sz="2300" kern="1200" dirty="0" err="1" smtClean="0"/>
            <a:t>підтримує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життя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тварин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забезпечує</a:t>
          </a:r>
          <a:r>
            <a:rPr lang="ru-RU" sz="2300" kern="1200" dirty="0" smtClean="0"/>
            <a:t> роботу </a:t>
          </a:r>
          <a:r>
            <a:rPr lang="ru-RU" sz="2300" kern="1200" dirty="0" err="1" smtClean="0"/>
            <a:t>внутрішніх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органів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і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виділення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певної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кількості</a:t>
          </a:r>
          <a:r>
            <a:rPr lang="ru-RU" sz="2300" kern="1200" dirty="0" smtClean="0"/>
            <a:t> тепла для </a:t>
          </a:r>
          <a:r>
            <a:rPr lang="ru-RU" sz="2300" kern="1200" dirty="0" err="1" smtClean="0"/>
            <a:t>підтримання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нормальної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температури</a:t>
          </a:r>
          <a:r>
            <a:rPr lang="ru-RU" sz="2300" kern="1200" dirty="0" smtClean="0"/>
            <a:t> </a:t>
          </a:r>
          <a:r>
            <a:rPr lang="ru-RU" sz="2300" kern="1200" dirty="0" err="1" smtClean="0"/>
            <a:t>тіла</a:t>
          </a:r>
          <a:r>
            <a:rPr lang="ru-RU" sz="2300" kern="1200" dirty="0" smtClean="0"/>
            <a:t>, </a:t>
          </a:r>
          <a:r>
            <a:rPr lang="ru-RU" sz="2300" kern="1200" dirty="0" err="1" smtClean="0"/>
            <a:t>називається</a:t>
          </a:r>
          <a:r>
            <a:rPr lang="ru-RU" sz="2300" kern="1200" dirty="0" smtClean="0"/>
            <a:t> </a:t>
          </a:r>
          <a:r>
            <a:rPr lang="ru-RU" sz="2300" b="1" kern="1200" dirty="0" err="1" smtClean="0"/>
            <a:t>підтримуючою</a:t>
          </a:r>
          <a:r>
            <a:rPr lang="ru-RU" sz="2300" kern="1200" dirty="0" smtClean="0"/>
            <a:t>.</a:t>
          </a:r>
          <a:endParaRPr lang="ru-RU" sz="2300" kern="1200" dirty="0"/>
        </a:p>
      </dsp:txBody>
      <dsp:txXfrm>
        <a:off x="0" y="3259787"/>
        <a:ext cx="9144000" cy="26910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D3A389-51BF-4BDB-B6D6-17E8D7B148AF}">
      <dsp:nvSpPr>
        <dsp:cNvPr id="0" name=""/>
        <dsp:cNvSpPr/>
      </dsp:nvSpPr>
      <dsp:spPr>
        <a:xfrm>
          <a:off x="0" y="53307"/>
          <a:ext cx="9144000" cy="19131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err="1" smtClean="0"/>
            <a:t>Повноцінність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годівлі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тварин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контролюють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зоотехнічними</a:t>
          </a:r>
          <a:r>
            <a:rPr lang="ru-RU" sz="2700" kern="1200" dirty="0" smtClean="0"/>
            <a:t> та </a:t>
          </a:r>
          <a:r>
            <a:rPr lang="ru-RU" sz="2700" kern="1200" dirty="0" err="1" smtClean="0"/>
            <a:t>біохімічними</a:t>
          </a:r>
          <a:r>
            <a:rPr lang="ru-RU" sz="2700" kern="1200" dirty="0" smtClean="0"/>
            <a:t> методами. </a:t>
          </a:r>
          <a:endParaRPr lang="en-US" sz="2700" kern="1200" dirty="0"/>
        </a:p>
      </dsp:txBody>
      <dsp:txXfrm>
        <a:off x="0" y="53307"/>
        <a:ext cx="9144000" cy="1913169"/>
      </dsp:txXfrm>
    </dsp:sp>
    <dsp:sp modelId="{A687CBB5-1A0B-4250-BEFB-0B861EB1F69B}">
      <dsp:nvSpPr>
        <dsp:cNvPr id="0" name=""/>
        <dsp:cNvSpPr/>
      </dsp:nvSpPr>
      <dsp:spPr>
        <a:xfrm>
          <a:off x="0" y="2044236"/>
          <a:ext cx="9144000" cy="19131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До </a:t>
          </a:r>
          <a:r>
            <a:rPr lang="ru-RU" sz="2700" b="1" kern="1200" dirty="0" err="1" smtClean="0">
              <a:solidFill>
                <a:srgbClr val="FF0000"/>
              </a:solidFill>
            </a:rPr>
            <a:t>зоотехнічних</a:t>
          </a:r>
          <a:r>
            <a:rPr lang="ru-RU" sz="2700" b="1" kern="1200" dirty="0" smtClean="0"/>
            <a:t> </a:t>
          </a:r>
          <a:r>
            <a:rPr lang="ru-RU" sz="2700" kern="1200" dirty="0" err="1" smtClean="0"/>
            <a:t>методів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відносять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аналіз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раціону</a:t>
          </a:r>
          <a:r>
            <a:rPr lang="ru-RU" sz="2700" kern="1200" dirty="0" smtClean="0"/>
            <a:t> за </a:t>
          </a:r>
          <a:r>
            <a:rPr lang="ru-RU" sz="2700" kern="1200" dirty="0" err="1" smtClean="0"/>
            <a:t>вмістом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поживних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речовин</a:t>
          </a:r>
          <a:r>
            <a:rPr lang="ru-RU" sz="2700" kern="1200" dirty="0" smtClean="0"/>
            <a:t> та </a:t>
          </a:r>
          <a:r>
            <a:rPr lang="ru-RU" sz="2700" kern="1200" dirty="0" err="1" smtClean="0"/>
            <a:t>відповідність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їх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кількості</a:t>
          </a:r>
          <a:r>
            <a:rPr lang="ru-RU" sz="2700" kern="1200" dirty="0" smtClean="0"/>
            <a:t> до потреби, </a:t>
          </a:r>
          <a:r>
            <a:rPr lang="ru-RU" sz="2700" kern="1200" dirty="0" err="1" smtClean="0"/>
            <a:t>рівень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продуктивності</a:t>
          </a:r>
          <a:r>
            <a:rPr lang="ru-RU" sz="2700" kern="1200" dirty="0" smtClean="0"/>
            <a:t>, </a:t>
          </a:r>
          <a:r>
            <a:rPr lang="ru-RU" sz="2700" kern="1200" dirty="0" err="1" smtClean="0"/>
            <a:t>ціну</a:t>
          </a:r>
          <a:r>
            <a:rPr lang="ru-RU" sz="2700" kern="1200" dirty="0" smtClean="0"/>
            <a:t> корму, </a:t>
          </a:r>
          <a:r>
            <a:rPr lang="ru-RU" sz="2700" kern="1200" dirty="0" err="1" smtClean="0"/>
            <a:t>відтворювальні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функції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і</a:t>
          </a:r>
          <a:r>
            <a:rPr lang="ru-RU" sz="2700" kern="1200" dirty="0" smtClean="0"/>
            <a:t> стан </a:t>
          </a:r>
          <a:r>
            <a:rPr lang="ru-RU" sz="2700" kern="1200" dirty="0" err="1" smtClean="0"/>
            <a:t>здоров'я</a:t>
          </a:r>
          <a:r>
            <a:rPr lang="ru-RU" sz="2700" kern="1200" dirty="0" smtClean="0"/>
            <a:t>. </a:t>
          </a:r>
          <a:endParaRPr lang="en-US" sz="2700" kern="1200" dirty="0"/>
        </a:p>
      </dsp:txBody>
      <dsp:txXfrm>
        <a:off x="0" y="2044236"/>
        <a:ext cx="9144000" cy="1913169"/>
      </dsp:txXfrm>
    </dsp:sp>
    <dsp:sp modelId="{FABDF290-B529-453F-9AC0-28B8B9276BB1}">
      <dsp:nvSpPr>
        <dsp:cNvPr id="0" name=""/>
        <dsp:cNvSpPr/>
      </dsp:nvSpPr>
      <dsp:spPr>
        <a:xfrm>
          <a:off x="0" y="4035166"/>
          <a:ext cx="9144000" cy="19131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До </a:t>
          </a:r>
          <a:r>
            <a:rPr lang="ru-RU" sz="2700" b="1" kern="1200" dirty="0" err="1" smtClean="0">
              <a:solidFill>
                <a:srgbClr val="FF0000"/>
              </a:solidFill>
            </a:rPr>
            <a:t>біохімічних</a:t>
          </a:r>
          <a:r>
            <a:rPr lang="ru-RU" sz="2700" b="1" kern="1200" dirty="0" smtClean="0"/>
            <a:t> </a:t>
          </a:r>
          <a:r>
            <a:rPr lang="ru-RU" sz="2700" kern="1200" dirty="0" smtClean="0"/>
            <a:t>– </a:t>
          </a:r>
          <a:r>
            <a:rPr lang="ru-RU" sz="2700" kern="1200" dirty="0" err="1" smtClean="0"/>
            <a:t>відносять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дослідження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показників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крові</a:t>
          </a:r>
          <a:r>
            <a:rPr lang="ru-RU" sz="2700" kern="1200" dirty="0" smtClean="0"/>
            <a:t>, </a:t>
          </a:r>
          <a:r>
            <a:rPr lang="ru-RU" sz="2700" kern="1200" dirty="0" err="1" smtClean="0"/>
            <a:t>сечі</a:t>
          </a:r>
          <a:r>
            <a:rPr lang="ru-RU" sz="2700" kern="1200" dirty="0" smtClean="0"/>
            <a:t>, молока та </a:t>
          </a:r>
          <a:r>
            <a:rPr lang="ru-RU" sz="2700" kern="1200" dirty="0" err="1" smtClean="0"/>
            <a:t>іншої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продукції</a:t>
          </a:r>
          <a:r>
            <a:rPr lang="ru-RU" sz="2700" kern="1200" dirty="0" smtClean="0"/>
            <a:t> на </a:t>
          </a:r>
          <a:r>
            <a:rPr lang="ru-RU" sz="2700" kern="1200" dirty="0" err="1" smtClean="0"/>
            <a:t>вміст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білка</a:t>
          </a:r>
          <a:r>
            <a:rPr lang="ru-RU" sz="2700" kern="1200" dirty="0" smtClean="0"/>
            <a:t> та </a:t>
          </a:r>
          <a:r>
            <a:rPr lang="ru-RU" sz="2700" kern="1200" dirty="0" err="1" smtClean="0"/>
            <a:t>його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фракцій</a:t>
          </a:r>
          <a:r>
            <a:rPr lang="ru-RU" sz="2700" kern="1200" dirty="0" smtClean="0"/>
            <a:t>, </a:t>
          </a:r>
          <a:r>
            <a:rPr lang="ru-RU" sz="2700" kern="1200" dirty="0" err="1" smtClean="0"/>
            <a:t>гемоглобіну</a:t>
          </a:r>
          <a:r>
            <a:rPr lang="ru-RU" sz="2700" kern="1200" dirty="0" smtClean="0"/>
            <a:t>, </a:t>
          </a:r>
          <a:r>
            <a:rPr lang="ru-RU" sz="2700" kern="1200" dirty="0" err="1" smtClean="0"/>
            <a:t>глюкози</a:t>
          </a:r>
          <a:r>
            <a:rPr lang="ru-RU" sz="2700" kern="1200" dirty="0" smtClean="0"/>
            <a:t>, </a:t>
          </a:r>
          <a:r>
            <a:rPr lang="ru-RU" sz="2700" kern="1200" dirty="0" err="1" smtClean="0"/>
            <a:t>глікогену</a:t>
          </a:r>
          <a:r>
            <a:rPr lang="ru-RU" sz="2700" kern="1200" dirty="0" smtClean="0"/>
            <a:t>, </a:t>
          </a:r>
          <a:r>
            <a:rPr lang="ru-RU" sz="2700" kern="1200" dirty="0" err="1" smtClean="0"/>
            <a:t>кетонових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тіл</a:t>
          </a:r>
          <a:r>
            <a:rPr lang="ru-RU" sz="2700" kern="1200" dirty="0" smtClean="0"/>
            <a:t>, </a:t>
          </a:r>
          <a:r>
            <a:rPr lang="ru-RU" sz="2700" kern="1200" dirty="0" err="1" smtClean="0"/>
            <a:t>вітамінів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та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мінеральних</a:t>
          </a:r>
          <a:r>
            <a:rPr lang="ru-RU" sz="2700" kern="1200" dirty="0" smtClean="0"/>
            <a:t> </a:t>
          </a:r>
          <a:r>
            <a:rPr lang="ru-RU" sz="2700" kern="1200" dirty="0" err="1" smtClean="0"/>
            <a:t>речовин</a:t>
          </a:r>
          <a:r>
            <a:rPr lang="ru-RU" sz="2700" kern="1200" dirty="0" smtClean="0"/>
            <a:t>.</a:t>
          </a:r>
          <a:endParaRPr lang="ru-RU" sz="2700" kern="1200" dirty="0"/>
        </a:p>
      </dsp:txBody>
      <dsp:txXfrm>
        <a:off x="0" y="4035166"/>
        <a:ext cx="9144000" cy="191316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599D19-BFBF-4BE8-8923-A3D90B1C73DD}">
      <dsp:nvSpPr>
        <dsp:cNvPr id="0" name=""/>
        <dsp:cNvSpPr/>
      </dsp:nvSpPr>
      <dsp:spPr>
        <a:xfrm>
          <a:off x="0" y="292178"/>
          <a:ext cx="9144000" cy="26068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У </a:t>
          </a:r>
          <a:r>
            <a:rPr lang="ru-RU" sz="3700" kern="1200" dirty="0" err="1" smtClean="0"/>
            <a:t>виробничому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циклі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корів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прийнято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виділяти</a:t>
          </a:r>
          <a:r>
            <a:rPr lang="ru-RU" sz="3700" kern="1200" dirty="0" smtClean="0"/>
            <a:t> </a:t>
          </a:r>
          <a:r>
            <a:rPr lang="ru-RU" sz="3700" b="1" kern="1200" dirty="0" err="1" smtClean="0">
              <a:solidFill>
                <a:srgbClr val="FF0000"/>
              </a:solidFill>
            </a:rPr>
            <a:t>сухостійний</a:t>
          </a:r>
          <a:r>
            <a:rPr lang="ru-RU" sz="3700" b="1" kern="1200" dirty="0" smtClean="0">
              <a:solidFill>
                <a:srgbClr val="FF0000"/>
              </a:solidFill>
            </a:rPr>
            <a:t> </a:t>
          </a:r>
          <a:r>
            <a:rPr lang="ru-RU" sz="3700" b="1" kern="1200" dirty="0" err="1" smtClean="0">
              <a:solidFill>
                <a:srgbClr val="FF0000"/>
              </a:solidFill>
            </a:rPr>
            <a:t>й</a:t>
          </a:r>
          <a:r>
            <a:rPr lang="ru-RU" sz="3700" b="1" kern="1200" dirty="0" smtClean="0">
              <a:solidFill>
                <a:srgbClr val="FF0000"/>
              </a:solidFill>
            </a:rPr>
            <a:t> </a:t>
          </a:r>
          <a:r>
            <a:rPr lang="ru-RU" sz="3700" b="1" kern="1200" dirty="0" err="1" smtClean="0">
              <a:solidFill>
                <a:srgbClr val="FF0000"/>
              </a:solidFill>
            </a:rPr>
            <a:t>лактаційний</a:t>
          </a:r>
          <a:r>
            <a:rPr lang="ru-RU" sz="3700" b="1" kern="1200" dirty="0" smtClean="0">
              <a:solidFill>
                <a:srgbClr val="FF0000"/>
              </a:solidFill>
            </a:rPr>
            <a:t> </a:t>
          </a:r>
          <a:r>
            <a:rPr lang="ru-RU" sz="3700" b="1" kern="1200" dirty="0" err="1" smtClean="0">
              <a:solidFill>
                <a:srgbClr val="FF0000"/>
              </a:solidFill>
            </a:rPr>
            <a:t>періоди</a:t>
          </a:r>
          <a:r>
            <a:rPr lang="ru-RU" sz="3700" b="1" kern="1200" dirty="0" smtClean="0">
              <a:solidFill>
                <a:srgbClr val="FF0000"/>
              </a:solidFill>
            </a:rPr>
            <a:t>.</a:t>
          </a:r>
          <a:r>
            <a:rPr lang="ru-RU" sz="3700" kern="1200" dirty="0" smtClean="0">
              <a:solidFill>
                <a:srgbClr val="FF0000"/>
              </a:solidFill>
            </a:rPr>
            <a:t> </a:t>
          </a:r>
          <a:endParaRPr lang="en-US" sz="3700" kern="1200" dirty="0">
            <a:solidFill>
              <a:srgbClr val="FF0000"/>
            </a:solidFill>
          </a:endParaRPr>
        </a:p>
      </dsp:txBody>
      <dsp:txXfrm>
        <a:off x="0" y="292178"/>
        <a:ext cx="9144000" cy="2606869"/>
      </dsp:txXfrm>
    </dsp:sp>
    <dsp:sp modelId="{BB2168D0-2171-42BF-B589-1B6F4B7E01CE}">
      <dsp:nvSpPr>
        <dsp:cNvPr id="0" name=""/>
        <dsp:cNvSpPr/>
      </dsp:nvSpPr>
      <dsp:spPr>
        <a:xfrm>
          <a:off x="0" y="3005607"/>
          <a:ext cx="9144000" cy="260686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err="1" smtClean="0"/>
            <a:t>Від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повноцінності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годівлі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сухостійних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корів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значною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мірою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залежить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якість</a:t>
          </a:r>
          <a:r>
            <a:rPr lang="ru-RU" sz="3700" kern="1200" dirty="0" smtClean="0"/>
            <a:t>, </a:t>
          </a:r>
          <a:r>
            <a:rPr lang="ru-RU" sz="3700" kern="1200" dirty="0" err="1" smtClean="0"/>
            <a:t>здоров'я</a:t>
          </a:r>
          <a:r>
            <a:rPr lang="ru-RU" sz="3700" kern="1200" dirty="0" smtClean="0"/>
            <a:t> приплоду та </a:t>
          </a:r>
          <a:r>
            <a:rPr lang="ru-RU" sz="3700" kern="1200" dirty="0" err="1" smtClean="0"/>
            <a:t>рівень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продуктивності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корів</a:t>
          </a:r>
          <a:r>
            <a:rPr lang="ru-RU" sz="3700" kern="1200" dirty="0" smtClean="0"/>
            <a:t> у </a:t>
          </a:r>
          <a:r>
            <a:rPr lang="ru-RU" sz="3700" kern="1200" dirty="0" err="1" smtClean="0"/>
            <a:t>наступну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лактацію</a:t>
          </a:r>
          <a:r>
            <a:rPr lang="ru-RU" sz="3700" kern="1200" dirty="0" smtClean="0"/>
            <a:t>. </a:t>
          </a:r>
          <a:endParaRPr lang="en-US" sz="3700" kern="1200" dirty="0"/>
        </a:p>
      </dsp:txBody>
      <dsp:txXfrm>
        <a:off x="0" y="3005607"/>
        <a:ext cx="9144000" cy="260686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84BD1E-1654-4F3E-AFE5-41BC3A97C0F8}">
      <dsp:nvSpPr>
        <dsp:cNvPr id="0" name=""/>
        <dsp:cNvSpPr/>
      </dsp:nvSpPr>
      <dsp:spPr>
        <a:xfrm>
          <a:off x="0" y="199951"/>
          <a:ext cx="9144000" cy="13197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Жива </a:t>
          </a:r>
          <a:r>
            <a:rPr lang="ru-RU" sz="2400" kern="1200" dirty="0" err="1" smtClean="0"/>
            <a:t>маса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сухостійних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корів</a:t>
          </a:r>
          <a:r>
            <a:rPr lang="ru-RU" sz="2400" kern="1200" dirty="0" smtClean="0"/>
            <a:t> за 45–75 </a:t>
          </a:r>
          <a:r>
            <a:rPr lang="ru-RU" sz="2400" kern="1200" dirty="0" err="1" smtClean="0"/>
            <a:t>діб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сухостійного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періоду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має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зрости</a:t>
          </a:r>
          <a:r>
            <a:rPr lang="ru-RU" sz="2400" kern="1200" dirty="0" smtClean="0"/>
            <a:t> на 10–12 %, </a:t>
          </a:r>
          <a:r>
            <a:rPr lang="ru-RU" sz="2400" kern="1200" dirty="0" err="1" smtClean="0"/>
            <a:t>тобто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щоденний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приріст</a:t>
          </a:r>
          <a:r>
            <a:rPr lang="ru-RU" sz="2400" kern="1200" dirty="0" smtClean="0"/>
            <a:t> у них повинен </a:t>
          </a:r>
          <a:r>
            <a:rPr lang="ru-RU" sz="2400" kern="1200" dirty="0" err="1" smtClean="0"/>
            <a:t>становити</a:t>
          </a:r>
          <a:r>
            <a:rPr lang="ru-RU" sz="2400" kern="1200" dirty="0" smtClean="0"/>
            <a:t> 0,8–1,0 кг.</a:t>
          </a:r>
          <a:endParaRPr lang="ru-RU" sz="2400" kern="1200" dirty="0"/>
        </a:p>
      </dsp:txBody>
      <dsp:txXfrm>
        <a:off x="0" y="199951"/>
        <a:ext cx="9144000" cy="1319759"/>
      </dsp:txXfrm>
    </dsp:sp>
    <dsp:sp modelId="{E218A9F9-A525-4830-A4E8-EBD29DF44226}">
      <dsp:nvSpPr>
        <dsp:cNvPr id="0" name=""/>
        <dsp:cNvSpPr/>
      </dsp:nvSpPr>
      <dsp:spPr>
        <a:xfrm>
          <a:off x="0" y="1588831"/>
          <a:ext cx="9144000" cy="131975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Нормалізації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фізіологічних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процесів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тільних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корів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сприяє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сухостійний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період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тривалістю</a:t>
          </a:r>
          <a:r>
            <a:rPr lang="ru-RU" sz="2400" kern="1200" dirty="0" smtClean="0"/>
            <a:t> в </a:t>
          </a:r>
          <a:r>
            <a:rPr lang="ru-RU" sz="2400" kern="1200" dirty="0" err="1" smtClean="0"/>
            <a:t>середньому</a:t>
          </a:r>
          <a:r>
            <a:rPr lang="ru-RU" sz="2400" kern="1200" dirty="0" smtClean="0"/>
            <a:t> 60 </a:t>
          </a:r>
          <a:r>
            <a:rPr lang="ru-RU" sz="2400" kern="1200" dirty="0" err="1" smtClean="0"/>
            <a:t>днів</a:t>
          </a:r>
          <a:r>
            <a:rPr lang="ru-RU" sz="2400" kern="1200" dirty="0" smtClean="0"/>
            <a:t>. </a:t>
          </a:r>
          <a:r>
            <a:rPr lang="ru-RU" sz="2400" kern="1200" dirty="0" err="1" smtClean="0"/>
            <a:t>Скорочення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його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призводить</a:t>
          </a:r>
          <a:r>
            <a:rPr lang="ru-RU" sz="2400" kern="1200" dirty="0" smtClean="0"/>
            <a:t> до </a:t>
          </a:r>
          <a:r>
            <a:rPr lang="ru-RU" sz="2400" kern="1200" dirty="0" err="1" smtClean="0"/>
            <a:t>зниження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надоїв</a:t>
          </a:r>
          <a:r>
            <a:rPr lang="ru-RU" sz="2400" kern="1200" dirty="0" smtClean="0"/>
            <a:t> у </a:t>
          </a:r>
          <a:r>
            <a:rPr lang="ru-RU" sz="2400" kern="1200" dirty="0" err="1" smtClean="0"/>
            <a:t>наступну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лактацію</a:t>
          </a:r>
          <a:r>
            <a:rPr lang="ru-RU" sz="2400" kern="1200" dirty="0" smtClean="0"/>
            <a:t>.</a:t>
          </a:r>
          <a:endParaRPr lang="ru-RU" sz="2400" kern="1200" dirty="0"/>
        </a:p>
      </dsp:txBody>
      <dsp:txXfrm>
        <a:off x="0" y="1588831"/>
        <a:ext cx="9144000" cy="131975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59A8D5-1D4E-441E-BAF5-7D19A9971D3E}">
      <dsp:nvSpPr>
        <dsp:cNvPr id="0" name=""/>
        <dsp:cNvSpPr/>
      </dsp:nvSpPr>
      <dsp:spPr>
        <a:xfrm>
          <a:off x="0" y="268375"/>
          <a:ext cx="9144000" cy="6060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err="1" smtClean="0"/>
            <a:t>Доїння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корів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із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невисокими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добовими</a:t>
          </a:r>
          <a:r>
            <a:rPr lang="ru-RU" sz="3700" kern="1200" dirty="0" smtClean="0"/>
            <a:t> надоями (3–4 кг) </a:t>
          </a:r>
          <a:r>
            <a:rPr lang="ru-RU" sz="3700" kern="1200" dirty="0" err="1" smtClean="0"/>
            <a:t>припиняють</a:t>
          </a:r>
          <a:r>
            <a:rPr lang="ru-RU" sz="3700" kern="1200" dirty="0" smtClean="0"/>
            <a:t> за 1–2 </a:t>
          </a:r>
          <a:r>
            <a:rPr lang="ru-RU" sz="3700" kern="1200" dirty="0" err="1" smtClean="0"/>
            <a:t>дні</a:t>
          </a:r>
          <a:r>
            <a:rPr lang="ru-RU" sz="3700" kern="1200" dirty="0" smtClean="0"/>
            <a:t>, а </a:t>
          </a:r>
          <a:r>
            <a:rPr lang="ru-RU" sz="3700" kern="1200" dirty="0" err="1" smtClean="0"/>
            <a:t>з</a:t>
          </a:r>
          <a:r>
            <a:rPr lang="ru-RU" sz="3700" kern="1200" dirty="0" smtClean="0"/>
            <a:t> надоями 6–8 кг – за 6–8 </a:t>
          </a:r>
          <a:r>
            <a:rPr lang="ru-RU" sz="3700" kern="1200" dirty="0" err="1" smtClean="0"/>
            <a:t>днів</a:t>
          </a:r>
          <a:r>
            <a:rPr lang="ru-RU" sz="3700" kern="1200" dirty="0" smtClean="0"/>
            <a:t>. При </a:t>
          </a:r>
          <a:r>
            <a:rPr lang="ru-RU" sz="3700" kern="1200" dirty="0" err="1" smtClean="0"/>
            <a:t>цьому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перші</a:t>
          </a:r>
          <a:r>
            <a:rPr lang="ru-RU" sz="3700" kern="1200" dirty="0" smtClean="0"/>
            <a:t> 2–3 </a:t>
          </a:r>
          <a:r>
            <a:rPr lang="ru-RU" sz="3700" kern="1200" dirty="0" err="1" smtClean="0"/>
            <a:t>дні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корів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доять</a:t>
          </a:r>
          <a:r>
            <a:rPr lang="ru-RU" sz="3700" kern="1200" dirty="0" smtClean="0"/>
            <a:t> раз на день, </a:t>
          </a:r>
          <a:r>
            <a:rPr lang="ru-RU" sz="3700" kern="1200" dirty="0" err="1" smtClean="0"/>
            <a:t>потім</a:t>
          </a:r>
          <a:r>
            <a:rPr lang="ru-RU" sz="3700" kern="1200" dirty="0" smtClean="0"/>
            <a:t> – через день, а на 6–8-й день </a:t>
          </a:r>
          <a:r>
            <a:rPr lang="ru-RU" sz="3700" kern="1200" dirty="0" err="1" smtClean="0"/>
            <a:t>зовсім</a:t>
          </a:r>
          <a:r>
            <a:rPr lang="ru-RU" sz="3700" kern="1200" dirty="0" smtClean="0"/>
            <a:t> не </a:t>
          </a:r>
          <a:r>
            <a:rPr lang="ru-RU" sz="3700" kern="1200" dirty="0" err="1" smtClean="0"/>
            <a:t>доять</a:t>
          </a:r>
          <a:r>
            <a:rPr lang="ru-RU" sz="3700" kern="1200" dirty="0" smtClean="0"/>
            <a:t>. </a:t>
          </a:r>
          <a:r>
            <a:rPr lang="ru-RU" sz="3700" kern="1200" dirty="0" err="1" smtClean="0"/>
            <a:t>Високопродуктивних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корів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починають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запускати</a:t>
          </a:r>
          <a:r>
            <a:rPr lang="ru-RU" sz="3700" kern="1200" dirty="0" smtClean="0"/>
            <a:t> за 10–15 </a:t>
          </a:r>
          <a:r>
            <a:rPr lang="ru-RU" sz="3700" kern="1200" dirty="0" err="1" smtClean="0"/>
            <a:t>днів</a:t>
          </a:r>
          <a:r>
            <a:rPr lang="ru-RU" sz="3700" kern="1200" dirty="0" smtClean="0"/>
            <a:t> до </a:t>
          </a:r>
          <a:r>
            <a:rPr lang="ru-RU" sz="3700" kern="1200" dirty="0" err="1" smtClean="0"/>
            <a:t>дати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повного</a:t>
          </a:r>
          <a:r>
            <a:rPr lang="ru-RU" sz="3700" kern="1200" dirty="0" smtClean="0"/>
            <a:t> запуску. Корову </a:t>
          </a:r>
          <a:r>
            <a:rPr lang="ru-RU" sz="3700" kern="1200" dirty="0" err="1" smtClean="0"/>
            <a:t>припиняють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доїти</a:t>
          </a:r>
          <a:r>
            <a:rPr lang="ru-RU" sz="3700" kern="1200" dirty="0" smtClean="0"/>
            <a:t>, коли </a:t>
          </a:r>
          <a:r>
            <a:rPr lang="ru-RU" sz="3700" kern="1200" dirty="0" err="1" smtClean="0"/>
            <a:t>її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надій</a:t>
          </a:r>
          <a:r>
            <a:rPr lang="ru-RU" sz="3700" kern="1200" dirty="0" smtClean="0"/>
            <a:t> </a:t>
          </a:r>
          <a:r>
            <a:rPr lang="ru-RU" sz="3700" kern="1200" dirty="0" err="1" smtClean="0"/>
            <a:t>знижується</a:t>
          </a:r>
          <a:r>
            <a:rPr lang="ru-RU" sz="3700" kern="1200" dirty="0" smtClean="0"/>
            <a:t> до 0,5–1 кг за </a:t>
          </a:r>
          <a:r>
            <a:rPr lang="ru-RU" sz="3700" kern="1200" dirty="0" err="1" smtClean="0"/>
            <a:t>добу</a:t>
          </a:r>
          <a:r>
            <a:rPr lang="ru-RU" sz="3700" kern="1200" dirty="0" smtClean="0"/>
            <a:t>.</a:t>
          </a:r>
          <a:endParaRPr lang="ru-RU" sz="3700" kern="1200" dirty="0"/>
        </a:p>
      </dsp:txBody>
      <dsp:txXfrm>
        <a:off x="0" y="268375"/>
        <a:ext cx="9144000" cy="606060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51DEF7-9848-4977-B4FA-9155335BDF4A}">
      <dsp:nvSpPr>
        <dsp:cNvPr id="0" name=""/>
        <dsp:cNvSpPr/>
      </dsp:nvSpPr>
      <dsp:spPr>
        <a:xfrm>
          <a:off x="0" y="285396"/>
          <a:ext cx="9144000" cy="4586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 </a:t>
          </a:r>
          <a:r>
            <a:rPr lang="ru-RU" sz="2800" kern="1200" dirty="0" err="1" smtClean="0"/>
            <a:t>останні</a:t>
          </a:r>
          <a:r>
            <a:rPr lang="ru-RU" sz="2800" kern="1200" dirty="0" smtClean="0"/>
            <a:t> три </a:t>
          </a:r>
          <a:r>
            <a:rPr lang="ru-RU" sz="2800" kern="1200" dirty="0" err="1" smtClean="0"/>
            <a:t>тижні</a:t>
          </a:r>
          <a:r>
            <a:rPr lang="ru-RU" sz="2800" kern="1200" dirty="0" smtClean="0"/>
            <a:t> до </a:t>
          </a:r>
          <a:r>
            <a:rPr lang="ru-RU" sz="2800" kern="1200" dirty="0" err="1" smtClean="0"/>
            <a:t>отелення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із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раціону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рекомендується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вилучати</a:t>
          </a:r>
          <a:r>
            <a:rPr lang="ru-RU" sz="2800" kern="1200" dirty="0" smtClean="0"/>
            <a:t> силос. З </a:t>
          </a:r>
          <a:r>
            <a:rPr lang="ru-RU" sz="2800" kern="1200" dirty="0" err="1" smtClean="0"/>
            <a:t>концентрованих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кормів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кращими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вважаються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пшеничні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висівки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вівсяна</a:t>
          </a:r>
          <a:r>
            <a:rPr lang="ru-RU" sz="2800" kern="1200" dirty="0" smtClean="0"/>
            <a:t> дерть, </a:t>
          </a:r>
          <a:r>
            <a:rPr lang="ru-RU" sz="2800" kern="1200" dirty="0" err="1" smtClean="0"/>
            <a:t>льонова</a:t>
          </a:r>
          <a:r>
            <a:rPr lang="ru-RU" sz="2800" kern="1200" dirty="0" smtClean="0"/>
            <a:t> та </a:t>
          </a:r>
          <a:r>
            <a:rPr lang="ru-RU" sz="2800" kern="1200" dirty="0" err="1" smtClean="0"/>
            <a:t>соняшникова</a:t>
          </a:r>
          <a:r>
            <a:rPr lang="ru-RU" sz="2800" kern="1200" dirty="0" smtClean="0"/>
            <a:t> макуха, </a:t>
          </a:r>
          <a:r>
            <a:rPr lang="ru-RU" sz="2800" kern="1200" dirty="0" err="1" smtClean="0"/>
            <a:t>шроти</a:t>
          </a:r>
          <a:r>
            <a:rPr lang="ru-RU" sz="2800" kern="1200" dirty="0" smtClean="0"/>
            <a:t>. Основу </a:t>
          </a:r>
          <a:r>
            <a:rPr lang="ru-RU" sz="2800" kern="1200" dirty="0" err="1" smtClean="0"/>
            <a:t>раціонів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сухостійних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корів</a:t>
          </a:r>
          <a:r>
            <a:rPr lang="ru-RU" sz="2800" kern="1200" dirty="0" smtClean="0"/>
            <a:t> у </a:t>
          </a:r>
          <a:r>
            <a:rPr lang="ru-RU" sz="2800" kern="1200" dirty="0" err="1" smtClean="0"/>
            <a:t>літній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період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становлять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зелені</a:t>
          </a:r>
          <a:r>
            <a:rPr lang="ru-RU" sz="2800" kern="1200" dirty="0" smtClean="0"/>
            <a:t> корми, </a:t>
          </a:r>
          <a:r>
            <a:rPr lang="ru-RU" sz="2800" kern="1200" dirty="0" err="1" smtClean="0"/>
            <a:t>їх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дають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близько</a:t>
          </a:r>
          <a:r>
            <a:rPr lang="ru-RU" sz="2800" kern="1200" dirty="0" smtClean="0"/>
            <a:t> 10 кг на 100 кг </a:t>
          </a:r>
          <a:r>
            <a:rPr lang="ru-RU" sz="2800" kern="1200" dirty="0" err="1" smtClean="0"/>
            <a:t>живої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маси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з</a:t>
          </a:r>
          <a:r>
            <a:rPr lang="ru-RU" sz="2800" kern="1200" dirty="0" smtClean="0"/>
            <a:t> добавкою </a:t>
          </a:r>
          <a:r>
            <a:rPr lang="ru-RU" sz="2800" kern="1200" dirty="0" err="1" smtClean="0"/>
            <a:t>концентратів</a:t>
          </a:r>
          <a:r>
            <a:rPr lang="ru-RU" sz="2800" kern="1200" dirty="0" smtClean="0"/>
            <a:t>. </a:t>
          </a:r>
          <a:r>
            <a:rPr lang="ru-RU" sz="2800" kern="1200" dirty="0" err="1" smtClean="0"/>
            <a:t>Краще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якщо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зелений</a:t>
          </a:r>
          <a:r>
            <a:rPr lang="ru-RU" sz="2800" kern="1200" dirty="0" smtClean="0"/>
            <a:t> корм </a:t>
          </a:r>
          <a:r>
            <a:rPr lang="ru-RU" sz="2800" kern="1200" dirty="0" err="1" smtClean="0"/>
            <a:t>корови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поїдають</a:t>
          </a:r>
          <a:r>
            <a:rPr lang="ru-RU" sz="2800" kern="1200" dirty="0" smtClean="0"/>
            <a:t> на </a:t>
          </a:r>
          <a:r>
            <a:rPr lang="ru-RU" sz="2800" kern="1200" dirty="0" err="1" smtClean="0"/>
            <a:t>пасовищі</a:t>
          </a:r>
          <a:r>
            <a:rPr lang="ru-RU" sz="2800" kern="1200" dirty="0" smtClean="0"/>
            <a:t>, </a:t>
          </a:r>
          <a:r>
            <a:rPr lang="ru-RU" sz="2800" kern="1200" dirty="0" err="1" smtClean="0"/>
            <a:t>що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сприяє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розвитку</a:t>
          </a:r>
          <a:r>
            <a:rPr lang="ru-RU" sz="2800" kern="1200" dirty="0" smtClean="0"/>
            <a:t> плоду та </a:t>
          </a:r>
          <a:r>
            <a:rPr lang="ru-RU" sz="2800" kern="1200" dirty="0" err="1" smtClean="0"/>
            <a:t>полегшенню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пологів</a:t>
          </a:r>
          <a:r>
            <a:rPr lang="ru-RU" sz="2800" kern="1200" dirty="0" smtClean="0"/>
            <a:t>. </a:t>
          </a:r>
          <a:r>
            <a:rPr lang="ru-RU" sz="2800" kern="1200" dirty="0" err="1" smtClean="0"/>
            <a:t>Годують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корів</a:t>
          </a:r>
          <a:r>
            <a:rPr lang="ru-RU" sz="2800" kern="1200" dirty="0" smtClean="0"/>
            <a:t> три рази на </a:t>
          </a:r>
          <a:r>
            <a:rPr lang="ru-RU" sz="2800" kern="1200" dirty="0" err="1" smtClean="0"/>
            <a:t>добу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і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стільки</a:t>
          </a:r>
          <a:r>
            <a:rPr lang="ru-RU" sz="2800" kern="1200" dirty="0" smtClean="0"/>
            <a:t> ж </a:t>
          </a:r>
          <a:r>
            <a:rPr lang="ru-RU" sz="2800" kern="1200" dirty="0" err="1" smtClean="0"/>
            <a:t>напувають</a:t>
          </a:r>
          <a:r>
            <a:rPr lang="ru-RU" sz="2800" kern="1200" dirty="0" smtClean="0"/>
            <a:t>.</a:t>
          </a:r>
          <a:endParaRPr lang="ru-RU" sz="2800" kern="1200" dirty="0"/>
        </a:p>
      </dsp:txBody>
      <dsp:txXfrm>
        <a:off x="0" y="285396"/>
        <a:ext cx="9144000" cy="458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524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480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337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941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2434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191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215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53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1391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62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335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A6594-F582-4CDA-AE82-FD667AB5EB3B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6D5C3-67D0-4E83-8506-9CD0E48EFC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211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rofbook.com.ua/index.php?route=product/manufacturer/info&amp;manufacturer_id=66" TargetMode="External"/><Relationship Id="rId2" Type="http://schemas.openxmlformats.org/officeDocument/2006/relationships/hyperlink" Target="https://profbook.com.ua/index.php?route=product/manufacturer/info&amp;manufacturer_id=9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8208912" cy="3212975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Особливості годівлі великої рогатої худоби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2530" name="Picture 2" descr="&amp;Lcy;&amp;iecy;&amp;jcy;&amp;kcy;&amp;ocy;&amp;zcy; &amp;vcy;&amp;iecy;&amp;lcy;&amp;icy;&amp;kcy;&amp;ocy;&amp;yicy; &amp;rcy;&amp;ocy;&amp;gcy;&amp;acy;&amp;tcy;&amp;ocy;&amp;yicy; &amp;khcy;&amp;ucy;&amp;dcy;&amp;ocy;&amp;bcy;&amp;icy; – &amp;Gcy;&amp;rcy;&amp;icy;&amp;tscy;&amp;iukcy;&amp;vcy;&amp;scy;&amp;softcy;&amp;kcy;&amp;acy; &amp;Ocy;&amp;Tcy;&amp;G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626685"/>
            <a:ext cx="7056784" cy="4231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24211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3413" algn="just"/>
            <a:r>
              <a:rPr lang="ru-RU" sz="2400" b="1" dirty="0" err="1">
                <a:solidFill>
                  <a:srgbClr val="C00000"/>
                </a:solidFill>
              </a:rPr>
              <a:t>Раціон</a:t>
            </a:r>
            <a:r>
              <a:rPr lang="ru-RU" sz="2400" b="1" dirty="0">
                <a:solidFill>
                  <a:srgbClr val="C00000"/>
                </a:solidFill>
              </a:rPr>
              <a:t> </a:t>
            </a:r>
            <a:r>
              <a:rPr lang="ru-RU" sz="2400" dirty="0"/>
              <a:t>– </a:t>
            </a:r>
            <a:r>
              <a:rPr lang="ru-RU" sz="2400" dirty="0" err="1"/>
              <a:t>набір</a:t>
            </a:r>
            <a:r>
              <a:rPr lang="ru-RU" sz="2400" dirty="0"/>
              <a:t> і </a:t>
            </a:r>
            <a:r>
              <a:rPr lang="ru-RU" sz="2400" dirty="0" err="1"/>
              <a:t>кількість</a:t>
            </a:r>
            <a:r>
              <a:rPr lang="ru-RU" sz="2400" dirty="0"/>
              <a:t> </a:t>
            </a:r>
            <a:r>
              <a:rPr lang="ru-RU" sz="2400" dirty="0" err="1"/>
              <a:t>кормів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спожила</a:t>
            </a:r>
            <a:r>
              <a:rPr lang="ru-RU" sz="2400" dirty="0"/>
              <a:t> </a:t>
            </a:r>
            <a:r>
              <a:rPr lang="ru-RU" sz="2400" dirty="0" err="1"/>
              <a:t>тварина</a:t>
            </a:r>
            <a:r>
              <a:rPr lang="ru-RU" sz="2400" dirty="0"/>
              <a:t> за </a:t>
            </a:r>
            <a:r>
              <a:rPr lang="ru-RU" sz="2400" dirty="0" err="1"/>
              <a:t>певний</a:t>
            </a:r>
            <a:r>
              <a:rPr lang="ru-RU" sz="2400" dirty="0"/>
              <a:t> </a:t>
            </a:r>
            <a:r>
              <a:rPr lang="ru-RU" sz="2400" dirty="0" err="1"/>
              <a:t>проміжок</a:t>
            </a:r>
            <a:r>
              <a:rPr lang="ru-RU" sz="2400" dirty="0"/>
              <a:t> часу (</a:t>
            </a:r>
            <a:r>
              <a:rPr lang="ru-RU" sz="2400" dirty="0" err="1"/>
              <a:t>добу</a:t>
            </a:r>
            <a:r>
              <a:rPr lang="ru-RU" sz="2400" dirty="0"/>
              <a:t>, </a:t>
            </a:r>
            <a:r>
              <a:rPr lang="ru-RU" sz="2400" dirty="0" err="1"/>
              <a:t>місяць</a:t>
            </a:r>
            <a:r>
              <a:rPr lang="ru-RU" sz="2400" dirty="0"/>
              <a:t>, сезон, </a:t>
            </a:r>
            <a:r>
              <a:rPr lang="ru-RU" sz="2400" dirty="0" err="1"/>
              <a:t>рік</a:t>
            </a:r>
            <a:r>
              <a:rPr lang="ru-RU" sz="2400" dirty="0"/>
              <a:t>).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раціон</a:t>
            </a:r>
            <a:r>
              <a:rPr lang="ru-RU" sz="2400" dirty="0"/>
              <a:t> </a:t>
            </a:r>
            <a:r>
              <a:rPr lang="ru-RU" sz="2400" dirty="0" err="1"/>
              <a:t>повністю</a:t>
            </a:r>
            <a:r>
              <a:rPr lang="ru-RU" sz="2400" dirty="0"/>
              <a:t> і </a:t>
            </a:r>
            <a:r>
              <a:rPr lang="ru-RU" sz="2400" dirty="0" err="1"/>
              <a:t>всебічно</a:t>
            </a:r>
            <a:r>
              <a:rPr lang="ru-RU" sz="2400" dirty="0"/>
              <a:t> </a:t>
            </a:r>
            <a:r>
              <a:rPr lang="ru-RU" sz="2400" dirty="0" err="1"/>
              <a:t>задовольняє</a:t>
            </a:r>
            <a:r>
              <a:rPr lang="ru-RU" sz="2400" dirty="0"/>
              <a:t> потреби </a:t>
            </a:r>
            <a:r>
              <a:rPr lang="ru-RU" sz="2400" dirty="0" err="1"/>
              <a:t>тварин</a:t>
            </a:r>
            <a:r>
              <a:rPr lang="ru-RU" sz="2400" dirty="0"/>
              <a:t> у </a:t>
            </a:r>
            <a:r>
              <a:rPr lang="ru-RU" sz="2400" dirty="0" err="1"/>
              <a:t>поживних</a:t>
            </a:r>
            <a:r>
              <a:rPr lang="ru-RU" sz="2400" dirty="0"/>
              <a:t> </a:t>
            </a:r>
            <a:r>
              <a:rPr lang="ru-RU" sz="2400" dirty="0" err="1"/>
              <a:t>речовинах</a:t>
            </a:r>
            <a:r>
              <a:rPr lang="ru-RU" sz="2400" dirty="0"/>
              <a:t>,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називають</a:t>
            </a:r>
            <a:r>
              <a:rPr lang="ru-RU" sz="2400" dirty="0"/>
              <a:t> </a:t>
            </a:r>
            <a:r>
              <a:rPr lang="ru-RU" sz="2400" b="1" dirty="0" err="1">
                <a:solidFill>
                  <a:srgbClr val="C00000"/>
                </a:solidFill>
              </a:rPr>
              <a:t>збалансованим</a:t>
            </a:r>
            <a:r>
              <a:rPr lang="ru-RU" sz="2400" b="1" dirty="0">
                <a:solidFill>
                  <a:srgbClr val="C00000"/>
                </a:solidFill>
              </a:rPr>
              <a:t>,</a:t>
            </a:r>
            <a:r>
              <a:rPr lang="ru-RU" sz="2400" b="1" dirty="0"/>
              <a:t> </a:t>
            </a:r>
            <a:r>
              <a:rPr lang="ru-RU" sz="2400" dirty="0"/>
              <a:t>а </a:t>
            </a:r>
            <a:r>
              <a:rPr lang="ru-RU" sz="2400" dirty="0" err="1"/>
              <a:t>годівлю</a:t>
            </a:r>
            <a:r>
              <a:rPr lang="ru-RU" sz="2400" dirty="0"/>
              <a:t> – </a:t>
            </a:r>
            <a:r>
              <a:rPr lang="ru-RU" sz="2400" b="1" dirty="0" err="1">
                <a:solidFill>
                  <a:srgbClr val="C00000"/>
                </a:solidFill>
              </a:rPr>
              <a:t>повноцінною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  <a:r>
              <a:rPr lang="ru-RU" sz="2400" b="1" dirty="0"/>
              <a:t> </a:t>
            </a:r>
            <a:r>
              <a:rPr lang="ru-RU" sz="2400" dirty="0" err="1"/>
              <a:t>Відхилення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вмістом</a:t>
            </a:r>
            <a:r>
              <a:rPr lang="ru-RU" sz="2400" dirty="0"/>
              <a:t> </a:t>
            </a:r>
            <a:r>
              <a:rPr lang="ru-RU" sz="2400" dirty="0" err="1"/>
              <a:t>поживних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/>
              <a:t> у </a:t>
            </a:r>
            <a:r>
              <a:rPr lang="ru-RU" sz="2400" dirty="0" err="1"/>
              <a:t>раціоні</a:t>
            </a:r>
            <a:r>
              <a:rPr lang="ru-RU" sz="2400" dirty="0"/>
              <a:t> і нормою за </a:t>
            </a:r>
            <a:r>
              <a:rPr lang="ru-RU" sz="2400" dirty="0" err="1"/>
              <a:t>основними</a:t>
            </a:r>
            <a:r>
              <a:rPr lang="ru-RU" sz="2400" dirty="0"/>
              <a:t> </a:t>
            </a:r>
            <a:r>
              <a:rPr lang="ru-RU" sz="2400" dirty="0" err="1"/>
              <a:t>показниками</a:t>
            </a:r>
            <a:r>
              <a:rPr lang="ru-RU" sz="2400" dirty="0"/>
              <a:t> (к. од. та </a:t>
            </a:r>
            <a:r>
              <a:rPr lang="ru-RU" sz="2400" dirty="0" err="1"/>
              <a:t>перетравний</a:t>
            </a:r>
            <a:r>
              <a:rPr lang="ru-RU" sz="2400" dirty="0"/>
              <a:t> </a:t>
            </a:r>
            <a:r>
              <a:rPr lang="ru-RU" sz="2400" dirty="0" err="1"/>
              <a:t>протеїн</a:t>
            </a:r>
            <a:r>
              <a:rPr lang="ru-RU" sz="2400" dirty="0"/>
              <a:t>) не </a:t>
            </a:r>
            <a:r>
              <a:rPr lang="ru-RU" sz="2400" dirty="0" err="1"/>
              <a:t>повинні</a:t>
            </a:r>
            <a:r>
              <a:rPr lang="ru-RU" sz="2400" dirty="0"/>
              <a:t> </a:t>
            </a:r>
            <a:r>
              <a:rPr lang="ru-RU" sz="2400" dirty="0" err="1"/>
              <a:t>перевищувати</a:t>
            </a:r>
            <a:r>
              <a:rPr lang="ru-RU" sz="2400" dirty="0"/>
              <a:t> 5 </a:t>
            </a:r>
            <a:r>
              <a:rPr lang="ru-RU" sz="2400" dirty="0" smtClean="0"/>
              <a:t>%.</a:t>
            </a:r>
            <a:endParaRPr lang="ru-RU" sz="2400" dirty="0"/>
          </a:p>
        </p:txBody>
      </p:sp>
      <p:sp>
        <p:nvSpPr>
          <p:cNvPr id="18434" name="AutoShape 2" descr="&amp;Mcy;&amp;ocy;&amp;ncy;&amp;ocy;&amp;kcy;&amp;ocy;&amp;rcy;&amp;mcy; &amp;ucy; &amp;gcy;&amp;ocy;&amp;dcy;&amp;iukcy;&amp;vcy;&amp;lcy;&amp;iukcy; &amp;vcy;&amp;iecy;&amp;lcy;&amp;icy;&amp;kcy;&amp;ocy;&amp;yicy; &amp;rcy;&amp;ocy;&amp;gcy;&amp;acy;&amp;tcy;&amp;ocy;&amp;yicy; &amp;khcy;&amp;ucy;&amp;dcy;&amp;ocy;&amp;bcy;&amp;icy; — &amp;Acy;&amp;gcy;&amp;rcy;&amp;ocy;&amp;bcy;&amp;iukcy;&amp;zcy;&amp;ncy;&amp;iecy;&amp;scy; &amp;scy;&amp;softcy;&amp;ocy;&amp;gcy;&amp;ocy;&amp;dcy;&amp;ncy;&amp;iuk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6" name="Picture 4" descr="&amp;Mcy;&amp;iecy;&amp;tcy;&amp;ocy;&amp;dcy;&amp;icy;&amp;chcy;&amp;ncy;&amp;iukcy; &amp;rcy;&amp;iecy;&amp;kcy;&amp;ocy;&amp;mcy;&amp;iecy;&amp;ncy;&amp;dcy;&amp;acy;&amp;tscy;&amp;iukcy;&amp;yicy; &amp;zcy; &amp;kcy;&amp;ocy;&amp;ncy;&amp;tcy;&amp;rcy;&amp;ocy;&amp;lcy;&amp;softcy;&amp;ncy;&amp;icy;&amp;mcy;&amp;icy; &amp;zcy;&amp;acy;&amp;vcy;&amp;dcy;&amp;acy;&amp;ncy;&amp;ncy;&amp;yacy;&amp;mcy;&amp;icy; &amp;Dcy;&amp;Lcy;&amp;YAcy; &amp;Scy;&amp;Tcy;&amp;Ucy;&amp;Dcy;&amp;IEcy;&amp;Ncy;&amp;Tcy;&amp;Iukcy;&amp;Vcy;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996952"/>
            <a:ext cx="4680520" cy="35103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21954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6453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6001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692696"/>
          <a:ext cx="914400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95936" y="188640"/>
            <a:ext cx="5453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2</a:t>
            </a:r>
            <a:r>
              <a:rPr lang="uk-UA" sz="2800" b="1" dirty="0" smtClean="0">
                <a:solidFill>
                  <a:srgbClr val="FF0000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32408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1340768"/>
            <a:ext cx="9144000" cy="3481759"/>
            <a:chOff x="0" y="3977167"/>
            <a:chExt cx="9144000" cy="1922958"/>
          </a:xfrm>
          <a:scene3d>
            <a:camera prst="orthographicFront"/>
            <a:lightRig rig="flat" dir="t"/>
          </a:scene3d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3977167"/>
              <a:ext cx="9144000" cy="1922958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93871" y="4071038"/>
              <a:ext cx="8956258" cy="173521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l" defTabSz="9779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err="1" smtClean="0"/>
                <a:t>Тільні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корови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повинні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мати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середню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вгодованість</a:t>
              </a:r>
              <a:r>
                <a:rPr lang="ru-RU" sz="2400" b="1" kern="1200" dirty="0" smtClean="0"/>
                <a:t>, </a:t>
              </a:r>
              <a:r>
                <a:rPr lang="ru-RU" sz="2400" b="1" kern="1200" dirty="0" err="1" smtClean="0"/>
                <a:t>тобто</a:t>
              </a:r>
              <a:r>
                <a:rPr lang="ru-RU" sz="2400" b="1" kern="1200" dirty="0" smtClean="0"/>
                <a:t> в </a:t>
              </a:r>
              <a:r>
                <a:rPr lang="ru-RU" sz="2400" b="1" kern="1200" dirty="0" err="1" smtClean="0"/>
                <a:t>їх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організмі</a:t>
              </a:r>
              <a:r>
                <a:rPr lang="ru-RU" sz="2400" b="1" kern="1200" dirty="0" smtClean="0"/>
                <a:t> повинно бути </a:t>
              </a:r>
              <a:r>
                <a:rPr lang="ru-RU" sz="2400" b="1" kern="1200" dirty="0" err="1" smtClean="0"/>
                <a:t>достатньо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протеїну</a:t>
              </a:r>
              <a:r>
                <a:rPr lang="ru-RU" sz="2400" b="1" kern="1200" dirty="0" smtClean="0"/>
                <a:t>, жиру, </a:t>
              </a:r>
              <a:r>
                <a:rPr lang="ru-RU" sz="2400" b="1" kern="1200" dirty="0" err="1" smtClean="0"/>
                <a:t>мінеральних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речовин</a:t>
              </a:r>
              <a:r>
                <a:rPr lang="ru-RU" sz="2400" b="1" kern="1200" dirty="0" smtClean="0"/>
                <a:t> та </a:t>
              </a:r>
              <a:r>
                <a:rPr lang="ru-RU" sz="2400" b="1" kern="1200" dirty="0" err="1" smtClean="0"/>
                <a:t>вітамінів</a:t>
              </a:r>
              <a:r>
                <a:rPr lang="ru-RU" sz="2400" b="1" kern="1200" dirty="0" smtClean="0"/>
                <a:t>. </a:t>
              </a:r>
              <a:r>
                <a:rPr lang="ru-RU" sz="2400" b="1" kern="1200" dirty="0" err="1" smtClean="0"/>
                <a:t>Ці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резерви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тварини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використовують</a:t>
              </a:r>
              <a:r>
                <a:rPr lang="ru-RU" sz="2400" b="1" kern="1200" dirty="0" smtClean="0"/>
                <a:t> у </a:t>
              </a:r>
              <a:r>
                <a:rPr lang="ru-RU" sz="2400" b="1" kern="1200" dirty="0" err="1" smtClean="0"/>
                <a:t>перші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місяці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лактації</a:t>
              </a:r>
              <a:r>
                <a:rPr lang="ru-RU" sz="2400" b="1" kern="1200" dirty="0" smtClean="0"/>
                <a:t>, коли </a:t>
              </a:r>
              <a:r>
                <a:rPr lang="ru-RU" sz="2400" b="1" kern="1200" dirty="0" err="1" smtClean="0"/>
                <a:t>споживають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кормів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менше</a:t>
              </a:r>
              <a:r>
                <a:rPr lang="ru-RU" sz="2400" b="1" kern="1200" dirty="0" smtClean="0"/>
                <a:t>, </a:t>
              </a:r>
              <a:r>
                <a:rPr lang="ru-RU" sz="2400" b="1" kern="1200" dirty="0" err="1" smtClean="0"/>
                <a:t>ніж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їх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потрібно</a:t>
              </a:r>
              <a:r>
                <a:rPr lang="ru-RU" sz="2400" b="1" kern="1200" dirty="0" smtClean="0"/>
                <a:t> на </a:t>
              </a:r>
              <a:r>
                <a:rPr lang="ru-RU" sz="2400" b="1" kern="1200" dirty="0" err="1" smtClean="0"/>
                <a:t>покривання</a:t>
              </a:r>
              <a:r>
                <a:rPr lang="ru-RU" sz="2400" b="1" kern="1200" dirty="0" smtClean="0"/>
                <a:t> </a:t>
              </a:r>
              <a:r>
                <a:rPr lang="ru-RU" sz="2400" b="1" kern="1200" dirty="0" err="1" smtClean="0"/>
                <a:t>витрат</a:t>
              </a:r>
              <a:r>
                <a:rPr lang="ru-RU" sz="2400" b="1" kern="1200" dirty="0" smtClean="0"/>
                <a:t> для синтезу молока в </a:t>
              </a:r>
              <a:r>
                <a:rPr lang="ru-RU" sz="2400" b="1" kern="1200" dirty="0" err="1" smtClean="0"/>
                <a:t>цей</a:t>
              </a:r>
              <a:r>
                <a:rPr lang="ru-RU" sz="2400" b="1" kern="1200" dirty="0" smtClean="0"/>
                <a:t> час. </a:t>
              </a:r>
              <a:endParaRPr lang="en-US" sz="2400" b="1" kern="1200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0"/>
          <a:ext cx="9144000" cy="3108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890" name="AutoShape 2" descr="&amp;Lcy;&amp;iecy;&amp;jcy;&amp;kcy;&amp;ocy;&amp;zcy; &amp;vcy;&amp;iecy;&amp;lcy;&amp;icy;&amp;kcy;&amp;ocy;&amp;yicy; &amp;rcy;&amp;ocy;&amp;gcy;&amp;acy;&amp;tcy;&amp;ocy;&amp;yicy; &amp;khcy;&amp;ucy;&amp;dcy;&amp;ocy;&amp;bcy;&amp;i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7892" name="Picture 4" descr="&amp;Dcy;&amp;ocy;&amp;yicy;&amp;ncy;&amp;ncy;&amp;yacy; &amp;kcy;&amp;ocy;&amp;rcy;&amp;iukcy;&amp;vcy; &amp;zcy;&amp;acy; &amp;bcy;&amp;acy;&amp;zhcy;&amp;acy;&amp;ncy;&amp;ncy;&amp;yacy;&amp;mcy; - &amp;vcy; &amp;Bcy;&amp;rcy;&amp;icy;&amp;tcy;&amp;acy;&amp;ncy;&amp;iukcy;&amp;yicy; &amp;tcy;&amp;iecy;&amp;scy;&amp;tcy;&amp;ucy;&amp;yucy;&amp;tcy;&amp;softcy; 5G &amp;ncy;&amp;acy;&amp;shcy;&amp;icy;&amp;jcy;&amp;ncy;&amp;icy;&amp;kcy;&amp;icy; ..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9632" y="3284984"/>
            <a:ext cx="5760640" cy="32403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3413" algn="just"/>
            <a:r>
              <a:rPr lang="ru-RU" sz="2800" dirty="0" err="1"/>
              <a:t>Доїння</a:t>
            </a:r>
            <a:r>
              <a:rPr lang="ru-RU" sz="2800" dirty="0"/>
              <a:t> </a:t>
            </a:r>
            <a:r>
              <a:rPr lang="ru-RU" sz="2800" dirty="0" err="1"/>
              <a:t>корів</a:t>
            </a:r>
            <a:r>
              <a:rPr lang="ru-RU" sz="2800" dirty="0"/>
              <a:t>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невисокими</a:t>
            </a:r>
            <a:r>
              <a:rPr lang="ru-RU" sz="2800" dirty="0"/>
              <a:t> </a:t>
            </a:r>
            <a:r>
              <a:rPr lang="ru-RU" sz="2800" dirty="0" err="1"/>
              <a:t>добовими</a:t>
            </a:r>
            <a:r>
              <a:rPr lang="ru-RU" sz="2800" dirty="0"/>
              <a:t> надоями (3–4 кг) </a:t>
            </a:r>
            <a:r>
              <a:rPr lang="ru-RU" sz="2800" dirty="0" err="1"/>
              <a:t>припиняють</a:t>
            </a:r>
            <a:r>
              <a:rPr lang="ru-RU" sz="2800" dirty="0"/>
              <a:t> за 1–2 </a:t>
            </a:r>
            <a:r>
              <a:rPr lang="ru-RU" sz="2800" dirty="0" err="1"/>
              <a:t>дні</a:t>
            </a:r>
            <a:r>
              <a:rPr lang="ru-RU" sz="2800" dirty="0"/>
              <a:t>, а з надоями 6–8 кг – за 6–8 </a:t>
            </a:r>
            <a:r>
              <a:rPr lang="ru-RU" sz="2800" dirty="0" err="1"/>
              <a:t>днів</a:t>
            </a:r>
            <a:r>
              <a:rPr lang="ru-RU" sz="2800" dirty="0"/>
              <a:t>. При </a:t>
            </a:r>
            <a:r>
              <a:rPr lang="ru-RU" sz="2800" dirty="0" err="1"/>
              <a:t>цьому</a:t>
            </a:r>
            <a:r>
              <a:rPr lang="ru-RU" sz="2800" dirty="0"/>
              <a:t> </a:t>
            </a:r>
            <a:r>
              <a:rPr lang="ru-RU" sz="2800" dirty="0" err="1"/>
              <a:t>перші</a:t>
            </a:r>
            <a:r>
              <a:rPr lang="ru-RU" sz="2800" dirty="0"/>
              <a:t> 2–3 </a:t>
            </a:r>
            <a:r>
              <a:rPr lang="ru-RU" sz="2800" dirty="0" err="1"/>
              <a:t>дні</a:t>
            </a:r>
            <a:r>
              <a:rPr lang="ru-RU" sz="2800" dirty="0"/>
              <a:t> </a:t>
            </a:r>
            <a:r>
              <a:rPr lang="ru-RU" sz="2800" dirty="0" err="1"/>
              <a:t>корів</a:t>
            </a:r>
            <a:r>
              <a:rPr lang="ru-RU" sz="2800" dirty="0"/>
              <a:t> </a:t>
            </a:r>
            <a:r>
              <a:rPr lang="ru-RU" sz="2800" dirty="0" err="1"/>
              <a:t>доять</a:t>
            </a:r>
            <a:r>
              <a:rPr lang="ru-RU" sz="2800" dirty="0"/>
              <a:t> раз на день, </a:t>
            </a:r>
            <a:r>
              <a:rPr lang="ru-RU" sz="2800" dirty="0" err="1"/>
              <a:t>потім</a:t>
            </a:r>
            <a:r>
              <a:rPr lang="ru-RU" sz="2800" dirty="0"/>
              <a:t> – через день, а на 6–8-й день </a:t>
            </a:r>
            <a:r>
              <a:rPr lang="ru-RU" sz="2800" dirty="0" err="1"/>
              <a:t>зовсім</a:t>
            </a:r>
            <a:r>
              <a:rPr lang="ru-RU" sz="2800" dirty="0"/>
              <a:t> не </a:t>
            </a:r>
            <a:r>
              <a:rPr lang="ru-RU" sz="2800" dirty="0" err="1"/>
              <a:t>доять</a:t>
            </a:r>
            <a:r>
              <a:rPr lang="ru-RU" sz="2800" dirty="0"/>
              <a:t>. </a:t>
            </a:r>
            <a:r>
              <a:rPr lang="ru-RU" sz="2800" dirty="0" err="1"/>
              <a:t>Високопродуктивних</a:t>
            </a:r>
            <a:r>
              <a:rPr lang="ru-RU" sz="2800" dirty="0"/>
              <a:t> </a:t>
            </a:r>
            <a:r>
              <a:rPr lang="ru-RU" sz="2800" dirty="0" err="1"/>
              <a:t>корів</a:t>
            </a:r>
            <a:r>
              <a:rPr lang="ru-RU" sz="2800" dirty="0"/>
              <a:t> </a:t>
            </a:r>
            <a:r>
              <a:rPr lang="ru-RU" sz="2800" dirty="0" err="1"/>
              <a:t>починають</a:t>
            </a:r>
            <a:r>
              <a:rPr lang="ru-RU" sz="2800" dirty="0"/>
              <a:t> </a:t>
            </a:r>
            <a:r>
              <a:rPr lang="ru-RU" sz="2800" dirty="0" err="1"/>
              <a:t>запускати</a:t>
            </a:r>
            <a:r>
              <a:rPr lang="ru-RU" sz="2800" dirty="0"/>
              <a:t> за 10–15 </a:t>
            </a:r>
            <a:r>
              <a:rPr lang="ru-RU" sz="2800" dirty="0" err="1"/>
              <a:t>днів</a:t>
            </a:r>
            <a:r>
              <a:rPr lang="ru-RU" sz="2800" dirty="0"/>
              <a:t> до </a:t>
            </a:r>
            <a:r>
              <a:rPr lang="ru-RU" sz="2800" dirty="0" err="1"/>
              <a:t>дати</a:t>
            </a:r>
            <a:r>
              <a:rPr lang="ru-RU" sz="2800" dirty="0"/>
              <a:t> </a:t>
            </a:r>
            <a:r>
              <a:rPr lang="ru-RU" sz="2800" dirty="0" err="1"/>
              <a:t>повного</a:t>
            </a:r>
            <a:r>
              <a:rPr lang="ru-RU" sz="2800" dirty="0"/>
              <a:t> запуску. Корову </a:t>
            </a:r>
            <a:r>
              <a:rPr lang="ru-RU" sz="2800" dirty="0" err="1"/>
              <a:t>припиняють</a:t>
            </a:r>
            <a:r>
              <a:rPr lang="ru-RU" sz="2800" dirty="0"/>
              <a:t> </a:t>
            </a:r>
            <a:r>
              <a:rPr lang="ru-RU" sz="2800" dirty="0" err="1"/>
              <a:t>доїти</a:t>
            </a:r>
            <a:r>
              <a:rPr lang="ru-RU" sz="2800" dirty="0"/>
              <a:t>, коли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надій</a:t>
            </a:r>
            <a:r>
              <a:rPr lang="ru-RU" sz="2800" dirty="0"/>
              <a:t> </a:t>
            </a:r>
            <a:r>
              <a:rPr lang="ru-RU" sz="2800" dirty="0" err="1"/>
              <a:t>знижується</a:t>
            </a:r>
            <a:r>
              <a:rPr lang="ru-RU" sz="2800" dirty="0"/>
              <a:t> до 0,5–1 кг за </a:t>
            </a:r>
            <a:r>
              <a:rPr lang="ru-RU" sz="2800" dirty="0" err="1"/>
              <a:t>добу</a:t>
            </a:r>
            <a:r>
              <a:rPr lang="ru-RU" sz="2800" dirty="0"/>
              <a:t>.</a:t>
            </a:r>
          </a:p>
        </p:txBody>
      </p:sp>
      <p:sp>
        <p:nvSpPr>
          <p:cNvPr id="15362" name="AutoShape 2" descr="&amp;Ucy;&amp;kcy;&amp;rcy;&amp;acy;&amp;yicy;&amp;ncy;&amp;acy; &amp;vcy;&amp;iukcy;&amp;dcy;&amp;ncy;&amp;ocy;&amp;vcy;&amp;icy;&amp;tcy;&amp;softcy; &amp;iecy;&amp;kcy;&amp;scy;&amp;pcy;&amp;ocy;&amp;rcy;&amp;tcy; &amp;Vcy;&amp;Rcy;&amp;KHcy; &amp;iukcy; &amp;dcy;&amp;rcy;&amp;iukcy;&amp;bcy;&amp;ncy;&amp;ocy;&amp;yicy; &amp;khcy;&amp;ucy;&amp;dcy;&amp;ocy;&amp;bcy;&amp;icy; &amp;dcy;&amp;ocy; &amp;Scy;&amp;acy;&amp;ucy;&amp;dcy;&amp;iukcy;&amp;vcy;&amp;scy;&amp;softcy;&amp;kcy;&amp;ocy;&amp;yicy;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4" name="Picture 4" descr="&amp;Acy;&amp;vcy;&amp;tcy;&amp;ocy;&amp;mcy;&amp;acy;&amp;tcy;&amp;icy;&amp;zcy;&amp;ocy;&amp;vcy;&amp;acy;&amp;ncy;&amp;icy;&amp;jcy; &amp;zcy;&amp;acy;&amp;lcy; &amp;dcy;&amp;ocy;&amp;yicy;&amp;ncy;&amp;ncy;&amp;yacy; &amp;kcy;&amp;ocy;&amp;rcy;&amp;iukcy;&amp;vcy; «&amp;Kcy;&amp;acy;&amp;rcy;&amp;ucy;&amp;scy;&amp;iecy;&amp;lcy;&amp;softcy;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429000"/>
            <a:ext cx="6096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64095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1412776"/>
            <a:ext cx="9144000" cy="3930316"/>
            <a:chOff x="0" y="3331796"/>
            <a:chExt cx="9144000" cy="3108104"/>
          </a:xfrm>
          <a:scene3d>
            <a:camera prst="orthographicFront"/>
            <a:lightRig rig="flat" dir="t"/>
          </a:scene3d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3331796"/>
              <a:ext cx="9144000" cy="3108104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151725" y="3483521"/>
              <a:ext cx="8840550" cy="280465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lvl="0" algn="l" defTabSz="10223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300" kern="1200" dirty="0" err="1" smtClean="0"/>
                <a:t>Кращими</a:t>
              </a:r>
              <a:r>
                <a:rPr lang="ru-RU" sz="2300" kern="1200" dirty="0" smtClean="0"/>
                <a:t> кормами для </a:t>
              </a:r>
              <a:r>
                <a:rPr lang="ru-RU" sz="2300" kern="1200" dirty="0" err="1" smtClean="0"/>
                <a:t>тільних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сухостійних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корів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є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сіно</a:t>
              </a:r>
              <a:r>
                <a:rPr lang="ru-RU" sz="2300" kern="1200" dirty="0" smtClean="0"/>
                <a:t>, </a:t>
              </a:r>
              <a:r>
                <a:rPr lang="ru-RU" sz="2300" kern="1200" dirty="0" err="1" smtClean="0"/>
                <a:t>сінаж</a:t>
              </a:r>
              <a:r>
                <a:rPr lang="ru-RU" sz="2300" kern="1200" dirty="0" smtClean="0"/>
                <a:t>, силос, </a:t>
              </a:r>
              <a:r>
                <a:rPr lang="ru-RU" sz="2300" kern="1200" dirty="0" err="1" smtClean="0"/>
                <a:t>коренеплоди</a:t>
              </a:r>
              <a:r>
                <a:rPr lang="ru-RU" sz="2300" kern="1200" dirty="0" smtClean="0"/>
                <a:t> (</a:t>
              </a:r>
              <a:r>
                <a:rPr lang="ru-RU" sz="2300" kern="1200" dirty="0" err="1" smtClean="0"/>
                <a:t>взимку</a:t>
              </a:r>
              <a:r>
                <a:rPr lang="ru-RU" sz="2300" kern="1200" dirty="0" smtClean="0"/>
                <a:t>), трава (</a:t>
              </a:r>
              <a:r>
                <a:rPr lang="ru-RU" sz="2300" kern="1200" dirty="0" err="1" smtClean="0"/>
                <a:t>влітку</a:t>
              </a:r>
              <a:r>
                <a:rPr lang="ru-RU" sz="2300" kern="1200" dirty="0" smtClean="0"/>
                <a:t>) </a:t>
              </a:r>
              <a:r>
                <a:rPr lang="ru-RU" sz="2300" kern="1200" dirty="0" err="1" smtClean="0"/>
                <a:t>і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концентровані</a:t>
              </a:r>
              <a:r>
                <a:rPr lang="ru-RU" sz="2300" kern="1200" dirty="0" smtClean="0"/>
                <a:t> корми. У </a:t>
              </a:r>
              <a:r>
                <a:rPr lang="ru-RU" sz="2300" kern="1200" dirty="0" err="1" smtClean="0"/>
                <a:t>стійловий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період</a:t>
              </a:r>
              <a:r>
                <a:rPr lang="ru-RU" sz="2300" kern="1200" dirty="0" smtClean="0"/>
                <a:t> не </a:t>
              </a:r>
              <a:r>
                <a:rPr lang="ru-RU" sz="2300" kern="1200" dirty="0" err="1" smtClean="0"/>
                <a:t>менше</a:t>
              </a:r>
              <a:r>
                <a:rPr lang="ru-RU" sz="2300" kern="1200" dirty="0" smtClean="0"/>
                <a:t> 20–30 % </a:t>
              </a:r>
              <a:r>
                <a:rPr lang="ru-RU" sz="2300" kern="1200" dirty="0" err="1" smtClean="0"/>
                <a:t>енергетичної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поживності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раціону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має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припадати</a:t>
              </a:r>
              <a:r>
                <a:rPr lang="ru-RU" sz="2300" kern="1200" dirty="0" smtClean="0"/>
                <a:t> на </a:t>
              </a:r>
              <a:r>
                <a:rPr lang="ru-RU" sz="2300" kern="1200" dirty="0" err="1" smtClean="0"/>
                <a:t>сіно</a:t>
              </a:r>
              <a:r>
                <a:rPr lang="ru-RU" sz="2300" kern="1200" dirty="0" smtClean="0"/>
                <a:t>, 15–20 % – на </a:t>
              </a:r>
              <a:r>
                <a:rPr lang="ru-RU" sz="2300" kern="1200" dirty="0" err="1" smtClean="0"/>
                <a:t>сінаж</a:t>
              </a:r>
              <a:r>
                <a:rPr lang="ru-RU" sz="2300" kern="1200" dirty="0" smtClean="0"/>
                <a:t>, 20–30 % – на силос, 5–10 % – на </a:t>
              </a:r>
              <a:r>
                <a:rPr lang="ru-RU" sz="2300" kern="1200" dirty="0" err="1" smtClean="0"/>
                <a:t>коренеплоди</a:t>
              </a:r>
              <a:r>
                <a:rPr lang="ru-RU" sz="2300" kern="1200" dirty="0" smtClean="0"/>
                <a:t>, 20–30 % – на </a:t>
              </a:r>
              <a:r>
                <a:rPr lang="ru-RU" sz="2300" kern="1200" dirty="0" err="1" smtClean="0"/>
                <a:t>концкорми</a:t>
              </a:r>
              <a:r>
                <a:rPr lang="ru-RU" sz="2300" kern="1200" dirty="0" smtClean="0"/>
                <a:t>. </a:t>
              </a:r>
              <a:r>
                <a:rPr lang="ru-RU" sz="2300" kern="1200" dirty="0" err="1" smtClean="0"/>
                <a:t>Орієнтовно</a:t>
              </a:r>
              <a:r>
                <a:rPr lang="ru-RU" sz="2300" kern="1200" dirty="0" smtClean="0"/>
                <a:t> на 100 кг </a:t>
              </a:r>
              <a:r>
                <a:rPr lang="ru-RU" sz="2300" kern="1200" dirty="0" err="1" smtClean="0"/>
                <a:t>живої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маси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дають</a:t>
              </a:r>
              <a:r>
                <a:rPr lang="ru-RU" sz="2300" kern="1200" dirty="0" smtClean="0"/>
                <a:t> 1–2 кг </a:t>
              </a:r>
              <a:r>
                <a:rPr lang="ru-RU" sz="2300" kern="1200" dirty="0" err="1" smtClean="0"/>
                <a:t>грубих</a:t>
              </a:r>
              <a:r>
                <a:rPr lang="ru-RU" sz="2300" kern="1200" dirty="0" smtClean="0"/>
                <a:t> (не </a:t>
              </a:r>
              <a:r>
                <a:rPr lang="ru-RU" sz="2300" kern="1200" dirty="0" err="1" smtClean="0"/>
                <a:t>менше</a:t>
              </a:r>
              <a:r>
                <a:rPr lang="ru-RU" sz="2300" kern="1200" dirty="0" smtClean="0"/>
                <a:t> 50 % </a:t>
              </a:r>
              <a:r>
                <a:rPr lang="ru-RU" sz="2300" kern="1200" dirty="0" err="1" smtClean="0"/>
                <a:t>даванки</a:t>
              </a:r>
              <a:r>
                <a:rPr lang="ru-RU" sz="2300" kern="1200" dirty="0" smtClean="0"/>
                <a:t> за </a:t>
              </a:r>
              <a:r>
                <a:rPr lang="ru-RU" sz="2300" kern="1200" dirty="0" err="1" smtClean="0"/>
                <a:t>масою</a:t>
              </a:r>
              <a:r>
                <a:rPr lang="ru-RU" sz="2300" kern="1200" dirty="0" smtClean="0"/>
                <a:t> становить </a:t>
              </a:r>
              <a:r>
                <a:rPr lang="ru-RU" sz="2300" kern="1200" dirty="0" err="1" smtClean="0"/>
                <a:t>сіно</a:t>
              </a:r>
              <a:r>
                <a:rPr lang="ru-RU" sz="2300" kern="1200" dirty="0" smtClean="0"/>
                <a:t>), 2–3 кг силосу, 1–1,5 кг </a:t>
              </a:r>
              <a:r>
                <a:rPr lang="ru-RU" sz="2300" kern="1200" dirty="0" err="1" smtClean="0"/>
                <a:t>сінажу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й</a:t>
              </a:r>
              <a:r>
                <a:rPr lang="ru-RU" sz="2300" kern="1200" dirty="0" smtClean="0"/>
                <a:t> </a:t>
              </a:r>
              <a:r>
                <a:rPr lang="ru-RU" sz="2300" kern="1200" dirty="0" err="1" smtClean="0"/>
                <a:t>коренеплодів</a:t>
              </a:r>
              <a:r>
                <a:rPr lang="ru-RU" sz="2300" kern="1200" dirty="0" smtClean="0"/>
                <a:t>, а </a:t>
              </a:r>
              <a:r>
                <a:rPr lang="ru-RU" sz="2300" kern="1200" dirty="0" err="1" smtClean="0"/>
                <a:t>концентратів</a:t>
              </a:r>
              <a:r>
                <a:rPr lang="ru-RU" sz="2300" kern="1200" dirty="0" smtClean="0"/>
                <a:t> 0,5кг на 1000 кг планового надою.</a:t>
              </a:r>
              <a:endParaRPr lang="ru-RU" sz="2300" kern="1200" dirty="0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9144000" cy="515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1844824"/>
            <a:ext cx="8352928" cy="30018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1.Основи нормованої годівлі тварин.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Особливості годівлі сухостійних корів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1880" y="1052736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rgbClr val="FF0000"/>
                </a:solidFill>
              </a:rPr>
              <a:t>ПЛАН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132856"/>
            <a:ext cx="2995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ДЯКУЮ ЗА УВАГУ!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60648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1420813" algn="l"/>
              </a:tabLst>
            </a:pPr>
            <a:r>
              <a:rPr lang="uk-UA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РЕКОМЕНДОВАНА ЛІТЕРАТУРА</a:t>
            </a:r>
            <a:endParaRPr lang="en-US" sz="2000" b="1" dirty="0" smtClean="0">
              <a:solidFill>
                <a:srgbClr val="FF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err="1" smtClean="0"/>
              <a:t>Ібатуллін</a:t>
            </a:r>
            <a:r>
              <a:rPr lang="uk-UA" sz="2000" b="1" dirty="0" smtClean="0"/>
              <a:t> І.І., </a:t>
            </a:r>
            <a:r>
              <a:rPr lang="uk-UA" sz="2000" b="1" dirty="0" err="1" smtClean="0"/>
              <a:t>Жукорський</a:t>
            </a:r>
            <a:r>
              <a:rPr lang="uk-UA" sz="2000" b="1" dirty="0" smtClean="0"/>
              <a:t> О.М. Довідник з повноцінної годівлі сільськогосподарських тварин. Аграрна наука, 2016. 336 с.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err="1" smtClean="0"/>
              <a:t>Долгая</a:t>
            </a:r>
            <a:r>
              <a:rPr lang="uk-UA" sz="2000" b="1" dirty="0" smtClean="0"/>
              <a:t> М.М., </a:t>
            </a:r>
            <a:r>
              <a:rPr lang="uk-UA" sz="2000" b="1" dirty="0" err="1" smtClean="0"/>
              <a:t>Кулібаба</a:t>
            </a:r>
            <a:r>
              <a:rPr lang="uk-UA" sz="2000" b="1" dirty="0" smtClean="0"/>
              <a:t> С.В. Використання халатних комплексів мікроелементів у годівлі корів. Харків, 2017. 138 с. 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smtClean="0"/>
              <a:t>Єгоров Б.В. Контроль якості та безпека продукції в галузі (комбікормова галузь). </a:t>
            </a:r>
            <a:r>
              <a:rPr lang="uk-UA" sz="2000" b="1" dirty="0" err="1" smtClean="0"/>
              <a:t>Олді+</a:t>
            </a:r>
            <a:r>
              <a:rPr lang="uk-UA" sz="2000" b="1" dirty="0" smtClean="0"/>
              <a:t>. 2018. 446 с. 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smtClean="0"/>
              <a:t>Єгоров Б.В., </a:t>
            </a:r>
            <a:r>
              <a:rPr lang="uk-UA" sz="2000" b="1" dirty="0" err="1" smtClean="0"/>
              <a:t>Шаповаленко</a:t>
            </a:r>
            <a:r>
              <a:rPr lang="uk-UA" sz="2000" b="1" dirty="0" smtClean="0"/>
              <a:t> О.І. Технологія виробництва </a:t>
            </a:r>
            <a:r>
              <a:rPr lang="uk-UA" sz="2000" b="1" dirty="0" err="1" smtClean="0"/>
              <a:t>преміксів</a:t>
            </a:r>
            <a:r>
              <a:rPr lang="uk-UA" sz="2000" b="1" dirty="0" smtClean="0"/>
              <a:t>. Видавництво </a:t>
            </a:r>
            <a:r>
              <a:rPr lang="uk-UA" sz="2000" b="1" u="sng" dirty="0" smtClean="0">
                <a:hlinkClick r:id="rId2"/>
              </a:rPr>
              <a:t>ЦУЛ</a:t>
            </a:r>
            <a:r>
              <a:rPr lang="uk-UA" sz="2000" b="1" dirty="0" smtClean="0"/>
              <a:t>. 2017. 288 с. 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uk-UA" sz="2000" b="1" smtClean="0"/>
              <a:t>Разанова</a:t>
            </a:r>
            <a:r>
              <a:rPr lang="uk-UA" sz="2000" b="1" dirty="0" smtClean="0"/>
              <a:t> О.П., Чудак Р. А. Ефективність використання у тваринництві біологічно-активних добавок на основі </a:t>
            </a:r>
            <a:r>
              <a:rPr lang="uk-UA" sz="2000" b="1" dirty="0" err="1" smtClean="0"/>
              <a:t>підмору</a:t>
            </a:r>
            <a:r>
              <a:rPr lang="uk-UA" sz="2000" b="1" dirty="0" smtClean="0"/>
              <a:t> бджіл: Монографія. Вінниця. 2018. 137с.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ru-RU" sz="2000" b="1" dirty="0" smtClean="0"/>
              <a:t>Чудак Р.А. </a:t>
            </a:r>
            <a:r>
              <a:rPr lang="ru-RU" sz="2000" b="1" dirty="0" err="1" smtClean="0"/>
              <a:t>Методичні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вказівки</a:t>
            </a:r>
            <a:r>
              <a:rPr lang="ru-RU" sz="2000" b="1" dirty="0" smtClean="0"/>
              <a:t> для </a:t>
            </a:r>
            <a:r>
              <a:rPr lang="ru-RU" sz="2000" b="1" dirty="0" err="1" smtClean="0"/>
              <a:t>практичних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робіт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дисципліни</a:t>
            </a:r>
            <a:r>
              <a:rPr lang="ru-RU" sz="2000" b="1" dirty="0" smtClean="0"/>
              <a:t> </a:t>
            </a:r>
            <a:r>
              <a:rPr lang="uk-UA" sz="2000" b="1" dirty="0" smtClean="0"/>
              <a:t>«</a:t>
            </a:r>
            <a:r>
              <a:rPr lang="ru-RU" sz="2000" b="1" dirty="0" err="1" smtClean="0"/>
              <a:t>Інноваційні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технології</a:t>
            </a:r>
            <a:r>
              <a:rPr lang="ru-RU" sz="2000" b="1" dirty="0" smtClean="0"/>
              <a:t> у </a:t>
            </a:r>
            <a:r>
              <a:rPr lang="ru-RU" sz="2000" b="1" dirty="0" err="1" smtClean="0"/>
              <a:t>годівлі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сільськогосподарських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тварин</a:t>
            </a:r>
            <a:r>
              <a:rPr lang="uk-UA" sz="2000" b="1" dirty="0" smtClean="0"/>
              <a:t>» </a:t>
            </a:r>
            <a:r>
              <a:rPr lang="ru-RU" sz="2000" b="1" dirty="0" err="1" smtClean="0"/>
              <a:t>освітньо-науковий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ступінь</a:t>
            </a:r>
            <a:r>
              <a:rPr lang="ru-RU" sz="2000" b="1" dirty="0" smtClean="0"/>
              <a:t> – доктор </a:t>
            </a:r>
            <a:r>
              <a:rPr lang="ru-RU" sz="2000" b="1" dirty="0" err="1" smtClean="0"/>
              <a:t>філософії</a:t>
            </a:r>
            <a:r>
              <a:rPr lang="ru-RU" sz="2000" b="1" dirty="0" smtClean="0"/>
              <a:t>; </a:t>
            </a:r>
            <a:r>
              <a:rPr lang="ru-RU" sz="2000" b="1" dirty="0" err="1" smtClean="0"/>
              <a:t>спеціальність</a:t>
            </a:r>
            <a:r>
              <a:rPr lang="ru-RU" sz="2000" b="1" dirty="0" smtClean="0"/>
              <a:t> </a:t>
            </a:r>
            <a:r>
              <a:rPr lang="uk-UA" sz="2000" b="1" dirty="0" smtClean="0"/>
              <a:t>204 - </a:t>
            </a:r>
            <a:r>
              <a:rPr lang="ru-RU" sz="2000" b="1" dirty="0" err="1" smtClean="0"/>
              <a:t>технології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ивиробництва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переробки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продукції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тваринництва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Вінниця</a:t>
            </a:r>
            <a:r>
              <a:rPr lang="ru-RU" sz="2000" b="1" dirty="0" smtClean="0"/>
              <a:t>: ВЦ ВНАУ, 2020. 64с. </a:t>
            </a:r>
            <a:endParaRPr lang="ru-RU" sz="2000" dirty="0" smtClean="0"/>
          </a:p>
          <a:p>
            <a:pPr lvl="0" indent="354013" algn="just">
              <a:buFont typeface="+mj-lt"/>
              <a:buAutoNum type="arabicPeriod"/>
            </a:pPr>
            <a:r>
              <a:rPr lang="uk-UA" sz="2000" b="1" dirty="0" err="1" smtClean="0"/>
              <a:t>Michael</a:t>
            </a:r>
            <a:r>
              <a:rPr lang="uk-UA" sz="2000" b="1" dirty="0" smtClean="0"/>
              <a:t> R </a:t>
            </a:r>
            <a:r>
              <a:rPr lang="uk-UA" sz="2000" b="1" dirty="0" err="1" smtClean="0"/>
              <a:t>Bedford</a:t>
            </a:r>
            <a:r>
              <a:rPr lang="uk-UA" sz="2000" b="1" dirty="0" smtClean="0"/>
              <a:t> (2016). </a:t>
            </a:r>
            <a:r>
              <a:rPr lang="en-US" sz="2000" b="1" dirty="0" smtClean="0"/>
              <a:t>Nutrition Experiments in Pigs and Poultry</a:t>
            </a:r>
            <a:r>
              <a:rPr lang="uk-UA" sz="2000" b="1" dirty="0" smtClean="0"/>
              <a:t>. </a:t>
            </a:r>
            <a:r>
              <a:rPr lang="uk-UA" sz="2000" b="1" u="sng" dirty="0" smtClean="0">
                <a:hlinkClick r:id="rId3"/>
              </a:rPr>
              <a:t>CABI </a:t>
            </a:r>
            <a:r>
              <a:rPr lang="uk-UA" sz="2000" b="1" u="sng" dirty="0" err="1" smtClean="0">
                <a:hlinkClick r:id="rId3"/>
              </a:rPr>
              <a:t>Publishing</a:t>
            </a:r>
            <a:r>
              <a:rPr lang="uk-UA" sz="2000" b="1" dirty="0" smtClean="0"/>
              <a:t>. 180 р. </a:t>
            </a:r>
            <a:endParaRPr lang="ru-RU" sz="2000" dirty="0" smtClean="0"/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420813" algn="l"/>
              </a:tabLst>
            </a:pPr>
            <a:endParaRPr lang="uk-U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548681"/>
          <a:ext cx="91440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563888" y="0"/>
            <a:ext cx="7508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54013" algn="just"/>
            <a:r>
              <a:rPr lang="uk-UA" sz="3200" b="1" dirty="0" smtClean="0">
                <a:solidFill>
                  <a:srgbClr val="FF0000"/>
                </a:solidFill>
              </a:rPr>
              <a:t>1</a:t>
            </a:r>
          </a:p>
        </p:txBody>
      </p:sp>
      <p:pic>
        <p:nvPicPr>
          <p:cNvPr id="17410" name="Picture 2" descr="&amp;Mcy;&amp;iecy;&amp;tcy;&amp;ocy;&amp;dcy;&amp;icy;&amp;chcy;&amp;ncy;&amp;iukcy; &amp;rcy;&amp;iecy;&amp;kcy;&amp;ocy;&amp;mcy;&amp;iecy;&amp;ncy;&amp;dcy;&amp;acy;&amp;tscy;&amp;iukcy;&amp;yicy; &amp;zcy; &amp;kcy;&amp;ocy;&amp;ncy;&amp;tcy;&amp;rcy;&amp;ocy;&amp;lcy;&amp;softcy;&amp;ncy;&amp;icy;&amp;mcy;&amp;icy; &amp;zcy;&amp;acy;&amp;vcy;&amp;dcy;&amp;acy;&amp;ncy;&amp;ncy;&amp;yacy;&amp;mcy;&amp;icy; &amp;Dcy;&amp;Lcy;&amp;YAcy; &amp;Scy;&amp;Tcy;&amp;Ucy;&amp;Dcy;&amp;IEcy;&amp;Ncy;&amp;Tcy;&amp;Iukcy;&amp;Vcy; – &amp;Zcy;&amp;Acy;&amp;Ocy;&amp;CHcy;&amp;Ncy;&amp;Icy;&amp;Kcy;&amp;Iukcy;&amp;Vcy;  &amp;Acy;&amp;Gcy;&amp;Rcy;&amp;Acy;&amp;Rcy;&amp;Ncy;&amp;Icy;&amp;KHcy; &amp;Vcy;&amp;Icy;&amp;SHCHcy;&amp;Icy;&amp;KHcy; &amp;Ncy;&amp;Acy;&amp;Vcy;&amp;CHcy;&amp;Acy;&amp;Lcy;&amp;SOFTcy;&amp;Ncy;&amp;Icy;&amp;KHcy; &amp;Zcy;&amp;Acy;&amp;Kcy;&amp;Lcy;&amp;Acy;&amp;Dcy;&amp;Iukcy;&amp;Vcy; &amp;Iukcy;-&amp;Iukcy;&amp;Iukcy; &amp;Rcy;&amp;Iukcy;&amp;Vcy;&amp;Ncy;&amp;Iukcy;&amp;Vcy; &amp;Acy;&amp;Kcy;&amp;Rcy;&amp;IEcy;&amp;Dcy;&amp;Icy;&amp;Tcy;&amp;Acy;&amp;TScy;&amp;Iukcy;&amp;YIcy; &amp;Iukcy;&amp;Zcy; &amp;Scy;&amp;Pcy;&amp;IEcy;&amp;TScy;&amp;Iukcy;&amp;Acy;&amp;Lcy;&amp;SOFTcy;&amp;Ncy;&amp;Ocy;&amp;Scy;&amp;Tcy;&amp;Iukcy;  204 «&amp;Tcy;&amp;IEcy;&amp;KHcy;&amp;Ncy;&amp;Ocy;&amp;Lcy;&amp;Ocy;&amp;Gcy;&amp;Iukcy;&amp;YAcy; &amp;Vcy;&amp;Icy;&amp;Rcy;&amp;Ocy;&amp;Bcy;&amp;Ncy;&amp;Icy;&amp;TScy;&amp;Tcy;&amp;Vcy;&amp;Acy; &amp;Tcy;&amp;Acy; &amp;Pcy;&amp;IEcy;&amp;Rcy;&amp;IEcy;&amp;Rcy;&amp;Ocy;&amp;Bcy;&amp;Kcy;&amp;Icy; &amp;Pcy;&amp;Rcy;&amp;Ocy;&amp;Dcy;&amp;Ucy;&amp;Kcy;&amp;TScy;&amp;Iukcy;&amp;YIcy; &amp;Tcy;&amp;Vcy;&amp;Acy;&amp;Rcy;&amp;Icy;&amp;Ncy;&amp;Ncy;&amp;Icy;&amp;TScy;&amp;Tcy;&amp;Vcy;&amp;Acy;»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99792" y="4293096"/>
            <a:ext cx="3456384" cy="25922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8903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Gcy;&amp;ocy;&amp;dcy;&amp;iukcy;&amp;vcy;&amp;lcy;&amp;yacy; &amp;vcy;&amp;iecy;&amp;lcy;&amp;icy;&amp;kcy;&amp;ocy;&amp;yicy; &amp;rcy;&amp;ocy;&amp;gcy;&amp;acy;&amp;tcy;&amp;ocy;&amp;yicy; &amp;khcy;&amp;ucy;&amp;dcy;&amp;ocy;&amp;bcy;&amp;icy; &amp;pcy;&amp;rcy;&amp;iecy;&amp;zcy;&amp;iecy;&amp;ncy;&amp;tcy;&amp;acy;&amp;tscy;&amp;icy;&amp;yacy;, &amp;dcy;&amp;ocy;&amp;kcy;&amp;lcy;&amp;acy;&amp;d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0"/>
          <a:ext cx="889248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6" name="AutoShape 2" descr="&amp;Gcy;&amp;ocy;&amp;dcy;&amp;iukcy;&amp;vcy;&amp;lcy;&amp;yacy; &amp;kcy;&amp;ocy;&amp;rcy;&amp;iukcy;&amp;vcy; &amp;ucy; &amp;rcy;&amp;iukcy;&amp;zcy;&amp;ncy;&amp;iukcy; &amp;pcy;&amp;iecy;&amp;rcy;&amp;iukcy;&amp;ocy;&amp;dcy;&amp;icy; &amp;lcy;&amp;acy;&amp;kcy;&amp;tcy;&amp;acy;&amp;tscy;&amp;iukcy;&amp;yicy; — &amp;Acy;&amp;gcy;&amp;rcy;&amp;ocy;&amp;bcy;&amp;iukcy;&amp;zcy;&amp;ncy;&amp;iecy;&amp;scy; &amp;scy;&amp;softcy;&amp;ocy;&amp;gcy;&amp;ocy;&amp;dcy;&amp;ncy;&amp;iuk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&amp;Gcy;&amp;ocy;&amp;dcy;&amp;iukcy;&amp;vcy;&amp;lcy;&amp;yacy; &amp;kcy;&amp;ocy;&amp;rcy;&amp;iukcy;&amp;vcy; &amp;ucy; &amp;rcy;&amp;iukcy;&amp;zcy;&amp;ncy;&amp;iukcy; &amp;pcy;&amp;iecy;&amp;rcy;&amp;iukcy;&amp;ocy;&amp;dcy;&amp;icy; &amp;lcy;&amp;acy;&amp;kcy;&amp;tcy;&amp;acy;&amp;tscy;&amp;iukcy;&amp;yicy; — &amp;Acy;&amp;gcy;&amp;rcy;&amp;ocy;&amp;bcy;&amp;iukcy;&amp;zcy;&amp;ncy;&amp;iecy;&amp;scy; &amp;scy;&amp;softcy;&amp;ocy;&amp;gcy;&amp;ocy;&amp;dcy;&amp;ncy;&amp;iuk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548680"/>
          <a:ext cx="9144000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188641"/>
            <a:ext cx="9144000" cy="5858287"/>
            <a:chOff x="0" y="2731206"/>
            <a:chExt cx="9144000" cy="3197462"/>
          </a:xfrm>
          <a:scene3d>
            <a:camera prst="orthographicFront"/>
            <a:lightRig rig="flat" dir="t"/>
          </a:scene3d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0" y="2888414"/>
              <a:ext cx="9144000" cy="2869052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4" name="Скругленный прямоугольник 4"/>
            <p:cNvSpPr/>
            <p:nvPr/>
          </p:nvSpPr>
          <p:spPr>
            <a:xfrm>
              <a:off x="251304" y="2731206"/>
              <a:ext cx="8892696" cy="319746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l" defTabSz="9779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kern="1200" dirty="0" smtClean="0"/>
                <a:t>На </a:t>
              </a:r>
              <a:r>
                <a:rPr lang="ru-RU" sz="3600" kern="1200" dirty="0" err="1" smtClean="0"/>
                <a:t>основі</a:t>
              </a:r>
              <a:r>
                <a:rPr lang="ru-RU" sz="3600" kern="1200" dirty="0" smtClean="0"/>
                <a:t> норм </a:t>
              </a:r>
              <a:r>
                <a:rPr lang="ru-RU" sz="3600" kern="1200" dirty="0" err="1" smtClean="0"/>
                <a:t>складають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раціони</a:t>
              </a:r>
              <a:r>
                <a:rPr lang="ru-RU" sz="3600" kern="1200" dirty="0" smtClean="0"/>
                <a:t>. </a:t>
              </a:r>
              <a:r>
                <a:rPr lang="ru-RU" sz="3600" kern="1200" dirty="0" err="1" smtClean="0"/>
                <a:t>Раціони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можуть</a:t>
              </a:r>
              <a:r>
                <a:rPr lang="ru-RU" sz="3600" kern="1200" dirty="0" smtClean="0"/>
                <a:t> бути </a:t>
              </a:r>
              <a:r>
                <a:rPr lang="ru-RU" sz="3600" kern="1200" dirty="0" err="1" smtClean="0"/>
                <a:t>індивідуальні</a:t>
              </a:r>
              <a:r>
                <a:rPr lang="ru-RU" sz="3600" kern="1200" dirty="0" smtClean="0"/>
                <a:t> та </a:t>
              </a:r>
              <a:r>
                <a:rPr lang="ru-RU" sz="3600" kern="1200" dirty="0" err="1" smtClean="0"/>
                <a:t>групові</a:t>
              </a:r>
              <a:r>
                <a:rPr lang="ru-RU" sz="3600" kern="1200" dirty="0" smtClean="0"/>
                <a:t>. При </a:t>
              </a:r>
              <a:r>
                <a:rPr lang="ru-RU" sz="3600" kern="1200" dirty="0" err="1" smtClean="0"/>
                <a:t>груповому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нормуванні</a:t>
              </a:r>
              <a:r>
                <a:rPr lang="ru-RU" sz="3600" kern="1200" dirty="0" smtClean="0"/>
                <a:t> вони </a:t>
              </a:r>
              <a:r>
                <a:rPr lang="ru-RU" sz="3600" kern="1200" dirty="0" err="1" smtClean="0"/>
                <a:t>складаються</a:t>
              </a:r>
              <a:r>
                <a:rPr lang="ru-RU" sz="3600" kern="1200" dirty="0" smtClean="0"/>
                <a:t> на «</a:t>
              </a:r>
              <a:r>
                <a:rPr lang="ru-RU" sz="3600" kern="1200" dirty="0" err="1" smtClean="0"/>
                <a:t>середню</a:t>
              </a:r>
              <a:r>
                <a:rPr lang="ru-RU" sz="3600" kern="1200" dirty="0" smtClean="0"/>
                <a:t>» </a:t>
              </a:r>
              <a:r>
                <a:rPr lang="ru-RU" sz="3600" kern="1200" dirty="0" err="1" smtClean="0"/>
                <a:t>тварину</a:t>
              </a:r>
              <a:r>
                <a:rPr lang="ru-RU" sz="3600" kern="1200" dirty="0" smtClean="0"/>
                <a:t>. Для </a:t>
              </a:r>
              <a:r>
                <a:rPr lang="ru-RU" sz="3600" kern="1200" dirty="0" err="1" smtClean="0"/>
                <a:t>цього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формують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однорідні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групи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тварин</a:t>
              </a:r>
              <a:r>
                <a:rPr lang="ru-RU" sz="3600" kern="1200" dirty="0" smtClean="0"/>
                <a:t>. </a:t>
              </a:r>
              <a:r>
                <a:rPr lang="ru-RU" sz="3600" kern="1200" dirty="0" err="1" smtClean="0"/>
                <a:t>Індивідуально</a:t>
              </a:r>
              <a:r>
                <a:rPr lang="ru-RU" sz="3600" kern="1200" dirty="0" smtClean="0"/>
                <a:t>–</a:t>
              </a:r>
              <a:r>
                <a:rPr lang="ru-RU" sz="3600" kern="1200" dirty="0" err="1" smtClean="0"/>
                <a:t>групові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раціони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складають</a:t>
              </a:r>
              <a:r>
                <a:rPr lang="ru-RU" sz="3600" kern="1200" dirty="0" smtClean="0"/>
                <a:t> на </a:t>
              </a:r>
              <a:r>
                <a:rPr lang="ru-RU" sz="3600" kern="1200" dirty="0" err="1" smtClean="0"/>
                <a:t>групи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тварин</a:t>
              </a:r>
              <a:r>
                <a:rPr lang="ru-RU" sz="3600" kern="1200" dirty="0" smtClean="0"/>
                <a:t>, </a:t>
              </a:r>
              <a:r>
                <a:rPr lang="ru-RU" sz="3600" kern="1200" dirty="0" err="1" smtClean="0"/>
                <a:t>враховуючи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індивідуальні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особливості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кожної</a:t>
              </a:r>
              <a:r>
                <a:rPr lang="ru-RU" sz="3600" kern="1200" dirty="0" smtClean="0"/>
                <a:t> </a:t>
              </a:r>
              <a:r>
                <a:rPr lang="ru-RU" sz="3600" kern="1200" dirty="0" err="1" smtClean="0"/>
                <a:t>тварини</a:t>
              </a:r>
              <a:r>
                <a:rPr lang="ru-RU" sz="3600" kern="1200" dirty="0" smtClean="0"/>
                <a:t>.</a:t>
              </a:r>
              <a:endParaRPr lang="ru-RU" sz="3600" kern="1200"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&amp;Gcy;&amp;ocy;&amp;dcy;&amp;iukcy;&amp;vcy;&amp;lcy;&amp;yacy; &amp;vcy;&amp;iecy;&amp;lcy;&amp;icy;&amp;kcy;&amp;ocy;&amp;yicy; &amp;rcy;&amp;ocy;&amp;gcy;&amp;acy;&amp;tcy;&amp;ocy;&amp;yicy; &amp;khcy;&amp;ucy;&amp;dcy;&amp;ocy;&amp;bcy;&amp;icy; - &amp;pcy;&amp;rcy;&amp;iecy;&amp;zcy;&amp;iecy;&amp;ncy;&amp;tcy;&amp;acy;&amp;tscy;&amp;icy;&amp;yacy; &amp;ocy;&amp;ncy;&amp;lcy;&amp;acy;&amp;jcy;&amp;n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776975" cy="6574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650</Words>
  <Application>Microsoft Office PowerPoint</Application>
  <PresentationFormat>Экран (4:3)</PresentationFormat>
  <Paragraphs>34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Особливості годівлі великої рогатої худоби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4. Основи нормованої годівлі. Годівля дійних, сухостійних корів та нетелей </dc:title>
  <dc:creator>Sam</dc:creator>
  <cp:lastModifiedBy>Ulia</cp:lastModifiedBy>
  <cp:revision>15</cp:revision>
  <dcterms:created xsi:type="dcterms:W3CDTF">2019-02-13T13:00:13Z</dcterms:created>
  <dcterms:modified xsi:type="dcterms:W3CDTF">2021-05-28T13:32:47Z</dcterms:modified>
</cp:coreProperties>
</file>