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7" r:id="rId5"/>
    <p:sldId id="275" r:id="rId6"/>
    <p:sldId id="272" r:id="rId7"/>
    <p:sldId id="271" r:id="rId8"/>
    <p:sldId id="274" r:id="rId9"/>
    <p:sldId id="258" r:id="rId10"/>
    <p:sldId id="273" r:id="rId11"/>
    <p:sldId id="259" r:id="rId12"/>
    <p:sldId id="276" r:id="rId13"/>
    <p:sldId id="260" r:id="rId14"/>
    <p:sldId id="277" r:id="rId15"/>
    <p:sldId id="278" r:id="rId16"/>
    <p:sldId id="261" r:id="rId17"/>
    <p:sldId id="262" r:id="rId18"/>
    <p:sldId id="263" r:id="rId19"/>
    <p:sldId id="264" r:id="rId20"/>
    <p:sldId id="265" r:id="rId21"/>
    <p:sldId id="266" r:id="rId22"/>
    <p:sldId id="280" r:id="rId23"/>
    <p:sldId id="267" r:id="rId24"/>
    <p:sldId id="279" r:id="rId25"/>
    <p:sldId id="281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DEAAD-6200-4559-9982-6490909AB9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51D312-0853-415F-ACC2-44BFF242B2B0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За </a:t>
          </a:r>
          <a:r>
            <a:rPr lang="ru-RU" b="1" dirty="0" err="1" smtClean="0">
              <a:solidFill>
                <a:srgbClr val="C00000"/>
              </a:solidFill>
            </a:rPr>
            <a:t>хімічним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складомз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ернові</a:t>
          </a:r>
          <a:r>
            <a:rPr lang="ru-RU" b="1" dirty="0" smtClean="0">
              <a:solidFill>
                <a:srgbClr val="C00000"/>
              </a:solidFill>
            </a:rPr>
            <a:t> корми </a:t>
          </a:r>
          <a:r>
            <a:rPr lang="ru-RU" b="1" dirty="0" err="1" smtClean="0">
              <a:solidFill>
                <a:srgbClr val="C00000"/>
              </a:solidFill>
            </a:rPr>
            <a:t>розподіляють</a:t>
          </a:r>
          <a:r>
            <a:rPr lang="ru-RU" b="1" dirty="0" smtClean="0">
              <a:solidFill>
                <a:srgbClr val="C00000"/>
              </a:solidFill>
            </a:rPr>
            <a:t> на:</a:t>
          </a:r>
          <a:r>
            <a:rPr lang="ru-RU" b="1" dirty="0" smtClean="0"/>
            <a:t> </a:t>
          </a:r>
          <a:r>
            <a:rPr lang="ru-RU" dirty="0" err="1" smtClean="0"/>
            <a:t>багаті</a:t>
          </a:r>
          <a:r>
            <a:rPr lang="ru-RU" dirty="0" smtClean="0"/>
            <a:t> </a:t>
          </a:r>
          <a:r>
            <a:rPr lang="ru-RU" dirty="0" err="1" smtClean="0"/>
            <a:t>вуглеводами</a:t>
          </a:r>
          <a:r>
            <a:rPr lang="ru-RU" dirty="0" smtClean="0"/>
            <a:t> – зерно </a:t>
          </a:r>
          <a:r>
            <a:rPr lang="ru-RU" dirty="0" err="1" smtClean="0"/>
            <a:t>злакових</a:t>
          </a:r>
          <a:r>
            <a:rPr lang="ru-RU" dirty="0" smtClean="0"/>
            <a:t> (</a:t>
          </a:r>
          <a:r>
            <a:rPr lang="ru-RU" dirty="0" err="1" smtClean="0"/>
            <a:t>пшениця</a:t>
          </a:r>
          <a:r>
            <a:rPr lang="ru-RU" dirty="0" smtClean="0"/>
            <a:t>, </a:t>
          </a:r>
          <a:r>
            <a:rPr lang="ru-RU" dirty="0" err="1" smtClean="0"/>
            <a:t>ячмінь</a:t>
          </a:r>
          <a:r>
            <a:rPr lang="ru-RU" dirty="0" smtClean="0"/>
            <a:t>, овес, жито, </a:t>
          </a:r>
          <a:r>
            <a:rPr lang="ru-RU" dirty="0" err="1" smtClean="0"/>
            <a:t>кукурудза</a:t>
          </a:r>
          <a:r>
            <a:rPr lang="ru-RU" i="1" dirty="0" smtClean="0"/>
            <a:t>, </a:t>
          </a:r>
          <a:r>
            <a:rPr lang="ru-RU" dirty="0" smtClean="0"/>
            <a:t>просо, сорго та </a:t>
          </a:r>
          <a:r>
            <a:rPr lang="ru-RU" dirty="0" err="1" smtClean="0"/>
            <a:t>інші</a:t>
          </a:r>
          <a:r>
            <a:rPr lang="ru-RU" dirty="0" smtClean="0"/>
            <a:t> ); </a:t>
          </a:r>
          <a:r>
            <a:rPr lang="ru-RU" dirty="0" err="1" smtClean="0"/>
            <a:t>багаті</a:t>
          </a:r>
          <a:r>
            <a:rPr lang="ru-RU" dirty="0" smtClean="0"/>
            <a:t> </a:t>
          </a:r>
          <a:r>
            <a:rPr lang="ru-RU" dirty="0" err="1" smtClean="0"/>
            <a:t>протеїном</a:t>
          </a:r>
          <a:r>
            <a:rPr lang="ru-RU" dirty="0" smtClean="0"/>
            <a:t> – зерно </a:t>
          </a:r>
          <a:r>
            <a:rPr lang="ru-RU" dirty="0" err="1" smtClean="0"/>
            <a:t>бобових</a:t>
          </a:r>
          <a:r>
            <a:rPr lang="ru-RU" dirty="0" smtClean="0"/>
            <a:t> (горох, </a:t>
          </a:r>
          <a:r>
            <a:rPr lang="ru-RU" dirty="0" err="1" smtClean="0"/>
            <a:t>боби</a:t>
          </a:r>
          <a:r>
            <a:rPr lang="ru-RU" dirty="0" smtClean="0"/>
            <a:t> </a:t>
          </a:r>
          <a:r>
            <a:rPr lang="ru-RU" dirty="0" err="1" smtClean="0"/>
            <a:t>кормові</a:t>
          </a:r>
          <a:r>
            <a:rPr lang="ru-RU" dirty="0" smtClean="0"/>
            <a:t>, люпин, соя, чина)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багаті</a:t>
          </a:r>
          <a:r>
            <a:rPr lang="ru-RU" dirty="0" smtClean="0"/>
            <a:t> жиром – </a:t>
          </a:r>
          <a:r>
            <a:rPr lang="ru-RU" dirty="0" err="1" smtClean="0"/>
            <a:t>насіння</a:t>
          </a:r>
          <a:r>
            <a:rPr lang="ru-RU" dirty="0" smtClean="0"/>
            <a:t> </a:t>
          </a:r>
          <a:r>
            <a:rPr lang="ru-RU" dirty="0" err="1" smtClean="0"/>
            <a:t>олійних</a:t>
          </a:r>
          <a:r>
            <a:rPr lang="ru-RU" dirty="0" smtClean="0"/>
            <a:t> культур (</a:t>
          </a:r>
          <a:r>
            <a:rPr lang="ru-RU" dirty="0" err="1" smtClean="0"/>
            <a:t>соняшник</a:t>
          </a:r>
          <a:r>
            <a:rPr lang="ru-RU" dirty="0" smtClean="0"/>
            <a:t>, </a:t>
          </a:r>
          <a:r>
            <a:rPr lang="ru-RU" dirty="0" err="1" smtClean="0"/>
            <a:t>льон</a:t>
          </a:r>
          <a:r>
            <a:rPr lang="ru-RU" dirty="0" smtClean="0"/>
            <a:t>, </a:t>
          </a:r>
          <a:r>
            <a:rPr lang="ru-RU" dirty="0" err="1" smtClean="0"/>
            <a:t>ріпак</a:t>
          </a:r>
          <a:r>
            <a:rPr lang="ru-RU" dirty="0" smtClean="0"/>
            <a:t>, </a:t>
          </a:r>
          <a:r>
            <a:rPr lang="ru-RU" dirty="0" err="1" smtClean="0"/>
            <a:t>суріпиця</a:t>
          </a:r>
          <a:r>
            <a:rPr lang="ru-RU" dirty="0" smtClean="0"/>
            <a:t>, </a:t>
          </a:r>
          <a:r>
            <a:rPr lang="ru-RU" dirty="0" err="1" smtClean="0"/>
            <a:t>рижій</a:t>
          </a:r>
          <a:r>
            <a:rPr lang="ru-RU" dirty="0" smtClean="0"/>
            <a:t>).</a:t>
          </a:r>
          <a:endParaRPr lang="ru-RU" dirty="0"/>
        </a:p>
      </dgm:t>
    </dgm:pt>
    <dgm:pt modelId="{020A9B50-2A98-49CB-962F-9CA2A1D1AE84}" type="parTrans" cxnId="{AB8A10B9-C938-4B60-A989-B2EF6EE45559}">
      <dgm:prSet/>
      <dgm:spPr/>
      <dgm:t>
        <a:bodyPr/>
        <a:lstStyle/>
        <a:p>
          <a:endParaRPr lang="ru-RU"/>
        </a:p>
      </dgm:t>
    </dgm:pt>
    <dgm:pt modelId="{638AA052-5EF2-4A99-9DDB-BE1591495F2E}" type="sibTrans" cxnId="{AB8A10B9-C938-4B60-A989-B2EF6EE45559}">
      <dgm:prSet/>
      <dgm:spPr/>
      <dgm:t>
        <a:bodyPr/>
        <a:lstStyle/>
        <a:p>
          <a:endParaRPr lang="ru-RU"/>
        </a:p>
      </dgm:t>
    </dgm:pt>
    <dgm:pt modelId="{91A5EB60-CD0C-4BA7-949F-9493C352CAF6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Зерно </a:t>
          </a:r>
          <a:r>
            <a:rPr lang="ru-RU" b="1" dirty="0" err="1" smtClean="0">
              <a:solidFill>
                <a:srgbClr val="C00000"/>
              </a:solidFill>
            </a:rPr>
            <a:t>злакових</a:t>
          </a:r>
          <a:r>
            <a:rPr lang="ru-RU" b="1" dirty="0" smtClean="0">
              <a:solidFill>
                <a:srgbClr val="C00000"/>
              </a:solidFill>
            </a:rPr>
            <a:t> культур</a:t>
          </a:r>
          <a:r>
            <a:rPr lang="ru-RU" dirty="0" smtClean="0"/>
            <a:t> 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переважно</a:t>
          </a:r>
          <a:r>
            <a:rPr lang="ru-RU" dirty="0" smtClean="0"/>
            <a:t> </a:t>
          </a:r>
          <a:r>
            <a:rPr lang="ru-RU" dirty="0" err="1" smtClean="0"/>
            <a:t>енергетичний</a:t>
          </a:r>
          <a:r>
            <a:rPr lang="ru-RU" dirty="0" smtClean="0"/>
            <a:t> корм. У </a:t>
          </a:r>
          <a:r>
            <a:rPr lang="ru-RU" dirty="0" err="1" smtClean="0"/>
            <a:t>ньому</a:t>
          </a:r>
          <a:r>
            <a:rPr lang="ru-RU" dirty="0" smtClean="0"/>
            <a:t> </a:t>
          </a:r>
          <a:r>
            <a:rPr lang="ru-RU" dirty="0" err="1" smtClean="0"/>
            <a:t>міститься</a:t>
          </a:r>
          <a:r>
            <a:rPr lang="ru-RU" dirty="0" smtClean="0"/>
            <a:t> 84–88%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, 10–14 – </a:t>
          </a:r>
          <a:r>
            <a:rPr lang="ru-RU" dirty="0" err="1" smtClean="0"/>
            <a:t>протеїну</a:t>
          </a:r>
          <a:r>
            <a:rPr lang="ru-RU" dirty="0" smtClean="0"/>
            <a:t>, 2-3 – жиру (овес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кукурудза</a:t>
          </a:r>
          <a:r>
            <a:rPr lang="ru-RU" dirty="0" smtClean="0"/>
            <a:t> 4–6%), 60–70 – </a:t>
          </a:r>
          <a:r>
            <a:rPr lang="ru-RU" dirty="0" err="1" smtClean="0"/>
            <a:t>безазотистих</a:t>
          </a:r>
          <a:r>
            <a:rPr lang="ru-RU" dirty="0" smtClean="0"/>
            <a:t> </a:t>
          </a:r>
          <a:r>
            <a:rPr lang="ru-RU" dirty="0" err="1" smtClean="0"/>
            <a:t>екстрактивних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, </a:t>
          </a:r>
          <a:r>
            <a:rPr lang="ru-RU" dirty="0" err="1" smtClean="0"/>
            <a:t>представлених</a:t>
          </a:r>
          <a:r>
            <a:rPr lang="ru-RU" dirty="0" smtClean="0"/>
            <a:t> </a:t>
          </a:r>
          <a:r>
            <a:rPr lang="ru-RU" dirty="0" err="1" smtClean="0"/>
            <a:t>переважно</a:t>
          </a:r>
          <a:r>
            <a:rPr lang="ru-RU" dirty="0" smtClean="0"/>
            <a:t> </a:t>
          </a:r>
          <a:r>
            <a:rPr lang="ru-RU" dirty="0" err="1" smtClean="0"/>
            <a:t>крохмалем</a:t>
          </a:r>
          <a:r>
            <a:rPr lang="ru-RU" dirty="0" smtClean="0"/>
            <a:t>, </a:t>
          </a:r>
          <a:r>
            <a:rPr lang="ru-RU" dirty="0" err="1" smtClean="0"/>
            <a:t>і</a:t>
          </a:r>
          <a:r>
            <a:rPr lang="ru-RU" dirty="0" smtClean="0"/>
            <a:t> 2–4% золи.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у </a:t>
          </a:r>
          <a:r>
            <a:rPr lang="ru-RU" dirty="0" err="1" smtClean="0"/>
            <a:t>голозерних</a:t>
          </a:r>
          <a:r>
            <a:rPr lang="ru-RU" dirty="0" smtClean="0"/>
            <a:t> </a:t>
          </a:r>
          <a:r>
            <a:rPr lang="ru-RU" dirty="0" err="1" smtClean="0"/>
            <a:t>коливається</a:t>
          </a:r>
          <a:r>
            <a:rPr lang="ru-RU" dirty="0" smtClean="0"/>
            <a:t> в межах 2–3%, а у </a:t>
          </a:r>
          <a:r>
            <a:rPr lang="ru-RU" dirty="0" err="1" smtClean="0"/>
            <a:t>плівчастих</a:t>
          </a:r>
          <a:r>
            <a:rPr lang="ru-RU" dirty="0" smtClean="0"/>
            <a:t> (</a:t>
          </a:r>
          <a:r>
            <a:rPr lang="ru-RU" dirty="0" err="1" smtClean="0"/>
            <a:t>ячмінь</a:t>
          </a:r>
          <a:r>
            <a:rPr lang="ru-RU" dirty="0" smtClean="0"/>
            <a:t>, просо, овес) – 5–9%. </a:t>
          </a:r>
          <a:r>
            <a:rPr lang="ru-RU" dirty="0" err="1" smtClean="0"/>
            <a:t>Поживність</a:t>
          </a:r>
          <a:r>
            <a:rPr lang="ru-RU" dirty="0" smtClean="0"/>
            <a:t> 1 кг зерна </a:t>
          </a:r>
          <a:r>
            <a:rPr lang="ru-RU" dirty="0" err="1" smtClean="0"/>
            <a:t>злаків</a:t>
          </a:r>
          <a:r>
            <a:rPr lang="ru-RU" dirty="0" smtClean="0"/>
            <a:t> становить 1–1,3 к. од.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вмістом</a:t>
          </a:r>
          <a:r>
            <a:rPr lang="ru-RU" dirty="0" smtClean="0"/>
            <a:t> 67–106 г </a:t>
          </a:r>
          <a:r>
            <a:rPr lang="ru-RU" dirty="0" err="1" smtClean="0"/>
            <a:t>перетравного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. </a:t>
          </a:r>
          <a:r>
            <a:rPr lang="ru-RU" dirty="0" err="1" smtClean="0"/>
            <a:t>Протеїни</a:t>
          </a:r>
          <a:r>
            <a:rPr lang="ru-RU" dirty="0" smtClean="0"/>
            <a:t> </a:t>
          </a:r>
          <a:r>
            <a:rPr lang="ru-RU" dirty="0" err="1" smtClean="0"/>
            <a:t>злакових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невисоку</a:t>
          </a:r>
          <a:r>
            <a:rPr lang="ru-RU" dirty="0" smtClean="0"/>
            <a:t> </a:t>
          </a:r>
          <a:r>
            <a:rPr lang="ru-RU" dirty="0" err="1" smtClean="0"/>
            <a:t>біологічну</a:t>
          </a:r>
          <a:r>
            <a:rPr lang="ru-RU" dirty="0" smtClean="0"/>
            <a:t> </a:t>
          </a:r>
          <a:r>
            <a:rPr lang="ru-RU" dirty="0" err="1" smtClean="0"/>
            <a:t>цінність</a:t>
          </a:r>
          <a:r>
            <a:rPr lang="ru-RU" dirty="0" smtClean="0"/>
            <a:t>, тому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бідні</a:t>
          </a:r>
          <a:r>
            <a:rPr lang="ru-RU" dirty="0" smtClean="0"/>
            <a:t> на </a:t>
          </a:r>
          <a:r>
            <a:rPr lang="ru-RU" dirty="0" err="1" smtClean="0"/>
            <a:t>лізин</a:t>
          </a:r>
          <a:r>
            <a:rPr lang="ru-RU" dirty="0" smtClean="0"/>
            <a:t>, </a:t>
          </a:r>
          <a:r>
            <a:rPr lang="ru-RU" dirty="0" err="1" smtClean="0"/>
            <a:t>метіонін</a:t>
          </a:r>
          <a:r>
            <a:rPr lang="ru-RU" dirty="0" smtClean="0"/>
            <a:t>, триптофан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незамінні</a:t>
          </a:r>
          <a:r>
            <a:rPr lang="ru-RU" dirty="0" smtClean="0"/>
            <a:t> </a:t>
          </a:r>
          <a:r>
            <a:rPr lang="ru-RU" dirty="0" err="1" smtClean="0"/>
            <a:t>амінокислоти</a:t>
          </a:r>
          <a:r>
            <a:rPr lang="ru-RU" dirty="0" smtClean="0"/>
            <a:t>.</a:t>
          </a:r>
          <a:endParaRPr lang="ru-RU" dirty="0"/>
        </a:p>
      </dgm:t>
    </dgm:pt>
    <dgm:pt modelId="{3EBB5AB1-76F8-4977-9901-77804FE98FEA}" type="parTrans" cxnId="{5BE32205-8146-4839-B789-A66E7DAB994D}">
      <dgm:prSet/>
      <dgm:spPr/>
      <dgm:t>
        <a:bodyPr/>
        <a:lstStyle/>
        <a:p>
          <a:endParaRPr lang="ru-RU"/>
        </a:p>
      </dgm:t>
    </dgm:pt>
    <dgm:pt modelId="{BB65A4B5-3983-443F-B670-06094A491CEA}" type="sibTrans" cxnId="{5BE32205-8146-4839-B789-A66E7DAB994D}">
      <dgm:prSet/>
      <dgm:spPr/>
      <dgm:t>
        <a:bodyPr/>
        <a:lstStyle/>
        <a:p>
          <a:endParaRPr lang="ru-RU"/>
        </a:p>
      </dgm:t>
    </dgm:pt>
    <dgm:pt modelId="{F5F3549A-CDD2-4403-BF7B-09E96FF946AD}" type="pres">
      <dgm:prSet presAssocID="{D4ADEAAD-6200-4559-9982-6490909AB9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D5178-9C76-4E64-B719-1D698BCA1C31}" type="pres">
      <dgm:prSet presAssocID="{B051D312-0853-415F-ACC2-44BFF242B2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A13E7-C2B4-41C6-84ED-4B6F563E914E}" type="pres">
      <dgm:prSet presAssocID="{638AA052-5EF2-4A99-9DDB-BE1591495F2E}" presName="spacer" presStyleCnt="0"/>
      <dgm:spPr/>
    </dgm:pt>
    <dgm:pt modelId="{290F740A-D7A4-4C90-8459-A71C29343039}" type="pres">
      <dgm:prSet presAssocID="{91A5EB60-CD0C-4BA7-949F-9493C352CA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049A2-ED49-425D-A057-D7B1A97A60E3}" type="presOf" srcId="{D4ADEAAD-6200-4559-9982-6490909AB93E}" destId="{F5F3549A-CDD2-4403-BF7B-09E96FF946AD}" srcOrd="0" destOrd="0" presId="urn:microsoft.com/office/officeart/2005/8/layout/vList2"/>
    <dgm:cxn modelId="{5BE32205-8146-4839-B789-A66E7DAB994D}" srcId="{D4ADEAAD-6200-4559-9982-6490909AB93E}" destId="{91A5EB60-CD0C-4BA7-949F-9493C352CAF6}" srcOrd="1" destOrd="0" parTransId="{3EBB5AB1-76F8-4977-9901-77804FE98FEA}" sibTransId="{BB65A4B5-3983-443F-B670-06094A491CEA}"/>
    <dgm:cxn modelId="{DF24B010-6C38-4147-8DD6-F581C792E8CD}" type="presOf" srcId="{91A5EB60-CD0C-4BA7-949F-9493C352CAF6}" destId="{290F740A-D7A4-4C90-8459-A71C29343039}" srcOrd="0" destOrd="0" presId="urn:microsoft.com/office/officeart/2005/8/layout/vList2"/>
    <dgm:cxn modelId="{4241DE72-88A5-44A3-B44F-9AE14F97D298}" type="presOf" srcId="{B051D312-0853-415F-ACC2-44BFF242B2B0}" destId="{B2ED5178-9C76-4E64-B719-1D698BCA1C31}" srcOrd="0" destOrd="0" presId="urn:microsoft.com/office/officeart/2005/8/layout/vList2"/>
    <dgm:cxn modelId="{AB8A10B9-C938-4B60-A989-B2EF6EE45559}" srcId="{D4ADEAAD-6200-4559-9982-6490909AB93E}" destId="{B051D312-0853-415F-ACC2-44BFF242B2B0}" srcOrd="0" destOrd="0" parTransId="{020A9B50-2A98-49CB-962F-9CA2A1D1AE84}" sibTransId="{638AA052-5EF2-4A99-9DDB-BE1591495F2E}"/>
    <dgm:cxn modelId="{6DD840DD-F395-4AE5-990F-A086EDAA6A3C}" type="presParOf" srcId="{F5F3549A-CDD2-4403-BF7B-09E96FF946AD}" destId="{B2ED5178-9C76-4E64-B719-1D698BCA1C31}" srcOrd="0" destOrd="0" presId="urn:microsoft.com/office/officeart/2005/8/layout/vList2"/>
    <dgm:cxn modelId="{8278158E-1575-4557-B37B-8DB94F9D7D28}" type="presParOf" srcId="{F5F3549A-CDD2-4403-BF7B-09E96FF946AD}" destId="{B96A13E7-C2B4-41C6-84ED-4B6F563E914E}" srcOrd="1" destOrd="0" presId="urn:microsoft.com/office/officeart/2005/8/layout/vList2"/>
    <dgm:cxn modelId="{9C1F17F5-D140-4D98-8337-55D403874989}" type="presParOf" srcId="{F5F3549A-CDD2-4403-BF7B-09E96FF946AD}" destId="{290F740A-D7A4-4C90-8459-A71C2934303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3F084E-86DF-49D7-BB2D-3A16A424D9A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D7DF8-ED40-47EC-8DB3-3C5C58C9337E}">
      <dgm:prSet/>
      <dgm:spPr/>
      <dgm:t>
        <a:bodyPr/>
        <a:lstStyle/>
        <a:p>
          <a:pPr rtl="0"/>
          <a:r>
            <a:rPr lang="ru-RU" b="1" u="sng" dirty="0" err="1" smtClean="0">
              <a:solidFill>
                <a:srgbClr val="C00000"/>
              </a:solidFill>
            </a:rPr>
            <a:t>Протеїнові</a:t>
          </a:r>
          <a:r>
            <a:rPr lang="ru-RU" b="1" u="sng" dirty="0" smtClean="0">
              <a:solidFill>
                <a:srgbClr val="C00000"/>
              </a:solidFill>
            </a:rPr>
            <a:t> добавки</a:t>
          </a:r>
          <a:r>
            <a:rPr lang="ru-RU" dirty="0" smtClean="0"/>
            <a:t> </a:t>
          </a:r>
          <a:r>
            <a:rPr lang="ru-RU" dirty="0" smtClean="0">
              <a:sym typeface="Symbol"/>
            </a:rPr>
            <a:t></a:t>
          </a:r>
          <a:r>
            <a:rPr lang="ru-RU" dirty="0" smtClean="0"/>
            <a:t> </a:t>
          </a:r>
          <a:r>
            <a:rPr lang="ru-RU" dirty="0" err="1" smtClean="0"/>
            <a:t>кормові</a:t>
          </a:r>
          <a:r>
            <a:rPr lang="ru-RU" dirty="0" smtClean="0"/>
            <a:t> </a:t>
          </a:r>
          <a:r>
            <a:rPr lang="ru-RU" dirty="0" err="1" smtClean="0"/>
            <a:t>засоби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містять</a:t>
          </a:r>
          <a:r>
            <a:rPr lang="ru-RU" dirty="0" smtClean="0"/>
            <a:t> </a:t>
          </a:r>
          <a:r>
            <a:rPr lang="ru-RU" dirty="0" err="1" smtClean="0"/>
            <a:t>понад</a:t>
          </a:r>
          <a:r>
            <a:rPr lang="ru-RU" dirty="0" smtClean="0"/>
            <a:t> 20% </a:t>
          </a:r>
          <a:r>
            <a:rPr lang="ru-RU" dirty="0" err="1" smtClean="0"/>
            <a:t>протеїну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еквіваленту</a:t>
          </a:r>
          <a:r>
            <a:rPr lang="ru-RU" dirty="0" smtClean="0"/>
            <a:t>. </a:t>
          </a:r>
          <a:r>
            <a:rPr lang="ru-RU" dirty="0" err="1" smtClean="0"/>
            <a:t>Одержують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тваринних</a:t>
          </a:r>
          <a:r>
            <a:rPr lang="ru-RU" dirty="0" smtClean="0"/>
            <a:t>, </a:t>
          </a:r>
          <a:r>
            <a:rPr lang="ru-RU" dirty="0" err="1" smtClean="0"/>
            <a:t>рослинних</a:t>
          </a:r>
          <a:r>
            <a:rPr lang="ru-RU" dirty="0" smtClean="0"/>
            <a:t>, </a:t>
          </a:r>
          <a:r>
            <a:rPr lang="ru-RU" dirty="0" err="1" smtClean="0"/>
            <a:t>мікробних</a:t>
          </a:r>
          <a:r>
            <a:rPr lang="ru-RU" dirty="0" smtClean="0"/>
            <a:t> </a:t>
          </a:r>
          <a:r>
            <a:rPr lang="ru-RU" dirty="0" err="1" smtClean="0"/>
            <a:t>джерел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шляхом </a:t>
          </a:r>
          <a:r>
            <a:rPr lang="ru-RU" dirty="0" err="1" smtClean="0"/>
            <a:t>промислового</a:t>
          </a:r>
          <a:r>
            <a:rPr lang="ru-RU" dirty="0" smtClean="0"/>
            <a:t> синтезу. </a:t>
          </a:r>
          <a:r>
            <a:rPr lang="ru-RU" dirty="0" err="1" smtClean="0"/>
            <a:t>Виробництво</a:t>
          </a:r>
          <a:r>
            <a:rPr lang="ru-RU" dirty="0" smtClean="0"/>
            <a:t> </a:t>
          </a:r>
          <a:r>
            <a:rPr lang="ru-RU" dirty="0" err="1" smtClean="0"/>
            <a:t>синтетичних</a:t>
          </a:r>
          <a:r>
            <a:rPr lang="ru-RU" dirty="0" smtClean="0"/>
            <a:t> </a:t>
          </a:r>
          <a:r>
            <a:rPr lang="ru-RU" dirty="0" err="1" smtClean="0"/>
            <a:t>амінокислот</a:t>
          </a:r>
          <a:r>
            <a:rPr lang="ru-RU" dirty="0" smtClean="0"/>
            <a:t> </a:t>
          </a:r>
          <a:r>
            <a:rPr lang="ru-RU" dirty="0" err="1" smtClean="0"/>
            <a:t>стосується</a:t>
          </a:r>
          <a:r>
            <a:rPr lang="ru-RU" dirty="0" smtClean="0"/>
            <a:t>, </a:t>
          </a:r>
          <a:r>
            <a:rPr lang="ru-RU" dirty="0" err="1" smtClean="0"/>
            <a:t>передусім</a:t>
          </a:r>
          <a:r>
            <a:rPr lang="ru-RU" dirty="0" smtClean="0"/>
            <a:t>, </a:t>
          </a:r>
          <a:r>
            <a:rPr lang="ru-RU" dirty="0" err="1" smtClean="0"/>
            <a:t>виробництва</a:t>
          </a:r>
          <a:r>
            <a:rPr lang="ru-RU" dirty="0" smtClean="0"/>
            <a:t> </a:t>
          </a:r>
          <a:r>
            <a:rPr lang="ru-RU" dirty="0" err="1" smtClean="0"/>
            <a:t>кристалічних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форм: </a:t>
          </a:r>
          <a:r>
            <a:rPr lang="ru-RU" dirty="0" err="1" smtClean="0"/>
            <a:t>L-лізину</a:t>
          </a:r>
          <a:r>
            <a:rPr lang="ru-RU" dirty="0" smtClean="0"/>
            <a:t> та </a:t>
          </a:r>
          <a:r>
            <a:rPr lang="ru-RU" dirty="0" err="1" smtClean="0"/>
            <a:t>DL-метіоніну</a:t>
          </a:r>
          <a:r>
            <a:rPr lang="ru-RU" dirty="0" smtClean="0"/>
            <a:t>, </a:t>
          </a:r>
          <a:r>
            <a:rPr lang="ru-RU" dirty="0" err="1" smtClean="0"/>
            <a:t>хоча</a:t>
          </a:r>
          <a:r>
            <a:rPr lang="ru-RU" dirty="0" smtClean="0"/>
            <a:t> </a:t>
          </a:r>
          <a:r>
            <a:rPr lang="ru-RU" dirty="0" err="1" smtClean="0"/>
            <a:t>налагоджено</a:t>
          </a:r>
          <a:r>
            <a:rPr lang="ru-RU" dirty="0" smtClean="0"/>
            <a:t> </a:t>
          </a:r>
          <a:r>
            <a:rPr lang="ru-RU" dirty="0" err="1" smtClean="0"/>
            <a:t>виробництво</a:t>
          </a:r>
          <a:r>
            <a:rPr lang="ru-RU" dirty="0" smtClean="0"/>
            <a:t> </a:t>
          </a:r>
          <a:r>
            <a:rPr lang="ru-RU" dirty="0" err="1" smtClean="0"/>
            <a:t>L-треоніну</a:t>
          </a:r>
          <a:r>
            <a:rPr lang="ru-RU" dirty="0" smtClean="0"/>
            <a:t>, L-триптофану та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амінокислот</a:t>
          </a:r>
          <a:r>
            <a:rPr lang="ru-RU" dirty="0" smtClean="0"/>
            <a:t>. </a:t>
          </a:r>
          <a:endParaRPr lang="ru-RU" dirty="0"/>
        </a:p>
      </dgm:t>
    </dgm:pt>
    <dgm:pt modelId="{D463F244-4F1F-4A10-9452-B753545AC190}" type="parTrans" cxnId="{2E70EDA4-1BAB-4DB3-8210-18DE9F25C966}">
      <dgm:prSet/>
      <dgm:spPr/>
      <dgm:t>
        <a:bodyPr/>
        <a:lstStyle/>
        <a:p>
          <a:endParaRPr lang="ru-RU"/>
        </a:p>
      </dgm:t>
    </dgm:pt>
    <dgm:pt modelId="{CCE4A5C8-14C2-46F3-8181-944364CB0E9F}" type="sibTrans" cxnId="{2E70EDA4-1BAB-4DB3-8210-18DE9F25C966}">
      <dgm:prSet/>
      <dgm:spPr/>
      <dgm:t>
        <a:bodyPr/>
        <a:lstStyle/>
        <a:p>
          <a:endParaRPr lang="ru-RU"/>
        </a:p>
      </dgm:t>
    </dgm:pt>
    <dgm:pt modelId="{8D67526B-A341-4B7F-B84B-941DAD97B4A5}" type="pres">
      <dgm:prSet presAssocID="{9C3F084E-86DF-49D7-BB2D-3A16A424D9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6CA12-8EE3-49A8-A7AB-3F52B184F04F}" type="pres">
      <dgm:prSet presAssocID="{834D7DF8-ED40-47EC-8DB3-3C5C58C933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81DD6-009C-4CD0-B2C3-CD7D0268418A}" type="presOf" srcId="{834D7DF8-ED40-47EC-8DB3-3C5C58C9337E}" destId="{B226CA12-8EE3-49A8-A7AB-3F52B184F04F}" srcOrd="0" destOrd="0" presId="urn:microsoft.com/office/officeart/2005/8/layout/vList2"/>
    <dgm:cxn modelId="{2E70EDA4-1BAB-4DB3-8210-18DE9F25C966}" srcId="{9C3F084E-86DF-49D7-BB2D-3A16A424D9AD}" destId="{834D7DF8-ED40-47EC-8DB3-3C5C58C9337E}" srcOrd="0" destOrd="0" parTransId="{D463F244-4F1F-4A10-9452-B753545AC190}" sibTransId="{CCE4A5C8-14C2-46F3-8181-944364CB0E9F}"/>
    <dgm:cxn modelId="{E438D7B2-40D4-4614-9043-73A8D2FA9B26}" type="presOf" srcId="{9C3F084E-86DF-49D7-BB2D-3A16A424D9AD}" destId="{8D67526B-A341-4B7F-B84B-941DAD97B4A5}" srcOrd="0" destOrd="0" presId="urn:microsoft.com/office/officeart/2005/8/layout/vList2"/>
    <dgm:cxn modelId="{9E0A548B-323D-4E37-A3A1-BDE7716A4192}" type="presParOf" srcId="{8D67526B-A341-4B7F-B84B-941DAD97B4A5}" destId="{B226CA12-8EE3-49A8-A7AB-3F52B184F0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4E2E78-6A1A-478F-B96A-5EEAED7B537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10004-3A3B-4CFA-A58D-FE1AD5264915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Дефіцит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енергії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однією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найважливіших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проблем 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годівлі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високопродуктивних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тварин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зокрема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корів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Пропіленгліколь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  <a:sym typeface="Symbol"/>
            </a:rPr>
            <a:t></a:t>
          </a:r>
          <a:r>
            <a:rPr lang="ru-RU" b="1" dirty="0" smtClean="0">
              <a:latin typeface="Arial" pitchFamily="34" charset="0"/>
              <a:cs typeface="Arial" pitchFamily="34" charset="0"/>
            </a:rPr>
            <a:t> </a:t>
          </a:r>
          <a:r>
            <a:rPr lang="ru-RU" b="1" u="sng" dirty="0" err="1" smtClean="0">
              <a:latin typeface="Arial" pitchFamily="34" charset="0"/>
              <a:cs typeface="Arial" pitchFamily="34" charset="0"/>
            </a:rPr>
            <a:t>енергетична</a:t>
          </a:r>
          <a:r>
            <a:rPr lang="ru-RU" b="1" u="sng" dirty="0" smtClean="0">
              <a:latin typeface="Arial" pitchFamily="34" charset="0"/>
              <a:cs typeface="Arial" pitchFamily="34" charset="0"/>
            </a:rPr>
            <a:t> добавка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призначена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для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великої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рогатої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худоби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для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підвищення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надою,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вмісту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жиру в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молоці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має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антисептичні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властивості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годівлі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високопродуктивних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молочних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корів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застосовують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стійкі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в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рубці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сухі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форми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жирів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F78606C-DD81-4556-893C-9349F6C2EE5C}" type="parTrans" cxnId="{14198CA9-14EF-4235-A4CE-2A91919177E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F89A65F9-D8B8-4F73-A87B-BB96A56B1770}" type="sibTrans" cxnId="{14198CA9-14EF-4235-A4CE-2A91919177E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BD660BC3-A597-4E7E-8B0C-AEC43363E824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Більшість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кормів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не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забезпечують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повною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мірою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потреби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тварин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у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елементах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що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потребує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застосування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 </a:t>
          </a:r>
          <a:r>
            <a:rPr lang="ru-RU" b="1" u="sng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b="1" u="sng" dirty="0" smtClean="0">
              <a:latin typeface="Arial" pitchFamily="34" charset="0"/>
              <a:cs typeface="Arial" pitchFamily="34" charset="0"/>
            </a:rPr>
            <a:t> добавок</a:t>
          </a:r>
          <a:r>
            <a:rPr lang="ru-RU" b="1" dirty="0" smtClean="0">
              <a:latin typeface="Arial" pitchFamily="34" charset="0"/>
              <a:cs typeface="Arial" pitchFamily="34" charset="0"/>
            </a:rPr>
            <a:t>. За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джерелами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походження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добавки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поділяються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на три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категорії</a:t>
          </a:r>
          <a:r>
            <a:rPr lang="ru-RU" b="1" dirty="0" smtClean="0">
              <a:latin typeface="Arial" pitchFamily="34" charset="0"/>
              <a:cs typeface="Arial" pitchFamily="34" charset="0"/>
            </a:rPr>
            <a:t>: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BDFB0CB-E5FD-4AA0-8535-E0472054F536}" type="parTrans" cxnId="{CB9165DB-C810-4A50-AC5F-F0D8D6C14ED9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861EC89F-794D-432F-9B0C-1D3ACEFD75FC}" type="sibTrans" cxnId="{CB9165DB-C810-4A50-AC5F-F0D8D6C14ED9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9E1DBCF2-1B1C-4D92-A8C7-4DA3B5837DDB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природні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джерела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речовин</a:t>
          </a:r>
          <a:r>
            <a:rPr lang="ru-RU" b="1" dirty="0" smtClean="0">
              <a:latin typeface="Arial" pitchFamily="34" charset="0"/>
              <a:cs typeface="Arial" pitchFamily="34" charset="0"/>
            </a:rPr>
            <a:t>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CAE5E77-B929-401D-9609-036E71451147}" type="parTrans" cxnId="{CCCF7B63-2043-4E78-8E61-1A79F9A2B0F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7E07BFF-4248-46C5-B535-6FF639212955}" type="sibTrans" cxnId="{CCCF7B63-2043-4E78-8E61-1A79F9A2B0F4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42B804B0-36F0-4FBC-8E1F-D089D8F2508D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синтетичні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сполуки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;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4CDA825-702F-4B6A-8175-117A429433BC}" type="parTrans" cxnId="{EEA988B3-B0C8-4596-AFCD-9D6DEC9CAD8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C9626B13-BE6B-49F6-9638-34197FA35010}" type="sibTrans" cxnId="{EEA988B3-B0C8-4596-AFCD-9D6DEC9CAD8D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AF13DB33-3DD6-4251-9BAF-12DE4155BFC7}">
      <dgm:prSet/>
      <dgm:spPr/>
      <dgm:t>
        <a:bodyPr/>
        <a:lstStyle/>
        <a:p>
          <a:pPr rtl="0"/>
          <a:r>
            <a:rPr lang="ru-RU" b="1" dirty="0" err="1" smtClean="0">
              <a:latin typeface="Arial" pitchFamily="34" charset="0"/>
              <a:cs typeface="Arial" pitchFamily="34" charset="0"/>
            </a:rPr>
            <a:t>побічні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продукти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м’ясокомбінатів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(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кісткове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latin typeface="Arial" pitchFamily="34" charset="0"/>
              <a:cs typeface="Arial" pitchFamily="34" charset="0"/>
            </a:rPr>
            <a:t>борошно</a:t>
          </a:r>
          <a:r>
            <a:rPr lang="ru-RU" b="1" dirty="0" smtClean="0">
              <a:latin typeface="Arial" pitchFamily="34" charset="0"/>
              <a:cs typeface="Arial" pitchFamily="34" charset="0"/>
            </a:rPr>
            <a:t>).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3757265-F875-4784-B2FB-8EA84A14D5F9}" type="parTrans" cxnId="{44193763-7BAF-4563-B2E6-85DB82AAFA0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FA78C52-2070-45F8-A0DC-126E34B97F71}" type="sibTrans" cxnId="{44193763-7BAF-4563-B2E6-85DB82AAFA0C}">
      <dgm:prSet/>
      <dgm:spPr/>
      <dgm:t>
        <a:bodyPr/>
        <a:lstStyle/>
        <a:p>
          <a:endParaRPr lang="ru-RU" b="1">
            <a:latin typeface="Arial" pitchFamily="34" charset="0"/>
            <a:cs typeface="Arial" pitchFamily="34" charset="0"/>
          </a:endParaRPr>
        </a:p>
      </dgm:t>
    </dgm:pt>
    <dgm:pt modelId="{D0EC18B7-55F6-4DB5-8287-82C2769DF74A}" type="pres">
      <dgm:prSet presAssocID="{8E4E2E78-6A1A-478F-B96A-5EEAED7B5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FA090-136E-4DE6-BED9-82E2CDAED520}" type="pres">
      <dgm:prSet presAssocID="{A7910004-3A3B-4CFA-A58D-FE1AD526491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2770A-7D65-49FB-9C0C-463A0D77E085}" type="pres">
      <dgm:prSet presAssocID="{F89A65F9-D8B8-4F73-A87B-BB96A56B1770}" presName="spacer" presStyleCnt="0"/>
      <dgm:spPr/>
    </dgm:pt>
    <dgm:pt modelId="{9AF5C50B-2A49-42B1-AA37-6A0EE8FC422C}" type="pres">
      <dgm:prSet presAssocID="{BD660BC3-A597-4E7E-8B0C-AEC43363E8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227C1-B30E-4C0E-8EB1-B60AAEC2862E}" type="pres">
      <dgm:prSet presAssocID="{861EC89F-794D-432F-9B0C-1D3ACEFD75FC}" presName="spacer" presStyleCnt="0"/>
      <dgm:spPr/>
    </dgm:pt>
    <dgm:pt modelId="{6FE62EBB-9759-4FA4-A24A-61C03108ED02}" type="pres">
      <dgm:prSet presAssocID="{9E1DBCF2-1B1C-4D92-A8C7-4DA3B5837DDB}" presName="parentText" presStyleLbl="node1" presStyleIdx="2" presStyleCnt="5" custScaleY="68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EF4E7-1A97-41F5-8FA4-4795CB5E3FBD}" type="pres">
      <dgm:prSet presAssocID="{A7E07BFF-4248-46C5-B535-6FF639212955}" presName="spacer" presStyleCnt="0"/>
      <dgm:spPr/>
    </dgm:pt>
    <dgm:pt modelId="{B9FB4EAD-5796-4992-AAA4-514FA90F8E06}" type="pres">
      <dgm:prSet presAssocID="{42B804B0-36F0-4FBC-8E1F-D089D8F2508D}" presName="parentText" presStyleLbl="node1" presStyleIdx="3" presStyleCnt="5" custScaleY="705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75543-525D-4835-B791-5B6F32472D3A}" type="pres">
      <dgm:prSet presAssocID="{C9626B13-BE6B-49F6-9638-34197FA35010}" presName="spacer" presStyleCnt="0"/>
      <dgm:spPr/>
    </dgm:pt>
    <dgm:pt modelId="{5D06FB9B-3D02-4D98-A4BE-2FEC99FE0CEC}" type="pres">
      <dgm:prSet presAssocID="{AF13DB33-3DD6-4251-9BAF-12DE4155BFC7}" presName="parentText" presStyleLbl="node1" presStyleIdx="4" presStyleCnt="5" custScaleY="534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F38EE-4A78-4107-8536-FFFB8EA648FF}" type="presOf" srcId="{BD660BC3-A597-4E7E-8B0C-AEC43363E824}" destId="{9AF5C50B-2A49-42B1-AA37-6A0EE8FC422C}" srcOrd="0" destOrd="0" presId="urn:microsoft.com/office/officeart/2005/8/layout/vList2"/>
    <dgm:cxn modelId="{EEA988B3-B0C8-4596-AFCD-9D6DEC9CAD8D}" srcId="{8E4E2E78-6A1A-478F-B96A-5EEAED7B537D}" destId="{42B804B0-36F0-4FBC-8E1F-D089D8F2508D}" srcOrd="3" destOrd="0" parTransId="{A4CDA825-702F-4B6A-8175-117A429433BC}" sibTransId="{C9626B13-BE6B-49F6-9638-34197FA35010}"/>
    <dgm:cxn modelId="{44193763-7BAF-4563-B2E6-85DB82AAFA0C}" srcId="{8E4E2E78-6A1A-478F-B96A-5EEAED7B537D}" destId="{AF13DB33-3DD6-4251-9BAF-12DE4155BFC7}" srcOrd="4" destOrd="0" parTransId="{23757265-F875-4784-B2FB-8EA84A14D5F9}" sibTransId="{DFA78C52-2070-45F8-A0DC-126E34B97F71}"/>
    <dgm:cxn modelId="{1C9DA598-45F1-4E6F-9D36-888A2427C4B9}" type="presOf" srcId="{8E4E2E78-6A1A-478F-B96A-5EEAED7B537D}" destId="{D0EC18B7-55F6-4DB5-8287-82C2769DF74A}" srcOrd="0" destOrd="0" presId="urn:microsoft.com/office/officeart/2005/8/layout/vList2"/>
    <dgm:cxn modelId="{0FCB4C54-0EC3-4E41-B61E-B446A94BB437}" type="presOf" srcId="{42B804B0-36F0-4FBC-8E1F-D089D8F2508D}" destId="{B9FB4EAD-5796-4992-AAA4-514FA90F8E06}" srcOrd="0" destOrd="0" presId="urn:microsoft.com/office/officeart/2005/8/layout/vList2"/>
    <dgm:cxn modelId="{5BDAB139-9F62-4744-9ECA-8279BE914228}" type="presOf" srcId="{AF13DB33-3DD6-4251-9BAF-12DE4155BFC7}" destId="{5D06FB9B-3D02-4D98-A4BE-2FEC99FE0CEC}" srcOrd="0" destOrd="0" presId="urn:microsoft.com/office/officeart/2005/8/layout/vList2"/>
    <dgm:cxn modelId="{CB9165DB-C810-4A50-AC5F-F0D8D6C14ED9}" srcId="{8E4E2E78-6A1A-478F-B96A-5EEAED7B537D}" destId="{BD660BC3-A597-4E7E-8B0C-AEC43363E824}" srcOrd="1" destOrd="0" parTransId="{3BDFB0CB-E5FD-4AA0-8535-E0472054F536}" sibTransId="{861EC89F-794D-432F-9B0C-1D3ACEFD75FC}"/>
    <dgm:cxn modelId="{568111A5-5D53-4BC5-937C-F7543D3C5A0B}" type="presOf" srcId="{A7910004-3A3B-4CFA-A58D-FE1AD5264915}" destId="{1BEFA090-136E-4DE6-BED9-82E2CDAED520}" srcOrd="0" destOrd="0" presId="urn:microsoft.com/office/officeart/2005/8/layout/vList2"/>
    <dgm:cxn modelId="{CCCF7B63-2043-4E78-8E61-1A79F9A2B0F4}" srcId="{8E4E2E78-6A1A-478F-B96A-5EEAED7B537D}" destId="{9E1DBCF2-1B1C-4D92-A8C7-4DA3B5837DDB}" srcOrd="2" destOrd="0" parTransId="{4CAE5E77-B929-401D-9609-036E71451147}" sibTransId="{A7E07BFF-4248-46C5-B535-6FF639212955}"/>
    <dgm:cxn modelId="{14198CA9-14EF-4235-A4CE-2A91919177EC}" srcId="{8E4E2E78-6A1A-478F-B96A-5EEAED7B537D}" destId="{A7910004-3A3B-4CFA-A58D-FE1AD5264915}" srcOrd="0" destOrd="0" parTransId="{8F78606C-DD81-4556-893C-9349F6C2EE5C}" sibTransId="{F89A65F9-D8B8-4F73-A87B-BB96A56B1770}"/>
    <dgm:cxn modelId="{C25C46D1-EED3-46D4-9F30-103CBF0F758D}" type="presOf" srcId="{9E1DBCF2-1B1C-4D92-A8C7-4DA3B5837DDB}" destId="{6FE62EBB-9759-4FA4-A24A-61C03108ED02}" srcOrd="0" destOrd="0" presId="urn:microsoft.com/office/officeart/2005/8/layout/vList2"/>
    <dgm:cxn modelId="{7D44C792-DA5D-4F4C-AABC-F54A901CAAD7}" type="presParOf" srcId="{D0EC18B7-55F6-4DB5-8287-82C2769DF74A}" destId="{1BEFA090-136E-4DE6-BED9-82E2CDAED520}" srcOrd="0" destOrd="0" presId="urn:microsoft.com/office/officeart/2005/8/layout/vList2"/>
    <dgm:cxn modelId="{32D369AD-C00D-4721-921F-92D27F541903}" type="presParOf" srcId="{D0EC18B7-55F6-4DB5-8287-82C2769DF74A}" destId="{75A2770A-7D65-49FB-9C0C-463A0D77E085}" srcOrd="1" destOrd="0" presId="urn:microsoft.com/office/officeart/2005/8/layout/vList2"/>
    <dgm:cxn modelId="{230FFD7E-FB8C-4ACA-A46D-B678BB005D1F}" type="presParOf" srcId="{D0EC18B7-55F6-4DB5-8287-82C2769DF74A}" destId="{9AF5C50B-2A49-42B1-AA37-6A0EE8FC422C}" srcOrd="2" destOrd="0" presId="urn:microsoft.com/office/officeart/2005/8/layout/vList2"/>
    <dgm:cxn modelId="{740746A3-F6E7-4ADC-9108-9473B1B7CF22}" type="presParOf" srcId="{D0EC18B7-55F6-4DB5-8287-82C2769DF74A}" destId="{92B227C1-B30E-4C0E-8EB1-B60AAEC2862E}" srcOrd="3" destOrd="0" presId="urn:microsoft.com/office/officeart/2005/8/layout/vList2"/>
    <dgm:cxn modelId="{A611551D-F237-4186-95C6-8A3AC0C8D7A4}" type="presParOf" srcId="{D0EC18B7-55F6-4DB5-8287-82C2769DF74A}" destId="{6FE62EBB-9759-4FA4-A24A-61C03108ED02}" srcOrd="4" destOrd="0" presId="urn:microsoft.com/office/officeart/2005/8/layout/vList2"/>
    <dgm:cxn modelId="{14D16AEA-74A1-4880-B6C8-71E36ABEEC35}" type="presParOf" srcId="{D0EC18B7-55F6-4DB5-8287-82C2769DF74A}" destId="{566EF4E7-1A97-41F5-8FA4-4795CB5E3FBD}" srcOrd="5" destOrd="0" presId="urn:microsoft.com/office/officeart/2005/8/layout/vList2"/>
    <dgm:cxn modelId="{6736907C-717F-409C-A953-C8B9A5D8C0EA}" type="presParOf" srcId="{D0EC18B7-55F6-4DB5-8287-82C2769DF74A}" destId="{B9FB4EAD-5796-4992-AAA4-514FA90F8E06}" srcOrd="6" destOrd="0" presId="urn:microsoft.com/office/officeart/2005/8/layout/vList2"/>
    <dgm:cxn modelId="{2F396786-F79E-4011-ABD3-5A835EAA5134}" type="presParOf" srcId="{D0EC18B7-55F6-4DB5-8287-82C2769DF74A}" destId="{39275543-525D-4835-B791-5B6F32472D3A}" srcOrd="7" destOrd="0" presId="urn:microsoft.com/office/officeart/2005/8/layout/vList2"/>
    <dgm:cxn modelId="{FA3CD867-5E4A-4916-B7AE-750CED687973}" type="presParOf" srcId="{D0EC18B7-55F6-4DB5-8287-82C2769DF74A}" destId="{5D06FB9B-3D02-4D98-A4BE-2FEC99FE0C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4659878-7BC4-4261-83DF-5A03FCD2476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F137F36-6C4B-4536-B536-3073680BA3E6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годівлі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широко </a:t>
          </a:r>
          <a:r>
            <a:rPr lang="ru-RU" b="1" dirty="0" err="1" smtClean="0"/>
            <a:t>застосовують</a:t>
          </a:r>
          <a:r>
            <a:rPr lang="ru-RU" b="1" dirty="0" smtClean="0"/>
            <a:t> </a:t>
          </a:r>
          <a:r>
            <a:rPr lang="ru-RU" b="1" dirty="0" err="1" smtClean="0"/>
            <a:t>кухонну</a:t>
          </a:r>
          <a:r>
            <a:rPr lang="ru-RU" b="1" dirty="0" smtClean="0"/>
            <a:t> </a:t>
          </a:r>
          <a:r>
            <a:rPr lang="ru-RU" b="1" dirty="0" err="1" smtClean="0"/>
            <a:t>сіль</a:t>
          </a:r>
          <a:r>
            <a:rPr lang="ru-RU" b="1" dirty="0" smtClean="0"/>
            <a:t> для </a:t>
          </a:r>
          <a:r>
            <a:rPr lang="ru-RU" b="1" dirty="0" err="1" smtClean="0"/>
            <a:t>поповнення</a:t>
          </a:r>
          <a:r>
            <a:rPr lang="ru-RU" b="1" dirty="0" smtClean="0"/>
            <a:t> </a:t>
          </a:r>
          <a:r>
            <a:rPr lang="ru-RU" b="1" dirty="0" err="1" smtClean="0"/>
            <a:t>нестачі</a:t>
          </a:r>
          <a:r>
            <a:rPr lang="ru-RU" b="1" dirty="0" smtClean="0"/>
            <a:t> </a:t>
          </a:r>
          <a:r>
            <a:rPr lang="ru-RU" b="1" dirty="0" err="1" smtClean="0"/>
            <a:t>натрію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хлору.</a:t>
          </a:r>
          <a:endParaRPr lang="ru-RU" b="1" dirty="0"/>
        </a:p>
      </dgm:t>
    </dgm:pt>
    <dgm:pt modelId="{AB417261-41CC-40B6-9343-EFFD5DE31E2E}" type="parTrans" cxnId="{E0B649B1-2744-4ECB-A1BF-5544405EAEFD}">
      <dgm:prSet/>
      <dgm:spPr/>
      <dgm:t>
        <a:bodyPr/>
        <a:lstStyle/>
        <a:p>
          <a:endParaRPr lang="ru-RU" b="1"/>
        </a:p>
      </dgm:t>
    </dgm:pt>
    <dgm:pt modelId="{9C2A566B-41CE-41F7-A9BA-0833D228F6D1}" type="sibTrans" cxnId="{E0B649B1-2744-4ECB-A1BF-5544405EAEFD}">
      <dgm:prSet/>
      <dgm:spPr/>
      <dgm:t>
        <a:bodyPr/>
        <a:lstStyle/>
        <a:p>
          <a:endParaRPr lang="ru-RU" b="1"/>
        </a:p>
      </dgm:t>
    </dgm:pt>
    <dgm:pt modelId="{583EA291-6552-49CE-9D5B-72790E3E7E7C}">
      <dgm:prSet/>
      <dgm:spPr/>
      <dgm:t>
        <a:bodyPr/>
        <a:lstStyle/>
        <a:p>
          <a:pPr rtl="0"/>
          <a:r>
            <a:rPr lang="ru-RU" b="1" dirty="0" err="1" smtClean="0"/>
            <a:t>Нестачу</a:t>
          </a:r>
          <a:r>
            <a:rPr lang="ru-RU" b="1" dirty="0" smtClean="0"/>
            <a:t> </a:t>
          </a:r>
          <a:r>
            <a:rPr lang="ru-RU" b="1" dirty="0" err="1" smtClean="0"/>
            <a:t>кальцію</a:t>
          </a:r>
          <a:r>
            <a:rPr lang="ru-RU" b="1" dirty="0" smtClean="0"/>
            <a:t> в </a:t>
          </a:r>
          <a:r>
            <a:rPr lang="ru-RU" b="1" dirty="0" err="1" smtClean="0"/>
            <a:t>раціонах</a:t>
          </a:r>
          <a:r>
            <a:rPr lang="ru-RU" b="1" dirty="0" smtClean="0"/>
            <a:t> </a:t>
          </a:r>
          <a:r>
            <a:rPr lang="ru-RU" b="1" dirty="0" err="1" smtClean="0"/>
            <a:t>поповнюють</a:t>
          </a:r>
          <a:r>
            <a:rPr lang="ru-RU" b="1" dirty="0" smtClean="0"/>
            <a:t> </a:t>
          </a:r>
          <a:r>
            <a:rPr lang="ru-RU" b="1" dirty="0" err="1" smtClean="0"/>
            <a:t>крейдою</a:t>
          </a:r>
          <a:r>
            <a:rPr lang="ru-RU" b="1" dirty="0" smtClean="0"/>
            <a:t> (37% </a:t>
          </a:r>
          <a:r>
            <a:rPr lang="ru-RU" b="1" dirty="0" err="1" smtClean="0"/>
            <a:t>кальцію</a:t>
          </a:r>
          <a:r>
            <a:rPr lang="ru-RU" b="1" dirty="0" smtClean="0"/>
            <a:t>), </a:t>
          </a:r>
          <a:r>
            <a:rPr lang="ru-RU" b="1" dirty="0" err="1" smtClean="0"/>
            <a:t>вапняками</a:t>
          </a:r>
          <a:r>
            <a:rPr lang="ru-RU" b="1" dirty="0" smtClean="0"/>
            <a:t> (33%), </a:t>
          </a:r>
          <a:r>
            <a:rPr lang="ru-RU" b="1" dirty="0" err="1" smtClean="0"/>
            <a:t>подрібненими</a:t>
          </a:r>
          <a:r>
            <a:rPr lang="ru-RU" b="1" dirty="0" smtClean="0"/>
            <a:t> </a:t>
          </a:r>
          <a:r>
            <a:rPr lang="ru-RU" b="1" dirty="0" err="1" smtClean="0"/>
            <a:t>черпашками</a:t>
          </a:r>
          <a:r>
            <a:rPr lang="ru-RU" b="1" dirty="0" smtClean="0"/>
            <a:t> (36</a:t>
          </a:r>
          <a:r>
            <a:rPr lang="ru-RU" b="1" dirty="0" smtClean="0">
              <a:sym typeface="Symbol"/>
            </a:rPr>
            <a:t></a:t>
          </a:r>
          <a:r>
            <a:rPr lang="ru-RU" b="1" dirty="0" smtClean="0"/>
            <a:t>38%). </a:t>
          </a:r>
          <a:endParaRPr lang="ru-RU" b="1" dirty="0"/>
        </a:p>
      </dgm:t>
    </dgm:pt>
    <dgm:pt modelId="{77B01153-10C1-4D50-9B6A-8C60522C8F28}" type="parTrans" cxnId="{B78FAFCE-5D14-492D-8271-47C2F885BBCC}">
      <dgm:prSet/>
      <dgm:spPr/>
      <dgm:t>
        <a:bodyPr/>
        <a:lstStyle/>
        <a:p>
          <a:endParaRPr lang="ru-RU" b="1"/>
        </a:p>
      </dgm:t>
    </dgm:pt>
    <dgm:pt modelId="{A1625693-C717-46A4-914A-CA2860ACE557}" type="sibTrans" cxnId="{B78FAFCE-5D14-492D-8271-47C2F885BBCC}">
      <dgm:prSet/>
      <dgm:spPr/>
      <dgm:t>
        <a:bodyPr/>
        <a:lstStyle/>
        <a:p>
          <a:endParaRPr lang="ru-RU" b="1"/>
        </a:p>
      </dgm:t>
    </dgm:pt>
    <dgm:pt modelId="{1A69B31D-E30B-4874-984E-0A9771EA5FD2}">
      <dgm:prSet/>
      <dgm:spPr/>
      <dgm:t>
        <a:bodyPr/>
        <a:lstStyle/>
        <a:p>
          <a:pPr rtl="0"/>
          <a:r>
            <a:rPr lang="ru-RU" b="1" dirty="0" err="1" smtClean="0"/>
            <a:t>Дефіцит</a:t>
          </a:r>
          <a:r>
            <a:rPr lang="ru-RU" b="1" dirty="0" smtClean="0"/>
            <a:t> фосфору </a:t>
          </a:r>
          <a:r>
            <a:rPr lang="ru-RU" b="1" dirty="0" err="1" smtClean="0"/>
            <a:t>компенсують</a:t>
          </a:r>
          <a:r>
            <a:rPr lang="ru-RU" b="1" dirty="0" smtClean="0"/>
            <a:t> за </a:t>
          </a:r>
          <a:r>
            <a:rPr lang="ru-RU" b="1" dirty="0" err="1" smtClean="0"/>
            <a:t>рахунок</a:t>
          </a:r>
          <a:r>
            <a:rPr lang="ru-RU" b="1" dirty="0" smtClean="0"/>
            <a:t> солей </a:t>
          </a:r>
          <a:r>
            <a:rPr lang="ru-RU" b="1" dirty="0" err="1" smtClean="0"/>
            <a:t>фосфорної</a:t>
          </a:r>
          <a:r>
            <a:rPr lang="ru-RU" b="1" dirty="0" smtClean="0"/>
            <a:t> </a:t>
          </a:r>
          <a:r>
            <a:rPr lang="ru-RU" b="1" dirty="0" err="1" smtClean="0"/>
            <a:t>кислоти</a:t>
          </a:r>
          <a:r>
            <a:rPr lang="ru-RU" b="1" dirty="0" smtClean="0"/>
            <a:t> </a:t>
          </a:r>
          <a:r>
            <a:rPr lang="ru-RU" b="1" dirty="0" smtClean="0">
              <a:sym typeface="Symbol"/>
            </a:rPr>
            <a:t></a:t>
          </a:r>
          <a:r>
            <a:rPr lang="ru-RU" b="1" dirty="0" smtClean="0"/>
            <a:t> моно-, </a:t>
          </a:r>
          <a:r>
            <a:rPr lang="ru-RU" b="1" dirty="0" err="1" smtClean="0"/>
            <a:t>динатрійфосфату</a:t>
          </a:r>
          <a:r>
            <a:rPr lang="ru-RU" b="1" dirty="0" smtClean="0"/>
            <a:t> (23</a:t>
          </a:r>
          <a:r>
            <a:rPr lang="ru-RU" b="1" dirty="0" smtClean="0">
              <a:sym typeface="Symbol"/>
            </a:rPr>
            <a:t></a:t>
          </a:r>
          <a:r>
            <a:rPr lang="ru-RU" b="1" dirty="0" smtClean="0"/>
            <a:t>20% фосфору), моно-, </a:t>
          </a:r>
          <a:r>
            <a:rPr lang="ru-RU" b="1" dirty="0" err="1" smtClean="0"/>
            <a:t>диамонійфосфату</a:t>
          </a:r>
          <a:r>
            <a:rPr lang="ru-RU" b="1" dirty="0" smtClean="0"/>
            <a:t> (</a:t>
          </a:r>
          <a:r>
            <a:rPr lang="ru-RU" b="1" dirty="0" err="1" smtClean="0"/>
            <a:t>відповідно</a:t>
          </a:r>
          <a:r>
            <a:rPr lang="ru-RU" b="1" dirty="0" smtClean="0"/>
            <a:t> 25 </a:t>
          </a:r>
          <a:r>
            <a:rPr lang="ru-RU" b="1" dirty="0" err="1" smtClean="0"/>
            <a:t>і</a:t>
          </a:r>
          <a:r>
            <a:rPr lang="ru-RU" b="1" dirty="0" smtClean="0"/>
            <a:t> 23% фосфору). </a:t>
          </a:r>
          <a:endParaRPr lang="ru-RU" b="1" dirty="0"/>
        </a:p>
      </dgm:t>
    </dgm:pt>
    <dgm:pt modelId="{EF69A020-D0EA-4A6B-8466-628A2A5274B1}" type="parTrans" cxnId="{6409B02F-3E3A-48D6-8E50-CB2CA9C0FCC7}">
      <dgm:prSet/>
      <dgm:spPr/>
      <dgm:t>
        <a:bodyPr/>
        <a:lstStyle/>
        <a:p>
          <a:endParaRPr lang="ru-RU" b="1"/>
        </a:p>
      </dgm:t>
    </dgm:pt>
    <dgm:pt modelId="{E09AB709-C796-4254-AE25-267BE675EACD}" type="sibTrans" cxnId="{6409B02F-3E3A-48D6-8E50-CB2CA9C0FCC7}">
      <dgm:prSet/>
      <dgm:spPr/>
      <dgm:t>
        <a:bodyPr/>
        <a:lstStyle/>
        <a:p>
          <a:endParaRPr lang="ru-RU" b="1"/>
        </a:p>
      </dgm:t>
    </dgm:pt>
    <dgm:pt modelId="{6D1BDEC7-07BA-490B-AECF-9067FDBBD540}" type="pres">
      <dgm:prSet presAssocID="{74659878-7BC4-4261-83DF-5A03FCD24764}" presName="linear" presStyleCnt="0">
        <dgm:presLayoutVars>
          <dgm:animLvl val="lvl"/>
          <dgm:resizeHandles val="exact"/>
        </dgm:presLayoutVars>
      </dgm:prSet>
      <dgm:spPr/>
    </dgm:pt>
    <dgm:pt modelId="{60128FB7-0BAD-463A-AFB8-5038C8ADF69B}" type="pres">
      <dgm:prSet presAssocID="{4F137F36-6C4B-4536-B536-3073680BA3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F4F7B4-5426-413D-ABDF-73C2C98B7E50}" type="pres">
      <dgm:prSet presAssocID="{9C2A566B-41CE-41F7-A9BA-0833D228F6D1}" presName="spacer" presStyleCnt="0"/>
      <dgm:spPr/>
    </dgm:pt>
    <dgm:pt modelId="{8F6244E6-5AF7-4015-A47D-A337DF575842}" type="pres">
      <dgm:prSet presAssocID="{583EA291-6552-49CE-9D5B-72790E3E7E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E7752-DBF1-40BE-B5A1-6138ED16F1DB}" type="pres">
      <dgm:prSet presAssocID="{A1625693-C717-46A4-914A-CA2860ACE557}" presName="spacer" presStyleCnt="0"/>
      <dgm:spPr/>
    </dgm:pt>
    <dgm:pt modelId="{00061022-5A53-48ED-87D4-E92FF550B421}" type="pres">
      <dgm:prSet presAssocID="{1A69B31D-E30B-4874-984E-0A9771EA5F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C8E949-7545-4F20-B95B-48B9A5DC4C46}" type="presOf" srcId="{583EA291-6552-49CE-9D5B-72790E3E7E7C}" destId="{8F6244E6-5AF7-4015-A47D-A337DF575842}" srcOrd="0" destOrd="0" presId="urn:microsoft.com/office/officeart/2005/8/layout/vList2"/>
    <dgm:cxn modelId="{6BE4A2C1-1E84-41EA-9EDA-C5D71E198D2C}" type="presOf" srcId="{4F137F36-6C4B-4536-B536-3073680BA3E6}" destId="{60128FB7-0BAD-463A-AFB8-5038C8ADF69B}" srcOrd="0" destOrd="0" presId="urn:microsoft.com/office/officeart/2005/8/layout/vList2"/>
    <dgm:cxn modelId="{E0B649B1-2744-4ECB-A1BF-5544405EAEFD}" srcId="{74659878-7BC4-4261-83DF-5A03FCD24764}" destId="{4F137F36-6C4B-4536-B536-3073680BA3E6}" srcOrd="0" destOrd="0" parTransId="{AB417261-41CC-40B6-9343-EFFD5DE31E2E}" sibTransId="{9C2A566B-41CE-41F7-A9BA-0833D228F6D1}"/>
    <dgm:cxn modelId="{B78FAFCE-5D14-492D-8271-47C2F885BBCC}" srcId="{74659878-7BC4-4261-83DF-5A03FCD24764}" destId="{583EA291-6552-49CE-9D5B-72790E3E7E7C}" srcOrd="1" destOrd="0" parTransId="{77B01153-10C1-4D50-9B6A-8C60522C8F28}" sibTransId="{A1625693-C717-46A4-914A-CA2860ACE557}"/>
    <dgm:cxn modelId="{A90A51F6-875B-43A8-A04E-C3F782C5860B}" type="presOf" srcId="{74659878-7BC4-4261-83DF-5A03FCD24764}" destId="{6D1BDEC7-07BA-490B-AECF-9067FDBBD540}" srcOrd="0" destOrd="0" presId="urn:microsoft.com/office/officeart/2005/8/layout/vList2"/>
    <dgm:cxn modelId="{64E1BDDF-A221-471D-9C38-0B03A4ED4E80}" type="presOf" srcId="{1A69B31D-E30B-4874-984E-0A9771EA5FD2}" destId="{00061022-5A53-48ED-87D4-E92FF550B421}" srcOrd="0" destOrd="0" presId="urn:microsoft.com/office/officeart/2005/8/layout/vList2"/>
    <dgm:cxn modelId="{6409B02F-3E3A-48D6-8E50-CB2CA9C0FCC7}" srcId="{74659878-7BC4-4261-83DF-5A03FCD24764}" destId="{1A69B31D-E30B-4874-984E-0A9771EA5FD2}" srcOrd="2" destOrd="0" parTransId="{EF69A020-D0EA-4A6B-8466-628A2A5274B1}" sibTransId="{E09AB709-C796-4254-AE25-267BE675EACD}"/>
    <dgm:cxn modelId="{9DCBE7CA-2B2E-4BF8-A39F-836382726756}" type="presParOf" srcId="{6D1BDEC7-07BA-490B-AECF-9067FDBBD540}" destId="{60128FB7-0BAD-463A-AFB8-5038C8ADF69B}" srcOrd="0" destOrd="0" presId="urn:microsoft.com/office/officeart/2005/8/layout/vList2"/>
    <dgm:cxn modelId="{444A435E-D552-40BF-84E0-2C6B602FF56B}" type="presParOf" srcId="{6D1BDEC7-07BA-490B-AECF-9067FDBBD540}" destId="{7DF4F7B4-5426-413D-ABDF-73C2C98B7E50}" srcOrd="1" destOrd="0" presId="urn:microsoft.com/office/officeart/2005/8/layout/vList2"/>
    <dgm:cxn modelId="{C2B16952-0FDA-4A62-9C02-6BE90948FB96}" type="presParOf" srcId="{6D1BDEC7-07BA-490B-AECF-9067FDBBD540}" destId="{8F6244E6-5AF7-4015-A47D-A337DF575842}" srcOrd="2" destOrd="0" presId="urn:microsoft.com/office/officeart/2005/8/layout/vList2"/>
    <dgm:cxn modelId="{1ACCB29F-0F47-4EA8-8B0F-5CFE2BA293DF}" type="presParOf" srcId="{6D1BDEC7-07BA-490B-AECF-9067FDBBD540}" destId="{223E7752-DBF1-40BE-B5A1-6138ED16F1DB}" srcOrd="3" destOrd="0" presId="urn:microsoft.com/office/officeart/2005/8/layout/vList2"/>
    <dgm:cxn modelId="{C3B4AF64-B021-44F4-9443-150C1E2724EC}" type="presParOf" srcId="{6D1BDEC7-07BA-490B-AECF-9067FDBBD540}" destId="{00061022-5A53-48ED-87D4-E92FF550B4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1CA6D0-E15A-47F4-92F8-0CF8FC18E8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D81CF0-1868-4E3C-BDB0-64414E85D10A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значній</a:t>
          </a:r>
          <a:r>
            <a:rPr lang="ru-RU" b="1" dirty="0" smtClean="0"/>
            <a:t> </a:t>
          </a:r>
          <a:r>
            <a:rPr lang="ru-RU" b="1" dirty="0" err="1" smtClean="0"/>
            <a:t>частині</a:t>
          </a:r>
          <a:r>
            <a:rPr lang="ru-RU" b="1" dirty="0" smtClean="0"/>
            <a:t> </a:t>
          </a:r>
          <a:r>
            <a:rPr lang="ru-RU" b="1" dirty="0" err="1" smtClean="0"/>
            <a:t>мінеральних</a:t>
          </a:r>
          <a:r>
            <a:rPr lang="ru-RU" b="1" dirty="0" smtClean="0"/>
            <a:t> добавок </a:t>
          </a:r>
          <a:r>
            <a:rPr lang="ru-RU" b="1" dirty="0" err="1" smtClean="0"/>
            <a:t>міститься</a:t>
          </a:r>
          <a:r>
            <a:rPr lang="ru-RU" b="1" dirty="0" smtClean="0"/>
            <a:t> </a:t>
          </a:r>
          <a:r>
            <a:rPr lang="ru-RU" b="1" dirty="0" err="1" smtClean="0"/>
            <a:t>кальцій</a:t>
          </a:r>
          <a:r>
            <a:rPr lang="ru-RU" b="1" dirty="0" smtClean="0"/>
            <a:t> та фосфор. </a:t>
          </a:r>
          <a:endParaRPr lang="ru-RU" b="1" dirty="0"/>
        </a:p>
      </dgm:t>
    </dgm:pt>
    <dgm:pt modelId="{4C9A48D2-88E1-4737-AFE8-B879A8BAD657}" type="parTrans" cxnId="{1E0AFE04-D56F-4E09-8E7E-9696A9137BA1}">
      <dgm:prSet/>
      <dgm:spPr/>
      <dgm:t>
        <a:bodyPr/>
        <a:lstStyle/>
        <a:p>
          <a:endParaRPr lang="ru-RU" b="1"/>
        </a:p>
      </dgm:t>
    </dgm:pt>
    <dgm:pt modelId="{E5F98C52-D8E3-4000-9B54-7E328AFC24A6}" type="sibTrans" cxnId="{1E0AFE04-D56F-4E09-8E7E-9696A9137BA1}">
      <dgm:prSet/>
      <dgm:spPr/>
      <dgm:t>
        <a:bodyPr/>
        <a:lstStyle/>
        <a:p>
          <a:endParaRPr lang="ru-RU" b="1"/>
        </a:p>
      </dgm:t>
    </dgm:pt>
    <dgm:pt modelId="{49769932-FEE5-4042-83F1-C265770DCB04}">
      <dgm:prSet/>
      <dgm:spPr/>
      <dgm:t>
        <a:bodyPr/>
        <a:lstStyle/>
        <a:p>
          <a:pPr rtl="0"/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трикальційфосфат</a:t>
          </a:r>
          <a:r>
            <a:rPr lang="ru-RU" b="1" dirty="0" smtClean="0"/>
            <a:t> (32% </a:t>
          </a:r>
          <a:r>
            <a:rPr lang="ru-RU" b="1" dirty="0" err="1" smtClean="0"/>
            <a:t>кальцію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14,5% фосфору), </a:t>
          </a:r>
          <a:r>
            <a:rPr lang="ru-RU" b="1" dirty="0" err="1" smtClean="0"/>
            <a:t>знефторений</a:t>
          </a:r>
          <a:r>
            <a:rPr lang="ru-RU" b="1" dirty="0" smtClean="0"/>
            <a:t> фосфат (36% </a:t>
          </a:r>
          <a:r>
            <a:rPr lang="ru-RU" b="1" dirty="0" err="1" smtClean="0"/>
            <a:t>кальцію</a:t>
          </a:r>
          <a:r>
            <a:rPr lang="ru-RU" b="1" dirty="0" smtClean="0"/>
            <a:t> та 16% фосфору), </a:t>
          </a:r>
          <a:r>
            <a:rPr lang="ru-RU" b="1" dirty="0" err="1" smtClean="0"/>
            <a:t>фосфорнокислий</a:t>
          </a:r>
          <a:r>
            <a:rPr lang="ru-RU" b="1" dirty="0" smtClean="0"/>
            <a:t> </a:t>
          </a:r>
          <a:r>
            <a:rPr lang="ru-RU" b="1" dirty="0" err="1" smtClean="0"/>
            <a:t>кальцій</a:t>
          </a:r>
          <a:r>
            <a:rPr lang="ru-RU" b="1" dirty="0" smtClean="0"/>
            <a:t> </a:t>
          </a:r>
          <a:r>
            <a:rPr lang="ru-RU" b="1" dirty="0" err="1" smtClean="0"/>
            <a:t>однозаміщений</a:t>
          </a:r>
          <a:r>
            <a:rPr lang="ru-RU" b="1" dirty="0" smtClean="0"/>
            <a:t> (</a:t>
          </a:r>
          <a:r>
            <a:rPr lang="ru-RU" b="1" dirty="0" err="1" smtClean="0"/>
            <a:t>відповідно</a:t>
          </a:r>
          <a:r>
            <a:rPr lang="ru-RU" b="1" dirty="0" smtClean="0"/>
            <a:t> 16 та 26%). </a:t>
          </a:r>
          <a:endParaRPr lang="ru-RU" b="1" dirty="0"/>
        </a:p>
      </dgm:t>
    </dgm:pt>
    <dgm:pt modelId="{882F9772-3E5F-47E2-94C8-28AC603AE22B}" type="parTrans" cxnId="{FAC8E5C3-9698-4FCD-93B4-306299D699E7}">
      <dgm:prSet/>
      <dgm:spPr/>
      <dgm:t>
        <a:bodyPr/>
        <a:lstStyle/>
        <a:p>
          <a:endParaRPr lang="ru-RU" b="1"/>
        </a:p>
      </dgm:t>
    </dgm:pt>
    <dgm:pt modelId="{F58EA74D-2148-48FC-AA02-64F1592A5A14}" type="sibTrans" cxnId="{FAC8E5C3-9698-4FCD-93B4-306299D699E7}">
      <dgm:prSet/>
      <dgm:spPr/>
      <dgm:t>
        <a:bodyPr/>
        <a:lstStyle/>
        <a:p>
          <a:endParaRPr lang="ru-RU" b="1"/>
        </a:p>
      </dgm:t>
    </dgm:pt>
    <dgm:pt modelId="{90764787-4FC8-452F-999D-084317C54428}">
      <dgm:prSet/>
      <dgm:spPr/>
      <dgm:t>
        <a:bodyPr/>
        <a:lstStyle/>
        <a:p>
          <a:pPr rtl="0"/>
          <a:r>
            <a:rPr lang="ru-RU" b="1" dirty="0" err="1" smtClean="0"/>
            <a:t>Джерелом</a:t>
          </a:r>
          <a:r>
            <a:rPr lang="ru-RU" b="1" dirty="0" smtClean="0"/>
            <a:t> </a:t>
          </a:r>
          <a:r>
            <a:rPr lang="ru-RU" b="1" dirty="0" err="1" smtClean="0"/>
            <a:t>сірки</a:t>
          </a:r>
          <a:r>
            <a:rPr lang="ru-RU" b="1" dirty="0" smtClean="0"/>
            <a:t> в </a:t>
          </a:r>
          <a:r>
            <a:rPr lang="ru-RU" b="1" dirty="0" err="1" smtClean="0"/>
            <a:t>раціонах</a:t>
          </a:r>
          <a:r>
            <a:rPr lang="ru-RU" b="1" dirty="0" smtClean="0"/>
            <a:t> </a:t>
          </a:r>
          <a:r>
            <a:rPr lang="ru-RU" b="1" dirty="0" err="1" smtClean="0"/>
            <a:t>тварин</a:t>
          </a:r>
          <a:r>
            <a:rPr lang="ru-RU" b="1" dirty="0" smtClean="0"/>
            <a:t> </a:t>
          </a:r>
          <a:r>
            <a:rPr lang="ru-RU" b="1" dirty="0" err="1" smtClean="0"/>
            <a:t>може</a:t>
          </a:r>
          <a:r>
            <a:rPr lang="ru-RU" b="1" dirty="0" smtClean="0"/>
            <a:t> бути глауберова </a:t>
          </a:r>
          <a:r>
            <a:rPr lang="ru-RU" b="1" dirty="0" err="1" smtClean="0"/>
            <a:t>сіль</a:t>
          </a:r>
          <a:r>
            <a:rPr lang="ru-RU" b="1" dirty="0" smtClean="0"/>
            <a:t> (28 % </a:t>
          </a:r>
          <a:r>
            <a:rPr lang="ru-RU" b="1" dirty="0" err="1" smtClean="0"/>
            <a:t>натрію</a:t>
          </a:r>
          <a:r>
            <a:rPr lang="ru-RU" b="1" dirty="0" smtClean="0"/>
            <a:t> та 20 % </a:t>
          </a:r>
          <a:r>
            <a:rPr lang="ru-RU" b="1" dirty="0" err="1" smtClean="0"/>
            <a:t>сірки</a:t>
          </a:r>
          <a:r>
            <a:rPr lang="ru-RU" b="1" dirty="0" smtClean="0"/>
            <a:t>)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елементарна</a:t>
          </a:r>
          <a:r>
            <a:rPr lang="ru-RU" b="1" dirty="0" smtClean="0"/>
            <a:t> </a:t>
          </a:r>
          <a:r>
            <a:rPr lang="ru-RU" b="1" dirty="0" err="1" smtClean="0"/>
            <a:t>сірка</a:t>
          </a:r>
          <a:r>
            <a:rPr lang="ru-RU" b="1" dirty="0" smtClean="0"/>
            <a:t> (99,5 % </a:t>
          </a:r>
          <a:r>
            <a:rPr lang="ru-RU" b="1" dirty="0" err="1" smtClean="0"/>
            <a:t>сірки</a:t>
          </a:r>
          <a:r>
            <a:rPr lang="ru-RU" b="1" dirty="0" smtClean="0"/>
            <a:t>).</a:t>
          </a:r>
          <a:endParaRPr lang="ru-RU" b="1" dirty="0"/>
        </a:p>
      </dgm:t>
    </dgm:pt>
    <dgm:pt modelId="{383C4D1A-CA92-4030-8968-40ACDA16161C}" type="parTrans" cxnId="{5F5863F3-84C1-432B-BB8D-8072432FACF4}">
      <dgm:prSet/>
      <dgm:spPr/>
      <dgm:t>
        <a:bodyPr/>
        <a:lstStyle/>
        <a:p>
          <a:endParaRPr lang="ru-RU" b="1"/>
        </a:p>
      </dgm:t>
    </dgm:pt>
    <dgm:pt modelId="{CFEB4309-17E5-42FB-A79F-29281FD4A85F}" type="sibTrans" cxnId="{5F5863F3-84C1-432B-BB8D-8072432FACF4}">
      <dgm:prSet/>
      <dgm:spPr/>
      <dgm:t>
        <a:bodyPr/>
        <a:lstStyle/>
        <a:p>
          <a:endParaRPr lang="ru-RU" b="1"/>
        </a:p>
      </dgm:t>
    </dgm:pt>
    <dgm:pt modelId="{53E7B06E-122A-4ED6-A8D0-82AC9591E326}" type="pres">
      <dgm:prSet presAssocID="{8C1CA6D0-E15A-47F4-92F8-0CF8FC18E8C1}" presName="linear" presStyleCnt="0">
        <dgm:presLayoutVars>
          <dgm:animLvl val="lvl"/>
          <dgm:resizeHandles val="exact"/>
        </dgm:presLayoutVars>
      </dgm:prSet>
      <dgm:spPr/>
    </dgm:pt>
    <dgm:pt modelId="{1EC51509-41C5-465E-9539-4A3D49EA6708}" type="pres">
      <dgm:prSet presAssocID="{FFD81CF0-1868-4E3C-BDB0-64414E85D10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FACA5E-DBD1-4FC3-A087-9D7AAE6497F1}" type="pres">
      <dgm:prSet presAssocID="{E5F98C52-D8E3-4000-9B54-7E328AFC24A6}" presName="spacer" presStyleCnt="0"/>
      <dgm:spPr/>
    </dgm:pt>
    <dgm:pt modelId="{E1BAF89B-537D-4F5F-8743-0AD13399E4D5}" type="pres">
      <dgm:prSet presAssocID="{49769932-FEE5-4042-83F1-C265770DCB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D022FB6-A2CB-4192-B235-FC8677AC7663}" type="pres">
      <dgm:prSet presAssocID="{F58EA74D-2148-48FC-AA02-64F1592A5A14}" presName="spacer" presStyleCnt="0"/>
      <dgm:spPr/>
    </dgm:pt>
    <dgm:pt modelId="{004587C6-6301-46FD-B056-4358DDA1D883}" type="pres">
      <dgm:prSet presAssocID="{90764787-4FC8-452F-999D-084317C544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C8E5C3-9698-4FCD-93B4-306299D699E7}" srcId="{8C1CA6D0-E15A-47F4-92F8-0CF8FC18E8C1}" destId="{49769932-FEE5-4042-83F1-C265770DCB04}" srcOrd="1" destOrd="0" parTransId="{882F9772-3E5F-47E2-94C8-28AC603AE22B}" sibTransId="{F58EA74D-2148-48FC-AA02-64F1592A5A14}"/>
    <dgm:cxn modelId="{EF3F7623-D42E-487B-95D6-256CD5CFE905}" type="presOf" srcId="{8C1CA6D0-E15A-47F4-92F8-0CF8FC18E8C1}" destId="{53E7B06E-122A-4ED6-A8D0-82AC9591E326}" srcOrd="0" destOrd="0" presId="urn:microsoft.com/office/officeart/2005/8/layout/vList2"/>
    <dgm:cxn modelId="{59959D31-3120-4D07-88A3-4908C1368A4C}" type="presOf" srcId="{FFD81CF0-1868-4E3C-BDB0-64414E85D10A}" destId="{1EC51509-41C5-465E-9539-4A3D49EA6708}" srcOrd="0" destOrd="0" presId="urn:microsoft.com/office/officeart/2005/8/layout/vList2"/>
    <dgm:cxn modelId="{5F5863F3-84C1-432B-BB8D-8072432FACF4}" srcId="{8C1CA6D0-E15A-47F4-92F8-0CF8FC18E8C1}" destId="{90764787-4FC8-452F-999D-084317C54428}" srcOrd="2" destOrd="0" parTransId="{383C4D1A-CA92-4030-8968-40ACDA16161C}" sibTransId="{CFEB4309-17E5-42FB-A79F-29281FD4A85F}"/>
    <dgm:cxn modelId="{1E0AFE04-D56F-4E09-8E7E-9696A9137BA1}" srcId="{8C1CA6D0-E15A-47F4-92F8-0CF8FC18E8C1}" destId="{FFD81CF0-1868-4E3C-BDB0-64414E85D10A}" srcOrd="0" destOrd="0" parTransId="{4C9A48D2-88E1-4737-AFE8-B879A8BAD657}" sibTransId="{E5F98C52-D8E3-4000-9B54-7E328AFC24A6}"/>
    <dgm:cxn modelId="{D72B5A23-8D9A-444F-9678-E0B3D3A26431}" type="presOf" srcId="{49769932-FEE5-4042-83F1-C265770DCB04}" destId="{E1BAF89B-537D-4F5F-8743-0AD13399E4D5}" srcOrd="0" destOrd="0" presId="urn:microsoft.com/office/officeart/2005/8/layout/vList2"/>
    <dgm:cxn modelId="{643F3EF1-31AA-4A1F-A28D-5704CE6AF5AF}" type="presOf" srcId="{90764787-4FC8-452F-999D-084317C54428}" destId="{004587C6-6301-46FD-B056-4358DDA1D883}" srcOrd="0" destOrd="0" presId="urn:microsoft.com/office/officeart/2005/8/layout/vList2"/>
    <dgm:cxn modelId="{002CA581-26B5-4898-A159-19461474B48D}" type="presParOf" srcId="{53E7B06E-122A-4ED6-A8D0-82AC9591E326}" destId="{1EC51509-41C5-465E-9539-4A3D49EA6708}" srcOrd="0" destOrd="0" presId="urn:microsoft.com/office/officeart/2005/8/layout/vList2"/>
    <dgm:cxn modelId="{9AFC7307-0976-4FA6-BE93-9A17C7812FEC}" type="presParOf" srcId="{53E7B06E-122A-4ED6-A8D0-82AC9591E326}" destId="{25FACA5E-DBD1-4FC3-A087-9D7AAE6497F1}" srcOrd="1" destOrd="0" presId="urn:microsoft.com/office/officeart/2005/8/layout/vList2"/>
    <dgm:cxn modelId="{11359896-E697-4130-B301-B4AA7CA7BB06}" type="presParOf" srcId="{53E7B06E-122A-4ED6-A8D0-82AC9591E326}" destId="{E1BAF89B-537D-4F5F-8743-0AD13399E4D5}" srcOrd="2" destOrd="0" presId="urn:microsoft.com/office/officeart/2005/8/layout/vList2"/>
    <dgm:cxn modelId="{13C32BFE-DE68-4691-9CDD-10E76ABF7D08}" type="presParOf" srcId="{53E7B06E-122A-4ED6-A8D0-82AC9591E326}" destId="{7D022FB6-A2CB-4192-B235-FC8677AC7663}" srcOrd="3" destOrd="0" presId="urn:microsoft.com/office/officeart/2005/8/layout/vList2"/>
    <dgm:cxn modelId="{E85B6542-82D3-4315-AB81-EEB074892BB7}" type="presParOf" srcId="{53E7B06E-122A-4ED6-A8D0-82AC9591E326}" destId="{004587C6-6301-46FD-B056-4358DDA1D8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40C9A-F1E3-4BAC-9502-319C1B04FD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E9CA3-3422-4F66-A2DE-324A4410D209}">
      <dgm:prSet custT="1"/>
      <dgm:spPr/>
      <dgm:t>
        <a:bodyPr/>
        <a:lstStyle/>
        <a:p>
          <a:pPr rtl="0"/>
          <a:r>
            <a:rPr lang="ru-RU" sz="2000" b="1" dirty="0" err="1" smtClean="0">
              <a:solidFill>
                <a:srgbClr val="C00000"/>
              </a:solidFill>
            </a:rPr>
            <a:t>Зернобобові</a:t>
          </a:r>
          <a:r>
            <a:rPr lang="ru-RU" sz="2000" b="1" dirty="0" smtClean="0">
              <a:solidFill>
                <a:srgbClr val="C00000"/>
              </a:solidFill>
            </a:rPr>
            <a:t> </a:t>
          </a:r>
          <a:r>
            <a:rPr lang="ru-RU" sz="2000" b="1" dirty="0" err="1" smtClean="0">
              <a:solidFill>
                <a:srgbClr val="C00000"/>
              </a:solidFill>
            </a:rPr>
            <a:t>культури</a:t>
          </a:r>
          <a:r>
            <a:rPr lang="ru-RU" sz="2000" dirty="0" smtClean="0"/>
            <a:t> </a:t>
          </a:r>
          <a:r>
            <a:rPr lang="ru-RU" sz="2000" dirty="0" err="1" smtClean="0"/>
            <a:t>служать</a:t>
          </a:r>
          <a:r>
            <a:rPr lang="ru-RU" sz="2000" dirty="0" smtClean="0"/>
            <a:t> </a:t>
          </a:r>
          <a:r>
            <a:rPr lang="ru-RU" sz="2000" dirty="0" err="1" smtClean="0"/>
            <a:t>основним</a:t>
          </a:r>
          <a:r>
            <a:rPr lang="ru-RU" sz="2000" dirty="0" smtClean="0"/>
            <a:t> </a:t>
          </a:r>
          <a:r>
            <a:rPr lang="ru-RU" sz="2000" dirty="0" err="1" smtClean="0"/>
            <a:t>джерелом</a:t>
          </a:r>
          <a:r>
            <a:rPr lang="ru-RU" sz="2000" dirty="0" smtClean="0"/>
            <a:t> </a:t>
          </a:r>
          <a:r>
            <a:rPr lang="ru-RU" sz="2000" dirty="0" err="1" smtClean="0"/>
            <a:t>протеїну</a:t>
          </a:r>
          <a:r>
            <a:rPr lang="ru-RU" sz="2000" dirty="0" smtClean="0"/>
            <a:t> у </a:t>
          </a:r>
          <a:r>
            <a:rPr lang="ru-RU" sz="2000" dirty="0" err="1" smtClean="0"/>
            <a:t>раціонах</a:t>
          </a:r>
          <a:r>
            <a:rPr lang="ru-RU" sz="2000" dirty="0" smtClean="0"/>
            <a:t> </a:t>
          </a:r>
          <a:r>
            <a:rPr lang="ru-RU" sz="2000" dirty="0" err="1" smtClean="0"/>
            <a:t>тварин</a:t>
          </a:r>
          <a:r>
            <a:rPr lang="ru-RU" sz="2000" dirty="0" smtClean="0"/>
            <a:t>. Зерно </a:t>
          </a:r>
          <a:r>
            <a:rPr lang="ru-RU" sz="2000" dirty="0" err="1" smtClean="0"/>
            <a:t>цих</a:t>
          </a:r>
          <a:r>
            <a:rPr lang="ru-RU" sz="2000" dirty="0" smtClean="0"/>
            <a:t> культур </a:t>
          </a:r>
          <a:r>
            <a:rPr lang="ru-RU" sz="2000" dirty="0" err="1" smtClean="0"/>
            <a:t>є</a:t>
          </a:r>
          <a:r>
            <a:rPr lang="ru-RU" sz="2000" dirty="0" smtClean="0"/>
            <a:t> </a:t>
          </a:r>
          <a:r>
            <a:rPr lang="ru-RU" sz="2000" dirty="0" err="1" smtClean="0"/>
            <a:t>протеїновим</a:t>
          </a:r>
          <a:r>
            <a:rPr lang="ru-RU" sz="2000" dirty="0" smtClean="0"/>
            <a:t> кормом, </a:t>
          </a:r>
          <a:r>
            <a:rPr lang="ru-RU" sz="2000" dirty="0" err="1" smtClean="0"/>
            <a:t>оскільки</a:t>
          </a:r>
          <a:r>
            <a:rPr lang="ru-RU" sz="2000" dirty="0" smtClean="0"/>
            <a:t> </a:t>
          </a:r>
          <a:r>
            <a:rPr lang="ru-RU" sz="2000" dirty="0" err="1" smtClean="0"/>
            <a:t>воно</a:t>
          </a:r>
          <a:r>
            <a:rPr lang="ru-RU" sz="2000" dirty="0" smtClean="0"/>
            <a:t> в 1,5-3 рази </a:t>
          </a:r>
          <a:r>
            <a:rPr lang="ru-RU" sz="2000" dirty="0" err="1" smtClean="0"/>
            <a:t>багатше</a:t>
          </a:r>
          <a:r>
            <a:rPr lang="ru-RU" sz="2000" dirty="0" smtClean="0"/>
            <a:t> </a:t>
          </a:r>
          <a:r>
            <a:rPr lang="ru-RU" sz="2000" dirty="0" err="1" smtClean="0"/>
            <a:t>протеїном</a:t>
          </a:r>
          <a:r>
            <a:rPr lang="ru-RU" sz="2000" dirty="0" smtClean="0"/>
            <a:t>, </a:t>
          </a:r>
          <a:r>
            <a:rPr lang="ru-RU" sz="2000" dirty="0" err="1" smtClean="0"/>
            <a:t>ніж</a:t>
          </a:r>
          <a:r>
            <a:rPr lang="ru-RU" sz="2000" dirty="0" smtClean="0"/>
            <a:t> </a:t>
          </a:r>
          <a:r>
            <a:rPr lang="ru-RU" sz="2000" dirty="0" err="1" smtClean="0"/>
            <a:t>злакове</a:t>
          </a:r>
          <a:r>
            <a:rPr lang="ru-RU" sz="2000" dirty="0" smtClean="0"/>
            <a:t>. </a:t>
          </a:r>
          <a:r>
            <a:rPr lang="ru-RU" sz="2000" dirty="0" err="1" smtClean="0"/>
            <a:t>Містить</a:t>
          </a:r>
          <a:r>
            <a:rPr lang="ru-RU" sz="2000" dirty="0" smtClean="0"/>
            <a:t> мало (1-2%) жиру за </a:t>
          </a:r>
          <a:r>
            <a:rPr lang="ru-RU" sz="2000" dirty="0" err="1" smtClean="0"/>
            <a:t>винятком</a:t>
          </a:r>
          <a:r>
            <a:rPr lang="ru-RU" sz="2000" dirty="0" smtClean="0"/>
            <a:t> </a:t>
          </a:r>
          <a:r>
            <a:rPr lang="ru-RU" sz="2000" dirty="0" err="1" smtClean="0"/>
            <a:t>сої</a:t>
          </a:r>
          <a:r>
            <a:rPr lang="ru-RU" sz="2000" dirty="0" smtClean="0"/>
            <a:t>, 30–35% БЕР, 4–7% </a:t>
          </a:r>
          <a:r>
            <a:rPr lang="ru-RU" sz="2000" dirty="0" err="1" smtClean="0"/>
            <a:t>клітковини</a:t>
          </a:r>
          <a:r>
            <a:rPr lang="ru-RU" sz="2000" dirty="0" smtClean="0"/>
            <a:t> та </a:t>
          </a:r>
          <a:r>
            <a:rPr lang="ru-RU" sz="2000" dirty="0" err="1" smtClean="0"/>
            <a:t>значну</a:t>
          </a:r>
          <a:r>
            <a:rPr lang="ru-RU" sz="2000" dirty="0" smtClean="0"/>
            <a:t> </a:t>
          </a:r>
          <a:r>
            <a:rPr lang="ru-RU" sz="2000" dirty="0" err="1" smtClean="0"/>
            <a:t>кількість</a:t>
          </a:r>
          <a:r>
            <a:rPr lang="ru-RU" sz="2000" dirty="0" smtClean="0"/>
            <a:t> золи, яка </a:t>
          </a:r>
          <a:r>
            <a:rPr lang="ru-RU" sz="2000" dirty="0" err="1" smtClean="0"/>
            <a:t>багата</a:t>
          </a:r>
          <a:r>
            <a:rPr lang="ru-RU" sz="2000" dirty="0" smtClean="0"/>
            <a:t> </a:t>
          </a:r>
          <a:r>
            <a:rPr lang="ru-RU" sz="2000" dirty="0" err="1" smtClean="0"/>
            <a:t>кальцієм</a:t>
          </a:r>
          <a:r>
            <a:rPr lang="ru-RU" sz="2000" dirty="0" smtClean="0"/>
            <a:t> </a:t>
          </a:r>
          <a:r>
            <a:rPr lang="ru-RU" sz="2000" dirty="0" err="1" smtClean="0"/>
            <a:t>і</a:t>
          </a:r>
          <a:r>
            <a:rPr lang="ru-RU" sz="2000" dirty="0" smtClean="0"/>
            <a:t> фосфором. </a:t>
          </a:r>
          <a:r>
            <a:rPr lang="ru-RU" sz="2000" dirty="0" err="1" smtClean="0"/>
            <a:t>Енергетична</a:t>
          </a:r>
          <a:r>
            <a:rPr lang="ru-RU" sz="2000" dirty="0" smtClean="0"/>
            <a:t> </a:t>
          </a:r>
          <a:r>
            <a:rPr lang="ru-RU" sz="2000" dirty="0" err="1" smtClean="0"/>
            <a:t>поживність</a:t>
          </a:r>
          <a:r>
            <a:rPr lang="ru-RU" sz="2000" dirty="0" smtClean="0"/>
            <a:t> 1 кг зерна </a:t>
          </a:r>
          <a:r>
            <a:rPr lang="ru-RU" sz="2000" dirty="0" err="1" smtClean="0"/>
            <a:t>бобових</a:t>
          </a:r>
          <a:r>
            <a:rPr lang="ru-RU" sz="2000" dirty="0" smtClean="0"/>
            <a:t> культур становить 1,10–1,45 к.од. за </a:t>
          </a:r>
          <a:r>
            <a:rPr lang="ru-RU" sz="2000" dirty="0" err="1" smtClean="0"/>
            <a:t>вмісту</a:t>
          </a:r>
          <a:r>
            <a:rPr lang="ru-RU" sz="2000" dirty="0" smtClean="0"/>
            <a:t> 195–290 г </a:t>
          </a:r>
          <a:r>
            <a:rPr lang="ru-RU" sz="2000" dirty="0" err="1" smtClean="0"/>
            <a:t>перетравного</a:t>
          </a:r>
          <a:r>
            <a:rPr lang="ru-RU" sz="2000" dirty="0" smtClean="0"/>
            <a:t> </a:t>
          </a:r>
          <a:r>
            <a:rPr lang="ru-RU" sz="2000" dirty="0" err="1" smtClean="0"/>
            <a:t>протеїну</a:t>
          </a:r>
          <a:r>
            <a:rPr lang="ru-RU" sz="2000" dirty="0" smtClean="0"/>
            <a:t>. Зерно </a:t>
          </a:r>
          <a:r>
            <a:rPr lang="ru-RU" sz="2000" dirty="0" err="1" smtClean="0"/>
            <a:t>бобових</a:t>
          </a:r>
          <a:r>
            <a:rPr lang="ru-RU" sz="2000" dirty="0" smtClean="0"/>
            <a:t> </a:t>
          </a:r>
          <a:r>
            <a:rPr lang="ru-RU" sz="2000" dirty="0" err="1" smtClean="0"/>
            <a:t>порівняно</a:t>
          </a:r>
          <a:r>
            <a:rPr lang="ru-RU" sz="2000" dirty="0" smtClean="0"/>
            <a:t> </a:t>
          </a:r>
          <a:r>
            <a:rPr lang="ru-RU" sz="2000" dirty="0" err="1" smtClean="0"/>
            <a:t>із</a:t>
          </a:r>
          <a:r>
            <a:rPr lang="ru-RU" sz="2000" dirty="0" smtClean="0"/>
            <a:t> злаками </a:t>
          </a:r>
          <a:r>
            <a:rPr lang="ru-RU" sz="2000" dirty="0" err="1" smtClean="0"/>
            <a:t>має</a:t>
          </a:r>
          <a:r>
            <a:rPr lang="ru-RU" sz="2000" dirty="0" smtClean="0"/>
            <a:t> </a:t>
          </a:r>
          <a:r>
            <a:rPr lang="ru-RU" sz="2000" dirty="0" err="1" smtClean="0"/>
            <a:t>більше</a:t>
          </a:r>
          <a:r>
            <a:rPr lang="ru-RU" sz="2000" dirty="0" smtClean="0"/>
            <a:t> </a:t>
          </a:r>
          <a:r>
            <a:rPr lang="ru-RU" sz="2000" dirty="0" err="1" smtClean="0"/>
            <a:t>вітамінів</a:t>
          </a:r>
          <a:r>
            <a:rPr lang="ru-RU" sz="2000" dirty="0" smtClean="0"/>
            <a:t> </a:t>
          </a:r>
          <a:r>
            <a:rPr lang="ru-RU" sz="2000" dirty="0" err="1" smtClean="0"/>
            <a:t>групи</a:t>
          </a:r>
          <a:r>
            <a:rPr lang="ru-RU" sz="2000" dirty="0" smtClean="0"/>
            <a:t> В та </a:t>
          </a:r>
          <a:r>
            <a:rPr lang="ru-RU" sz="2000" dirty="0" err="1" smtClean="0"/>
            <a:t>мікроелементів</a:t>
          </a:r>
          <a:r>
            <a:rPr lang="ru-RU" sz="2000" dirty="0" smtClean="0"/>
            <a:t>.</a:t>
          </a:r>
          <a:endParaRPr lang="ru-RU" sz="2000" dirty="0"/>
        </a:p>
      </dgm:t>
    </dgm:pt>
    <dgm:pt modelId="{855BF1AB-8F5C-48EB-A7A7-A65108743C59}" type="parTrans" cxnId="{0AD44F10-457C-487D-89E2-5B35F26F41AC}">
      <dgm:prSet/>
      <dgm:spPr/>
      <dgm:t>
        <a:bodyPr/>
        <a:lstStyle/>
        <a:p>
          <a:endParaRPr lang="ru-RU" sz="2000"/>
        </a:p>
      </dgm:t>
    </dgm:pt>
    <dgm:pt modelId="{CC64112F-92DD-41AC-AF7B-75D83E2CB024}" type="sibTrans" cxnId="{0AD44F10-457C-487D-89E2-5B35F26F41AC}">
      <dgm:prSet/>
      <dgm:spPr/>
      <dgm:t>
        <a:bodyPr/>
        <a:lstStyle/>
        <a:p>
          <a:endParaRPr lang="ru-RU" sz="2000"/>
        </a:p>
      </dgm:t>
    </dgm:pt>
    <dgm:pt modelId="{FF9EC605-4FA0-4712-8B39-53EEC948E36A}">
      <dgm:prSet custT="1"/>
      <dgm:spPr/>
      <dgm:t>
        <a:bodyPr/>
        <a:lstStyle/>
        <a:p>
          <a:pPr rtl="0"/>
          <a:r>
            <a:rPr lang="ru-RU" sz="2000" dirty="0" smtClean="0"/>
            <a:t>Для </a:t>
          </a:r>
          <a:r>
            <a:rPr lang="ru-RU" sz="2000" dirty="0" err="1" smtClean="0"/>
            <a:t>протеїну</a:t>
          </a:r>
          <a:r>
            <a:rPr lang="ru-RU" sz="2000" dirty="0" smtClean="0"/>
            <a:t> </a:t>
          </a:r>
          <a:r>
            <a:rPr lang="ru-RU" sz="2000" dirty="0" err="1" smtClean="0"/>
            <a:t>бобових</a:t>
          </a:r>
          <a:r>
            <a:rPr lang="ru-RU" sz="2000" dirty="0" smtClean="0"/>
            <a:t>, </a:t>
          </a:r>
          <a:r>
            <a:rPr lang="ru-RU" sz="2000" dirty="0" err="1" smtClean="0"/>
            <a:t>який</a:t>
          </a:r>
          <a:r>
            <a:rPr lang="ru-RU" sz="2000" dirty="0" smtClean="0"/>
            <a:t> </a:t>
          </a:r>
          <a:r>
            <a:rPr lang="ru-RU" sz="2000" dirty="0" err="1" smtClean="0"/>
            <a:t>майже</a:t>
          </a:r>
          <a:r>
            <a:rPr lang="ru-RU" sz="2000" dirty="0" smtClean="0"/>
            <a:t> </a:t>
          </a:r>
          <a:r>
            <a:rPr lang="ru-RU" sz="2000" dirty="0" err="1" smtClean="0"/>
            <a:t>повністю</a:t>
          </a:r>
          <a:r>
            <a:rPr lang="ru-RU" sz="2000" dirty="0" smtClean="0"/>
            <a:t> </a:t>
          </a:r>
          <a:r>
            <a:rPr lang="ru-RU" sz="2000" dirty="0" err="1" smtClean="0"/>
            <a:t>складається</a:t>
          </a:r>
          <a:r>
            <a:rPr lang="ru-RU" sz="2000" dirty="0" smtClean="0"/>
            <a:t> </a:t>
          </a:r>
          <a:r>
            <a:rPr lang="ru-RU" sz="2000" dirty="0" err="1" smtClean="0"/>
            <a:t>з</a:t>
          </a:r>
          <a:r>
            <a:rPr lang="ru-RU" sz="2000" dirty="0" smtClean="0"/>
            <a:t> </a:t>
          </a:r>
          <a:r>
            <a:rPr lang="ru-RU" sz="2000" dirty="0" err="1" smtClean="0"/>
            <a:t>білку</a:t>
          </a:r>
          <a:r>
            <a:rPr lang="ru-RU" sz="2000" dirty="0" smtClean="0"/>
            <a:t>, характерна </a:t>
          </a:r>
          <a:r>
            <a:rPr lang="ru-RU" sz="2000" dirty="0" err="1" smtClean="0"/>
            <a:t>висока</a:t>
          </a:r>
          <a:r>
            <a:rPr lang="ru-RU" sz="2000" dirty="0" smtClean="0"/>
            <a:t> </a:t>
          </a:r>
          <a:r>
            <a:rPr lang="ru-RU" sz="2000" dirty="0" err="1" smtClean="0"/>
            <a:t>біологічна</a:t>
          </a:r>
          <a:r>
            <a:rPr lang="ru-RU" sz="2000" dirty="0" smtClean="0"/>
            <a:t> </a:t>
          </a:r>
          <a:r>
            <a:rPr lang="ru-RU" sz="2000" dirty="0" err="1" smtClean="0"/>
            <a:t>цінність</a:t>
          </a:r>
          <a:r>
            <a:rPr lang="ru-RU" sz="2000" dirty="0" smtClean="0"/>
            <a:t>, яка </a:t>
          </a:r>
          <a:r>
            <a:rPr lang="ru-RU" sz="2000" dirty="0" err="1" smtClean="0"/>
            <a:t>зумовлюється</a:t>
          </a:r>
          <a:r>
            <a:rPr lang="ru-RU" sz="2000" dirty="0" smtClean="0"/>
            <a:t> </a:t>
          </a:r>
          <a:r>
            <a:rPr lang="ru-RU" sz="2000" dirty="0" err="1" smtClean="0"/>
            <a:t>вмістом</a:t>
          </a:r>
          <a:r>
            <a:rPr lang="ru-RU" sz="2000" dirty="0" smtClean="0"/>
            <a:t> </a:t>
          </a:r>
          <a:r>
            <a:rPr lang="ru-RU" sz="2000" dirty="0" err="1" smtClean="0"/>
            <a:t>значної</a:t>
          </a:r>
          <a:r>
            <a:rPr lang="ru-RU" sz="2000" dirty="0" smtClean="0"/>
            <a:t> </a:t>
          </a:r>
          <a:r>
            <a:rPr lang="ru-RU" sz="2000" dirty="0" err="1" smtClean="0"/>
            <a:t>кількості</a:t>
          </a:r>
          <a:r>
            <a:rPr lang="ru-RU" sz="2000" dirty="0" smtClean="0"/>
            <a:t> </a:t>
          </a:r>
          <a:r>
            <a:rPr lang="ru-RU" sz="2000" dirty="0" err="1" smtClean="0"/>
            <a:t>незамінних</a:t>
          </a:r>
          <a:r>
            <a:rPr lang="ru-RU" sz="2000" dirty="0" smtClean="0"/>
            <a:t> </a:t>
          </a:r>
          <a:r>
            <a:rPr lang="ru-RU" sz="2000" dirty="0" err="1" smtClean="0"/>
            <a:t>амінокислот</a:t>
          </a:r>
          <a:r>
            <a:rPr lang="ru-RU" sz="2000" dirty="0" smtClean="0"/>
            <a:t>.</a:t>
          </a:r>
          <a:endParaRPr lang="ru-RU" sz="2000" dirty="0"/>
        </a:p>
      </dgm:t>
    </dgm:pt>
    <dgm:pt modelId="{C1B14B2B-D290-4688-B05E-094B0F157369}" type="parTrans" cxnId="{21B9DC9F-8CE2-4B13-BD2C-BD96C9A9DB7C}">
      <dgm:prSet/>
      <dgm:spPr/>
      <dgm:t>
        <a:bodyPr/>
        <a:lstStyle/>
        <a:p>
          <a:endParaRPr lang="ru-RU" sz="2000"/>
        </a:p>
      </dgm:t>
    </dgm:pt>
    <dgm:pt modelId="{5DAA3805-B5AD-48F6-BAE5-35D5E2416BF8}" type="sibTrans" cxnId="{21B9DC9F-8CE2-4B13-BD2C-BD96C9A9DB7C}">
      <dgm:prSet/>
      <dgm:spPr/>
      <dgm:t>
        <a:bodyPr/>
        <a:lstStyle/>
        <a:p>
          <a:endParaRPr lang="ru-RU" sz="2000"/>
        </a:p>
      </dgm:t>
    </dgm:pt>
    <dgm:pt modelId="{E94BABB2-1A79-4A68-9BCE-57E700C1CE7C}">
      <dgm:prSet custT="1"/>
      <dgm:spPr/>
      <dgm:t>
        <a:bodyPr/>
        <a:lstStyle/>
        <a:p>
          <a:pPr rtl="0"/>
          <a:r>
            <a:rPr lang="ru-RU" sz="2000" dirty="0" smtClean="0"/>
            <a:t>При </a:t>
          </a:r>
          <a:r>
            <a:rPr lang="ru-RU" sz="2000" dirty="0" err="1" smtClean="0"/>
            <a:t>згодовуванні</a:t>
          </a:r>
          <a:r>
            <a:rPr lang="ru-RU" sz="2000" dirty="0" smtClean="0"/>
            <a:t> </a:t>
          </a:r>
          <a:r>
            <a:rPr lang="ru-RU" sz="2000" dirty="0" err="1" smtClean="0"/>
            <a:t>великої</a:t>
          </a:r>
          <a:r>
            <a:rPr lang="ru-RU" sz="2000" dirty="0" smtClean="0"/>
            <a:t> </a:t>
          </a:r>
          <a:r>
            <a:rPr lang="ru-RU" sz="2000" dirty="0" err="1" smtClean="0"/>
            <a:t>кількості</a:t>
          </a:r>
          <a:r>
            <a:rPr lang="ru-RU" sz="2000" dirty="0" smtClean="0"/>
            <a:t> зерна </a:t>
          </a:r>
          <a:r>
            <a:rPr lang="ru-RU" sz="2000" dirty="0" err="1" smtClean="0"/>
            <a:t>бобових</a:t>
          </a:r>
          <a:r>
            <a:rPr lang="ru-RU" sz="2000" dirty="0" smtClean="0"/>
            <a:t> у </a:t>
          </a:r>
          <a:r>
            <a:rPr lang="ru-RU" sz="2000" dirty="0" err="1" smtClean="0"/>
            <a:t>тварин</a:t>
          </a:r>
          <a:r>
            <a:rPr lang="ru-RU" sz="2000" dirty="0" smtClean="0"/>
            <a:t> </a:t>
          </a:r>
          <a:r>
            <a:rPr lang="ru-RU" sz="2000" dirty="0" err="1" smtClean="0"/>
            <a:t>посилюється</a:t>
          </a:r>
          <a:r>
            <a:rPr lang="ru-RU" sz="2000" dirty="0" smtClean="0"/>
            <a:t> </a:t>
          </a:r>
          <a:r>
            <a:rPr lang="ru-RU" sz="2000" dirty="0" err="1" smtClean="0"/>
            <a:t>газоутворення</a:t>
          </a:r>
          <a:r>
            <a:rPr lang="ru-RU" sz="2000" dirty="0" smtClean="0"/>
            <a:t> в травному </a:t>
          </a:r>
          <a:r>
            <a:rPr lang="ru-RU" sz="2000" dirty="0" err="1" smtClean="0"/>
            <a:t>каналі</a:t>
          </a:r>
          <a:r>
            <a:rPr lang="ru-RU" sz="2000" dirty="0" smtClean="0"/>
            <a:t>, </a:t>
          </a:r>
          <a:r>
            <a:rPr lang="ru-RU" sz="2000" dirty="0" err="1" smtClean="0"/>
            <a:t>спостерігаються</a:t>
          </a:r>
          <a:r>
            <a:rPr lang="ru-RU" sz="2000" dirty="0" smtClean="0"/>
            <a:t> запори. </a:t>
          </a:r>
          <a:r>
            <a:rPr lang="ru-RU" sz="2000" dirty="0" err="1" smtClean="0"/>
            <a:t>Це</a:t>
          </a:r>
          <a:r>
            <a:rPr lang="ru-RU" sz="2000" dirty="0" smtClean="0"/>
            <a:t> </a:t>
          </a:r>
          <a:r>
            <a:rPr lang="ru-RU" sz="2000" dirty="0" err="1" smtClean="0"/>
            <a:t>пояснюється</a:t>
          </a:r>
          <a:r>
            <a:rPr lang="ru-RU" sz="2000" dirty="0" smtClean="0"/>
            <a:t> </a:t>
          </a:r>
          <a:r>
            <a:rPr lang="ru-RU" sz="2000" dirty="0" err="1" smtClean="0"/>
            <a:t>наявністю</a:t>
          </a:r>
          <a:r>
            <a:rPr lang="ru-RU" sz="2000" dirty="0" smtClean="0"/>
            <a:t> в </a:t>
          </a:r>
          <a:r>
            <a:rPr lang="ru-RU" sz="2000" dirty="0" err="1" smtClean="0"/>
            <a:t>зерні</a:t>
          </a:r>
          <a:r>
            <a:rPr lang="ru-RU" sz="2000" dirty="0" smtClean="0"/>
            <a:t> </a:t>
          </a:r>
          <a:r>
            <a:rPr lang="ru-RU" sz="2000" dirty="0" err="1" smtClean="0"/>
            <a:t>специфічних</a:t>
          </a:r>
          <a:r>
            <a:rPr lang="ru-RU" sz="2000" dirty="0" smtClean="0"/>
            <a:t> </a:t>
          </a:r>
          <a:r>
            <a:rPr lang="ru-RU" sz="2000" dirty="0" err="1" smtClean="0"/>
            <a:t>речовин</a:t>
          </a:r>
          <a:r>
            <a:rPr lang="ru-RU" sz="2000" dirty="0" smtClean="0"/>
            <a:t>, </a:t>
          </a:r>
          <a:r>
            <a:rPr lang="ru-RU" sz="2000" dirty="0" err="1" smtClean="0"/>
            <a:t>інгібуючих</a:t>
          </a:r>
          <a:r>
            <a:rPr lang="ru-RU" sz="2000" dirty="0" smtClean="0"/>
            <a:t> </a:t>
          </a:r>
          <a:r>
            <a:rPr lang="ru-RU" sz="2000" dirty="0" err="1" smtClean="0"/>
            <a:t>перетравлення</a:t>
          </a:r>
          <a:r>
            <a:rPr lang="ru-RU" sz="2000" dirty="0" smtClean="0"/>
            <a:t> </a:t>
          </a:r>
          <a:r>
            <a:rPr lang="ru-RU" sz="2000" dirty="0" err="1" smtClean="0"/>
            <a:t>білків</a:t>
          </a:r>
          <a:r>
            <a:rPr lang="ru-RU" sz="2000" dirty="0" smtClean="0"/>
            <a:t>.</a:t>
          </a:r>
          <a:endParaRPr lang="ru-RU" sz="2000" dirty="0"/>
        </a:p>
      </dgm:t>
    </dgm:pt>
    <dgm:pt modelId="{CAA5B9E5-52C5-485F-B4D0-C2173CACD419}" type="parTrans" cxnId="{91085C8F-E075-4DDD-BD21-445C31D247BD}">
      <dgm:prSet/>
      <dgm:spPr/>
      <dgm:t>
        <a:bodyPr/>
        <a:lstStyle/>
        <a:p>
          <a:endParaRPr lang="ru-RU" sz="2000"/>
        </a:p>
      </dgm:t>
    </dgm:pt>
    <dgm:pt modelId="{B49649F9-572D-4FD2-AD27-BBDA9B6F86EB}" type="sibTrans" cxnId="{91085C8F-E075-4DDD-BD21-445C31D247BD}">
      <dgm:prSet/>
      <dgm:spPr/>
      <dgm:t>
        <a:bodyPr/>
        <a:lstStyle/>
        <a:p>
          <a:endParaRPr lang="ru-RU" sz="2000"/>
        </a:p>
      </dgm:t>
    </dgm:pt>
    <dgm:pt modelId="{7B2C09F5-65DB-42F5-A862-F84BEBE4D22F}">
      <dgm:prSet custT="1"/>
      <dgm:spPr/>
      <dgm:t>
        <a:bodyPr/>
        <a:lstStyle/>
        <a:p>
          <a:pPr rtl="0"/>
          <a:r>
            <a:rPr lang="ru-RU" sz="2000" dirty="0" err="1" smtClean="0"/>
            <a:t>Водночас</a:t>
          </a:r>
          <a:r>
            <a:rPr lang="ru-RU" sz="2000" dirty="0" smtClean="0"/>
            <a:t> у </a:t>
          </a:r>
          <a:r>
            <a:rPr lang="ru-RU" sz="2000" dirty="0" err="1" smtClean="0"/>
            <a:t>його</a:t>
          </a:r>
          <a:r>
            <a:rPr lang="ru-RU" sz="2000" dirty="0" smtClean="0"/>
            <a:t> </a:t>
          </a:r>
          <a:r>
            <a:rPr lang="ru-RU" sz="2000" dirty="0" err="1" smtClean="0"/>
            <a:t>складі</a:t>
          </a:r>
          <a:r>
            <a:rPr lang="ru-RU" sz="2000" dirty="0" smtClean="0"/>
            <a:t> </a:t>
          </a:r>
          <a:r>
            <a:rPr lang="ru-RU" sz="2000" dirty="0" err="1" smtClean="0"/>
            <a:t>наявні</a:t>
          </a:r>
          <a:r>
            <a:rPr lang="ru-RU" sz="2000" dirty="0" smtClean="0"/>
            <a:t> </a:t>
          </a:r>
          <a:r>
            <a:rPr lang="ru-RU" sz="2000" dirty="0" err="1" smtClean="0"/>
            <a:t>антипоживні</a:t>
          </a:r>
          <a:r>
            <a:rPr lang="ru-RU" sz="2000" dirty="0" smtClean="0"/>
            <a:t> </a:t>
          </a:r>
          <a:r>
            <a:rPr lang="ru-RU" sz="2000" dirty="0" err="1" smtClean="0"/>
            <a:t>речовини</a:t>
          </a:r>
          <a:r>
            <a:rPr lang="ru-RU" sz="2000" dirty="0" smtClean="0"/>
            <a:t>: </a:t>
          </a:r>
          <a:r>
            <a:rPr lang="ru-RU" sz="2000" dirty="0" err="1" smtClean="0"/>
            <a:t>інгібітори</a:t>
          </a:r>
          <a:r>
            <a:rPr lang="ru-RU" sz="2000" dirty="0" smtClean="0"/>
            <a:t> </a:t>
          </a:r>
          <a:r>
            <a:rPr lang="ru-RU" sz="2000" dirty="0" err="1" smtClean="0"/>
            <a:t>травних</a:t>
          </a:r>
          <a:r>
            <a:rPr lang="ru-RU" sz="2000" dirty="0" smtClean="0"/>
            <a:t> </a:t>
          </a:r>
          <a:r>
            <a:rPr lang="ru-RU" sz="2000" dirty="0" err="1" smtClean="0"/>
            <a:t>ферментів</a:t>
          </a:r>
          <a:r>
            <a:rPr lang="ru-RU" sz="2000" dirty="0" smtClean="0"/>
            <a:t>, </a:t>
          </a:r>
          <a:r>
            <a:rPr lang="ru-RU" sz="2000" dirty="0" err="1" smtClean="0"/>
            <a:t>таніни</a:t>
          </a:r>
          <a:r>
            <a:rPr lang="ru-RU" sz="2000" dirty="0" smtClean="0"/>
            <a:t>, </a:t>
          </a:r>
          <a:r>
            <a:rPr lang="ru-RU" sz="2000" dirty="0" err="1" smtClean="0"/>
            <a:t>глюкозиди</a:t>
          </a:r>
          <a:r>
            <a:rPr lang="ru-RU" sz="2000" dirty="0" smtClean="0"/>
            <a:t>, </a:t>
          </a:r>
          <a:r>
            <a:rPr lang="ru-RU" sz="2000" dirty="0" err="1" smtClean="0"/>
            <a:t>алкалоїди</a:t>
          </a:r>
          <a:r>
            <a:rPr lang="ru-RU" sz="2000" dirty="0" smtClean="0"/>
            <a:t> </a:t>
          </a:r>
          <a:r>
            <a:rPr lang="ru-RU" sz="2000" dirty="0" err="1" smtClean="0"/>
            <a:t>тощо</a:t>
          </a:r>
          <a:r>
            <a:rPr lang="ru-RU" sz="2000" dirty="0" smtClean="0"/>
            <a:t>, </a:t>
          </a:r>
          <a:r>
            <a:rPr lang="ru-RU" sz="2000" dirty="0" err="1" smtClean="0"/>
            <a:t>що</a:t>
          </a:r>
          <a:r>
            <a:rPr lang="ru-RU" sz="2000" dirty="0" smtClean="0"/>
            <a:t> </a:t>
          </a:r>
          <a:r>
            <a:rPr lang="ru-RU" sz="2000" dirty="0" err="1" smtClean="0"/>
            <a:t>істотно</a:t>
          </a:r>
          <a:r>
            <a:rPr lang="ru-RU" sz="2000" dirty="0" smtClean="0"/>
            <a:t> </a:t>
          </a:r>
          <a:r>
            <a:rPr lang="ru-RU" sz="2000" dirty="0" err="1" smtClean="0"/>
            <a:t>знижує</a:t>
          </a:r>
          <a:r>
            <a:rPr lang="ru-RU" sz="2000" dirty="0" smtClean="0"/>
            <a:t> </a:t>
          </a:r>
          <a:r>
            <a:rPr lang="ru-RU" sz="2000" dirty="0" err="1" smtClean="0"/>
            <a:t>споживання</a:t>
          </a:r>
          <a:r>
            <a:rPr lang="en-US" sz="2000" dirty="0" smtClean="0"/>
            <a:t>.</a:t>
          </a:r>
          <a:r>
            <a:rPr lang="ru-RU" sz="2000" dirty="0" smtClean="0"/>
            <a:t> </a:t>
          </a:r>
          <a:endParaRPr lang="ru-RU" sz="2000" dirty="0"/>
        </a:p>
      </dgm:t>
    </dgm:pt>
    <dgm:pt modelId="{2C485189-5061-4B8F-B924-A153544F782C}" type="parTrans" cxnId="{22D49EBB-1045-4ED4-818C-704307449B0C}">
      <dgm:prSet/>
      <dgm:spPr/>
      <dgm:t>
        <a:bodyPr/>
        <a:lstStyle/>
        <a:p>
          <a:endParaRPr lang="ru-RU" sz="2000"/>
        </a:p>
      </dgm:t>
    </dgm:pt>
    <dgm:pt modelId="{3D958831-A9F8-497E-9844-172CC5A5318F}" type="sibTrans" cxnId="{22D49EBB-1045-4ED4-818C-704307449B0C}">
      <dgm:prSet/>
      <dgm:spPr/>
      <dgm:t>
        <a:bodyPr/>
        <a:lstStyle/>
        <a:p>
          <a:endParaRPr lang="ru-RU" sz="2000"/>
        </a:p>
      </dgm:t>
    </dgm:pt>
    <dgm:pt modelId="{025FC88B-16B1-46F2-8CEE-04A0AADC7FE3}" type="pres">
      <dgm:prSet presAssocID="{A7C40C9A-F1E3-4BAC-9502-319C1B04FD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723B5-E0E1-4355-B54C-839A6EA6EBB8}" type="pres">
      <dgm:prSet presAssocID="{300E9CA3-3422-4F66-A2DE-324A4410D209}" presName="parentText" presStyleLbl="node1" presStyleIdx="0" presStyleCnt="4" custScaleY="12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2570-FE77-4D1D-B071-2F2CBA7BB5F5}" type="pres">
      <dgm:prSet presAssocID="{CC64112F-92DD-41AC-AF7B-75D83E2CB024}" presName="spacer" presStyleCnt="0"/>
      <dgm:spPr/>
    </dgm:pt>
    <dgm:pt modelId="{3EED904F-D1B7-4594-AD99-6036F5C8D992}" type="pres">
      <dgm:prSet presAssocID="{FF9EC605-4FA0-4712-8B39-53EEC948E36A}" presName="parentText" presStyleLbl="node1" presStyleIdx="1" presStyleCnt="4" custScaleY="58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1F553-DEF7-4432-ACA5-BD731A9E87FB}" type="pres">
      <dgm:prSet presAssocID="{5DAA3805-B5AD-48F6-BAE5-35D5E2416BF8}" presName="spacer" presStyleCnt="0"/>
      <dgm:spPr/>
    </dgm:pt>
    <dgm:pt modelId="{BC1BAFCF-3A2A-42B3-92D5-E74513969207}" type="pres">
      <dgm:prSet presAssocID="{E94BABB2-1A79-4A68-9BCE-57E700C1CE7C}" presName="parentText" presStyleLbl="node1" presStyleIdx="2" presStyleCnt="4" custScaleY="71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43454-D743-420E-93FA-EFE8C044EDC2}" type="pres">
      <dgm:prSet presAssocID="{B49649F9-572D-4FD2-AD27-BBDA9B6F86EB}" presName="spacer" presStyleCnt="0"/>
      <dgm:spPr/>
    </dgm:pt>
    <dgm:pt modelId="{B86A4F85-FA32-464D-829F-F072B3AE65CE}" type="pres">
      <dgm:prSet presAssocID="{7B2C09F5-65DB-42F5-A862-F84BEBE4D2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297E7-F891-4B2F-BB25-80B23A92750B}" type="presOf" srcId="{E94BABB2-1A79-4A68-9BCE-57E700C1CE7C}" destId="{BC1BAFCF-3A2A-42B3-92D5-E74513969207}" srcOrd="0" destOrd="0" presId="urn:microsoft.com/office/officeart/2005/8/layout/vList2"/>
    <dgm:cxn modelId="{13BAFA58-6E62-4BBB-A340-F5B4A6250162}" type="presOf" srcId="{300E9CA3-3422-4F66-A2DE-324A4410D209}" destId="{0BE723B5-E0E1-4355-B54C-839A6EA6EBB8}" srcOrd="0" destOrd="0" presId="urn:microsoft.com/office/officeart/2005/8/layout/vList2"/>
    <dgm:cxn modelId="{91085C8F-E075-4DDD-BD21-445C31D247BD}" srcId="{A7C40C9A-F1E3-4BAC-9502-319C1B04FDEA}" destId="{E94BABB2-1A79-4A68-9BCE-57E700C1CE7C}" srcOrd="2" destOrd="0" parTransId="{CAA5B9E5-52C5-485F-B4D0-C2173CACD419}" sibTransId="{B49649F9-572D-4FD2-AD27-BBDA9B6F86EB}"/>
    <dgm:cxn modelId="{22D49EBB-1045-4ED4-818C-704307449B0C}" srcId="{A7C40C9A-F1E3-4BAC-9502-319C1B04FDEA}" destId="{7B2C09F5-65DB-42F5-A862-F84BEBE4D22F}" srcOrd="3" destOrd="0" parTransId="{2C485189-5061-4B8F-B924-A153544F782C}" sibTransId="{3D958831-A9F8-497E-9844-172CC5A5318F}"/>
    <dgm:cxn modelId="{0AD44F10-457C-487D-89E2-5B35F26F41AC}" srcId="{A7C40C9A-F1E3-4BAC-9502-319C1B04FDEA}" destId="{300E9CA3-3422-4F66-A2DE-324A4410D209}" srcOrd="0" destOrd="0" parTransId="{855BF1AB-8F5C-48EB-A7A7-A65108743C59}" sibTransId="{CC64112F-92DD-41AC-AF7B-75D83E2CB024}"/>
    <dgm:cxn modelId="{83AE068B-EFE4-42A2-A47F-36773D65914A}" type="presOf" srcId="{7B2C09F5-65DB-42F5-A862-F84BEBE4D22F}" destId="{B86A4F85-FA32-464D-829F-F072B3AE65CE}" srcOrd="0" destOrd="0" presId="urn:microsoft.com/office/officeart/2005/8/layout/vList2"/>
    <dgm:cxn modelId="{21B9DC9F-8CE2-4B13-BD2C-BD96C9A9DB7C}" srcId="{A7C40C9A-F1E3-4BAC-9502-319C1B04FDEA}" destId="{FF9EC605-4FA0-4712-8B39-53EEC948E36A}" srcOrd="1" destOrd="0" parTransId="{C1B14B2B-D290-4688-B05E-094B0F157369}" sibTransId="{5DAA3805-B5AD-48F6-BAE5-35D5E2416BF8}"/>
    <dgm:cxn modelId="{79442A6B-2D74-4CEE-9035-ACD06F3C4A07}" type="presOf" srcId="{A7C40C9A-F1E3-4BAC-9502-319C1B04FDEA}" destId="{025FC88B-16B1-46F2-8CEE-04A0AADC7FE3}" srcOrd="0" destOrd="0" presId="urn:microsoft.com/office/officeart/2005/8/layout/vList2"/>
    <dgm:cxn modelId="{CCF375D0-9F86-438B-8AC1-5A60BBD56CA5}" type="presOf" srcId="{FF9EC605-4FA0-4712-8B39-53EEC948E36A}" destId="{3EED904F-D1B7-4594-AD99-6036F5C8D992}" srcOrd="0" destOrd="0" presId="urn:microsoft.com/office/officeart/2005/8/layout/vList2"/>
    <dgm:cxn modelId="{EFE20B3B-5860-477B-AE59-0B67017ABD18}" type="presParOf" srcId="{025FC88B-16B1-46F2-8CEE-04A0AADC7FE3}" destId="{0BE723B5-E0E1-4355-B54C-839A6EA6EBB8}" srcOrd="0" destOrd="0" presId="urn:microsoft.com/office/officeart/2005/8/layout/vList2"/>
    <dgm:cxn modelId="{E539E98A-D253-4391-B0C2-9883F76212B1}" type="presParOf" srcId="{025FC88B-16B1-46F2-8CEE-04A0AADC7FE3}" destId="{FF562570-FE77-4D1D-B071-2F2CBA7BB5F5}" srcOrd="1" destOrd="0" presId="urn:microsoft.com/office/officeart/2005/8/layout/vList2"/>
    <dgm:cxn modelId="{8E97FD08-79AF-4B2C-8064-E637B9F52455}" type="presParOf" srcId="{025FC88B-16B1-46F2-8CEE-04A0AADC7FE3}" destId="{3EED904F-D1B7-4594-AD99-6036F5C8D992}" srcOrd="2" destOrd="0" presId="urn:microsoft.com/office/officeart/2005/8/layout/vList2"/>
    <dgm:cxn modelId="{91026C11-851C-4188-8853-B88AB16DFD50}" type="presParOf" srcId="{025FC88B-16B1-46F2-8CEE-04A0AADC7FE3}" destId="{4231F553-DEF7-4432-ACA5-BD731A9E87FB}" srcOrd="3" destOrd="0" presId="urn:microsoft.com/office/officeart/2005/8/layout/vList2"/>
    <dgm:cxn modelId="{A2EB270B-C37C-49E9-AC28-F4A782BCF51C}" type="presParOf" srcId="{025FC88B-16B1-46F2-8CEE-04A0AADC7FE3}" destId="{BC1BAFCF-3A2A-42B3-92D5-E74513969207}" srcOrd="4" destOrd="0" presId="urn:microsoft.com/office/officeart/2005/8/layout/vList2"/>
    <dgm:cxn modelId="{272B5E51-CDF0-4AD5-97A8-5C8749E1D815}" type="presParOf" srcId="{025FC88B-16B1-46F2-8CEE-04A0AADC7FE3}" destId="{83C43454-D743-420E-93FA-EFE8C044EDC2}" srcOrd="5" destOrd="0" presId="urn:microsoft.com/office/officeart/2005/8/layout/vList2"/>
    <dgm:cxn modelId="{DDC7D246-84ED-4CA5-B86D-79CAF3BAF5DD}" type="presParOf" srcId="{025FC88B-16B1-46F2-8CEE-04A0AADC7FE3}" destId="{B86A4F85-FA32-464D-829F-F072B3AE65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D5C72-46D2-4CA0-A15F-103D3574E8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FD7774-3F46-4EE3-80F7-EF33228C84A9}">
      <dgm:prSet/>
      <dgm:spPr/>
      <dgm:t>
        <a:bodyPr/>
        <a:lstStyle/>
        <a:p>
          <a:pPr rtl="0"/>
          <a:r>
            <a:rPr lang="ru-RU" b="1" dirty="0" err="1" smtClean="0"/>
            <a:t>Поширеним</a:t>
          </a:r>
          <a:r>
            <a:rPr lang="ru-RU" b="1" dirty="0" smtClean="0"/>
            <a:t> </a:t>
          </a:r>
          <a:r>
            <a:rPr lang="ru-RU" b="1" dirty="0" err="1" smtClean="0"/>
            <a:t>також</a:t>
          </a:r>
          <a:r>
            <a:rPr lang="ru-RU" b="1" dirty="0" smtClean="0"/>
            <a:t> </a:t>
          </a:r>
          <a:r>
            <a:rPr lang="ru-RU" b="1" dirty="0" err="1" smtClean="0"/>
            <a:t>є</a:t>
          </a:r>
          <a:r>
            <a:rPr lang="ru-RU" b="1" dirty="0" smtClean="0"/>
            <a:t> </a:t>
          </a:r>
          <a:r>
            <a:rPr lang="ru-RU" b="1" dirty="0" err="1" smtClean="0"/>
            <a:t>спосіб</a:t>
          </a:r>
          <a:r>
            <a:rPr lang="ru-RU" b="1" dirty="0" smtClean="0"/>
            <a:t> </a:t>
          </a:r>
          <a:r>
            <a:rPr lang="ru-RU" b="1" u="sng" dirty="0" err="1" smtClean="0">
              <a:solidFill>
                <a:srgbClr val="C00000"/>
              </a:solidFill>
            </a:rPr>
            <a:t>плющення</a:t>
          </a:r>
          <a:r>
            <a:rPr lang="ru-RU" b="1" u="sng" dirty="0" smtClean="0">
              <a:solidFill>
                <a:srgbClr val="C00000"/>
              </a:solidFill>
            </a:rPr>
            <a:t>,</a:t>
          </a:r>
          <a:r>
            <a:rPr lang="ru-RU" b="1" dirty="0" smtClean="0">
              <a:solidFill>
                <a:srgbClr val="C00000"/>
              </a:solidFill>
            </a:rPr>
            <a:t> </a:t>
          </a:r>
          <a:r>
            <a:rPr lang="ru-RU" b="1" dirty="0" smtClean="0"/>
            <a:t>як сухого, так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попередньо</a:t>
          </a:r>
          <a:r>
            <a:rPr lang="ru-RU" b="1" dirty="0" smtClean="0"/>
            <a:t> </a:t>
          </a:r>
          <a:r>
            <a:rPr lang="ru-RU" b="1" dirty="0" err="1" smtClean="0"/>
            <a:t>провареного</a:t>
          </a:r>
          <a:r>
            <a:rPr lang="ru-RU" b="1" dirty="0" smtClean="0"/>
            <a:t> зерна (</a:t>
          </a:r>
          <a:r>
            <a:rPr lang="ru-RU" b="1" dirty="0" err="1" smtClean="0"/>
            <a:t>руйнування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натурального виду), </a:t>
          </a:r>
          <a:r>
            <a:rPr lang="ru-RU" b="1" dirty="0" err="1" smtClean="0"/>
            <a:t>або</a:t>
          </a:r>
          <a:r>
            <a:rPr lang="ru-RU" b="1" dirty="0" smtClean="0"/>
            <a:t> </a:t>
          </a:r>
          <a:r>
            <a:rPr lang="ru-RU" b="1" u="sng" dirty="0" err="1" smtClean="0">
              <a:solidFill>
                <a:srgbClr val="C00000"/>
              </a:solidFill>
            </a:rPr>
            <a:t>флакування</a:t>
          </a:r>
          <a:r>
            <a:rPr lang="ru-RU" b="1" dirty="0" smtClean="0">
              <a:solidFill>
                <a:srgbClr val="C00000"/>
              </a:solidFill>
            </a:rPr>
            <a:t> – </a:t>
          </a:r>
          <a:r>
            <a:rPr lang="ru-RU" b="1" dirty="0" err="1" smtClean="0"/>
            <a:t>приготування</a:t>
          </a:r>
          <a:r>
            <a:rPr lang="ru-RU" b="1" dirty="0" smtClean="0"/>
            <a:t> </a:t>
          </a:r>
          <a:r>
            <a:rPr lang="ru-RU" b="1" dirty="0" err="1" smtClean="0"/>
            <a:t>пластівців</a:t>
          </a:r>
          <a:r>
            <a:rPr lang="ru-RU" b="1" dirty="0" smtClean="0"/>
            <a:t>. При </a:t>
          </a:r>
          <a:r>
            <a:rPr lang="ru-RU" b="1" dirty="0" err="1" smtClean="0"/>
            <a:t>цьому</a:t>
          </a:r>
          <a:r>
            <a:rPr lang="ru-RU" b="1" dirty="0" smtClean="0"/>
            <a:t> </a:t>
          </a:r>
          <a:r>
            <a:rPr lang="ru-RU" b="1" dirty="0" err="1" smtClean="0"/>
            <a:t>настає</a:t>
          </a:r>
          <a:r>
            <a:rPr lang="ru-RU" b="1" dirty="0" smtClean="0"/>
            <a:t> </a:t>
          </a:r>
          <a:r>
            <a:rPr lang="ru-RU" b="1" dirty="0" err="1" smtClean="0"/>
            <a:t>часткове</a:t>
          </a:r>
          <a:r>
            <a:rPr lang="ru-RU" b="1" dirty="0" smtClean="0"/>
            <a:t> </a:t>
          </a:r>
          <a:r>
            <a:rPr lang="ru-RU" b="1" dirty="0" err="1" smtClean="0"/>
            <a:t>желатинування</a:t>
          </a:r>
          <a:r>
            <a:rPr lang="ru-RU" b="1" dirty="0" smtClean="0"/>
            <a:t> </a:t>
          </a:r>
          <a:r>
            <a:rPr lang="ru-RU" b="1" dirty="0" err="1" smtClean="0"/>
            <a:t>крохмалю</a:t>
          </a:r>
          <a:r>
            <a:rPr lang="ru-RU" b="1" dirty="0" smtClean="0"/>
            <a:t>.</a:t>
          </a:r>
          <a:endParaRPr lang="ru-RU" b="1" dirty="0"/>
        </a:p>
      </dgm:t>
    </dgm:pt>
    <dgm:pt modelId="{B6151D6C-9910-440D-8A7C-F51A8D57EFF9}" type="parTrans" cxnId="{9DA7B880-4732-4E49-B6A3-42A62EBC74F1}">
      <dgm:prSet/>
      <dgm:spPr/>
      <dgm:t>
        <a:bodyPr/>
        <a:lstStyle/>
        <a:p>
          <a:endParaRPr lang="ru-RU" b="1"/>
        </a:p>
      </dgm:t>
    </dgm:pt>
    <dgm:pt modelId="{16F61E94-2417-4A14-9687-05F4E0DEB69B}" type="sibTrans" cxnId="{9DA7B880-4732-4E49-B6A3-42A62EBC74F1}">
      <dgm:prSet/>
      <dgm:spPr/>
      <dgm:t>
        <a:bodyPr/>
        <a:lstStyle/>
        <a:p>
          <a:endParaRPr lang="ru-RU" b="1"/>
        </a:p>
      </dgm:t>
    </dgm:pt>
    <dgm:pt modelId="{A843FD9E-A801-4D38-AB58-623F86BFDE6E}">
      <dgm:prSet/>
      <dgm:spPr/>
      <dgm:t>
        <a:bodyPr/>
        <a:lstStyle/>
        <a:p>
          <a:pPr rtl="0"/>
          <a:r>
            <a:rPr lang="ru-RU" b="1" u="sng" dirty="0" err="1" smtClean="0">
              <a:solidFill>
                <a:srgbClr val="C00000"/>
              </a:solidFill>
            </a:rPr>
            <a:t>Екструзія</a:t>
          </a:r>
          <a:r>
            <a:rPr lang="ru-RU" b="1" u="sng" dirty="0" smtClean="0">
              <a:solidFill>
                <a:srgbClr val="C00000"/>
              </a:solidFill>
            </a:rPr>
            <a:t> зерна</a:t>
          </a:r>
          <a:r>
            <a:rPr lang="ru-RU" b="1" dirty="0" smtClean="0">
              <a:solidFill>
                <a:srgbClr val="C00000"/>
              </a:solidFill>
            </a:rPr>
            <a:t> </a:t>
          </a:r>
          <a:r>
            <a:rPr lang="ru-RU" b="1" dirty="0" smtClean="0"/>
            <a:t>–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його</a:t>
          </a:r>
          <a:r>
            <a:rPr lang="ru-RU" b="1" dirty="0" smtClean="0"/>
            <a:t> </a:t>
          </a:r>
          <a:r>
            <a:rPr lang="ru-RU" b="1" dirty="0" err="1" smtClean="0"/>
            <a:t>обробка</a:t>
          </a:r>
          <a:r>
            <a:rPr lang="ru-RU" b="1" dirty="0" smtClean="0"/>
            <a:t> при </a:t>
          </a:r>
          <a:r>
            <a:rPr lang="ru-RU" b="1" dirty="0" err="1" smtClean="0"/>
            <a:t>температурі</a:t>
          </a:r>
          <a:r>
            <a:rPr lang="ru-RU" b="1" dirty="0" smtClean="0"/>
            <a:t> 135–160 °С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тиску</a:t>
          </a:r>
          <a:r>
            <a:rPr lang="ru-RU" b="1" dirty="0" smtClean="0"/>
            <a:t> 30 атм. на </a:t>
          </a:r>
          <a:r>
            <a:rPr lang="ru-RU" b="1" dirty="0" err="1" smtClean="0"/>
            <a:t>спеціальних</a:t>
          </a:r>
          <a:r>
            <a:rPr lang="ru-RU" b="1" dirty="0" smtClean="0"/>
            <a:t> установках – </a:t>
          </a:r>
          <a:r>
            <a:rPr lang="ru-RU" b="1" dirty="0" err="1" smtClean="0"/>
            <a:t>екструдерах</a:t>
          </a:r>
          <a:r>
            <a:rPr lang="ru-RU" b="1" dirty="0" smtClean="0"/>
            <a:t>. При </a:t>
          </a:r>
          <a:r>
            <a:rPr lang="ru-RU" b="1" dirty="0" err="1" smtClean="0"/>
            <a:t>такій</a:t>
          </a:r>
          <a:r>
            <a:rPr lang="ru-RU" b="1" dirty="0" smtClean="0"/>
            <a:t> </a:t>
          </a:r>
          <a:r>
            <a:rPr lang="ru-RU" b="1" dirty="0" err="1" smtClean="0"/>
            <a:t>обробці</a:t>
          </a:r>
          <a:r>
            <a:rPr lang="ru-RU" b="1" dirty="0" smtClean="0"/>
            <a:t> </a:t>
          </a:r>
          <a:r>
            <a:rPr lang="ru-RU" b="1" dirty="0" err="1" smtClean="0"/>
            <a:t>крохмаль</a:t>
          </a:r>
          <a:r>
            <a:rPr lang="ru-RU" b="1" dirty="0" smtClean="0"/>
            <a:t> зерна плавиться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дексринується</a:t>
          </a:r>
          <a:r>
            <a:rPr lang="ru-RU" b="1" dirty="0" smtClean="0"/>
            <a:t>,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чого</a:t>
          </a:r>
          <a:r>
            <a:rPr lang="ru-RU" b="1" dirty="0" smtClean="0"/>
            <a:t> </a:t>
          </a:r>
          <a:r>
            <a:rPr lang="ru-RU" b="1" dirty="0" err="1" smtClean="0"/>
            <a:t>стає</a:t>
          </a:r>
          <a:r>
            <a:rPr lang="ru-RU" b="1" dirty="0" smtClean="0"/>
            <a:t> легко </a:t>
          </a:r>
          <a:r>
            <a:rPr lang="ru-RU" b="1" dirty="0" err="1" smtClean="0"/>
            <a:t>розчинним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руйнуються</a:t>
          </a:r>
          <a:r>
            <a:rPr lang="ru-RU" b="1" dirty="0" smtClean="0"/>
            <a:t> </a:t>
          </a:r>
          <a:r>
            <a:rPr lang="ru-RU" b="1" dirty="0" err="1" smtClean="0"/>
            <a:t>антипоживні</a:t>
          </a:r>
          <a:r>
            <a:rPr lang="ru-RU" b="1" dirty="0" smtClean="0"/>
            <a:t> </a:t>
          </a:r>
          <a:r>
            <a:rPr lang="ru-RU" b="1" dirty="0" err="1" smtClean="0"/>
            <a:t>речовини</a:t>
          </a:r>
          <a:r>
            <a:rPr lang="ru-RU" b="1" dirty="0" smtClean="0"/>
            <a:t>. </a:t>
          </a:r>
          <a:r>
            <a:rPr lang="ru-RU" b="1" dirty="0" err="1" smtClean="0"/>
            <a:t>Екструдування</a:t>
          </a:r>
          <a:r>
            <a:rPr lang="ru-RU" b="1" dirty="0" smtClean="0"/>
            <a:t> </a:t>
          </a:r>
          <a:r>
            <a:rPr lang="ru-RU" b="1" dirty="0" err="1" smtClean="0"/>
            <a:t>сої</a:t>
          </a:r>
          <a:r>
            <a:rPr lang="ru-RU" b="1" dirty="0" smtClean="0"/>
            <a:t> через </a:t>
          </a:r>
          <a:r>
            <a:rPr lang="ru-RU" b="1" dirty="0" err="1" smtClean="0"/>
            <a:t>високий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жиру не </a:t>
          </a:r>
          <a:r>
            <a:rPr lang="ru-RU" b="1" dirty="0" err="1" smtClean="0"/>
            <a:t>дає</a:t>
          </a:r>
          <a:r>
            <a:rPr lang="ru-RU" b="1" dirty="0" smtClean="0"/>
            <a:t> </a:t>
          </a:r>
          <a:r>
            <a:rPr lang="ru-RU" b="1" dirty="0" err="1" smtClean="0"/>
            <a:t>належного</a:t>
          </a:r>
          <a:r>
            <a:rPr lang="ru-RU" b="1" dirty="0" smtClean="0"/>
            <a:t> </a:t>
          </a:r>
          <a:r>
            <a:rPr lang="ru-RU" b="1" dirty="0" err="1" smtClean="0"/>
            <a:t>ефекту</a:t>
          </a:r>
          <a:r>
            <a:rPr lang="ru-RU" b="1" dirty="0" smtClean="0"/>
            <a:t>.</a:t>
          </a:r>
          <a:endParaRPr lang="ru-RU" b="1" dirty="0"/>
        </a:p>
      </dgm:t>
    </dgm:pt>
    <dgm:pt modelId="{1B8FA227-EDBB-43E1-A8D2-22204DD7E8D5}" type="parTrans" cxnId="{C1C57298-994A-4C25-941D-CFCFF1245908}">
      <dgm:prSet/>
      <dgm:spPr/>
      <dgm:t>
        <a:bodyPr/>
        <a:lstStyle/>
        <a:p>
          <a:endParaRPr lang="ru-RU" b="1"/>
        </a:p>
      </dgm:t>
    </dgm:pt>
    <dgm:pt modelId="{B3DBADE2-854A-4584-B15A-DCAB30D6401D}" type="sibTrans" cxnId="{C1C57298-994A-4C25-941D-CFCFF1245908}">
      <dgm:prSet/>
      <dgm:spPr/>
      <dgm:t>
        <a:bodyPr/>
        <a:lstStyle/>
        <a:p>
          <a:endParaRPr lang="ru-RU" b="1"/>
        </a:p>
      </dgm:t>
    </dgm:pt>
    <dgm:pt modelId="{27A98326-7649-4AD0-8168-D6D39F62895A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Термічна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обробка</a:t>
          </a:r>
          <a:r>
            <a:rPr lang="ru-RU" b="1" dirty="0" smtClean="0">
              <a:solidFill>
                <a:srgbClr val="C00000"/>
              </a:solidFill>
            </a:rPr>
            <a:t> (</a:t>
          </a:r>
          <a:r>
            <a:rPr lang="ru-RU" b="1" u="sng" dirty="0" err="1" smtClean="0">
              <a:solidFill>
                <a:srgbClr val="C00000"/>
              </a:solidFill>
            </a:rPr>
            <a:t>піджарюванн</a:t>
          </a:r>
          <a:r>
            <a:rPr lang="ru-RU" b="1" dirty="0" err="1" smtClean="0">
              <a:solidFill>
                <a:srgbClr val="C00000"/>
              </a:solidFill>
            </a:rPr>
            <a:t>я</a:t>
          </a:r>
          <a:r>
            <a:rPr lang="ru-RU" b="1" dirty="0" smtClean="0"/>
            <a:t>) зерна приводить до </a:t>
          </a:r>
          <a:r>
            <a:rPr lang="ru-RU" b="1" dirty="0" err="1" smtClean="0"/>
            <a:t>його</a:t>
          </a:r>
          <a:r>
            <a:rPr lang="ru-RU" b="1" dirty="0" smtClean="0"/>
            <a:t> </a:t>
          </a:r>
          <a:r>
            <a:rPr lang="ru-RU" b="1" dirty="0" err="1" smtClean="0"/>
            <a:t>знезаражування</a:t>
          </a:r>
          <a:r>
            <a:rPr lang="ru-RU" b="1" dirty="0" smtClean="0"/>
            <a:t>, </a:t>
          </a:r>
          <a:r>
            <a:rPr lang="ru-RU" b="1" dirty="0" err="1" smtClean="0"/>
            <a:t>частина</a:t>
          </a:r>
          <a:r>
            <a:rPr lang="ru-RU" b="1" dirty="0" smtClean="0"/>
            <a:t> </a:t>
          </a:r>
          <a:r>
            <a:rPr lang="ru-RU" b="1" dirty="0" err="1" smtClean="0"/>
            <a:t>крохмалю</a:t>
          </a:r>
          <a:r>
            <a:rPr lang="ru-RU" b="1" dirty="0" smtClean="0"/>
            <a:t> при </a:t>
          </a:r>
          <a:r>
            <a:rPr lang="ru-RU" b="1" dirty="0" err="1" smtClean="0"/>
            <a:t>цьому</a:t>
          </a:r>
          <a:r>
            <a:rPr lang="ru-RU" b="1" dirty="0" smtClean="0"/>
            <a:t> </a:t>
          </a:r>
          <a:r>
            <a:rPr lang="ru-RU" b="1" dirty="0" err="1" smtClean="0"/>
            <a:t>перетворюється</a:t>
          </a:r>
          <a:r>
            <a:rPr lang="ru-RU" b="1" dirty="0" smtClean="0"/>
            <a:t> в </a:t>
          </a:r>
          <a:r>
            <a:rPr lang="ru-RU" b="1" dirty="0" err="1" smtClean="0"/>
            <a:t>цукор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підвищує</a:t>
          </a:r>
          <a:r>
            <a:rPr lang="ru-RU" b="1" dirty="0" smtClean="0"/>
            <a:t> </a:t>
          </a:r>
          <a:r>
            <a:rPr lang="ru-RU" b="1" dirty="0" err="1" smtClean="0"/>
            <a:t>смакові</a:t>
          </a:r>
          <a:r>
            <a:rPr lang="ru-RU" b="1" dirty="0" smtClean="0"/>
            <a:t> </a:t>
          </a:r>
          <a:r>
            <a:rPr lang="ru-RU" b="1" dirty="0" err="1" smtClean="0"/>
            <a:t>якості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дієтичні</a:t>
          </a:r>
          <a:r>
            <a:rPr lang="ru-RU" b="1" dirty="0" smtClean="0"/>
            <a:t> </a:t>
          </a:r>
          <a:r>
            <a:rPr lang="ru-RU" b="1" dirty="0" err="1" smtClean="0"/>
            <a:t>властивості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. </a:t>
          </a:r>
          <a:r>
            <a:rPr lang="ru-RU" b="1" dirty="0" err="1" smtClean="0"/>
            <a:t>Піджарюють</a:t>
          </a:r>
          <a:r>
            <a:rPr lang="ru-RU" b="1" dirty="0" smtClean="0"/>
            <a:t> </a:t>
          </a:r>
          <a:r>
            <a:rPr lang="ru-RU" b="1" dirty="0" err="1" smtClean="0"/>
            <a:t>ячмінь</a:t>
          </a:r>
          <a:r>
            <a:rPr lang="ru-RU" b="1" dirty="0" smtClean="0"/>
            <a:t>, </a:t>
          </a:r>
          <a:r>
            <a:rPr lang="ru-RU" b="1" dirty="0" err="1" smtClean="0"/>
            <a:t>кукурудзу</a:t>
          </a:r>
          <a:r>
            <a:rPr lang="ru-RU" b="1" dirty="0" smtClean="0"/>
            <a:t>, </a:t>
          </a:r>
          <a:r>
            <a:rPr lang="ru-RU" b="1" dirty="0" err="1" smtClean="0"/>
            <a:t>пшеницю</a:t>
          </a:r>
          <a:r>
            <a:rPr lang="ru-RU" b="1" dirty="0" smtClean="0"/>
            <a:t>, горох, </a:t>
          </a:r>
          <a:r>
            <a:rPr lang="ru-RU" b="1" dirty="0" err="1" smtClean="0"/>
            <a:t>окремо</a:t>
          </a:r>
          <a:r>
            <a:rPr lang="ru-RU" b="1" dirty="0" smtClean="0"/>
            <a:t> </a:t>
          </a:r>
          <a:r>
            <a:rPr lang="ru-RU" b="1" dirty="0" err="1" smtClean="0"/>
            <a:t>або</a:t>
          </a:r>
          <a:r>
            <a:rPr lang="ru-RU" b="1" dirty="0" smtClean="0"/>
            <a:t> в </a:t>
          </a:r>
          <a:r>
            <a:rPr lang="ru-RU" b="1" dirty="0" err="1" smtClean="0"/>
            <a:t>суміші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використовують</a:t>
          </a:r>
          <a:r>
            <a:rPr lang="ru-RU" b="1" dirty="0" smtClean="0"/>
            <a:t> для </a:t>
          </a:r>
          <a:r>
            <a:rPr lang="ru-RU" b="1" dirty="0" err="1" smtClean="0"/>
            <a:t>підгодівлі</a:t>
          </a:r>
          <a:r>
            <a:rPr lang="ru-RU" b="1" dirty="0" smtClean="0"/>
            <a:t> </a:t>
          </a:r>
          <a:r>
            <a:rPr lang="ru-RU" b="1" dirty="0" err="1" smtClean="0"/>
            <a:t>поросят-сисунів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5-ти денного </a:t>
          </a:r>
          <a:r>
            <a:rPr lang="ru-RU" b="1" dirty="0" err="1" smtClean="0"/>
            <a:t>віку</a:t>
          </a:r>
          <a:r>
            <a:rPr lang="ru-RU" b="1" dirty="0" smtClean="0"/>
            <a:t>. </a:t>
          </a:r>
          <a:r>
            <a:rPr lang="ru-RU" b="1" dirty="0" err="1" smtClean="0"/>
            <a:t>Термічна</a:t>
          </a:r>
          <a:r>
            <a:rPr lang="ru-RU" b="1" dirty="0" smtClean="0"/>
            <a:t> </a:t>
          </a:r>
          <a:r>
            <a:rPr lang="ru-RU" b="1" dirty="0" err="1" smtClean="0"/>
            <a:t>обробка</a:t>
          </a:r>
          <a:r>
            <a:rPr lang="ru-RU" b="1" dirty="0" smtClean="0"/>
            <a:t> </a:t>
          </a:r>
          <a:r>
            <a:rPr lang="ru-RU" b="1" dirty="0" err="1" smtClean="0"/>
            <a:t>бобових</a:t>
          </a:r>
          <a:r>
            <a:rPr lang="ru-RU" b="1" dirty="0" smtClean="0"/>
            <a:t> </a:t>
          </a:r>
          <a:r>
            <a:rPr lang="ru-RU" b="1" dirty="0" err="1" smtClean="0"/>
            <a:t>зернових</a:t>
          </a:r>
          <a:r>
            <a:rPr lang="ru-RU" b="1" dirty="0" smtClean="0"/>
            <a:t> </a:t>
          </a:r>
          <a:r>
            <a:rPr lang="ru-RU" b="1" dirty="0" err="1" smtClean="0"/>
            <a:t>забезпечує</a:t>
          </a:r>
          <a:r>
            <a:rPr lang="ru-RU" b="1" dirty="0" smtClean="0"/>
            <a:t> </a:t>
          </a:r>
          <a:r>
            <a:rPr lang="ru-RU" b="1" dirty="0" err="1" smtClean="0"/>
            <a:t>інактивацію</a:t>
          </a:r>
          <a:r>
            <a:rPr lang="ru-RU" b="1" dirty="0" smtClean="0"/>
            <a:t> </a:t>
          </a:r>
          <a:r>
            <a:rPr lang="ru-RU" b="1" dirty="0" err="1" smtClean="0"/>
            <a:t>антипоживних</a:t>
          </a:r>
          <a:r>
            <a:rPr lang="ru-RU" b="1" dirty="0" smtClean="0"/>
            <a:t> </a:t>
          </a:r>
          <a:r>
            <a:rPr lang="ru-RU" b="1" dirty="0" err="1" smtClean="0"/>
            <a:t>речовин</a:t>
          </a:r>
          <a:r>
            <a:rPr lang="ru-RU" b="1" dirty="0" smtClean="0"/>
            <a:t>.</a:t>
          </a:r>
          <a:endParaRPr lang="ru-RU" b="1" dirty="0"/>
        </a:p>
      </dgm:t>
    </dgm:pt>
    <dgm:pt modelId="{EBB53C24-191B-487D-AA61-09D05A7B9B40}" type="parTrans" cxnId="{915001CB-C96B-4295-92C4-5DB93175F053}">
      <dgm:prSet/>
      <dgm:spPr/>
      <dgm:t>
        <a:bodyPr/>
        <a:lstStyle/>
        <a:p>
          <a:endParaRPr lang="ru-RU" b="1"/>
        </a:p>
      </dgm:t>
    </dgm:pt>
    <dgm:pt modelId="{6799EF95-FBAF-489F-A442-01AAC83AB69B}" type="sibTrans" cxnId="{915001CB-C96B-4295-92C4-5DB93175F053}">
      <dgm:prSet/>
      <dgm:spPr/>
      <dgm:t>
        <a:bodyPr/>
        <a:lstStyle/>
        <a:p>
          <a:endParaRPr lang="ru-RU" b="1"/>
        </a:p>
      </dgm:t>
    </dgm:pt>
    <dgm:pt modelId="{54E3B891-1700-4C2F-8088-F4A7FC18FD9F}" type="pres">
      <dgm:prSet presAssocID="{DAAD5C72-46D2-4CA0-A15F-103D3574E8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863F9B-C1C9-40B2-8201-C6CDEC997EDB}" type="pres">
      <dgm:prSet presAssocID="{B4FD7774-3F46-4EE3-80F7-EF33228C84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C0E8B-0834-4907-B2ED-940BD3B7A382}" type="pres">
      <dgm:prSet presAssocID="{16F61E94-2417-4A14-9687-05F4E0DEB69B}" presName="spacer" presStyleCnt="0"/>
      <dgm:spPr/>
    </dgm:pt>
    <dgm:pt modelId="{C85B1DB5-D723-4BCA-BC63-E02166B07DC2}" type="pres">
      <dgm:prSet presAssocID="{A843FD9E-A801-4D38-AB58-623F86BFDE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D006-1A2D-45F3-B33E-22AB05B7A024}" type="pres">
      <dgm:prSet presAssocID="{B3DBADE2-854A-4584-B15A-DCAB30D6401D}" presName="spacer" presStyleCnt="0"/>
      <dgm:spPr/>
    </dgm:pt>
    <dgm:pt modelId="{96BFA89E-777F-4F1F-9468-0DB3F60AB87D}" type="pres">
      <dgm:prSet presAssocID="{27A98326-7649-4AD0-8168-D6D39F6289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5C43AA-1877-47EA-A789-E63B073A5756}" type="presOf" srcId="{B4FD7774-3F46-4EE3-80F7-EF33228C84A9}" destId="{3B863F9B-C1C9-40B2-8201-C6CDEC997EDB}" srcOrd="0" destOrd="0" presId="urn:microsoft.com/office/officeart/2005/8/layout/vList2"/>
    <dgm:cxn modelId="{C1C57298-994A-4C25-941D-CFCFF1245908}" srcId="{DAAD5C72-46D2-4CA0-A15F-103D3574E874}" destId="{A843FD9E-A801-4D38-AB58-623F86BFDE6E}" srcOrd="1" destOrd="0" parTransId="{1B8FA227-EDBB-43E1-A8D2-22204DD7E8D5}" sibTransId="{B3DBADE2-854A-4584-B15A-DCAB30D6401D}"/>
    <dgm:cxn modelId="{9DA7B880-4732-4E49-B6A3-42A62EBC74F1}" srcId="{DAAD5C72-46D2-4CA0-A15F-103D3574E874}" destId="{B4FD7774-3F46-4EE3-80F7-EF33228C84A9}" srcOrd="0" destOrd="0" parTransId="{B6151D6C-9910-440D-8A7C-F51A8D57EFF9}" sibTransId="{16F61E94-2417-4A14-9687-05F4E0DEB69B}"/>
    <dgm:cxn modelId="{DD57A4AB-37B6-4335-9F21-D8FF44E84A6E}" type="presOf" srcId="{27A98326-7649-4AD0-8168-D6D39F62895A}" destId="{96BFA89E-777F-4F1F-9468-0DB3F60AB87D}" srcOrd="0" destOrd="0" presId="urn:microsoft.com/office/officeart/2005/8/layout/vList2"/>
    <dgm:cxn modelId="{915001CB-C96B-4295-92C4-5DB93175F053}" srcId="{DAAD5C72-46D2-4CA0-A15F-103D3574E874}" destId="{27A98326-7649-4AD0-8168-D6D39F62895A}" srcOrd="2" destOrd="0" parTransId="{EBB53C24-191B-487D-AA61-09D05A7B9B40}" sibTransId="{6799EF95-FBAF-489F-A442-01AAC83AB69B}"/>
    <dgm:cxn modelId="{46D5C700-4872-4F40-BAEC-3A5D7C591B2A}" type="presOf" srcId="{A843FD9E-A801-4D38-AB58-623F86BFDE6E}" destId="{C85B1DB5-D723-4BCA-BC63-E02166B07DC2}" srcOrd="0" destOrd="0" presId="urn:microsoft.com/office/officeart/2005/8/layout/vList2"/>
    <dgm:cxn modelId="{6AE4D533-CE06-4208-8818-6391E52C85E0}" type="presOf" srcId="{DAAD5C72-46D2-4CA0-A15F-103D3574E874}" destId="{54E3B891-1700-4C2F-8088-F4A7FC18FD9F}" srcOrd="0" destOrd="0" presId="urn:microsoft.com/office/officeart/2005/8/layout/vList2"/>
    <dgm:cxn modelId="{BF919D81-6384-4C56-889E-6B5D5D8D809E}" type="presParOf" srcId="{54E3B891-1700-4C2F-8088-F4A7FC18FD9F}" destId="{3B863F9B-C1C9-40B2-8201-C6CDEC997EDB}" srcOrd="0" destOrd="0" presId="urn:microsoft.com/office/officeart/2005/8/layout/vList2"/>
    <dgm:cxn modelId="{2E9E0825-449E-41B4-BF42-A68C56093485}" type="presParOf" srcId="{54E3B891-1700-4C2F-8088-F4A7FC18FD9F}" destId="{DF5C0E8B-0834-4907-B2ED-940BD3B7A382}" srcOrd="1" destOrd="0" presId="urn:microsoft.com/office/officeart/2005/8/layout/vList2"/>
    <dgm:cxn modelId="{EF41CEFD-0F7C-44CA-AFD8-B679C037438A}" type="presParOf" srcId="{54E3B891-1700-4C2F-8088-F4A7FC18FD9F}" destId="{C85B1DB5-D723-4BCA-BC63-E02166B07DC2}" srcOrd="2" destOrd="0" presId="urn:microsoft.com/office/officeart/2005/8/layout/vList2"/>
    <dgm:cxn modelId="{81FB2809-6913-4311-B9FC-707568BE6AA1}" type="presParOf" srcId="{54E3B891-1700-4C2F-8088-F4A7FC18FD9F}" destId="{8BA7D006-1A2D-45F3-B33E-22AB05B7A024}" srcOrd="3" destOrd="0" presId="urn:microsoft.com/office/officeart/2005/8/layout/vList2"/>
    <dgm:cxn modelId="{9A3DD092-6352-42F3-ABA2-6193DB4EABCC}" type="presParOf" srcId="{54E3B891-1700-4C2F-8088-F4A7FC18FD9F}" destId="{96BFA89E-777F-4F1F-9468-0DB3F60AB8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E8671-C6D4-4C47-BA54-EBA6D34284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BECAB7-1132-4013-8922-A65DBEFB311B}">
      <dgm:prSet/>
      <dgm:spPr/>
      <dgm:t>
        <a:bodyPr/>
        <a:lstStyle/>
        <a:p>
          <a:pPr rtl="0"/>
          <a:r>
            <a:rPr lang="ru-RU" b="1" u="sng" dirty="0" err="1" smtClean="0"/>
            <a:t>Пророщення</a:t>
          </a:r>
          <a:r>
            <a:rPr lang="ru-RU" dirty="0" smtClean="0"/>
            <a:t> зерна </a:t>
          </a:r>
          <a:r>
            <a:rPr lang="ru-RU" dirty="0" err="1" smtClean="0"/>
            <a:t>сприяє</a:t>
          </a:r>
          <a:r>
            <a:rPr lang="ru-RU" dirty="0" smtClean="0"/>
            <a:t> </a:t>
          </a:r>
          <a:r>
            <a:rPr lang="ru-RU" dirty="0" err="1" smtClean="0"/>
            <a:t>накопиченню</a:t>
          </a:r>
          <a:r>
            <a:rPr lang="ru-RU" dirty="0" smtClean="0"/>
            <a:t> </a:t>
          </a:r>
          <a:r>
            <a:rPr lang="ru-RU" dirty="0" err="1" smtClean="0"/>
            <a:t>вітамінів</a:t>
          </a:r>
          <a:r>
            <a:rPr lang="ru-RU" dirty="0" smtClean="0"/>
            <a:t> Е, </a:t>
          </a:r>
          <a:r>
            <a:rPr lang="ru-RU" dirty="0" err="1" smtClean="0"/>
            <a:t>групи</a:t>
          </a:r>
          <a:r>
            <a:rPr lang="ru-RU" dirty="0" smtClean="0"/>
            <a:t> В (</a:t>
          </a:r>
          <a:r>
            <a:rPr lang="ru-RU" dirty="0" err="1" smtClean="0"/>
            <a:t>крім</a:t>
          </a:r>
          <a:r>
            <a:rPr lang="ru-RU" dirty="0" smtClean="0"/>
            <a:t> В</a:t>
          </a:r>
          <a:r>
            <a:rPr lang="ru-RU" baseline="-25000" dirty="0" smtClean="0"/>
            <a:t>12</a:t>
          </a:r>
          <a:r>
            <a:rPr lang="ru-RU" dirty="0" smtClean="0"/>
            <a:t>) та каротину. Для </a:t>
          </a:r>
          <a:r>
            <a:rPr lang="ru-RU" dirty="0" err="1" smtClean="0"/>
            <a:t>пророщення</a:t>
          </a:r>
          <a:r>
            <a:rPr lang="ru-RU" dirty="0" smtClean="0"/>
            <a:t> </a:t>
          </a:r>
          <a:r>
            <a:rPr lang="ru-RU" dirty="0" err="1" smtClean="0"/>
            <a:t>придатне</a:t>
          </a:r>
          <a:r>
            <a:rPr lang="ru-RU" dirty="0" smtClean="0"/>
            <a:t> </a:t>
          </a:r>
          <a:r>
            <a:rPr lang="ru-RU" dirty="0" err="1" smtClean="0"/>
            <a:t>доброякісне</a:t>
          </a:r>
          <a:r>
            <a:rPr lang="ru-RU" dirty="0" smtClean="0"/>
            <a:t> зерно </a:t>
          </a:r>
          <a:r>
            <a:rPr lang="ru-RU" dirty="0" err="1" smtClean="0"/>
            <a:t>пшениці</a:t>
          </a:r>
          <a:r>
            <a:rPr lang="ru-RU" dirty="0" smtClean="0"/>
            <a:t>, ячменю, гороху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суміші</a:t>
          </a:r>
          <a:r>
            <a:rPr lang="ru-RU" dirty="0" smtClean="0"/>
            <a:t>. </a:t>
          </a:r>
          <a:r>
            <a:rPr lang="ru-RU" dirty="0" err="1" smtClean="0"/>
            <a:t>Таке</a:t>
          </a:r>
          <a:r>
            <a:rPr lang="ru-RU" dirty="0" smtClean="0"/>
            <a:t> зерно </a:t>
          </a:r>
          <a:r>
            <a:rPr lang="ru-RU" dirty="0" err="1" smtClean="0"/>
            <a:t>найчастіше</a:t>
          </a:r>
          <a:r>
            <a:rPr lang="ru-RU" dirty="0" smtClean="0"/>
            <a:t> </a:t>
          </a:r>
          <a:r>
            <a:rPr lang="ru-RU" dirty="0" err="1" smtClean="0"/>
            <a:t>використовують</a:t>
          </a:r>
          <a:r>
            <a:rPr lang="ru-RU" dirty="0" smtClean="0"/>
            <a:t> для </a:t>
          </a:r>
          <a:r>
            <a:rPr lang="ru-RU" dirty="0" err="1" smtClean="0"/>
            <a:t>поросних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підсисних</a:t>
          </a:r>
          <a:r>
            <a:rPr lang="ru-RU" dirty="0" smtClean="0"/>
            <a:t> свиноматок, </a:t>
          </a:r>
          <a:r>
            <a:rPr lang="ru-RU" dirty="0" err="1" smtClean="0"/>
            <a:t>поросят-сисунів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птиці</a:t>
          </a:r>
          <a:r>
            <a:rPr lang="ru-RU" dirty="0" smtClean="0"/>
            <a:t>, як </a:t>
          </a:r>
          <a:r>
            <a:rPr lang="ru-RU" dirty="0" err="1" smtClean="0"/>
            <a:t>вітамінний</a:t>
          </a:r>
          <a:r>
            <a:rPr lang="ru-RU" dirty="0" smtClean="0"/>
            <a:t> корм.</a:t>
          </a:r>
          <a:endParaRPr lang="ru-RU" dirty="0"/>
        </a:p>
      </dgm:t>
    </dgm:pt>
    <dgm:pt modelId="{FADC3C22-FF30-4EA8-9CFE-E67C8411A014}" type="parTrans" cxnId="{D662BEDE-27E5-4414-ACFB-C6F6284698A0}">
      <dgm:prSet/>
      <dgm:spPr/>
      <dgm:t>
        <a:bodyPr/>
        <a:lstStyle/>
        <a:p>
          <a:endParaRPr lang="ru-RU"/>
        </a:p>
      </dgm:t>
    </dgm:pt>
    <dgm:pt modelId="{E8CEAD8A-E440-4F16-8BC1-17C0B98EAB65}" type="sibTrans" cxnId="{D662BEDE-27E5-4414-ACFB-C6F6284698A0}">
      <dgm:prSet/>
      <dgm:spPr/>
      <dgm:t>
        <a:bodyPr/>
        <a:lstStyle/>
        <a:p>
          <a:endParaRPr lang="ru-RU"/>
        </a:p>
      </dgm:t>
    </dgm:pt>
    <dgm:pt modelId="{3FDAFF33-948A-4CEF-9DF4-AC4B0F387009}">
      <dgm:prSet/>
      <dgm:spPr/>
      <dgm:t>
        <a:bodyPr/>
        <a:lstStyle/>
        <a:p>
          <a:pPr rtl="0"/>
          <a:r>
            <a:rPr lang="ru-RU" b="1" u="sng" dirty="0" err="1" smtClean="0"/>
            <a:t>Мікронізація</a:t>
          </a:r>
          <a:r>
            <a:rPr lang="ru-RU" b="1" u="sng" dirty="0" smtClean="0"/>
            <a:t> </a:t>
          </a:r>
          <a:r>
            <a:rPr lang="ru-RU" b="1" dirty="0" smtClean="0"/>
            <a:t>з</a:t>
          </a:r>
          <a:r>
            <a:rPr lang="ru-RU" dirty="0" smtClean="0"/>
            <a:t>ерна </a:t>
          </a:r>
          <a:r>
            <a:rPr lang="ru-RU" dirty="0" err="1" smtClean="0"/>
            <a:t>передбачає</a:t>
          </a:r>
          <a:r>
            <a:rPr lang="ru-RU" dirty="0" smtClean="0"/>
            <a:t> </a:t>
          </a:r>
          <a:r>
            <a:rPr lang="ru-RU" dirty="0" err="1" smtClean="0"/>
            <a:t>дію</a:t>
          </a:r>
          <a:r>
            <a:rPr lang="ru-RU" dirty="0" smtClean="0"/>
            <a:t> на </a:t>
          </a:r>
          <a:r>
            <a:rPr lang="ru-RU" dirty="0" err="1" smtClean="0"/>
            <a:t>нього</a:t>
          </a:r>
          <a:r>
            <a:rPr lang="ru-RU" dirty="0" smtClean="0"/>
            <a:t> </a:t>
          </a:r>
          <a:r>
            <a:rPr lang="ru-RU" dirty="0" err="1" smtClean="0"/>
            <a:t>інфрачервоних</a:t>
          </a:r>
          <a:r>
            <a:rPr lang="ru-RU" dirty="0" smtClean="0"/>
            <a:t> </a:t>
          </a:r>
          <a:r>
            <a:rPr lang="ru-RU" dirty="0" err="1" smtClean="0"/>
            <a:t>променів</a:t>
          </a:r>
          <a:r>
            <a:rPr lang="ru-RU" dirty="0" smtClean="0"/>
            <a:t>. </a:t>
          </a:r>
          <a:r>
            <a:rPr lang="ru-RU" dirty="0" err="1" smtClean="0"/>
            <a:t>Проникаючи</a:t>
          </a:r>
          <a:r>
            <a:rPr lang="ru-RU" dirty="0" smtClean="0"/>
            <a:t> у зерно, вони </a:t>
          </a:r>
          <a:r>
            <a:rPr lang="ru-RU" dirty="0" err="1" smtClean="0"/>
            <a:t>створюють</a:t>
          </a:r>
          <a:r>
            <a:rPr lang="ru-RU" dirty="0" smtClean="0"/>
            <a:t> </a:t>
          </a:r>
          <a:r>
            <a:rPr lang="ru-RU" dirty="0" err="1" smtClean="0"/>
            <a:t>інтенсивну</a:t>
          </a:r>
          <a:r>
            <a:rPr lang="ru-RU" dirty="0" smtClean="0"/>
            <a:t> </a:t>
          </a:r>
          <a:r>
            <a:rPr lang="ru-RU" dirty="0" err="1" smtClean="0"/>
            <a:t>вібрацію</a:t>
          </a:r>
          <a:r>
            <a:rPr lang="ru-RU" dirty="0" smtClean="0"/>
            <a:t> молекул. За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виникає</a:t>
          </a:r>
          <a:r>
            <a:rPr lang="ru-RU" dirty="0" smtClean="0"/>
            <a:t> </a:t>
          </a:r>
          <a:r>
            <a:rPr lang="ru-RU" dirty="0" err="1" smtClean="0"/>
            <a:t>тертя</a:t>
          </a:r>
          <a:r>
            <a:rPr lang="ru-RU" dirty="0" smtClean="0"/>
            <a:t>, у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якого</a:t>
          </a:r>
          <a:r>
            <a:rPr lang="ru-RU" dirty="0" smtClean="0"/>
            <a:t> </a:t>
          </a:r>
          <a:r>
            <a:rPr lang="ru-RU" dirty="0" err="1" smtClean="0"/>
            <a:t>виробляється</a:t>
          </a:r>
          <a:r>
            <a:rPr lang="ru-RU" dirty="0" smtClean="0"/>
            <a:t> </a:t>
          </a:r>
          <a:r>
            <a:rPr lang="ru-RU" dirty="0" err="1" smtClean="0"/>
            <a:t>внутрішнє</a:t>
          </a:r>
          <a:r>
            <a:rPr lang="ru-RU" dirty="0" smtClean="0"/>
            <a:t> тепло </a:t>
          </a:r>
          <a:r>
            <a:rPr lang="ru-RU" dirty="0" err="1" smtClean="0"/>
            <a:t>і</a:t>
          </a:r>
          <a:r>
            <a:rPr lang="ru-RU" dirty="0" smtClean="0"/>
            <a:t>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випаровування</a:t>
          </a:r>
          <a:r>
            <a:rPr lang="ru-RU" dirty="0" smtClean="0"/>
            <a:t> води </a:t>
          </a:r>
          <a:r>
            <a:rPr lang="ru-RU" dirty="0" err="1" smtClean="0"/>
            <a:t>підвищується</a:t>
          </a:r>
          <a:r>
            <a:rPr lang="ru-RU" dirty="0" smtClean="0"/>
            <a:t> </a:t>
          </a:r>
          <a:r>
            <a:rPr lang="ru-RU" dirty="0" err="1" smtClean="0"/>
            <a:t>тиск</a:t>
          </a:r>
          <a:r>
            <a:rPr lang="ru-RU" dirty="0" smtClean="0"/>
            <a:t>. За час </a:t>
          </a:r>
          <a:r>
            <a:rPr lang="ru-RU" dirty="0" err="1" smtClean="0"/>
            <a:t>проходження</a:t>
          </a:r>
          <a:r>
            <a:rPr lang="ru-RU" dirty="0" smtClean="0"/>
            <a:t> зерна </a:t>
          </a:r>
          <a:r>
            <a:rPr lang="ru-RU" dirty="0" err="1" smtClean="0"/>
            <a:t>під</a:t>
          </a:r>
          <a:r>
            <a:rPr lang="ru-RU" dirty="0" smtClean="0"/>
            <a:t> </a:t>
          </a:r>
          <a:r>
            <a:rPr lang="ru-RU" dirty="0" err="1" smtClean="0"/>
            <a:t>інфрачервоним</a:t>
          </a:r>
          <a:r>
            <a:rPr lang="ru-RU" dirty="0" smtClean="0"/>
            <a:t> </a:t>
          </a:r>
          <a:r>
            <a:rPr lang="ru-RU" dirty="0" err="1" smtClean="0"/>
            <a:t>промінням</a:t>
          </a:r>
          <a:r>
            <a:rPr lang="ru-RU" dirty="0" smtClean="0"/>
            <a:t>, яке </a:t>
          </a:r>
          <a:r>
            <a:rPr lang="ru-RU" dirty="0" err="1" smtClean="0"/>
            <a:t>вимірюється</a:t>
          </a:r>
          <a:r>
            <a:rPr lang="ru-RU" dirty="0" smtClean="0"/>
            <a:t> десятками секунд, зерно </a:t>
          </a:r>
          <a:r>
            <a:rPr lang="ru-RU" dirty="0" err="1" smtClean="0"/>
            <a:t>стає</a:t>
          </a:r>
          <a:r>
            <a:rPr lang="ru-RU" dirty="0" smtClean="0"/>
            <a:t> </a:t>
          </a:r>
          <a:r>
            <a:rPr lang="ru-RU" dirty="0" err="1" smtClean="0"/>
            <a:t>м</a:t>
          </a:r>
          <a:r>
            <a:rPr lang="ru-RU" dirty="0" err="1" smtClean="0">
              <a:sym typeface="Symbol"/>
            </a:rPr>
            <a:t></a:t>
          </a:r>
          <a:r>
            <a:rPr lang="ru-RU" dirty="0" err="1" smtClean="0"/>
            <a:t>яким</a:t>
          </a:r>
          <a:r>
            <a:rPr lang="ru-RU" dirty="0" smtClean="0"/>
            <a:t>, </a:t>
          </a:r>
          <a:r>
            <a:rPr lang="ru-RU" dirty="0" err="1" smtClean="0"/>
            <a:t>набрякає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розтріскується</a:t>
          </a:r>
          <a:r>
            <a:rPr lang="ru-RU" dirty="0" smtClean="0"/>
            <a:t>. </a:t>
          </a:r>
          <a:r>
            <a:rPr lang="ru-RU" dirty="0" err="1" smtClean="0"/>
            <a:t>Крохмаль</a:t>
          </a:r>
          <a:r>
            <a:rPr lang="ru-RU" dirty="0" smtClean="0"/>
            <a:t> за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декстринується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вмістиме</a:t>
          </a:r>
          <a:r>
            <a:rPr lang="ru-RU" dirty="0" smtClean="0"/>
            <a:t> зерна </a:t>
          </a:r>
          <a:r>
            <a:rPr lang="ru-RU" dirty="0" err="1" smtClean="0"/>
            <a:t>стає</a:t>
          </a:r>
          <a:r>
            <a:rPr lang="ru-RU" dirty="0" smtClean="0"/>
            <a:t> </a:t>
          </a:r>
          <a:r>
            <a:rPr lang="ru-RU" dirty="0" err="1" smtClean="0"/>
            <a:t>доступнішим</a:t>
          </a:r>
          <a:r>
            <a:rPr lang="ru-RU" dirty="0" smtClean="0"/>
            <a:t> для </a:t>
          </a:r>
          <a:r>
            <a:rPr lang="ru-RU" dirty="0" err="1" smtClean="0"/>
            <a:t>засвоєння</a:t>
          </a:r>
          <a:r>
            <a:rPr lang="ru-RU" dirty="0" smtClean="0"/>
            <a:t> </a:t>
          </a:r>
          <a:r>
            <a:rPr lang="ru-RU" dirty="0" err="1" smtClean="0"/>
            <a:t>тваринами</a:t>
          </a:r>
          <a:r>
            <a:rPr lang="ru-RU" dirty="0" smtClean="0"/>
            <a:t>.</a:t>
          </a:r>
          <a:endParaRPr lang="ru-RU" dirty="0"/>
        </a:p>
      </dgm:t>
    </dgm:pt>
    <dgm:pt modelId="{DF6FFA43-F556-4065-B0E5-1CD19BF3918B}" type="parTrans" cxnId="{0999DFB9-429C-4C12-BCD5-F524BB696EDA}">
      <dgm:prSet/>
      <dgm:spPr/>
      <dgm:t>
        <a:bodyPr/>
        <a:lstStyle/>
        <a:p>
          <a:endParaRPr lang="ru-RU"/>
        </a:p>
      </dgm:t>
    </dgm:pt>
    <dgm:pt modelId="{5C6810D9-1298-4598-86B4-4B62153895E1}" type="sibTrans" cxnId="{0999DFB9-429C-4C12-BCD5-F524BB696EDA}">
      <dgm:prSet/>
      <dgm:spPr/>
      <dgm:t>
        <a:bodyPr/>
        <a:lstStyle/>
        <a:p>
          <a:endParaRPr lang="ru-RU"/>
        </a:p>
      </dgm:t>
    </dgm:pt>
    <dgm:pt modelId="{DE943576-7875-4327-884A-865B700168F3}" type="pres">
      <dgm:prSet presAssocID="{949E8671-C6D4-4C47-BA54-EBA6D3428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37263-ACC8-4317-9D79-BF958FB6F514}" type="pres">
      <dgm:prSet presAssocID="{CEBECAB7-1132-4013-8922-A65DBEFB31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901DD-726F-41D3-80F0-6BF27BA8FF68}" type="pres">
      <dgm:prSet presAssocID="{E8CEAD8A-E440-4F16-8BC1-17C0B98EAB65}" presName="spacer" presStyleCnt="0"/>
      <dgm:spPr/>
    </dgm:pt>
    <dgm:pt modelId="{44C04F20-90C3-4B50-9DB2-79EB939D2368}" type="pres">
      <dgm:prSet presAssocID="{3FDAFF33-948A-4CEF-9DF4-AC4B0F38700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A0593-F5C1-42C8-84A5-5F212F33A720}" type="presOf" srcId="{CEBECAB7-1132-4013-8922-A65DBEFB311B}" destId="{42537263-ACC8-4317-9D79-BF958FB6F514}" srcOrd="0" destOrd="0" presId="urn:microsoft.com/office/officeart/2005/8/layout/vList2"/>
    <dgm:cxn modelId="{D1AD1204-F70E-4423-B136-260D7E532064}" type="presOf" srcId="{949E8671-C6D4-4C47-BA54-EBA6D3428474}" destId="{DE943576-7875-4327-884A-865B700168F3}" srcOrd="0" destOrd="0" presId="urn:microsoft.com/office/officeart/2005/8/layout/vList2"/>
    <dgm:cxn modelId="{9EDFEFFF-059A-47CB-AD32-3D204CAB42F1}" type="presOf" srcId="{3FDAFF33-948A-4CEF-9DF4-AC4B0F387009}" destId="{44C04F20-90C3-4B50-9DB2-79EB939D2368}" srcOrd="0" destOrd="0" presId="urn:microsoft.com/office/officeart/2005/8/layout/vList2"/>
    <dgm:cxn modelId="{D662BEDE-27E5-4414-ACFB-C6F6284698A0}" srcId="{949E8671-C6D4-4C47-BA54-EBA6D3428474}" destId="{CEBECAB7-1132-4013-8922-A65DBEFB311B}" srcOrd="0" destOrd="0" parTransId="{FADC3C22-FF30-4EA8-9CFE-E67C8411A014}" sibTransId="{E8CEAD8A-E440-4F16-8BC1-17C0B98EAB65}"/>
    <dgm:cxn modelId="{0999DFB9-429C-4C12-BCD5-F524BB696EDA}" srcId="{949E8671-C6D4-4C47-BA54-EBA6D3428474}" destId="{3FDAFF33-948A-4CEF-9DF4-AC4B0F387009}" srcOrd="1" destOrd="0" parTransId="{DF6FFA43-F556-4065-B0E5-1CD19BF3918B}" sibTransId="{5C6810D9-1298-4598-86B4-4B62153895E1}"/>
    <dgm:cxn modelId="{AEE3510F-E088-4998-AE33-8D6269940C04}" type="presParOf" srcId="{DE943576-7875-4327-884A-865B700168F3}" destId="{42537263-ACC8-4317-9D79-BF958FB6F514}" srcOrd="0" destOrd="0" presId="urn:microsoft.com/office/officeart/2005/8/layout/vList2"/>
    <dgm:cxn modelId="{8DFF5625-CD49-4CA2-AAB6-159D482AA5A2}" type="presParOf" srcId="{DE943576-7875-4327-884A-865B700168F3}" destId="{DE9901DD-726F-41D3-80F0-6BF27BA8FF68}" srcOrd="1" destOrd="0" presId="urn:microsoft.com/office/officeart/2005/8/layout/vList2"/>
    <dgm:cxn modelId="{ED2D1544-33C1-4C78-B275-E68DE4210E02}" type="presParOf" srcId="{DE943576-7875-4327-884A-865B700168F3}" destId="{44C04F20-90C3-4B50-9DB2-79EB939D23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287591-4511-4C13-94B3-ED30BA7CCEC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CBDDD4-ADDC-43A2-9AE9-7A89B690E3C3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переробки</a:t>
          </a:r>
          <a:r>
            <a:rPr lang="ru-RU" dirty="0" smtClean="0"/>
            <a:t> </a:t>
          </a:r>
          <a:r>
            <a:rPr lang="ru-RU" dirty="0" err="1" smtClean="0"/>
            <a:t>рослинної</a:t>
          </a:r>
          <a:r>
            <a:rPr lang="ru-RU" dirty="0" smtClean="0"/>
            <a:t> </a:t>
          </a:r>
          <a:r>
            <a:rPr lang="ru-RU" dirty="0" err="1" smtClean="0"/>
            <a:t>сировини</a:t>
          </a:r>
          <a:r>
            <a:rPr lang="ru-RU" dirty="0" smtClean="0"/>
            <a:t> </a:t>
          </a:r>
          <a:r>
            <a:rPr lang="ru-RU" dirty="0" err="1" smtClean="0"/>
            <a:t>одержують</a:t>
          </a:r>
          <a:r>
            <a:rPr lang="ru-RU" dirty="0" smtClean="0"/>
            <a:t> </a:t>
          </a:r>
          <a:r>
            <a:rPr lang="ru-RU" dirty="0" err="1" smtClean="0"/>
            <a:t>побічні</a:t>
          </a:r>
          <a:r>
            <a:rPr lang="ru-RU" dirty="0" smtClean="0"/>
            <a:t> </a:t>
          </a:r>
          <a:r>
            <a:rPr lang="ru-RU" dirty="0" err="1" smtClean="0"/>
            <a:t>продукти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використовують</a:t>
          </a:r>
          <a:r>
            <a:rPr lang="ru-RU" dirty="0" smtClean="0"/>
            <a:t> як корми. До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 </a:t>
          </a:r>
          <a:r>
            <a:rPr lang="ru-RU" dirty="0" err="1" smtClean="0"/>
            <a:t>відносять</a:t>
          </a:r>
          <a:r>
            <a:rPr lang="ru-RU" dirty="0" smtClean="0"/>
            <a:t> </a:t>
          </a:r>
          <a:r>
            <a:rPr lang="ru-RU" dirty="0" err="1" smtClean="0"/>
            <a:t>велику</a:t>
          </a:r>
          <a:r>
            <a:rPr lang="ru-RU" dirty="0" smtClean="0"/>
            <a:t> </a:t>
          </a:r>
          <a:r>
            <a:rPr lang="ru-RU" dirty="0" err="1" smtClean="0"/>
            <a:t>групу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певною</a:t>
          </a:r>
          <a:r>
            <a:rPr lang="ru-RU" dirty="0" smtClean="0"/>
            <a:t> </a:t>
          </a:r>
          <a:r>
            <a:rPr lang="ru-RU" dirty="0" err="1" smtClean="0"/>
            <a:t>мірою</a:t>
          </a:r>
          <a:r>
            <a:rPr lang="ru-RU" dirty="0" smtClean="0"/>
            <a:t> </a:t>
          </a:r>
          <a:r>
            <a:rPr lang="ru-RU" dirty="0" err="1" smtClean="0"/>
            <a:t>схожі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сировиною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одночасно</a:t>
          </a:r>
          <a:r>
            <a:rPr lang="ru-RU" dirty="0" smtClean="0"/>
            <a:t>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відрізняються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неї</a:t>
          </a:r>
          <a:r>
            <a:rPr lang="ru-RU" dirty="0" smtClean="0"/>
            <a:t> за </a:t>
          </a:r>
          <a:r>
            <a:rPr lang="ru-RU" dirty="0" err="1" smtClean="0"/>
            <a:t>хімічним</a:t>
          </a:r>
          <a:r>
            <a:rPr lang="ru-RU" dirty="0" smtClean="0"/>
            <a:t> складом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поживністю</a:t>
          </a:r>
          <a:r>
            <a:rPr lang="ru-RU" dirty="0" smtClean="0"/>
            <a:t>. </a:t>
          </a:r>
          <a:r>
            <a:rPr lang="ru-RU" dirty="0" err="1" smtClean="0"/>
            <a:t>Серед</a:t>
          </a:r>
          <a:r>
            <a:rPr lang="ru-RU" dirty="0" smtClean="0"/>
            <a:t> них </a:t>
          </a:r>
          <a:r>
            <a:rPr lang="ru-RU" dirty="0" err="1" smtClean="0"/>
            <a:t>найбільш</a:t>
          </a:r>
          <a:r>
            <a:rPr lang="ru-RU" dirty="0" smtClean="0"/>
            <a:t> </a:t>
          </a:r>
          <a:r>
            <a:rPr lang="ru-RU" dirty="0" err="1" smtClean="0"/>
            <a:t>поширені</a:t>
          </a:r>
          <a:r>
            <a:rPr lang="ru-RU" dirty="0" smtClean="0"/>
            <a:t> </a:t>
          </a:r>
          <a:r>
            <a:rPr lang="ru-RU" dirty="0" err="1" smtClean="0"/>
            <a:t>залишки</a:t>
          </a:r>
          <a:r>
            <a:rPr lang="ru-RU" dirty="0" smtClean="0"/>
            <a:t> </a:t>
          </a:r>
          <a:r>
            <a:rPr lang="ru-RU" dirty="0" err="1" smtClean="0"/>
            <a:t>борошномельної</a:t>
          </a:r>
          <a:r>
            <a:rPr lang="ru-RU" dirty="0" smtClean="0"/>
            <a:t> та </a:t>
          </a:r>
          <a:r>
            <a:rPr lang="ru-RU" dirty="0" err="1" smtClean="0"/>
            <a:t>круп’яної</a:t>
          </a:r>
          <a:r>
            <a:rPr lang="ru-RU" dirty="0" smtClean="0"/>
            <a:t> (</a:t>
          </a:r>
          <a:r>
            <a:rPr lang="ru-RU" dirty="0" err="1" smtClean="0"/>
            <a:t>висівки</a:t>
          </a:r>
          <a:r>
            <a:rPr lang="ru-RU" dirty="0" smtClean="0"/>
            <a:t>, мучки, </a:t>
          </a:r>
          <a:r>
            <a:rPr lang="ru-RU" dirty="0" err="1" smtClean="0"/>
            <a:t>борошняний</a:t>
          </a:r>
          <a:r>
            <a:rPr lang="ru-RU" dirty="0" smtClean="0"/>
            <a:t> пил), </a:t>
          </a:r>
          <a:r>
            <a:rPr lang="ru-RU" dirty="0" err="1" smtClean="0"/>
            <a:t>олійної</a:t>
          </a:r>
          <a:r>
            <a:rPr lang="ru-RU" dirty="0" smtClean="0"/>
            <a:t> (макуха, шрот), </a:t>
          </a:r>
          <a:r>
            <a:rPr lang="ru-RU" dirty="0" err="1" smtClean="0"/>
            <a:t>цукрової</a:t>
          </a:r>
          <a:r>
            <a:rPr lang="ru-RU" dirty="0" smtClean="0"/>
            <a:t> (жом, </a:t>
          </a:r>
          <a:r>
            <a:rPr lang="ru-RU" dirty="0" err="1" smtClean="0"/>
            <a:t>меляса</a:t>
          </a:r>
          <a:r>
            <a:rPr lang="ru-RU" dirty="0" smtClean="0"/>
            <a:t>), </a:t>
          </a:r>
          <a:r>
            <a:rPr lang="ru-RU" dirty="0" err="1" smtClean="0"/>
            <a:t>бродильної</a:t>
          </a:r>
          <a:r>
            <a:rPr lang="ru-RU" dirty="0" smtClean="0"/>
            <a:t> (барда, </a:t>
          </a:r>
          <a:r>
            <a:rPr lang="ru-RU" dirty="0" err="1" smtClean="0"/>
            <a:t>пивна</a:t>
          </a:r>
          <a:r>
            <a:rPr lang="ru-RU" dirty="0" smtClean="0"/>
            <a:t> дробина, </a:t>
          </a:r>
          <a:r>
            <a:rPr lang="ru-RU" dirty="0" err="1" smtClean="0"/>
            <a:t>дріжджі</a:t>
          </a:r>
          <a:r>
            <a:rPr lang="ru-RU" dirty="0" smtClean="0"/>
            <a:t>), </a:t>
          </a:r>
          <a:r>
            <a:rPr lang="ru-RU" dirty="0" err="1" smtClean="0"/>
            <a:t>крохмальної</a:t>
          </a:r>
          <a:r>
            <a:rPr lang="ru-RU" dirty="0" smtClean="0"/>
            <a:t> (</a:t>
          </a:r>
          <a:r>
            <a:rPr lang="ru-RU" dirty="0" err="1" smtClean="0"/>
            <a:t>м’язга</a:t>
          </a:r>
          <a:r>
            <a:rPr lang="ru-RU" dirty="0" smtClean="0"/>
            <a:t>) </a:t>
          </a:r>
          <a:r>
            <a:rPr lang="ru-RU" dirty="0" err="1" smtClean="0"/>
            <a:t>промисловості</a:t>
          </a:r>
          <a:r>
            <a:rPr lang="ru-RU" dirty="0" smtClean="0"/>
            <a:t>.</a:t>
          </a:r>
          <a:endParaRPr lang="ru-RU" dirty="0"/>
        </a:p>
      </dgm:t>
    </dgm:pt>
    <dgm:pt modelId="{5B140F32-E2C3-4DD8-98BA-EDC83D33D252}" type="parTrans" cxnId="{AE799BA8-CA2A-4BE3-9466-2CD151F99554}">
      <dgm:prSet/>
      <dgm:spPr/>
      <dgm:t>
        <a:bodyPr/>
        <a:lstStyle/>
        <a:p>
          <a:endParaRPr lang="ru-RU"/>
        </a:p>
      </dgm:t>
    </dgm:pt>
    <dgm:pt modelId="{A911FF87-2BBB-4326-894A-6556BA115E4E}" type="sibTrans" cxnId="{AE799BA8-CA2A-4BE3-9466-2CD151F99554}">
      <dgm:prSet/>
      <dgm:spPr/>
      <dgm:t>
        <a:bodyPr/>
        <a:lstStyle/>
        <a:p>
          <a:endParaRPr lang="ru-RU"/>
        </a:p>
      </dgm:t>
    </dgm:pt>
    <dgm:pt modelId="{42F5B0C5-6C8B-4302-BF0B-36D185231C80}" type="pres">
      <dgm:prSet presAssocID="{F1287591-4511-4C13-94B3-ED30BA7CC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15C22-D858-4AE6-A782-1A72DDC01BF5}" type="pres">
      <dgm:prSet presAssocID="{DDCBDDD4-ADDC-43A2-9AE9-7A89B690E3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799BA8-CA2A-4BE3-9466-2CD151F99554}" srcId="{F1287591-4511-4C13-94B3-ED30BA7CCEC5}" destId="{DDCBDDD4-ADDC-43A2-9AE9-7A89B690E3C3}" srcOrd="0" destOrd="0" parTransId="{5B140F32-E2C3-4DD8-98BA-EDC83D33D252}" sibTransId="{A911FF87-2BBB-4326-894A-6556BA115E4E}"/>
    <dgm:cxn modelId="{59FABC1C-2000-4EEC-8C87-A068B377B67A}" type="presOf" srcId="{F1287591-4511-4C13-94B3-ED30BA7CCEC5}" destId="{42F5B0C5-6C8B-4302-BF0B-36D185231C80}" srcOrd="0" destOrd="0" presId="urn:microsoft.com/office/officeart/2005/8/layout/vList2"/>
    <dgm:cxn modelId="{CEC17C73-951D-492B-B54F-23DD459DB212}" type="presOf" srcId="{DDCBDDD4-ADDC-43A2-9AE9-7A89B690E3C3}" destId="{7E915C22-D858-4AE6-A782-1A72DDC01BF5}" srcOrd="0" destOrd="0" presId="urn:microsoft.com/office/officeart/2005/8/layout/vList2"/>
    <dgm:cxn modelId="{19AC95CC-FB5D-4948-A003-E1D95BB3C3C2}" type="presParOf" srcId="{42F5B0C5-6C8B-4302-BF0B-36D185231C80}" destId="{7E915C22-D858-4AE6-A782-1A72DDC01B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44C5C6-2C46-4848-93C9-4C03A960BD3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334183-C31C-4759-9118-1819495EDDAD}">
      <dgm:prSet/>
      <dgm:spPr/>
      <dgm:t>
        <a:bodyPr/>
        <a:lstStyle/>
        <a:p>
          <a:pPr rtl="0"/>
          <a:r>
            <a:rPr lang="ru-RU" b="1" dirty="0" err="1" smtClean="0"/>
            <a:t>Залишки</a:t>
          </a:r>
          <a:r>
            <a:rPr lang="ru-RU" b="1" dirty="0" smtClean="0"/>
            <a:t> </a:t>
          </a:r>
          <a:r>
            <a:rPr lang="ru-RU" b="1" dirty="0" err="1" smtClean="0"/>
            <a:t>олійного</a:t>
          </a:r>
          <a:r>
            <a:rPr lang="ru-RU" b="1" dirty="0" smtClean="0"/>
            <a:t> </a:t>
          </a:r>
          <a:r>
            <a:rPr lang="ru-RU" b="1" dirty="0" err="1" smtClean="0"/>
            <a:t>виробництва</a:t>
          </a:r>
          <a:r>
            <a:rPr lang="ru-RU" b="1" dirty="0" smtClean="0"/>
            <a:t>. </a:t>
          </a:r>
          <a:r>
            <a:rPr lang="ru-RU" dirty="0" smtClean="0"/>
            <a:t>До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 </a:t>
          </a:r>
          <a:r>
            <a:rPr lang="ru-RU" dirty="0" err="1" smtClean="0"/>
            <a:t>концентрованих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відносять</a:t>
          </a:r>
          <a:r>
            <a:rPr lang="ru-RU" dirty="0" smtClean="0"/>
            <a:t> </a:t>
          </a:r>
          <a:r>
            <a:rPr lang="ru-RU" u="sng" dirty="0" smtClean="0"/>
            <a:t>макуху, шрот</a:t>
          </a:r>
          <a:r>
            <a:rPr lang="ru-RU" dirty="0" smtClean="0"/>
            <a:t> та </a:t>
          </a:r>
          <a:r>
            <a:rPr lang="ru-RU" dirty="0" err="1" smtClean="0"/>
            <a:t>фосфатидний</a:t>
          </a:r>
          <a:r>
            <a:rPr lang="ru-RU" dirty="0" smtClean="0"/>
            <a:t> концентрат,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одержують</a:t>
          </a:r>
          <a:r>
            <a:rPr lang="ru-RU" dirty="0" smtClean="0"/>
            <a:t> при </a:t>
          </a:r>
          <a:r>
            <a:rPr lang="ru-RU" dirty="0" err="1" smtClean="0"/>
            <a:t>виробництві</a:t>
          </a:r>
          <a:r>
            <a:rPr lang="ru-RU" dirty="0" smtClean="0"/>
            <a:t> </a:t>
          </a:r>
          <a:r>
            <a:rPr lang="ru-RU" dirty="0" err="1" smtClean="0"/>
            <a:t>олії</a:t>
          </a:r>
          <a:endParaRPr lang="en-US" dirty="0"/>
        </a:p>
      </dgm:t>
    </dgm:pt>
    <dgm:pt modelId="{02C41ED4-C280-4866-967D-F771455F9AD2}" type="parTrans" cxnId="{16304D96-DAB8-42C9-A0A0-FC3F4FC79FC1}">
      <dgm:prSet/>
      <dgm:spPr/>
      <dgm:t>
        <a:bodyPr/>
        <a:lstStyle/>
        <a:p>
          <a:endParaRPr lang="ru-RU"/>
        </a:p>
      </dgm:t>
    </dgm:pt>
    <dgm:pt modelId="{24D5B8EF-62E3-4C91-84D1-0E04A344196F}" type="sibTrans" cxnId="{16304D96-DAB8-42C9-A0A0-FC3F4FC79FC1}">
      <dgm:prSet/>
      <dgm:spPr/>
      <dgm:t>
        <a:bodyPr/>
        <a:lstStyle/>
        <a:p>
          <a:endParaRPr lang="ru-RU"/>
        </a:p>
      </dgm:t>
    </dgm:pt>
    <dgm:pt modelId="{CAB5FB36-D9B0-4C78-95E0-5D40493DC4C6}">
      <dgm:prSet/>
      <dgm:spPr/>
      <dgm:t>
        <a:bodyPr/>
        <a:lstStyle/>
        <a:p>
          <a:pPr rtl="0"/>
          <a:r>
            <a:rPr lang="ru-RU" b="1" dirty="0" err="1" smtClean="0"/>
            <a:t>Залишки</a:t>
          </a:r>
          <a:r>
            <a:rPr lang="ru-RU" b="1" dirty="0" smtClean="0"/>
            <a:t> </a:t>
          </a:r>
          <a:r>
            <a:rPr lang="ru-RU" b="1" dirty="0" err="1" smtClean="0"/>
            <a:t>цукрового</a:t>
          </a:r>
          <a:r>
            <a:rPr lang="ru-RU" b="1" dirty="0" smtClean="0"/>
            <a:t> </a:t>
          </a:r>
          <a:r>
            <a:rPr lang="ru-RU" b="1" dirty="0" err="1" smtClean="0"/>
            <a:t>виробництва</a:t>
          </a:r>
          <a:r>
            <a:rPr lang="ru-RU" b="1" dirty="0" smtClean="0"/>
            <a:t>.</a:t>
          </a:r>
          <a:r>
            <a:rPr lang="ru-RU" dirty="0" smtClean="0"/>
            <a:t> До них </a:t>
          </a:r>
          <a:r>
            <a:rPr lang="ru-RU" dirty="0" err="1" smtClean="0"/>
            <a:t>відносять</a:t>
          </a:r>
          <a:r>
            <a:rPr lang="ru-RU" dirty="0" smtClean="0"/>
            <a:t> жом (</a:t>
          </a:r>
          <a:r>
            <a:rPr lang="ru-RU" dirty="0" err="1" smtClean="0"/>
            <a:t>свіжий</a:t>
          </a:r>
          <a:r>
            <a:rPr lang="ru-RU" dirty="0" smtClean="0"/>
            <a:t>, </a:t>
          </a:r>
          <a:r>
            <a:rPr lang="ru-RU" dirty="0" err="1" smtClean="0"/>
            <a:t>кислий</a:t>
          </a:r>
          <a:r>
            <a:rPr lang="ru-RU" dirty="0" smtClean="0"/>
            <a:t>, </a:t>
          </a:r>
          <a:r>
            <a:rPr lang="ru-RU" dirty="0" err="1" smtClean="0"/>
            <a:t>сухий</a:t>
          </a:r>
          <a:r>
            <a:rPr lang="ru-RU" dirty="0" smtClean="0"/>
            <a:t>) та </a:t>
          </a:r>
          <a:r>
            <a:rPr lang="ru-RU" dirty="0" err="1" smtClean="0"/>
            <a:t>мелясу</a:t>
          </a:r>
          <a:r>
            <a:rPr lang="ru-RU" dirty="0" smtClean="0"/>
            <a:t> (патоку).</a:t>
          </a:r>
          <a:r>
            <a:rPr lang="ru-RU" b="1" dirty="0" smtClean="0"/>
            <a:t> </a:t>
          </a:r>
          <a:endParaRPr lang="en-US" b="1" dirty="0"/>
        </a:p>
      </dgm:t>
    </dgm:pt>
    <dgm:pt modelId="{6561C666-76D3-47AF-9E42-EE31738AE34A}" type="parTrans" cxnId="{DD680CDE-0389-4416-A9DC-1F826B250469}">
      <dgm:prSet/>
      <dgm:spPr/>
      <dgm:t>
        <a:bodyPr/>
        <a:lstStyle/>
        <a:p>
          <a:endParaRPr lang="ru-RU"/>
        </a:p>
      </dgm:t>
    </dgm:pt>
    <dgm:pt modelId="{DA35C44F-CE1B-4B2D-9C10-21D0D4AB666C}" type="sibTrans" cxnId="{DD680CDE-0389-4416-A9DC-1F826B250469}">
      <dgm:prSet/>
      <dgm:spPr/>
      <dgm:t>
        <a:bodyPr/>
        <a:lstStyle/>
        <a:p>
          <a:endParaRPr lang="ru-RU"/>
        </a:p>
      </dgm:t>
    </dgm:pt>
    <dgm:pt modelId="{AAD5207A-5E7A-4D68-AB1C-4881E0224E02}">
      <dgm:prSet/>
      <dgm:spPr/>
      <dgm:t>
        <a:bodyPr/>
        <a:lstStyle/>
        <a:p>
          <a:pPr rtl="0"/>
          <a:r>
            <a:rPr lang="ru-RU" b="1" dirty="0" err="1" smtClean="0"/>
            <a:t>Залишки</a:t>
          </a:r>
          <a:r>
            <a:rPr lang="ru-RU" b="1" dirty="0" smtClean="0"/>
            <a:t> </a:t>
          </a:r>
          <a:r>
            <a:rPr lang="ru-RU" b="1" dirty="0" err="1" smtClean="0"/>
            <a:t>крохмального</a:t>
          </a:r>
          <a:r>
            <a:rPr lang="ru-RU" b="1" dirty="0" smtClean="0"/>
            <a:t> </a:t>
          </a:r>
          <a:r>
            <a:rPr lang="ru-RU" b="1" dirty="0" err="1" smtClean="0"/>
            <a:t>виробництва</a:t>
          </a:r>
          <a:r>
            <a:rPr lang="ru-RU" b="1" dirty="0" smtClean="0"/>
            <a:t>.</a:t>
          </a:r>
          <a:r>
            <a:rPr lang="ru-RU" dirty="0" smtClean="0"/>
            <a:t> </a:t>
          </a:r>
          <a:r>
            <a:rPr lang="ru-RU" dirty="0" err="1" smtClean="0"/>
            <a:t>Відходом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 </a:t>
          </a:r>
          <a:r>
            <a:rPr lang="ru-RU" u="sng" dirty="0" err="1" smtClean="0"/>
            <a:t>м’язга</a:t>
          </a:r>
          <a:r>
            <a:rPr lang="ru-RU" u="sng" dirty="0" smtClean="0"/>
            <a:t>,</a:t>
          </a:r>
          <a:r>
            <a:rPr lang="ru-RU" dirty="0" smtClean="0"/>
            <a:t> яка </a:t>
          </a:r>
          <a:r>
            <a:rPr lang="ru-RU" dirty="0" err="1" smtClean="0"/>
            <a:t>складається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розтертих</a:t>
          </a:r>
          <a:r>
            <a:rPr lang="ru-RU" dirty="0" smtClean="0"/>
            <a:t> </a:t>
          </a:r>
          <a:r>
            <a:rPr lang="ru-RU" dirty="0" err="1" smtClean="0"/>
            <a:t>частинок</a:t>
          </a:r>
          <a:r>
            <a:rPr lang="ru-RU" dirty="0" smtClean="0"/>
            <a:t> </a:t>
          </a:r>
          <a:r>
            <a:rPr lang="ru-RU" dirty="0" err="1" smtClean="0"/>
            <a:t>сировини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видалення</a:t>
          </a:r>
          <a:r>
            <a:rPr lang="ru-RU" dirty="0" smtClean="0"/>
            <a:t> </a:t>
          </a:r>
          <a:r>
            <a:rPr lang="ru-RU" dirty="0" err="1" smtClean="0"/>
            <a:t>крохмалю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неї</a:t>
          </a:r>
          <a:r>
            <a:rPr lang="ru-RU" dirty="0" smtClean="0"/>
            <a:t> за </a:t>
          </a:r>
          <a:r>
            <a:rPr lang="ru-RU" dirty="0" err="1" smtClean="0"/>
            <a:t>допомогою</a:t>
          </a:r>
          <a:r>
            <a:rPr lang="ru-RU" dirty="0" smtClean="0"/>
            <a:t> води. </a:t>
          </a:r>
          <a:endParaRPr lang="en-US" dirty="0"/>
        </a:p>
      </dgm:t>
    </dgm:pt>
    <dgm:pt modelId="{92E51DE1-963C-4690-8B66-570CE97356DF}" type="parTrans" cxnId="{37573F55-94D2-4A3A-B1ED-8969DD155125}">
      <dgm:prSet/>
      <dgm:spPr/>
      <dgm:t>
        <a:bodyPr/>
        <a:lstStyle/>
        <a:p>
          <a:endParaRPr lang="ru-RU"/>
        </a:p>
      </dgm:t>
    </dgm:pt>
    <dgm:pt modelId="{76D5CBF5-FCBE-4C30-968A-80F8CB9EC0C9}" type="sibTrans" cxnId="{37573F55-94D2-4A3A-B1ED-8969DD155125}">
      <dgm:prSet/>
      <dgm:spPr/>
      <dgm:t>
        <a:bodyPr/>
        <a:lstStyle/>
        <a:p>
          <a:endParaRPr lang="ru-RU"/>
        </a:p>
      </dgm:t>
    </dgm:pt>
    <dgm:pt modelId="{9010B9DC-0834-458F-B2DC-E585BE3D1EC4}">
      <dgm:prSet/>
      <dgm:spPr/>
      <dgm:t>
        <a:bodyPr/>
        <a:lstStyle/>
        <a:p>
          <a:pPr rtl="0"/>
          <a:r>
            <a:rPr lang="ru-RU" dirty="0" smtClean="0"/>
            <a:t>До </a:t>
          </a:r>
          <a:r>
            <a:rPr lang="ru-RU" b="1" dirty="0" err="1" smtClean="0"/>
            <a:t>залишків</a:t>
          </a:r>
          <a:r>
            <a:rPr lang="ru-RU" b="1" dirty="0" smtClean="0"/>
            <a:t> бродильного </a:t>
          </a:r>
          <a:r>
            <a:rPr lang="ru-RU" b="1" dirty="0" err="1" smtClean="0"/>
            <a:t>виробництва</a:t>
          </a:r>
          <a:r>
            <a:rPr lang="ru-RU" b="1" dirty="0" smtClean="0"/>
            <a:t> </a:t>
          </a:r>
          <a:r>
            <a:rPr lang="ru-RU" dirty="0" err="1" smtClean="0"/>
            <a:t>відносять</a:t>
          </a:r>
          <a:r>
            <a:rPr lang="ru-RU" dirty="0" smtClean="0"/>
            <a:t> </a:t>
          </a:r>
          <a:r>
            <a:rPr lang="ru-RU" dirty="0" err="1" smtClean="0"/>
            <a:t>побічні</a:t>
          </a:r>
          <a:r>
            <a:rPr lang="ru-RU" dirty="0" smtClean="0"/>
            <a:t> </a:t>
          </a:r>
          <a:r>
            <a:rPr lang="ru-RU" dirty="0" err="1" smtClean="0"/>
            <a:t>продукти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одержують</a:t>
          </a:r>
          <a:r>
            <a:rPr lang="ru-RU" dirty="0" smtClean="0"/>
            <a:t> при </a:t>
          </a:r>
          <a:r>
            <a:rPr lang="ru-RU" dirty="0" err="1" smtClean="0"/>
            <a:t>виробництві</a:t>
          </a:r>
          <a:r>
            <a:rPr lang="ru-RU" dirty="0" smtClean="0"/>
            <a:t> спирту та пива. До них </a:t>
          </a:r>
          <a:r>
            <a:rPr lang="ru-RU" dirty="0" err="1" smtClean="0"/>
            <a:t>відносять</a:t>
          </a:r>
          <a:r>
            <a:rPr lang="ru-RU" dirty="0" smtClean="0"/>
            <a:t> барду, </a:t>
          </a:r>
          <a:r>
            <a:rPr lang="ru-RU" dirty="0" err="1" smtClean="0"/>
            <a:t>пивну</a:t>
          </a:r>
          <a:r>
            <a:rPr lang="ru-RU" dirty="0" smtClean="0"/>
            <a:t> дробину, </a:t>
          </a:r>
          <a:r>
            <a:rPr lang="ru-RU" dirty="0" err="1" smtClean="0"/>
            <a:t>солодові</a:t>
          </a:r>
          <a:r>
            <a:rPr lang="ru-RU" dirty="0" smtClean="0"/>
            <a:t> ростки, </a:t>
          </a:r>
          <a:r>
            <a:rPr lang="ru-RU" dirty="0" err="1" smtClean="0"/>
            <a:t>дріжджі</a:t>
          </a:r>
          <a:r>
            <a:rPr lang="ru-RU" dirty="0" smtClean="0"/>
            <a:t>.</a:t>
          </a:r>
          <a:endParaRPr lang="ru-RU" dirty="0"/>
        </a:p>
      </dgm:t>
    </dgm:pt>
    <dgm:pt modelId="{229F107E-CF70-4ABB-B8C6-33D812B13006}" type="parTrans" cxnId="{E80064D5-D896-4E56-8B0A-868601A63E71}">
      <dgm:prSet/>
      <dgm:spPr/>
      <dgm:t>
        <a:bodyPr/>
        <a:lstStyle/>
        <a:p>
          <a:endParaRPr lang="ru-RU"/>
        </a:p>
      </dgm:t>
    </dgm:pt>
    <dgm:pt modelId="{1091D298-AAC1-410E-9E5F-E495963B7B04}" type="sibTrans" cxnId="{E80064D5-D896-4E56-8B0A-868601A63E71}">
      <dgm:prSet/>
      <dgm:spPr/>
      <dgm:t>
        <a:bodyPr/>
        <a:lstStyle/>
        <a:p>
          <a:endParaRPr lang="ru-RU"/>
        </a:p>
      </dgm:t>
    </dgm:pt>
    <dgm:pt modelId="{BAB08814-56A5-450F-8E06-159E952DE531}" type="pres">
      <dgm:prSet presAssocID="{B344C5C6-2C46-4848-93C9-4C03A960B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2A347-AF75-4D42-BC5B-2BCDEA507C24}" type="pres">
      <dgm:prSet presAssocID="{48334183-C31C-4759-9118-1819495EDD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0B4BE-2143-4895-ADAD-46D2CEEBDE7C}" type="pres">
      <dgm:prSet presAssocID="{24D5B8EF-62E3-4C91-84D1-0E04A344196F}" presName="spacer" presStyleCnt="0"/>
      <dgm:spPr/>
    </dgm:pt>
    <dgm:pt modelId="{85686DAA-EEBF-47D6-AB14-5381A01C4EEE}" type="pres">
      <dgm:prSet presAssocID="{CAB5FB36-D9B0-4C78-95E0-5D40493DC4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3ECC8-02DD-4623-BA43-BF5692C5049E}" type="pres">
      <dgm:prSet presAssocID="{DA35C44F-CE1B-4B2D-9C10-21D0D4AB666C}" presName="spacer" presStyleCnt="0"/>
      <dgm:spPr/>
    </dgm:pt>
    <dgm:pt modelId="{07BC6BEA-89AC-4946-A010-0EA70B15CA91}" type="pres">
      <dgm:prSet presAssocID="{AAD5207A-5E7A-4D68-AB1C-4881E0224E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E284C-3437-406B-A491-0BA163027523}" type="pres">
      <dgm:prSet presAssocID="{76D5CBF5-FCBE-4C30-968A-80F8CB9EC0C9}" presName="spacer" presStyleCnt="0"/>
      <dgm:spPr/>
    </dgm:pt>
    <dgm:pt modelId="{0BD3F77A-9136-4527-9A8F-C83593F45BB5}" type="pres">
      <dgm:prSet presAssocID="{9010B9DC-0834-458F-B2DC-E585BE3D1E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CDF5B-4790-4EFE-BAEB-5D6CEC924853}" type="presOf" srcId="{CAB5FB36-D9B0-4C78-95E0-5D40493DC4C6}" destId="{85686DAA-EEBF-47D6-AB14-5381A01C4EEE}" srcOrd="0" destOrd="0" presId="urn:microsoft.com/office/officeart/2005/8/layout/vList2"/>
    <dgm:cxn modelId="{16304D96-DAB8-42C9-A0A0-FC3F4FC79FC1}" srcId="{B344C5C6-2C46-4848-93C9-4C03A960BD39}" destId="{48334183-C31C-4759-9118-1819495EDDAD}" srcOrd="0" destOrd="0" parTransId="{02C41ED4-C280-4866-967D-F771455F9AD2}" sibTransId="{24D5B8EF-62E3-4C91-84D1-0E04A344196F}"/>
    <dgm:cxn modelId="{ED455DB4-2D69-4E57-A790-DF4BA4794DD9}" type="presOf" srcId="{AAD5207A-5E7A-4D68-AB1C-4881E0224E02}" destId="{07BC6BEA-89AC-4946-A010-0EA70B15CA91}" srcOrd="0" destOrd="0" presId="urn:microsoft.com/office/officeart/2005/8/layout/vList2"/>
    <dgm:cxn modelId="{DF59FAE6-1846-4007-90EC-5FD72DC9C306}" type="presOf" srcId="{48334183-C31C-4759-9118-1819495EDDAD}" destId="{E122A347-AF75-4D42-BC5B-2BCDEA507C24}" srcOrd="0" destOrd="0" presId="urn:microsoft.com/office/officeart/2005/8/layout/vList2"/>
    <dgm:cxn modelId="{DD680CDE-0389-4416-A9DC-1F826B250469}" srcId="{B344C5C6-2C46-4848-93C9-4C03A960BD39}" destId="{CAB5FB36-D9B0-4C78-95E0-5D40493DC4C6}" srcOrd="1" destOrd="0" parTransId="{6561C666-76D3-47AF-9E42-EE31738AE34A}" sibTransId="{DA35C44F-CE1B-4B2D-9C10-21D0D4AB666C}"/>
    <dgm:cxn modelId="{37573F55-94D2-4A3A-B1ED-8969DD155125}" srcId="{B344C5C6-2C46-4848-93C9-4C03A960BD39}" destId="{AAD5207A-5E7A-4D68-AB1C-4881E0224E02}" srcOrd="2" destOrd="0" parTransId="{92E51DE1-963C-4690-8B66-570CE97356DF}" sibTransId="{76D5CBF5-FCBE-4C30-968A-80F8CB9EC0C9}"/>
    <dgm:cxn modelId="{E80064D5-D896-4E56-8B0A-868601A63E71}" srcId="{B344C5C6-2C46-4848-93C9-4C03A960BD39}" destId="{9010B9DC-0834-458F-B2DC-E585BE3D1EC4}" srcOrd="3" destOrd="0" parTransId="{229F107E-CF70-4ABB-B8C6-33D812B13006}" sibTransId="{1091D298-AAC1-410E-9E5F-E495963B7B04}"/>
    <dgm:cxn modelId="{BB6D0C5F-19CE-492F-BC00-5BB8CBF06B5E}" type="presOf" srcId="{B344C5C6-2C46-4848-93C9-4C03A960BD39}" destId="{BAB08814-56A5-450F-8E06-159E952DE531}" srcOrd="0" destOrd="0" presId="urn:microsoft.com/office/officeart/2005/8/layout/vList2"/>
    <dgm:cxn modelId="{C0AC157F-20EE-4C4D-99DC-DABBFC178FD2}" type="presOf" srcId="{9010B9DC-0834-458F-B2DC-E585BE3D1EC4}" destId="{0BD3F77A-9136-4527-9A8F-C83593F45BB5}" srcOrd="0" destOrd="0" presId="urn:microsoft.com/office/officeart/2005/8/layout/vList2"/>
    <dgm:cxn modelId="{30D733B8-A7B8-4BCF-B9EE-BC30B08E4DB4}" type="presParOf" srcId="{BAB08814-56A5-450F-8E06-159E952DE531}" destId="{E122A347-AF75-4D42-BC5B-2BCDEA507C24}" srcOrd="0" destOrd="0" presId="urn:microsoft.com/office/officeart/2005/8/layout/vList2"/>
    <dgm:cxn modelId="{ED582707-4123-4D4C-A69B-D3A425B128DC}" type="presParOf" srcId="{BAB08814-56A5-450F-8E06-159E952DE531}" destId="{65E0B4BE-2143-4895-ADAD-46D2CEEBDE7C}" srcOrd="1" destOrd="0" presId="urn:microsoft.com/office/officeart/2005/8/layout/vList2"/>
    <dgm:cxn modelId="{32708BB2-CCDD-48C4-8BF7-4474D54BD23E}" type="presParOf" srcId="{BAB08814-56A5-450F-8E06-159E952DE531}" destId="{85686DAA-EEBF-47D6-AB14-5381A01C4EEE}" srcOrd="2" destOrd="0" presId="urn:microsoft.com/office/officeart/2005/8/layout/vList2"/>
    <dgm:cxn modelId="{0B963AE1-92FE-49D3-B288-AF076AC75657}" type="presParOf" srcId="{BAB08814-56A5-450F-8E06-159E952DE531}" destId="{DEB3ECC8-02DD-4623-BA43-BF5692C5049E}" srcOrd="3" destOrd="0" presId="urn:microsoft.com/office/officeart/2005/8/layout/vList2"/>
    <dgm:cxn modelId="{61DD9EA8-EF38-479C-ABD3-665F73790404}" type="presParOf" srcId="{BAB08814-56A5-450F-8E06-159E952DE531}" destId="{07BC6BEA-89AC-4946-A010-0EA70B15CA91}" srcOrd="4" destOrd="0" presId="urn:microsoft.com/office/officeart/2005/8/layout/vList2"/>
    <dgm:cxn modelId="{FE6DF5CF-F045-4C7D-9275-011780294B00}" type="presParOf" srcId="{BAB08814-56A5-450F-8E06-159E952DE531}" destId="{A3BE284C-3437-406B-A491-0BA163027523}" srcOrd="5" destOrd="0" presId="urn:microsoft.com/office/officeart/2005/8/layout/vList2"/>
    <dgm:cxn modelId="{9A9B34F3-CF79-4F56-AA11-DB77A6CF3BCE}" type="presParOf" srcId="{BAB08814-56A5-450F-8E06-159E952DE531}" destId="{0BD3F77A-9136-4527-9A8F-C83593F45B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43375C-E3E6-41B3-960F-8056E8316F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B60E166-57F7-4264-825C-03F3DB18A380}">
      <dgm:prSet/>
      <dgm:spPr/>
      <dgm:t>
        <a:bodyPr/>
        <a:lstStyle/>
        <a:p>
          <a:pPr rtl="0"/>
          <a:r>
            <a:rPr lang="ru-RU" dirty="0" smtClean="0"/>
            <a:t>До</a:t>
          </a:r>
          <a:r>
            <a:rPr lang="ru-RU" dirty="0" smtClean="0">
              <a:solidFill>
                <a:srgbClr val="C00000"/>
              </a:solidFill>
            </a:rPr>
            <a:t> </a:t>
          </a:r>
          <a:r>
            <a:rPr lang="ru-RU" b="1" dirty="0" err="1" smtClean="0">
              <a:solidFill>
                <a:srgbClr val="C00000"/>
              </a:solidFill>
            </a:rPr>
            <a:t>кормів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тваринного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походження</a:t>
          </a:r>
          <a:r>
            <a:rPr lang="ru-RU" dirty="0" smtClean="0"/>
            <a:t> належать молоко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продукти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переробки</a:t>
          </a:r>
          <a:r>
            <a:rPr lang="ru-RU" dirty="0" smtClean="0"/>
            <a:t> (</a:t>
          </a:r>
          <a:r>
            <a:rPr lang="ru-RU" dirty="0" err="1" smtClean="0"/>
            <a:t>незбиране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збиране</a:t>
          </a:r>
          <a:r>
            <a:rPr lang="ru-RU" dirty="0" smtClean="0"/>
            <a:t> </a:t>
          </a:r>
          <a:r>
            <a:rPr lang="ru-RU" dirty="0" err="1" smtClean="0"/>
            <a:t>молоко</a:t>
          </a:r>
          <a:r>
            <a:rPr lang="ru-RU" dirty="0" smtClean="0"/>
            <a:t>, </a:t>
          </a:r>
          <a:r>
            <a:rPr lang="ru-RU" dirty="0" err="1" smtClean="0"/>
            <a:t>сколотини</a:t>
          </a:r>
          <a:r>
            <a:rPr lang="ru-RU" dirty="0" smtClean="0"/>
            <a:t>, </a:t>
          </a:r>
          <a:r>
            <a:rPr lang="ru-RU" dirty="0" err="1" smtClean="0"/>
            <a:t>сироватка</a:t>
          </a:r>
          <a:r>
            <a:rPr lang="ru-RU" dirty="0" smtClean="0"/>
            <a:t>), </a:t>
          </a:r>
          <a:r>
            <a:rPr lang="ru-RU" dirty="0" err="1" smtClean="0"/>
            <a:t>відходи</a:t>
          </a:r>
          <a:r>
            <a:rPr lang="ru-RU" dirty="0" smtClean="0"/>
            <a:t> </a:t>
          </a:r>
          <a:r>
            <a:rPr lang="ru-RU" dirty="0" err="1" smtClean="0"/>
            <a:t>м’ясопереробної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 (</a:t>
          </a:r>
          <a:r>
            <a:rPr lang="ru-RU" dirty="0" err="1" smtClean="0"/>
            <a:t>м'ясне</a:t>
          </a:r>
          <a:r>
            <a:rPr lang="ru-RU" dirty="0" smtClean="0"/>
            <a:t>, </a:t>
          </a:r>
          <a:r>
            <a:rPr lang="ru-RU" dirty="0" err="1" smtClean="0"/>
            <a:t>м'ясокісткове</a:t>
          </a:r>
          <a:r>
            <a:rPr lang="ru-RU" dirty="0" smtClean="0"/>
            <a:t>, </a:t>
          </a:r>
          <a:r>
            <a:rPr lang="ru-RU" dirty="0" err="1" smtClean="0"/>
            <a:t>кров'яне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кісткове</a:t>
          </a:r>
          <a:r>
            <a:rPr lang="ru-RU" dirty="0" smtClean="0"/>
            <a:t> </a:t>
          </a:r>
          <a:r>
            <a:rPr lang="ru-RU" dirty="0" err="1" smtClean="0"/>
            <a:t>борошно</a:t>
          </a:r>
          <a:r>
            <a:rPr lang="ru-RU" dirty="0" smtClean="0"/>
            <a:t>), </a:t>
          </a:r>
          <a:r>
            <a:rPr lang="ru-RU" dirty="0" err="1" smtClean="0"/>
            <a:t>рибопереробних</a:t>
          </a:r>
          <a:r>
            <a:rPr lang="ru-RU" dirty="0" smtClean="0"/>
            <a:t> </a:t>
          </a:r>
          <a:r>
            <a:rPr lang="ru-RU" dirty="0" err="1" smtClean="0"/>
            <a:t>підприємств</a:t>
          </a:r>
          <a:r>
            <a:rPr lang="ru-RU" dirty="0" smtClean="0"/>
            <a:t> (</a:t>
          </a:r>
          <a:r>
            <a:rPr lang="ru-RU" dirty="0" err="1" smtClean="0"/>
            <a:t>рибне</a:t>
          </a:r>
          <a:r>
            <a:rPr lang="ru-RU" dirty="0" smtClean="0"/>
            <a:t> </a:t>
          </a:r>
          <a:r>
            <a:rPr lang="ru-RU" dirty="0" err="1" smtClean="0"/>
            <a:t>борошно</a:t>
          </a:r>
          <a:r>
            <a:rPr lang="ru-RU" dirty="0" smtClean="0"/>
            <a:t>) та </a:t>
          </a:r>
          <a:r>
            <a:rPr lang="ru-RU" dirty="0" err="1" smtClean="0"/>
            <a:t>птахівництва</a:t>
          </a:r>
          <a:r>
            <a:rPr lang="ru-RU" dirty="0" smtClean="0"/>
            <a:t> (</a:t>
          </a:r>
          <a:r>
            <a:rPr lang="ru-RU" dirty="0" err="1" smtClean="0"/>
            <a:t>пір’яне</a:t>
          </a:r>
          <a:r>
            <a:rPr lang="ru-RU" dirty="0" smtClean="0"/>
            <a:t> </a:t>
          </a:r>
          <a:r>
            <a:rPr lang="ru-RU" dirty="0" err="1" smtClean="0"/>
            <a:t>борошно</a:t>
          </a:r>
          <a:r>
            <a:rPr lang="ru-RU" dirty="0" smtClean="0"/>
            <a:t>, </a:t>
          </a:r>
          <a:r>
            <a:rPr lang="ru-RU" dirty="0" err="1" smtClean="0"/>
            <a:t>яєчна</a:t>
          </a:r>
          <a:r>
            <a:rPr lang="ru-RU" dirty="0" smtClean="0"/>
            <a:t> </a:t>
          </a:r>
          <a:r>
            <a:rPr lang="ru-RU" dirty="0" err="1" smtClean="0"/>
            <a:t>шкаралупа</a:t>
          </a:r>
          <a:r>
            <a:rPr lang="ru-RU" dirty="0" smtClean="0"/>
            <a:t>). </a:t>
          </a:r>
          <a:endParaRPr lang="en-US" dirty="0"/>
        </a:p>
      </dgm:t>
    </dgm:pt>
    <dgm:pt modelId="{2D0D33A5-5467-41DF-979C-D91F7C1F4C70}" type="parTrans" cxnId="{D88E41A3-F590-495F-9F22-7D548171BD8F}">
      <dgm:prSet/>
      <dgm:spPr/>
      <dgm:t>
        <a:bodyPr/>
        <a:lstStyle/>
        <a:p>
          <a:endParaRPr lang="ru-RU"/>
        </a:p>
      </dgm:t>
    </dgm:pt>
    <dgm:pt modelId="{D480C4CB-31F8-49D8-B8E8-89FEB53BCB1E}" type="sibTrans" cxnId="{D88E41A3-F590-495F-9F22-7D548171BD8F}">
      <dgm:prSet/>
      <dgm:spPr/>
      <dgm:t>
        <a:bodyPr/>
        <a:lstStyle/>
        <a:p>
          <a:endParaRPr lang="ru-RU"/>
        </a:p>
      </dgm:t>
    </dgm:pt>
    <dgm:pt modelId="{EA3DBA0D-5457-4D9E-A149-FEBC5B8E8572}">
      <dgm:prSet/>
      <dgm:spPr/>
      <dgm:t>
        <a:bodyPr/>
        <a:lstStyle/>
        <a:p>
          <a:pPr rtl="0"/>
          <a:r>
            <a:rPr lang="ru-RU" dirty="0" err="1" smtClean="0"/>
            <a:t>Переважаючою</a:t>
          </a:r>
          <a:r>
            <a:rPr lang="ru-RU" dirty="0" smtClean="0"/>
            <a:t> </a:t>
          </a:r>
          <a:r>
            <a:rPr lang="ru-RU" dirty="0" err="1" smtClean="0"/>
            <a:t>речовиною</a:t>
          </a:r>
          <a:r>
            <a:rPr lang="ru-RU" dirty="0" smtClean="0"/>
            <a:t> </a:t>
          </a:r>
          <a:r>
            <a:rPr lang="ru-RU" dirty="0" err="1" smtClean="0"/>
            <a:t>майже</a:t>
          </a:r>
          <a:r>
            <a:rPr lang="ru-RU" dirty="0" smtClean="0"/>
            <a:t>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тваринного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сирий</a:t>
          </a:r>
          <a:r>
            <a:rPr lang="ru-RU" dirty="0" smtClean="0"/>
            <a:t> </a:t>
          </a:r>
          <a:r>
            <a:rPr lang="ru-RU" dirty="0" err="1" smtClean="0"/>
            <a:t>протеїн</a:t>
          </a:r>
          <a:r>
            <a:rPr lang="ru-RU" dirty="0" smtClean="0"/>
            <a:t>, тому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називають</a:t>
          </a:r>
          <a:r>
            <a:rPr lang="ru-RU" dirty="0" smtClean="0"/>
            <a:t>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тваринними</a:t>
          </a:r>
          <a:r>
            <a:rPr lang="ru-RU" dirty="0" smtClean="0"/>
            <a:t> </a:t>
          </a:r>
          <a:r>
            <a:rPr lang="ru-RU" dirty="0" err="1" smtClean="0"/>
            <a:t>білковими</a:t>
          </a:r>
          <a:r>
            <a:rPr lang="ru-RU" dirty="0" smtClean="0"/>
            <a:t> кормами. </a:t>
          </a:r>
          <a:r>
            <a:rPr lang="ru-RU" dirty="0" err="1" smtClean="0"/>
            <a:t>Протеїн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тваринного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 за невеликим </a:t>
          </a:r>
          <a:r>
            <a:rPr lang="ru-RU" dirty="0" err="1" smtClean="0"/>
            <a:t>винятком</a:t>
          </a:r>
          <a:r>
            <a:rPr lang="ru-RU" dirty="0" smtClean="0"/>
            <a:t> </a:t>
          </a:r>
          <a:r>
            <a:rPr lang="ru-RU" dirty="0" err="1" smtClean="0"/>
            <a:t>характеризується</a:t>
          </a:r>
          <a:r>
            <a:rPr lang="ru-RU" dirty="0" smtClean="0"/>
            <a:t> </a:t>
          </a:r>
          <a:r>
            <a:rPr lang="ru-RU" dirty="0" err="1" smtClean="0"/>
            <a:t>високою</a:t>
          </a:r>
          <a:r>
            <a:rPr lang="ru-RU" dirty="0" smtClean="0"/>
            <a:t> </a:t>
          </a:r>
          <a:r>
            <a:rPr lang="ru-RU" dirty="0" err="1" smtClean="0"/>
            <a:t>біологічною</a:t>
          </a:r>
          <a:r>
            <a:rPr lang="ru-RU" dirty="0" smtClean="0"/>
            <a:t> </a:t>
          </a:r>
          <a:r>
            <a:rPr lang="ru-RU" dirty="0" err="1" smtClean="0"/>
            <a:t>цінністю</a:t>
          </a:r>
          <a:r>
            <a:rPr lang="ru-RU" dirty="0" smtClean="0"/>
            <a:t>. </a:t>
          </a:r>
          <a:endParaRPr lang="en-US" dirty="0"/>
        </a:p>
      </dgm:t>
    </dgm:pt>
    <dgm:pt modelId="{7DC852E3-269A-4444-91C8-4B495E403F32}" type="parTrans" cxnId="{1046BB5B-F6A7-40EE-8544-9849E9AA5594}">
      <dgm:prSet/>
      <dgm:spPr/>
      <dgm:t>
        <a:bodyPr/>
        <a:lstStyle/>
        <a:p>
          <a:endParaRPr lang="ru-RU"/>
        </a:p>
      </dgm:t>
    </dgm:pt>
    <dgm:pt modelId="{5CF5A8A2-4E39-47AD-91AB-6542CAB58DFB}" type="sibTrans" cxnId="{1046BB5B-F6A7-40EE-8544-9849E9AA5594}">
      <dgm:prSet/>
      <dgm:spPr/>
      <dgm:t>
        <a:bodyPr/>
        <a:lstStyle/>
        <a:p>
          <a:endParaRPr lang="ru-RU"/>
        </a:p>
      </dgm:t>
    </dgm:pt>
    <dgm:pt modelId="{7F755DEC-C155-4724-8904-4F9EFC6F5ED1}">
      <dgm:prSet/>
      <dgm:spPr/>
      <dgm:t>
        <a:bodyPr/>
        <a:lstStyle/>
        <a:p>
          <a:pPr rtl="0"/>
          <a:r>
            <a:rPr lang="ru-RU" dirty="0" err="1" smtClean="0"/>
            <a:t>Особливістю</a:t>
          </a:r>
          <a:r>
            <a:rPr lang="ru-RU" dirty="0" smtClean="0"/>
            <a:t> </a:t>
          </a:r>
          <a:r>
            <a:rPr lang="ru-RU" dirty="0" err="1" smtClean="0"/>
            <a:t>хімічного</a:t>
          </a:r>
          <a:r>
            <a:rPr lang="ru-RU" dirty="0" smtClean="0"/>
            <a:t> складу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відсутність</a:t>
          </a:r>
          <a:r>
            <a:rPr lang="ru-RU" dirty="0" smtClean="0"/>
            <a:t> </a:t>
          </a:r>
          <a:r>
            <a:rPr lang="ru-RU" dirty="0" err="1" smtClean="0"/>
            <a:t>вуглеводів</a:t>
          </a:r>
          <a:r>
            <a:rPr lang="ru-RU" dirty="0" smtClean="0"/>
            <a:t>, за </a:t>
          </a:r>
          <a:r>
            <a:rPr lang="ru-RU" dirty="0" err="1" smtClean="0"/>
            <a:t>винятком</a:t>
          </a:r>
          <a:r>
            <a:rPr lang="ru-RU" dirty="0" smtClean="0"/>
            <a:t> </a:t>
          </a:r>
          <a:r>
            <a:rPr lang="ru-RU" dirty="0" err="1" smtClean="0"/>
            <a:t>лактози</a:t>
          </a:r>
          <a:r>
            <a:rPr lang="ru-RU" dirty="0" smtClean="0"/>
            <a:t> у </a:t>
          </a:r>
          <a:r>
            <a:rPr lang="ru-RU" dirty="0" err="1" smtClean="0"/>
            <a:t>молоці</a:t>
          </a:r>
          <a:r>
            <a:rPr lang="ru-RU" dirty="0" smtClean="0"/>
            <a:t> та </a:t>
          </a:r>
          <a:r>
            <a:rPr lang="ru-RU" dirty="0" err="1" smtClean="0"/>
            <a:t>молочних</a:t>
          </a:r>
          <a:r>
            <a:rPr lang="ru-RU" dirty="0" smtClean="0"/>
            <a:t> комах. В </a:t>
          </a:r>
          <a:r>
            <a:rPr lang="ru-RU" dirty="0" err="1" smtClean="0"/>
            <a:t>переважаючій</a:t>
          </a:r>
          <a:r>
            <a:rPr lang="ru-RU" dirty="0" smtClean="0"/>
            <a:t> </a:t>
          </a:r>
          <a:r>
            <a:rPr lang="ru-RU" dirty="0" err="1" smtClean="0"/>
            <a:t>кількості</a:t>
          </a:r>
          <a:r>
            <a:rPr lang="ru-RU" dirty="0" smtClean="0"/>
            <a:t> </a:t>
          </a:r>
          <a:r>
            <a:rPr lang="ru-RU" dirty="0" err="1" smtClean="0"/>
            <a:t>тваринні</a:t>
          </a:r>
          <a:r>
            <a:rPr lang="ru-RU" dirty="0" smtClean="0"/>
            <a:t> корми </a:t>
          </a:r>
          <a:r>
            <a:rPr lang="ru-RU" dirty="0" err="1" smtClean="0"/>
            <a:t>багаті</a:t>
          </a:r>
          <a:r>
            <a:rPr lang="ru-RU" dirty="0" smtClean="0"/>
            <a:t> на </a:t>
          </a:r>
          <a:r>
            <a:rPr lang="ru-RU" dirty="0" err="1" smtClean="0"/>
            <a:t>кальцій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засвоюваний</a:t>
          </a:r>
          <a:r>
            <a:rPr lang="ru-RU" dirty="0" smtClean="0"/>
            <a:t> фосфор. </a:t>
          </a:r>
          <a:r>
            <a:rPr lang="ru-RU" dirty="0" err="1" smtClean="0"/>
            <a:t>Крім</a:t>
          </a:r>
          <a:r>
            <a:rPr lang="ru-RU" dirty="0" smtClean="0"/>
            <a:t> того, корми </a:t>
          </a:r>
          <a:r>
            <a:rPr lang="ru-RU" dirty="0" err="1" smtClean="0"/>
            <a:t>тваринного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 </a:t>
          </a:r>
          <a:r>
            <a:rPr lang="ru-RU" dirty="0" err="1" smtClean="0"/>
            <a:t>містять</a:t>
          </a:r>
          <a:r>
            <a:rPr lang="ru-RU" dirty="0" smtClean="0"/>
            <a:t> </a:t>
          </a:r>
          <a:r>
            <a:rPr lang="ru-RU" dirty="0" err="1" smtClean="0"/>
            <a:t>вітамін</a:t>
          </a:r>
          <a:r>
            <a:rPr lang="ru-RU" dirty="0" smtClean="0"/>
            <a:t> В</a:t>
          </a:r>
          <a:r>
            <a:rPr lang="ru-RU" baseline="-25000" dirty="0" smtClean="0"/>
            <a:t>12</a:t>
          </a:r>
          <a:r>
            <a:rPr lang="ru-RU" dirty="0" smtClean="0"/>
            <a:t>.</a:t>
          </a:r>
          <a:endParaRPr lang="ru-RU" dirty="0"/>
        </a:p>
      </dgm:t>
    </dgm:pt>
    <dgm:pt modelId="{04F25EEF-DABB-4AFF-81E8-0133E7349C21}" type="parTrans" cxnId="{2ED81701-AE8B-4B54-8EC1-484E72EDF3FB}">
      <dgm:prSet/>
      <dgm:spPr/>
      <dgm:t>
        <a:bodyPr/>
        <a:lstStyle/>
        <a:p>
          <a:endParaRPr lang="ru-RU"/>
        </a:p>
      </dgm:t>
    </dgm:pt>
    <dgm:pt modelId="{8A08C769-2876-4A72-8537-2D93159DEF29}" type="sibTrans" cxnId="{2ED81701-AE8B-4B54-8EC1-484E72EDF3FB}">
      <dgm:prSet/>
      <dgm:spPr/>
      <dgm:t>
        <a:bodyPr/>
        <a:lstStyle/>
        <a:p>
          <a:endParaRPr lang="ru-RU"/>
        </a:p>
      </dgm:t>
    </dgm:pt>
    <dgm:pt modelId="{AE8CCF05-1100-47AC-BC04-FDEF23B6B218}" type="pres">
      <dgm:prSet presAssocID="{FA43375C-E3E6-41B3-960F-8056E8316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81658-4F83-4586-A2F5-647B239C259E}" type="pres">
      <dgm:prSet presAssocID="{DB60E166-57F7-4264-825C-03F3DB18A3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12417-2497-43CA-93C9-153DE64440DF}" type="pres">
      <dgm:prSet presAssocID="{D480C4CB-31F8-49D8-B8E8-89FEB53BCB1E}" presName="spacer" presStyleCnt="0"/>
      <dgm:spPr/>
    </dgm:pt>
    <dgm:pt modelId="{69616FA0-A5F1-4C4D-8050-D9C2AA2FA5FB}" type="pres">
      <dgm:prSet presAssocID="{EA3DBA0D-5457-4D9E-A149-FEBC5B8E85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0E9FD-D0E2-44E3-AED8-411B0B05184D}" type="pres">
      <dgm:prSet presAssocID="{5CF5A8A2-4E39-47AD-91AB-6542CAB58DFB}" presName="spacer" presStyleCnt="0"/>
      <dgm:spPr/>
    </dgm:pt>
    <dgm:pt modelId="{CFF762BF-5CB9-4614-80E4-90352EDA6970}" type="pres">
      <dgm:prSet presAssocID="{7F755DEC-C155-4724-8904-4F9EFC6F5E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8AE82-64FE-49E7-8203-52E584D314C5}" type="presOf" srcId="{EA3DBA0D-5457-4D9E-A149-FEBC5B8E8572}" destId="{69616FA0-A5F1-4C4D-8050-D9C2AA2FA5FB}" srcOrd="0" destOrd="0" presId="urn:microsoft.com/office/officeart/2005/8/layout/vList2"/>
    <dgm:cxn modelId="{58402D5B-1F72-4E8B-9D6D-6D2092040BB4}" type="presOf" srcId="{DB60E166-57F7-4264-825C-03F3DB18A380}" destId="{88F81658-4F83-4586-A2F5-647B239C259E}" srcOrd="0" destOrd="0" presId="urn:microsoft.com/office/officeart/2005/8/layout/vList2"/>
    <dgm:cxn modelId="{5C072696-048C-4C82-8A61-3EC4193E2984}" type="presOf" srcId="{7F755DEC-C155-4724-8904-4F9EFC6F5ED1}" destId="{CFF762BF-5CB9-4614-80E4-90352EDA6970}" srcOrd="0" destOrd="0" presId="urn:microsoft.com/office/officeart/2005/8/layout/vList2"/>
    <dgm:cxn modelId="{1046BB5B-F6A7-40EE-8544-9849E9AA5594}" srcId="{FA43375C-E3E6-41B3-960F-8056E8316F14}" destId="{EA3DBA0D-5457-4D9E-A149-FEBC5B8E8572}" srcOrd="1" destOrd="0" parTransId="{7DC852E3-269A-4444-91C8-4B495E403F32}" sibTransId="{5CF5A8A2-4E39-47AD-91AB-6542CAB58DFB}"/>
    <dgm:cxn modelId="{2ED81701-AE8B-4B54-8EC1-484E72EDF3FB}" srcId="{FA43375C-E3E6-41B3-960F-8056E8316F14}" destId="{7F755DEC-C155-4724-8904-4F9EFC6F5ED1}" srcOrd="2" destOrd="0" parTransId="{04F25EEF-DABB-4AFF-81E8-0133E7349C21}" sibTransId="{8A08C769-2876-4A72-8537-2D93159DEF29}"/>
    <dgm:cxn modelId="{D88E41A3-F590-495F-9F22-7D548171BD8F}" srcId="{FA43375C-E3E6-41B3-960F-8056E8316F14}" destId="{DB60E166-57F7-4264-825C-03F3DB18A380}" srcOrd="0" destOrd="0" parTransId="{2D0D33A5-5467-41DF-979C-D91F7C1F4C70}" sibTransId="{D480C4CB-31F8-49D8-B8E8-89FEB53BCB1E}"/>
    <dgm:cxn modelId="{1782CFE8-DDFE-47BE-B6C1-CD1C8E9E3D08}" type="presOf" srcId="{FA43375C-E3E6-41B3-960F-8056E8316F14}" destId="{AE8CCF05-1100-47AC-BC04-FDEF23B6B218}" srcOrd="0" destOrd="0" presId="urn:microsoft.com/office/officeart/2005/8/layout/vList2"/>
    <dgm:cxn modelId="{91E538AE-BCF5-4D62-A259-84BDD3B47548}" type="presParOf" srcId="{AE8CCF05-1100-47AC-BC04-FDEF23B6B218}" destId="{88F81658-4F83-4586-A2F5-647B239C259E}" srcOrd="0" destOrd="0" presId="urn:microsoft.com/office/officeart/2005/8/layout/vList2"/>
    <dgm:cxn modelId="{4C6C2A00-B881-4A04-8798-2C7ABC7E5F19}" type="presParOf" srcId="{AE8CCF05-1100-47AC-BC04-FDEF23B6B218}" destId="{22612417-2497-43CA-93C9-153DE64440DF}" srcOrd="1" destOrd="0" presId="urn:microsoft.com/office/officeart/2005/8/layout/vList2"/>
    <dgm:cxn modelId="{33160585-3FED-481D-BC23-5B3F7EA86BC5}" type="presParOf" srcId="{AE8CCF05-1100-47AC-BC04-FDEF23B6B218}" destId="{69616FA0-A5F1-4C4D-8050-D9C2AA2FA5FB}" srcOrd="2" destOrd="0" presId="urn:microsoft.com/office/officeart/2005/8/layout/vList2"/>
    <dgm:cxn modelId="{DBA6F882-E1AC-45B3-AF15-7EF189897EF1}" type="presParOf" srcId="{AE8CCF05-1100-47AC-BC04-FDEF23B6B218}" destId="{3D20E9FD-D0E2-44E3-AED8-411B0B05184D}" srcOrd="3" destOrd="0" presId="urn:microsoft.com/office/officeart/2005/8/layout/vList2"/>
    <dgm:cxn modelId="{6649FF08-07CF-471D-81D2-3C7CAEE859A3}" type="presParOf" srcId="{AE8CCF05-1100-47AC-BC04-FDEF23B6B218}" destId="{CFF762BF-5CB9-4614-80E4-90352EDA69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A1558F-F00C-4504-AB29-8AA5AAFB9E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5E455D-81F2-4ADC-974C-C442B640D607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Комбіновані</a:t>
          </a:r>
          <a:r>
            <a:rPr lang="ru-RU" b="1" dirty="0" smtClean="0">
              <a:solidFill>
                <a:srgbClr val="C00000"/>
              </a:solidFill>
            </a:rPr>
            <a:t> корми (</a:t>
          </a:r>
          <a:r>
            <a:rPr lang="ru-RU" b="1" dirty="0" err="1" smtClean="0">
              <a:solidFill>
                <a:srgbClr val="C00000"/>
              </a:solidFill>
            </a:rPr>
            <a:t>комбікорми</a:t>
          </a:r>
          <a:r>
            <a:rPr lang="ru-RU" b="1" dirty="0" smtClean="0"/>
            <a:t>) </a:t>
          </a:r>
          <a:r>
            <a:rPr lang="ru-RU" dirty="0" smtClean="0"/>
            <a:t>–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переважно</a:t>
          </a:r>
          <a:r>
            <a:rPr lang="ru-RU" dirty="0" smtClean="0"/>
            <a:t> </a:t>
          </a:r>
          <a:r>
            <a:rPr lang="ru-RU" dirty="0" err="1" smtClean="0"/>
            <a:t>однорідні</a:t>
          </a:r>
          <a:r>
            <a:rPr lang="ru-RU" dirty="0" smtClean="0"/>
            <a:t> </a:t>
          </a:r>
          <a:r>
            <a:rPr lang="ru-RU" dirty="0" err="1" smtClean="0"/>
            <a:t>суміші</a:t>
          </a:r>
          <a:r>
            <a:rPr lang="ru-RU" dirty="0" smtClean="0"/>
            <a:t> </a:t>
          </a:r>
          <a:r>
            <a:rPr lang="ru-RU" dirty="0" err="1" smtClean="0"/>
            <a:t>подрібнених</a:t>
          </a:r>
          <a:r>
            <a:rPr lang="ru-RU" dirty="0" smtClean="0"/>
            <a:t> </a:t>
          </a:r>
          <a:r>
            <a:rPr lang="ru-RU" dirty="0" err="1" smtClean="0"/>
            <a:t>кормових</a:t>
          </a:r>
          <a:r>
            <a:rPr lang="ru-RU" dirty="0" smtClean="0"/>
            <a:t> </a:t>
          </a:r>
          <a:r>
            <a:rPr lang="ru-RU" dirty="0" err="1" smtClean="0"/>
            <a:t>засобів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виготовляються</a:t>
          </a:r>
          <a:r>
            <a:rPr lang="ru-RU" dirty="0" smtClean="0"/>
            <a:t> за </a:t>
          </a:r>
          <a:r>
            <a:rPr lang="ru-RU" dirty="0" err="1" smtClean="0"/>
            <a:t>науково</a:t>
          </a:r>
          <a:r>
            <a:rPr lang="ru-RU" dirty="0" smtClean="0"/>
            <a:t> </a:t>
          </a:r>
          <a:r>
            <a:rPr lang="ru-RU" dirty="0" err="1" smtClean="0"/>
            <a:t>обґрунтованими</a:t>
          </a:r>
          <a:r>
            <a:rPr lang="ru-RU" dirty="0" smtClean="0"/>
            <a:t> рецептами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призначені</a:t>
          </a:r>
          <a:r>
            <a:rPr lang="ru-RU" dirty="0" smtClean="0"/>
            <a:t> для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</a:t>
          </a:r>
          <a:r>
            <a:rPr lang="ru-RU" dirty="0" err="1" smtClean="0"/>
            <a:t>певного</a:t>
          </a:r>
          <a:r>
            <a:rPr lang="ru-RU" dirty="0" smtClean="0"/>
            <a:t> виду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. </a:t>
          </a:r>
          <a:r>
            <a:rPr lang="ru-RU" dirty="0" err="1" smtClean="0"/>
            <a:t>Виготовляють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в основному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декількох</a:t>
          </a:r>
          <a:r>
            <a:rPr lang="ru-RU" dirty="0" smtClean="0"/>
            <a:t> </a:t>
          </a:r>
          <a:r>
            <a:rPr lang="ru-RU" dirty="0" err="1" smtClean="0"/>
            <a:t>видів</a:t>
          </a:r>
          <a:r>
            <a:rPr lang="ru-RU" dirty="0" smtClean="0"/>
            <a:t> </a:t>
          </a:r>
          <a:r>
            <a:rPr lang="ru-RU" dirty="0" err="1" smtClean="0"/>
            <a:t>подрібненого</a:t>
          </a:r>
          <a:r>
            <a:rPr lang="ru-RU" dirty="0" smtClean="0"/>
            <a:t> зерна </a:t>
          </a:r>
          <a:r>
            <a:rPr lang="ru-RU" dirty="0" err="1" smtClean="0"/>
            <a:t>злакових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бобових</a:t>
          </a:r>
          <a:r>
            <a:rPr lang="ru-RU" dirty="0" smtClean="0"/>
            <a:t> культур </a:t>
          </a:r>
          <a:r>
            <a:rPr lang="ru-RU" dirty="0" err="1" smtClean="0"/>
            <a:t>із</a:t>
          </a:r>
          <a:r>
            <a:rPr lang="ru-RU" dirty="0" smtClean="0"/>
            <a:t> добавкою </a:t>
          </a:r>
          <a:r>
            <a:rPr lang="ru-RU" dirty="0" err="1" smtClean="0"/>
            <a:t>багатих</a:t>
          </a:r>
          <a:r>
            <a:rPr lang="ru-RU" dirty="0" smtClean="0"/>
            <a:t> </a:t>
          </a:r>
          <a:r>
            <a:rPr lang="ru-RU" dirty="0" err="1" smtClean="0"/>
            <a:t>протеїном</a:t>
          </a:r>
          <a:r>
            <a:rPr lang="ru-RU" dirty="0" smtClean="0"/>
            <a:t> макух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шротів</a:t>
          </a:r>
          <a:r>
            <a:rPr lang="ru-RU" dirty="0" smtClean="0"/>
            <a:t>,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тваринного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, </a:t>
          </a:r>
          <a:r>
            <a:rPr lang="ru-RU" dirty="0" err="1" smtClean="0"/>
            <a:t>трав'яного</a:t>
          </a:r>
          <a:r>
            <a:rPr lang="ru-RU" dirty="0" smtClean="0"/>
            <a:t> </a:t>
          </a:r>
          <a:r>
            <a:rPr lang="ru-RU" dirty="0" err="1" smtClean="0"/>
            <a:t>борошна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спеціальних</a:t>
          </a:r>
          <a:r>
            <a:rPr lang="ru-RU" dirty="0" smtClean="0"/>
            <a:t> добавок (</a:t>
          </a:r>
          <a:r>
            <a:rPr lang="ru-RU" dirty="0" err="1" smtClean="0"/>
            <a:t>преміксів</a:t>
          </a:r>
          <a:r>
            <a:rPr lang="ru-RU" dirty="0" smtClean="0"/>
            <a:t>),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складаються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мінеральних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вітамінних</a:t>
          </a:r>
          <a:r>
            <a:rPr lang="ru-RU" dirty="0" smtClean="0"/>
            <a:t> </a:t>
          </a:r>
          <a:r>
            <a:rPr lang="ru-RU" dirty="0" err="1" smtClean="0"/>
            <a:t>препаратів</a:t>
          </a:r>
          <a:r>
            <a:rPr lang="ru-RU" dirty="0" smtClean="0"/>
            <a:t> та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біологічно</a:t>
          </a:r>
          <a:r>
            <a:rPr lang="ru-RU" dirty="0" smtClean="0"/>
            <a:t> </a:t>
          </a:r>
          <a:r>
            <a:rPr lang="ru-RU" dirty="0" err="1" smtClean="0"/>
            <a:t>активних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</a:t>
          </a:r>
          <a:endParaRPr lang="ru-RU" dirty="0"/>
        </a:p>
      </dgm:t>
    </dgm:pt>
    <dgm:pt modelId="{A8EEC28E-55C6-4778-A248-1AF256B3C519}" type="parTrans" cxnId="{55F4EA1B-E469-47C2-B270-5E998D1D0640}">
      <dgm:prSet/>
      <dgm:spPr/>
      <dgm:t>
        <a:bodyPr/>
        <a:lstStyle/>
        <a:p>
          <a:endParaRPr lang="ru-RU"/>
        </a:p>
      </dgm:t>
    </dgm:pt>
    <dgm:pt modelId="{9CBFFE67-BCC3-4FD6-A326-118C764ACC53}" type="sibTrans" cxnId="{55F4EA1B-E469-47C2-B270-5E998D1D0640}">
      <dgm:prSet/>
      <dgm:spPr/>
      <dgm:t>
        <a:bodyPr/>
        <a:lstStyle/>
        <a:p>
          <a:endParaRPr lang="ru-RU"/>
        </a:p>
      </dgm:t>
    </dgm:pt>
    <dgm:pt modelId="{4060D7DA-003D-485B-82EE-C14EA51C1879}">
      <dgm:prSet/>
      <dgm:spPr/>
      <dgm:t>
        <a:bodyPr/>
        <a:lstStyle/>
        <a:p>
          <a:pPr rtl="0"/>
          <a:r>
            <a:rPr lang="ru-RU" dirty="0" smtClean="0"/>
            <a:t>Рецептуру </a:t>
          </a:r>
          <a:r>
            <a:rPr lang="ru-RU" dirty="0" err="1" smtClean="0"/>
            <a:t>комбікормів</a:t>
          </a:r>
          <a:r>
            <a:rPr lang="ru-RU" dirty="0" smtClean="0"/>
            <a:t> </a:t>
          </a:r>
          <a:r>
            <a:rPr lang="ru-RU" dirty="0" err="1" smtClean="0"/>
            <a:t>розробляють</a:t>
          </a:r>
          <a:r>
            <a:rPr lang="ru-RU" dirty="0" smtClean="0"/>
            <a:t> </a:t>
          </a:r>
          <a:r>
            <a:rPr lang="ru-RU" dirty="0" err="1" smtClean="0"/>
            <a:t>наукові</a:t>
          </a:r>
          <a:r>
            <a:rPr lang="ru-RU" dirty="0" smtClean="0"/>
            <a:t> установи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сучасних</a:t>
          </a:r>
          <a:r>
            <a:rPr lang="ru-RU" dirty="0" smtClean="0"/>
            <a:t> </a:t>
          </a:r>
          <a:r>
            <a:rPr lang="ru-RU" dirty="0" err="1" smtClean="0"/>
            <a:t>знань</a:t>
          </a:r>
          <a:r>
            <a:rPr lang="ru-RU" dirty="0" smtClean="0"/>
            <a:t> про </a:t>
          </a:r>
          <a:r>
            <a:rPr lang="ru-RU" dirty="0" err="1" smtClean="0"/>
            <a:t>живлення</a:t>
          </a:r>
          <a:r>
            <a:rPr lang="ru-RU" dirty="0" smtClean="0"/>
            <a:t>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видів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вікових</a:t>
          </a:r>
          <a:r>
            <a:rPr lang="ru-RU" dirty="0" smtClean="0"/>
            <a:t> </a:t>
          </a:r>
          <a:r>
            <a:rPr lang="ru-RU" dirty="0" err="1" smtClean="0"/>
            <a:t>груп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та потреби </a:t>
          </a:r>
          <a:r>
            <a:rPr lang="ru-RU" dirty="0" err="1" smtClean="0"/>
            <a:t>їх</a:t>
          </a:r>
          <a:r>
            <a:rPr lang="ru-RU" dirty="0" smtClean="0"/>
            <a:t> у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речовинах</a:t>
          </a:r>
          <a:r>
            <a:rPr lang="ru-RU" dirty="0" smtClean="0"/>
            <a:t>.</a:t>
          </a:r>
          <a:endParaRPr lang="ru-RU" dirty="0"/>
        </a:p>
      </dgm:t>
    </dgm:pt>
    <dgm:pt modelId="{BB39BF48-C2F7-41C4-B5D7-242C6DCC7B4F}" type="parTrans" cxnId="{D34C4FFF-6840-4F97-8D38-57F5F2EF0E90}">
      <dgm:prSet/>
      <dgm:spPr/>
      <dgm:t>
        <a:bodyPr/>
        <a:lstStyle/>
        <a:p>
          <a:endParaRPr lang="ru-RU"/>
        </a:p>
      </dgm:t>
    </dgm:pt>
    <dgm:pt modelId="{064F0E0F-1327-49C0-8A7C-2A43C599A4AF}" type="sibTrans" cxnId="{D34C4FFF-6840-4F97-8D38-57F5F2EF0E90}">
      <dgm:prSet/>
      <dgm:spPr/>
      <dgm:t>
        <a:bodyPr/>
        <a:lstStyle/>
        <a:p>
          <a:endParaRPr lang="ru-RU"/>
        </a:p>
      </dgm:t>
    </dgm:pt>
    <dgm:pt modelId="{C818F184-F6C6-4926-8200-4064AEB36688}">
      <dgm:prSet/>
      <dgm:spPr/>
      <dgm:t>
        <a:bodyPr/>
        <a:lstStyle/>
        <a:p>
          <a:pPr rtl="0"/>
          <a:r>
            <a:rPr lang="ru-RU" dirty="0" smtClean="0"/>
            <a:t>Кожному рецепту </a:t>
          </a:r>
          <a:r>
            <a:rPr lang="ru-RU" dirty="0" err="1" smtClean="0"/>
            <a:t>комбікорму</a:t>
          </a:r>
          <a:r>
            <a:rPr lang="ru-RU" dirty="0" smtClean="0"/>
            <a:t> </a:t>
          </a:r>
          <a:r>
            <a:rPr lang="ru-RU" dirty="0" err="1" smtClean="0"/>
            <a:t>присвоюється</a:t>
          </a:r>
          <a:r>
            <a:rPr lang="ru-RU" dirty="0" smtClean="0"/>
            <a:t> </a:t>
          </a:r>
          <a:r>
            <a:rPr lang="ru-RU" dirty="0" err="1" smtClean="0"/>
            <a:t>певні</a:t>
          </a:r>
          <a:r>
            <a:rPr lang="ru-RU" dirty="0" smtClean="0"/>
            <a:t> </a:t>
          </a:r>
          <a:r>
            <a:rPr lang="ru-RU" dirty="0" err="1" smtClean="0"/>
            <a:t>літерні</a:t>
          </a:r>
          <a:r>
            <a:rPr lang="ru-RU" dirty="0" smtClean="0"/>
            <a:t> </a:t>
          </a:r>
          <a:r>
            <a:rPr lang="ru-RU" dirty="0" err="1" smtClean="0"/>
            <a:t>позначення</a:t>
          </a:r>
          <a:r>
            <a:rPr lang="ru-RU" dirty="0" smtClean="0"/>
            <a:t> та номер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виду </a:t>
          </a:r>
          <a:r>
            <a:rPr lang="ru-RU" dirty="0" err="1" smtClean="0"/>
            <a:t>тварин</a:t>
          </a:r>
          <a:r>
            <a:rPr lang="ru-RU" dirty="0" smtClean="0"/>
            <a:t>.</a:t>
          </a:r>
          <a:endParaRPr lang="ru-RU" dirty="0"/>
        </a:p>
      </dgm:t>
    </dgm:pt>
    <dgm:pt modelId="{AEB4D56E-BB2F-4CEA-8F7A-A383C49F60DF}" type="parTrans" cxnId="{CB00CEF7-6966-49AD-8664-CD038AC9AEB4}">
      <dgm:prSet/>
      <dgm:spPr/>
      <dgm:t>
        <a:bodyPr/>
        <a:lstStyle/>
        <a:p>
          <a:endParaRPr lang="ru-RU"/>
        </a:p>
      </dgm:t>
    </dgm:pt>
    <dgm:pt modelId="{D9565848-F90C-404F-8E70-3A94F3556966}" type="sibTrans" cxnId="{CB00CEF7-6966-49AD-8664-CD038AC9AEB4}">
      <dgm:prSet/>
      <dgm:spPr/>
      <dgm:t>
        <a:bodyPr/>
        <a:lstStyle/>
        <a:p>
          <a:endParaRPr lang="ru-RU"/>
        </a:p>
      </dgm:t>
    </dgm:pt>
    <dgm:pt modelId="{610CE8FD-6612-4AFA-84F4-CA4D1F46A5CF}" type="pres">
      <dgm:prSet presAssocID="{6FA1558F-F00C-4504-AB29-8AA5AAFB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38B2D-DFEF-4257-A554-927B0CE86BD6}" type="pres">
      <dgm:prSet presAssocID="{1A5E455D-81F2-4ADC-974C-C442B640D6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B741B-487B-43BF-B7D3-A9A266AFB127}" type="pres">
      <dgm:prSet presAssocID="{9CBFFE67-BCC3-4FD6-A326-118C764ACC53}" presName="spacer" presStyleCnt="0"/>
      <dgm:spPr/>
    </dgm:pt>
    <dgm:pt modelId="{95ED3677-5D8D-4542-A758-73EEF8B19A1F}" type="pres">
      <dgm:prSet presAssocID="{4060D7DA-003D-485B-82EE-C14EA51C1879}" presName="parentText" presStyleLbl="node1" presStyleIdx="1" presStyleCnt="3" custScaleY="52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2159A-B314-438B-A348-CF933589A672}" type="pres">
      <dgm:prSet presAssocID="{064F0E0F-1327-49C0-8A7C-2A43C599A4AF}" presName="spacer" presStyleCnt="0"/>
      <dgm:spPr/>
    </dgm:pt>
    <dgm:pt modelId="{FCF4337A-5978-46FC-AD7F-76ED1310877E}" type="pres">
      <dgm:prSet presAssocID="{C818F184-F6C6-4926-8200-4064AEB36688}" presName="parentText" presStyleLbl="node1" presStyleIdx="2" presStyleCnt="3" custScaleY="50910" custLinFactNeighborY="-293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AA47F9-FBFC-4B24-A727-DEC390500105}" type="presOf" srcId="{C818F184-F6C6-4926-8200-4064AEB36688}" destId="{FCF4337A-5978-46FC-AD7F-76ED1310877E}" srcOrd="0" destOrd="0" presId="urn:microsoft.com/office/officeart/2005/8/layout/vList2"/>
    <dgm:cxn modelId="{9C756D66-653C-486F-85EB-AB75ABF8BA57}" type="presOf" srcId="{1A5E455D-81F2-4ADC-974C-C442B640D607}" destId="{1FD38B2D-DFEF-4257-A554-927B0CE86BD6}" srcOrd="0" destOrd="0" presId="urn:microsoft.com/office/officeart/2005/8/layout/vList2"/>
    <dgm:cxn modelId="{6FE57703-CE03-40DE-ACC4-9AF421ADD0D1}" type="presOf" srcId="{6FA1558F-F00C-4504-AB29-8AA5AAFB9E2D}" destId="{610CE8FD-6612-4AFA-84F4-CA4D1F46A5CF}" srcOrd="0" destOrd="0" presId="urn:microsoft.com/office/officeart/2005/8/layout/vList2"/>
    <dgm:cxn modelId="{172273C0-CC19-4FE9-A805-FEDE3923A0DA}" type="presOf" srcId="{4060D7DA-003D-485B-82EE-C14EA51C1879}" destId="{95ED3677-5D8D-4542-A758-73EEF8B19A1F}" srcOrd="0" destOrd="0" presId="urn:microsoft.com/office/officeart/2005/8/layout/vList2"/>
    <dgm:cxn modelId="{D34C4FFF-6840-4F97-8D38-57F5F2EF0E90}" srcId="{6FA1558F-F00C-4504-AB29-8AA5AAFB9E2D}" destId="{4060D7DA-003D-485B-82EE-C14EA51C1879}" srcOrd="1" destOrd="0" parTransId="{BB39BF48-C2F7-41C4-B5D7-242C6DCC7B4F}" sibTransId="{064F0E0F-1327-49C0-8A7C-2A43C599A4AF}"/>
    <dgm:cxn modelId="{CB00CEF7-6966-49AD-8664-CD038AC9AEB4}" srcId="{6FA1558F-F00C-4504-AB29-8AA5AAFB9E2D}" destId="{C818F184-F6C6-4926-8200-4064AEB36688}" srcOrd="2" destOrd="0" parTransId="{AEB4D56E-BB2F-4CEA-8F7A-A383C49F60DF}" sibTransId="{D9565848-F90C-404F-8E70-3A94F3556966}"/>
    <dgm:cxn modelId="{55F4EA1B-E469-47C2-B270-5E998D1D0640}" srcId="{6FA1558F-F00C-4504-AB29-8AA5AAFB9E2D}" destId="{1A5E455D-81F2-4ADC-974C-C442B640D607}" srcOrd="0" destOrd="0" parTransId="{A8EEC28E-55C6-4778-A248-1AF256B3C519}" sibTransId="{9CBFFE67-BCC3-4FD6-A326-118C764ACC53}"/>
    <dgm:cxn modelId="{FE408E0E-3E59-4E12-9F96-7BAFB04A5B2F}" type="presParOf" srcId="{610CE8FD-6612-4AFA-84F4-CA4D1F46A5CF}" destId="{1FD38B2D-DFEF-4257-A554-927B0CE86BD6}" srcOrd="0" destOrd="0" presId="urn:microsoft.com/office/officeart/2005/8/layout/vList2"/>
    <dgm:cxn modelId="{5FA49E0D-E4DE-4E97-9D6D-EF895F1F4405}" type="presParOf" srcId="{610CE8FD-6612-4AFA-84F4-CA4D1F46A5CF}" destId="{0E6B741B-487B-43BF-B7D3-A9A266AFB127}" srcOrd="1" destOrd="0" presId="urn:microsoft.com/office/officeart/2005/8/layout/vList2"/>
    <dgm:cxn modelId="{7C3FC093-FDFD-4592-82B5-CC904517D70C}" type="presParOf" srcId="{610CE8FD-6612-4AFA-84F4-CA4D1F46A5CF}" destId="{95ED3677-5D8D-4542-A758-73EEF8B19A1F}" srcOrd="2" destOrd="0" presId="urn:microsoft.com/office/officeart/2005/8/layout/vList2"/>
    <dgm:cxn modelId="{12FB197E-16A6-448A-B399-3C5A00FA4483}" type="presParOf" srcId="{610CE8FD-6612-4AFA-84F4-CA4D1F46A5CF}" destId="{DCE2159A-B314-438B-A348-CF933589A672}" srcOrd="3" destOrd="0" presId="urn:microsoft.com/office/officeart/2005/8/layout/vList2"/>
    <dgm:cxn modelId="{6A6B65D9-E103-4420-A182-211DDB5E3983}" type="presParOf" srcId="{610CE8FD-6612-4AFA-84F4-CA4D1F46A5CF}" destId="{FCF4337A-5978-46FC-AD7F-76ED131087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5411CC-90BD-4686-9A75-89D8E498417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04F93-1AEA-4B5E-95E8-1F82855FB20C}">
      <dgm:prSet/>
      <dgm:spPr/>
      <dgm:t>
        <a:bodyPr/>
        <a:lstStyle/>
        <a:p>
          <a:pPr algn="l" rtl="0"/>
          <a:r>
            <a:rPr lang="ru-RU" b="1" dirty="0" smtClean="0"/>
            <a:t>Кормовою добавкою</a:t>
          </a:r>
          <a:r>
            <a:rPr lang="ru-RU" dirty="0" smtClean="0"/>
            <a:t> 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кормовий</a:t>
          </a:r>
          <a:r>
            <a:rPr lang="ru-RU" dirty="0" smtClean="0"/>
            <a:t> </a:t>
          </a:r>
          <a:r>
            <a:rPr lang="ru-RU" dirty="0" err="1" smtClean="0"/>
            <a:t>засіб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застосовується</a:t>
          </a:r>
          <a:r>
            <a:rPr lang="ru-RU" dirty="0" smtClean="0"/>
            <a:t> для </a:t>
          </a:r>
          <a:r>
            <a:rPr lang="ru-RU" dirty="0" err="1" smtClean="0"/>
            <a:t>поліпшення</a:t>
          </a:r>
          <a:r>
            <a:rPr lang="ru-RU" dirty="0" smtClean="0"/>
            <a:t> </a:t>
          </a:r>
          <a:r>
            <a:rPr lang="ru-RU" dirty="0" err="1" smtClean="0"/>
            <a:t>поживної</a:t>
          </a:r>
          <a:r>
            <a:rPr lang="ru-RU" dirty="0" smtClean="0"/>
            <a:t> </a:t>
          </a:r>
          <a:r>
            <a:rPr lang="ru-RU" dirty="0" err="1" smtClean="0"/>
            <a:t>цінності</a:t>
          </a:r>
          <a:r>
            <a:rPr lang="ru-RU" dirty="0" smtClean="0"/>
            <a:t> основного корму. До них </a:t>
          </a:r>
          <a:r>
            <a:rPr lang="ru-RU" dirty="0" err="1" smtClean="0"/>
            <a:t>відносять</a:t>
          </a:r>
          <a:r>
            <a:rPr lang="ru-RU" dirty="0" smtClean="0"/>
            <a:t> </a:t>
          </a:r>
          <a:r>
            <a:rPr lang="ru-RU" dirty="0" err="1" smtClean="0"/>
            <a:t>концентровані</a:t>
          </a:r>
          <a:r>
            <a:rPr lang="ru-RU" dirty="0" smtClean="0"/>
            <a:t> </a:t>
          </a:r>
          <a:r>
            <a:rPr lang="ru-RU" dirty="0" err="1" smtClean="0"/>
            <a:t>джерела</a:t>
          </a:r>
          <a:r>
            <a:rPr lang="ru-RU" dirty="0" smtClean="0"/>
            <a:t> </a:t>
          </a:r>
          <a:r>
            <a:rPr lang="ru-RU" dirty="0" err="1" smtClean="0"/>
            <a:t>мінеральних</a:t>
          </a:r>
          <a:r>
            <a:rPr lang="ru-RU" dirty="0" smtClean="0"/>
            <a:t> (</a:t>
          </a:r>
          <a:r>
            <a:rPr lang="ru-RU" dirty="0" err="1" smtClean="0"/>
            <a:t>крейда</a:t>
          </a:r>
          <a:r>
            <a:rPr lang="ru-RU" dirty="0" smtClean="0"/>
            <a:t>, </a:t>
          </a:r>
          <a:r>
            <a:rPr lang="ru-RU" dirty="0" err="1" smtClean="0"/>
            <a:t>фосфати</a:t>
          </a:r>
          <a:r>
            <a:rPr lang="ru-RU" dirty="0" smtClean="0"/>
            <a:t>, </a:t>
          </a:r>
          <a:r>
            <a:rPr lang="ru-RU" dirty="0" err="1" smtClean="0"/>
            <a:t>сіль</a:t>
          </a:r>
          <a:r>
            <a:rPr lang="ru-RU" dirty="0" smtClean="0"/>
            <a:t> </a:t>
          </a:r>
          <a:r>
            <a:rPr lang="ru-RU" dirty="0" err="1" smtClean="0"/>
            <a:t>кухонна</a:t>
          </a:r>
          <a:r>
            <a:rPr lang="ru-RU" dirty="0" smtClean="0"/>
            <a:t>, </a:t>
          </a:r>
          <a:r>
            <a:rPr lang="ru-RU" dirty="0" err="1" smtClean="0"/>
            <a:t>солі</a:t>
          </a:r>
          <a:r>
            <a:rPr lang="ru-RU" dirty="0" smtClean="0"/>
            <a:t> </a:t>
          </a:r>
          <a:r>
            <a:rPr lang="ru-RU" dirty="0" err="1" smtClean="0"/>
            <a:t>мікроелементів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), </a:t>
          </a:r>
          <a:r>
            <a:rPr lang="ru-RU" dirty="0" err="1" smtClean="0"/>
            <a:t>біологічно-активних</a:t>
          </a:r>
          <a:r>
            <a:rPr lang="ru-RU" dirty="0" smtClean="0"/>
            <a:t> (</a:t>
          </a:r>
          <a:r>
            <a:rPr lang="ru-RU" dirty="0" err="1" smtClean="0"/>
            <a:t>вітамінні</a:t>
          </a:r>
          <a:r>
            <a:rPr lang="ru-RU" dirty="0" smtClean="0"/>
            <a:t>, </a:t>
          </a:r>
          <a:r>
            <a:rPr lang="ru-RU" dirty="0" err="1" smtClean="0"/>
            <a:t>ферментні</a:t>
          </a:r>
          <a:r>
            <a:rPr lang="ru-RU" dirty="0" smtClean="0"/>
            <a:t>, </a:t>
          </a:r>
          <a:r>
            <a:rPr lang="ru-RU" dirty="0" err="1" smtClean="0"/>
            <a:t>гормональні</a:t>
          </a:r>
          <a:r>
            <a:rPr lang="ru-RU" dirty="0" smtClean="0"/>
            <a:t> </a:t>
          </a:r>
          <a:r>
            <a:rPr lang="ru-RU" dirty="0" err="1" smtClean="0"/>
            <a:t>препарати</a:t>
          </a:r>
          <a:r>
            <a:rPr lang="ru-RU" dirty="0" smtClean="0"/>
            <a:t> </a:t>
          </a:r>
          <a:r>
            <a:rPr lang="ru-RU" dirty="0" err="1" smtClean="0"/>
            <a:t>та</a:t>
          </a:r>
          <a:r>
            <a:rPr lang="ru-RU" dirty="0" smtClean="0"/>
            <a:t> </a:t>
          </a:r>
          <a:r>
            <a:rPr lang="ru-RU" dirty="0" err="1" smtClean="0"/>
            <a:t>кормові</a:t>
          </a:r>
          <a:r>
            <a:rPr lang="ru-RU" dirty="0" smtClean="0"/>
            <a:t> </a:t>
          </a:r>
          <a:r>
            <a:rPr lang="ru-RU" dirty="0" err="1" smtClean="0"/>
            <a:t>антибіотики</a:t>
          </a:r>
          <a:r>
            <a:rPr lang="ru-RU" dirty="0" smtClean="0"/>
            <a:t>), </a:t>
          </a:r>
          <a:r>
            <a:rPr lang="ru-RU" dirty="0" err="1" smtClean="0"/>
            <a:t>білкових</a:t>
          </a:r>
          <a:r>
            <a:rPr lang="ru-RU" dirty="0" smtClean="0"/>
            <a:t> (</a:t>
          </a:r>
          <a:r>
            <a:rPr lang="ru-RU" dirty="0" err="1" smtClean="0"/>
            <a:t>кормові</a:t>
          </a:r>
          <a:r>
            <a:rPr lang="ru-RU" dirty="0" smtClean="0"/>
            <a:t> </a:t>
          </a:r>
          <a:r>
            <a:rPr lang="ru-RU" dirty="0" err="1" smtClean="0"/>
            <a:t>дріжджі</a:t>
          </a:r>
          <a:r>
            <a:rPr lang="ru-RU" dirty="0" smtClean="0"/>
            <a:t>) </a:t>
          </a:r>
          <a:r>
            <a:rPr lang="ru-RU" dirty="0" err="1" smtClean="0"/>
            <a:t>та</a:t>
          </a:r>
          <a:r>
            <a:rPr lang="ru-RU" dirty="0" smtClean="0"/>
            <a:t> </a:t>
          </a:r>
          <a:r>
            <a:rPr lang="ru-RU" dirty="0" err="1" smtClean="0"/>
            <a:t>синтетичних</a:t>
          </a:r>
          <a:r>
            <a:rPr lang="ru-RU" dirty="0" smtClean="0"/>
            <a:t> </a:t>
          </a:r>
          <a:r>
            <a:rPr lang="ru-RU" dirty="0" err="1" smtClean="0"/>
            <a:t>небілкових</a:t>
          </a:r>
          <a:r>
            <a:rPr lang="ru-RU" dirty="0" smtClean="0"/>
            <a:t> </a:t>
          </a:r>
          <a:r>
            <a:rPr lang="ru-RU" dirty="0" err="1" smtClean="0"/>
            <a:t>азотистих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(</a:t>
          </a:r>
          <a:r>
            <a:rPr lang="ru-RU" dirty="0" err="1" smtClean="0"/>
            <a:t>сечовина</a:t>
          </a:r>
          <a:r>
            <a:rPr lang="ru-RU" dirty="0" smtClean="0"/>
            <a:t>, </a:t>
          </a:r>
          <a:r>
            <a:rPr lang="ru-RU" dirty="0" err="1" smtClean="0"/>
            <a:t>біурет</a:t>
          </a:r>
          <a:r>
            <a:rPr lang="ru-RU" dirty="0" smtClean="0"/>
            <a:t>, </a:t>
          </a:r>
          <a:r>
            <a:rPr lang="ru-RU" dirty="0" err="1" smtClean="0"/>
            <a:t>амонійні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, </a:t>
          </a:r>
          <a:r>
            <a:rPr lang="ru-RU" dirty="0" err="1" smtClean="0"/>
            <a:t>амінокислоти</a:t>
          </a:r>
          <a:r>
            <a:rPr lang="ru-RU" dirty="0" smtClean="0"/>
            <a:t>). </a:t>
          </a:r>
          <a:endParaRPr lang="en-US" dirty="0" smtClean="0"/>
        </a:p>
        <a:p>
          <a:pPr algn="just" rtl="0"/>
          <a:r>
            <a:rPr lang="ru-RU" b="1" dirty="0" smtClean="0">
              <a:solidFill>
                <a:srgbClr val="002060"/>
              </a:solidFill>
            </a:rPr>
            <a:t>До </a:t>
          </a:r>
          <a:r>
            <a:rPr lang="ru-RU" b="1" dirty="0" err="1" smtClean="0">
              <a:solidFill>
                <a:srgbClr val="002060"/>
              </a:solidFill>
            </a:rPr>
            <a:t>групи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кормових</a:t>
          </a:r>
          <a:r>
            <a:rPr lang="ru-RU" b="1" dirty="0" smtClean="0">
              <a:solidFill>
                <a:srgbClr val="002060"/>
              </a:solidFill>
            </a:rPr>
            <a:t> добавок </a:t>
          </a:r>
          <a:r>
            <a:rPr lang="ru-RU" b="1" dirty="0" err="1" smtClean="0">
              <a:solidFill>
                <a:srgbClr val="002060"/>
              </a:solidFill>
            </a:rPr>
            <a:t>відносять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також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пребіотики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прибіотики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сорбенти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мікотоксинів</a:t>
          </a:r>
          <a:r>
            <a:rPr lang="ru-RU" b="1" dirty="0" smtClean="0">
              <a:solidFill>
                <a:srgbClr val="002060"/>
              </a:solidFill>
            </a:rPr>
            <a:t>, </a:t>
          </a:r>
          <a:r>
            <a:rPr lang="ru-RU" b="1" dirty="0" err="1" smtClean="0">
              <a:solidFill>
                <a:srgbClr val="002060"/>
              </a:solidFill>
            </a:rPr>
            <a:t>органічні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джерела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мінеральних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елементів</a:t>
          </a:r>
          <a:r>
            <a:rPr lang="ru-RU" b="1" dirty="0" smtClean="0">
              <a:solidFill>
                <a:srgbClr val="002060"/>
              </a:solidFill>
            </a:rPr>
            <a:t> та </a:t>
          </a:r>
          <a:r>
            <a:rPr lang="ru-RU" b="1" dirty="0" err="1" smtClean="0">
              <a:solidFill>
                <a:srgbClr val="002060"/>
              </a:solidFill>
            </a:rPr>
            <a:t>інші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продукти</a:t>
          </a:r>
          <a:r>
            <a:rPr lang="ru-RU" b="1" dirty="0" smtClean="0">
              <a:solidFill>
                <a:srgbClr val="002060"/>
              </a:solidFill>
            </a:rPr>
            <a:t>.</a:t>
          </a:r>
          <a:endParaRPr lang="ru-RU" b="1" dirty="0">
            <a:solidFill>
              <a:srgbClr val="002060"/>
            </a:solidFill>
          </a:endParaRPr>
        </a:p>
      </dgm:t>
    </dgm:pt>
    <dgm:pt modelId="{D8D7117A-C9C0-4A0D-8940-81E6798C8CDE}" type="parTrans" cxnId="{77885CFC-21CB-4C62-A2F3-E900A438120B}">
      <dgm:prSet/>
      <dgm:spPr/>
      <dgm:t>
        <a:bodyPr/>
        <a:lstStyle/>
        <a:p>
          <a:endParaRPr lang="ru-RU"/>
        </a:p>
      </dgm:t>
    </dgm:pt>
    <dgm:pt modelId="{D14CEEA5-BEA9-4BB3-89B6-CE101ACEC5EA}" type="sibTrans" cxnId="{77885CFC-21CB-4C62-A2F3-E900A438120B}">
      <dgm:prSet/>
      <dgm:spPr/>
      <dgm:t>
        <a:bodyPr/>
        <a:lstStyle/>
        <a:p>
          <a:endParaRPr lang="ru-RU"/>
        </a:p>
      </dgm:t>
    </dgm:pt>
    <dgm:pt modelId="{9CD6D8E7-915B-4C03-9A3E-D7039EE0623A}" type="pres">
      <dgm:prSet presAssocID="{9F5411CC-90BD-4686-9A75-89D8E4984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3CCCE5-07D4-45F0-BE86-F28354CC78B5}" type="pres">
      <dgm:prSet presAssocID="{41E04F93-1AEA-4B5E-95E8-1F82855FB2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47755-82BA-4BF9-9C81-432362B0CC74}" type="presOf" srcId="{41E04F93-1AEA-4B5E-95E8-1F82855FB20C}" destId="{E33CCCE5-07D4-45F0-BE86-F28354CC78B5}" srcOrd="0" destOrd="0" presId="urn:microsoft.com/office/officeart/2005/8/layout/vList2"/>
    <dgm:cxn modelId="{77885CFC-21CB-4C62-A2F3-E900A438120B}" srcId="{9F5411CC-90BD-4686-9A75-89D8E498417C}" destId="{41E04F93-1AEA-4B5E-95E8-1F82855FB20C}" srcOrd="0" destOrd="0" parTransId="{D8D7117A-C9C0-4A0D-8940-81E6798C8CDE}" sibTransId="{D14CEEA5-BEA9-4BB3-89B6-CE101ACEC5EA}"/>
    <dgm:cxn modelId="{4A319169-92C9-4E13-B723-AEA1C81E2AAE}" type="presOf" srcId="{9F5411CC-90BD-4686-9A75-89D8E498417C}" destId="{9CD6D8E7-915B-4C03-9A3E-D7039EE0623A}" srcOrd="0" destOrd="0" presId="urn:microsoft.com/office/officeart/2005/8/layout/vList2"/>
    <dgm:cxn modelId="{53A13A9F-9E9C-40A8-97BB-D3A17F54276D}" type="presParOf" srcId="{9CD6D8E7-915B-4C03-9A3E-D7039EE0623A}" destId="{E33CCCE5-07D4-45F0-BE86-F28354CC78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D5178-9C76-4E64-B719-1D698BCA1C31}">
      <dsp:nvSpPr>
        <dsp:cNvPr id="0" name=""/>
        <dsp:cNvSpPr/>
      </dsp:nvSpPr>
      <dsp:spPr>
        <a:xfrm>
          <a:off x="0" y="30250"/>
          <a:ext cx="8964488" cy="3124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</a:rPr>
            <a:t>За </a:t>
          </a:r>
          <a:r>
            <a:rPr lang="ru-RU" sz="2100" b="1" kern="1200" dirty="0" err="1" smtClean="0">
              <a:solidFill>
                <a:srgbClr val="C00000"/>
              </a:solidFill>
            </a:rPr>
            <a:t>хімічним</a:t>
          </a:r>
          <a:r>
            <a:rPr lang="ru-RU" sz="2100" b="1" kern="1200" dirty="0" smtClean="0">
              <a:solidFill>
                <a:srgbClr val="C00000"/>
              </a:solidFill>
            </a:rPr>
            <a:t> </a:t>
          </a:r>
          <a:r>
            <a:rPr lang="ru-RU" sz="2100" b="1" kern="1200" dirty="0" err="1" smtClean="0">
              <a:solidFill>
                <a:srgbClr val="C00000"/>
              </a:solidFill>
            </a:rPr>
            <a:t>складомз</a:t>
          </a:r>
          <a:r>
            <a:rPr lang="ru-RU" sz="2100" b="1" kern="1200" dirty="0" smtClean="0">
              <a:solidFill>
                <a:srgbClr val="C00000"/>
              </a:solidFill>
            </a:rPr>
            <a:t> </a:t>
          </a:r>
          <a:r>
            <a:rPr lang="ru-RU" sz="2100" b="1" kern="1200" dirty="0" err="1" smtClean="0">
              <a:solidFill>
                <a:srgbClr val="C00000"/>
              </a:solidFill>
            </a:rPr>
            <a:t>ернові</a:t>
          </a:r>
          <a:r>
            <a:rPr lang="ru-RU" sz="2100" b="1" kern="1200" dirty="0" smtClean="0">
              <a:solidFill>
                <a:srgbClr val="C00000"/>
              </a:solidFill>
            </a:rPr>
            <a:t> корми </a:t>
          </a:r>
          <a:r>
            <a:rPr lang="ru-RU" sz="2100" b="1" kern="1200" dirty="0" err="1" smtClean="0">
              <a:solidFill>
                <a:srgbClr val="C00000"/>
              </a:solidFill>
            </a:rPr>
            <a:t>розподіляють</a:t>
          </a:r>
          <a:r>
            <a:rPr lang="ru-RU" sz="2100" b="1" kern="1200" dirty="0" smtClean="0">
              <a:solidFill>
                <a:srgbClr val="C00000"/>
              </a:solidFill>
            </a:rPr>
            <a:t> на:</a:t>
          </a:r>
          <a:r>
            <a:rPr lang="ru-RU" sz="2100" b="1" kern="1200" dirty="0" smtClean="0"/>
            <a:t> </a:t>
          </a:r>
          <a:r>
            <a:rPr lang="ru-RU" sz="2100" kern="1200" dirty="0" err="1" smtClean="0"/>
            <a:t>багаті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вуглеводами</a:t>
          </a:r>
          <a:r>
            <a:rPr lang="ru-RU" sz="2100" kern="1200" dirty="0" smtClean="0"/>
            <a:t> – зерно </a:t>
          </a:r>
          <a:r>
            <a:rPr lang="ru-RU" sz="2100" kern="1200" dirty="0" err="1" smtClean="0"/>
            <a:t>злакових</a:t>
          </a:r>
          <a:r>
            <a:rPr lang="ru-RU" sz="2100" kern="1200" dirty="0" smtClean="0"/>
            <a:t> (</a:t>
          </a:r>
          <a:r>
            <a:rPr lang="ru-RU" sz="2100" kern="1200" dirty="0" err="1" smtClean="0"/>
            <a:t>пшениця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ячмінь</a:t>
          </a:r>
          <a:r>
            <a:rPr lang="ru-RU" sz="2100" kern="1200" dirty="0" smtClean="0"/>
            <a:t>, овес, жито, </a:t>
          </a:r>
          <a:r>
            <a:rPr lang="ru-RU" sz="2100" kern="1200" dirty="0" err="1" smtClean="0"/>
            <a:t>кукурудза</a:t>
          </a:r>
          <a:r>
            <a:rPr lang="ru-RU" sz="2100" i="1" kern="1200" dirty="0" smtClean="0"/>
            <a:t>, </a:t>
          </a:r>
          <a:r>
            <a:rPr lang="ru-RU" sz="2100" kern="1200" dirty="0" smtClean="0"/>
            <a:t>просо, сорго та </a:t>
          </a:r>
          <a:r>
            <a:rPr lang="ru-RU" sz="2100" kern="1200" dirty="0" err="1" smtClean="0"/>
            <a:t>інші</a:t>
          </a:r>
          <a:r>
            <a:rPr lang="ru-RU" sz="2100" kern="1200" dirty="0" smtClean="0"/>
            <a:t> ); </a:t>
          </a:r>
          <a:r>
            <a:rPr lang="ru-RU" sz="2100" kern="1200" dirty="0" err="1" smtClean="0"/>
            <a:t>багаті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протеїном</a:t>
          </a:r>
          <a:r>
            <a:rPr lang="ru-RU" sz="2100" kern="1200" dirty="0" smtClean="0"/>
            <a:t> – зерно </a:t>
          </a:r>
          <a:r>
            <a:rPr lang="ru-RU" sz="2100" kern="1200" dirty="0" err="1" smtClean="0"/>
            <a:t>бобових</a:t>
          </a:r>
          <a:r>
            <a:rPr lang="ru-RU" sz="2100" kern="1200" dirty="0" smtClean="0"/>
            <a:t> (горох, </a:t>
          </a:r>
          <a:r>
            <a:rPr lang="ru-RU" sz="2100" kern="1200" dirty="0" err="1" smtClean="0"/>
            <a:t>боби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кормові</a:t>
          </a:r>
          <a:r>
            <a:rPr lang="ru-RU" sz="2100" kern="1200" dirty="0" smtClean="0"/>
            <a:t>, люпин, соя, чина)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багаті</a:t>
          </a:r>
          <a:r>
            <a:rPr lang="ru-RU" sz="2100" kern="1200" dirty="0" smtClean="0"/>
            <a:t> жиром – </a:t>
          </a:r>
          <a:r>
            <a:rPr lang="ru-RU" sz="2100" kern="1200" dirty="0" err="1" smtClean="0"/>
            <a:t>насіння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олійних</a:t>
          </a:r>
          <a:r>
            <a:rPr lang="ru-RU" sz="2100" kern="1200" dirty="0" smtClean="0"/>
            <a:t> культур (</a:t>
          </a:r>
          <a:r>
            <a:rPr lang="ru-RU" sz="2100" kern="1200" dirty="0" err="1" smtClean="0"/>
            <a:t>соняшник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льон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ріпак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суріпиця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рижій</a:t>
          </a:r>
          <a:r>
            <a:rPr lang="ru-RU" sz="2100" kern="1200" dirty="0" smtClean="0"/>
            <a:t>).</a:t>
          </a:r>
          <a:endParaRPr lang="ru-RU" sz="2100" kern="1200" dirty="0"/>
        </a:p>
      </dsp:txBody>
      <dsp:txXfrm>
        <a:off x="0" y="30250"/>
        <a:ext cx="8964488" cy="3124996"/>
      </dsp:txXfrm>
    </dsp:sp>
    <dsp:sp modelId="{290F740A-D7A4-4C90-8459-A71C29343039}">
      <dsp:nvSpPr>
        <dsp:cNvPr id="0" name=""/>
        <dsp:cNvSpPr/>
      </dsp:nvSpPr>
      <dsp:spPr>
        <a:xfrm>
          <a:off x="0" y="3215727"/>
          <a:ext cx="8964488" cy="3124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C00000"/>
              </a:solidFill>
            </a:rPr>
            <a:t>Зерно </a:t>
          </a:r>
          <a:r>
            <a:rPr lang="ru-RU" sz="2100" b="1" kern="1200" dirty="0" err="1" smtClean="0">
              <a:solidFill>
                <a:srgbClr val="C00000"/>
              </a:solidFill>
            </a:rPr>
            <a:t>злакових</a:t>
          </a:r>
          <a:r>
            <a:rPr lang="ru-RU" sz="2100" b="1" kern="1200" dirty="0" smtClean="0">
              <a:solidFill>
                <a:srgbClr val="C00000"/>
              </a:solidFill>
            </a:rPr>
            <a:t> культур</a:t>
          </a:r>
          <a:r>
            <a:rPr lang="ru-RU" sz="2100" kern="1200" dirty="0" smtClean="0"/>
            <a:t> – </a:t>
          </a:r>
          <a:r>
            <a:rPr lang="ru-RU" sz="2100" kern="1200" dirty="0" err="1" smtClean="0"/>
            <a:t>це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переважно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енергетичний</a:t>
          </a:r>
          <a:r>
            <a:rPr lang="ru-RU" sz="2100" kern="1200" dirty="0" smtClean="0"/>
            <a:t> корм. У </a:t>
          </a:r>
          <a:r>
            <a:rPr lang="ru-RU" sz="2100" kern="1200" dirty="0" err="1" smtClean="0"/>
            <a:t>ньому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міститься</a:t>
          </a:r>
          <a:r>
            <a:rPr lang="ru-RU" sz="2100" kern="1200" dirty="0" smtClean="0"/>
            <a:t> 84–88% </a:t>
          </a:r>
          <a:r>
            <a:rPr lang="ru-RU" sz="2100" kern="1200" dirty="0" err="1" smtClean="0"/>
            <a:t>сухої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речовини</a:t>
          </a:r>
          <a:r>
            <a:rPr lang="ru-RU" sz="2100" kern="1200" dirty="0" smtClean="0"/>
            <a:t>, 10–14 – </a:t>
          </a:r>
          <a:r>
            <a:rPr lang="ru-RU" sz="2100" kern="1200" dirty="0" err="1" smtClean="0"/>
            <a:t>протеїну</a:t>
          </a:r>
          <a:r>
            <a:rPr lang="ru-RU" sz="2100" kern="1200" dirty="0" smtClean="0"/>
            <a:t>, 2-3 – жиру (овес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кукурудза</a:t>
          </a:r>
          <a:r>
            <a:rPr lang="ru-RU" sz="2100" kern="1200" dirty="0" smtClean="0"/>
            <a:t> 4–6%), 60–70 – </a:t>
          </a:r>
          <a:r>
            <a:rPr lang="ru-RU" sz="2100" kern="1200" dirty="0" err="1" smtClean="0"/>
            <a:t>безазотистих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екстрактивних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речовин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представлених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переважно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крохмалем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і</a:t>
          </a:r>
          <a:r>
            <a:rPr lang="ru-RU" sz="2100" kern="1200" dirty="0" smtClean="0"/>
            <a:t> 2–4% золи. </a:t>
          </a:r>
          <a:r>
            <a:rPr lang="ru-RU" sz="2100" kern="1200" dirty="0" err="1" smtClean="0"/>
            <a:t>Рівень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клітковини</a:t>
          </a:r>
          <a:r>
            <a:rPr lang="ru-RU" sz="2100" kern="1200" dirty="0" smtClean="0"/>
            <a:t> у </a:t>
          </a:r>
          <a:r>
            <a:rPr lang="ru-RU" sz="2100" kern="1200" dirty="0" err="1" smtClean="0"/>
            <a:t>голозерних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коливається</a:t>
          </a:r>
          <a:r>
            <a:rPr lang="ru-RU" sz="2100" kern="1200" dirty="0" smtClean="0"/>
            <a:t> в межах 2–3%, а у </a:t>
          </a:r>
          <a:r>
            <a:rPr lang="ru-RU" sz="2100" kern="1200" dirty="0" err="1" smtClean="0"/>
            <a:t>плівчастих</a:t>
          </a:r>
          <a:r>
            <a:rPr lang="ru-RU" sz="2100" kern="1200" dirty="0" smtClean="0"/>
            <a:t> (</a:t>
          </a:r>
          <a:r>
            <a:rPr lang="ru-RU" sz="2100" kern="1200" dirty="0" err="1" smtClean="0"/>
            <a:t>ячмінь</a:t>
          </a:r>
          <a:r>
            <a:rPr lang="ru-RU" sz="2100" kern="1200" dirty="0" smtClean="0"/>
            <a:t>, просо, овес) – 5–9%. </a:t>
          </a:r>
          <a:r>
            <a:rPr lang="ru-RU" sz="2100" kern="1200" dirty="0" err="1" smtClean="0"/>
            <a:t>Поживність</a:t>
          </a:r>
          <a:r>
            <a:rPr lang="ru-RU" sz="2100" kern="1200" dirty="0" smtClean="0"/>
            <a:t> 1 кг зерна </a:t>
          </a:r>
          <a:r>
            <a:rPr lang="ru-RU" sz="2100" kern="1200" dirty="0" err="1" smtClean="0"/>
            <a:t>злаків</a:t>
          </a:r>
          <a:r>
            <a:rPr lang="ru-RU" sz="2100" kern="1200" dirty="0" smtClean="0"/>
            <a:t> становить 1–1,3 к. од. </a:t>
          </a:r>
          <a:r>
            <a:rPr lang="ru-RU" sz="2100" kern="1200" dirty="0" err="1" smtClean="0"/>
            <a:t>із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вмістом</a:t>
          </a:r>
          <a:r>
            <a:rPr lang="ru-RU" sz="2100" kern="1200" dirty="0" smtClean="0"/>
            <a:t> 67–106 г </a:t>
          </a:r>
          <a:r>
            <a:rPr lang="ru-RU" sz="2100" kern="1200" dirty="0" err="1" smtClean="0"/>
            <a:t>перетравного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протеїну</a:t>
          </a:r>
          <a:r>
            <a:rPr lang="ru-RU" sz="2100" kern="1200" dirty="0" smtClean="0"/>
            <a:t>. </a:t>
          </a:r>
          <a:r>
            <a:rPr lang="ru-RU" sz="2100" kern="1200" dirty="0" err="1" smtClean="0"/>
            <a:t>Протеїни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злакових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мають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невисоку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біологічну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цінність</a:t>
          </a:r>
          <a:r>
            <a:rPr lang="ru-RU" sz="2100" kern="1200" dirty="0" smtClean="0"/>
            <a:t>, тому </a:t>
          </a:r>
          <a:r>
            <a:rPr lang="ru-RU" sz="2100" kern="1200" dirty="0" err="1" smtClean="0"/>
            <a:t>що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бідні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лізин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метіонін</a:t>
          </a:r>
          <a:r>
            <a:rPr lang="ru-RU" sz="2100" kern="1200" dirty="0" smtClean="0"/>
            <a:t>, триптофан та </a:t>
          </a:r>
          <a:r>
            <a:rPr lang="ru-RU" sz="2100" kern="1200" dirty="0" err="1" smtClean="0"/>
            <a:t>інші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незамінні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амінокислоти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0" y="3215727"/>
        <a:ext cx="8964488" cy="31249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26CA12-8EE3-49A8-A7AB-3F52B184F04F}">
      <dsp:nvSpPr>
        <dsp:cNvPr id="0" name=""/>
        <dsp:cNvSpPr/>
      </dsp:nvSpPr>
      <dsp:spPr>
        <a:xfrm>
          <a:off x="0" y="19885"/>
          <a:ext cx="9144000" cy="479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err="1" smtClean="0">
              <a:solidFill>
                <a:srgbClr val="C00000"/>
              </a:solidFill>
            </a:rPr>
            <a:t>Протеїнові</a:t>
          </a:r>
          <a:r>
            <a:rPr lang="ru-RU" sz="3200" b="1" u="sng" kern="1200" dirty="0" smtClean="0">
              <a:solidFill>
                <a:srgbClr val="C00000"/>
              </a:solidFill>
            </a:rPr>
            <a:t> добавки</a:t>
          </a:r>
          <a:r>
            <a:rPr lang="ru-RU" sz="3200" kern="1200" dirty="0" smtClean="0"/>
            <a:t> </a:t>
          </a:r>
          <a:r>
            <a:rPr lang="ru-RU" sz="3200" kern="1200" dirty="0" smtClean="0">
              <a:sym typeface="Symbol"/>
            </a:rPr>
            <a:t>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кормові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засоби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які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містять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понад</a:t>
          </a:r>
          <a:r>
            <a:rPr lang="ru-RU" sz="3200" kern="1200" dirty="0" smtClean="0"/>
            <a:t> 20% </a:t>
          </a:r>
          <a:r>
            <a:rPr lang="ru-RU" sz="3200" kern="1200" dirty="0" err="1" smtClean="0"/>
            <a:t>протеїну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або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його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еквіваленту</a:t>
          </a:r>
          <a:r>
            <a:rPr lang="ru-RU" sz="3200" kern="1200" dirty="0" smtClean="0"/>
            <a:t>. </a:t>
          </a:r>
          <a:r>
            <a:rPr lang="ru-RU" sz="3200" kern="1200" dirty="0" err="1" smtClean="0"/>
            <a:t>Одержують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їх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з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тваринних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рослинних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мікробних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джерел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або</a:t>
          </a:r>
          <a:r>
            <a:rPr lang="ru-RU" sz="3200" kern="1200" dirty="0" smtClean="0"/>
            <a:t> шляхом </a:t>
          </a:r>
          <a:r>
            <a:rPr lang="ru-RU" sz="3200" kern="1200" dirty="0" err="1" smtClean="0"/>
            <a:t>промислового</a:t>
          </a:r>
          <a:r>
            <a:rPr lang="ru-RU" sz="3200" kern="1200" dirty="0" smtClean="0"/>
            <a:t> синтезу. </a:t>
          </a:r>
          <a:r>
            <a:rPr lang="ru-RU" sz="3200" kern="1200" dirty="0" err="1" smtClean="0"/>
            <a:t>Виробництво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синтетичних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амінокислот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стосується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передусім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виробництва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кристалічних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його</a:t>
          </a:r>
          <a:r>
            <a:rPr lang="ru-RU" sz="3200" kern="1200" dirty="0" smtClean="0"/>
            <a:t> форм: </a:t>
          </a:r>
          <a:r>
            <a:rPr lang="ru-RU" sz="3200" kern="1200" dirty="0" err="1" smtClean="0"/>
            <a:t>L-лізину</a:t>
          </a:r>
          <a:r>
            <a:rPr lang="ru-RU" sz="3200" kern="1200" dirty="0" smtClean="0"/>
            <a:t> та </a:t>
          </a:r>
          <a:r>
            <a:rPr lang="ru-RU" sz="3200" kern="1200" dirty="0" err="1" smtClean="0"/>
            <a:t>DL-метіоніну</a:t>
          </a:r>
          <a:r>
            <a:rPr lang="ru-RU" sz="3200" kern="1200" dirty="0" smtClean="0"/>
            <a:t>, </a:t>
          </a:r>
          <a:r>
            <a:rPr lang="ru-RU" sz="3200" kern="1200" dirty="0" err="1" smtClean="0"/>
            <a:t>хоча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налагоджено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виробництво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L-треоніну</a:t>
          </a:r>
          <a:r>
            <a:rPr lang="ru-RU" sz="3200" kern="1200" dirty="0" smtClean="0"/>
            <a:t>, L-триптофану та </a:t>
          </a:r>
          <a:r>
            <a:rPr lang="ru-RU" sz="3200" kern="1200" dirty="0" err="1" smtClean="0"/>
            <a:t>інших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амінокислот</a:t>
          </a:r>
          <a:r>
            <a:rPr lang="ru-RU" sz="3200" kern="1200" dirty="0" smtClean="0"/>
            <a:t>. </a:t>
          </a:r>
          <a:endParaRPr lang="ru-RU" sz="3200" kern="1200" dirty="0"/>
        </a:p>
      </dsp:txBody>
      <dsp:txXfrm>
        <a:off x="0" y="19885"/>
        <a:ext cx="9144000" cy="47923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EFA090-136E-4DE6-BED9-82E2CDAED520}">
      <dsp:nvSpPr>
        <dsp:cNvPr id="0" name=""/>
        <dsp:cNvSpPr/>
      </dsp:nvSpPr>
      <dsp:spPr>
        <a:xfrm>
          <a:off x="0" y="53441"/>
          <a:ext cx="8568952" cy="1670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Дефіцит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енергії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є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однією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з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найважливіших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проблем у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годівлі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високопродуктивних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тварин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зокрема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корів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Пропіленгліколь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smtClean="0">
              <a:latin typeface="Arial" pitchFamily="34" charset="0"/>
              <a:cs typeface="Arial" pitchFamily="34" charset="0"/>
              <a:sym typeface="Symbol"/>
            </a:rPr>
            <a:t>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700" b="1" u="sng" kern="1200" dirty="0" err="1" smtClean="0">
              <a:latin typeface="Arial" pitchFamily="34" charset="0"/>
              <a:cs typeface="Arial" pitchFamily="34" charset="0"/>
            </a:rPr>
            <a:t>енергетична</a:t>
          </a:r>
          <a:r>
            <a:rPr lang="ru-RU" sz="1700" b="1" u="sng" kern="1200" dirty="0" smtClean="0">
              <a:latin typeface="Arial" pitchFamily="34" charset="0"/>
              <a:cs typeface="Arial" pitchFamily="34" charset="0"/>
            </a:rPr>
            <a:t> добавка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призначена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для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великої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рогатої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худоби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для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підвищення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надою,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вмісту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жиру в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молоці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має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антисептичні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властивості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. У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годівлі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високопродуктивних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молочних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корів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застосовують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стійкі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в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рубці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сухі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форми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жирів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53441"/>
        <a:ext cx="8568952" cy="1670760"/>
      </dsp:txXfrm>
    </dsp:sp>
    <dsp:sp modelId="{9AF5C50B-2A49-42B1-AA37-6A0EE8FC422C}">
      <dsp:nvSpPr>
        <dsp:cNvPr id="0" name=""/>
        <dsp:cNvSpPr/>
      </dsp:nvSpPr>
      <dsp:spPr>
        <a:xfrm>
          <a:off x="0" y="1773161"/>
          <a:ext cx="8568952" cy="1670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Більшість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кормів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не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забезпечують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повною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мірою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потреби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тварин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у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елементах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що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потребує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застосування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 </a:t>
          </a:r>
          <a:r>
            <a:rPr lang="ru-RU" sz="1700" b="1" u="sng" kern="1200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sz="1700" b="1" u="sng" kern="1200" dirty="0" smtClean="0">
              <a:latin typeface="Arial" pitchFamily="34" charset="0"/>
              <a:cs typeface="Arial" pitchFamily="34" charset="0"/>
            </a:rPr>
            <a:t> добавок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. За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джерелами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походження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добавки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поділяються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на три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категорії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: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1773161"/>
        <a:ext cx="8568952" cy="1670760"/>
      </dsp:txXfrm>
    </dsp:sp>
    <dsp:sp modelId="{6FE62EBB-9759-4FA4-A24A-61C03108ED02}">
      <dsp:nvSpPr>
        <dsp:cNvPr id="0" name=""/>
        <dsp:cNvSpPr/>
      </dsp:nvSpPr>
      <dsp:spPr>
        <a:xfrm>
          <a:off x="0" y="3492881"/>
          <a:ext cx="8568952" cy="11425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природні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джерела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мінеральних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речовин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3492881"/>
        <a:ext cx="8568952" cy="1142532"/>
      </dsp:txXfrm>
    </dsp:sp>
    <dsp:sp modelId="{B9FB4EAD-5796-4992-AAA4-514FA90F8E06}">
      <dsp:nvSpPr>
        <dsp:cNvPr id="0" name=""/>
        <dsp:cNvSpPr/>
      </dsp:nvSpPr>
      <dsp:spPr>
        <a:xfrm>
          <a:off x="0" y="4684374"/>
          <a:ext cx="8568952" cy="11784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синтетичні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мінеральні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сполуки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4684374"/>
        <a:ext cx="8568952" cy="1178420"/>
      </dsp:txXfrm>
    </dsp:sp>
    <dsp:sp modelId="{5D06FB9B-3D02-4D98-A4BE-2FEC99FE0CEC}">
      <dsp:nvSpPr>
        <dsp:cNvPr id="0" name=""/>
        <dsp:cNvSpPr/>
      </dsp:nvSpPr>
      <dsp:spPr>
        <a:xfrm>
          <a:off x="0" y="5911754"/>
          <a:ext cx="8568952" cy="8928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побічні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продукти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м’ясокомбінатів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кісткове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борошно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).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5911754"/>
        <a:ext cx="8568952" cy="89280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28FB7-0BAD-463A-AFB8-5038C8ADF69B}">
      <dsp:nvSpPr>
        <dsp:cNvPr id="0" name=""/>
        <dsp:cNvSpPr/>
      </dsp:nvSpPr>
      <dsp:spPr>
        <a:xfrm>
          <a:off x="0" y="538055"/>
          <a:ext cx="9144000" cy="145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У </a:t>
          </a:r>
          <a:r>
            <a:rPr lang="ru-RU" sz="2600" b="1" kern="1200" dirty="0" err="1" smtClean="0"/>
            <a:t>годівлі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тварин</a:t>
          </a:r>
          <a:r>
            <a:rPr lang="ru-RU" sz="2600" b="1" kern="1200" dirty="0" smtClean="0"/>
            <a:t> широко </a:t>
          </a:r>
          <a:r>
            <a:rPr lang="ru-RU" sz="2600" b="1" kern="1200" dirty="0" err="1" smtClean="0"/>
            <a:t>застосовують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кухонну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сіль</a:t>
          </a:r>
          <a:r>
            <a:rPr lang="ru-RU" sz="2600" b="1" kern="1200" dirty="0" smtClean="0"/>
            <a:t> для </a:t>
          </a:r>
          <a:r>
            <a:rPr lang="ru-RU" sz="2600" b="1" kern="1200" dirty="0" err="1" smtClean="0"/>
            <a:t>поповнення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нестачі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натрію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і</a:t>
          </a:r>
          <a:r>
            <a:rPr lang="ru-RU" sz="2600" b="1" kern="1200" dirty="0" smtClean="0"/>
            <a:t> хлору.</a:t>
          </a:r>
          <a:endParaRPr lang="ru-RU" sz="2600" b="1" kern="1200" dirty="0"/>
        </a:p>
      </dsp:txBody>
      <dsp:txXfrm>
        <a:off x="0" y="538055"/>
        <a:ext cx="9144000" cy="1454456"/>
      </dsp:txXfrm>
    </dsp:sp>
    <dsp:sp modelId="{8F6244E6-5AF7-4015-A47D-A337DF575842}">
      <dsp:nvSpPr>
        <dsp:cNvPr id="0" name=""/>
        <dsp:cNvSpPr/>
      </dsp:nvSpPr>
      <dsp:spPr>
        <a:xfrm>
          <a:off x="0" y="2067391"/>
          <a:ext cx="9144000" cy="145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Нестачу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кальцію</a:t>
          </a:r>
          <a:r>
            <a:rPr lang="ru-RU" sz="2600" b="1" kern="1200" dirty="0" smtClean="0"/>
            <a:t> в </a:t>
          </a:r>
          <a:r>
            <a:rPr lang="ru-RU" sz="2600" b="1" kern="1200" dirty="0" err="1" smtClean="0"/>
            <a:t>раціонах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поповнюють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крейдою</a:t>
          </a:r>
          <a:r>
            <a:rPr lang="ru-RU" sz="2600" b="1" kern="1200" dirty="0" smtClean="0"/>
            <a:t> (37% </a:t>
          </a:r>
          <a:r>
            <a:rPr lang="ru-RU" sz="2600" b="1" kern="1200" dirty="0" err="1" smtClean="0"/>
            <a:t>кальцію</a:t>
          </a:r>
          <a:r>
            <a:rPr lang="ru-RU" sz="2600" b="1" kern="1200" dirty="0" smtClean="0"/>
            <a:t>), </a:t>
          </a:r>
          <a:r>
            <a:rPr lang="ru-RU" sz="2600" b="1" kern="1200" dirty="0" err="1" smtClean="0"/>
            <a:t>вапняками</a:t>
          </a:r>
          <a:r>
            <a:rPr lang="ru-RU" sz="2600" b="1" kern="1200" dirty="0" smtClean="0"/>
            <a:t> (33%), </a:t>
          </a:r>
          <a:r>
            <a:rPr lang="ru-RU" sz="2600" b="1" kern="1200" dirty="0" err="1" smtClean="0"/>
            <a:t>подрібненими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черпашками</a:t>
          </a:r>
          <a:r>
            <a:rPr lang="ru-RU" sz="2600" b="1" kern="1200" dirty="0" smtClean="0"/>
            <a:t> (36</a:t>
          </a:r>
          <a:r>
            <a:rPr lang="ru-RU" sz="2600" b="1" kern="1200" dirty="0" smtClean="0">
              <a:sym typeface="Symbol"/>
            </a:rPr>
            <a:t></a:t>
          </a:r>
          <a:r>
            <a:rPr lang="ru-RU" sz="2600" b="1" kern="1200" dirty="0" smtClean="0"/>
            <a:t>38%). </a:t>
          </a:r>
          <a:endParaRPr lang="ru-RU" sz="2600" b="1" kern="1200" dirty="0"/>
        </a:p>
      </dsp:txBody>
      <dsp:txXfrm>
        <a:off x="0" y="2067391"/>
        <a:ext cx="9144000" cy="1454456"/>
      </dsp:txXfrm>
    </dsp:sp>
    <dsp:sp modelId="{00061022-5A53-48ED-87D4-E92FF550B421}">
      <dsp:nvSpPr>
        <dsp:cNvPr id="0" name=""/>
        <dsp:cNvSpPr/>
      </dsp:nvSpPr>
      <dsp:spPr>
        <a:xfrm>
          <a:off x="0" y="3596728"/>
          <a:ext cx="9144000" cy="1454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Дефіцит</a:t>
          </a:r>
          <a:r>
            <a:rPr lang="ru-RU" sz="2600" b="1" kern="1200" dirty="0" smtClean="0"/>
            <a:t> фосфору </a:t>
          </a:r>
          <a:r>
            <a:rPr lang="ru-RU" sz="2600" b="1" kern="1200" dirty="0" err="1" smtClean="0"/>
            <a:t>компенсують</a:t>
          </a:r>
          <a:r>
            <a:rPr lang="ru-RU" sz="2600" b="1" kern="1200" dirty="0" smtClean="0"/>
            <a:t> за </a:t>
          </a:r>
          <a:r>
            <a:rPr lang="ru-RU" sz="2600" b="1" kern="1200" dirty="0" err="1" smtClean="0"/>
            <a:t>рахунок</a:t>
          </a:r>
          <a:r>
            <a:rPr lang="ru-RU" sz="2600" b="1" kern="1200" dirty="0" smtClean="0"/>
            <a:t> солей </a:t>
          </a:r>
          <a:r>
            <a:rPr lang="ru-RU" sz="2600" b="1" kern="1200" dirty="0" err="1" smtClean="0"/>
            <a:t>фосфорної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кислоти</a:t>
          </a:r>
          <a:r>
            <a:rPr lang="ru-RU" sz="2600" b="1" kern="1200" dirty="0" smtClean="0"/>
            <a:t> </a:t>
          </a:r>
          <a:r>
            <a:rPr lang="ru-RU" sz="2600" b="1" kern="1200" dirty="0" smtClean="0">
              <a:sym typeface="Symbol"/>
            </a:rPr>
            <a:t></a:t>
          </a:r>
          <a:r>
            <a:rPr lang="ru-RU" sz="2600" b="1" kern="1200" dirty="0" smtClean="0"/>
            <a:t> моно-, </a:t>
          </a:r>
          <a:r>
            <a:rPr lang="ru-RU" sz="2600" b="1" kern="1200" dirty="0" err="1" smtClean="0"/>
            <a:t>динатрійфосфату</a:t>
          </a:r>
          <a:r>
            <a:rPr lang="ru-RU" sz="2600" b="1" kern="1200" dirty="0" smtClean="0"/>
            <a:t> (23</a:t>
          </a:r>
          <a:r>
            <a:rPr lang="ru-RU" sz="2600" b="1" kern="1200" dirty="0" smtClean="0">
              <a:sym typeface="Symbol"/>
            </a:rPr>
            <a:t></a:t>
          </a:r>
          <a:r>
            <a:rPr lang="ru-RU" sz="2600" b="1" kern="1200" dirty="0" smtClean="0"/>
            <a:t>20% фосфору), моно-, </a:t>
          </a:r>
          <a:r>
            <a:rPr lang="ru-RU" sz="2600" b="1" kern="1200" dirty="0" err="1" smtClean="0"/>
            <a:t>диамонійфосфату</a:t>
          </a:r>
          <a:r>
            <a:rPr lang="ru-RU" sz="2600" b="1" kern="1200" dirty="0" smtClean="0"/>
            <a:t> (</a:t>
          </a:r>
          <a:r>
            <a:rPr lang="ru-RU" sz="2600" b="1" kern="1200" dirty="0" err="1" smtClean="0"/>
            <a:t>відповідно</a:t>
          </a:r>
          <a:r>
            <a:rPr lang="ru-RU" sz="2600" b="1" kern="1200" dirty="0" smtClean="0"/>
            <a:t> 25 </a:t>
          </a:r>
          <a:r>
            <a:rPr lang="ru-RU" sz="2600" b="1" kern="1200" dirty="0" err="1" smtClean="0"/>
            <a:t>і</a:t>
          </a:r>
          <a:r>
            <a:rPr lang="ru-RU" sz="2600" b="1" kern="1200" dirty="0" smtClean="0"/>
            <a:t> 23% фосфору). </a:t>
          </a:r>
          <a:endParaRPr lang="ru-RU" sz="2600" b="1" kern="1200" dirty="0"/>
        </a:p>
      </dsp:txBody>
      <dsp:txXfrm>
        <a:off x="0" y="3596728"/>
        <a:ext cx="9144000" cy="145445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C51509-41C5-465E-9539-4A3D49EA6708}">
      <dsp:nvSpPr>
        <dsp:cNvPr id="0" name=""/>
        <dsp:cNvSpPr/>
      </dsp:nvSpPr>
      <dsp:spPr>
        <a:xfrm>
          <a:off x="0" y="617317"/>
          <a:ext cx="9144000" cy="1342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 </a:t>
          </a:r>
          <a:r>
            <a:rPr lang="ru-RU" sz="2400" b="1" kern="1200" dirty="0" err="1" smtClean="0"/>
            <a:t>значній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частині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мінеральних</a:t>
          </a:r>
          <a:r>
            <a:rPr lang="ru-RU" sz="2400" b="1" kern="1200" dirty="0" smtClean="0"/>
            <a:t> добавок </a:t>
          </a:r>
          <a:r>
            <a:rPr lang="ru-RU" sz="2400" b="1" kern="1200" dirty="0" err="1" smtClean="0"/>
            <a:t>міститься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кальцій</a:t>
          </a:r>
          <a:r>
            <a:rPr lang="ru-RU" sz="2400" b="1" kern="1200" dirty="0" smtClean="0"/>
            <a:t> та фосфор. </a:t>
          </a:r>
          <a:endParaRPr lang="ru-RU" sz="2400" b="1" kern="1200" dirty="0"/>
        </a:p>
      </dsp:txBody>
      <dsp:txXfrm>
        <a:off x="0" y="617317"/>
        <a:ext cx="9144000" cy="1342574"/>
      </dsp:txXfrm>
    </dsp:sp>
    <dsp:sp modelId="{E1BAF89B-537D-4F5F-8743-0AD13399E4D5}">
      <dsp:nvSpPr>
        <dsp:cNvPr id="0" name=""/>
        <dsp:cNvSpPr/>
      </dsp:nvSpPr>
      <dsp:spPr>
        <a:xfrm>
          <a:off x="0" y="2029012"/>
          <a:ext cx="9144000" cy="1342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Це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трикальційфосфат</a:t>
          </a:r>
          <a:r>
            <a:rPr lang="ru-RU" sz="2400" b="1" kern="1200" dirty="0" smtClean="0"/>
            <a:t> (32% </a:t>
          </a:r>
          <a:r>
            <a:rPr lang="ru-RU" sz="2400" b="1" kern="1200" dirty="0" err="1" smtClean="0"/>
            <a:t>кальцію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14,5% фосфору), </a:t>
          </a:r>
          <a:r>
            <a:rPr lang="ru-RU" sz="2400" b="1" kern="1200" dirty="0" err="1" smtClean="0"/>
            <a:t>знефторений</a:t>
          </a:r>
          <a:r>
            <a:rPr lang="ru-RU" sz="2400" b="1" kern="1200" dirty="0" smtClean="0"/>
            <a:t> фосфат (36% </a:t>
          </a:r>
          <a:r>
            <a:rPr lang="ru-RU" sz="2400" b="1" kern="1200" dirty="0" err="1" smtClean="0"/>
            <a:t>кальцію</a:t>
          </a:r>
          <a:r>
            <a:rPr lang="ru-RU" sz="2400" b="1" kern="1200" dirty="0" smtClean="0"/>
            <a:t> та 16% фосфору), </a:t>
          </a:r>
          <a:r>
            <a:rPr lang="ru-RU" sz="2400" b="1" kern="1200" dirty="0" err="1" smtClean="0"/>
            <a:t>фосфорнокислий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кальцій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однозаміщений</a:t>
          </a:r>
          <a:r>
            <a:rPr lang="ru-RU" sz="2400" b="1" kern="1200" dirty="0" smtClean="0"/>
            <a:t> (</a:t>
          </a:r>
          <a:r>
            <a:rPr lang="ru-RU" sz="2400" b="1" kern="1200" dirty="0" err="1" smtClean="0"/>
            <a:t>відповідно</a:t>
          </a:r>
          <a:r>
            <a:rPr lang="ru-RU" sz="2400" b="1" kern="1200" dirty="0" smtClean="0"/>
            <a:t> 16 та 26%). </a:t>
          </a:r>
          <a:endParaRPr lang="ru-RU" sz="2400" b="1" kern="1200" dirty="0"/>
        </a:p>
      </dsp:txBody>
      <dsp:txXfrm>
        <a:off x="0" y="2029012"/>
        <a:ext cx="9144000" cy="1342574"/>
      </dsp:txXfrm>
    </dsp:sp>
    <dsp:sp modelId="{004587C6-6301-46FD-B056-4358DDA1D883}">
      <dsp:nvSpPr>
        <dsp:cNvPr id="0" name=""/>
        <dsp:cNvSpPr/>
      </dsp:nvSpPr>
      <dsp:spPr>
        <a:xfrm>
          <a:off x="0" y="3440707"/>
          <a:ext cx="9144000" cy="1342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Джерелом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сірки</a:t>
          </a:r>
          <a:r>
            <a:rPr lang="ru-RU" sz="2400" b="1" kern="1200" dirty="0" smtClean="0"/>
            <a:t> в </a:t>
          </a:r>
          <a:r>
            <a:rPr lang="ru-RU" sz="2400" b="1" kern="1200" dirty="0" err="1" smtClean="0"/>
            <a:t>раціонах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тварин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може</a:t>
          </a:r>
          <a:r>
            <a:rPr lang="ru-RU" sz="2400" b="1" kern="1200" dirty="0" smtClean="0"/>
            <a:t> бути глауберова </a:t>
          </a:r>
          <a:r>
            <a:rPr lang="ru-RU" sz="2400" b="1" kern="1200" dirty="0" err="1" smtClean="0"/>
            <a:t>сіль</a:t>
          </a:r>
          <a:r>
            <a:rPr lang="ru-RU" sz="2400" b="1" kern="1200" dirty="0" smtClean="0"/>
            <a:t> (28 % </a:t>
          </a:r>
          <a:r>
            <a:rPr lang="ru-RU" sz="2400" b="1" kern="1200" dirty="0" err="1" smtClean="0"/>
            <a:t>натрію</a:t>
          </a:r>
          <a:r>
            <a:rPr lang="ru-RU" sz="2400" b="1" kern="1200" dirty="0" smtClean="0"/>
            <a:t> та 20 % </a:t>
          </a:r>
          <a:r>
            <a:rPr lang="ru-RU" sz="2400" b="1" kern="1200" dirty="0" err="1" smtClean="0"/>
            <a:t>сірки</a:t>
          </a:r>
          <a:r>
            <a:rPr lang="ru-RU" sz="2400" b="1" kern="1200" dirty="0" smtClean="0"/>
            <a:t>) </a:t>
          </a:r>
          <a:r>
            <a:rPr lang="ru-RU" sz="2400" b="1" kern="1200" dirty="0" err="1" smtClean="0"/>
            <a:t>або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елементарна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сірка</a:t>
          </a:r>
          <a:r>
            <a:rPr lang="ru-RU" sz="2400" b="1" kern="1200" dirty="0" smtClean="0"/>
            <a:t> (99,5 % </a:t>
          </a:r>
          <a:r>
            <a:rPr lang="ru-RU" sz="2400" b="1" kern="1200" dirty="0" err="1" smtClean="0"/>
            <a:t>сірки</a:t>
          </a:r>
          <a:r>
            <a:rPr lang="ru-RU" sz="2400" b="1" kern="1200" dirty="0" smtClean="0"/>
            <a:t>).</a:t>
          </a:r>
          <a:endParaRPr lang="ru-RU" sz="2400" b="1" kern="1200" dirty="0"/>
        </a:p>
      </dsp:txBody>
      <dsp:txXfrm>
        <a:off x="0" y="3440707"/>
        <a:ext cx="9144000" cy="13425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E723B5-E0E1-4355-B54C-839A6EA6EBB8}">
      <dsp:nvSpPr>
        <dsp:cNvPr id="0" name=""/>
        <dsp:cNvSpPr/>
      </dsp:nvSpPr>
      <dsp:spPr>
        <a:xfrm>
          <a:off x="0" y="260"/>
          <a:ext cx="9144000" cy="21437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C00000"/>
              </a:solidFill>
            </a:rPr>
            <a:t>Зернобобові</a:t>
          </a:r>
          <a:r>
            <a:rPr lang="ru-RU" sz="2000" b="1" kern="1200" dirty="0" smtClean="0">
              <a:solidFill>
                <a:srgbClr val="C00000"/>
              </a:solidFill>
            </a:rPr>
            <a:t> </a:t>
          </a:r>
          <a:r>
            <a:rPr lang="ru-RU" sz="2000" b="1" kern="1200" dirty="0" err="1" smtClean="0">
              <a:solidFill>
                <a:srgbClr val="C00000"/>
              </a:solidFill>
            </a:rPr>
            <a:t>культури</a:t>
          </a:r>
          <a:r>
            <a:rPr lang="ru-RU" sz="2000" kern="1200" dirty="0" smtClean="0"/>
            <a:t> </a:t>
          </a:r>
          <a:r>
            <a:rPr lang="ru-RU" sz="2000" kern="1200" dirty="0" err="1" smtClean="0"/>
            <a:t>служать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основним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джерелом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протеїну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раціонах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</a:t>
          </a:r>
          <a:r>
            <a:rPr lang="ru-RU" sz="2000" kern="1200" dirty="0" smtClean="0"/>
            <a:t>. Зерно </a:t>
          </a:r>
          <a:r>
            <a:rPr lang="ru-RU" sz="2000" kern="1200" dirty="0" err="1" smtClean="0"/>
            <a:t>цих</a:t>
          </a:r>
          <a:r>
            <a:rPr lang="ru-RU" sz="2000" kern="1200" dirty="0" smtClean="0"/>
            <a:t> культур </a:t>
          </a:r>
          <a:r>
            <a:rPr lang="ru-RU" sz="2000" kern="1200" dirty="0" err="1" smtClean="0"/>
            <a:t>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протеїновим</a:t>
          </a:r>
          <a:r>
            <a:rPr lang="ru-RU" sz="2000" kern="1200" dirty="0" smtClean="0"/>
            <a:t> кормом, </a:t>
          </a:r>
          <a:r>
            <a:rPr lang="ru-RU" sz="2000" kern="1200" dirty="0" err="1" smtClean="0"/>
            <a:t>оскільки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воно</a:t>
          </a:r>
          <a:r>
            <a:rPr lang="ru-RU" sz="2000" kern="1200" dirty="0" smtClean="0"/>
            <a:t> в 1,5-3 рази </a:t>
          </a:r>
          <a:r>
            <a:rPr lang="ru-RU" sz="2000" kern="1200" dirty="0" err="1" smtClean="0"/>
            <a:t>багатше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протеїном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ніж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злакове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Містить</a:t>
          </a:r>
          <a:r>
            <a:rPr lang="ru-RU" sz="2000" kern="1200" dirty="0" smtClean="0"/>
            <a:t> мало (1-2%) жиру за </a:t>
          </a:r>
          <a:r>
            <a:rPr lang="ru-RU" sz="2000" kern="1200" dirty="0" err="1" smtClean="0"/>
            <a:t>винятком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сої</a:t>
          </a:r>
          <a:r>
            <a:rPr lang="ru-RU" sz="2000" kern="1200" dirty="0" smtClean="0"/>
            <a:t>, 30–35% БЕР, 4–7% </a:t>
          </a:r>
          <a:r>
            <a:rPr lang="ru-RU" sz="2000" kern="1200" dirty="0" err="1" smtClean="0"/>
            <a:t>клітковини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значну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кількість</a:t>
          </a:r>
          <a:r>
            <a:rPr lang="ru-RU" sz="2000" kern="1200" dirty="0" smtClean="0"/>
            <a:t> золи, яка </a:t>
          </a:r>
          <a:r>
            <a:rPr lang="ru-RU" sz="2000" kern="1200" dirty="0" err="1" smtClean="0"/>
            <a:t>багата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кальцієм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фосфором. </a:t>
          </a:r>
          <a:r>
            <a:rPr lang="ru-RU" sz="2000" kern="1200" dirty="0" err="1" smtClean="0"/>
            <a:t>Енергетична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поживність</a:t>
          </a:r>
          <a:r>
            <a:rPr lang="ru-RU" sz="2000" kern="1200" dirty="0" smtClean="0"/>
            <a:t> 1 кг зерна </a:t>
          </a:r>
          <a:r>
            <a:rPr lang="ru-RU" sz="2000" kern="1200" dirty="0" err="1" smtClean="0"/>
            <a:t>бобових</a:t>
          </a:r>
          <a:r>
            <a:rPr lang="ru-RU" sz="2000" kern="1200" dirty="0" smtClean="0"/>
            <a:t> культур становить 1,10–1,45 к.од. за </a:t>
          </a:r>
          <a:r>
            <a:rPr lang="ru-RU" sz="2000" kern="1200" dirty="0" err="1" smtClean="0"/>
            <a:t>вмісту</a:t>
          </a:r>
          <a:r>
            <a:rPr lang="ru-RU" sz="2000" kern="1200" dirty="0" smtClean="0"/>
            <a:t> 195–290 г </a:t>
          </a:r>
          <a:r>
            <a:rPr lang="ru-RU" sz="2000" kern="1200" dirty="0" err="1" smtClean="0"/>
            <a:t>перетравного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протеїну</a:t>
          </a:r>
          <a:r>
            <a:rPr lang="ru-RU" sz="2000" kern="1200" dirty="0" smtClean="0"/>
            <a:t>. Зерно </a:t>
          </a:r>
          <a:r>
            <a:rPr lang="ru-RU" sz="2000" kern="1200" dirty="0" err="1" smtClean="0"/>
            <a:t>бобових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порівняно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із</a:t>
          </a:r>
          <a:r>
            <a:rPr lang="ru-RU" sz="2000" kern="1200" dirty="0" smtClean="0"/>
            <a:t> злаками </a:t>
          </a:r>
          <a:r>
            <a:rPr lang="ru-RU" sz="2000" kern="1200" dirty="0" err="1" smtClean="0"/>
            <a:t>має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більше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вітамінів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групи</a:t>
          </a:r>
          <a:r>
            <a:rPr lang="ru-RU" sz="2000" kern="1200" dirty="0" smtClean="0"/>
            <a:t> В та </a:t>
          </a:r>
          <a:r>
            <a:rPr lang="ru-RU" sz="2000" kern="1200" dirty="0" err="1" smtClean="0"/>
            <a:t>мікроелементів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260"/>
        <a:ext cx="9144000" cy="2143776"/>
      </dsp:txXfrm>
    </dsp:sp>
    <dsp:sp modelId="{3EED904F-D1B7-4594-AD99-6036F5C8D992}">
      <dsp:nvSpPr>
        <dsp:cNvPr id="0" name=""/>
        <dsp:cNvSpPr/>
      </dsp:nvSpPr>
      <dsp:spPr>
        <a:xfrm>
          <a:off x="0" y="2148504"/>
          <a:ext cx="9144000" cy="1021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Для </a:t>
          </a:r>
          <a:r>
            <a:rPr lang="ru-RU" sz="2000" kern="1200" dirty="0" err="1" smtClean="0"/>
            <a:t>протеїну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бобових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який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майже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повністю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складається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білку</a:t>
          </a:r>
          <a:r>
            <a:rPr lang="ru-RU" sz="2000" kern="1200" dirty="0" smtClean="0"/>
            <a:t>, характерна </a:t>
          </a:r>
          <a:r>
            <a:rPr lang="ru-RU" sz="2000" kern="1200" dirty="0" err="1" smtClean="0"/>
            <a:t>висока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біологічна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цінність</a:t>
          </a:r>
          <a:r>
            <a:rPr lang="ru-RU" sz="2000" kern="1200" dirty="0" smtClean="0"/>
            <a:t>, яка </a:t>
          </a:r>
          <a:r>
            <a:rPr lang="ru-RU" sz="2000" kern="1200" dirty="0" err="1" smtClean="0"/>
            <a:t>зумовлюється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вмістом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значної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кількості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незамінних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амінокислот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2148504"/>
        <a:ext cx="9144000" cy="1021686"/>
      </dsp:txXfrm>
    </dsp:sp>
    <dsp:sp modelId="{BC1BAFCF-3A2A-42B3-92D5-E74513969207}">
      <dsp:nvSpPr>
        <dsp:cNvPr id="0" name=""/>
        <dsp:cNvSpPr/>
      </dsp:nvSpPr>
      <dsp:spPr>
        <a:xfrm>
          <a:off x="0" y="3174658"/>
          <a:ext cx="9144000" cy="1240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</a:t>
          </a:r>
          <a:r>
            <a:rPr lang="ru-RU" sz="2000" kern="1200" dirty="0" err="1" smtClean="0"/>
            <a:t>згодовуванні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великої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кількості</a:t>
          </a:r>
          <a:r>
            <a:rPr lang="ru-RU" sz="2000" kern="1200" dirty="0" smtClean="0"/>
            <a:t> зерна </a:t>
          </a:r>
          <a:r>
            <a:rPr lang="ru-RU" sz="2000" kern="1200" dirty="0" err="1" smtClean="0"/>
            <a:t>бобових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тварин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посилюється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газоутворення</a:t>
          </a:r>
          <a:r>
            <a:rPr lang="ru-RU" sz="2000" kern="1200" dirty="0" smtClean="0"/>
            <a:t> в травному </a:t>
          </a:r>
          <a:r>
            <a:rPr lang="ru-RU" sz="2000" kern="1200" dirty="0" err="1" smtClean="0"/>
            <a:t>каналі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спостерігаються</a:t>
          </a:r>
          <a:r>
            <a:rPr lang="ru-RU" sz="2000" kern="1200" dirty="0" smtClean="0"/>
            <a:t> запори. </a:t>
          </a:r>
          <a:r>
            <a:rPr lang="ru-RU" sz="2000" kern="1200" dirty="0" err="1" smtClean="0"/>
            <a:t>Це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пояснюється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наявністю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зерні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специфічних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інгібуючих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перетравлення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білків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3174658"/>
        <a:ext cx="9144000" cy="1240368"/>
      </dsp:txXfrm>
    </dsp:sp>
    <dsp:sp modelId="{B86A4F85-FA32-464D-829F-F072B3AE65CE}">
      <dsp:nvSpPr>
        <dsp:cNvPr id="0" name=""/>
        <dsp:cNvSpPr/>
      </dsp:nvSpPr>
      <dsp:spPr>
        <a:xfrm>
          <a:off x="0" y="4419495"/>
          <a:ext cx="9144000" cy="17455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Водночас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його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складі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наявні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антипоживні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речовини</a:t>
          </a:r>
          <a:r>
            <a:rPr lang="ru-RU" sz="2000" kern="1200" dirty="0" smtClean="0"/>
            <a:t>: </a:t>
          </a:r>
          <a:r>
            <a:rPr lang="ru-RU" sz="2000" kern="1200" dirty="0" err="1" smtClean="0"/>
            <a:t>інгібітори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травних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ферментів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таніни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глюкозиди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алкалоїди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тощо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істотно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знижує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споживання</a:t>
          </a:r>
          <a:r>
            <a:rPr lang="en-US" sz="2000" kern="1200" dirty="0" smtClean="0"/>
            <a:t>.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0" y="4419495"/>
        <a:ext cx="9144000" cy="17455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863F9B-C1C9-40B2-8201-C6CDEC997EDB}">
      <dsp:nvSpPr>
        <dsp:cNvPr id="0" name=""/>
        <dsp:cNvSpPr/>
      </dsp:nvSpPr>
      <dsp:spPr>
        <a:xfrm>
          <a:off x="0" y="114842"/>
          <a:ext cx="9144000" cy="2169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Поширеним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також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є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спосіб</a:t>
          </a:r>
          <a:r>
            <a:rPr lang="ru-RU" sz="2100" b="1" kern="1200" dirty="0" smtClean="0"/>
            <a:t> </a:t>
          </a:r>
          <a:r>
            <a:rPr lang="ru-RU" sz="2100" b="1" u="sng" kern="1200" dirty="0" err="1" smtClean="0">
              <a:solidFill>
                <a:srgbClr val="C00000"/>
              </a:solidFill>
            </a:rPr>
            <a:t>плющення</a:t>
          </a:r>
          <a:r>
            <a:rPr lang="ru-RU" sz="2100" b="1" u="sng" kern="1200" dirty="0" smtClean="0">
              <a:solidFill>
                <a:srgbClr val="C00000"/>
              </a:solidFill>
            </a:rPr>
            <a:t>,</a:t>
          </a:r>
          <a:r>
            <a:rPr lang="ru-RU" sz="2100" b="1" kern="1200" dirty="0" smtClean="0">
              <a:solidFill>
                <a:srgbClr val="C00000"/>
              </a:solidFill>
            </a:rPr>
            <a:t> </a:t>
          </a:r>
          <a:r>
            <a:rPr lang="ru-RU" sz="2100" b="1" kern="1200" dirty="0" smtClean="0"/>
            <a:t>як сухого, так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попередньо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провареного</a:t>
          </a:r>
          <a:r>
            <a:rPr lang="ru-RU" sz="2100" b="1" kern="1200" dirty="0" smtClean="0"/>
            <a:t> зерна (</a:t>
          </a:r>
          <a:r>
            <a:rPr lang="ru-RU" sz="2100" b="1" kern="1200" dirty="0" err="1" smtClean="0"/>
            <a:t>руйнування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його</a:t>
          </a:r>
          <a:r>
            <a:rPr lang="ru-RU" sz="2100" b="1" kern="1200" dirty="0" smtClean="0"/>
            <a:t> натурального виду), </a:t>
          </a:r>
          <a:r>
            <a:rPr lang="ru-RU" sz="2100" b="1" kern="1200" dirty="0" err="1" smtClean="0"/>
            <a:t>або</a:t>
          </a:r>
          <a:r>
            <a:rPr lang="ru-RU" sz="2100" b="1" kern="1200" dirty="0" smtClean="0"/>
            <a:t> </a:t>
          </a:r>
          <a:r>
            <a:rPr lang="ru-RU" sz="2100" b="1" u="sng" kern="1200" dirty="0" err="1" smtClean="0">
              <a:solidFill>
                <a:srgbClr val="C00000"/>
              </a:solidFill>
            </a:rPr>
            <a:t>флакування</a:t>
          </a:r>
          <a:r>
            <a:rPr lang="ru-RU" sz="2100" b="1" kern="1200" dirty="0" smtClean="0">
              <a:solidFill>
                <a:srgbClr val="C00000"/>
              </a:solidFill>
            </a:rPr>
            <a:t> – </a:t>
          </a:r>
          <a:r>
            <a:rPr lang="ru-RU" sz="2100" b="1" kern="1200" dirty="0" err="1" smtClean="0"/>
            <a:t>приготування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пластівців</a:t>
          </a:r>
          <a:r>
            <a:rPr lang="ru-RU" sz="2100" b="1" kern="1200" dirty="0" smtClean="0"/>
            <a:t>. При </a:t>
          </a:r>
          <a:r>
            <a:rPr lang="ru-RU" sz="2100" b="1" kern="1200" dirty="0" err="1" smtClean="0"/>
            <a:t>цьому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настає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часткове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желатинування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крохмалю</a:t>
          </a:r>
          <a:r>
            <a:rPr lang="ru-RU" sz="2100" b="1" kern="1200" dirty="0" smtClean="0"/>
            <a:t>.</a:t>
          </a:r>
          <a:endParaRPr lang="ru-RU" sz="2100" b="1" kern="1200" dirty="0"/>
        </a:p>
      </dsp:txBody>
      <dsp:txXfrm>
        <a:off x="0" y="114842"/>
        <a:ext cx="9144000" cy="2169118"/>
      </dsp:txXfrm>
    </dsp:sp>
    <dsp:sp modelId="{C85B1DB5-D723-4BCA-BC63-E02166B07DC2}">
      <dsp:nvSpPr>
        <dsp:cNvPr id="0" name=""/>
        <dsp:cNvSpPr/>
      </dsp:nvSpPr>
      <dsp:spPr>
        <a:xfrm>
          <a:off x="0" y="2344440"/>
          <a:ext cx="9144000" cy="2169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err="1" smtClean="0">
              <a:solidFill>
                <a:srgbClr val="C00000"/>
              </a:solidFill>
            </a:rPr>
            <a:t>Екструзія</a:t>
          </a:r>
          <a:r>
            <a:rPr lang="ru-RU" sz="2100" b="1" u="sng" kern="1200" dirty="0" smtClean="0">
              <a:solidFill>
                <a:srgbClr val="C00000"/>
              </a:solidFill>
            </a:rPr>
            <a:t> зерна</a:t>
          </a:r>
          <a:r>
            <a:rPr lang="ru-RU" sz="2100" b="1" kern="1200" dirty="0" smtClean="0">
              <a:solidFill>
                <a:srgbClr val="C00000"/>
              </a:solidFill>
            </a:rPr>
            <a:t> </a:t>
          </a:r>
          <a:r>
            <a:rPr lang="ru-RU" sz="2100" b="1" kern="1200" dirty="0" smtClean="0"/>
            <a:t>– </a:t>
          </a:r>
          <a:r>
            <a:rPr lang="ru-RU" sz="2100" b="1" kern="1200" dirty="0" err="1" smtClean="0"/>
            <a:t>це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його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обробка</a:t>
          </a:r>
          <a:r>
            <a:rPr lang="ru-RU" sz="2100" b="1" kern="1200" dirty="0" smtClean="0"/>
            <a:t> при </a:t>
          </a:r>
          <a:r>
            <a:rPr lang="ru-RU" sz="2100" b="1" kern="1200" dirty="0" err="1" smtClean="0"/>
            <a:t>температурі</a:t>
          </a:r>
          <a:r>
            <a:rPr lang="ru-RU" sz="2100" b="1" kern="1200" dirty="0" smtClean="0"/>
            <a:t> 135–160 °С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тиску</a:t>
          </a:r>
          <a:r>
            <a:rPr lang="ru-RU" sz="2100" b="1" kern="1200" dirty="0" smtClean="0"/>
            <a:t> 30 атм. на </a:t>
          </a:r>
          <a:r>
            <a:rPr lang="ru-RU" sz="2100" b="1" kern="1200" dirty="0" err="1" smtClean="0"/>
            <a:t>спеціальних</a:t>
          </a:r>
          <a:r>
            <a:rPr lang="ru-RU" sz="2100" b="1" kern="1200" dirty="0" smtClean="0"/>
            <a:t> установках – </a:t>
          </a:r>
          <a:r>
            <a:rPr lang="ru-RU" sz="2100" b="1" kern="1200" dirty="0" err="1" smtClean="0"/>
            <a:t>екструдерах</a:t>
          </a:r>
          <a:r>
            <a:rPr lang="ru-RU" sz="2100" b="1" kern="1200" dirty="0" smtClean="0"/>
            <a:t>. При </a:t>
          </a:r>
          <a:r>
            <a:rPr lang="ru-RU" sz="2100" b="1" kern="1200" dirty="0" err="1" smtClean="0"/>
            <a:t>такій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обробці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крохмаль</a:t>
          </a:r>
          <a:r>
            <a:rPr lang="ru-RU" sz="2100" b="1" kern="1200" dirty="0" smtClean="0"/>
            <a:t> зерна плавиться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дексринується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від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чого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стає</a:t>
          </a:r>
          <a:r>
            <a:rPr lang="ru-RU" sz="2100" b="1" kern="1200" dirty="0" smtClean="0"/>
            <a:t> легко </a:t>
          </a:r>
          <a:r>
            <a:rPr lang="ru-RU" sz="2100" b="1" kern="1200" dirty="0" err="1" smtClean="0"/>
            <a:t>розчинним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руйнуються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антипоживні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речовини</a:t>
          </a:r>
          <a:r>
            <a:rPr lang="ru-RU" sz="2100" b="1" kern="1200" dirty="0" smtClean="0"/>
            <a:t>. </a:t>
          </a:r>
          <a:r>
            <a:rPr lang="ru-RU" sz="2100" b="1" kern="1200" dirty="0" err="1" smtClean="0"/>
            <a:t>Екструдування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сої</a:t>
          </a:r>
          <a:r>
            <a:rPr lang="ru-RU" sz="2100" b="1" kern="1200" dirty="0" smtClean="0"/>
            <a:t> через </a:t>
          </a:r>
          <a:r>
            <a:rPr lang="ru-RU" sz="2100" b="1" kern="1200" dirty="0" err="1" smtClean="0"/>
            <a:t>високий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вміст</a:t>
          </a:r>
          <a:r>
            <a:rPr lang="ru-RU" sz="2100" b="1" kern="1200" dirty="0" smtClean="0"/>
            <a:t> жиру не </a:t>
          </a:r>
          <a:r>
            <a:rPr lang="ru-RU" sz="2100" b="1" kern="1200" dirty="0" err="1" smtClean="0"/>
            <a:t>дає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належного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ефекту</a:t>
          </a:r>
          <a:r>
            <a:rPr lang="ru-RU" sz="2100" b="1" kern="1200" dirty="0" smtClean="0"/>
            <a:t>.</a:t>
          </a:r>
          <a:endParaRPr lang="ru-RU" sz="2100" b="1" kern="1200" dirty="0"/>
        </a:p>
      </dsp:txBody>
      <dsp:txXfrm>
        <a:off x="0" y="2344440"/>
        <a:ext cx="9144000" cy="2169118"/>
      </dsp:txXfrm>
    </dsp:sp>
    <dsp:sp modelId="{96BFA89E-777F-4F1F-9468-0DB3F60AB87D}">
      <dsp:nvSpPr>
        <dsp:cNvPr id="0" name=""/>
        <dsp:cNvSpPr/>
      </dsp:nvSpPr>
      <dsp:spPr>
        <a:xfrm>
          <a:off x="0" y="4574039"/>
          <a:ext cx="9144000" cy="21691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rgbClr val="C00000"/>
              </a:solidFill>
            </a:rPr>
            <a:t>Термічна</a:t>
          </a:r>
          <a:r>
            <a:rPr lang="ru-RU" sz="2100" b="1" kern="1200" dirty="0" smtClean="0">
              <a:solidFill>
                <a:srgbClr val="C00000"/>
              </a:solidFill>
            </a:rPr>
            <a:t> </a:t>
          </a:r>
          <a:r>
            <a:rPr lang="ru-RU" sz="2100" b="1" kern="1200" dirty="0" err="1" smtClean="0">
              <a:solidFill>
                <a:srgbClr val="C00000"/>
              </a:solidFill>
            </a:rPr>
            <a:t>обробка</a:t>
          </a:r>
          <a:r>
            <a:rPr lang="ru-RU" sz="2100" b="1" kern="1200" dirty="0" smtClean="0">
              <a:solidFill>
                <a:srgbClr val="C00000"/>
              </a:solidFill>
            </a:rPr>
            <a:t> (</a:t>
          </a:r>
          <a:r>
            <a:rPr lang="ru-RU" sz="2100" b="1" u="sng" kern="1200" dirty="0" err="1" smtClean="0">
              <a:solidFill>
                <a:srgbClr val="C00000"/>
              </a:solidFill>
            </a:rPr>
            <a:t>піджарюванн</a:t>
          </a:r>
          <a:r>
            <a:rPr lang="ru-RU" sz="2100" b="1" kern="1200" dirty="0" err="1" smtClean="0">
              <a:solidFill>
                <a:srgbClr val="C00000"/>
              </a:solidFill>
            </a:rPr>
            <a:t>я</a:t>
          </a:r>
          <a:r>
            <a:rPr lang="ru-RU" sz="2100" b="1" kern="1200" dirty="0" smtClean="0"/>
            <a:t>) зерна приводить до </a:t>
          </a:r>
          <a:r>
            <a:rPr lang="ru-RU" sz="2100" b="1" kern="1200" dirty="0" err="1" smtClean="0"/>
            <a:t>його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знезаражування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частина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крохмалю</a:t>
          </a:r>
          <a:r>
            <a:rPr lang="ru-RU" sz="2100" b="1" kern="1200" dirty="0" smtClean="0"/>
            <a:t> при </a:t>
          </a:r>
          <a:r>
            <a:rPr lang="ru-RU" sz="2100" b="1" kern="1200" dirty="0" err="1" smtClean="0"/>
            <a:t>цьому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перетворюється</a:t>
          </a:r>
          <a:r>
            <a:rPr lang="ru-RU" sz="2100" b="1" kern="1200" dirty="0" smtClean="0"/>
            <a:t> в </a:t>
          </a:r>
          <a:r>
            <a:rPr lang="ru-RU" sz="2100" b="1" kern="1200" dirty="0" err="1" smtClean="0"/>
            <a:t>цукор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що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підвищує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смакові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якості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дієтичні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властивості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кормів</a:t>
          </a:r>
          <a:r>
            <a:rPr lang="ru-RU" sz="2100" b="1" kern="1200" dirty="0" smtClean="0"/>
            <a:t>. </a:t>
          </a:r>
          <a:r>
            <a:rPr lang="ru-RU" sz="2100" b="1" kern="1200" dirty="0" err="1" smtClean="0"/>
            <a:t>Піджарюють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ячмінь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кукурудзу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пшеницю</a:t>
          </a:r>
          <a:r>
            <a:rPr lang="ru-RU" sz="2100" b="1" kern="1200" dirty="0" smtClean="0"/>
            <a:t>, горох, </a:t>
          </a:r>
          <a:r>
            <a:rPr lang="ru-RU" sz="2100" b="1" kern="1200" dirty="0" err="1" smtClean="0"/>
            <a:t>окремо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або</a:t>
          </a:r>
          <a:r>
            <a:rPr lang="ru-RU" sz="2100" b="1" kern="1200" dirty="0" smtClean="0"/>
            <a:t> в </a:t>
          </a:r>
          <a:r>
            <a:rPr lang="ru-RU" sz="2100" b="1" kern="1200" dirty="0" err="1" smtClean="0"/>
            <a:t>суміші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використовують</a:t>
          </a:r>
          <a:r>
            <a:rPr lang="ru-RU" sz="2100" b="1" kern="1200" dirty="0" smtClean="0"/>
            <a:t> для </a:t>
          </a:r>
          <a:r>
            <a:rPr lang="ru-RU" sz="2100" b="1" kern="1200" dirty="0" err="1" smtClean="0"/>
            <a:t>підгодівлі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поросят-сисунів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з</a:t>
          </a:r>
          <a:r>
            <a:rPr lang="ru-RU" sz="2100" b="1" kern="1200" dirty="0" smtClean="0"/>
            <a:t> 5-ти денного </a:t>
          </a:r>
          <a:r>
            <a:rPr lang="ru-RU" sz="2100" b="1" kern="1200" dirty="0" err="1" smtClean="0"/>
            <a:t>віку</a:t>
          </a:r>
          <a:r>
            <a:rPr lang="ru-RU" sz="2100" b="1" kern="1200" dirty="0" smtClean="0"/>
            <a:t>. </a:t>
          </a:r>
          <a:r>
            <a:rPr lang="ru-RU" sz="2100" b="1" kern="1200" dirty="0" err="1" smtClean="0"/>
            <a:t>Термічна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обробка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бобових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зернових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забезпечує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інактивацію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антипоживних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речовин</a:t>
          </a:r>
          <a:r>
            <a:rPr lang="ru-RU" sz="2100" b="1" kern="1200" dirty="0" smtClean="0"/>
            <a:t>.</a:t>
          </a:r>
          <a:endParaRPr lang="ru-RU" sz="2100" b="1" kern="1200" dirty="0"/>
        </a:p>
      </dsp:txBody>
      <dsp:txXfrm>
        <a:off x="0" y="4574039"/>
        <a:ext cx="9144000" cy="21691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537263-ACC8-4317-9D79-BF958FB6F514}">
      <dsp:nvSpPr>
        <dsp:cNvPr id="0" name=""/>
        <dsp:cNvSpPr/>
      </dsp:nvSpPr>
      <dsp:spPr>
        <a:xfrm>
          <a:off x="0" y="348675"/>
          <a:ext cx="9144000" cy="3111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Пророщення</a:t>
          </a:r>
          <a:r>
            <a:rPr lang="ru-RU" sz="2300" kern="1200" dirty="0" smtClean="0"/>
            <a:t> зерна </a:t>
          </a:r>
          <a:r>
            <a:rPr lang="ru-RU" sz="2300" kern="1200" dirty="0" err="1" smtClean="0"/>
            <a:t>сприяє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накопиченню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вітамінів</a:t>
          </a:r>
          <a:r>
            <a:rPr lang="ru-RU" sz="2300" kern="1200" dirty="0" smtClean="0"/>
            <a:t> Е, </a:t>
          </a:r>
          <a:r>
            <a:rPr lang="ru-RU" sz="2300" kern="1200" dirty="0" err="1" smtClean="0"/>
            <a:t>групи</a:t>
          </a:r>
          <a:r>
            <a:rPr lang="ru-RU" sz="2300" kern="1200" dirty="0" smtClean="0"/>
            <a:t> В (</a:t>
          </a:r>
          <a:r>
            <a:rPr lang="ru-RU" sz="2300" kern="1200" dirty="0" err="1" smtClean="0"/>
            <a:t>крім</a:t>
          </a:r>
          <a:r>
            <a:rPr lang="ru-RU" sz="2300" kern="1200" dirty="0" smtClean="0"/>
            <a:t> В</a:t>
          </a:r>
          <a:r>
            <a:rPr lang="ru-RU" sz="2300" kern="1200" baseline="-25000" dirty="0" smtClean="0"/>
            <a:t>12</a:t>
          </a:r>
          <a:r>
            <a:rPr lang="ru-RU" sz="2300" kern="1200" dirty="0" smtClean="0"/>
            <a:t>) та каротину. Для </a:t>
          </a:r>
          <a:r>
            <a:rPr lang="ru-RU" sz="2300" kern="1200" dirty="0" err="1" smtClean="0"/>
            <a:t>пророщення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придатне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доброякісне</a:t>
          </a:r>
          <a:r>
            <a:rPr lang="ru-RU" sz="2300" kern="1200" dirty="0" smtClean="0"/>
            <a:t> зерно </a:t>
          </a:r>
          <a:r>
            <a:rPr lang="ru-RU" sz="2300" kern="1200" dirty="0" err="1" smtClean="0"/>
            <a:t>пшениці</a:t>
          </a:r>
          <a:r>
            <a:rPr lang="ru-RU" sz="2300" kern="1200" dirty="0" smtClean="0"/>
            <a:t>, ячменю, гороху </a:t>
          </a:r>
          <a:r>
            <a:rPr lang="ru-RU" sz="2300" kern="1200" dirty="0" err="1" smtClean="0"/>
            <a:t>або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їх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суміші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Таке</a:t>
          </a:r>
          <a:r>
            <a:rPr lang="ru-RU" sz="2300" kern="1200" dirty="0" smtClean="0"/>
            <a:t> зерно </a:t>
          </a:r>
          <a:r>
            <a:rPr lang="ru-RU" sz="2300" kern="1200" dirty="0" err="1" smtClean="0"/>
            <a:t>найчастіше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використовують</a:t>
          </a:r>
          <a:r>
            <a:rPr lang="ru-RU" sz="2300" kern="1200" dirty="0" smtClean="0"/>
            <a:t> для </a:t>
          </a:r>
          <a:r>
            <a:rPr lang="ru-RU" sz="2300" kern="1200" dirty="0" err="1" smtClean="0"/>
            <a:t>поросних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підсисних</a:t>
          </a:r>
          <a:r>
            <a:rPr lang="ru-RU" sz="2300" kern="1200" dirty="0" smtClean="0"/>
            <a:t> свиноматок, </a:t>
          </a:r>
          <a:r>
            <a:rPr lang="ru-RU" sz="2300" kern="1200" dirty="0" err="1" smtClean="0"/>
            <a:t>поросят-сисунів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птиці</a:t>
          </a:r>
          <a:r>
            <a:rPr lang="ru-RU" sz="2300" kern="1200" dirty="0" smtClean="0"/>
            <a:t>, як </a:t>
          </a:r>
          <a:r>
            <a:rPr lang="ru-RU" sz="2300" kern="1200" dirty="0" err="1" smtClean="0"/>
            <a:t>вітамінний</a:t>
          </a:r>
          <a:r>
            <a:rPr lang="ru-RU" sz="2300" kern="1200" dirty="0" smtClean="0"/>
            <a:t> корм.</a:t>
          </a:r>
          <a:endParaRPr lang="ru-RU" sz="2300" kern="1200" dirty="0"/>
        </a:p>
      </dsp:txBody>
      <dsp:txXfrm>
        <a:off x="0" y="348675"/>
        <a:ext cx="9144000" cy="3111468"/>
      </dsp:txXfrm>
    </dsp:sp>
    <dsp:sp modelId="{44C04F20-90C3-4B50-9DB2-79EB939D2368}">
      <dsp:nvSpPr>
        <dsp:cNvPr id="0" name=""/>
        <dsp:cNvSpPr/>
      </dsp:nvSpPr>
      <dsp:spPr>
        <a:xfrm>
          <a:off x="0" y="3526384"/>
          <a:ext cx="9144000" cy="3111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 smtClean="0"/>
            <a:t>Мікронізація</a:t>
          </a:r>
          <a:r>
            <a:rPr lang="ru-RU" sz="2300" b="1" u="sng" kern="1200" dirty="0" smtClean="0"/>
            <a:t> </a:t>
          </a:r>
          <a:r>
            <a:rPr lang="ru-RU" sz="2300" b="1" kern="1200" dirty="0" smtClean="0"/>
            <a:t>з</a:t>
          </a:r>
          <a:r>
            <a:rPr lang="ru-RU" sz="2300" kern="1200" dirty="0" smtClean="0"/>
            <a:t>ерна </a:t>
          </a:r>
          <a:r>
            <a:rPr lang="ru-RU" sz="2300" kern="1200" dirty="0" err="1" smtClean="0"/>
            <a:t>передбачає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дію</a:t>
          </a:r>
          <a:r>
            <a:rPr lang="ru-RU" sz="2300" kern="1200" dirty="0" smtClean="0"/>
            <a:t> на </a:t>
          </a:r>
          <a:r>
            <a:rPr lang="ru-RU" sz="2300" kern="1200" dirty="0" err="1" smtClean="0"/>
            <a:t>нього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інфрачервоних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променів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Проникаючи</a:t>
          </a:r>
          <a:r>
            <a:rPr lang="ru-RU" sz="2300" kern="1200" dirty="0" smtClean="0"/>
            <a:t> у зерно, вони </a:t>
          </a:r>
          <a:r>
            <a:rPr lang="ru-RU" sz="2300" kern="1200" dirty="0" err="1" smtClean="0"/>
            <a:t>створюють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інтенсивну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вібрацію</a:t>
          </a:r>
          <a:r>
            <a:rPr lang="ru-RU" sz="2300" kern="1200" dirty="0" smtClean="0"/>
            <a:t> молекул. За </a:t>
          </a:r>
          <a:r>
            <a:rPr lang="ru-RU" sz="2300" kern="1200" dirty="0" err="1" smtClean="0"/>
            <a:t>цього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виникає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тертя</a:t>
          </a:r>
          <a:r>
            <a:rPr lang="ru-RU" sz="2300" kern="1200" dirty="0" smtClean="0"/>
            <a:t>, у </a:t>
          </a:r>
          <a:r>
            <a:rPr lang="ru-RU" sz="2300" kern="1200" dirty="0" err="1" smtClean="0"/>
            <a:t>процесі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якого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виробляється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внутрішнє</a:t>
          </a:r>
          <a:r>
            <a:rPr lang="ru-RU" sz="2300" kern="1200" dirty="0" smtClean="0"/>
            <a:t> тепло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за </a:t>
          </a:r>
          <a:r>
            <a:rPr lang="ru-RU" sz="2300" kern="1200" dirty="0" err="1" smtClean="0"/>
            <a:t>рахунок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випаровування</a:t>
          </a:r>
          <a:r>
            <a:rPr lang="ru-RU" sz="2300" kern="1200" dirty="0" smtClean="0"/>
            <a:t> води </a:t>
          </a:r>
          <a:r>
            <a:rPr lang="ru-RU" sz="2300" kern="1200" dirty="0" err="1" smtClean="0"/>
            <a:t>підвищується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тиск</a:t>
          </a:r>
          <a:r>
            <a:rPr lang="ru-RU" sz="2300" kern="1200" dirty="0" smtClean="0"/>
            <a:t>. За час </a:t>
          </a:r>
          <a:r>
            <a:rPr lang="ru-RU" sz="2300" kern="1200" dirty="0" err="1" smtClean="0"/>
            <a:t>проходження</a:t>
          </a:r>
          <a:r>
            <a:rPr lang="ru-RU" sz="2300" kern="1200" dirty="0" smtClean="0"/>
            <a:t> зерна </a:t>
          </a:r>
          <a:r>
            <a:rPr lang="ru-RU" sz="2300" kern="1200" dirty="0" err="1" smtClean="0"/>
            <a:t>під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інфрачервоним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промінням</a:t>
          </a:r>
          <a:r>
            <a:rPr lang="ru-RU" sz="2300" kern="1200" dirty="0" smtClean="0"/>
            <a:t>, яке </a:t>
          </a:r>
          <a:r>
            <a:rPr lang="ru-RU" sz="2300" kern="1200" dirty="0" err="1" smtClean="0"/>
            <a:t>вимірюється</a:t>
          </a:r>
          <a:r>
            <a:rPr lang="ru-RU" sz="2300" kern="1200" dirty="0" smtClean="0"/>
            <a:t> десятками секунд, зерно </a:t>
          </a:r>
          <a:r>
            <a:rPr lang="ru-RU" sz="2300" kern="1200" dirty="0" err="1" smtClean="0"/>
            <a:t>стає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м</a:t>
          </a:r>
          <a:r>
            <a:rPr lang="ru-RU" sz="2300" kern="1200" dirty="0" err="1" smtClean="0">
              <a:sym typeface="Symbol"/>
            </a:rPr>
            <a:t></a:t>
          </a:r>
          <a:r>
            <a:rPr lang="ru-RU" sz="2300" kern="1200" dirty="0" err="1" smtClean="0"/>
            <a:t>яким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набрякає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розтріскується</a:t>
          </a:r>
          <a:r>
            <a:rPr lang="ru-RU" sz="2300" kern="1200" dirty="0" smtClean="0"/>
            <a:t>. </a:t>
          </a:r>
          <a:r>
            <a:rPr lang="ru-RU" sz="2300" kern="1200" dirty="0" err="1" smtClean="0"/>
            <a:t>Крохмаль</a:t>
          </a:r>
          <a:r>
            <a:rPr lang="ru-RU" sz="2300" kern="1200" dirty="0" smtClean="0"/>
            <a:t> за </a:t>
          </a:r>
          <a:r>
            <a:rPr lang="ru-RU" sz="2300" kern="1200" dirty="0" err="1" smtClean="0"/>
            <a:t>цього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декстринується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вмістиме</a:t>
          </a:r>
          <a:r>
            <a:rPr lang="ru-RU" sz="2300" kern="1200" dirty="0" smtClean="0"/>
            <a:t> зерна </a:t>
          </a:r>
          <a:r>
            <a:rPr lang="ru-RU" sz="2300" kern="1200" dirty="0" err="1" smtClean="0"/>
            <a:t>стає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доступнішим</a:t>
          </a:r>
          <a:r>
            <a:rPr lang="ru-RU" sz="2300" kern="1200" dirty="0" smtClean="0"/>
            <a:t> для </a:t>
          </a:r>
          <a:r>
            <a:rPr lang="ru-RU" sz="2300" kern="1200" dirty="0" err="1" smtClean="0"/>
            <a:t>засвоєння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тваринами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0" y="3526384"/>
        <a:ext cx="9144000" cy="31114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915C22-D858-4AE6-A782-1A72DDC01BF5}">
      <dsp:nvSpPr>
        <dsp:cNvPr id="0" name=""/>
        <dsp:cNvSpPr/>
      </dsp:nvSpPr>
      <dsp:spPr>
        <a:xfrm>
          <a:off x="0" y="263021"/>
          <a:ext cx="8964488" cy="547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 </a:t>
          </a:r>
          <a:r>
            <a:rPr lang="ru-RU" sz="3000" kern="1200" dirty="0" err="1" smtClean="0"/>
            <a:t>процесі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переробки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рослинної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сировини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одержують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побічні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продукти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які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використовують</a:t>
          </a:r>
          <a:r>
            <a:rPr lang="ru-RU" sz="3000" kern="1200" dirty="0" smtClean="0"/>
            <a:t> як корми. До </a:t>
          </a:r>
          <a:r>
            <a:rPr lang="ru-RU" sz="3000" kern="1200" dirty="0" err="1" smtClean="0"/>
            <a:t>цієї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групи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відносять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велику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групу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кормів</a:t>
          </a:r>
          <a:r>
            <a:rPr lang="ru-RU" sz="3000" kern="1200" dirty="0" smtClean="0"/>
            <a:t>, </a:t>
          </a:r>
          <a:r>
            <a:rPr lang="ru-RU" sz="3000" kern="1200" dirty="0" err="1" smtClean="0"/>
            <a:t>які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певною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мірою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схожі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із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сировиною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одночасно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значно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відрізняються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від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неї</a:t>
          </a:r>
          <a:r>
            <a:rPr lang="ru-RU" sz="3000" kern="1200" dirty="0" smtClean="0"/>
            <a:t> за </a:t>
          </a:r>
          <a:r>
            <a:rPr lang="ru-RU" sz="3000" kern="1200" dirty="0" err="1" smtClean="0"/>
            <a:t>хімічним</a:t>
          </a:r>
          <a:r>
            <a:rPr lang="ru-RU" sz="3000" kern="1200" dirty="0" smtClean="0"/>
            <a:t> складом </a:t>
          </a:r>
          <a:r>
            <a:rPr lang="ru-RU" sz="3000" kern="1200" dirty="0" err="1" smtClean="0"/>
            <a:t>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поживністю</a:t>
          </a:r>
          <a:r>
            <a:rPr lang="ru-RU" sz="3000" kern="1200" dirty="0" smtClean="0"/>
            <a:t>. </a:t>
          </a:r>
          <a:r>
            <a:rPr lang="ru-RU" sz="3000" kern="1200" dirty="0" err="1" smtClean="0"/>
            <a:t>Серед</a:t>
          </a:r>
          <a:r>
            <a:rPr lang="ru-RU" sz="3000" kern="1200" dirty="0" smtClean="0"/>
            <a:t> них </a:t>
          </a:r>
          <a:r>
            <a:rPr lang="ru-RU" sz="3000" kern="1200" dirty="0" err="1" smtClean="0"/>
            <a:t>найбільш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поширені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залишки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борошномельної</a:t>
          </a:r>
          <a:r>
            <a:rPr lang="ru-RU" sz="3000" kern="1200" dirty="0" smtClean="0"/>
            <a:t> та </a:t>
          </a:r>
          <a:r>
            <a:rPr lang="ru-RU" sz="3000" kern="1200" dirty="0" err="1" smtClean="0"/>
            <a:t>круп’яної</a:t>
          </a:r>
          <a:r>
            <a:rPr lang="ru-RU" sz="3000" kern="1200" dirty="0" smtClean="0"/>
            <a:t> (</a:t>
          </a:r>
          <a:r>
            <a:rPr lang="ru-RU" sz="3000" kern="1200" dirty="0" err="1" smtClean="0"/>
            <a:t>висівки</a:t>
          </a:r>
          <a:r>
            <a:rPr lang="ru-RU" sz="3000" kern="1200" dirty="0" smtClean="0"/>
            <a:t>, мучки, </a:t>
          </a:r>
          <a:r>
            <a:rPr lang="ru-RU" sz="3000" kern="1200" dirty="0" err="1" smtClean="0"/>
            <a:t>борошняний</a:t>
          </a:r>
          <a:r>
            <a:rPr lang="ru-RU" sz="3000" kern="1200" dirty="0" smtClean="0"/>
            <a:t> пил), </a:t>
          </a:r>
          <a:r>
            <a:rPr lang="ru-RU" sz="3000" kern="1200" dirty="0" err="1" smtClean="0"/>
            <a:t>олійної</a:t>
          </a:r>
          <a:r>
            <a:rPr lang="ru-RU" sz="3000" kern="1200" dirty="0" smtClean="0"/>
            <a:t> (макуха, шрот), </a:t>
          </a:r>
          <a:r>
            <a:rPr lang="ru-RU" sz="3000" kern="1200" dirty="0" err="1" smtClean="0"/>
            <a:t>цукрової</a:t>
          </a:r>
          <a:r>
            <a:rPr lang="ru-RU" sz="3000" kern="1200" dirty="0" smtClean="0"/>
            <a:t> (жом, </a:t>
          </a:r>
          <a:r>
            <a:rPr lang="ru-RU" sz="3000" kern="1200" dirty="0" err="1" smtClean="0"/>
            <a:t>меляса</a:t>
          </a:r>
          <a:r>
            <a:rPr lang="ru-RU" sz="3000" kern="1200" dirty="0" smtClean="0"/>
            <a:t>), </a:t>
          </a:r>
          <a:r>
            <a:rPr lang="ru-RU" sz="3000" kern="1200" dirty="0" err="1" smtClean="0"/>
            <a:t>бродильної</a:t>
          </a:r>
          <a:r>
            <a:rPr lang="ru-RU" sz="3000" kern="1200" dirty="0" smtClean="0"/>
            <a:t> (барда, </a:t>
          </a:r>
          <a:r>
            <a:rPr lang="ru-RU" sz="3000" kern="1200" dirty="0" err="1" smtClean="0"/>
            <a:t>пивна</a:t>
          </a:r>
          <a:r>
            <a:rPr lang="ru-RU" sz="3000" kern="1200" dirty="0" smtClean="0"/>
            <a:t> дробина, </a:t>
          </a:r>
          <a:r>
            <a:rPr lang="ru-RU" sz="3000" kern="1200" dirty="0" err="1" smtClean="0"/>
            <a:t>дріжджі</a:t>
          </a:r>
          <a:r>
            <a:rPr lang="ru-RU" sz="3000" kern="1200" dirty="0" smtClean="0"/>
            <a:t>), </a:t>
          </a:r>
          <a:r>
            <a:rPr lang="ru-RU" sz="3000" kern="1200" dirty="0" err="1" smtClean="0"/>
            <a:t>крохмальної</a:t>
          </a:r>
          <a:r>
            <a:rPr lang="ru-RU" sz="3000" kern="1200" dirty="0" smtClean="0"/>
            <a:t> (</a:t>
          </a:r>
          <a:r>
            <a:rPr lang="ru-RU" sz="3000" kern="1200" dirty="0" err="1" smtClean="0"/>
            <a:t>м’язга</a:t>
          </a:r>
          <a:r>
            <a:rPr lang="ru-RU" sz="3000" kern="1200" dirty="0" smtClean="0"/>
            <a:t>) </a:t>
          </a:r>
          <a:r>
            <a:rPr lang="ru-RU" sz="3000" kern="1200" dirty="0" err="1" smtClean="0"/>
            <a:t>промисловості</a:t>
          </a:r>
          <a:r>
            <a:rPr lang="ru-RU" sz="3000" kern="1200" dirty="0" smtClean="0"/>
            <a:t>.</a:t>
          </a:r>
          <a:endParaRPr lang="ru-RU" sz="3000" kern="1200" dirty="0"/>
        </a:p>
      </dsp:txBody>
      <dsp:txXfrm>
        <a:off x="0" y="263021"/>
        <a:ext cx="8964488" cy="5475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22A347-AF75-4D42-BC5B-2BCDEA507C24}">
      <dsp:nvSpPr>
        <dsp:cNvPr id="0" name=""/>
        <dsp:cNvSpPr/>
      </dsp:nvSpPr>
      <dsp:spPr>
        <a:xfrm>
          <a:off x="0" y="519472"/>
          <a:ext cx="8820472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Залишки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олійного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виробництва</a:t>
          </a:r>
          <a:r>
            <a:rPr lang="ru-RU" sz="2400" b="1" kern="1200" dirty="0" smtClean="0"/>
            <a:t>. </a:t>
          </a:r>
          <a:r>
            <a:rPr lang="ru-RU" sz="2400" kern="1200" dirty="0" smtClean="0"/>
            <a:t>До </a:t>
          </a:r>
          <a:r>
            <a:rPr lang="ru-RU" sz="2400" kern="1200" dirty="0" err="1" smtClean="0"/>
            <a:t>цієї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групи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концентрованих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відносять</a:t>
          </a:r>
          <a:r>
            <a:rPr lang="ru-RU" sz="2400" kern="1200" dirty="0" smtClean="0"/>
            <a:t> </a:t>
          </a:r>
          <a:r>
            <a:rPr lang="ru-RU" sz="2400" u="sng" kern="1200" dirty="0" smtClean="0"/>
            <a:t>макуху, шрот</a:t>
          </a:r>
          <a:r>
            <a:rPr lang="ru-RU" sz="2400" kern="1200" dirty="0" smtClean="0"/>
            <a:t> та </a:t>
          </a:r>
          <a:r>
            <a:rPr lang="ru-RU" sz="2400" kern="1200" dirty="0" err="1" smtClean="0"/>
            <a:t>фосфатидний</a:t>
          </a:r>
          <a:r>
            <a:rPr lang="ru-RU" sz="2400" kern="1200" dirty="0" smtClean="0"/>
            <a:t> концентрат,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одержують</a:t>
          </a:r>
          <a:r>
            <a:rPr lang="ru-RU" sz="2400" kern="1200" dirty="0" smtClean="0"/>
            <a:t> при </a:t>
          </a:r>
          <a:r>
            <a:rPr lang="ru-RU" sz="2400" kern="1200" dirty="0" err="1" smtClean="0"/>
            <a:t>виробництві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олії</a:t>
          </a:r>
          <a:endParaRPr lang="en-US" sz="2400" kern="1200" dirty="0"/>
        </a:p>
      </dsp:txBody>
      <dsp:txXfrm>
        <a:off x="0" y="519472"/>
        <a:ext cx="8820472" cy="1319759"/>
      </dsp:txXfrm>
    </dsp:sp>
    <dsp:sp modelId="{85686DAA-EEBF-47D6-AB14-5381A01C4EEE}">
      <dsp:nvSpPr>
        <dsp:cNvPr id="0" name=""/>
        <dsp:cNvSpPr/>
      </dsp:nvSpPr>
      <dsp:spPr>
        <a:xfrm>
          <a:off x="0" y="1908352"/>
          <a:ext cx="8820472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Залишки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цукрового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виробництва</a:t>
          </a:r>
          <a:r>
            <a:rPr lang="ru-RU" sz="2400" b="1" kern="1200" dirty="0" smtClean="0"/>
            <a:t>.</a:t>
          </a:r>
          <a:r>
            <a:rPr lang="ru-RU" sz="2400" kern="1200" dirty="0" smtClean="0"/>
            <a:t> До них </a:t>
          </a:r>
          <a:r>
            <a:rPr lang="ru-RU" sz="2400" kern="1200" dirty="0" err="1" smtClean="0"/>
            <a:t>відносять</a:t>
          </a:r>
          <a:r>
            <a:rPr lang="ru-RU" sz="2400" kern="1200" dirty="0" smtClean="0"/>
            <a:t> жом (</a:t>
          </a:r>
          <a:r>
            <a:rPr lang="ru-RU" sz="2400" kern="1200" dirty="0" err="1" smtClean="0"/>
            <a:t>свіжий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кислий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сухий</a:t>
          </a:r>
          <a:r>
            <a:rPr lang="ru-RU" sz="2400" kern="1200" dirty="0" smtClean="0"/>
            <a:t>) та </a:t>
          </a:r>
          <a:r>
            <a:rPr lang="ru-RU" sz="2400" kern="1200" dirty="0" err="1" smtClean="0"/>
            <a:t>мелясу</a:t>
          </a:r>
          <a:r>
            <a:rPr lang="ru-RU" sz="2400" kern="1200" dirty="0" smtClean="0"/>
            <a:t> (патоку).</a:t>
          </a:r>
          <a:r>
            <a:rPr lang="ru-RU" sz="2400" b="1" kern="1200" dirty="0" smtClean="0"/>
            <a:t> </a:t>
          </a:r>
          <a:endParaRPr lang="en-US" sz="2400" b="1" kern="1200" dirty="0"/>
        </a:p>
      </dsp:txBody>
      <dsp:txXfrm>
        <a:off x="0" y="1908352"/>
        <a:ext cx="8820472" cy="1319759"/>
      </dsp:txXfrm>
    </dsp:sp>
    <dsp:sp modelId="{07BC6BEA-89AC-4946-A010-0EA70B15CA91}">
      <dsp:nvSpPr>
        <dsp:cNvPr id="0" name=""/>
        <dsp:cNvSpPr/>
      </dsp:nvSpPr>
      <dsp:spPr>
        <a:xfrm>
          <a:off x="0" y="3297232"/>
          <a:ext cx="8820472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Залишки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крохмального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виробництва</a:t>
          </a:r>
          <a:r>
            <a:rPr lang="ru-RU" sz="2400" b="1" kern="1200" dirty="0" smtClean="0"/>
            <a:t>.</a:t>
          </a:r>
          <a:r>
            <a:rPr lang="ru-RU" sz="2400" kern="1200" dirty="0" smtClean="0"/>
            <a:t> </a:t>
          </a:r>
          <a:r>
            <a:rPr lang="ru-RU" sz="2400" kern="1200" dirty="0" err="1" smtClean="0"/>
            <a:t>Відходом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цього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виробництва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є</a:t>
          </a:r>
          <a:r>
            <a:rPr lang="ru-RU" sz="2400" kern="1200" dirty="0" smtClean="0"/>
            <a:t> </a:t>
          </a:r>
          <a:r>
            <a:rPr lang="ru-RU" sz="2400" u="sng" kern="1200" dirty="0" err="1" smtClean="0"/>
            <a:t>м’язга</a:t>
          </a:r>
          <a:r>
            <a:rPr lang="ru-RU" sz="2400" u="sng" kern="1200" dirty="0" smtClean="0"/>
            <a:t>,</a:t>
          </a:r>
          <a:r>
            <a:rPr lang="ru-RU" sz="2400" kern="1200" dirty="0" smtClean="0"/>
            <a:t> яка </a:t>
          </a:r>
          <a:r>
            <a:rPr lang="ru-RU" sz="2400" kern="1200" dirty="0" err="1" smtClean="0"/>
            <a:t>складається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розтертих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частинок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сировини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після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видалення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крохмалю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неї</a:t>
          </a:r>
          <a:r>
            <a:rPr lang="ru-RU" sz="2400" kern="1200" dirty="0" smtClean="0"/>
            <a:t> за </a:t>
          </a:r>
          <a:r>
            <a:rPr lang="ru-RU" sz="2400" kern="1200" dirty="0" err="1" smtClean="0"/>
            <a:t>допомогою</a:t>
          </a:r>
          <a:r>
            <a:rPr lang="ru-RU" sz="2400" kern="1200" dirty="0" smtClean="0"/>
            <a:t> води. </a:t>
          </a:r>
          <a:endParaRPr lang="en-US" sz="2400" kern="1200" dirty="0"/>
        </a:p>
      </dsp:txBody>
      <dsp:txXfrm>
        <a:off x="0" y="3297232"/>
        <a:ext cx="8820472" cy="1319759"/>
      </dsp:txXfrm>
    </dsp:sp>
    <dsp:sp modelId="{0BD3F77A-9136-4527-9A8F-C83593F45BB5}">
      <dsp:nvSpPr>
        <dsp:cNvPr id="0" name=""/>
        <dsp:cNvSpPr/>
      </dsp:nvSpPr>
      <dsp:spPr>
        <a:xfrm>
          <a:off x="0" y="4686111"/>
          <a:ext cx="8820472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 </a:t>
          </a:r>
          <a:r>
            <a:rPr lang="ru-RU" sz="2400" b="1" kern="1200" dirty="0" err="1" smtClean="0"/>
            <a:t>залишків</a:t>
          </a:r>
          <a:r>
            <a:rPr lang="ru-RU" sz="2400" b="1" kern="1200" dirty="0" smtClean="0"/>
            <a:t> бродильного </a:t>
          </a:r>
          <a:r>
            <a:rPr lang="ru-RU" sz="2400" b="1" kern="1200" dirty="0" err="1" smtClean="0"/>
            <a:t>виробництва</a:t>
          </a:r>
          <a:r>
            <a:rPr lang="ru-RU" sz="2400" b="1" kern="1200" dirty="0" smtClean="0"/>
            <a:t> </a:t>
          </a:r>
          <a:r>
            <a:rPr lang="ru-RU" sz="2400" kern="1200" dirty="0" err="1" smtClean="0"/>
            <a:t>відносять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побічні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продукти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одержують</a:t>
          </a:r>
          <a:r>
            <a:rPr lang="ru-RU" sz="2400" kern="1200" dirty="0" smtClean="0"/>
            <a:t> при </a:t>
          </a:r>
          <a:r>
            <a:rPr lang="ru-RU" sz="2400" kern="1200" dirty="0" err="1" smtClean="0"/>
            <a:t>виробництві</a:t>
          </a:r>
          <a:r>
            <a:rPr lang="ru-RU" sz="2400" kern="1200" dirty="0" smtClean="0"/>
            <a:t> спирту та пива. До них </a:t>
          </a:r>
          <a:r>
            <a:rPr lang="ru-RU" sz="2400" kern="1200" dirty="0" err="1" smtClean="0"/>
            <a:t>відносять</a:t>
          </a:r>
          <a:r>
            <a:rPr lang="ru-RU" sz="2400" kern="1200" dirty="0" smtClean="0"/>
            <a:t> барду, </a:t>
          </a:r>
          <a:r>
            <a:rPr lang="ru-RU" sz="2400" kern="1200" dirty="0" err="1" smtClean="0"/>
            <a:t>пивну</a:t>
          </a:r>
          <a:r>
            <a:rPr lang="ru-RU" sz="2400" kern="1200" dirty="0" smtClean="0"/>
            <a:t> дробину, </a:t>
          </a:r>
          <a:r>
            <a:rPr lang="ru-RU" sz="2400" kern="1200" dirty="0" err="1" smtClean="0"/>
            <a:t>солодові</a:t>
          </a:r>
          <a:r>
            <a:rPr lang="ru-RU" sz="2400" kern="1200" dirty="0" smtClean="0"/>
            <a:t> ростки, </a:t>
          </a:r>
          <a:r>
            <a:rPr lang="ru-RU" sz="2400" kern="1200" dirty="0" err="1" smtClean="0"/>
            <a:t>дріжджі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4686111"/>
        <a:ext cx="8820472" cy="13197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81658-4F83-4586-A2F5-647B239C259E}">
      <dsp:nvSpPr>
        <dsp:cNvPr id="0" name=""/>
        <dsp:cNvSpPr/>
      </dsp:nvSpPr>
      <dsp:spPr>
        <a:xfrm>
          <a:off x="0" y="80321"/>
          <a:ext cx="8712968" cy="1904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</a:t>
          </a:r>
          <a:r>
            <a:rPr lang="ru-RU" sz="2200" kern="1200" dirty="0" smtClean="0">
              <a:solidFill>
                <a:srgbClr val="C00000"/>
              </a:solidFill>
            </a:rPr>
            <a:t> </a:t>
          </a:r>
          <a:r>
            <a:rPr lang="ru-RU" sz="2200" b="1" kern="1200" dirty="0" err="1" smtClean="0">
              <a:solidFill>
                <a:srgbClr val="C00000"/>
              </a:solidFill>
            </a:rPr>
            <a:t>кормів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  <a:r>
            <a:rPr lang="ru-RU" sz="2200" b="1" kern="1200" dirty="0" err="1" smtClean="0">
              <a:solidFill>
                <a:srgbClr val="C00000"/>
              </a:solidFill>
            </a:rPr>
            <a:t>тваринного</a:t>
          </a:r>
          <a:r>
            <a:rPr lang="ru-RU" sz="2200" b="1" kern="1200" dirty="0" smtClean="0">
              <a:solidFill>
                <a:srgbClr val="C00000"/>
              </a:solidFill>
            </a:rPr>
            <a:t> </a:t>
          </a:r>
          <a:r>
            <a:rPr lang="ru-RU" sz="2200" b="1" kern="1200" dirty="0" err="1" smtClean="0">
              <a:solidFill>
                <a:srgbClr val="C00000"/>
              </a:solidFill>
            </a:rPr>
            <a:t>походження</a:t>
          </a:r>
          <a:r>
            <a:rPr lang="ru-RU" sz="2200" kern="1200" dirty="0" smtClean="0"/>
            <a:t> належать молоко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продукти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його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переробки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незбиране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збиране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молоко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сколотини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сироватка</a:t>
          </a:r>
          <a:r>
            <a:rPr lang="ru-RU" sz="2200" kern="1200" dirty="0" smtClean="0"/>
            <a:t>), </a:t>
          </a:r>
          <a:r>
            <a:rPr lang="ru-RU" sz="2200" kern="1200" dirty="0" err="1" smtClean="0"/>
            <a:t>відходи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м’ясопереробної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промисловості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м'ясне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м'ясокісткове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кров'яне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кісткове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борошно</a:t>
          </a:r>
          <a:r>
            <a:rPr lang="ru-RU" sz="2200" kern="1200" dirty="0" smtClean="0"/>
            <a:t>), </a:t>
          </a:r>
          <a:r>
            <a:rPr lang="ru-RU" sz="2200" kern="1200" dirty="0" err="1" smtClean="0"/>
            <a:t>рибопереробних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підприємств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рибне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борошно</a:t>
          </a:r>
          <a:r>
            <a:rPr lang="ru-RU" sz="2200" kern="1200" dirty="0" smtClean="0"/>
            <a:t>) та </a:t>
          </a:r>
          <a:r>
            <a:rPr lang="ru-RU" sz="2200" kern="1200" dirty="0" err="1" smtClean="0"/>
            <a:t>птахівництва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пір’яне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борошно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яєчна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шкаралупа</a:t>
          </a:r>
          <a:r>
            <a:rPr lang="ru-RU" sz="2200" kern="1200" dirty="0" smtClean="0"/>
            <a:t>). </a:t>
          </a:r>
          <a:endParaRPr lang="en-US" sz="2200" kern="1200" dirty="0"/>
        </a:p>
      </dsp:txBody>
      <dsp:txXfrm>
        <a:off x="0" y="80321"/>
        <a:ext cx="8712968" cy="1904760"/>
      </dsp:txXfrm>
    </dsp:sp>
    <dsp:sp modelId="{69616FA0-A5F1-4C4D-8050-D9C2AA2FA5FB}">
      <dsp:nvSpPr>
        <dsp:cNvPr id="0" name=""/>
        <dsp:cNvSpPr/>
      </dsp:nvSpPr>
      <dsp:spPr>
        <a:xfrm>
          <a:off x="0" y="2048441"/>
          <a:ext cx="8712968" cy="1904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Переважаючою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речовиною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майже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всіх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кормів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тваринного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походження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є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сирий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протеїн</a:t>
          </a:r>
          <a:r>
            <a:rPr lang="ru-RU" sz="2200" kern="1200" dirty="0" smtClean="0"/>
            <a:t>, тому </a:t>
          </a:r>
          <a:r>
            <a:rPr lang="ru-RU" sz="2200" kern="1200" dirty="0" err="1" smtClean="0"/>
            <a:t>їх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називають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також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тваринними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білковими</a:t>
          </a:r>
          <a:r>
            <a:rPr lang="ru-RU" sz="2200" kern="1200" dirty="0" smtClean="0"/>
            <a:t> кормами. </a:t>
          </a:r>
          <a:r>
            <a:rPr lang="ru-RU" sz="2200" kern="1200" dirty="0" err="1" smtClean="0"/>
            <a:t>Протеїн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кормів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тваринного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походження</a:t>
          </a:r>
          <a:r>
            <a:rPr lang="ru-RU" sz="2200" kern="1200" dirty="0" smtClean="0"/>
            <a:t> за невеликим </a:t>
          </a:r>
          <a:r>
            <a:rPr lang="ru-RU" sz="2200" kern="1200" dirty="0" err="1" smtClean="0"/>
            <a:t>винятком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характеризується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високою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біологічною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цінністю</a:t>
          </a:r>
          <a:r>
            <a:rPr lang="ru-RU" sz="2200" kern="1200" dirty="0" smtClean="0"/>
            <a:t>. </a:t>
          </a:r>
          <a:endParaRPr lang="en-US" sz="2200" kern="1200" dirty="0"/>
        </a:p>
      </dsp:txBody>
      <dsp:txXfrm>
        <a:off x="0" y="2048441"/>
        <a:ext cx="8712968" cy="1904760"/>
      </dsp:txXfrm>
    </dsp:sp>
    <dsp:sp modelId="{CFF762BF-5CB9-4614-80E4-90352EDA6970}">
      <dsp:nvSpPr>
        <dsp:cNvPr id="0" name=""/>
        <dsp:cNvSpPr/>
      </dsp:nvSpPr>
      <dsp:spPr>
        <a:xfrm>
          <a:off x="0" y="4016561"/>
          <a:ext cx="8712968" cy="1904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Особливістю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хімічного</a:t>
          </a:r>
          <a:r>
            <a:rPr lang="ru-RU" sz="2200" kern="1200" dirty="0" smtClean="0"/>
            <a:t> складу </a:t>
          </a:r>
          <a:r>
            <a:rPr lang="ru-RU" sz="2200" kern="1200" dirty="0" err="1" smtClean="0"/>
            <a:t>цих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кормів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є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також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відсутність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вуглеводів</a:t>
          </a:r>
          <a:r>
            <a:rPr lang="ru-RU" sz="2200" kern="1200" dirty="0" smtClean="0"/>
            <a:t>, за </a:t>
          </a:r>
          <a:r>
            <a:rPr lang="ru-RU" sz="2200" kern="1200" dirty="0" err="1" smtClean="0"/>
            <a:t>винятком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лактози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молоці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молочних</a:t>
          </a:r>
          <a:r>
            <a:rPr lang="ru-RU" sz="2200" kern="1200" dirty="0" smtClean="0"/>
            <a:t> комах. В </a:t>
          </a:r>
          <a:r>
            <a:rPr lang="ru-RU" sz="2200" kern="1200" dirty="0" err="1" smtClean="0"/>
            <a:t>переважаючій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кількості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тваринні</a:t>
          </a:r>
          <a:r>
            <a:rPr lang="ru-RU" sz="2200" kern="1200" dirty="0" smtClean="0"/>
            <a:t> корми </a:t>
          </a:r>
          <a:r>
            <a:rPr lang="ru-RU" sz="2200" kern="1200" dirty="0" err="1" smtClean="0"/>
            <a:t>багаті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кальцій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засвоюваний</a:t>
          </a:r>
          <a:r>
            <a:rPr lang="ru-RU" sz="2200" kern="1200" dirty="0" smtClean="0"/>
            <a:t> фосфор. </a:t>
          </a:r>
          <a:r>
            <a:rPr lang="ru-RU" sz="2200" kern="1200" dirty="0" err="1" smtClean="0"/>
            <a:t>Крім</a:t>
          </a:r>
          <a:r>
            <a:rPr lang="ru-RU" sz="2200" kern="1200" dirty="0" smtClean="0"/>
            <a:t> того, корми </a:t>
          </a:r>
          <a:r>
            <a:rPr lang="ru-RU" sz="2200" kern="1200" dirty="0" err="1" smtClean="0"/>
            <a:t>тваринного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походження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містять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вітамін</a:t>
          </a:r>
          <a:r>
            <a:rPr lang="ru-RU" sz="2200" kern="1200" dirty="0" smtClean="0"/>
            <a:t> В</a:t>
          </a:r>
          <a:r>
            <a:rPr lang="ru-RU" sz="2200" kern="1200" baseline="-25000" dirty="0" smtClean="0"/>
            <a:t>12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0" y="4016561"/>
        <a:ext cx="8712968" cy="19047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38B2D-DFEF-4257-A554-927B0CE86BD6}">
      <dsp:nvSpPr>
        <dsp:cNvPr id="0" name=""/>
        <dsp:cNvSpPr/>
      </dsp:nvSpPr>
      <dsp:spPr>
        <a:xfrm>
          <a:off x="0" y="389832"/>
          <a:ext cx="8424936" cy="2667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C00000"/>
              </a:solidFill>
            </a:rPr>
            <a:t>Комбіновані</a:t>
          </a:r>
          <a:r>
            <a:rPr lang="ru-RU" sz="2000" b="1" kern="1200" dirty="0" smtClean="0">
              <a:solidFill>
                <a:srgbClr val="C00000"/>
              </a:solidFill>
            </a:rPr>
            <a:t> корми (</a:t>
          </a:r>
          <a:r>
            <a:rPr lang="ru-RU" sz="2000" b="1" kern="1200" dirty="0" err="1" smtClean="0">
              <a:solidFill>
                <a:srgbClr val="C00000"/>
              </a:solidFill>
            </a:rPr>
            <a:t>комбікорми</a:t>
          </a:r>
          <a:r>
            <a:rPr lang="ru-RU" sz="2000" b="1" kern="1200" dirty="0" smtClean="0"/>
            <a:t>) </a:t>
          </a:r>
          <a:r>
            <a:rPr lang="ru-RU" sz="2000" kern="1200" dirty="0" smtClean="0"/>
            <a:t>– </a:t>
          </a:r>
          <a:r>
            <a:rPr lang="ru-RU" sz="2000" kern="1200" dirty="0" err="1" smtClean="0"/>
            <a:t>це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переважно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однорідні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суміші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подрібнених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кормових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засобів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які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виготовляються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науково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обґрунтованими</a:t>
          </a:r>
          <a:r>
            <a:rPr lang="ru-RU" sz="2000" kern="1200" dirty="0" smtClean="0"/>
            <a:t> рецептами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призначені</a:t>
          </a:r>
          <a:r>
            <a:rPr lang="ru-RU" sz="2000" kern="1200" dirty="0" smtClean="0"/>
            <a:t> для </a:t>
          </a:r>
          <a:r>
            <a:rPr lang="ru-RU" sz="2000" kern="1200" dirty="0" err="1" smtClean="0"/>
            <a:t>годівлі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певного</a:t>
          </a:r>
          <a:r>
            <a:rPr lang="ru-RU" sz="2000" kern="1200" dirty="0" smtClean="0"/>
            <a:t> виду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групи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Виготовляють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їх</a:t>
          </a:r>
          <a:r>
            <a:rPr lang="ru-RU" sz="2000" kern="1200" dirty="0" smtClean="0"/>
            <a:t> в основному </a:t>
          </a:r>
          <a:r>
            <a:rPr lang="ru-RU" sz="2000" kern="1200" dirty="0" err="1" smtClean="0"/>
            <a:t>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декількох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видів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подрібненого</a:t>
          </a:r>
          <a:r>
            <a:rPr lang="ru-RU" sz="2000" kern="1200" dirty="0" smtClean="0"/>
            <a:t> зерна </a:t>
          </a:r>
          <a:r>
            <a:rPr lang="ru-RU" sz="2000" kern="1200" dirty="0" err="1" smtClean="0"/>
            <a:t>злакових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бобових</a:t>
          </a:r>
          <a:r>
            <a:rPr lang="ru-RU" sz="2000" kern="1200" dirty="0" smtClean="0"/>
            <a:t> культур </a:t>
          </a:r>
          <a:r>
            <a:rPr lang="ru-RU" sz="2000" kern="1200" dirty="0" err="1" smtClean="0"/>
            <a:t>із</a:t>
          </a:r>
          <a:r>
            <a:rPr lang="ru-RU" sz="2000" kern="1200" dirty="0" smtClean="0"/>
            <a:t> добавкою </a:t>
          </a:r>
          <a:r>
            <a:rPr lang="ru-RU" sz="2000" kern="1200" dirty="0" err="1" smtClean="0"/>
            <a:t>багатих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протеїном</a:t>
          </a:r>
          <a:r>
            <a:rPr lang="ru-RU" sz="2000" kern="1200" dirty="0" smtClean="0"/>
            <a:t> макух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шротів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кормів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походження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трав'яного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борошна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спеціальних</a:t>
          </a:r>
          <a:r>
            <a:rPr lang="ru-RU" sz="2000" kern="1200" dirty="0" smtClean="0"/>
            <a:t> добавок (</a:t>
          </a:r>
          <a:r>
            <a:rPr lang="ru-RU" sz="2000" kern="1200" dirty="0" err="1" smtClean="0"/>
            <a:t>преміксів</a:t>
          </a:r>
          <a:r>
            <a:rPr lang="ru-RU" sz="2000" kern="1200" dirty="0" smtClean="0"/>
            <a:t>), </a:t>
          </a:r>
          <a:r>
            <a:rPr lang="ru-RU" sz="2000" kern="1200" dirty="0" err="1" smtClean="0"/>
            <a:t>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складаються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мінеральних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вітамінних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препаратів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інших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біологічно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активних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389832"/>
        <a:ext cx="8424936" cy="2667600"/>
      </dsp:txXfrm>
    </dsp:sp>
    <dsp:sp modelId="{95ED3677-5D8D-4542-A758-73EEF8B19A1F}">
      <dsp:nvSpPr>
        <dsp:cNvPr id="0" name=""/>
        <dsp:cNvSpPr/>
      </dsp:nvSpPr>
      <dsp:spPr>
        <a:xfrm>
          <a:off x="0" y="3115032"/>
          <a:ext cx="8424936" cy="1388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Рецептуру </a:t>
          </a:r>
          <a:r>
            <a:rPr lang="ru-RU" sz="2000" kern="1200" dirty="0" err="1" smtClean="0"/>
            <a:t>комбікормів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розробляють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наукові</a:t>
          </a:r>
          <a:r>
            <a:rPr lang="ru-RU" sz="2000" kern="1200" dirty="0" smtClean="0"/>
            <a:t> установи на </a:t>
          </a:r>
          <a:r>
            <a:rPr lang="ru-RU" sz="2000" kern="1200" dirty="0" err="1" smtClean="0"/>
            <a:t>основі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сучасних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знань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живлення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окремих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видів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вікових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груп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тварин</a:t>
          </a:r>
          <a:r>
            <a:rPr lang="ru-RU" sz="2000" kern="1200" dirty="0" smtClean="0"/>
            <a:t> та потреби </a:t>
          </a:r>
          <a:r>
            <a:rPr lang="ru-RU" sz="2000" kern="1200" dirty="0" err="1" smtClean="0"/>
            <a:t>їх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поживних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речовинах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3115032"/>
        <a:ext cx="8424936" cy="1388779"/>
      </dsp:txXfrm>
    </dsp:sp>
    <dsp:sp modelId="{FCF4337A-5978-46FC-AD7F-76ED1310877E}">
      <dsp:nvSpPr>
        <dsp:cNvPr id="0" name=""/>
        <dsp:cNvSpPr/>
      </dsp:nvSpPr>
      <dsp:spPr>
        <a:xfrm>
          <a:off x="0" y="4544528"/>
          <a:ext cx="8424936" cy="13580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Кожному рецепту </a:t>
          </a:r>
          <a:r>
            <a:rPr lang="ru-RU" sz="2000" kern="1200" dirty="0" err="1" smtClean="0"/>
            <a:t>комбікорму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присвоюється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літерні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позначення</a:t>
          </a:r>
          <a:r>
            <a:rPr lang="ru-RU" sz="2000" kern="1200" dirty="0" smtClean="0"/>
            <a:t> та номер </a:t>
          </a:r>
          <a:r>
            <a:rPr lang="ru-RU" sz="2000" kern="1200" dirty="0" err="1" smtClean="0"/>
            <a:t>залежно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</a:t>
          </a:r>
          <a:r>
            <a:rPr lang="ru-RU" sz="2000" kern="1200" dirty="0" smtClean="0"/>
            <a:t> виду </a:t>
          </a:r>
          <a:r>
            <a:rPr lang="ru-RU" sz="2000" kern="1200" dirty="0" err="1" smtClean="0"/>
            <a:t>тварин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0" y="4544528"/>
        <a:ext cx="8424936" cy="13580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3CCCE5-07D4-45F0-BE86-F28354CC78B5}">
      <dsp:nvSpPr>
        <dsp:cNvPr id="0" name=""/>
        <dsp:cNvSpPr/>
      </dsp:nvSpPr>
      <dsp:spPr>
        <a:xfrm>
          <a:off x="0" y="216609"/>
          <a:ext cx="8424936" cy="482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Кормовою добавкою</a:t>
          </a:r>
          <a:r>
            <a:rPr lang="ru-RU" sz="2400" kern="1200" dirty="0" smtClean="0"/>
            <a:t> </a:t>
          </a:r>
          <a:r>
            <a:rPr lang="ru-RU" sz="2400" kern="1200" dirty="0" err="1" smtClean="0"/>
            <a:t>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кормовий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засіб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який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застосовується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поліпшення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поживної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цінності</a:t>
          </a:r>
          <a:r>
            <a:rPr lang="ru-RU" sz="2400" kern="1200" dirty="0" smtClean="0"/>
            <a:t> основного корму. До них </a:t>
          </a:r>
          <a:r>
            <a:rPr lang="ru-RU" sz="2400" kern="1200" dirty="0" err="1" smtClean="0"/>
            <a:t>відносять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концентровані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джерела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мінеральних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крейда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фосфати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сіль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кухонна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солі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мікроелементів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інші</a:t>
          </a:r>
          <a:r>
            <a:rPr lang="ru-RU" sz="2400" kern="1200" dirty="0" smtClean="0"/>
            <a:t>), </a:t>
          </a:r>
          <a:r>
            <a:rPr lang="ru-RU" sz="2400" kern="1200" dirty="0" err="1" smtClean="0"/>
            <a:t>біологічно-активних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вітамінні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ферментні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гормональні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препарати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антибіотики</a:t>
          </a:r>
          <a:r>
            <a:rPr lang="ru-RU" sz="2400" kern="1200" dirty="0" smtClean="0"/>
            <a:t>), </a:t>
          </a:r>
          <a:r>
            <a:rPr lang="ru-RU" sz="2400" kern="1200" dirty="0" err="1" smtClean="0"/>
            <a:t>білкових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кормові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дріжджі</a:t>
          </a:r>
          <a:r>
            <a:rPr lang="ru-RU" sz="2400" kern="1200" dirty="0" smtClean="0"/>
            <a:t>) </a:t>
          </a:r>
          <a:r>
            <a:rPr lang="ru-RU" sz="2400" kern="1200" dirty="0" err="1" smtClean="0"/>
            <a:t>та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синтетичних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небілкових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азотистих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речовин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сечовина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біурет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амонійні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солі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амінокислоти</a:t>
          </a:r>
          <a:r>
            <a:rPr lang="ru-RU" sz="2400" kern="1200" dirty="0" smtClean="0"/>
            <a:t>). </a:t>
          </a:r>
          <a:endParaRPr lang="en-US" sz="2400" kern="1200" dirty="0" smtClean="0"/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До </a:t>
          </a:r>
          <a:r>
            <a:rPr lang="ru-RU" sz="2400" b="1" kern="1200" dirty="0" err="1" smtClean="0">
              <a:solidFill>
                <a:srgbClr val="002060"/>
              </a:solidFill>
            </a:rPr>
            <a:t>групи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кормових</a:t>
          </a:r>
          <a:r>
            <a:rPr lang="ru-RU" sz="2400" b="1" kern="1200" dirty="0" smtClean="0">
              <a:solidFill>
                <a:srgbClr val="002060"/>
              </a:solidFill>
            </a:rPr>
            <a:t> добавок </a:t>
          </a:r>
          <a:r>
            <a:rPr lang="ru-RU" sz="2400" b="1" kern="1200" dirty="0" err="1" smtClean="0">
              <a:solidFill>
                <a:srgbClr val="002060"/>
              </a:solidFill>
            </a:rPr>
            <a:t>відносять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також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пребіотики</a:t>
          </a:r>
          <a:r>
            <a:rPr lang="ru-RU" sz="2400" b="1" kern="1200" dirty="0" smtClean="0">
              <a:solidFill>
                <a:srgbClr val="002060"/>
              </a:solidFill>
            </a:rPr>
            <a:t>, </a:t>
          </a:r>
          <a:r>
            <a:rPr lang="ru-RU" sz="2400" b="1" kern="1200" dirty="0" err="1" smtClean="0">
              <a:solidFill>
                <a:srgbClr val="002060"/>
              </a:solidFill>
            </a:rPr>
            <a:t>прибіотики</a:t>
          </a:r>
          <a:r>
            <a:rPr lang="ru-RU" sz="2400" b="1" kern="1200" dirty="0" smtClean="0">
              <a:solidFill>
                <a:srgbClr val="002060"/>
              </a:solidFill>
            </a:rPr>
            <a:t>, </a:t>
          </a:r>
          <a:r>
            <a:rPr lang="ru-RU" sz="2400" b="1" kern="1200" dirty="0" err="1" smtClean="0">
              <a:solidFill>
                <a:srgbClr val="002060"/>
              </a:solidFill>
            </a:rPr>
            <a:t>сорбенти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мікотоксинів</a:t>
          </a:r>
          <a:r>
            <a:rPr lang="ru-RU" sz="2400" b="1" kern="1200" dirty="0" smtClean="0">
              <a:solidFill>
                <a:srgbClr val="002060"/>
              </a:solidFill>
            </a:rPr>
            <a:t>, </a:t>
          </a:r>
          <a:r>
            <a:rPr lang="ru-RU" sz="2400" b="1" kern="1200" dirty="0" err="1" smtClean="0">
              <a:solidFill>
                <a:srgbClr val="002060"/>
              </a:solidFill>
            </a:rPr>
            <a:t>органічні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джерела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мінеральних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елементів</a:t>
          </a:r>
          <a:r>
            <a:rPr lang="ru-RU" sz="2400" b="1" kern="1200" dirty="0" smtClean="0">
              <a:solidFill>
                <a:srgbClr val="002060"/>
              </a:solidFill>
            </a:rPr>
            <a:t> та </a:t>
          </a:r>
          <a:r>
            <a:rPr lang="ru-RU" sz="2400" b="1" kern="1200" dirty="0" err="1" smtClean="0">
              <a:solidFill>
                <a:srgbClr val="002060"/>
              </a:solidFill>
            </a:rPr>
            <a:t>інші</a:t>
          </a: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400" b="1" kern="1200" dirty="0" err="1" smtClean="0">
              <a:solidFill>
                <a:srgbClr val="002060"/>
              </a:solidFill>
            </a:rPr>
            <a:t>продукти</a:t>
          </a:r>
          <a:r>
            <a:rPr lang="ru-RU" sz="2400" b="1" kern="1200" dirty="0" smtClean="0">
              <a:solidFill>
                <a:srgbClr val="002060"/>
              </a:solidFill>
            </a:rPr>
            <a:t>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0" y="216609"/>
        <a:ext cx="8424936" cy="482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82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50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69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54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74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79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34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00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79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38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49F1-1571-4A31-801C-4988A8FC3830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C616-E309-4AF0-A0C1-7746D85602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9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8134672" cy="27363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Характеристика зернових кормів, відходів виробництв та кормів тваринного походження. Комбікорми та кормові добавки.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&amp;Scy;&amp;softcy;&amp;ocy;&amp;gcy;&amp;ocy;&amp;dcy;&amp;ncy;&amp;iukcy; &amp;vcy;&amp;scy;&amp;tcy;&amp;ucy;&amp;pcy;&amp;acy;&amp;jukcy; &amp;vcy; &amp;dcy;&amp;iukcy;&amp;yucy; &amp;ncy;&amp;ocy;&amp;vcy;&amp;icy;&amp;jcy; &amp;pcy;&amp;ocy;&amp;rcy;&amp;yacy;&amp;dcy;&amp;ocy;&amp;kcy; &amp;vcy;&amp;vcy;&amp;iecy;&amp;zcy;&amp;iecy;&amp;ncy;&amp;ncy;&amp;yacy; &amp;kcy;&amp;ocy;&amp;rcy;&amp;mcy;&amp;iukcy;&amp;vcy; &amp;vcy; &amp;Ucy;&amp;kcy;&amp;rcy;&amp;acy;&amp;yicy;&amp;ncy;&amp;u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33749"/>
            <a:ext cx="5934075" cy="3524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648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400" dirty="0" err="1"/>
              <a:t>Основним</a:t>
            </a:r>
            <a:r>
              <a:rPr lang="ru-RU" sz="2400" dirty="0"/>
              <a:t> способом </a:t>
            </a:r>
            <a:r>
              <a:rPr lang="ru-RU" sz="2400" b="1" dirty="0" err="1"/>
              <a:t>підготовки</a:t>
            </a:r>
            <a:r>
              <a:rPr lang="ru-RU" sz="2400" b="1" dirty="0"/>
              <a:t> зерна до </a:t>
            </a:r>
            <a:r>
              <a:rPr lang="ru-RU" sz="2400" b="1" dirty="0" err="1"/>
              <a:t>згодовування</a:t>
            </a:r>
            <a:r>
              <a:rPr lang="ru-RU" sz="2400" dirty="0"/>
              <a:t> є </a:t>
            </a:r>
            <a:r>
              <a:rPr lang="ru-RU" sz="2400" dirty="0" err="1"/>
              <a:t>його</a:t>
            </a:r>
            <a:r>
              <a:rPr lang="ru-RU" sz="2400" dirty="0"/>
              <a:t> </a:t>
            </a:r>
            <a:r>
              <a:rPr lang="ru-RU" sz="2400" b="1" u="sng" dirty="0" err="1"/>
              <a:t>подрібнення</a:t>
            </a:r>
            <a:r>
              <a:rPr lang="ru-RU" sz="2400" dirty="0"/>
              <a:t> на дерть. Для коней зерно </a:t>
            </a:r>
            <a:r>
              <a:rPr lang="ru-RU" sz="2400" dirty="0" err="1"/>
              <a:t>доцільно</a:t>
            </a:r>
            <a:r>
              <a:rPr lang="ru-RU" sz="2400" dirty="0"/>
              <a:t> </a:t>
            </a:r>
            <a:r>
              <a:rPr lang="ru-RU" sz="2400" dirty="0" err="1"/>
              <a:t>подрібнювати</a:t>
            </a:r>
            <a:r>
              <a:rPr lang="ru-RU" sz="2400" dirty="0"/>
              <a:t> до стану крупного помелу (величина </a:t>
            </a:r>
            <a:r>
              <a:rPr lang="ru-RU" sz="2400" dirty="0" err="1"/>
              <a:t>часток</a:t>
            </a:r>
            <a:r>
              <a:rPr lang="ru-RU" sz="2400" dirty="0"/>
              <a:t> 2–3 мм), для </a:t>
            </a:r>
            <a:r>
              <a:rPr lang="ru-RU" sz="2400" dirty="0" err="1"/>
              <a:t>корів</a:t>
            </a:r>
            <a:r>
              <a:rPr lang="ru-RU" sz="2400" dirty="0"/>
              <a:t> – </a:t>
            </a:r>
            <a:r>
              <a:rPr lang="ru-RU" sz="2400" dirty="0" err="1"/>
              <a:t>середнього</a:t>
            </a:r>
            <a:r>
              <a:rPr lang="ru-RU" sz="2400" dirty="0"/>
              <a:t> помелу (1,5–2 мм), для телят та свиней – до </a:t>
            </a:r>
            <a:r>
              <a:rPr lang="ru-RU" sz="2400" dirty="0" err="1"/>
              <a:t>часток</a:t>
            </a:r>
            <a:r>
              <a:rPr lang="ru-RU" sz="2400" dirty="0"/>
              <a:t> 0,5–1 мм. </a:t>
            </a:r>
            <a:r>
              <a:rPr lang="ru-RU" sz="2400" dirty="0" err="1"/>
              <a:t>Зернові</a:t>
            </a:r>
            <a:r>
              <a:rPr lang="ru-RU" sz="2400" dirty="0"/>
              <a:t> корми,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містять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жиру (</a:t>
            </a:r>
            <a:r>
              <a:rPr lang="ru-RU" sz="2400" dirty="0" err="1"/>
              <a:t>кукурудза</a:t>
            </a:r>
            <a:r>
              <a:rPr lang="ru-RU" sz="2400" dirty="0"/>
              <a:t>, овес) у </a:t>
            </a:r>
            <a:r>
              <a:rPr lang="ru-RU" sz="2400" dirty="0" err="1"/>
              <a:t>подрібненому</a:t>
            </a:r>
            <a:r>
              <a:rPr lang="ru-RU" sz="2400" dirty="0"/>
              <a:t>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гіркнуть</a:t>
            </a:r>
            <a:r>
              <a:rPr lang="ru-RU" sz="2400" dirty="0"/>
              <a:t>, тому </a:t>
            </a:r>
            <a:r>
              <a:rPr lang="ru-RU" sz="2400" dirty="0" err="1"/>
              <a:t>запасатись</a:t>
            </a:r>
            <a:r>
              <a:rPr lang="ru-RU" sz="2400" dirty="0"/>
              <a:t> такою </a:t>
            </a:r>
            <a:r>
              <a:rPr lang="ru-RU" sz="2400" dirty="0" err="1"/>
              <a:t>дертю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як на 10 </a:t>
            </a:r>
            <a:r>
              <a:rPr lang="ru-RU" sz="2400" dirty="0" err="1"/>
              <a:t>днів</a:t>
            </a:r>
            <a:r>
              <a:rPr lang="ru-RU" sz="2400" dirty="0"/>
              <a:t> не </a:t>
            </a:r>
            <a:r>
              <a:rPr lang="ru-RU" sz="2400" dirty="0" err="1"/>
              <a:t>слід</a:t>
            </a:r>
            <a:r>
              <a:rPr lang="ru-RU" sz="2400" dirty="0"/>
              <a:t>.</a:t>
            </a:r>
          </a:p>
        </p:txBody>
      </p:sp>
      <p:pic>
        <p:nvPicPr>
          <p:cNvPr id="31746" name="Picture 2" descr="&amp;Kcy;&amp;ocy;&amp;rcy;&amp;mcy;&amp;acy; &amp;dcy;&amp;lcy;&amp;yacy; &amp;tcy;&amp;vcy;&amp;acy;&amp;rcy;&amp;icy;&amp;ncy;: &amp;fcy;&amp;ucy;&amp;rcy;&amp;acy;&amp;zhcy;&amp;ncy;&amp;iecy; &amp;zcy;&amp;iecy;&amp;rcy;&amp;ncy;&amp;ocy; - &amp;Fcy;&amp;iecy;&amp;rcy;&amp;mcy;&amp;iecy;&amp;rcy;&amp;scy;&amp;softcy;&amp;kcy;&amp;iecy; &amp;gcy;&amp;ocy;&amp;scy;&amp;pcy;&amp;ocy;&amp;dcy;&amp;acy;&amp;rcy;&amp;scy;&amp;tcy;&amp;vcy;&amp;o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04719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4608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113" algn="just"/>
            <a:r>
              <a:rPr lang="ru-RU" sz="3200" b="1" u="sng" dirty="0" err="1">
                <a:solidFill>
                  <a:srgbClr val="0070C0"/>
                </a:solidFill>
              </a:rPr>
              <a:t>Варити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dirty="0" err="1">
                <a:solidFill>
                  <a:srgbClr val="0070C0"/>
                </a:solidFill>
              </a:rPr>
              <a:t>чи</a:t>
            </a:r>
            <a:r>
              <a:rPr lang="ru-RU" sz="3200" b="1" dirty="0">
                <a:solidFill>
                  <a:srgbClr val="0070C0"/>
                </a:solidFill>
              </a:rPr>
              <a:t> </a:t>
            </a:r>
            <a:r>
              <a:rPr lang="ru-RU" sz="3200" b="1" u="sng" dirty="0" err="1">
                <a:solidFill>
                  <a:srgbClr val="0070C0"/>
                </a:solidFill>
              </a:rPr>
              <a:t>запарювати</a:t>
            </a:r>
            <a:r>
              <a:rPr lang="ru-RU" sz="3200" dirty="0"/>
              <a:t> </a:t>
            </a:r>
            <a:r>
              <a:rPr lang="ru-RU" sz="3200" dirty="0" err="1"/>
              <a:t>зернові</a:t>
            </a:r>
            <a:r>
              <a:rPr lang="ru-RU" sz="3200" dirty="0"/>
              <a:t> корми </a:t>
            </a:r>
            <a:r>
              <a:rPr lang="ru-RU" sz="3200" dirty="0" err="1"/>
              <a:t>недоцільно</a:t>
            </a:r>
            <a:r>
              <a:rPr lang="ru-RU" sz="3200" dirty="0"/>
              <a:t> через </a:t>
            </a:r>
            <a:r>
              <a:rPr lang="ru-RU" sz="3200" dirty="0" err="1"/>
              <a:t>невисоку</a:t>
            </a:r>
            <a:r>
              <a:rPr lang="ru-RU" sz="3200" dirty="0"/>
              <a:t> </a:t>
            </a:r>
            <a:r>
              <a:rPr lang="ru-RU" sz="3200" dirty="0" err="1"/>
              <a:t>ефективність</a:t>
            </a:r>
            <a:r>
              <a:rPr lang="ru-RU" sz="3200" dirty="0"/>
              <a:t> і </a:t>
            </a:r>
            <a:r>
              <a:rPr lang="ru-RU" sz="3200" dirty="0" err="1"/>
              <a:t>значні</a:t>
            </a:r>
            <a:r>
              <a:rPr lang="ru-RU" sz="3200" dirty="0"/>
              <a:t> </a:t>
            </a:r>
            <a:r>
              <a:rPr lang="ru-RU" sz="3200" dirty="0" err="1"/>
              <a:t>енергетичні</a:t>
            </a:r>
            <a:r>
              <a:rPr lang="ru-RU" sz="3200" dirty="0"/>
              <a:t> </a:t>
            </a:r>
            <a:r>
              <a:rPr lang="ru-RU" sz="3200" dirty="0" err="1"/>
              <a:t>втрати</a:t>
            </a:r>
            <a:r>
              <a:rPr lang="ru-RU" sz="3200" dirty="0"/>
              <a:t>. </a:t>
            </a:r>
            <a:r>
              <a:rPr lang="ru-RU" sz="3200" dirty="0" err="1"/>
              <a:t>Проте</a:t>
            </a:r>
            <a:r>
              <a:rPr lang="ru-RU" sz="3200" dirty="0"/>
              <a:t>, </a:t>
            </a:r>
            <a:r>
              <a:rPr lang="ru-RU" sz="3200" dirty="0" err="1"/>
              <a:t>ці</a:t>
            </a:r>
            <a:r>
              <a:rPr lang="ru-RU" sz="3200" dirty="0"/>
              <a:t> </a:t>
            </a:r>
            <a:r>
              <a:rPr lang="ru-RU" sz="3200" dirty="0" err="1"/>
              <a:t>способи</a:t>
            </a:r>
            <a:r>
              <a:rPr lang="ru-RU" sz="3200" dirty="0"/>
              <a:t> </a:t>
            </a:r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застосовувати</a:t>
            </a:r>
            <a:r>
              <a:rPr lang="ru-RU" sz="3200" dirty="0"/>
              <a:t> при </a:t>
            </a:r>
            <a:r>
              <a:rPr lang="ru-RU" sz="3200" dirty="0" err="1"/>
              <a:t>використанні</a:t>
            </a:r>
            <a:r>
              <a:rPr lang="ru-RU" sz="3200" dirty="0"/>
              <a:t> для </a:t>
            </a:r>
            <a:r>
              <a:rPr lang="ru-RU" sz="3200" dirty="0" err="1"/>
              <a:t>годівлі</a:t>
            </a:r>
            <a:r>
              <a:rPr lang="ru-RU" sz="3200" dirty="0"/>
              <a:t> </a:t>
            </a:r>
            <a:r>
              <a:rPr lang="ru-RU" sz="3200" dirty="0" err="1"/>
              <a:t>недоброякісного</a:t>
            </a:r>
            <a:r>
              <a:rPr lang="ru-RU" sz="3200" dirty="0"/>
              <a:t> зерна (</a:t>
            </a:r>
            <a:r>
              <a:rPr lang="ru-RU" sz="3200" dirty="0" err="1"/>
              <a:t>пошкодженого</a:t>
            </a:r>
            <a:r>
              <a:rPr lang="ru-RU" sz="3200" dirty="0"/>
              <a:t> </a:t>
            </a:r>
            <a:r>
              <a:rPr lang="ru-RU" sz="3200" dirty="0" err="1"/>
              <a:t>плісенню</a:t>
            </a:r>
            <a:r>
              <a:rPr lang="ru-RU" sz="3200" dirty="0"/>
              <a:t>, </a:t>
            </a:r>
            <a:r>
              <a:rPr lang="ru-RU" sz="3200" dirty="0" err="1"/>
              <a:t>враженого</a:t>
            </a:r>
            <a:r>
              <a:rPr lang="ru-RU" sz="3200" dirty="0"/>
              <a:t> грибками, </a:t>
            </a:r>
            <a:r>
              <a:rPr lang="ru-RU" sz="3200" dirty="0" err="1"/>
              <a:t>комірними</a:t>
            </a:r>
            <a:r>
              <a:rPr lang="ru-RU" sz="3200" dirty="0"/>
              <a:t> </a:t>
            </a:r>
            <a:r>
              <a:rPr lang="ru-RU" sz="3200" dirty="0" err="1"/>
              <a:t>шкідниками</a:t>
            </a:r>
            <a:r>
              <a:rPr lang="ru-RU" sz="3200" dirty="0"/>
              <a:t>),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знешкоджує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і </a:t>
            </a:r>
            <a:r>
              <a:rPr lang="ru-RU" sz="3200" dirty="0" err="1"/>
              <a:t>поліпшує</a:t>
            </a:r>
            <a:r>
              <a:rPr lang="ru-RU" sz="3200" dirty="0"/>
              <a:t> </a:t>
            </a:r>
            <a:r>
              <a:rPr lang="ru-RU" sz="3200" dirty="0" err="1"/>
              <a:t>кормові</a:t>
            </a:r>
            <a:r>
              <a:rPr lang="ru-RU" sz="3200" dirty="0"/>
              <a:t> </a:t>
            </a:r>
            <a:r>
              <a:rPr lang="ru-RU" sz="3200" dirty="0" err="1"/>
              <a:t>якості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u="sng" dirty="0" err="1">
                <a:solidFill>
                  <a:srgbClr val="0070C0"/>
                </a:solidFill>
              </a:rPr>
              <a:t>Осолоджування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dirty="0"/>
              <a:t>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гідроліз</a:t>
            </a:r>
            <a:r>
              <a:rPr lang="ru-RU" sz="2800" dirty="0"/>
              <a:t> </a:t>
            </a:r>
            <a:r>
              <a:rPr lang="ru-RU" sz="2800" dirty="0" err="1"/>
              <a:t>крохмалю</a:t>
            </a:r>
            <a:r>
              <a:rPr lang="ru-RU" sz="2800" dirty="0"/>
              <a:t> до </a:t>
            </a:r>
            <a:r>
              <a:rPr lang="ru-RU" sz="2800" dirty="0" err="1"/>
              <a:t>цукру</a:t>
            </a:r>
            <a:r>
              <a:rPr lang="ru-RU" sz="2800" dirty="0"/>
              <a:t> (</a:t>
            </a:r>
            <a:r>
              <a:rPr lang="ru-RU" sz="2800" dirty="0" err="1"/>
              <a:t>мальтози</a:t>
            </a:r>
            <a:r>
              <a:rPr lang="ru-RU" sz="2800" dirty="0"/>
              <a:t>)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впливом</a:t>
            </a:r>
            <a:r>
              <a:rPr lang="ru-RU" sz="2800" dirty="0"/>
              <a:t> </a:t>
            </a:r>
            <a:r>
              <a:rPr lang="ru-RU" sz="2800" dirty="0" err="1"/>
              <a:t>ферментів</a:t>
            </a:r>
            <a:r>
              <a:rPr lang="ru-RU" sz="2800" dirty="0"/>
              <a:t> солоду, оптимальна </a:t>
            </a:r>
            <a:r>
              <a:rPr lang="ru-RU" sz="2800" dirty="0" err="1"/>
              <a:t>дія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проявляється</a:t>
            </a:r>
            <a:r>
              <a:rPr lang="ru-RU" sz="2800" dirty="0"/>
              <a:t> при </a:t>
            </a:r>
            <a:r>
              <a:rPr lang="ru-RU" sz="2800" dirty="0" err="1"/>
              <a:t>температурі</a:t>
            </a:r>
            <a:r>
              <a:rPr lang="ru-RU" sz="2800" dirty="0"/>
              <a:t> 55–65 °С.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доцільно</a:t>
            </a:r>
            <a:r>
              <a:rPr lang="ru-RU" sz="2800" dirty="0"/>
              <a:t> </a:t>
            </a:r>
            <a:r>
              <a:rPr lang="ru-RU" sz="2800" dirty="0" err="1"/>
              <a:t>осолоджувати</a:t>
            </a:r>
            <a:r>
              <a:rPr lang="ru-RU" sz="2800" dirty="0"/>
              <a:t> зерно </a:t>
            </a:r>
            <a:r>
              <a:rPr lang="ru-RU" sz="2800" dirty="0" err="1"/>
              <a:t>злакових</a:t>
            </a:r>
            <a:r>
              <a:rPr lang="ru-RU" sz="2800" dirty="0"/>
              <a:t>.</a:t>
            </a:r>
          </a:p>
          <a:p>
            <a:pPr indent="354013" algn="just"/>
            <a:r>
              <a:rPr lang="ru-RU" sz="2800" u="sng" dirty="0" err="1">
                <a:solidFill>
                  <a:srgbClr val="0070C0"/>
                </a:solidFill>
              </a:rPr>
              <a:t>Дріжджування</a:t>
            </a:r>
            <a:r>
              <a:rPr lang="ru-RU" sz="2800" b="1" dirty="0"/>
              <a:t> </a:t>
            </a:r>
            <a:r>
              <a:rPr lang="ru-RU" sz="2800" dirty="0"/>
              <a:t>–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дріжджовими</a:t>
            </a:r>
            <a:r>
              <a:rPr lang="ru-RU" sz="2800" dirty="0"/>
              <a:t> </a:t>
            </a:r>
            <a:r>
              <a:rPr lang="ru-RU" sz="2800" dirty="0" err="1"/>
              <a:t>клітинами</a:t>
            </a:r>
            <a:r>
              <a:rPr lang="ru-RU" sz="2800" dirty="0"/>
              <a:t> </a:t>
            </a:r>
            <a:r>
              <a:rPr lang="ru-RU" sz="2800" dirty="0" err="1"/>
              <a:t>поживних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/>
              <a:t> зерна для синтезу </a:t>
            </a:r>
            <a:r>
              <a:rPr lang="ru-RU" sz="2800" dirty="0" err="1"/>
              <a:t>повноцінного</a:t>
            </a:r>
            <a:r>
              <a:rPr lang="ru-RU" sz="2800" dirty="0"/>
              <a:t> </a:t>
            </a:r>
            <a:r>
              <a:rPr lang="ru-RU" sz="2800" dirty="0" err="1"/>
              <a:t>білка</a:t>
            </a:r>
            <a:r>
              <a:rPr lang="ru-RU" sz="2800" dirty="0"/>
              <a:t>. При </a:t>
            </a:r>
            <a:r>
              <a:rPr lang="ru-RU" sz="2800" dirty="0" err="1"/>
              <a:t>цьому</a:t>
            </a:r>
            <a:r>
              <a:rPr lang="ru-RU" sz="2800" dirty="0"/>
              <a:t> в </a:t>
            </a:r>
            <a:r>
              <a:rPr lang="ru-RU" sz="2800" dirty="0" err="1"/>
              <a:t>кормі</a:t>
            </a:r>
            <a:r>
              <a:rPr lang="ru-RU" sz="2800" dirty="0"/>
              <a:t> </a:t>
            </a:r>
            <a:r>
              <a:rPr lang="ru-RU" sz="2800" dirty="0" err="1"/>
              <a:t>підвищується</a:t>
            </a:r>
            <a:r>
              <a:rPr lang="ru-RU" sz="2800" dirty="0"/>
              <a:t> </a:t>
            </a:r>
            <a:r>
              <a:rPr lang="ru-RU" sz="2800" dirty="0" err="1"/>
              <a:t>вміст</a:t>
            </a:r>
            <a:r>
              <a:rPr lang="ru-RU" sz="2800" dirty="0"/>
              <a:t> </a:t>
            </a:r>
            <a:r>
              <a:rPr lang="ru-RU" sz="2800" dirty="0" err="1"/>
              <a:t>біологічно-активних</a:t>
            </a:r>
            <a:r>
              <a:rPr lang="ru-RU" sz="2800" dirty="0"/>
              <a:t> </a:t>
            </a:r>
            <a:r>
              <a:rPr lang="ru-RU" sz="2800" dirty="0" err="1"/>
              <a:t>речовин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218" name="Picture 2" descr="&amp;Acy;&amp;vcy;&amp;tcy;&amp;ocy;&amp;lcy;&amp;acy;&amp;vcy;&amp;kcy;&amp;acy;» - &amp;Kcy;&amp;ocy;&amp;rcy;&amp;mcy;&amp;acy; &amp;dcy;&amp;lcy;&amp;yacy; &amp;tcy;&amp;vcy;&amp;acy;&amp;rcy;&amp;i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3456384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16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98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620688"/>
          <a:ext cx="8964488" cy="600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260648"/>
            <a:ext cx="847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5113" algn="ctr"/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2047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13920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335846"/>
          <a:ext cx="8712968" cy="600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69234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548680"/>
          <a:ext cx="842493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0"/>
            <a:ext cx="608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5113" algn="ctr"/>
            <a:r>
              <a:rPr lang="en-US" sz="2400" b="1" dirty="0" smtClean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52572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Встановлено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такий</a:t>
            </a:r>
            <a:r>
              <a:rPr lang="ru-RU" sz="2400" b="1" dirty="0">
                <a:solidFill>
                  <a:srgbClr val="FF0000"/>
                </a:solidFill>
              </a:rPr>
              <a:t> порядок </a:t>
            </a:r>
            <a:r>
              <a:rPr lang="ru-RU" sz="2400" b="1" dirty="0" err="1">
                <a:solidFill>
                  <a:srgbClr val="FF0000"/>
                </a:solidFill>
              </a:rPr>
              <a:t>нумерації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комбікормів</a:t>
            </a:r>
            <a:r>
              <a:rPr lang="ru-RU" sz="2400" b="1" dirty="0">
                <a:solidFill>
                  <a:srgbClr val="FF0000"/>
                </a:solidFill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</a:rPr>
              <a:t>тварин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кури – 1–9;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індики</a:t>
            </a:r>
            <a:r>
              <a:rPr lang="ru-RU" sz="2400" b="1" dirty="0"/>
              <a:t> – 10–19;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качки – 20–29;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гуси – 30–39;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цесарки, голуби та перепели – 40–49;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свині</a:t>
            </a:r>
            <a:r>
              <a:rPr lang="ru-RU" sz="2400" b="1" dirty="0"/>
              <a:t> – 50–59;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велика рогата худоба – 60–69;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коні</a:t>
            </a:r>
            <a:r>
              <a:rPr lang="ru-RU" sz="2400" b="1" dirty="0"/>
              <a:t> – 70–79;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вівці</a:t>
            </a:r>
            <a:r>
              <a:rPr lang="ru-RU" sz="2400" b="1" dirty="0"/>
              <a:t> – 80–89;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кролі</a:t>
            </a:r>
            <a:r>
              <a:rPr lang="ru-RU" sz="2400" b="1" dirty="0"/>
              <a:t> та </a:t>
            </a:r>
            <a:r>
              <a:rPr lang="ru-RU" sz="2400" b="1" dirty="0" err="1"/>
              <a:t>нутрії</a:t>
            </a:r>
            <a:r>
              <a:rPr lang="ru-RU" sz="2400" b="1" dirty="0"/>
              <a:t> – 90–99;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хутрові</a:t>
            </a:r>
            <a:r>
              <a:rPr lang="ru-RU" sz="2400" b="1" dirty="0"/>
              <a:t> </a:t>
            </a:r>
            <a:r>
              <a:rPr lang="ru-RU" sz="2400" b="1" dirty="0" err="1"/>
              <a:t>звірі</a:t>
            </a:r>
            <a:r>
              <a:rPr lang="ru-RU" sz="2400" b="1" dirty="0"/>
              <a:t> – 100–109;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ставова</a:t>
            </a:r>
            <a:r>
              <a:rPr lang="ru-RU" sz="2400" b="1" dirty="0"/>
              <a:t> </a:t>
            </a:r>
            <a:r>
              <a:rPr lang="ru-RU" sz="2400" b="1" dirty="0" err="1"/>
              <a:t>риба</a:t>
            </a:r>
            <a:r>
              <a:rPr lang="ru-RU" sz="2400" b="1" dirty="0"/>
              <a:t> – 110–119;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err="1"/>
              <a:t>лабораторні</a:t>
            </a:r>
            <a:r>
              <a:rPr lang="ru-RU" sz="2400" b="1" dirty="0"/>
              <a:t> </a:t>
            </a:r>
            <a:r>
              <a:rPr lang="ru-RU" sz="2400" b="1" dirty="0" err="1"/>
              <a:t>тварини</a:t>
            </a:r>
            <a:r>
              <a:rPr lang="ru-RU" sz="2400" b="1" dirty="0"/>
              <a:t> – 120–129;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собаки </a:t>
            </a:r>
            <a:r>
              <a:rPr lang="ru-RU" sz="2400" b="1" dirty="0">
                <a:sym typeface="Symbol"/>
              </a:rPr>
              <a:t></a:t>
            </a:r>
            <a:r>
              <a:rPr lang="ru-RU" sz="2400" b="1" dirty="0"/>
              <a:t> 130</a:t>
            </a:r>
            <a:r>
              <a:rPr lang="ru-RU" sz="2400" b="1" dirty="0">
                <a:sym typeface="Symbol"/>
              </a:rPr>
              <a:t></a:t>
            </a:r>
            <a:r>
              <a:rPr lang="ru-RU" sz="2400" b="1" dirty="0"/>
              <a:t>139;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/>
              <a:t>дичина </a:t>
            </a:r>
            <a:r>
              <a:rPr lang="ru-RU" sz="2400" b="1" dirty="0">
                <a:sym typeface="Symbol"/>
              </a:rPr>
              <a:t></a:t>
            </a:r>
            <a:r>
              <a:rPr lang="ru-RU" sz="2400" b="1" dirty="0"/>
              <a:t> 140</a:t>
            </a:r>
            <a:r>
              <a:rPr lang="ru-RU" sz="2400" b="1" dirty="0">
                <a:sym typeface="Symbol"/>
              </a:rPr>
              <a:t></a:t>
            </a:r>
            <a:r>
              <a:rPr lang="ru-RU" sz="2400" b="1" dirty="0"/>
              <a:t>149</a:t>
            </a:r>
          </a:p>
        </p:txBody>
      </p:sp>
    </p:spTree>
    <p:extLst>
      <p:ext uri="{BB962C8B-B14F-4D97-AF65-F5344CB8AC3E}">
        <p14:creationId xmlns="" xmlns:p14="http://schemas.microsoft.com/office/powerpoint/2010/main" val="260684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39552" y="1340768"/>
            <a:ext cx="8136904" cy="23538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/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.Характеристика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зернових кормів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2.Відходи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виробництв</a:t>
            </a:r>
            <a:r>
              <a:rPr lang="ru-RU" sz="3200" b="1" dirty="0" smtClean="0"/>
              <a:t>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3.Комбіновані корми(комбікорми)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4.Кормові добавки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b="1" dirty="0"/>
              <a:t>У межах </a:t>
            </a:r>
            <a:r>
              <a:rPr lang="ru-RU" sz="2800" b="1" dirty="0" err="1"/>
              <a:t>окремого</a:t>
            </a:r>
            <a:r>
              <a:rPr lang="ru-RU" sz="2800" b="1" dirty="0"/>
              <a:t> виду </a:t>
            </a:r>
            <a:r>
              <a:rPr lang="ru-RU" sz="2800" b="1" dirty="0" err="1"/>
              <a:t>тварин</a:t>
            </a:r>
            <a:r>
              <a:rPr lang="ru-RU" sz="2800" b="1" dirty="0"/>
              <a:t> кожному рецепту </a:t>
            </a:r>
            <a:r>
              <a:rPr lang="ru-RU" sz="2800" b="1" dirty="0" err="1"/>
              <a:t>присвоюється</a:t>
            </a:r>
            <a:r>
              <a:rPr lang="ru-RU" sz="2800" b="1" dirty="0"/>
              <a:t> </a:t>
            </a:r>
            <a:r>
              <a:rPr lang="ru-RU" sz="2800" b="1" dirty="0" err="1"/>
              <a:t>порядковий</a:t>
            </a:r>
            <a:r>
              <a:rPr lang="ru-RU" sz="2800" b="1" dirty="0"/>
              <a:t> номер.</a:t>
            </a:r>
          </a:p>
          <a:p>
            <a:pPr indent="354013" algn="just"/>
            <a:r>
              <a:rPr lang="ru-RU" sz="2800" b="1" dirty="0"/>
              <a:t>Вид </a:t>
            </a:r>
            <a:r>
              <a:rPr lang="ru-RU" sz="2800" b="1" dirty="0" err="1"/>
              <a:t>комбікорму</a:t>
            </a:r>
            <a:r>
              <a:rPr lang="ru-RU" sz="2800" b="1" dirty="0"/>
              <a:t> </a:t>
            </a:r>
            <a:r>
              <a:rPr lang="ru-RU" sz="2800" b="1" dirty="0" err="1"/>
              <a:t>вказується</a:t>
            </a:r>
            <a:r>
              <a:rPr lang="ru-RU" sz="2800" b="1" dirty="0"/>
              <a:t> </a:t>
            </a:r>
            <a:r>
              <a:rPr lang="ru-RU" sz="2800" b="1" dirty="0" err="1"/>
              <a:t>літерами</a:t>
            </a:r>
            <a:r>
              <a:rPr lang="ru-RU" sz="2800" b="1" dirty="0"/>
              <a:t>: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ПК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повнораціонний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комбікорм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К, КК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комбікорм</a:t>
            </a:r>
            <a:r>
              <a:rPr lang="ru-RU" sz="2800" b="1" dirty="0">
                <a:solidFill>
                  <a:srgbClr val="002060"/>
                </a:solidFill>
              </a:rPr>
              <a:t>-концентрат;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СК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комбікорм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свинокомплексів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КР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комбікорм</a:t>
            </a:r>
            <a:r>
              <a:rPr lang="ru-RU" sz="2800" b="1" dirty="0">
                <a:solidFill>
                  <a:srgbClr val="002060"/>
                </a:solidFill>
              </a:rPr>
              <a:t> для телят </a:t>
            </a:r>
            <a:r>
              <a:rPr lang="ru-RU" sz="2800" b="1" dirty="0" err="1">
                <a:solidFill>
                  <a:srgbClr val="002060"/>
                </a:solidFill>
              </a:rPr>
              <a:t>тваринницьких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комплексів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П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премікс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КС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премікс</a:t>
            </a:r>
            <a:r>
              <a:rPr lang="ru-RU" sz="2800" b="1" dirty="0">
                <a:solidFill>
                  <a:srgbClr val="002060"/>
                </a:solidFill>
              </a:rPr>
              <a:t> для свиней;</a:t>
            </a:r>
          </a:p>
          <a:p>
            <a:pPr indent="354013" algn="just"/>
            <a:r>
              <a:rPr lang="ru-RU" sz="2800" b="1" dirty="0">
                <a:solidFill>
                  <a:srgbClr val="002060"/>
                </a:solidFill>
              </a:rPr>
              <a:t>ПФ, ПМ </a:t>
            </a:r>
            <a:r>
              <a:rPr lang="ru-RU" sz="2800" b="1" dirty="0">
                <a:solidFill>
                  <a:srgbClr val="00206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премікс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 smtClean="0">
                <a:solidFill>
                  <a:srgbClr val="002060"/>
                </a:solidFill>
              </a:rPr>
              <a:t>риб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indent="354013" algn="just"/>
            <a:endParaRPr lang="en-US" sz="2400" dirty="0" smtClean="0"/>
          </a:p>
          <a:p>
            <a:pPr indent="354013" algn="just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5109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1052736"/>
          <a:ext cx="8424936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39952" y="1886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159302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2" name="Picture 2" descr="&amp;Kcy;&amp;Ocy;&amp;Rcy;&amp;Mcy;&amp;Ocy;&amp;Vcy;&amp;Acy; &amp;Dcy;&amp;Ocy;&amp;Bcy;&amp;Acy;&amp;Vcy;&amp;Kcy;&amp;Acy; &amp;Scy;&amp;Icy;&amp;Lcy;&amp;Acy; &amp;Pcy;&amp;Rcy;&amp;Icy;&amp;Rcy;&amp;Ocy;&amp;Dcy;&amp;Icy; &amp;Dcy;&amp;Lcy;&amp;YAcy; &amp;Scy;&amp;Vcy;&amp;Icy;&amp;Ncy;&amp;IEcy;&amp;Jcy; 10 &amp;Kcy;&amp;Gcy; O.L.KAR, &amp;tscy;&amp;iecy;&amp;ncy;&amp;acy; 310 ..."/>
          <p:cNvPicPr>
            <a:picLocks noChangeAspect="1" noChangeArrowheads="1"/>
          </p:cNvPicPr>
          <p:nvPr/>
        </p:nvPicPr>
        <p:blipFill>
          <a:blip r:embed="rId7" cstate="print"/>
          <a:srcRect t="15703" b="9829"/>
          <a:stretch>
            <a:fillRect/>
          </a:stretch>
        </p:blipFill>
        <p:spPr bwMode="auto">
          <a:xfrm>
            <a:off x="6948264" y="4568828"/>
            <a:ext cx="2195736" cy="228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5689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0925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548680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276872"/>
            <a:ext cx="338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ДЯКУЮ ЗА УВАГУ!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3137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Ібатуллін</a:t>
            </a:r>
            <a:r>
              <a:rPr lang="uk-UA" sz="2000" b="1" dirty="0" smtClean="0"/>
              <a:t> І.І., </a:t>
            </a:r>
            <a:r>
              <a:rPr lang="uk-UA" sz="2000" b="1" dirty="0" err="1" smtClean="0"/>
              <a:t>Жукорський</a:t>
            </a:r>
            <a:r>
              <a:rPr lang="uk-UA" sz="2000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Долгая</a:t>
            </a:r>
            <a:r>
              <a:rPr lang="uk-UA" sz="2000" b="1" dirty="0" smtClean="0"/>
              <a:t> М.М., </a:t>
            </a:r>
            <a:r>
              <a:rPr lang="uk-UA" sz="2000" b="1" dirty="0" err="1" smtClean="0"/>
              <a:t>Кулібаба</a:t>
            </a:r>
            <a:r>
              <a:rPr lang="uk-UA" sz="2000" b="1" dirty="0" smtClean="0"/>
              <a:t> С.В. Використання халатних комплексів мікроелементів у годівлі корів. Харків, 2017. 138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 Контроль якості та безпека продукції в галузі (комбікормова галузь). </a:t>
            </a:r>
            <a:r>
              <a:rPr lang="uk-UA" sz="2000" b="1" dirty="0" err="1" smtClean="0"/>
              <a:t>Олді+</a:t>
            </a:r>
            <a:r>
              <a:rPr lang="uk-UA" sz="2000" b="1" dirty="0" smtClean="0"/>
              <a:t>. 2018. 446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smtClean="0"/>
              <a:t>Єгоров Б.В., </a:t>
            </a:r>
            <a:r>
              <a:rPr lang="uk-UA" sz="2000" b="1" dirty="0" err="1" smtClean="0"/>
              <a:t>Шаповаленко</a:t>
            </a:r>
            <a:r>
              <a:rPr lang="uk-UA" sz="2000" b="1" dirty="0" smtClean="0"/>
              <a:t> О.І. Технологія виробництва </a:t>
            </a:r>
            <a:r>
              <a:rPr lang="uk-UA" sz="2000" b="1" dirty="0" err="1" smtClean="0"/>
              <a:t>преміксів</a:t>
            </a:r>
            <a:r>
              <a:rPr lang="uk-UA" sz="2000" b="1" dirty="0" smtClean="0"/>
              <a:t>. Видавництво </a:t>
            </a:r>
            <a:r>
              <a:rPr lang="uk-UA" sz="2000" b="1" u="sng" dirty="0" smtClean="0">
                <a:hlinkClick r:id="rId2"/>
              </a:rPr>
              <a:t>ЦУЛ</a:t>
            </a:r>
            <a:r>
              <a:rPr lang="uk-UA" sz="2000" b="1" dirty="0" smtClean="0"/>
              <a:t>. 2017. 288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Захаренко</a:t>
            </a:r>
            <a:r>
              <a:rPr lang="uk-UA" sz="2000" b="1" dirty="0" smtClean="0"/>
              <a:t> М.О. Комплексні сполуки мікроелементів у свинарстві. ЦУЛ. 2017. 334 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Разанова</a:t>
            </a:r>
            <a:r>
              <a:rPr lang="uk-UA" sz="2000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sz="2000" b="1" dirty="0" err="1" smtClean="0"/>
              <a:t>підмору</a:t>
            </a:r>
            <a:r>
              <a:rPr lang="uk-UA" sz="2000" b="1" dirty="0" smtClean="0"/>
              <a:t> бджіл: Монографія. Вінниця. 2018. 137с.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sz="2000" b="1" dirty="0" smtClean="0"/>
              <a:t>Чудак Р.А. </a:t>
            </a:r>
            <a:r>
              <a:rPr lang="ru-RU" sz="2000" b="1" dirty="0" err="1" smtClean="0"/>
              <a:t>Методичні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вказівки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практичних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uk-UA" sz="2000" b="1" dirty="0" smtClean="0"/>
              <a:t>«</a:t>
            </a:r>
            <a:r>
              <a:rPr lang="ru-RU" sz="2000" b="1" dirty="0" err="1" smtClean="0"/>
              <a:t>Інноваційні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годівлі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сільськогосподарських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uk-UA" sz="2000" b="1" dirty="0" smtClean="0"/>
              <a:t>» </a:t>
            </a:r>
            <a:r>
              <a:rPr lang="ru-RU" sz="2000" b="1" dirty="0" err="1" smtClean="0"/>
              <a:t>освітньо-науковий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ступінь</a:t>
            </a:r>
            <a:r>
              <a:rPr lang="ru-RU" sz="2000" b="1" dirty="0" smtClean="0"/>
              <a:t> – доктор </a:t>
            </a:r>
            <a:r>
              <a:rPr lang="ru-RU" sz="2000" b="1" dirty="0" err="1" smtClean="0"/>
              <a:t>філософії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спеціальність</a:t>
            </a:r>
            <a:r>
              <a:rPr lang="ru-RU" sz="2000" b="1" dirty="0" smtClean="0"/>
              <a:t> </a:t>
            </a:r>
            <a:r>
              <a:rPr lang="uk-UA" sz="2000" b="1" dirty="0" smtClean="0"/>
              <a:t>204 - </a:t>
            </a:r>
            <a:r>
              <a:rPr lang="ru-RU" sz="2000" b="1" dirty="0" err="1" smtClean="0"/>
              <a:t>технології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ивиробництва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переробки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тваринництва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Вінниця</a:t>
            </a:r>
            <a:r>
              <a:rPr lang="ru-RU" sz="2000" b="1" dirty="0" smtClean="0"/>
              <a:t>: ВЦ ВНАУ, 2020. 64с. </a:t>
            </a:r>
            <a:endParaRPr lang="ru-RU" sz="2000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sz="2000" b="1" dirty="0" err="1" smtClean="0"/>
              <a:t>Michael</a:t>
            </a:r>
            <a:r>
              <a:rPr lang="uk-UA" sz="2000" b="1" dirty="0" smtClean="0"/>
              <a:t> R </a:t>
            </a:r>
            <a:r>
              <a:rPr lang="uk-UA" sz="2000" b="1" dirty="0" err="1" smtClean="0"/>
              <a:t>Bedford</a:t>
            </a:r>
            <a:r>
              <a:rPr lang="uk-UA" sz="2000" b="1" dirty="0" smtClean="0"/>
              <a:t> (2016). </a:t>
            </a:r>
            <a:r>
              <a:rPr lang="en-US" sz="2000" b="1" dirty="0" smtClean="0"/>
              <a:t>Nutrition Experiments in Pigs and Poultry</a:t>
            </a:r>
            <a:r>
              <a:rPr lang="uk-UA" sz="2000" b="1" dirty="0" smtClean="0"/>
              <a:t>. </a:t>
            </a:r>
            <a:r>
              <a:rPr lang="uk-UA" sz="2000" b="1" u="sng" dirty="0" smtClean="0">
                <a:hlinkClick r:id="rId3"/>
              </a:rPr>
              <a:t>CABI </a:t>
            </a:r>
            <a:r>
              <a:rPr lang="uk-UA" sz="2000" b="1" u="sng" dirty="0" err="1" smtClean="0">
                <a:hlinkClick r:id="rId3"/>
              </a:rPr>
              <a:t>Publishing</a:t>
            </a:r>
            <a:r>
              <a:rPr lang="uk-UA" sz="2000" b="1" dirty="0" smtClean="0"/>
              <a:t>. 180 р.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2800" b="1" dirty="0" smtClean="0">
                <a:solidFill>
                  <a:srgbClr val="FF0000"/>
                </a:solidFill>
              </a:rPr>
              <a:t>1.</a:t>
            </a:r>
          </a:p>
          <a:p>
            <a:pPr indent="442913" algn="just"/>
            <a:r>
              <a:rPr lang="ru-RU" sz="2800" dirty="0" smtClean="0"/>
              <a:t>До </a:t>
            </a:r>
            <a:r>
              <a:rPr lang="ru-RU" sz="2800" b="1" dirty="0" err="1">
                <a:solidFill>
                  <a:srgbClr val="0070C0"/>
                </a:solidFill>
              </a:rPr>
              <a:t>зернових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кормів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dirty="0" err="1"/>
              <a:t>відносять</a:t>
            </a:r>
            <a:r>
              <a:rPr lang="ru-RU" sz="2800" dirty="0"/>
              <a:t> </a:t>
            </a:r>
            <a:r>
              <a:rPr lang="ru-RU" sz="2800" dirty="0" err="1"/>
              <a:t>насіння</a:t>
            </a:r>
            <a:r>
              <a:rPr lang="ru-RU" sz="2800" dirty="0"/>
              <a:t> </a:t>
            </a:r>
            <a:r>
              <a:rPr lang="ru-RU" sz="2800" dirty="0" err="1"/>
              <a:t>злакових</a:t>
            </a:r>
            <a:r>
              <a:rPr lang="en-US" sz="2800" dirty="0"/>
              <a:t>, </a:t>
            </a:r>
            <a:r>
              <a:rPr lang="ru-RU" sz="2800" dirty="0" err="1"/>
              <a:t>бобових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en-US" sz="2800" dirty="0"/>
              <a:t>, </a:t>
            </a:r>
            <a:r>
              <a:rPr lang="ru-RU" sz="2800" dirty="0"/>
              <a:t>культур</a:t>
            </a:r>
            <a:r>
              <a:rPr lang="en-US" sz="2800" dirty="0"/>
              <a:t>, </a:t>
            </a:r>
            <a:r>
              <a:rPr lang="ru-RU" sz="2800" dirty="0" err="1"/>
              <a:t>зібраних</a:t>
            </a:r>
            <a:r>
              <a:rPr lang="ru-RU" sz="2800" dirty="0"/>
              <a:t> у </a:t>
            </a:r>
            <a:r>
              <a:rPr lang="ru-RU" sz="2800" dirty="0" err="1"/>
              <a:t>фазі</a:t>
            </a:r>
            <a:r>
              <a:rPr lang="ru-RU" sz="2800" dirty="0"/>
              <a:t> </a:t>
            </a:r>
            <a:r>
              <a:rPr lang="ru-RU" sz="2800" dirty="0" err="1"/>
              <a:t>повної</a:t>
            </a:r>
            <a:r>
              <a:rPr lang="ru-RU" sz="2800" dirty="0"/>
              <a:t> </a:t>
            </a:r>
            <a:r>
              <a:rPr lang="ru-RU" sz="2800" dirty="0" err="1"/>
              <a:t>стиглості</a:t>
            </a:r>
            <a:r>
              <a:rPr lang="en-US" sz="2800" dirty="0"/>
              <a:t>, </a:t>
            </a:r>
            <a:r>
              <a:rPr lang="ru-RU" sz="2800" dirty="0"/>
              <a:t>яке </a:t>
            </a:r>
            <a:r>
              <a:rPr lang="ru-RU" sz="2800" dirty="0" err="1"/>
              <a:t>зберігають</a:t>
            </a:r>
            <a:r>
              <a:rPr lang="ru-RU" sz="2800" dirty="0"/>
              <a:t> при </a:t>
            </a:r>
            <a:r>
              <a:rPr lang="ru-RU" sz="2800" dirty="0" err="1"/>
              <a:t>вологості</a:t>
            </a:r>
            <a:r>
              <a:rPr lang="ru-RU" sz="2800" dirty="0"/>
              <a:t> </a:t>
            </a:r>
            <a:r>
              <a:rPr lang="ru-RU" sz="2800" dirty="0" err="1"/>
              <a:t>нижче</a:t>
            </a:r>
            <a:r>
              <a:rPr lang="en-US" sz="2800" dirty="0"/>
              <a:t> 15 % </a:t>
            </a:r>
            <a:r>
              <a:rPr lang="ru-RU" sz="2800" dirty="0"/>
              <a:t>і </a:t>
            </a:r>
            <a:r>
              <a:rPr lang="ru-RU" sz="2800" dirty="0" err="1"/>
              <a:t>призначене</a:t>
            </a:r>
            <a:r>
              <a:rPr lang="ru-RU" sz="2800" dirty="0"/>
              <a:t> для </a:t>
            </a:r>
            <a:r>
              <a:rPr lang="ru-RU" sz="2800" dirty="0" err="1"/>
              <a:t>годівлі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en-US" sz="2800" dirty="0"/>
              <a:t> (</a:t>
            </a:r>
            <a:r>
              <a:rPr lang="ru-RU" sz="2800" dirty="0"/>
              <a:t>зернофураж</a:t>
            </a:r>
            <a:r>
              <a:rPr lang="en-US" sz="2800" dirty="0"/>
              <a:t>).</a:t>
            </a:r>
            <a:endParaRPr lang="ru-RU" sz="2800" dirty="0"/>
          </a:p>
        </p:txBody>
      </p:sp>
      <p:sp>
        <p:nvSpPr>
          <p:cNvPr id="12292" name="AutoShape 4" descr="&amp;Kcy;&amp;ucy;&amp;kcy;&amp;ucy;&amp;rcy;&amp;ucy;&amp;dcy;&amp;zcy;&amp;acy; - &amp;Tcy;&amp;vcy;&amp;acy;&amp;rcy;&amp;icy;&amp;ncy;&amp;icy; - OLX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&amp;Kcy;&amp;ucy;&amp;kcy;&amp;ucy;&amp;rcy;&amp;ucy;&amp;zcy;&amp;acy; &amp;pcy;&amp;shcy;&amp;iecy;&amp;ncy;&amp;icy;&amp;tscy;&amp;acy; &amp;yacy;&amp;chcy;&amp;mcy;&amp;iecy;&amp;ncy;&amp;softcy; &amp;scy;&amp;iecy;&amp;mcy;&amp;iecy;&amp;chcy;&amp;kcy;&amp;acy; &amp;vcy; &amp;mcy;&amp;iecy;&amp;shcy;&amp;kcy;&amp;acy;&amp;khcy; &amp;dcy;&amp;lcy;&amp;yacy; &amp;kcy;&amp;ocy;&amp;rcy;&amp;mcy;&amp;acy; &amp;zhcy;&amp;icy;&amp;vcy;&amp;ocy;&amp;tcy;&amp;ncy;&amp;ycy;&amp;m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&amp;Kcy;&amp;ocy;&amp;mcy;&amp;bcy;&amp;icy;&amp;kcy;&amp;ocy;&amp;rcy;&amp;mcy; &amp;dcy;&amp;lcy;&amp;yacy; &amp;bcy;&amp;rcy;&amp;ocy;&amp;jcy;&amp;lcy;&amp;iecy;&amp;rcy;&amp;ocy;&amp;vcy;, &amp;kcy;&amp;ucy;&amp;rcy; &amp;ncy;&amp;iecy;&amp;scy;&amp;ucy;&amp;shcy;&amp;iecy;&amp;kcy;-&amp;kcy;&amp;ucy;&amp;kcy;&amp;ucy;&amp;rcy;&amp;ucy;&amp;zcy;&amp;acy;, &amp;pcy;&amp;shcy;&amp;iecy;&amp;ncy;&amp;icy;&amp;tscy;&amp;acy;, &amp;pcy;&amp;ocy;&amp;dcy;&amp;scy;&amp;ocy;&amp;lcy;&amp;ncy;&amp;ucy;&amp;khcy;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&amp;Mcy;&amp;acy;&amp;gcy;&amp;acy;&amp;zcy;&amp;icy;&amp;ncy; &amp;Kcy;&amp;ocy;&amp;mcy;&amp;bcy;&amp;icy;&amp;kcy;&amp;ocy;&amp;rcy;&amp;mcy;&amp;acy;, &amp;zcy;&amp;iecy;&amp;rcy;&amp;ncy;&amp;acy; &amp;icy; &amp;kcy;&amp;ocy;&amp;rcy;&amp;mcy;&amp;ocy;&amp;vcy; &amp;dcy;&amp;lcy;&amp;yacy; &amp;zhcy;&amp;icy;&amp;vcy;&amp;ocy;&amp;tcy;&amp;ncy;&amp;ycy;&amp;khcy; &amp;vcy; &amp;Scy;&amp;Pcy;&amp;bcy; | &amp;Kcy;&amp;ucy;&amp;pcy;&amp;icy;&amp;tcy;&amp;soft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189377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248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Zcy;&amp;iecy;&amp;rcy;&amp;ncy;&amp;ocy;&amp;vcy;&amp;iukcy; &amp;kcy;&amp;ucy;&amp;lcy;&amp;softcy;&amp;tcy;&amp;ucy;&amp;rcy;&amp;i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96296" cy="6214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Vcy;&amp;icy;&amp;rcy;&amp;ocy;&amp;bcy;&amp;ncy;&amp;icy;&amp;tscy;&amp;tcy;&amp;vcy;&amp;ocy; &amp;zcy;&amp;iecy;&amp;rcy;&amp;ncy;&amp;ocy;&amp;vcy;&amp;icy;&amp;khcy; &amp;kcy;&amp;ocy;&amp;rcy;&amp;mcy;&amp;iukcy;&amp;v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947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964488" cy="637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Zcy;&amp;iecy;&amp;rcy;&amp;ncy;&amp;ocy;&amp;vcy;&amp;iukcy; &amp;kcy;&amp;ucy;&amp;lcy;&amp;softcy;&amp;tcy;&amp;ucy;&amp;rcy;&amp;i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67683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38550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935</Words>
  <Application>Microsoft Office PowerPoint</Application>
  <PresentationFormat>Экран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Характеристика зернових кормів, відходів виробництв та кормів тваринного походження. Комбікорми та кормові добавки.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3 Характеристика зернових кормів, відходів виробництв та кормів тваринного походження. Комбікорми та кормові добавки </dc:title>
  <dc:creator>Sam</dc:creator>
  <cp:lastModifiedBy>Ulia</cp:lastModifiedBy>
  <cp:revision>10</cp:revision>
  <dcterms:created xsi:type="dcterms:W3CDTF">2019-02-13T12:06:57Z</dcterms:created>
  <dcterms:modified xsi:type="dcterms:W3CDTF">2021-05-28T13:02:45Z</dcterms:modified>
</cp:coreProperties>
</file>