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3B9564-310F-49E5-B85E-14BD32FA83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CDD9E01-1CE3-4360-8B7B-5F4C1F51FA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A923436-1E49-470C-ADB9-B08F92676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A8AC12A-2021-4F9B-9A8A-98673620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13962E7-1A2A-44E0-B618-6976CB1C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816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A8DA4A-D108-42C5-81D0-F0826FC1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D147A8D-469D-4180-BAF7-DE7F9DA6C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74C7BFE-28BB-4917-A067-C0D5FE33D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82727A8-359E-408B-98EB-23D796507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A81075D-5FEF-4F31-84BA-B3F1B511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79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64CC1EB-F7BA-4FBD-A3C1-852C9874F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E2AA67D-2F84-41F1-AF0C-27266A6DC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AB7CC70-542B-4472-9806-F85DE60DD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3504B74-0846-477A-8A00-3B8DC3F6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4DF1F5A-95EC-409A-BE25-7BB5DDE2F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39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5A110-12AF-4315-99B3-49FF1CE6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6C5D3A3-4850-4042-A817-CD2ABDCB2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3773DA4-6097-41C0-A6A3-A252F8006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BAB0DCF-7ACD-48EB-97CC-9257D45B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9737481-B0DD-4B8B-B328-E483BBB2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3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DDFEA-FE32-4999-9D6B-E9FDA8499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90D9628-8A89-4ABB-B160-FA35AA3CE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BB7B940-ADDA-431D-A814-E823176A4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686895D-9901-4303-8291-4F0BA450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DF09C15-DFD3-4147-B540-8092B3B7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90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21F9EA-EEAE-4AD2-800C-AE8C3F66A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F691FCE-0972-4049-8812-D97AA87A1D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42788C4-9C57-4421-B223-CCE698D8D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B2C1F5A-7AC5-4605-9C68-73886BA9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5075C76-B97A-4CDD-BFE7-A8BE518C9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592A0FE-843C-4A3D-8008-F2B95FADD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5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23E67C-D032-474F-932D-9E2873ABB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DAC9CBE-E94B-4225-B345-904CB2A39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E55748AC-E4CC-49C8-A602-CDF04CC9A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97FCF2E4-D881-40B8-B7E1-FF071B74A8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88B6C4C-C644-466D-8F2A-06E74B1B79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6C928BC-359E-46EB-ABB1-7EAB3486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643140BF-B608-44FC-99CD-9539A262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AAFBE8F1-8872-45BD-B09C-ACAA0393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54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41FF1D-DFF9-4A82-AA15-21ED8A0FC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898E88E-E23D-4150-851D-1C10B7597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20DFDAC8-2E1A-4472-B033-1005AD6E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AFD0C5F-12C1-452B-B4D3-42FDD755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052C0BC4-09E6-4BF5-B658-49BEF9327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F14EEA0F-5CC5-4750-AD30-919F4582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ED8FAA2-325F-484A-ADAE-1473473C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3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B8C115-2A8B-4062-B160-69DCF5993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E7D5CA9-BB6E-4715-8D74-D49EC2441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D81157A-4B93-4A52-A6D4-FF8C2B652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64BA85B-2E62-4D0E-8E89-5DC627E1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5D4324D-BC89-4E24-9455-78B87E1A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BEE558-F83F-4700-B733-C05EC610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16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A6E9C6-1B2E-4FEB-AA22-6CD0285FE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CE85EB1-3E30-43DA-8AE5-ED06DFBA8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CD81155-4E7C-4A2F-965B-84914CD5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2634847-5647-4BFD-890F-34F02EF3C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DB815A0-8853-43ED-9F3F-5FFBA794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4BC1065-FE1A-4E1C-8E0C-3E9C8CF19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4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4F31B7C-E8EE-41FA-A92A-0EF407D36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5C237C0-A312-4664-8DED-AEA43CEB8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BB98177-363C-40C1-8ACD-86FF67C95B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D4F5-3894-432E-9708-9CFF64D18E0F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B13F73B-B095-417C-8CA7-2719E5A5E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DDF8E81-C634-4A34-B090-F62CB41B7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E0A84-9E17-4A57-A77F-D42A472CF85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9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3DACB2-CFD9-46B1-B503-BD68B9C4BF2B}"/>
              </a:ext>
            </a:extLst>
          </p:cNvPr>
          <p:cNvSpPr txBox="1"/>
          <p:nvPr/>
        </p:nvSpPr>
        <p:spPr>
          <a:xfrm>
            <a:off x="1447059" y="933025"/>
            <a:ext cx="939257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Практична робота № 7</a:t>
            </a:r>
          </a:p>
          <a:p>
            <a:pPr algn="ctr"/>
            <a:endParaRPr lang="uk-UA" sz="4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Особливості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безпечності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сільськогосподарської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продукції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Правове регулювання виробництва сільськогосподарської сировини для дитячого харчування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950625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5E109B-9E34-4787-85F7-959BB9F5EA14}"/>
              </a:ext>
            </a:extLst>
          </p:cNvPr>
          <p:cNvSpPr txBox="1"/>
          <p:nvPr/>
        </p:nvSpPr>
        <p:spPr>
          <a:xfrm>
            <a:off x="372861" y="71774"/>
            <a:ext cx="11549849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спеціальній сировинній зоні забороняється здійснювати виробництво тваринницької продукції із застосуванням гормональних та інших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препаратів штучного походження, вирощувати і використовувати генетично модифіковані організми рослинного та тваринного походження,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будівництво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промислових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інших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хімічних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об’єктів,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що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негативно впливають на </a:t>
            </a:r>
            <a:r>
              <a:rPr lang="uk-UA" sz="28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агрокліматичне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та екологічне становище, за винятком випадків, коли це є стратегічно необхідним.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спеціальній сировинній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зоні можуть застосовуватися за спеціальними технологіями пестициди та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агрохімікати природного походження, що забезпечує виробництво сиро-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вини, яка відповідає обов’язковим санітарно-гігієнічним вимогам до дитячого та дієтичного харчування. </a:t>
            </a:r>
          </a:p>
          <a:p>
            <a:pPr algn="just"/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Статус спеціальної сировинної зони надається виробникові сировини за відповідним рішенням.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6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59E3ED-E0F5-4D89-8C66-E50FCAC57606}"/>
              </a:ext>
            </a:extLst>
          </p:cNvPr>
          <p:cNvSpPr txBox="1"/>
          <p:nvPr/>
        </p:nvSpPr>
        <p:spPr>
          <a:xfrm>
            <a:off x="-1" y="115411"/>
            <a:ext cx="12118019" cy="5655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60145" marR="588010" indent="-571500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Виробник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сировини може бути позбавлений статусу спеціальної сировинної зони у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разі порушення загальних вимог до спеціальних сировинних зон. </a:t>
            </a:r>
          </a:p>
          <a:p>
            <a:pPr marL="1160145" marR="588010" indent="-571500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Виробники сировини незалежно від форм власності, які здійснюють виробництво сировини у спеціальних сировинних зонах, у першочерговому порядку залучаються до виконання державного замовлення на виробництво сировини</a:t>
            </a:r>
            <a:r>
              <a:rPr lang="uk-UA" sz="36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36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вироблення</a:t>
            </a:r>
            <a:r>
              <a:rPr lang="uk-UA" sz="36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086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84904E-0F7B-449E-8525-A48D7FC3F392}"/>
              </a:ext>
            </a:extLst>
          </p:cNvPr>
          <p:cNvSpPr txBox="1"/>
          <p:nvPr/>
        </p:nvSpPr>
        <p:spPr>
          <a:xfrm>
            <a:off x="0" y="97654"/>
            <a:ext cx="12100264" cy="6542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801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По-друге, сировина, призначена для виробництва продуктів дитячого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харчування, повинна відповідати обов’язковим параметрам безпечності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 мінімальним специфікаціям якості. </a:t>
            </a:r>
          </a:p>
          <a:p>
            <a:pPr marL="1045845" marR="588010" indent="-457200" algn="just">
              <a:lnSpc>
                <a:spcPct val="101000"/>
              </a:lnSpc>
              <a:spcBef>
                <a:spcPts val="5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сьогодні наказом Міністерства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охорони здоров’я України1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затверджені Гігієнічні вимоги до продуктів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харчування,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параметри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200" spc="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окремі</a:t>
            </a:r>
            <a:r>
              <a:rPr lang="uk-UA" sz="3200" spc="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показники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їх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якості,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</a:t>
            </a:r>
            <a:r>
              <a:rPr lang="uk-UA" sz="32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наберуть</a:t>
            </a:r>
            <a:r>
              <a:rPr lang="uk-UA" sz="32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чинності</a:t>
            </a:r>
            <a:r>
              <a:rPr lang="uk-UA" sz="32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вересня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2015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р.</a:t>
            </a:r>
            <a:endParaRPr lang="ru-RU" sz="3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045845" marR="588010" indent="-457200" algn="just">
              <a:lnSpc>
                <a:spcPct val="101000"/>
              </a:lnSpc>
              <a:spcBef>
                <a:spcPts val="35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По-третє,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сировина,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що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дтячого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харчування,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може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містити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гормональних</a:t>
            </a:r>
            <a:r>
              <a:rPr lang="uk-UA" sz="32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препаратів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200" spc="1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генетично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модифікованих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організмів.</a:t>
            </a:r>
            <a:endParaRPr lang="ru-RU" sz="3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7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5C58B41-AF8A-4C52-B5CF-064D3E34CA5F}"/>
              </a:ext>
            </a:extLst>
          </p:cNvPr>
          <p:cNvSpPr txBox="1"/>
          <p:nvPr/>
        </p:nvSpPr>
        <p:spPr>
          <a:xfrm>
            <a:off x="355106" y="381740"/>
            <a:ext cx="1174515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Законі України «Про дитяче харчування» встановлені також особливі</a:t>
            </a:r>
            <a:r>
              <a:rPr lang="uk-UA" sz="36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вимоги</a:t>
            </a:r>
            <a:r>
              <a:rPr lang="uk-UA" sz="3600" spc="1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uk-UA" sz="3600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600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обігу</a:t>
            </a:r>
            <a:r>
              <a:rPr lang="uk-UA" sz="3600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600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харчування.</a:t>
            </a:r>
            <a:r>
              <a:rPr lang="uk-UA" sz="3600" spc="1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Зокрема,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виключно</a:t>
            </a:r>
            <a:r>
              <a:rPr lang="uk-UA" sz="3600" spc="-2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промисловій основі відповідно до нормативної документації із стандартизації. </a:t>
            </a:r>
          </a:p>
          <a:p>
            <a:pPr marL="571500" indent="-571500" algn="just"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Нормативна документація із стандартизації щодо виробництва продуктів дитячого харчування та продукція, що за нею виготовляється,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підлягають</a:t>
            </a:r>
            <a:r>
              <a:rPr lang="uk-UA" sz="36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державній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реєстрації.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343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C7EC4D-E6F4-4217-9963-F0C9B2DC9493}"/>
              </a:ext>
            </a:extLst>
          </p:cNvPr>
          <p:cNvSpPr txBox="1"/>
          <p:nvPr/>
        </p:nvSpPr>
        <p:spPr>
          <a:xfrm>
            <a:off x="0" y="106533"/>
            <a:ext cx="12192000" cy="50962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Продукти дитячого харчування, що виробляються в Україні, повинні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відповідати обов’язковим параметрам безпечності та мінімальним специфікаціям якості, затвердженим Міністерством охорони здоров’я України,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 бути </a:t>
            </a:r>
            <a:r>
              <a:rPr lang="uk-UA" sz="36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етикетованими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відповідно до закону. Харчові добавки, що використовуються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харчування,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повинні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бути зареєстровані в порядку, що має бути затверджений Міністерством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охорони</a:t>
            </a:r>
            <a:r>
              <a:rPr lang="uk-UA" sz="36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здоров’я</a:t>
            </a:r>
            <a:r>
              <a:rPr lang="uk-UA" sz="36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03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45CA209-C85F-4788-A449-1A1B3379F4AC}"/>
              </a:ext>
            </a:extLst>
          </p:cNvPr>
          <p:cNvSpPr txBox="1"/>
          <p:nvPr/>
        </p:nvSpPr>
        <p:spPr>
          <a:xfrm>
            <a:off x="0" y="148090"/>
            <a:ext cx="121920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6740" indent="161925" algn="just"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повинні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мати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індивідуальну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герметичну упаковку.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Упаковки продуктів дитячого харчування, що швидко псуються при порушенні герметичності пакування і потребують зберігання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 певних температурних умовах та споживання безпосередньо після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відкриття упаковки, повинні бути розраховані на одну порцію споживання відповідно до вікових потреб дитини. </a:t>
            </a:r>
          </a:p>
          <a:p>
            <a:pPr marL="588645" marR="586740" indent="161925" algn="just">
              <a:spcAft>
                <a:spcPts val="0"/>
              </a:spcAft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Упаковка для продуктів дитячого харчування має бути виготовлена з матеріалів, дозволених для використання Міністерством охорони здоров’я України. Так, наказом Міністерства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охорони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здоров’я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затверджені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санітарні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правила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норми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«Папір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картон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макулатури,</a:t>
            </a:r>
            <a:r>
              <a:rPr lang="uk-UA" sz="28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призначені</a:t>
            </a:r>
            <a:r>
              <a:rPr lang="uk-UA" sz="28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8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пакування сухих харчових продуктів. Гігієнічні вимоги, критерії оцінки якості і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безпечності,</a:t>
            </a:r>
            <a:r>
              <a:rPr lang="uk-UA" sz="28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методи</a:t>
            </a:r>
            <a:r>
              <a:rPr lang="uk-UA" sz="28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визначення».</a:t>
            </a:r>
            <a:endParaRPr lang="ru-RU" sz="28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979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F7D938-1B61-4F85-B229-4B3425FF23C6}"/>
              </a:ext>
            </a:extLst>
          </p:cNvPr>
          <p:cNvSpPr txBox="1"/>
          <p:nvPr/>
        </p:nvSpPr>
        <p:spPr>
          <a:xfrm>
            <a:off x="0" y="220942"/>
            <a:ext cx="12091386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Етикетуваня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державною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мовою України. </a:t>
            </a:r>
          </a:p>
          <a:p>
            <a:pPr marL="1045845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інформації про склад продукту дитячого харчування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наводиться вичерпний перелік усіх компонентів рецептури із зазначенням їх кількісного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вмісту 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кінцевому продукті 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розрахунку на 100</a:t>
            </a:r>
            <a:r>
              <a:rPr lang="uk-UA" sz="32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грамів.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1045845" marR="58801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етикетці продуктів дитячого харчування, призначених для харчування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грудних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дітей,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повинно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наводитися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безумовну</a:t>
            </a:r>
            <a:r>
              <a:rPr lang="uk-UA" sz="3200" spc="16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перевагу грудного вигодовування та рекомендації щодо необхідності попередньої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(до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початку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споживання)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консультації</a:t>
            </a:r>
            <a:r>
              <a:rPr lang="uk-UA" sz="32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лікаря.</a:t>
            </a:r>
            <a:endParaRPr lang="ru-RU" sz="3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26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B96B50-1582-45B3-9415-62FB0C6B3429}"/>
              </a:ext>
            </a:extLst>
          </p:cNvPr>
          <p:cNvSpPr txBox="1"/>
          <p:nvPr/>
        </p:nvSpPr>
        <p:spPr>
          <a:xfrm>
            <a:off x="0" y="0"/>
            <a:ext cx="1219200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45845" marR="587375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Використання технологічного обладнання, допоміжних засобів та матеріалів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обігу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28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8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 є можливим за наявності висновку державної санітарно-епідеміологічної експертизи щодо безпечності харчових продуктів. </a:t>
            </a:r>
          </a:p>
          <a:p>
            <a:pPr marL="1045845" marR="587375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Декларування виробником відповідності якості та безпечності продуктів дитячого</a:t>
            </a:r>
            <a:r>
              <a:rPr lang="uk-UA" sz="28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порядку,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ст.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21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Закону</a:t>
            </a:r>
            <a:r>
              <a:rPr lang="uk-UA" sz="28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en-US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безпечність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якість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харчових</a:t>
            </a:r>
            <a:r>
              <a:rPr lang="uk-UA" sz="28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800" dirty="0">
                <a:solidFill>
                  <a:srgbClr val="231F2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».</a:t>
            </a:r>
          </a:p>
          <a:p>
            <a:pPr marL="1045845" marR="587375" indent="-45720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Виробники продуктів дитячого харчування зобов’язані застосовувати</a:t>
            </a:r>
            <a:r>
              <a:rPr lang="uk-UA" sz="28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 своїх підприємствах санітарні заходи та належну практику виробництва, систему аналізу ризиків та контролю (регулювання) у критичних точках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(НАССР)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чи</a:t>
            </a:r>
            <a:r>
              <a:rPr lang="uk-UA" sz="28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інші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системи</a:t>
            </a:r>
            <a:r>
              <a:rPr lang="uk-UA" sz="28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якості.</a:t>
            </a:r>
            <a:endParaRPr lang="ru-RU" sz="28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88645" marR="587375" indent="161925" algn="just">
              <a:spcAft>
                <a:spcPts val="0"/>
              </a:spcAft>
            </a:pPr>
            <a:endParaRPr lang="ru-RU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29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94C83C-C078-49C6-87F8-FFB9BA15DC9C}"/>
              </a:ext>
            </a:extLst>
          </p:cNvPr>
          <p:cNvSpPr txBox="1"/>
          <p:nvPr/>
        </p:nvSpPr>
        <p:spPr>
          <a:xfrm>
            <a:off x="71021" y="58309"/>
            <a:ext cx="12038121" cy="62264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8010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800" b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uk-UA" sz="2800" b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800" b="1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800" b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2800" b="1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забороняється</a:t>
            </a:r>
            <a:r>
              <a:rPr lang="uk-UA" sz="2800" b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використання:</a:t>
            </a:r>
            <a:endParaRPr lang="ru-RU" sz="2800" b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588645" marR="588010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2800" b="1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сировини, яка містить пестициди, важкі метали, радіонукліди, гормональні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препарати,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антибіотики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інші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небезпечні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речовини,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наявність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яких не допускається державними санітарними нормами або рівні яких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перевищують максимально допустимі. </a:t>
            </a:r>
          </a:p>
          <a:p>
            <a:pPr marL="588645" marR="588010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Відповідність сировини державним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санітарним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підтверджується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санітарно-епідеміологічним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сертифікатом.</a:t>
            </a:r>
          </a:p>
          <a:p>
            <a:pPr marL="588645" marR="588010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Відповідно до ст. 1 Закону України «Про забезпечення санітарного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епідемічного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благополуччя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населення»</a:t>
            </a:r>
            <a:r>
              <a:rPr lang="uk-UA" sz="2400" spc="5" dirty="0">
                <a:solidFill>
                  <a:srgbClr val="231F2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588645" marR="588010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400" b="1" i="1" dirty="0">
                <a:solidFill>
                  <a:srgbClr val="231F20"/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</a:t>
            </a:r>
            <a:r>
              <a:rPr lang="uk-UA" sz="2400" b="1" i="1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анітарно-епідеміологічний</a:t>
            </a:r>
            <a:r>
              <a:rPr lang="uk-UA" sz="2400" b="1" i="1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сертифікат</a:t>
            </a:r>
            <a:r>
              <a:rPr lang="uk-UA" sz="2400" b="1" i="1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це</a:t>
            </a:r>
            <a:r>
              <a:rPr lang="uk-UA" sz="24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разовий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документ,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виданий</a:t>
            </a:r>
            <a:r>
              <a:rPr lang="uk-UA" sz="24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органами</a:t>
            </a:r>
            <a:r>
              <a:rPr lang="uk-UA" sz="24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державної санітарно-епідеміологічної служби, що підтверджує безпеку для здоров’я та життя людини окремих видів товарів широкого вжитку, зокрема</a:t>
            </a:r>
            <a:r>
              <a:rPr lang="uk-UA" sz="24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харчових продуктів і напоїв, на підставі результатів проведених санітар-</a:t>
            </a:r>
            <a:r>
              <a:rPr lang="uk-UA" sz="2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но-хімічних, токсикологічних, фізико-хімічних, радіологічних, мікробіологічних</a:t>
            </a:r>
            <a:r>
              <a:rPr lang="uk-UA" sz="24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інших</a:t>
            </a:r>
            <a:r>
              <a:rPr lang="uk-UA" sz="24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досліджень;</a:t>
            </a:r>
            <a:endParaRPr lang="ru-RU" sz="2400" spc="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6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BB09BD-CB99-4F16-82B4-FCFE5A7A68F2}"/>
              </a:ext>
            </a:extLst>
          </p:cNvPr>
          <p:cNvSpPr txBox="1"/>
          <p:nvPr/>
        </p:nvSpPr>
        <p:spPr>
          <a:xfrm>
            <a:off x="257451" y="186431"/>
            <a:ext cx="11807301" cy="56557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6105" lvl="0" algn="just">
              <a:lnSpc>
                <a:spcPct val="101000"/>
              </a:lnSpc>
              <a:spcBef>
                <a:spcPts val="95"/>
              </a:spcBef>
              <a:spcAft>
                <a:spcPts val="0"/>
              </a:spcAft>
              <a:buClr>
                <a:srgbClr val="231F20"/>
              </a:buClr>
              <a:buSzPts val="1000"/>
              <a:tabLst>
                <a:tab pos="907415" algn="l"/>
              </a:tabLst>
            </a:pP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 сировини, що складається або виробляється з генетично модифікованих</a:t>
            </a:r>
            <a:r>
              <a:rPr lang="uk-UA" sz="36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організмів;</a:t>
            </a:r>
            <a:endParaRPr lang="ru-RU" sz="3600" spc="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588010" lvl="0" algn="just">
              <a:lnSpc>
                <a:spcPct val="101000"/>
              </a:lnSpc>
              <a:spcBef>
                <a:spcPts val="20"/>
              </a:spcBef>
              <a:buClr>
                <a:srgbClr val="231F20"/>
              </a:buClr>
              <a:buSzPts val="1000"/>
              <a:tabLst>
                <a:tab pos="917575" algn="l"/>
              </a:tabLst>
            </a:pP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 барвників для продуктів дитячого харчування, що призначені для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грудних дітей, а також штучних барвників в інших продуктах дитячого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харчування;</a:t>
            </a:r>
            <a:endParaRPr lang="ru-RU" sz="3600" spc="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R="587375" lvl="0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  <a:buClr>
                <a:srgbClr val="231F20"/>
              </a:buClr>
              <a:buSzPts val="1000"/>
              <a:tabLst>
                <a:tab pos="912495" algn="l"/>
              </a:tabLst>
            </a:pP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 м’яса механічного обвалювання, шкури свинячої, крохмалю харчо-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вого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борошна пшеничного, гідратованих продуктів із сої та її похідних, а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також</a:t>
            </a:r>
            <a:r>
              <a:rPr lang="uk-UA" sz="3600" spc="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сумішей</a:t>
            </a:r>
            <a:r>
              <a:rPr lang="uk-UA" sz="3600" spc="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спецій</a:t>
            </a:r>
            <a:r>
              <a:rPr lang="uk-UA" sz="3600" spc="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600" spc="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прянощів,</a:t>
            </a:r>
            <a:r>
              <a:rPr lang="uk-UA" sz="3600" spc="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складу</a:t>
            </a:r>
            <a:r>
              <a:rPr lang="uk-UA" sz="3600" spc="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яких</a:t>
            </a:r>
            <a:r>
              <a:rPr lang="uk-UA" sz="3600" spc="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входять</a:t>
            </a:r>
            <a:r>
              <a:rPr lang="uk-UA" sz="3600" spc="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незареєстрова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ні</a:t>
            </a:r>
            <a:r>
              <a:rPr lang="uk-UA" sz="36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харчові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добавки.</a:t>
            </a:r>
            <a:endParaRPr lang="ru-RU" sz="3600" spc="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88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05463F-EE61-454F-B51C-FB5A6857FAD5}"/>
              </a:ext>
            </a:extLst>
          </p:cNvPr>
          <p:cNvSpPr txBox="1"/>
          <p:nvPr/>
        </p:nvSpPr>
        <p:spPr>
          <a:xfrm>
            <a:off x="-115410" y="443884"/>
            <a:ext cx="12307409" cy="5145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60145" marR="587375" indent="-57150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 є одним з найважливіших чинників, які впливають на здоров’я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населення.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1160145" marR="587375" indent="-57150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Воно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забезпечує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нормальний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розвиток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дітей,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сприяє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профілактиці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захворювань,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продовженню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життя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створює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умови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адекватної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адаптації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людини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навколишнього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природного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середовища.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1160145" marR="587375" indent="-571500" algn="just">
              <a:lnSpc>
                <a:spcPct val="102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Тому питання здорового харчування дітей є одним з найголовніших у реалізації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соціальної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політики</a:t>
            </a:r>
            <a:r>
              <a:rPr lang="uk-UA" sz="36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держави.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848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877C2F-B571-4820-A442-82840D4D8659}"/>
              </a:ext>
            </a:extLst>
          </p:cNvPr>
          <p:cNvSpPr txBox="1"/>
          <p:nvPr/>
        </p:nvSpPr>
        <p:spPr>
          <a:xfrm>
            <a:off x="88777" y="1"/>
            <a:ext cx="11949343" cy="60327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Обіг продуктів дитячого харчування у не призначених для цього місцях або у місцях, що не відповідають встановленим санітарним нормам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щодо обігу харчових продуктів, забороняється.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Забороняється обіг продуктів дитячого харчування, якщо вони, зокрема, не відповідають встановленим вимогам якості та безпечності та/або містять генетично модифіковані організми, не супроводжуються декларацією виробника та свідоцтвом про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державну реєстрацію,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неправильно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етикетовані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переміщені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через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митну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територію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контрабанда,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мають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термін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придатності</a:t>
            </a:r>
            <a:r>
              <a:rPr lang="uk-UA" sz="32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2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споживання,</a:t>
            </a:r>
            <a:r>
              <a:rPr lang="uk-UA" sz="32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який</a:t>
            </a:r>
            <a:r>
              <a:rPr lang="uk-UA" sz="32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минув.</a:t>
            </a:r>
            <a:endParaRPr lang="ru-RU" sz="3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29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3A5F5D-BD44-4F19-BFBA-9ACE329AD34F}"/>
              </a:ext>
            </a:extLst>
          </p:cNvPr>
          <p:cNvSpPr txBox="1"/>
          <p:nvPr/>
        </p:nvSpPr>
        <p:spPr>
          <a:xfrm>
            <a:off x="232299" y="366606"/>
            <a:ext cx="11727402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чинному законодавстві України передбачені окремі заходи з метою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підтримки виробництва продуктів дитячого харчування.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По-перше, відповідно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 </a:t>
            </a: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пп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197.1.1 п.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197.1 ст. 197 Податкового кодексу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 звільняються від оподаткування податком на додану вартість операції з постачання продуктів дитячого харчування для немовлят за переліком, затвердженим Кабінетом Міністрів України.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Постановою Уряду України затверджено Перелік спеціальних продуктів дитячого харчування і Порядок віднесення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таких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продукції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власного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виробництва.</a:t>
            </a:r>
            <a:r>
              <a:rPr lang="uk-UA" sz="3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880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10302A-5B36-40FC-BDE2-B52D9D0184F1}"/>
              </a:ext>
            </a:extLst>
          </p:cNvPr>
          <p:cNvSpPr txBox="1"/>
          <p:nvPr/>
        </p:nvSpPr>
        <p:spPr>
          <a:xfrm>
            <a:off x="223421" y="159798"/>
            <a:ext cx="1174515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Зокрема,</a:t>
            </a:r>
            <a:r>
              <a:rPr lang="uk-UA" sz="3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спеціальні продукти дитячого харчування визнаються продукцією власного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виробництва, якщо вони були повністю вироблені в спеціалізованих цехах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підприємств незалежно від форм власності на території України з використанням вітчизняної сировини: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а) молоко, фрукти, овочі, закуплені 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вітчизняних товаровиробників за контрактами або у населення, що підтверджується</a:t>
            </a:r>
            <a:r>
              <a:rPr lang="uk-UA" sz="32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довідками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місцевих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органів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виконавчої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влади;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б)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плодоовочеві напівфабрикати, крупи та круп’яне борошно, виготовлені на вітчизняних підприємствах з фруктів, овочів і зерна, закуплених у вітчизняних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товаровиробників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контрактами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або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населення.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736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6D0154-E29F-414F-9607-7288209AE2DC}"/>
              </a:ext>
            </a:extLst>
          </p:cNvPr>
          <p:cNvSpPr txBox="1"/>
          <p:nvPr/>
        </p:nvSpPr>
        <p:spPr>
          <a:xfrm>
            <a:off x="275207" y="164132"/>
            <a:ext cx="11851690" cy="5119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algn="just">
              <a:spcBef>
                <a:spcPts val="365"/>
              </a:spcBef>
              <a:spcAft>
                <a:spcPts val="0"/>
              </a:spcAft>
            </a:pPr>
            <a:r>
              <a:rPr lang="uk-UA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</a:t>
            </a:r>
            <a:r>
              <a:rPr lang="uk-UA" sz="3200" b="1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можуть</a:t>
            </a:r>
            <a:r>
              <a:rPr lang="uk-UA" sz="3200" b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визнаватися продукцією власного виробництва спеціальні продукти дитячого харчування: </a:t>
            </a:r>
          </a:p>
          <a:p>
            <a:pPr marL="588645" marR="587375" algn="just">
              <a:spcBef>
                <a:spcPts val="36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а) виготовлені із сировини, плодоовочевих напівфабрикатів, круп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 круп’яного борошна, закуплених за імпортом, за винятком вітамінів,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компонентів, рисового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 вівсяного борошна,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 не виробляються</a:t>
            </a:r>
            <a:r>
              <a:rPr lang="uk-UA" sz="32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 Україні;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588645" marR="587375" algn="just">
              <a:spcBef>
                <a:spcPts val="365"/>
              </a:spcBef>
              <a:spcAft>
                <a:spcPts val="0"/>
              </a:spcAft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б) закуплені організаціями, які займаються підготовкою їх для продажу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(подрібнення партії, формування відправлень, сортування та перепакування),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продажем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uk-UA" sz="32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транспортуванням,</a:t>
            </a:r>
            <a:r>
              <a:rPr lang="uk-UA" sz="3200" spc="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зберіганням.</a:t>
            </a:r>
            <a:endParaRPr lang="ru-RU" sz="3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73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CE398B3-1245-4EDA-AC43-1341CAC2877A}"/>
              </a:ext>
            </a:extLst>
          </p:cNvPr>
          <p:cNvSpPr txBox="1"/>
          <p:nvPr/>
        </p:nvSpPr>
        <p:spPr>
          <a:xfrm>
            <a:off x="328474" y="245563"/>
            <a:ext cx="11665258" cy="56268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92000"/>
              </a:lnSpc>
              <a:spcBef>
                <a:spcPts val="65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Згідно з п. 13 Порядку використання коштів, передбачених у</a:t>
            </a:r>
            <a:r>
              <a:rPr lang="uk-UA" sz="26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державному бюджеті для розвитку тваринництва, затвердженого Постановою Кабінету Міністрів України від 18 березня 2009 р. 282, передбачається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надання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бюджетної</a:t>
            </a:r>
            <a:r>
              <a:rPr lang="uk-UA" sz="2600" i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дотації</a:t>
            </a:r>
            <a:r>
              <a:rPr lang="uk-UA" sz="2600" i="1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екологічно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чисте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молоко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власного</a:t>
            </a:r>
            <a:r>
              <a:rPr lang="uk-UA" sz="2600" spc="-2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виробництва,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продане</a:t>
            </a:r>
            <a:r>
              <a:rPr lang="uk-UA" sz="2600" spc="1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молокопереробним</a:t>
            </a:r>
            <a:r>
              <a:rPr lang="uk-UA" sz="2600" spc="1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підприємствам</a:t>
            </a:r>
            <a:r>
              <a:rPr lang="uk-UA" sz="2600" spc="1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600" spc="1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uk-UA" sz="26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6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6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2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2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молочній</a:t>
            </a:r>
            <a:r>
              <a:rPr lang="uk-UA" sz="26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основі</a:t>
            </a:r>
            <a:r>
              <a:rPr lang="uk-UA" sz="2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(ДСТУ3662-97 «Молоко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коров’яче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незбиране.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Вимоги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</a:t>
            </a:r>
            <a:r>
              <a:rPr lang="uk-UA" sz="26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закупівлі»).</a:t>
            </a:r>
            <a:r>
              <a:rPr lang="uk-UA" sz="2600" spc="-5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588645" marR="587375" indent="161925" algn="just">
              <a:lnSpc>
                <a:spcPct val="92000"/>
              </a:lnSpc>
              <a:spcBef>
                <a:spcPts val="65"/>
              </a:spcBef>
              <a:spcAft>
                <a:spcPts val="0"/>
              </a:spcAft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Зазначена</a:t>
            </a:r>
            <a:r>
              <a:rPr lang="uk-UA" sz="26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дотація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надається сільськогосподарським підприємствам та фізичним особам, що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провадять діяльність на території, якій надано статус спеціальної сировинної зони для виробництва сільськогосподарської продукції, що відповідає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санітарно-гігієнічним</a:t>
            </a:r>
            <a:r>
              <a:rPr lang="uk-UA" sz="26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вимогам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26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uk-UA" sz="26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600" spc="-1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 дієтичного харчування, мають відповідний сертифікат якості, здають молоко</a:t>
            </a:r>
            <a:r>
              <a:rPr lang="uk-UA" sz="26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26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молокопереробні</a:t>
            </a:r>
            <a:r>
              <a:rPr lang="uk-UA" sz="26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підприємства,</a:t>
            </a:r>
            <a:r>
              <a:rPr lang="uk-UA" sz="26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</a:t>
            </a:r>
            <a:r>
              <a:rPr lang="uk-UA" sz="2600" spc="1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виробляють</a:t>
            </a:r>
            <a:r>
              <a:rPr lang="uk-UA" sz="2600" spc="1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продукти</a:t>
            </a:r>
            <a:r>
              <a:rPr lang="uk-UA" sz="2600" spc="1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 харчування на молочній основі, за 1 тонну молока в заліковій вазі. </a:t>
            </a:r>
            <a:endParaRPr lang="ru-RU" sz="2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093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C648D2-EB85-4317-9C6F-5153405A96CC}"/>
              </a:ext>
            </a:extLst>
          </p:cNvPr>
          <p:cNvSpPr txBox="1"/>
          <p:nvPr/>
        </p:nvSpPr>
        <p:spPr>
          <a:xfrm>
            <a:off x="656948" y="337351"/>
            <a:ext cx="1132790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Перелік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молокопереробних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підприємств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визначає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Міністерство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аграрної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політики та продовольства України на основі рішення Комісії з питань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визначення переліку молокопереробних підприємств, що закуповують у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сільськогосподарських підприємств та фізичних осіб екологічно чисте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молоко.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Положення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зазначену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комісію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2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форма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Довідки</a:t>
            </a:r>
            <a:r>
              <a:rPr lang="uk-UA" sz="32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</a:t>
            </a:r>
            <a:r>
              <a:rPr lang="uk-UA" sz="32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надходдження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екологічно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чистого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молока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виготовлення</a:t>
            </a:r>
            <a:r>
              <a:rPr lang="uk-UA" sz="3200" spc="1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200" spc="1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молочній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основі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затверджені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наказом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uk-UA" sz="3200" spc="-5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аграрної</a:t>
            </a:r>
            <a:r>
              <a:rPr lang="uk-UA" sz="320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політики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продовольства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</a:t>
            </a:r>
            <a:r>
              <a:rPr lang="uk-UA" sz="3200" spc="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листопада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2012</a:t>
            </a:r>
            <a:r>
              <a:rPr lang="uk-UA" sz="32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26972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740F0F-C37A-4806-A223-A77BBE3E765C}"/>
              </a:ext>
            </a:extLst>
          </p:cNvPr>
          <p:cNvSpPr txBox="1"/>
          <p:nvPr/>
        </p:nvSpPr>
        <p:spPr>
          <a:xfrm>
            <a:off x="994299" y="512154"/>
            <a:ext cx="1060881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ПИТАННЯ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поводження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модифікованими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організмами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генетично-інженерної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правового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обіг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генетично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модифікованих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організмів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чинному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дитячого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Розкрийте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едалтерованого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харчового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продукту.</a:t>
            </a:r>
          </a:p>
        </p:txBody>
      </p:sp>
    </p:spTree>
    <p:extLst>
      <p:ext uri="{BB962C8B-B14F-4D97-AF65-F5344CB8AC3E}">
        <p14:creationId xmlns:p14="http://schemas.microsoft.com/office/powerpoint/2010/main" val="86115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E1EEA1B-C4C5-4825-9C07-AAC978B562BD}"/>
              </a:ext>
            </a:extLst>
          </p:cNvPr>
          <p:cNvSpPr txBox="1"/>
          <p:nvPr/>
        </p:nvSpPr>
        <p:spPr>
          <a:xfrm>
            <a:off x="372862" y="310718"/>
            <a:ext cx="1155872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чинному законодавстві України встановлені особливі вимоги до виробництва сільськогосподарської сировини для дитячого харчування з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метою забезпечення грудних дітей та дітей раннього віку достатнім, високоякісним та безпечним дитячим харчуванням.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Держава гарантує дитині</a:t>
            </a:r>
            <a:r>
              <a:rPr lang="uk-UA" sz="32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право на охорону здоров’я та сприяє створенню безпечних умов для життя і здорового розвитку дитини, у тому числі раціонального харчування.</a:t>
            </a:r>
            <a:r>
              <a:rPr lang="uk-UA" sz="3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Право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достатнім,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високоякісним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2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безпечним</a:t>
            </a:r>
            <a:r>
              <a:rPr lang="uk-UA" sz="3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харчуванням є складовою гарантованого Конституцією України права на достатній життєвий рівень та охорону здоров’я.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4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EE33E4-9010-4A85-A446-1CBACCA4DB11}"/>
              </a:ext>
            </a:extLst>
          </p:cNvPr>
          <p:cNvSpPr txBox="1"/>
          <p:nvPr/>
        </p:nvSpPr>
        <p:spPr>
          <a:xfrm>
            <a:off x="248575" y="292963"/>
            <a:ext cx="11629747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Законодавчу основу забезпечення високоякісного та безпечного дитячого харчування становлять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Закони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України: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дитяче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харчування»,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безпечність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якість</a:t>
            </a:r>
            <a:r>
              <a:rPr lang="uk-UA" sz="30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харчових продуктів», 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молоко та молочні продукти», 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охорону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дитинства», 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дошкільну освіту».</a:t>
            </a:r>
          </a:p>
          <a:p>
            <a:pPr algn="just"/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Концепція Державної цільової соціальної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програми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розвитку виробництва продуктів</a:t>
            </a:r>
            <a:r>
              <a:rPr lang="uk-UA" sz="30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0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0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</a:t>
            </a:r>
            <a:r>
              <a:rPr lang="uk-UA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2010—2014</a:t>
            </a:r>
            <a:r>
              <a:rPr lang="uk-UA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роки,</a:t>
            </a:r>
            <a:r>
              <a:rPr lang="uk-UA" sz="30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схвалена</a:t>
            </a:r>
            <a:r>
              <a:rPr lang="uk-UA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розпорядженням</a:t>
            </a:r>
            <a:r>
              <a:rPr lang="uk-UA" sz="30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Кабінету</a:t>
            </a:r>
            <a:r>
              <a:rPr lang="uk-UA" sz="30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Міністрів</a:t>
            </a:r>
            <a:r>
              <a:rPr lang="uk-UA" sz="300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України,</a:t>
            </a:r>
            <a:r>
              <a:rPr lang="uk-UA" sz="30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Державна цільова соціальна програма розвитку виробництва продуктів дитячого харчування на 2012—2016 роки, затверджена постановою Кабінету</a:t>
            </a:r>
            <a:r>
              <a:rPr lang="uk-UA" sz="30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Міністрів</a:t>
            </a:r>
            <a:r>
              <a:rPr lang="uk-UA" sz="30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України5,</a:t>
            </a:r>
            <a:r>
              <a:rPr lang="uk-UA" sz="30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інші</a:t>
            </a:r>
            <a:r>
              <a:rPr lang="uk-UA" sz="30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підзаконні</a:t>
            </a:r>
            <a:r>
              <a:rPr lang="uk-UA" sz="3000" spc="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нормативно-правові</a:t>
            </a:r>
            <a:r>
              <a:rPr lang="uk-UA" sz="30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акти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098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E63175-3FEA-4103-AA97-F05255D362D4}"/>
              </a:ext>
            </a:extLst>
          </p:cNvPr>
          <p:cNvSpPr txBox="1"/>
          <p:nvPr/>
        </p:nvSpPr>
        <p:spPr>
          <a:xfrm>
            <a:off x="1" y="310719"/>
            <a:ext cx="11878322" cy="5147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60145" marR="588010" indent="-571500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Дитячим харчуванням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визнаються продукти дитячого харчування, що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призначені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грудних</a:t>
            </a:r>
            <a:r>
              <a:rPr lang="uk-UA" sz="36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(віком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одного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року)</a:t>
            </a:r>
            <a:r>
              <a:rPr lang="uk-UA" sz="360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36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</a:t>
            </a:r>
            <a:r>
              <a:rPr lang="uk-UA" sz="3600" spc="-20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раннього віку (віком від одного до трьох років). </a:t>
            </a:r>
          </a:p>
          <a:p>
            <a:pPr marL="1160145" marR="588010" indent="-571500" algn="just">
              <a:lnSpc>
                <a:spcPct val="101000"/>
              </a:lnSpc>
              <a:spcBef>
                <a:spcPts val="365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uk-UA" sz="3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Продуктами дитячого</a:t>
            </a:r>
            <a:r>
              <a:rPr lang="uk-UA" sz="36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є харчові продукти для спеціального дієтичного споживання,</a:t>
            </a:r>
            <a:r>
              <a:rPr lang="uk-UA" sz="36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призначені</a:t>
            </a:r>
            <a:r>
              <a:rPr lang="uk-UA" sz="36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дітей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народження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трьох</a:t>
            </a:r>
            <a:r>
              <a:rPr lang="uk-UA" sz="36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років.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48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1ECCA2-3E35-4E3E-B873-44D075FC54A0}"/>
              </a:ext>
            </a:extLst>
          </p:cNvPr>
          <p:cNvSpPr txBox="1"/>
          <p:nvPr/>
        </p:nvSpPr>
        <p:spPr>
          <a:xfrm>
            <a:off x="0" y="71847"/>
            <a:ext cx="12029243" cy="6228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Україна забезпечує створення соціально-економічних умов, за яких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можливо задовольнити потреби кожної дитини у високоякісному та безпечному харчуванні на достатньому рівні.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</a:pPr>
            <a:r>
              <a:rPr lang="uk-UA" sz="22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Із цією метою держава вживає</a:t>
            </a:r>
            <a:r>
              <a:rPr lang="uk-UA" sz="2200" b="1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заходів щодо: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 наявності в достатній кількості продуктів дитячого харчування, виготовлених на промисловій основі з високоякісної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сировини, вирощеної у спеціальних сировинних зонах, їх доступності та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безпечності;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забезпечення батьків дітей або їх інших законних представників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інформацією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щодо</a:t>
            </a:r>
            <a:r>
              <a:rPr lang="uk-UA" sz="2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якості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безпечності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2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20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харчування;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визначення сприятливих спеціальних сировинних зон для виробництва продуктів дитячого харчування;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розвитку вітчизняного виробництва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широкого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асортименту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22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харчування;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розвитку</a:t>
            </a:r>
            <a:r>
              <a:rPr lang="uk-UA" sz="22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вітчизняного виробництва функціональних харчових продуктів для дітей з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різними вадами розвитку і захворюваннями; </a:t>
            </a:r>
          </a:p>
          <a:p>
            <a:pPr marL="931545" marR="587375" indent="-342900" algn="just">
              <a:lnSpc>
                <a:spcPct val="101000"/>
              </a:lnSpc>
              <a:spcBef>
                <a:spcPts val="3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державного стимулювання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вітчизняного виробництва продуктів дитячого харчування та сировини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їх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шляхом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пільгового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кредитування,</a:t>
            </a:r>
            <a:r>
              <a:rPr lang="uk-UA" sz="22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оподаткування,</a:t>
            </a:r>
            <a:r>
              <a:rPr lang="uk-UA" sz="2200" spc="-2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митного</a:t>
            </a:r>
            <a:r>
              <a:rPr lang="uk-UA" sz="22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</a:t>
            </a:r>
            <a:r>
              <a:rPr lang="uk-UA" sz="22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тарифного</a:t>
            </a:r>
            <a:r>
              <a:rPr lang="uk-UA" sz="2200" spc="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uk-UA" sz="2200" spc="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тощо.</a:t>
            </a:r>
            <a:endParaRPr lang="ru-RU" sz="22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83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AAFE52-4B5F-4747-B3DA-DECFF7EB3BCD}"/>
              </a:ext>
            </a:extLst>
          </p:cNvPr>
          <p:cNvSpPr txBox="1"/>
          <p:nvPr/>
        </p:nvSpPr>
        <p:spPr>
          <a:xfrm>
            <a:off x="0" y="97654"/>
            <a:ext cx="12192000" cy="62281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8645" marR="587375" indent="161925" algn="just">
              <a:lnSpc>
                <a:spcPct val="101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36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Якісним</a:t>
            </a:r>
            <a:r>
              <a:rPr lang="uk-UA" sz="3600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продуктом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є продукт,</a:t>
            </a:r>
            <a:r>
              <a:rPr lang="uk-UA" sz="36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ступінь досконалості властивостей та характерних рис якого здатні задовольнити фізіологічні потреби організму дитини в продуктах харчування виходячи з їх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хімічного складу та енергетичної цінності. </a:t>
            </a:r>
          </a:p>
          <a:p>
            <a:pPr marL="588645" marR="587375" indent="161925" algn="just">
              <a:lnSpc>
                <a:spcPct val="101000"/>
              </a:lnSpc>
              <a:spcBef>
                <a:spcPts val="80"/>
              </a:spcBef>
              <a:spcAft>
                <a:spcPts val="0"/>
              </a:spcAft>
            </a:pP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Для забезпечення виробництва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якісних продуктів дитячого харчування Законом України «Про дитяче</a:t>
            </a:r>
            <a:r>
              <a:rPr lang="uk-UA" sz="3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харчування»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вимоги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сировини</a:t>
            </a:r>
            <a:r>
              <a:rPr lang="uk-UA" sz="3600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рослинного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та/або</a:t>
            </a:r>
            <a:r>
              <a:rPr lang="uk-UA" sz="3600" spc="-4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тваринного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походження,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що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3600" spc="-3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600" spc="-2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600" spc="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харчування.</a:t>
            </a:r>
            <a:endParaRPr lang="ru-RU" sz="3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A96C0B-67CB-42DD-865E-05578435D3D0}"/>
              </a:ext>
            </a:extLst>
          </p:cNvPr>
          <p:cNvSpPr txBox="1"/>
          <p:nvPr/>
        </p:nvSpPr>
        <p:spPr>
          <a:xfrm>
            <a:off x="186431" y="106532"/>
            <a:ext cx="11736280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40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По-перше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</a:t>
            </a:r>
            <a:r>
              <a:rPr lang="uk-UA" sz="3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3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uk-UA" sz="3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продуктів</a:t>
            </a:r>
            <a:r>
              <a:rPr lang="uk-UA" sz="34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</a:t>
            </a:r>
            <a:r>
              <a:rPr lang="uk-UA" sz="3400" spc="2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харчування застосовується сировина, яка виробляється переважно у спеціальних сировинних зонах. </a:t>
            </a:r>
          </a:p>
          <a:p>
            <a:pPr algn="just"/>
            <a:r>
              <a:rPr lang="uk-UA" sz="340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Спеціальні сировинні зони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 це регіони або окремі господарства, що</a:t>
            </a:r>
            <a:r>
              <a:rPr lang="uk-UA" sz="3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відповідають умовам виробництва продукції рослинництва і тваринництва, придатної для виготовлення продуктів дитячого та дієтичного харчування. </a:t>
            </a:r>
          </a:p>
          <a:p>
            <a:pPr algn="just"/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Порядок надання певній земельній ділянці статусу такої зони визначений згаданим вище Порядком надання статусу спеціальної зони з виробництва сировини, що використовується для виготовлення продуктів</a:t>
            </a:r>
            <a:r>
              <a:rPr lang="uk-UA" sz="34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 та дієтичного харчування. </a:t>
            </a:r>
            <a:endParaRPr lang="ru-RU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367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7C3666-0E68-4286-84CA-3F1F0222CB8F}"/>
              </a:ext>
            </a:extLst>
          </p:cNvPr>
          <p:cNvSpPr txBox="1"/>
          <p:nvPr/>
        </p:nvSpPr>
        <p:spPr>
          <a:xfrm>
            <a:off x="301840" y="205017"/>
            <a:ext cx="11425561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6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Спеціальні сировинні зони повинні</a:t>
            </a:r>
            <a:r>
              <a:rPr lang="uk-UA" sz="2600" b="1" i="1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b="1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відповідати таким загальним вимогам: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розташування на угіддях, які належать до земель сільськогосподарського призначення;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нормативно обґрунтована віддаленість від промислових підприємств та інших об’єктів, які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можуть</a:t>
            </a:r>
            <a:r>
              <a:rPr lang="uk-UA" sz="2600" spc="16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забруднювати</a:t>
            </a:r>
            <a:r>
              <a:rPr lang="uk-UA" sz="2600" spc="18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навколишнє</a:t>
            </a:r>
            <a:r>
              <a:rPr lang="uk-UA" sz="2600" spc="17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природне</a:t>
            </a:r>
            <a:r>
              <a:rPr lang="uk-UA" sz="2600" spc="18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середовище;</a:t>
            </a:r>
            <a:r>
              <a:rPr lang="uk-UA" sz="2600" spc="17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високий</a:t>
            </a:r>
            <a:r>
              <a:rPr lang="uk-UA" sz="2600" spc="19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рівень родючості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ґрунтів;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сировини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санітарно-гігієнічним</a:t>
            </a:r>
            <a:r>
              <a:rPr lang="uk-UA" sz="2600" spc="19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вимогам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до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дитячого та дієтичного харчування, обов’язковим параметрам безпечності і мінімальним специфікаціям якості, затвердженим Міністерством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охорони здоров’я України;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відповідність кормів для тварин вимогам безпечності та якості; виконання актів законодавства з питань ветеринарної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медицини щодо стану здоров’я тварин і санітарно-гігієнічних умов їх утримання;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наявність документів, що підтверджують реєстрацію виробника сировини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uk-UA" sz="26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державному органі</a:t>
            </a:r>
            <a:r>
              <a:rPr lang="uk-UA" sz="260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ветеринарної</a:t>
            </a:r>
            <a:r>
              <a:rPr lang="uk-UA" sz="2600" spc="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медицини.</a:t>
            </a:r>
            <a:endParaRPr lang="ru-RU" sz="2600" dirty="0">
              <a:effectLst/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0715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2061</Words>
  <Application>Microsoft Office PowerPoint</Application>
  <PresentationFormat>Широкий екран</PresentationFormat>
  <Paragraphs>85</Paragraphs>
  <Slides>26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9</cp:revision>
  <dcterms:created xsi:type="dcterms:W3CDTF">2022-09-21T14:13:03Z</dcterms:created>
  <dcterms:modified xsi:type="dcterms:W3CDTF">2023-01-18T13:19:25Z</dcterms:modified>
</cp:coreProperties>
</file>