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3" r:id="rId15"/>
    <p:sldId id="268" r:id="rId16"/>
    <p:sldId id="274" r:id="rId17"/>
    <p:sldId id="269" r:id="rId18"/>
    <p:sldId id="275" r:id="rId19"/>
    <p:sldId id="270" r:id="rId20"/>
    <p:sldId id="276" r:id="rId21"/>
    <p:sldId id="271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044003-A131-423D-8225-9A033B56C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7236AFD6-3505-43AB-A669-86B70F125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0504002-BA4F-49F9-BBD9-9D6B76E4C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1671-8045-4D83-9C21-F521DB5CA4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314FED3-8D5F-45F1-BCFB-74215C55C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73C7E31-F8E1-4EC2-BE03-2E3F58186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E4D9-0A1B-491D-AFB0-56A4D8F5C9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620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FE5012-F1B9-4AD8-B1EF-53EA7AA7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49D5F35D-C1B0-477F-82A2-5BB07FADE1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3252076-E0A0-454D-BABA-0D6A38FB3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1671-8045-4D83-9C21-F521DB5CA4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D0E8499-4822-4762-BB44-B858D9FA5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FF751EB-D6C6-42EE-83FB-F9B8D6EB1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E4D9-0A1B-491D-AFB0-56A4D8F5C9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320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0C51015D-49D7-439F-99D6-017A2EFD0E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3BE3361A-C8D9-409D-B0DE-1619B2132B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3E5A779-0901-4576-9EF0-3242A0EFE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1671-8045-4D83-9C21-F521DB5CA4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C34C186-EEB6-4D78-97A0-E09CE8BCB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E4B44ED-AEC3-45BD-B9EA-F6204465E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E4D9-0A1B-491D-AFB0-56A4D8F5C9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990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76A4AB-52B9-4A6A-894A-DAD45A7A4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FB33A7D-CF8D-45B4-B7A8-0068E3F42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D12D26F-7D77-42A9-AC31-4F78B942D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1671-8045-4D83-9C21-F521DB5CA4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6AB25EA-D237-4F6E-A9A9-322654BD6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DA0F819-DC67-46C3-96DA-BECE1A798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E4D9-0A1B-491D-AFB0-56A4D8F5C9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71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3BCD0-CE26-4C6A-9E62-1D11872C4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7FCC3EB-2B78-49B5-9D35-567FF9E53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E382415-3885-4121-9796-AA069C93C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1671-8045-4D83-9C21-F521DB5CA4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386F32E-AC51-4336-80F0-B0456B841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66D2C3F-5997-4AF3-8438-B1CF5251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E4D9-0A1B-491D-AFB0-56A4D8F5C9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954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559B58-4A31-4CAC-9710-F14C5EA14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F0C240-5C3E-4CF4-A213-A9CC8281EF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F0989356-45D7-4CE4-9DC5-13A93F51E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59E2453F-7954-4B59-B8F3-3C161CCD2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1671-8045-4D83-9C21-F521DB5CA4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F5C273F8-C5B1-4CF9-954F-5B5A53BF0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E40E30D8-AA42-4547-8D64-489CFABEC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E4D9-0A1B-491D-AFB0-56A4D8F5C9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642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6C8CF9-5B17-4063-A678-11B8C8F39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2348723-95B7-494C-A2BC-2D2A85E29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8231045-AC98-4F94-B89E-C5928CBCD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51D52937-9AA0-4325-A5AB-52E99E01F9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3707E912-E762-4DC0-A695-9B909B5C60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6A156B47-4629-451D-9D61-1CA674278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1671-8045-4D83-9C21-F521DB5CA4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7778A84A-2893-4C42-A489-869CF6C22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373949D3-12E7-459B-AFEB-9B6C91E79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E4D9-0A1B-491D-AFB0-56A4D8F5C9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81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EC9284-DFC5-4465-AA0C-F56314944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E7D6CB85-C000-460C-8458-28E8A5158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1671-8045-4D83-9C21-F521DB5CA4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EDC1D4BC-71F2-4D76-BBAD-8E12FD1DD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6EA381B5-EF7B-4274-9B66-87FCD0C2F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E4D9-0A1B-491D-AFB0-56A4D8F5C9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514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4CF835F7-7C62-4ED2-B595-55654F58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1671-8045-4D83-9C21-F521DB5CA4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E897F2B0-63BB-4D80-A57E-C038F531D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B98BA8B-3A81-4A71-AEC3-A4A12517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E4D9-0A1B-491D-AFB0-56A4D8F5C9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389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851087-9BB4-4180-B14D-494FC4B92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B44C2D4-6DC6-4553-ABA6-B7663E9FD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10AC955-51A6-4B58-A890-CEFBF9BE3A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1BC48C1-07B9-4ECD-B3A1-4B70A1663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1671-8045-4D83-9C21-F521DB5CA4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5344DA93-BFA6-42D4-89F8-AB26ADAC4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D721AEA8-CE6F-4880-8A5F-14B3150DC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E4D9-0A1B-491D-AFB0-56A4D8F5C9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060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2FC56E-33DF-4519-843F-3E5574364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1F85EE04-51BC-41A5-B75A-61713A5AD9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16A06C5E-7292-4523-A4E7-EABF30557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C623A86E-1CB0-4028-BDAF-E1ED268CD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1671-8045-4D83-9C21-F521DB5CA4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51696B16-6461-47B1-98F2-FD86CB781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08857C80-2139-4C1E-820F-AAFB711F2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E4D9-0A1B-491D-AFB0-56A4D8F5C9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38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BA761B29-13D7-4F3C-9A57-5A29237E5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E95F6E9-F4EE-428D-83B5-4994E36D8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CCC4BE0-7218-4FB2-A39B-2872310DA4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01671-8045-4D83-9C21-F521DB5CA4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4089197-F436-4BAD-80E1-86BD027866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FE25BFE-5256-421D-B59B-E080383953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5E4D9-0A1B-491D-AFB0-56A4D8F5C9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65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6AB3CD2-A6DF-4AD9-8131-02AC35268BF6}"/>
              </a:ext>
            </a:extLst>
          </p:cNvPr>
          <p:cNvSpPr txBox="1"/>
          <p:nvPr/>
        </p:nvSpPr>
        <p:spPr>
          <a:xfrm>
            <a:off x="578528" y="1394664"/>
            <a:ext cx="11034943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Практична робота № 6</a:t>
            </a:r>
          </a:p>
          <a:p>
            <a:pPr algn="ctr"/>
            <a:r>
              <a:rPr lang="ru-RU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Правове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регулювання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здійснення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рибництва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рибальства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як виду </a:t>
            </a:r>
            <a:r>
              <a:rPr lang="ru-RU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господарської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діяльності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агропромисловому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комплексі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України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Особливості інституційно-функціонального  забезпечення рибництва (аквакультури) та рибальства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046321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25F2F93-C8A6-41A8-AEB9-503008DD3B86}"/>
              </a:ext>
            </a:extLst>
          </p:cNvPr>
          <p:cNvSpPr txBox="1"/>
          <p:nvPr/>
        </p:nvSpPr>
        <p:spPr>
          <a:xfrm>
            <a:off x="310718" y="304527"/>
            <a:ext cx="11647503" cy="49453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3000"/>
              </a:lnSpc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Відповідно до ст. 52 Закону України «Про рибне господарство, промислове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рибальство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охорону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водних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біоресурсів»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порушення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вимог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законодавства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рибне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господарство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тягне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собою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дисциплінарну,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адміністративну, цивільну і кримінальну відповідальність. Відповідальність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рибогосподарську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діяльність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суднах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Державним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Прапором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 за межами України встановлюється на підставі міжнародних договорів України. У разі такої діяльності у виключних (морських) економічних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зонах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іноземних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держав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відповідальність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встановлюється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законодавством</a:t>
            </a:r>
            <a:r>
              <a:rPr lang="uk-UA" sz="28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цих</a:t>
            </a:r>
            <a:r>
              <a:rPr lang="uk-UA" sz="28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держав.</a:t>
            </a:r>
            <a:endParaRPr lang="ru-RU" sz="28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060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CFCBF0-581E-42F5-B968-FF21F202500C}"/>
              </a:ext>
            </a:extLst>
          </p:cNvPr>
          <p:cNvSpPr txBox="1"/>
          <p:nvPr/>
        </p:nvSpPr>
        <p:spPr>
          <a:xfrm>
            <a:off x="374341" y="479692"/>
            <a:ext cx="11628269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4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 ст. 23 Закону України «Про аквакультуру» передбачено, що за порушення законодавства у сфері аквакультури винні особи притягуються до</a:t>
            </a:r>
            <a:r>
              <a:rPr lang="uk-UA" sz="40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4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дисциплінарної,</a:t>
            </a:r>
            <a:r>
              <a:rPr lang="uk-UA" sz="40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4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цивільно-правової,</a:t>
            </a:r>
            <a:r>
              <a:rPr lang="uk-UA" sz="40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4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адміністративної</a:t>
            </a:r>
            <a:r>
              <a:rPr lang="uk-UA" sz="40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4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40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4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кримінальної відповідальності. </a:t>
            </a:r>
          </a:p>
          <a:p>
            <a:pPr algn="just"/>
            <a:r>
              <a:rPr lang="uk-UA" sz="4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Застосування заходів зазначених видів юридичної відповідальності не звільняє осіб, винних у порушенні вимог законодавства про</a:t>
            </a:r>
            <a:r>
              <a:rPr lang="uk-UA" sz="40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4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аквакультуру,</a:t>
            </a:r>
            <a:r>
              <a:rPr lang="uk-UA" sz="40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4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</a:t>
            </a:r>
            <a:r>
              <a:rPr lang="uk-UA" sz="40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4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відшкодування</a:t>
            </a:r>
            <a:r>
              <a:rPr lang="uk-UA" sz="40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4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збитків.</a:t>
            </a:r>
            <a:endParaRPr lang="ru-RU" sz="40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/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962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3864B91-2DB7-42DB-925F-001B73711503}"/>
              </a:ext>
            </a:extLst>
          </p:cNvPr>
          <p:cNvSpPr txBox="1"/>
          <p:nvPr/>
        </p:nvSpPr>
        <p:spPr>
          <a:xfrm>
            <a:off x="159798" y="582458"/>
            <a:ext cx="11869445" cy="61579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1000"/>
              </a:lnSpc>
              <a:spcBef>
                <a:spcPts val="20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Підприємства,</a:t>
            </a:r>
            <a:r>
              <a:rPr lang="uk-UA" sz="2800" spc="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установи,</a:t>
            </a:r>
            <a:r>
              <a:rPr lang="uk-UA" sz="2800" spc="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організації</a:t>
            </a:r>
            <a:r>
              <a:rPr lang="uk-UA" sz="2800" spc="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28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громадяни</a:t>
            </a:r>
            <a:r>
              <a:rPr lang="uk-UA" sz="2800" spc="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України,</a:t>
            </a:r>
            <a:r>
              <a:rPr lang="uk-UA" sz="2800" spc="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</a:t>
            </a:r>
            <a:r>
              <a:rPr lang="uk-UA" sz="28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також</a:t>
            </a:r>
            <a:r>
              <a:rPr lang="uk-UA" sz="2800" spc="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іноземні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юридичні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фізичні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особи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особи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без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громадянства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зобов’язані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від-</a:t>
            </a:r>
            <a:r>
              <a:rPr lang="uk-UA" sz="2800" spc="-2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шкодувати</a:t>
            </a:r>
            <a:r>
              <a:rPr lang="uk-UA" sz="2800" spc="1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збитки,</a:t>
            </a:r>
            <a:r>
              <a:rPr lang="uk-UA" sz="2800" spc="1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завдані</a:t>
            </a:r>
            <a:r>
              <a:rPr lang="uk-UA" sz="2800" spc="1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ними</a:t>
            </a:r>
            <a:r>
              <a:rPr lang="uk-UA" sz="2800" spc="1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внаслідок</a:t>
            </a:r>
            <a:r>
              <a:rPr lang="uk-UA" sz="2800" spc="1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порушень</a:t>
            </a:r>
            <a:r>
              <a:rPr lang="uk-UA" sz="2800" spc="1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законодавства</a:t>
            </a:r>
            <a:r>
              <a:rPr lang="uk-UA" sz="2800" spc="1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2800" spc="-2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сфері аквакультури, у розмірах і порядку, встановлених законодавством.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588645" marR="587375" indent="161925" algn="just">
              <a:lnSpc>
                <a:spcPct val="101000"/>
              </a:lnSpc>
              <a:spcBef>
                <a:spcPts val="20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Особливості</a:t>
            </a:r>
            <a:r>
              <a:rPr lang="uk-UA" sz="2800" spc="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застосування</a:t>
            </a:r>
            <a:r>
              <a:rPr lang="uk-UA" sz="2800" spc="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дисциплінарної</a:t>
            </a:r>
            <a:r>
              <a:rPr lang="uk-UA" sz="2800" i="1" spc="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відповідальності</a:t>
            </a:r>
            <a:r>
              <a:rPr lang="uk-UA" sz="2800" i="1" spc="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</a:t>
            </a:r>
            <a:r>
              <a:rPr lang="uk-UA" sz="2800" spc="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порушення</a:t>
            </a:r>
            <a:r>
              <a:rPr lang="uk-UA" sz="2800" spc="1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законодавства</a:t>
            </a:r>
            <a:r>
              <a:rPr lang="uk-UA" sz="2800" spc="1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2800" spc="1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сфері</a:t>
            </a:r>
            <a:r>
              <a:rPr lang="uk-UA" sz="2800" spc="1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рибного</a:t>
            </a:r>
            <a:r>
              <a:rPr lang="uk-UA" sz="2800" spc="1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господарства</a:t>
            </a:r>
            <a:r>
              <a:rPr lang="uk-UA" sz="2800" spc="1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визначені</a:t>
            </a:r>
            <a:r>
              <a:rPr lang="uk-UA" sz="2800" spc="1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нормами</a:t>
            </a:r>
            <a:r>
              <a:rPr lang="uk-UA" sz="2800" spc="-2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трудового</a:t>
            </a:r>
            <a:r>
              <a:rPr lang="uk-UA" sz="2800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законодавства</a:t>
            </a:r>
            <a:r>
              <a:rPr lang="uk-UA" sz="2800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(стосовно</a:t>
            </a:r>
            <a:r>
              <a:rPr lang="uk-UA" sz="28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працівників</a:t>
            </a:r>
            <a:r>
              <a:rPr lang="uk-UA" sz="2800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суб’єктів</a:t>
            </a:r>
            <a:r>
              <a:rPr lang="uk-UA" sz="28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господарювання)</a:t>
            </a:r>
            <a:r>
              <a:rPr lang="uk-UA" sz="2800" spc="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800" spc="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аграрного</a:t>
            </a:r>
            <a:r>
              <a:rPr lang="uk-UA" sz="2800" spc="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законодавства</a:t>
            </a:r>
            <a:r>
              <a:rPr lang="uk-UA" sz="2800" spc="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(стосовно</a:t>
            </a:r>
            <a:r>
              <a:rPr lang="uk-UA" sz="2800" spc="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членів</a:t>
            </a:r>
            <a:r>
              <a:rPr lang="uk-UA" sz="2800" spc="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сільськогосподарських</a:t>
            </a:r>
            <a:r>
              <a:rPr lang="uk-UA" sz="2800" spc="-2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підприємств).</a:t>
            </a:r>
            <a:r>
              <a:rPr lang="uk-UA" sz="2800" spc="8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588645" marR="587375" indent="161925" algn="just">
              <a:lnSpc>
                <a:spcPct val="101000"/>
              </a:lnSpc>
              <a:spcBef>
                <a:spcPts val="20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Притягнення</a:t>
            </a:r>
            <a:r>
              <a:rPr lang="uk-UA" sz="2800" spc="8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винних</a:t>
            </a:r>
            <a:r>
              <a:rPr lang="uk-UA" sz="2800" spc="8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осіб</a:t>
            </a:r>
            <a:r>
              <a:rPr lang="uk-UA" sz="2800" spc="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</a:t>
            </a:r>
            <a:r>
              <a:rPr lang="uk-UA" sz="2800" spc="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дисциплінарної</a:t>
            </a:r>
            <a:r>
              <a:rPr lang="uk-UA" sz="2800" spc="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відповідальності</a:t>
            </a:r>
            <a:r>
              <a:rPr lang="uk-UA" sz="2800" spc="1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становить</a:t>
            </a:r>
            <a:r>
              <a:rPr lang="uk-UA" sz="2800" spc="1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повну</a:t>
            </a:r>
            <a:r>
              <a:rPr lang="uk-UA" sz="2800" spc="1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компетенцію</a:t>
            </a:r>
            <a:r>
              <a:rPr lang="uk-UA" sz="2800" spc="1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власника</a:t>
            </a:r>
            <a:r>
              <a:rPr lang="uk-UA" sz="2800" spc="1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або</a:t>
            </a:r>
            <a:r>
              <a:rPr lang="uk-UA" sz="2800" spc="1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керівника</a:t>
            </a:r>
            <a:r>
              <a:rPr lang="uk-UA" sz="2800" spc="1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підприємства,</a:t>
            </a:r>
            <a:r>
              <a:rPr lang="ru-RU" sz="2800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установи,</a:t>
            </a:r>
            <a:r>
              <a:rPr lang="uk-UA" sz="28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організації.</a:t>
            </a:r>
            <a:endParaRPr lang="ru-RU" sz="28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883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61077BB-9A5A-4C4E-8502-9E988B33A342}"/>
              </a:ext>
            </a:extLst>
          </p:cNvPr>
          <p:cNvSpPr txBox="1"/>
          <p:nvPr/>
        </p:nvSpPr>
        <p:spPr>
          <a:xfrm>
            <a:off x="-177554" y="233923"/>
            <a:ext cx="12277817" cy="6029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6740" indent="161925" algn="just">
              <a:lnSpc>
                <a:spcPct val="101000"/>
              </a:lnSpc>
              <a:spcBef>
                <a:spcPts val="35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Особливості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адміністративної</a:t>
            </a:r>
            <a:r>
              <a:rPr lang="uk-UA" sz="3200" i="1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відповідальності</a:t>
            </a:r>
            <a:r>
              <a:rPr lang="uk-UA" sz="3200" i="1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порушення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законодавства</a:t>
            </a:r>
            <a:r>
              <a:rPr lang="uk-UA" sz="32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використання,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відтворення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32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охорону</a:t>
            </a:r>
            <a:r>
              <a:rPr lang="uk-UA" sz="32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водних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біоресурсів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передбачені Кодексом України про адміністративні правопорушення. </a:t>
            </a:r>
          </a:p>
          <a:p>
            <a:pPr marL="588645" marR="586740" indent="161925" algn="just">
              <a:lnSpc>
                <a:spcPct val="101000"/>
              </a:lnSpc>
              <a:spcBef>
                <a:spcPts val="35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Більшість складів адміністративних правопорушень у сфері рибного господарства закріплено у главі 7 «Адміністративні правопорушення у сфері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охорони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природи,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використання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природних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ресурсів,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охорони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культурної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спадщини», а саме: порушення правил рибальства (ст. 85); виготовлення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чи збут заборонених знарядь добування об’єктів тваринного або рослин-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ного світу, а також збут незаконно добутої продукції (ст. 851); </a:t>
            </a:r>
            <a:endParaRPr lang="ru-RU" sz="3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726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6EDB39-D90B-446C-A4E3-6D94AF8086F8}"/>
              </a:ext>
            </a:extLst>
          </p:cNvPr>
          <p:cNvSpPr txBox="1"/>
          <p:nvPr/>
        </p:nvSpPr>
        <p:spPr>
          <a:xfrm>
            <a:off x="408373" y="334600"/>
            <a:ext cx="11363417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експлуатація на водних об’єктах водозабірних споруд, не забезпечених рибозахисним обладнанням ( ст. 86);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порушення вимог щодо охорони середовища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перебування і шляхів міграції, переселення,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акліматизації та схрещування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диких тварин (ст. 87); незаконне вивезення з України і ввезення на її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територію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об’єктів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тваринного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рослинного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світу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(ст.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88);</a:t>
            </a:r>
            <a:endParaRPr lang="uk-UA" sz="3200" spc="-35" dirty="0">
              <a:solidFill>
                <a:srgbClr val="231F2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порушення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порядку</a:t>
            </a:r>
            <a:r>
              <a:rPr lang="uk-UA" sz="3200" spc="-2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придбання чи збуту об’єктів тваринного або рослинного світу, правил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утримання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диких тварин у неволі або в напіввільних умовах (ст. 88); жорстоке</a:t>
            </a:r>
            <a:r>
              <a:rPr lang="uk-UA" sz="32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поводження</a:t>
            </a:r>
            <a:r>
              <a:rPr lang="uk-UA" sz="32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</a:t>
            </a:r>
            <a:r>
              <a:rPr lang="uk-UA" sz="32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тваринами</a:t>
            </a:r>
            <a:r>
              <a:rPr lang="uk-UA" sz="32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(ст.</a:t>
            </a:r>
            <a:r>
              <a:rPr lang="uk-UA" sz="32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89).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11790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BC8E56C-3E81-43AA-947F-809E6CAC0EE4}"/>
              </a:ext>
            </a:extLst>
          </p:cNvPr>
          <p:cNvSpPr txBox="1"/>
          <p:nvPr/>
        </p:nvSpPr>
        <p:spPr>
          <a:xfrm>
            <a:off x="-79898" y="74027"/>
            <a:ext cx="12271898" cy="57225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8010" indent="161925" algn="just">
              <a:lnSpc>
                <a:spcPct val="101000"/>
              </a:lnSpc>
              <a:spcBef>
                <a:spcPts val="30"/>
              </a:spcBef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Деякі з адміністративних правопорушень у зазначеній сфері закріплено у главі 5 «Адміністративні правопорушення в галузі охорони праці і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здоров’я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населення»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Кодексу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адміністративні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правопорушення,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зокрема: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1045845" marR="588010" indent="-457200" algn="just">
              <a:lnSpc>
                <a:spcPct val="101000"/>
              </a:lnSpc>
              <a:spcBef>
                <a:spcPts val="30"/>
              </a:spcBef>
              <a:buFont typeface="Wingdings" panose="05000000000000000000" pitchFamily="2" charset="2"/>
              <a:buChar char="§"/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виробництво,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заготівля,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реалізація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сільськогосподарської продукції, що містить хімічні препарати понад гранично допустимі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рівні концентрації (ст. 421); </a:t>
            </a:r>
          </a:p>
          <a:p>
            <a:pPr marL="1045845" marR="588010" indent="-457200" algn="just">
              <a:lnSpc>
                <a:spcPct val="101000"/>
              </a:lnSpc>
              <a:spcBef>
                <a:spcPts val="30"/>
              </a:spcBef>
              <a:buFont typeface="Wingdings" panose="05000000000000000000" pitchFamily="2" charset="2"/>
              <a:buChar char="§"/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заготівля, переробка або збут радіоактивно забруднених продуктів харчування чи іншої продукції (ст. 421); </a:t>
            </a:r>
          </a:p>
          <a:p>
            <a:pPr marL="1045845" marR="588010" indent="-457200" algn="just">
              <a:lnSpc>
                <a:spcPct val="101000"/>
              </a:lnSpc>
              <a:spcBef>
                <a:spcPts val="30"/>
              </a:spcBef>
              <a:buFont typeface="Wingdings" panose="05000000000000000000" pitchFamily="2" charset="2"/>
              <a:buChar char="§"/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виробництво, зберігання, транспортування або реалізація продуктів харчування чи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продовольчої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сировини,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забруднених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мікроорганізмами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іншими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біологічними агентами понад гранично допустимі рівні (ст. 423). </a:t>
            </a:r>
            <a:endParaRPr lang="ru-RU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358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257BDAD-19C4-4BB2-AEF3-4D8F355774FE}"/>
              </a:ext>
            </a:extLst>
          </p:cNvPr>
          <p:cNvSpPr txBox="1"/>
          <p:nvPr/>
        </p:nvSpPr>
        <p:spPr>
          <a:xfrm>
            <a:off x="674703" y="336783"/>
            <a:ext cx="11079332" cy="6029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8010" indent="161925" algn="just">
              <a:lnSpc>
                <a:spcPct val="101000"/>
              </a:lnSpc>
              <a:spcBef>
                <a:spcPts val="30"/>
              </a:spcBef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Окремі склади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адміністративних</a:t>
            </a:r>
            <a:r>
              <a:rPr lang="uk-UA" sz="32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правопорушень</a:t>
            </a:r>
            <a:r>
              <a:rPr lang="uk-UA" sz="32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32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сфері</a:t>
            </a:r>
            <a:r>
              <a:rPr lang="uk-UA" sz="32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ведення</a:t>
            </a:r>
            <a:r>
              <a:rPr lang="uk-UA" sz="32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рибного</a:t>
            </a:r>
            <a:r>
              <a:rPr lang="uk-UA" sz="32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господарства містяться у главі 6 «Адміністративні правопорушення, що посягають на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власність», зокрема, порушення права державної власності на тваринний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світ (ст. 50) та главі 9 «Адміністративні правопорушення у сільському господарстві» — порушення ветеринарно-санітарних правил (ст. 107) та ін.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Зарахування адміністративних правопорушень у галузі рибного господарства до різних глав Кодексу України про адміністративні правопорушення</a:t>
            </a:r>
            <a:r>
              <a:rPr lang="uk-UA" sz="32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свідчить</a:t>
            </a:r>
            <a:r>
              <a:rPr lang="uk-UA" sz="32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</a:t>
            </a:r>
            <a:r>
              <a:rPr lang="uk-UA" sz="32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їх</a:t>
            </a:r>
            <a:r>
              <a:rPr lang="uk-UA" sz="32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багатооб’єктність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endParaRPr lang="ru-RU" sz="32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6187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C6A54C-6224-402F-92A6-E59B61270050}"/>
              </a:ext>
            </a:extLst>
          </p:cNvPr>
          <p:cNvSpPr txBox="1"/>
          <p:nvPr/>
        </p:nvSpPr>
        <p:spPr>
          <a:xfrm>
            <a:off x="-84338" y="39867"/>
            <a:ext cx="12360676" cy="67782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6740" indent="161925" algn="just">
              <a:lnSpc>
                <a:spcPct val="105000"/>
              </a:lnSpc>
              <a:spcBef>
                <a:spcPts val="25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Низка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порушень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законодавства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сфері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рибництва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рибальства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урахуванням їх суспільної небезпечності утворюють склади злочинів. </a:t>
            </a:r>
          </a:p>
          <a:p>
            <a:pPr marL="588645" marR="586740" indent="161925" algn="just">
              <a:lnSpc>
                <a:spcPct val="105000"/>
              </a:lnSpc>
              <a:spcBef>
                <a:spcPts val="25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Зокрема,</a:t>
            </a:r>
            <a:r>
              <a:rPr lang="uk-UA" sz="32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кримінальна</a:t>
            </a:r>
            <a:r>
              <a:rPr lang="uk-UA" sz="3200" i="1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відповідальність</a:t>
            </a:r>
            <a:r>
              <a:rPr lang="uk-UA" sz="3200" i="1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порушення</a:t>
            </a:r>
            <a:r>
              <a:rPr lang="uk-UA" sz="32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законодавства</a:t>
            </a:r>
            <a:r>
              <a:rPr lang="uk-UA" sz="32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</a:t>
            </a:r>
            <a:r>
              <a:rPr lang="uk-UA" sz="32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рибне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господарство може наступати за:</a:t>
            </a:r>
          </a:p>
          <a:p>
            <a:pPr marL="1045845" marR="586740" indent="-457200" algn="just">
              <a:lnSpc>
                <a:spcPct val="105000"/>
              </a:lnSpc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порушення правил екологічної безпеки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(ст. 236 КК України); </a:t>
            </a:r>
          </a:p>
          <a:p>
            <a:pPr marL="1045845" marR="586740" indent="-457200" algn="just">
              <a:lnSpc>
                <a:spcPct val="105000"/>
              </a:lnSpc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невжиття заходів щодо ліквідації наслідків екологічного забруднення (ст. 237 КК України); </a:t>
            </a:r>
          </a:p>
          <a:p>
            <a:pPr marL="1045845" marR="586740" indent="-457200" algn="just">
              <a:lnSpc>
                <a:spcPct val="105000"/>
              </a:lnSpc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порушення правил охорони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 (ст. 242 КК України); забруднення моря (ст. 243 КК України); </a:t>
            </a:r>
          </a:p>
          <a:p>
            <a:pPr marL="1045845" marR="586740" indent="-457200" algn="just">
              <a:lnSpc>
                <a:spcPct val="105000"/>
              </a:lnSpc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порушення законодавства про континентальний шельф України (ст. 244 КК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України); </a:t>
            </a:r>
            <a:endParaRPr lang="ru-RU" sz="32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877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48BE805-196E-417E-AC76-07030D95B88C}"/>
              </a:ext>
            </a:extLst>
          </p:cNvPr>
          <p:cNvSpPr txBox="1"/>
          <p:nvPr/>
        </p:nvSpPr>
        <p:spPr>
          <a:xfrm>
            <a:off x="301841" y="248575"/>
            <a:ext cx="1161199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незаконне зайняття рибним, звіриним або іншим водним добувним промислом (ст. 249 КК України);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проведення вибухових робіт з</a:t>
            </a:r>
            <a:r>
              <a:rPr lang="uk-UA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порушенням правил охорони рибних запасів (ст. 250 КК України);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порушення ветеринарних правил (ст. 251 КК України);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проектування чи експлуатація споруд без систем захисту довкілля (ст. 253 КК України);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жорстоке</a:t>
            </a:r>
            <a:r>
              <a:rPr lang="uk-UA" sz="36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поводження</a:t>
            </a:r>
            <a:r>
              <a:rPr lang="uk-UA" sz="3600" spc="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3600" spc="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тваринами</a:t>
            </a:r>
            <a:r>
              <a:rPr lang="uk-UA" sz="3600" spc="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(ст.</a:t>
            </a:r>
            <a:r>
              <a:rPr lang="uk-UA" sz="3600" spc="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299</a:t>
            </a:r>
            <a:r>
              <a:rPr lang="uk-UA" sz="3600" spc="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КК</a:t>
            </a:r>
            <a:r>
              <a:rPr lang="uk-UA" sz="3600" spc="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України)</a:t>
            </a:r>
            <a:r>
              <a:rPr lang="uk-UA" sz="36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3600" spc="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інші</a:t>
            </a:r>
            <a:r>
              <a:rPr lang="uk-UA" sz="3600" spc="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злочини.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45068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9D9C487-ABAA-46BC-BD66-696A0F023D96}"/>
              </a:ext>
            </a:extLst>
          </p:cNvPr>
          <p:cNvSpPr txBox="1"/>
          <p:nvPr/>
        </p:nvSpPr>
        <p:spPr>
          <a:xfrm>
            <a:off x="337351" y="251080"/>
            <a:ext cx="11494363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Цивільно-правова відповідальність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 порушення законодавства у сфері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рибництва та рибальства полягає у тому, що за наявності шкоди, спричиненої правопорушником, вона підлягає відшкодуванню незалежно від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притягнення його до дисциплінарної, адміністративної чи кримінальної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відповідальності. </a:t>
            </a:r>
          </a:p>
          <a:p>
            <a:pPr algn="just"/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Особливості обчислення заподіяної шкоди визначено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постановою Кабінету Міністрів України «Про затвердження </a:t>
            </a:r>
            <a:r>
              <a:rPr lang="uk-UA" sz="32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такс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для обчислення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розміру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відшкодування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шкоди,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заподіяної</a:t>
            </a:r>
            <a:r>
              <a:rPr lang="uk-UA" sz="3200" spc="1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внаслідок</a:t>
            </a:r>
            <a:r>
              <a:rPr lang="uk-UA" sz="3200" spc="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незаконного добування (збирання) або знищення цінних видів водних біоресурсів»</a:t>
            </a:r>
            <a:r>
              <a:rPr lang="uk-UA" sz="320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63723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2B7F1A5-B35C-4CA5-8C66-5DA9FD829059}"/>
              </a:ext>
            </a:extLst>
          </p:cNvPr>
          <p:cNvSpPr txBox="1"/>
          <p:nvPr/>
        </p:nvSpPr>
        <p:spPr>
          <a:xfrm>
            <a:off x="568171" y="306039"/>
            <a:ext cx="11283518" cy="35430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1000"/>
              </a:lnSpc>
              <a:spcBef>
                <a:spcPts val="810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Серед органів державної влади спеціальними повноваженнями щодо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регулювання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діяльності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сфері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рибництва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(аквакультури)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рибальства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наділені Міністерство аграрної політики та продовольства України, Державне агентство рибного господарства України, Державна екологічна інспекція</a:t>
            </a:r>
            <a:r>
              <a:rPr lang="uk-UA" sz="32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України,</a:t>
            </a:r>
            <a:r>
              <a:rPr lang="uk-UA" sz="32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морські</a:t>
            </a:r>
            <a:r>
              <a:rPr lang="uk-UA" sz="32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екологічні</a:t>
            </a:r>
            <a:r>
              <a:rPr lang="uk-UA" sz="32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інспекції.</a:t>
            </a:r>
            <a:endParaRPr lang="ru-RU" sz="3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3407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4F1FFDD-1B66-423F-AC59-A89D18C598D6}"/>
              </a:ext>
            </a:extLst>
          </p:cNvPr>
          <p:cNvSpPr txBox="1"/>
          <p:nvPr/>
        </p:nvSpPr>
        <p:spPr>
          <a:xfrm>
            <a:off x="621437" y="523783"/>
            <a:ext cx="11248008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Зазначеним нормативно-правовим актом затверджено такси для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обчислення розміру відшкодування шкоди,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заподіяної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внаслідок незаконного добування (збирання) або знищення громадянами України, іноземцями та особами без громадянства цінних видів водних біоресурсів у рибогосподарських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водних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об’єктах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України,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водних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біоресурсів,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є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природним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багатством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континентального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шельфу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водних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біоресурсів у виключній (морській) економічній зоні України, а також </a:t>
            </a:r>
            <a:r>
              <a:rPr lang="uk-UA" sz="32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анадромних</a:t>
            </a:r>
            <a:r>
              <a:rPr lang="uk-UA" sz="32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видів</a:t>
            </a:r>
            <a:r>
              <a:rPr lang="uk-UA" sz="3200" spc="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</a:t>
            </a:r>
            <a:r>
              <a:rPr lang="uk-UA" sz="32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3200" spc="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річках</a:t>
            </a:r>
            <a:r>
              <a:rPr lang="uk-UA" sz="32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</a:t>
            </a:r>
            <a:r>
              <a:rPr lang="uk-UA" sz="3200" spc="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</a:t>
            </a:r>
            <a:r>
              <a:rPr lang="uk-UA" sz="32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межами</a:t>
            </a:r>
            <a:r>
              <a:rPr lang="uk-UA" sz="3200" spc="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цієї</a:t>
            </a:r>
            <a:r>
              <a:rPr lang="uk-UA" sz="3200" spc="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зони.</a:t>
            </a:r>
            <a:endParaRPr lang="ru-RU" sz="32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4442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2F52E3F-B7BE-4F98-A619-B8640D2E619E}"/>
              </a:ext>
            </a:extLst>
          </p:cNvPr>
          <p:cNvSpPr txBox="1"/>
          <p:nvPr/>
        </p:nvSpPr>
        <p:spPr>
          <a:xfrm>
            <a:off x="488272" y="1171853"/>
            <a:ext cx="11398928" cy="4257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588010" lvl="0" algn="ctr">
              <a:spcBef>
                <a:spcPts val="750"/>
              </a:spcBef>
              <a:buClr>
                <a:srgbClr val="231F20"/>
              </a:buClr>
              <a:buSzPts val="900"/>
              <a:tabLst>
                <a:tab pos="876300" algn="l"/>
              </a:tabLst>
            </a:pPr>
            <a:r>
              <a:rPr lang="uk-UA" sz="2400" dirty="0">
                <a:solidFill>
                  <a:srgbClr val="231F2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Запитання</a:t>
            </a:r>
            <a:endParaRPr lang="uk-UA" sz="2400" spc="0" dirty="0">
              <a:solidFill>
                <a:srgbClr val="231F20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R="588010" lvl="0" algn="just">
              <a:spcBef>
                <a:spcPts val="750"/>
              </a:spcBef>
              <a:buClr>
                <a:srgbClr val="231F20"/>
              </a:buClr>
              <a:buSzPts val="900"/>
              <a:tabLst>
                <a:tab pos="876300" algn="l"/>
              </a:tabLst>
            </a:pPr>
            <a:r>
              <a:rPr lang="uk-UA" sz="2400" dirty="0">
                <a:solidFill>
                  <a:srgbClr val="231F2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1.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Розкрийте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ознаки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рибництва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(аквакультури)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рибальства,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які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визначають</a:t>
            </a:r>
            <a:r>
              <a:rPr lang="uk-UA" sz="2400" spc="-1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специфіку</a:t>
            </a:r>
            <a:r>
              <a:rPr lang="uk-UA" sz="24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правового</a:t>
            </a:r>
            <a:r>
              <a:rPr lang="uk-UA" sz="24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регулювання</a:t>
            </a:r>
            <a:r>
              <a:rPr lang="uk-UA" sz="2400" spc="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вказаних</a:t>
            </a:r>
            <a:r>
              <a:rPr lang="uk-UA" sz="24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видів</a:t>
            </a:r>
            <a:r>
              <a:rPr lang="uk-UA" sz="24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діяльності.</a:t>
            </a:r>
            <a:endParaRPr lang="ru-RU" sz="2400" spc="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R="588010" lvl="0" algn="just">
              <a:buClr>
                <a:srgbClr val="231F20"/>
              </a:buClr>
              <a:buSzPts val="900"/>
              <a:tabLst>
                <a:tab pos="880745" algn="l"/>
              </a:tabLst>
            </a:pP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2. Дайте характеристику напрямам та видам аквакультури за законодавством</a:t>
            </a:r>
            <a:r>
              <a:rPr lang="uk-UA" sz="2400" spc="-1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України.</a:t>
            </a:r>
            <a:endParaRPr lang="ru-RU" sz="2400" spc="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R="588010" lvl="0" algn="just">
              <a:buClr>
                <a:srgbClr val="231F20"/>
              </a:buClr>
              <a:buSzPts val="900"/>
              <a:tabLst>
                <a:tab pos="886460" algn="l"/>
              </a:tabLst>
            </a:pP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3. Які</a:t>
            </a:r>
            <a:r>
              <a:rPr lang="uk-UA" sz="2400" spc="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вимоги</a:t>
            </a:r>
            <a:r>
              <a:rPr lang="uk-UA" sz="2400" spc="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встановлені</a:t>
            </a:r>
            <a:r>
              <a:rPr lang="uk-UA" sz="2400" spc="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2400" spc="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чинному</a:t>
            </a:r>
            <a:r>
              <a:rPr lang="uk-UA" sz="2400" spc="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законодавстві</a:t>
            </a:r>
            <a:r>
              <a:rPr lang="uk-UA" sz="2400" spc="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</a:t>
            </a:r>
            <a:r>
              <a:rPr lang="uk-UA" sz="2400" spc="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</a:t>
            </a:r>
            <a:r>
              <a:rPr lang="uk-UA" sz="2400" spc="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суб’єктів</a:t>
            </a:r>
            <a:r>
              <a:rPr lang="uk-UA" sz="2400" spc="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рибальства?</a:t>
            </a:r>
            <a:endParaRPr lang="ru-RU" sz="2400" spc="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R="589280" lvl="0" algn="just">
              <a:buClr>
                <a:srgbClr val="231F20"/>
              </a:buClr>
              <a:buSzPts val="900"/>
              <a:tabLst>
                <a:tab pos="890270" algn="l"/>
              </a:tabLst>
            </a:pP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4. Які</a:t>
            </a:r>
            <a:r>
              <a:rPr lang="uk-UA" sz="2400" spc="8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вимоги</a:t>
            </a:r>
            <a:r>
              <a:rPr lang="uk-UA" sz="2400" spc="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передбачено</a:t>
            </a:r>
            <a:r>
              <a:rPr lang="uk-UA" sz="2400" spc="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законодавством</a:t>
            </a:r>
            <a:r>
              <a:rPr lang="uk-UA" sz="2400" spc="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</a:t>
            </a:r>
            <a:r>
              <a:rPr lang="uk-UA" sz="2400" spc="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</a:t>
            </a:r>
            <a:r>
              <a:rPr lang="uk-UA" sz="2400" spc="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переробки</a:t>
            </a:r>
            <a:r>
              <a:rPr lang="uk-UA" sz="2400" spc="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продуктів</a:t>
            </a:r>
            <a:r>
              <a:rPr lang="uk-UA" sz="2400" spc="-18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лову?</a:t>
            </a:r>
            <a:endParaRPr lang="ru-RU" sz="2400" spc="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/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5. Які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особливості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юридичної</a:t>
            </a:r>
            <a:r>
              <a:rPr lang="uk-UA" sz="2400" spc="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відповідальності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порушення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законодавства</a:t>
            </a:r>
            <a:r>
              <a:rPr lang="uk-UA" sz="2400" spc="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2400" spc="-1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сфері</a:t>
            </a:r>
            <a:r>
              <a:rPr lang="uk-UA" sz="2400" spc="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рибництва</a:t>
            </a:r>
            <a:r>
              <a:rPr lang="uk-UA" sz="24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4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рибальства?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231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BB2C1E8-ECEC-4ABF-BBC5-92919A1AC660}"/>
              </a:ext>
            </a:extLst>
          </p:cNvPr>
          <p:cNvSpPr txBox="1"/>
          <p:nvPr/>
        </p:nvSpPr>
        <p:spPr>
          <a:xfrm>
            <a:off x="196788" y="410032"/>
            <a:ext cx="11734800" cy="4545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1000"/>
              </a:lnSpc>
              <a:spcBef>
                <a:spcPts val="45"/>
              </a:spcBef>
              <a:spcAft>
                <a:spcPts val="0"/>
              </a:spcAft>
            </a:pP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Зокрема, </a:t>
            </a:r>
            <a:r>
              <a:rPr lang="uk-UA" sz="24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Міністерство аграрної політики та продовольства України</a:t>
            </a:r>
            <a:r>
              <a:rPr lang="uk-UA" sz="2400" i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затверджує методику розрахунку збитків, заподіяних рибному господарству внаслідок порушень правил рибальства й охорони водних живих ресурсів, перелік категорій посад працівників рибного господарства, систему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управління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охороною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праці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рибному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господарстві,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спеціальні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правила експлуатації, обліку й технічного нагляду за суднами рибного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господарства, інструкцію про порядок здійснення штучного розведення,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вирощування риби, інших водних живих ресурсів та їх використання у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спеціальних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товарних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рибних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господарствах,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квоти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використання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водних</a:t>
            </a:r>
            <a:r>
              <a:rPr lang="uk-UA" sz="2400" spc="-1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живих ресурсів, порядок нарахування й внесення платежів за спеціальне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використання рибних та інших водних живих ресурсів; </a:t>
            </a:r>
            <a:endParaRPr lang="ru-RU" sz="24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226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D553825-545A-4950-BF49-586D723AF878}"/>
              </a:ext>
            </a:extLst>
          </p:cNvPr>
          <p:cNvSpPr txBox="1"/>
          <p:nvPr/>
        </p:nvSpPr>
        <p:spPr>
          <a:xfrm>
            <a:off x="221941" y="380701"/>
            <a:ext cx="11523216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установлює нормативи екологічної безпеки водних об’єктів, що використовуються для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потреб рибного господарства;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забезпечує реалізацію державної політики в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галузі освіти, професійної підготовки кадрів для агропромислового виробництва</a:t>
            </a:r>
            <a:r>
              <a:rPr lang="uk-UA" sz="28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8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рибного</a:t>
            </a:r>
            <a:r>
              <a:rPr lang="uk-UA" sz="28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господарства</a:t>
            </a:r>
            <a:r>
              <a:rPr lang="uk-UA" sz="28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8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ін. покладених на нього завдань вживає заходів щодо забезпечення збереження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запасів </a:t>
            </a:r>
            <a:r>
              <a:rPr lang="uk-UA" sz="28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анадромних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видів риб у виключній (морській) економічній зоні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України;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вносить на розгляд Мінагрополітики України пропозиції щодо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розроблення та здійснення заходів, спрямованих на підтримку виробників рибогосподарської продукції, створення і забезпечення функціонування механізму торгівлі рибогосподарською продукцією та продуктами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її</a:t>
            </a:r>
            <a:r>
              <a:rPr lang="uk-UA" sz="2800" spc="1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переробки;</a:t>
            </a:r>
            <a:r>
              <a:rPr lang="uk-UA" sz="2800" spc="1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864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F3818E8-10FF-43E2-AB20-24D273035169}"/>
              </a:ext>
            </a:extLst>
          </p:cNvPr>
          <p:cNvSpPr txBox="1"/>
          <p:nvPr/>
        </p:nvSpPr>
        <p:spPr>
          <a:xfrm>
            <a:off x="727968" y="325722"/>
            <a:ext cx="10955045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здійснює</a:t>
            </a:r>
            <a:r>
              <a:rPr lang="uk-UA" sz="2800" spc="1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державний</a:t>
            </a:r>
            <a:r>
              <a:rPr lang="uk-UA" sz="2800" spc="1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контроль</a:t>
            </a:r>
            <a:r>
              <a:rPr lang="uk-UA" sz="2800" spc="1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2800" spc="1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галузі</a:t>
            </a:r>
            <a:r>
              <a:rPr lang="uk-UA" sz="2800" spc="1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охорони,</a:t>
            </a:r>
            <a:r>
              <a:rPr lang="uk-UA" sz="2800" spc="1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використання та відтворення водних живих ресурсів у виключній (морській) економічній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зоні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України,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територіальному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морі,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внутрішніх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водах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України,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внутрішніх водоймах України та у водах, що знаходяться поза межами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юрисдикції України, щодо риболовних суден, що плавають під Державним Прапором України відповідно до міжнародних договорів України;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видає спеціальний дозвіл на ведення промислу водних живих ресурсів у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виключній (морській) економічній зоні України;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43752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3267F1-F7E0-4D0B-906F-053147B7A35D}"/>
              </a:ext>
            </a:extLst>
          </p:cNvPr>
          <p:cNvSpPr txBox="1"/>
          <p:nvPr/>
        </p:nvSpPr>
        <p:spPr>
          <a:xfrm>
            <a:off x="230819" y="376622"/>
            <a:ext cx="11730361" cy="5422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45845" marR="586105" indent="-45720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здійснює контроль за</a:t>
            </a:r>
            <a:r>
              <a:rPr lang="uk-UA" sz="2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дотриманням</a:t>
            </a:r>
            <a:r>
              <a:rPr lang="uk-UA" sz="2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правил</a:t>
            </a:r>
            <a:r>
              <a:rPr lang="uk-UA" sz="2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рибальства;</a:t>
            </a:r>
            <a:r>
              <a:rPr lang="uk-UA" sz="2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1045845" marR="586105" indent="-45720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здійснює</a:t>
            </a:r>
            <a:r>
              <a:rPr lang="uk-UA" sz="2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контроль</a:t>
            </a:r>
            <a:r>
              <a:rPr lang="uk-UA" sz="2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</a:t>
            </a:r>
            <a:r>
              <a:rPr lang="uk-UA" sz="2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дотриманням</a:t>
            </a:r>
            <a:r>
              <a:rPr lang="uk-UA" sz="26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лімітів</a:t>
            </a:r>
            <a:r>
              <a:rPr lang="uk-UA" sz="26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26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нормативів</a:t>
            </a:r>
            <a:r>
              <a:rPr lang="uk-UA" sz="26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використання</a:t>
            </a:r>
            <a:r>
              <a:rPr lang="uk-UA" sz="26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водних</a:t>
            </a:r>
            <a:r>
              <a:rPr lang="uk-UA" sz="26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живих</a:t>
            </a:r>
            <a:r>
              <a:rPr lang="uk-UA" sz="26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ресурсів;</a:t>
            </a:r>
            <a:r>
              <a:rPr lang="uk-UA" sz="26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1045845" marR="586105" indent="-45720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складає</a:t>
            </a:r>
            <a:r>
              <a:rPr lang="uk-UA" sz="26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протоколи та розглядає справи про адміністративні правопорушення у випадках, передбачених законом; </a:t>
            </a:r>
          </a:p>
          <a:p>
            <a:pPr marL="1045845" marR="586105" indent="-45720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видає дозволи, сертифікати, довідки міжнародного</a:t>
            </a:r>
            <a:r>
              <a:rPr lang="uk-UA" sz="2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зразка</a:t>
            </a:r>
            <a:r>
              <a:rPr lang="uk-UA" sz="2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відповідно</a:t>
            </a:r>
            <a:r>
              <a:rPr lang="uk-UA" sz="2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</a:t>
            </a:r>
            <a:r>
              <a:rPr lang="uk-UA" sz="2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вимог</a:t>
            </a:r>
            <a:r>
              <a:rPr lang="uk-UA" sz="2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міжнародних</a:t>
            </a:r>
            <a:r>
              <a:rPr lang="uk-UA" sz="2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договорів</a:t>
            </a:r>
            <a:r>
              <a:rPr lang="uk-UA" sz="2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</a:t>
            </a:r>
            <a:r>
              <a:rPr lang="uk-UA" sz="2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питань</a:t>
            </a:r>
            <a:r>
              <a:rPr lang="uk-UA" sz="2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ведення рибного промислу і торгівлі рибою та морепродуктами;</a:t>
            </a:r>
          </a:p>
          <a:p>
            <a:pPr marL="1045845" marR="586105" indent="-45720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здійснює</a:t>
            </a:r>
            <a:r>
              <a:rPr lang="uk-UA" sz="2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контроль за достовірністю подання суб’єктами господарської діяльності,</a:t>
            </a:r>
            <a:r>
              <a:rPr lang="uk-UA" sz="26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пов’язаної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добуванням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26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використанням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риби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6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інших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водних</a:t>
            </a:r>
            <a:r>
              <a:rPr lang="uk-UA" sz="26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живих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ресурсів, звітних даних про обсяги використання рибних та інших водних</a:t>
            </a:r>
            <a:r>
              <a:rPr lang="uk-UA" sz="2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живих</a:t>
            </a:r>
            <a:r>
              <a:rPr lang="uk-UA" sz="26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ресурсів.</a:t>
            </a:r>
            <a:endParaRPr lang="ru-RU" sz="26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457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4D952C8-3706-4849-B812-5989E877A5D0}"/>
              </a:ext>
            </a:extLst>
          </p:cNvPr>
          <p:cNvSpPr txBox="1"/>
          <p:nvPr/>
        </p:nvSpPr>
        <p:spPr>
          <a:xfrm>
            <a:off x="-1" y="467125"/>
            <a:ext cx="12064753" cy="5291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1000"/>
              </a:lnSpc>
              <a:spcBef>
                <a:spcPts val="120"/>
              </a:spcBef>
              <a:spcAft>
                <a:spcPts val="0"/>
              </a:spcAft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Зазначений орган держаної виконавчої влади також розробляє порядок штучного розведення (відтворення), вирощування водних живих ресурсів та їх використання; погоджує режими рибогосподарської експлуатації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водних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об’єктів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контролює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діяльність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спеціальних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товарних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рибних господарств; встановлює в установленому порядку заборону вилову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водних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живих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ресурсів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окремих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водоймах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(на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їх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ділянках)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забезпечує контроль за дотриманням заборони; здійснює видачу та реєстрацію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дозвільних документів на спеціальне використання водних живих ресурсів; розробляє проекти лімітів, здійснює розподіл лімітів на квоти використання водних живих ресурсів, подає їх на затвердження Мінагрополітики України, доводить їх до відома відповідних органів та користувачів; здійснює державне регулювання у сфері рибництва (аквакультури),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забезпечує</a:t>
            </a:r>
            <a:r>
              <a:rPr lang="uk-UA" sz="24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формування</a:t>
            </a:r>
            <a:r>
              <a:rPr lang="uk-UA" sz="24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раціонального</a:t>
            </a:r>
            <a:r>
              <a:rPr lang="uk-UA" sz="24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ринку</a:t>
            </a:r>
            <a:r>
              <a:rPr lang="uk-UA" sz="24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вітчизняної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аквакультури; здійснює інші повноваження, визначені Конституцією та </a:t>
            </a:r>
            <a:r>
              <a:rPr lang="uk-UA" sz="24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-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нами</a:t>
            </a:r>
            <a:r>
              <a:rPr lang="uk-UA" sz="2400" spc="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України.</a:t>
            </a:r>
            <a:endParaRPr lang="ru-RU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950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4ACD3A6-CCBD-47B7-A383-8C2CA402A245}"/>
              </a:ext>
            </a:extLst>
          </p:cNvPr>
          <p:cNvSpPr txBox="1"/>
          <p:nvPr/>
        </p:nvSpPr>
        <p:spPr>
          <a:xfrm>
            <a:off x="727969" y="572571"/>
            <a:ext cx="11194742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97205" marR="588010" algn="just">
              <a:spcBef>
                <a:spcPts val="75"/>
              </a:spcBef>
              <a:spcAft>
                <a:spcPts val="0"/>
              </a:spcAft>
            </a:pPr>
            <a:r>
              <a:rPr lang="uk-UA" sz="24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Державна</a:t>
            </a:r>
            <a:r>
              <a:rPr lang="uk-UA" sz="2400" i="1" spc="2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екологічна</a:t>
            </a:r>
            <a:r>
              <a:rPr lang="uk-UA" sz="2400" i="1" spc="2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інспекція</a:t>
            </a:r>
            <a:r>
              <a:rPr lang="uk-UA" sz="2400" i="1" spc="2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України,</a:t>
            </a:r>
            <a:r>
              <a:rPr lang="uk-UA" sz="2400" i="1" spc="2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морські</a:t>
            </a:r>
            <a:r>
              <a:rPr lang="uk-UA" sz="2400" i="1" spc="2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екологічні</a:t>
            </a:r>
            <a:r>
              <a:rPr lang="uk-UA" sz="2400" i="1" spc="2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інспекції</a:t>
            </a:r>
            <a:r>
              <a:rPr lang="ru-RU" sz="2400" i="1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(Державна</a:t>
            </a:r>
            <a:r>
              <a:rPr lang="uk-UA" sz="24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Азовська</a:t>
            </a:r>
            <a:r>
              <a:rPr lang="uk-UA" sz="24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морська</a:t>
            </a:r>
            <a:r>
              <a:rPr lang="uk-UA" sz="24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екологічна</a:t>
            </a:r>
            <a:r>
              <a:rPr lang="uk-UA" sz="24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інспекція,</a:t>
            </a:r>
            <a:r>
              <a:rPr lang="uk-UA" sz="24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Державна</a:t>
            </a:r>
            <a:r>
              <a:rPr lang="uk-UA" sz="24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Азово-Чорноморська екологічна інспекція, Державна екологічна інспекція Північ-но-Західного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регіону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Чорного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моря),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які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є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територіальними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органами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Державної екологічної інспекції України, здійснюють державний нагляд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(контроль) за додержанням вимог законодавства про охорону, використання і відтворення риби та інших водних живих ресурсів щодо: зариблення, здійснення контрольного вилову, акліматизації, рибництва, утримання і відтворення у неволі чи напіввільних умовах з комерційною та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іншими цілями; меліоративного вилову малоцінних і хижих видів риб,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шкідливих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водних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організмів;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достовірності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звітних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даних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обсяги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ви-</a:t>
            </a:r>
            <a:r>
              <a:rPr lang="uk-UA" sz="2400" spc="-2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користання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рибних та інших водних живих ресурсів;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007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BB49AC-2A6E-422E-8C5F-E1CF01D65109}"/>
              </a:ext>
            </a:extLst>
          </p:cNvPr>
          <p:cNvSpPr txBox="1"/>
          <p:nvPr/>
        </p:nvSpPr>
        <p:spPr>
          <a:xfrm>
            <a:off x="79899" y="826435"/>
            <a:ext cx="11745157" cy="4837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74395" marR="587375" indent="-285750" algn="just">
              <a:lnSpc>
                <a:spcPct val="103000"/>
              </a:lnSpc>
              <a:spcBef>
                <a:spcPts val="36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охорони, використання, відтворення риби та інших водних живих ресурсів у виключній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(морській)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економічній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зоні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України;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874395" marR="587375" indent="-285750" algn="just">
              <a:lnSpc>
                <a:spcPct val="103000"/>
              </a:lnSpc>
              <a:spcBef>
                <a:spcPts val="36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дотримання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міжнародних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договорів</a:t>
            </a:r>
            <a:r>
              <a:rPr lang="uk-UA" sz="2400" spc="-1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 в галузі регулювання риболовства; штучного розведення, вирощування риби, інших водних живих ресурсів та їх використання в спеціальних товарних рибних господарствах; </a:t>
            </a:r>
          </a:p>
          <a:p>
            <a:pPr marL="874395" marR="587375" indent="-285750" algn="just">
              <a:lnSpc>
                <a:spcPct val="103000"/>
              </a:lnSpc>
              <a:spcBef>
                <a:spcPts val="36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порядку та умов здійснення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промислового, любительського, спортивного, наукового рибальства на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водних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об’єктах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України;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874395" marR="587375" indent="-285750" algn="just">
              <a:lnSpc>
                <a:spcPct val="103000"/>
              </a:lnSpc>
              <a:spcBef>
                <a:spcPts val="36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забезпечення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рибозахисними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обладнаннями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водозабірних споруд; </a:t>
            </a:r>
          </a:p>
          <a:p>
            <a:pPr marL="874395" marR="587375" indent="-285750" algn="just">
              <a:lnSpc>
                <a:spcPct val="103000"/>
              </a:lnSpc>
              <a:spcBef>
                <a:spcPts val="36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проведення рибозахисних заходів на водозабірних та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інженерних спорудах меліоративних систем та вивчення технічного стану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рибозахисного</a:t>
            </a:r>
            <a:r>
              <a:rPr lang="uk-UA" sz="24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обладнання1.</a:t>
            </a:r>
            <a:endParaRPr lang="ru-RU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5982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1700</Words>
  <Application>Microsoft Office PowerPoint</Application>
  <PresentationFormat>Широкий екран</PresentationFormat>
  <Paragraphs>60</Paragraphs>
  <Slides>21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Cambria</vt:lpstr>
      <vt:lpstr>Times New Roman</vt:lpstr>
      <vt:lpstr>Wingdings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Lenovo</dc:creator>
  <cp:lastModifiedBy>Lenovo</cp:lastModifiedBy>
  <cp:revision>8</cp:revision>
  <dcterms:created xsi:type="dcterms:W3CDTF">2022-09-12T11:03:20Z</dcterms:created>
  <dcterms:modified xsi:type="dcterms:W3CDTF">2023-01-18T13:19:00Z</dcterms:modified>
</cp:coreProperties>
</file>