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10B3A-A0B5-4A67-92F1-B32D43D16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B6E7A61-DEBF-48AE-8F46-838CD899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4CD004-ECA0-42BB-8F97-00A404A0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08CC0D8-2F36-4C3D-85A1-EAD98AA3E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1495986-A0A2-48FE-83AD-4D2AE28B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4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FB36D-F03C-4693-9B75-3013D3FF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1408FAD-8E68-4CBA-A7EA-037387064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29DFE01-A3C9-436B-A36E-AD7952861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CED79F5-39A1-4D49-AD5A-12E0E747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19C28B8-2C18-49CF-BFE3-76A2F50A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1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8534ED7-E49C-4881-BD5F-76514F2E1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E3053E9-596A-4B5B-BD41-4D0A1C937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EEBCA79-51FC-42A5-9050-D950A901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DC4A758-003C-4FEA-9A04-5C9066C58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97C0B10-E073-45EF-BFD2-69279589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02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B8146-CA68-402C-B0A2-9CCCA3B1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EED31FC-0624-4A92-90B7-D2D167493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4A68E58-8B80-4357-8A80-7F448A43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E5FD2C7-1C8B-4211-B3FF-98DB2CD1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5163414-75EC-4DC8-9BCE-91FAFE8D2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19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DAF32-A7DC-4632-BE89-9E2D6778D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BFE43C0-84B4-4306-B051-90A58A70E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CA3EA41-3D70-42FE-8E13-4AC4C179E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17FCE4F-5591-4431-8DB9-6524E57C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3E04515-27E9-429C-80AC-B1C55D9E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5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3E5BD-12CE-4BBD-AF26-B25B78CA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99BC23F-385D-4360-8F06-5E84663E4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23132BC-9364-4017-A7AB-54B3DF525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E509264-369A-4BD7-B674-68728AB76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D7FCE08-115E-49BF-A7E3-C27ABCEC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77B939F-A8B3-44F6-9274-9E3714D49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76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24C04-B8FE-48B6-850C-FE8FFBB27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9143455-EBDF-41D1-A172-7BAE3489F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1632BB0-92CF-4F37-ADE0-FFAE94AB2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EBE71B0-FB39-413C-A572-D0074946A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2384731-CA97-44E3-AA22-F44939395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844027D-2938-4C13-A031-217DF806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B42E57B-EDA9-4BDB-8FC2-9DB03B9E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2D71078-046A-404D-89F5-8AB75DBE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22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BAF93-63F2-46A4-AA85-BF89547C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DE4EF15-666C-4AC5-A7A4-18C535F3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42102D1-B044-4030-9726-A2285DAF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323B862-576A-42C7-B4D9-B3D9E915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67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2435AD0-ACA2-4979-AE03-932E44F1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1FE55093-5535-4F81-A1DD-BE52E0A92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4D76779-6859-40EC-9517-14F6A938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77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6C60C-144F-4FC8-8B37-D456541DD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6B4B592-ED44-4C40-9500-EEFC03471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CD859ED-3574-46C2-AC6E-07676D6A8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325F47E-D05B-473B-93F7-2D33E6FCB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97AB0A2-433C-47C1-B982-73DEFDC1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60959C5-73BE-48E9-94AA-EDB8AA754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62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C679A-CD8F-4397-BF8B-CFDAF45D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E6088F2-587B-4341-960B-93072F415E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52A4738-EA06-461E-9FC3-8B6A14A37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26EB19A-03AF-4927-BE25-6E1418AB5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84DC17D-F251-4FFB-BDA1-989DD555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E5C5EEE-5405-4CD7-A45B-554842CF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74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9DD027E-D2D9-4EF1-9A9B-11481789A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67029BB-0D4F-4385-9B9D-EB06B3520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9C50117-B051-40BD-84B0-D1F10D4C2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94253-17EB-4929-9154-118CEF9EAB8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E873E91-933F-4880-9F34-57EBC111A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C9933E1-EE39-4173-8C2E-9F3FDDC47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929C-2045-4BD7-AFD3-897DBEA075B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4947E52-2F03-4346-9EDD-228D90189F86}"/>
              </a:ext>
            </a:extLst>
          </p:cNvPr>
          <p:cNvSpPr txBox="1"/>
          <p:nvPr/>
        </p:nvSpPr>
        <p:spPr>
          <a:xfrm>
            <a:off x="1207363" y="977413"/>
            <a:ext cx="104845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Практична робота № 4</a:t>
            </a:r>
          </a:p>
          <a:p>
            <a:pPr algn="ctr"/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Законодавче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молока та 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молочних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продуктів</a:t>
            </a:r>
            <a:r>
              <a:rPr lang="ru-RU" sz="36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ctr"/>
            <a:r>
              <a:rPr lang="uk-UA" sz="36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Законодавче 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забезпечення державної підтримки виробництва та реалізації молока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197005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B55F9E-483D-493F-9A53-D12BD07085CA}"/>
              </a:ext>
            </a:extLst>
          </p:cNvPr>
          <p:cNvSpPr txBox="1"/>
          <p:nvPr/>
        </p:nvSpPr>
        <p:spPr>
          <a:xfrm>
            <a:off x="337351" y="422568"/>
            <a:ext cx="11736279" cy="5773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3000"/>
              </a:lnSpc>
              <a:spcBef>
                <a:spcPts val="80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виплати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дотацій</a:t>
            </a:r>
            <a:r>
              <a:rPr lang="uk-UA" sz="2400" i="1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400" i="1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молоко</a:t>
            </a:r>
            <a:r>
              <a:rPr lang="uk-UA" sz="2400" i="1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відшкодування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вартості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корів врегульовано Законом України «Про державну підтримку сільського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 України» та підзаконними актами, прийнятими на його ви-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конання.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приписів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чинного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молоко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незбиране екстра, вищого, першого та другого ґатунків (не піддане будь-якій обробці,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переробці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пакуванню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потреб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подальшого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продажу)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визначено об’єктом бюджетної дотації. Відповідно до п. 15.4. ст. 15 зазначеного Закону суб’єктом (отримувачем) бюджетної дотації є безпосередній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 об’єкта такої дотації. Окреслена дотація виплачується Аграрним фондом у порядку та розмірі, визначених Кабінетом Міністрів України. Уряд України за поданням Міністерства аграрної політики та продовольства України встановлює мінімально допустимий рівень цін на продукцію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тваринництва,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який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використовується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база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розрахунку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дотацій,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розрахунку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ціни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закупівлі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тваринництва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безпосередньо</a:t>
            </a:r>
            <a:r>
              <a:rPr lang="uk-UA" sz="24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виробника.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3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0DD39F-160A-454D-87B6-E1A49FA9F2F0}"/>
              </a:ext>
            </a:extLst>
          </p:cNvPr>
          <p:cNvSpPr txBox="1"/>
          <p:nvPr/>
        </p:nvSpPr>
        <p:spPr>
          <a:xfrm>
            <a:off x="325514" y="303248"/>
            <a:ext cx="11540971" cy="636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8010" algn="just">
              <a:spcAft>
                <a:spcPts val="0"/>
              </a:spcAft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Механізм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передбачених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у державному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бюджеті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Міністерству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аграрної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політики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продовольства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програмою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Бюджетна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тваринницька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дотація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державна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підтримка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рослинництва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постановою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Кабінету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Міністрів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Порядку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передбаче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- них у державному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бюджеті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тваринництва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березня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2009 р. 282. </a:t>
            </a:r>
          </a:p>
          <a:p>
            <a:pPr marR="588010" algn="just">
              <a:spcAft>
                <a:spcPts val="0"/>
              </a:spcAft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Зазначені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бюджетні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кошти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спрямовуються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бюджетної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спеціальної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бюджетної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дотації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екологічно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чисте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молоко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власного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продане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молокопереробним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виготовлення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дитячого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харчування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молочній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приріст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поголів’я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корів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молочного,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м’ясного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комбінованого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напряму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продуктивності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закуплені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племінні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нетелі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племінні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корови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молочного,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м’ясного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комбінованого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напряму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продуктивності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ґатункове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молоко. </a:t>
            </a:r>
          </a:p>
          <a:p>
            <a:pPr marL="588645" marR="588010" indent="161925" algn="just">
              <a:lnSpc>
                <a:spcPct val="103000"/>
              </a:lnSpc>
              <a:spcBef>
                <a:spcPts val="15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898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7338D5-E69F-453E-8006-2C3CED76A212}"/>
              </a:ext>
            </a:extLst>
          </p:cNvPr>
          <p:cNvSpPr txBox="1"/>
          <p:nvPr/>
        </p:nvSpPr>
        <p:spPr>
          <a:xfrm>
            <a:off x="186431" y="151673"/>
            <a:ext cx="1137821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i="1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Бюджетна </a:t>
            </a:r>
            <a:r>
              <a:rPr lang="uk-UA" sz="2800" i="1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дотація за екологічно чисте молоко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власного виробництва,</a:t>
            </a:r>
            <a:r>
              <a:rPr lang="uk-UA" sz="28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продане молокопереробним підприємствам для виготовлення продуктів дитячого харчування на молочній основі (ДСТУ 3662-97 «Молоко коров’яче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незбиране. Вимоги при закупівлі»), надається сільськогосподарським </a:t>
            </a:r>
            <a:r>
              <a:rPr lang="uk-UA" sz="28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приємствам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фізичним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особам,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провадять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діяльність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території,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якій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надано статус спеціальної сировинної зони для виробництва сільськогосподарської продукції, що відповідає санітарно-гігієнічним вимогам до виготов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лення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дитячого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дієтичного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харчування,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мають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відповідний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сер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тифікат якості, здають молоко на молокопереробні підприємства, які виробляють продукти дитячого харчування на молочній основі, за 1 тонну молока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 заліковій вазі. Перелік молокопереробних підприємств визначає Міністер</a:t>
            </a:r>
            <a:r>
              <a:rPr lang="uk-UA" sz="28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ство аграрної політики та продовольства України.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6093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EDD53F-27DB-4172-B59C-E50A28CF389E}"/>
              </a:ext>
            </a:extLst>
          </p:cNvPr>
          <p:cNvSpPr txBox="1"/>
          <p:nvPr/>
        </p:nvSpPr>
        <p:spPr>
          <a:xfrm>
            <a:off x="-221941" y="92156"/>
            <a:ext cx="12260062" cy="6272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2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метою забезпечення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ефективного використання коштів державного </a:t>
            </a:r>
            <a:r>
              <a:rPr lang="uk-UA" sz="36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бюджету в Україні створе-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 Комісію з питань визначення переліку молокопереробних підприємств,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 закуповують у сільськогосподарських підприємств та фізичних осіб</a:t>
            </a:r>
            <a:r>
              <a:rPr lang="uk-UA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екологічно чисте молоко, на яке надається </a:t>
            </a:r>
            <a:r>
              <a:rPr lang="uk-UA" sz="36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бюджетна дотація, для виготовлення продуктів дитячого харчування </a:t>
            </a:r>
            <a:r>
              <a:rPr lang="uk-UA" sz="36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молочній основі, Положення про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яку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затверджено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наказом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Міністерства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аграрної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політики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продовольства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endParaRPr lang="ru-RU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40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C44AAE-9979-4221-8800-B6AE29FFBDF7}"/>
              </a:ext>
            </a:extLst>
          </p:cNvPr>
          <p:cNvSpPr txBox="1"/>
          <p:nvPr/>
        </p:nvSpPr>
        <p:spPr>
          <a:xfrm>
            <a:off x="383219" y="180058"/>
            <a:ext cx="11425561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Спеціальна бюджетна дотація за приріст поголів’я корів молочного,</a:t>
            </a:r>
            <a:r>
              <a:rPr lang="uk-UA" sz="26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м’ясного та комбінованого напряму продуктивності, закуплені племінні</a:t>
            </a:r>
            <a:r>
              <a:rPr lang="uk-UA" sz="26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нетелі або племінні корови молочного, м’ясного та комбінованого напряму продуктивності надається за: </a:t>
            </a:r>
          </a:p>
          <a:p>
            <a:pPr algn="just"/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а) приріст поголів’я корів власного відтворення сільськогосподарським підприємствам, які на 1 січня поточного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року утримували не менш як 30 корів (для сільськогосподарських підприємств)</a:t>
            </a:r>
            <a:r>
              <a:rPr lang="uk-UA" sz="26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менш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корів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(для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фермерських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господарств);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б)</a:t>
            </a:r>
            <a:r>
              <a:rPr lang="uk-UA" sz="26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закуплені племінні нетелі або племінні корови сільськогосподарським підприємствам,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січня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поточного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року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утримували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менш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30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корів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(для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сільськогосподарських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підприємств)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менш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корів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(для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фермерських господарств); </a:t>
            </a:r>
          </a:p>
          <a:p>
            <a:pPr algn="just"/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в) закуплені племінні нетелі або племінні корови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сільськогосподарським підприємствам, які збудували або відновили тваринницькі ферми та не мали на початок року поголів’я корів і придбали не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менш</a:t>
            </a:r>
            <a:r>
              <a:rPr lang="uk-UA" sz="26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6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50</a:t>
            </a:r>
            <a:r>
              <a:rPr lang="uk-UA" sz="26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голів,</a:t>
            </a:r>
            <a:r>
              <a:rPr lang="uk-UA" sz="26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фермерським</a:t>
            </a:r>
            <a:r>
              <a:rPr lang="uk-UA" sz="26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господарствам</a:t>
            </a:r>
            <a:r>
              <a:rPr lang="uk-UA" sz="26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</a:t>
            </a:r>
            <a:r>
              <a:rPr lang="uk-UA" sz="26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</a:t>
            </a:r>
            <a:r>
              <a:rPr lang="uk-UA" sz="26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голів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63427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1949A8-0227-41D6-B69C-CDF8FB7D298F}"/>
              </a:ext>
            </a:extLst>
          </p:cNvPr>
          <p:cNvSpPr txBox="1"/>
          <p:nvPr/>
        </p:nvSpPr>
        <p:spPr>
          <a:xfrm>
            <a:off x="0" y="168863"/>
            <a:ext cx="12339961" cy="5858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3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дотація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приріст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поголів’я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корів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надається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сільськогосподарським підприємствам за кожну прирощену корову власного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відтворення,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яку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збільшено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основне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стадо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станом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число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місяця,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настає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звітним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кварталом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грудня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поточного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року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порівняно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наявним поголів’ям корів станом на 1 січня поточного року, а також за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кожну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закуплену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племінних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заводах,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племінних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репродукторах</a:t>
            </a:r>
            <a:r>
              <a:rPr lang="uk-UA" sz="2800" spc="1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 імпортом племінну нетель або племінну корову, які є в наявності станом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число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місяця,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настає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звітним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кварталом,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грудня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поточного року. </a:t>
            </a:r>
          </a:p>
          <a:p>
            <a:pPr marL="588645" marR="587375" indent="161925" algn="just">
              <a:lnSpc>
                <a:spcPct val="103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разі зменшення поголів’я корів станом на 1 січня двох на-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ступних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років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урахуванням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приросту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обсягу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закупівлі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одержані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бюджетні кошти</a:t>
            </a:r>
            <a:r>
              <a:rPr lang="uk-UA" sz="28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повертаються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 державного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бюджету.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358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D5308F-7C40-42DD-8A4A-A3548EBF29DA}"/>
              </a:ext>
            </a:extLst>
          </p:cNvPr>
          <p:cNvSpPr txBox="1"/>
          <p:nvPr/>
        </p:nvSpPr>
        <p:spPr>
          <a:xfrm>
            <a:off x="0" y="421186"/>
            <a:ext cx="11940466" cy="5638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Бюджетна дотація за </a:t>
            </a:r>
            <a:r>
              <a:rPr lang="uk-UA" sz="3200" i="1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ґатункове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молоко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надається сільськогосподарським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підприємствам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виробникам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молока,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виробили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продали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таке молоко переробним підприємствам, які пройшли атестацію на відповідність обов’язковим вимогам нормативно-правових актів, у тому числі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суб’єктам господарювання, які мають власні (орендовані) переробні по-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тужності, або переробили його у власних (орендованих) переробних цехах. Бюджетна дотація надається за 1 тонну молока вищого та першого ґатунку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заліковій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вазі.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71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84D784-2119-430B-B799-A85A575C7312}"/>
              </a:ext>
            </a:extLst>
          </p:cNvPr>
          <p:cNvSpPr txBox="1"/>
          <p:nvPr/>
        </p:nvSpPr>
        <p:spPr>
          <a:xfrm>
            <a:off x="239697" y="345229"/>
            <a:ext cx="12064753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 порушення вимог чинного законодавства щодо ціноутворення 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ринку молока та молочних продуктів передбачена також адміністративна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відповідальність. Так, Кодексом України про адміністративні правопорушення встановлена юридична відповідальність у вигляді штрафу за порушення порядку формування, встановлення та застосування цін і тарифів,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 також знижок, націнок, доплат до них (ст. 165), невиконання законних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посадових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осіб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центрального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органу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виконавчої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влади,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реалізує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державну політику з контролю за цінами, щодо усунення порушень по-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рядку формування, встановлення та застосування цін або створення перешкод</a:t>
            </a:r>
            <a:r>
              <a:rPr lang="uk-UA" sz="32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32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виконання</a:t>
            </a:r>
            <a:r>
              <a:rPr lang="uk-UA" sz="32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покладених</a:t>
            </a:r>
            <a:r>
              <a:rPr lang="uk-UA" sz="32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32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них</a:t>
            </a:r>
            <a:r>
              <a:rPr lang="uk-UA" sz="32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обов’язків</a:t>
            </a:r>
            <a:r>
              <a:rPr lang="uk-UA" sz="3200" spc="1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28166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B5A965-EA70-4EE9-8502-9B14869B7B19}"/>
              </a:ext>
            </a:extLst>
          </p:cNvPr>
          <p:cNvSpPr txBox="1"/>
          <p:nvPr/>
        </p:nvSpPr>
        <p:spPr>
          <a:xfrm>
            <a:off x="514905" y="976381"/>
            <a:ext cx="11762912" cy="4743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8010" lvl="0" algn="ctr">
              <a:lnSpc>
                <a:spcPct val="103000"/>
              </a:lnSpc>
              <a:spcBef>
                <a:spcPts val="755"/>
              </a:spcBef>
              <a:buClr>
                <a:srgbClr val="231F20"/>
              </a:buClr>
              <a:buSzPts val="900"/>
              <a:tabLst>
                <a:tab pos="886460" algn="l"/>
              </a:tabLst>
            </a:pPr>
            <a:r>
              <a:rPr lang="uk-UA" sz="2400" b="1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Питання</a:t>
            </a:r>
          </a:p>
          <a:p>
            <a:pPr marL="457200" marR="588010" lvl="0" indent="-457200" algn="just">
              <a:lnSpc>
                <a:spcPct val="103000"/>
              </a:lnSpc>
              <a:spcBef>
                <a:spcPts val="755"/>
              </a:spcBef>
              <a:buClr>
                <a:srgbClr val="231F20"/>
              </a:buClr>
              <a:buSzPts val="900"/>
              <a:buFont typeface="+mj-lt"/>
              <a:buAutoNum type="arabicPeriod"/>
              <a:tabLst>
                <a:tab pos="886460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правового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регулювання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визначені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чинному</a:t>
            </a:r>
            <a:r>
              <a:rPr lang="uk-UA" sz="24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законодавстві</a:t>
            </a:r>
            <a:r>
              <a:rPr lang="uk-UA" sz="24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України?</a:t>
            </a:r>
            <a:endParaRPr lang="ru-RU" sz="36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57200" marR="588645" lvl="0" indent="-457200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900"/>
              <a:buFont typeface="+mj-lt"/>
              <a:buAutoNum type="arabicPeriod"/>
              <a:tabLst>
                <a:tab pos="883920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вимоги</a:t>
            </a:r>
            <a:r>
              <a:rPr lang="uk-UA" sz="24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встановлені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законодавстві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забезпечення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</a:t>
            </a:r>
            <a:r>
              <a:rPr lang="uk-UA" sz="24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продуктів?</a:t>
            </a:r>
            <a:endParaRPr lang="ru-RU" sz="36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57200" marR="588010" lvl="0" indent="-457200" algn="just">
              <a:lnSpc>
                <a:spcPct val="103000"/>
              </a:lnSpc>
              <a:spcBef>
                <a:spcPts val="5"/>
              </a:spcBef>
              <a:buClr>
                <a:srgbClr val="231F20"/>
              </a:buClr>
              <a:buSzPts val="900"/>
              <a:buFont typeface="+mj-lt"/>
              <a:buAutoNum type="arabicPeriod"/>
              <a:tabLst>
                <a:tab pos="873760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Визначте</a:t>
            </a:r>
            <a:r>
              <a:rPr lang="uk-UA" sz="24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правового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регулювання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реалізації</a:t>
            </a:r>
            <a:r>
              <a:rPr lang="uk-UA" sz="24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лока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особистими</a:t>
            </a:r>
            <a:r>
              <a:rPr lang="uk-UA" sz="24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селянськими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господарствами.</a:t>
            </a:r>
            <a:endParaRPr lang="ru-RU" sz="36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57200" marR="589280" lvl="0" indent="-457200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900"/>
              <a:buFont typeface="+mj-lt"/>
              <a:buAutoNum type="arabicPeriod"/>
              <a:tabLst>
                <a:tab pos="901700" algn="l"/>
              </a:tabLst>
            </a:pP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підтримки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передбачені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законодавством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4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реалізації</a:t>
            </a:r>
            <a:r>
              <a:rPr lang="uk-UA" sz="24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24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продуктів?</a:t>
            </a:r>
          </a:p>
          <a:p>
            <a:pPr marL="457200" marR="589280" lvl="0" indent="-457200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900"/>
              <a:buFont typeface="+mj-lt"/>
              <a:buAutoNum type="arabicPeriod"/>
              <a:tabLst>
                <a:tab pos="901700" algn="l"/>
              </a:tabLs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чому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полягають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</a:t>
            </a:r>
            <a:r>
              <a:rPr lang="uk-UA" sz="2400" spc="1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юридичної</a:t>
            </a:r>
            <a:r>
              <a:rPr lang="uk-UA" sz="2400" spc="1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відповідальності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порушення</a:t>
            </a:r>
            <a:r>
              <a:rPr lang="uk-UA" sz="2400" spc="-1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реалізації</a:t>
            </a:r>
            <a:r>
              <a:rPr lang="uk-UA" sz="24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24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2769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42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CA109A-371F-4642-AD97-3E8A1AE399B6}"/>
              </a:ext>
            </a:extLst>
          </p:cNvPr>
          <p:cNvSpPr txBox="1"/>
          <p:nvPr/>
        </p:nvSpPr>
        <p:spPr>
          <a:xfrm>
            <a:off x="399495" y="217360"/>
            <a:ext cx="1140780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ст. 16 Закону України «Про молоко та молочні продукти» державна підтримка виробників молока, молочної сировини і молочних продуктів здійснюється, виходячи з пріоритетності розвитку молочної галузі агропромислового комплексу, зокрема шляхом фінансування з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Державного бюджету України програм розвитку селекційно-племінної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роботи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молочному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скотарстві,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протиепізоотичних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заходів,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мають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загальнодержавне значення, дотацій на молоко незбиране екстра вищого,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першого та другого ґатунку і вершки незгущені, підтримки виробництва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 дитячого харчування, надання пільгових короткострокових 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довгострокових кредитних ресурсів, лізингових послуг щодо придбання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обладнання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вітчизняного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зарубіжного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технічного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переоснащення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запровадження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сучасних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технологій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 молока і молочних продуктів.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3715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1F87E4-D718-4701-918C-511DF30FECBB}"/>
              </a:ext>
            </a:extLst>
          </p:cNvPr>
          <p:cNvSpPr txBox="1"/>
          <p:nvPr/>
        </p:nvSpPr>
        <p:spPr>
          <a:xfrm>
            <a:off x="381741" y="319597"/>
            <a:ext cx="11221374" cy="4375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2000"/>
              </a:lnSpc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 підтримка виробників молока полягає також у стимулюванні підвищення якості молока, що відповідає</a:t>
            </a:r>
            <a:r>
              <a:rPr lang="uk-UA" sz="32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вимогам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державного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стандарту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через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доплати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відсотках Державна підтримка виробників молока полягає також у стимулюванні підвищення якості молока, що відповідає</a:t>
            </a:r>
            <a:r>
              <a:rPr lang="uk-UA" sz="32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вимогам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державного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стандарту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України,</a:t>
            </a:r>
            <a:r>
              <a:rPr lang="uk-UA" sz="32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через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доплати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відсотках.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7375" indent="161925" algn="just">
              <a:lnSpc>
                <a:spcPct val="102000"/>
              </a:lnSpc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7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640506-01AA-4FC2-A8BF-8B1D5B2369EB}"/>
              </a:ext>
            </a:extLst>
          </p:cNvPr>
          <p:cNvSpPr txBox="1"/>
          <p:nvPr/>
        </p:nvSpPr>
        <p:spPr>
          <a:xfrm>
            <a:off x="603682" y="470517"/>
            <a:ext cx="1113259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Окремі заходи державної підтримки виробництва та реалізації молока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молочних продуктів в Україні містить податкове законодавство. Реалізація таких заходів здійснюється шляхом встановлення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пільгового режиму оподаткування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виплати відповідних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дотацій за рахунок бюджету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виробники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молочної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 як виробники сільськогосподарської продукції мають право на пільговий режим оподаткування шляхом переходу на єдиний податок у порядку,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передбаченому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Податковим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кодексом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5749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AE49C6-BA62-4A9D-B504-6B700B9B2CEB}"/>
              </a:ext>
            </a:extLst>
          </p:cNvPr>
          <p:cNvSpPr txBox="1"/>
          <p:nvPr/>
        </p:nvSpPr>
        <p:spPr>
          <a:xfrm>
            <a:off x="292963" y="257452"/>
            <a:ext cx="11398928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молока,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молочної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молочних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умови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відповідності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критеріям, визначеним у п. 209.6. ст. 209 Податкового кодексу України</a:t>
            </a:r>
            <a:r>
              <a:rPr lang="uk-UA" sz="11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можуть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обрати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спеціальний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режим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оподаткування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податком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дода-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ну вартість.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ст. 209 зазначеного Кодексу дія спеціального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режиму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оподаткування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діяльності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лісового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господарства,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рибальства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поширюється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тому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числі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розведення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великої рогатої худоби (01.21.0 КВЕД), зокрема одержання сирого молока ко-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рів,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буйволиць,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розведення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овець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кіз,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коней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(01.22.0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КВЕД),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 одержання сирого овечого, козячого і кобилячого молока.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6195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E0A5AC-D447-4BDF-877C-F0771F617D0E}"/>
              </a:ext>
            </a:extLst>
          </p:cNvPr>
          <p:cNvSpPr txBox="1"/>
          <p:nvPr/>
        </p:nvSpPr>
        <p:spPr>
          <a:xfrm>
            <a:off x="383219" y="310718"/>
            <a:ext cx="11425562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спеціального режиму оподаткування податком на додану вартість для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суб’єктів господарювання у АПК полягає в тому, що сума податку, нарахована сільськогосподарським підприємством на вартість поставлених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ним сільськогосподарських товарів/послуг, не підлягає сплаті до бюджету та повністю залишається у розпорядженні такого сільськогосподарського підприємства для відшкодування суми податку, сплаченої (нарахованої)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постачальнику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вартість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виробничих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факторів,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рахунок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яких сформовано податковий кредит, а за наявності залишку такої суми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податку — для інших виробничих цілей. Зазначені суми податку на додану вартість акумулюються сільськогосподарськими підприємствами 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спеціальних рахунках, відкритих в установах банків та/або в органах, які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здійснюють</a:t>
            </a:r>
            <a:r>
              <a:rPr lang="uk-UA" sz="28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казначейське</a:t>
            </a:r>
            <a:r>
              <a:rPr lang="uk-UA" sz="28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обслуговування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бюджетних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коштів.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893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17F011-9D17-4868-88A6-9FDE48B5A4D6}"/>
              </a:ext>
            </a:extLst>
          </p:cNvPr>
          <p:cNvSpPr txBox="1"/>
          <p:nvPr/>
        </p:nvSpPr>
        <p:spPr>
          <a:xfrm>
            <a:off x="710214" y="403467"/>
            <a:ext cx="11230252" cy="5069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до п. 5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зазначеного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Порядку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бюджетні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кошти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використовуються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за бюджетною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програмою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«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галузі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» і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спрямовуються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державну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підтримку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галузі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шляхом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здійснення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виплати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дотації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за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реалізоване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переробним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підприємствам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молоко, 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також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часткового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відшкодування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вартості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закуплених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племінних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нетелей та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корів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молочного,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м’ясного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комбінованого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напряму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продуктивності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відсоткової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ставки за кредитами,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залученими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будівництво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реконструкцію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тваринницьких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ферм і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комплексів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придбання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технологічного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обладнання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механізмів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закупівлю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тварин,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вартості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будівництва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та ре-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конструкції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тваринницьких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ферм і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комплексів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комбікормів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такожпридбаного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обладнання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механізмів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вітчизняного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для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тваринництва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витрат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закупівлю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установки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індивідуального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доїння</a:t>
            </a:r>
            <a:r>
              <a:rPr lang="ru-RU" sz="24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588645" algn="just">
              <a:lnSpc>
                <a:spcPts val="1065"/>
              </a:lnSpc>
            </a:pP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98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777ED8-B838-425D-ABAD-75612C1B56BF}"/>
              </a:ext>
            </a:extLst>
          </p:cNvPr>
          <p:cNvSpPr txBox="1"/>
          <p:nvPr/>
        </p:nvSpPr>
        <p:spPr>
          <a:xfrm>
            <a:off x="372862" y="301841"/>
            <a:ext cx="1136341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spcBef>
                <a:spcPts val="14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Виплата підприємствам агропромислового комплексу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часткового відшкодування</a:t>
            </a:r>
            <a:r>
              <a:rPr lang="uk-UA" sz="3200" i="1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відсоткової</a:t>
            </a:r>
            <a:r>
              <a:rPr lang="uk-UA" sz="3200" i="1" spc="1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ставки</a:t>
            </a:r>
            <a:r>
              <a:rPr lang="uk-UA" sz="3200" i="1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3200" i="1" spc="1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кредитами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uk-UA" sz="32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залученими</a:t>
            </a:r>
            <a:r>
              <a:rPr lang="uk-UA" sz="3200" spc="1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32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будівництво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реконструкцію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тваринницьких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ферм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комплексів,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придбання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технологічного обладнання та механізмів, закупівлю тварин, здійснюється на загальних підставах відповідно до Порядку використання коштів, передбачених у державному бюджеті для здійснення фінансової підтримки підприємств агропромислового комплексу через механізм здешевлення кредитів,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затвердженого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постановою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Кабінету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Міністрів</a:t>
            </a:r>
            <a:r>
              <a:rPr lang="uk-UA" sz="32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11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64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D92256-FA37-45D6-87AD-21CCF7763500}"/>
              </a:ext>
            </a:extLst>
          </p:cNvPr>
          <p:cNvSpPr txBox="1"/>
          <p:nvPr/>
        </p:nvSpPr>
        <p:spPr>
          <a:xfrm>
            <a:off x="532660" y="348812"/>
            <a:ext cx="11283519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Виплата суб’єктам господарювання часткового відшкодування вартості будівництва та реконструкції тваринницьких ферм і комплексів та підприємств з виробництва комбікормів здійснюється відповідно до Поряд- ку використання коштів, передбачених у державному бюджеті для часткового відшкодування суб’єктам господарювання вартості будівництва та реконструкції тваринницьких ферм і комплексів та підприємств з виробництва комбікормів, затвердженого постановою Кабінету Міністрів України1, з урахуванням того, що вимоги стосовно мінімальної чисельності поголів’я утримуваної худоби не застосовуються.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Порядок виплати суб’єктам господарювання часткового відшкодування вартості придбаного обладнання та механізмів вітчизняного виробництва для тваринництва врегульовано постановою Кабінету Міністрів України від 27 квітня 2011 р. ¹ 523 та здійснюється на безповоротній основі за результатами конкурсу в розмірі 30 відсотків вартості обладнання і механізмів.</a:t>
            </a:r>
          </a:p>
          <a:p>
            <a:endParaRPr lang="uk-UA" sz="1800" dirty="0">
              <a:solidFill>
                <a:srgbClr val="231F2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22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1692</Words>
  <Application>Microsoft Office PowerPoint</Application>
  <PresentationFormat>Широкий екран</PresentationFormat>
  <Paragraphs>32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7</cp:revision>
  <dcterms:created xsi:type="dcterms:W3CDTF">2022-08-25T20:20:56Z</dcterms:created>
  <dcterms:modified xsi:type="dcterms:W3CDTF">2023-01-18T13:18:05Z</dcterms:modified>
</cp:coreProperties>
</file>