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368E22-C46B-449B-9D91-BE6C45EA2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5D95BD0-E3A7-4590-A1F9-BA1B977B4C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3A13271-C00F-4FBF-86FB-9448E0584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64D8081-B298-49FB-97FF-BFBFD7783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A6B4C51-91E1-42B8-99DC-2EBC09F0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3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7BB8A5-2E87-4977-BF84-82DBAC7AC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FD1D48B-8E21-402B-9498-510FD310F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D4918F0-3397-4C9B-AA06-BBD9CA739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E000537-735B-455A-ADB6-7D34EF43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D0A7603-1C23-4A8C-B285-2C73F789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074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DB18F029-46F1-4A8E-BC15-39CF243655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819BC28-D890-41C1-9AD4-7B9948D69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1371F73-C725-4DBE-8422-DD9739985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6DE94FF-7082-41B8-9255-973E33414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62BC3BA-FD25-4751-9CE1-565896B66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929A93-46DD-42A6-9AA1-79827FEDF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8B42AD-D2D5-4395-86EA-95807C307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E01DFB1-7EEA-4098-BCB4-A7F87E9B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C7BED96-B1E2-4EBD-A8D2-808A8DCE7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8035AD88-1470-4506-8C16-29828B4A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086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D6F246-48C3-4598-962F-9B7ECF0C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AA81D69-F372-4912-AF16-E5FB6BE7C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76768A6-F0B4-43F2-8929-8F9B8AA81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0794AD9-E0D2-4177-81C0-227BBAE12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40A67A1-4231-4A87-B8E3-4BB3BC4F9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43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15E6D9-3450-43B4-9BB9-3AEBFD24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4C1E803-559E-4F65-908E-AE416B179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BE50C70-3854-46F1-BE82-775EB5714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C07FA59-7F6C-4731-A504-4908E12E9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D6671AA-59C5-4E2A-A0B0-AC7C65926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E5F1941D-3617-4417-B7F9-C8CC0C60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88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608C16-CFC7-432A-B6A9-A6EFE9687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A1EB27F-B63D-4393-8508-20FAF91BF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CB99545-B25B-412F-AF0E-CBF10BA5D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5B86D256-2DA0-4DF0-8E39-CA52B1C969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921292D5-DF9E-44CC-84E0-8B8AE98F85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1E4A266B-145F-4F92-828C-D78D473BB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2352836B-A033-431D-98C8-7F69354ED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E1DF51C-F9EF-49B4-A185-B2D09B2E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14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F5548E-DC70-4083-B32A-4A4AEC12C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AE32A1AC-6AE3-4C62-AAED-84ED8B93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E26BAC7C-BD5A-4858-ADC2-B1B3D7230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CF7EAE8A-2245-4CDF-BAB7-858C7287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13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78AE7ACE-EC6F-4CB1-BCCE-172502B6C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8366566E-29E0-495A-A29D-152749C9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389223A-55B2-4646-97B2-7A76C5B6C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6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CB73D0-BF61-4B23-A56A-5DA6F27BDB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615FC5-881B-4148-84D1-EB44388D30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7F030FCF-CB42-43FB-B565-54E7C9887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47A0B4F-0E74-49C3-9796-7EC54C38F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2931A816-9210-419D-BCC0-E0C25F0E5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09A782D-4A3E-4F88-985B-4911AAB63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899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A84D79-D6C5-46B7-A0BD-C5E01CF95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8F5FE06F-F998-464F-B88C-3AA94E6DD8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BAB1201D-0FDE-4029-8EA2-17EA2B0B9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75C18A20-561D-465D-BC3C-0E3C9D6D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63EDB59B-21CE-499E-8BDE-111D34593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1253D0A-C7B3-4704-999B-FD08B0DCB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98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7232A387-E74E-447E-9557-82D94F781B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RU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8BBA621-9646-4597-8859-6C48455E9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RU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2302B93-8EE1-4C4E-AF61-C197BA19A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101F-F2B3-461C-952B-F0B52B23CC54}" type="datetimeFigureOut">
              <a:rPr lang="ru-RU" smtClean="0"/>
              <a:t>18.01.2023</a:t>
            </a:fld>
            <a:endParaRPr lang="ru-RU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4BF8EAD-881B-4801-95B3-C252FC6FE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9D0995D-9166-4593-B9D5-A77B27525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B7C47-C502-48C2-B2E9-7A364202814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252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A200DBE4-637C-410B-A6B4-AD878ACF0B0E}"/>
              </a:ext>
            </a:extLst>
          </p:cNvPr>
          <p:cNvSpPr txBox="1"/>
          <p:nvPr/>
        </p:nvSpPr>
        <p:spPr>
          <a:xfrm>
            <a:off x="1100831" y="408373"/>
            <a:ext cx="10715348" cy="42623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Практична робота № 2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Особливості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управління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правового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регулювання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тваринництва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сільському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господарстві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b="1" i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Правове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санітарного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епізоотичного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800" b="1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 заняття: 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Вивчити п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равове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епізоотичного</a:t>
            </a:r>
            <a:r>
              <a:rPr lang="ru-RU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0" i="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uk-UA" sz="2800" b="0" i="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Україні.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381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2D7A6D-F12C-4EB5-ADC9-A5D1A9F85ED1}"/>
              </a:ext>
            </a:extLst>
          </p:cNvPr>
          <p:cNvSpPr txBox="1"/>
          <p:nvPr/>
        </p:nvSpPr>
        <p:spPr>
          <a:xfrm>
            <a:off x="328474" y="423807"/>
            <a:ext cx="11478827" cy="5531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ідентифікації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їм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належать;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доставляти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визначене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забезпечувати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місцем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для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ветеринарного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огляду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діагностичних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профілактично-лікувальних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обробок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включаючи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щеплення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забезпечувати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надійну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фіксацію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маніпуляцій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транспортування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(доставки)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відібраних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тканин,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крові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діагностичних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аналізів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08F5B5-AE82-49A8-89D1-55465E19965F}"/>
              </a:ext>
            </a:extLst>
          </p:cNvPr>
          <p:cNvSpPr txBox="1"/>
          <p:nvPr/>
        </p:nvSpPr>
        <p:spPr>
          <a:xfrm>
            <a:off x="257452" y="779576"/>
            <a:ext cx="11452195" cy="48972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вести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облік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кожної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стосовно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придбання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лікарських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імунобіологічних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лікувальних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зберігати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записи не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менше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трьох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років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сприяти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інспекторам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уповноваженим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лікарям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службових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обов’язків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157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D27C44-21D7-4A52-A56C-0E8757B59CC5}"/>
              </a:ext>
            </a:extLst>
          </p:cNvPr>
          <p:cNvSpPr txBox="1"/>
          <p:nvPr/>
        </p:nvSpPr>
        <p:spPr>
          <a:xfrm>
            <a:off x="479394" y="641687"/>
            <a:ext cx="11088209" cy="5243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надавати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неїстівних</a:t>
            </a:r>
            <a:r>
              <a:rPr lang="en-US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утримувачі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оператори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  <a:r>
              <a:rPr lang="en-US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ліцензовані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en-US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негайно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повідомити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головного державного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виникнення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яка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ранішене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реєструвалася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0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0A659E1-A5AC-4881-A06B-3EA973B678DD}"/>
              </a:ext>
            </a:extLst>
          </p:cNvPr>
          <p:cNvSpPr txBox="1"/>
          <p:nvPr/>
        </p:nvSpPr>
        <p:spPr>
          <a:xfrm>
            <a:off x="328474" y="334098"/>
            <a:ext cx="11416683" cy="4281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підтвердження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особливо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небезпечної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занесеної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</a:t>
            </a:r>
            <a:r>
              <a:rPr lang="ru-RU" sz="32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списку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бюро (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далі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МЕБ),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надзвичайна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протиепізоотична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комісія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Міністрів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надзвичайні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протиепізоотичні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комісії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адміністрації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самоврядування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визначають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кордони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буферної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зон, а за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748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BB6C61-2DEF-4B0B-B688-DDD71F3520AF}"/>
              </a:ext>
            </a:extLst>
          </p:cNvPr>
          <p:cNvSpPr txBox="1"/>
          <p:nvPr/>
        </p:nvSpPr>
        <p:spPr>
          <a:xfrm>
            <a:off x="480874" y="541955"/>
            <a:ext cx="10928412" cy="5531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Інфікованою</a:t>
            </a:r>
            <a:r>
              <a:rPr lang="ru-RU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зоною 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 зона, в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якій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відсутність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непідтверджена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вимогами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встановленими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міжнародними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b="1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Буферна</a:t>
            </a:r>
            <a:r>
              <a:rPr lang="ru-RU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зона</a:t>
            </a:r>
            <a:r>
              <a:rPr lang="en-US" sz="3200" b="1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зона, яка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встановлюється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межах та</a:t>
            </a:r>
            <a:b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впродовж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кордону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застосуванням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ґрунтуються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характеристиках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для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запобігання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поширенню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патогенного агента до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країни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вільною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тварин. </a:t>
            </a:r>
            <a:endParaRPr lang="en-US" sz="32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заходи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необмежуються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вакцинацією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тварин.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717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C8E970-B4BF-48C5-A877-22555305AAD7}"/>
              </a:ext>
            </a:extLst>
          </p:cNvPr>
          <p:cNvSpPr txBox="1"/>
          <p:nvPr/>
        </p:nvSpPr>
        <p:spPr>
          <a:xfrm>
            <a:off x="248575" y="351248"/>
            <a:ext cx="11656380" cy="50818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800" i="1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зоні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прийняти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вжиття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вважаються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доцільними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локалізації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контролю та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ліквідації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i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саме</a:t>
            </a:r>
            <a:r>
              <a:rPr lang="ru-RU" sz="2800" i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термометрії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відокремлення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діагностичних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ізоляція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закриття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де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присутність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заборона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заборона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будь-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догляду за тваринами,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супутніх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гною;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332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0144B6-D624-46EA-83CA-D43244553289}"/>
              </a:ext>
            </a:extLst>
          </p:cNvPr>
          <p:cNvSpPr txBox="1"/>
          <p:nvPr/>
        </p:nvSpPr>
        <p:spPr>
          <a:xfrm>
            <a:off x="745723" y="319596"/>
            <a:ext cx="10910657" cy="49792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стемпінгауту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професійним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гуманним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шляхом;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вилучення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безпечне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знищення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туш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загинули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вбиті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гною 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неможливості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знешкодження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звичайними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методами очистки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дезінфекції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спеціальних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ветеринарно-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інфікованій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буферній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зонах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8) заборона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ярмарків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ринків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виставок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аукціонів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публічних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із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функціонування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майданчиків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торгівлі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тваринами;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309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300E86F-1B0C-4AF3-B3F6-07C9E69A4384}"/>
              </a:ext>
            </a:extLst>
          </p:cNvPr>
          <p:cNvSpPr txBox="1"/>
          <p:nvPr/>
        </p:nvSpPr>
        <p:spPr>
          <a:xfrm>
            <a:off x="781235" y="194296"/>
            <a:ext cx="10821880" cy="53376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зміна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режиму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роботи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розведення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племінних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тренування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змагання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виставок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огляду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конкурсу, продажу, забою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вилову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10) заборона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злучки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збирання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обробки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зберігання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сперми</a:t>
            </a:r>
            <a:b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штучного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запліднення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запліднених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яйцеклітин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ембріонів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походять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буферної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вакцинація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клінічні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обстеження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08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561DF8-881D-4420-861A-52EB528B23C7}"/>
              </a:ext>
            </a:extLst>
          </p:cNvPr>
          <p:cNvSpPr txBox="1"/>
          <p:nvPr/>
        </p:nvSpPr>
        <p:spPr>
          <a:xfrm>
            <a:off x="639191" y="274195"/>
            <a:ext cx="11008311" cy="4374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12)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інфікованими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тваринами та тваринами,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іншими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товарами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гноєм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13)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закриття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блокування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підходах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знаків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попереджають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присутність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особливо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небезпечної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занесеної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списку МЕБ,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організація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контролю; 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9897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6F9B17D-F4A6-48E7-9B82-0BEF4BC98CBF}"/>
              </a:ext>
            </a:extLst>
          </p:cNvPr>
          <p:cNvSpPr txBox="1"/>
          <p:nvPr/>
        </p:nvSpPr>
        <p:spPr>
          <a:xfrm>
            <a:off x="825623" y="508537"/>
            <a:ext cx="10821879" cy="4782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14)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дезінфекція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дератизація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дезінсекція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тваринницьких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приміщень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загонів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худоби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дворів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пасовиськ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водопою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де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супутніх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перебували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контакті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такими тваринами;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15)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тваринами,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включаючи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відбір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зразків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крові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патологічного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досліджень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 доступ до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записів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велися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тваринницькими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господарствами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інфікованій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буферній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зонах,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потужностях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за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якими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ведеться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спостереження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межами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зон;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469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E340D90-DB50-482C-811B-ADA214DAA457}"/>
              </a:ext>
            </a:extLst>
          </p:cNvPr>
          <p:cNvSpPr txBox="1"/>
          <p:nvPr/>
        </p:nvSpPr>
        <p:spPr>
          <a:xfrm>
            <a:off x="727969" y="514904"/>
            <a:ext cx="10821880" cy="5140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Законом України «Про захист населення від інфекційних </a:t>
            </a:r>
            <a:r>
              <a:rPr lang="uk-UA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передбачено, що захист населення від інфекційних </a:t>
            </a:r>
            <a:r>
              <a:rPr lang="uk-UA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спільних для тварин і людей (</a:t>
            </a:r>
            <a:r>
              <a:rPr lang="uk-UA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зооантропонозних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інфекцій), забезпечується проведенням</a:t>
            </a:r>
            <a:r>
              <a:rPr lang="en-US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ветеринарно-санітарних, протиепізоотичних, профілактичних і протиепідемічних заходів під час догляду за тваринами, виробництва, переробки та реалізації продукції тваринництва, дотриманням усіма господарюючими суб’єктами вимог ветеринарних, санітарно-гігієнічних і санітарно-протиепідемічних правил і норм, а також контролем місцевих органів виконавчої влади та органів місцевого самоврядування за їх дотриманням.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7838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DA9238-2DF9-4E64-834B-9EAB8B5D69E1}"/>
              </a:ext>
            </a:extLst>
          </p:cNvPr>
          <p:cNvSpPr txBox="1"/>
          <p:nvPr/>
        </p:nvSpPr>
        <p:spPr>
          <a:xfrm>
            <a:off x="594803" y="390617"/>
            <a:ext cx="11105965" cy="5398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пов’язана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виробництвом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переробкою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обігом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можуть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бути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носіями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збудників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 тварин, для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надавати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користування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спеціалістам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задіяним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період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карантину тварин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службові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приміщення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необхідне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обладнання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8922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2C02B1-6835-4E0B-B952-6CE89A25D8F8}"/>
              </a:ext>
            </a:extLst>
          </p:cNvPr>
          <p:cNvSpPr txBox="1"/>
          <p:nvPr/>
        </p:nvSpPr>
        <p:spPr>
          <a:xfrm>
            <a:off x="363985" y="337351"/>
            <a:ext cx="11248008" cy="56368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Майнова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шкода (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збитки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завдана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особам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карантину (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обмежень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тварин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проведенням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процедур і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ліквідації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профілактики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відшкодовується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рахунок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бюджету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порядку і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розмірах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Порядком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відшкодування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майнової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шкоди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збитків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завданої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особам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запровадження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карантину (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обмежень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тварин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проведенням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процедур і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ліквідації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особливо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небезпечних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хвороб,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затвердженим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постановою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Міністрів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Методикою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розрахунку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збитків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завданих</a:t>
            </a:r>
            <a:b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особам,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постраждали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внаслідок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уведення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карантинного режиму для</a:t>
            </a:r>
            <a:b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проведенням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спрямованих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ліквідацію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</a:t>
            </a:r>
            <a:b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профілактику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 тварин,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затвердженою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наказом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Міністерства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аграрної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політики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705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DA6599-2349-40FB-9F34-BF99850AE602}"/>
              </a:ext>
            </a:extLst>
          </p:cNvPr>
          <p:cNvSpPr txBox="1"/>
          <p:nvPr/>
        </p:nvSpPr>
        <p:spPr>
          <a:xfrm>
            <a:off x="807868" y="514905"/>
            <a:ext cx="10706470" cy="5601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залучено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</a:t>
            </a:r>
            <a:r>
              <a:rPr lang="ru-RU" sz="2800" dirty="0">
                <a:solidFill>
                  <a:srgbClr val="24202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 особи,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майно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використовувалося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запобігання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ліквідації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запроваджено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 на оплату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порядку і в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розмірах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Шкода,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життю</a:t>
            </a:r>
            <a:b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яку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було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залучено до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карантинних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зв’язку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робіт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наданням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компенсації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повному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обсязі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рахунок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бюджету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порядку,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встановленому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Кабінетом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Міністрів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Укра</a:t>
            </a:r>
            <a:r>
              <a:rPr lang="uk-UA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їни</a:t>
            </a:r>
            <a:r>
              <a:rPr lang="uk-UA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42310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B164EA-597B-4089-8A30-7AF5ACBB6C77}"/>
              </a:ext>
            </a:extLst>
          </p:cNvPr>
          <p:cNvSpPr txBox="1"/>
          <p:nvPr/>
        </p:nvSpPr>
        <p:spPr>
          <a:xfrm>
            <a:off x="3269202" y="713154"/>
            <a:ext cx="6094520" cy="18673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2420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Контрольні питання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</a:t>
            </a:r>
            <a:r>
              <a:rPr lang="uk-UA" sz="1800" dirty="0">
                <a:solidFill>
                  <a:srgbClr val="2420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Юридичні та фізичні особи, діяльність яких пов’язана з утриманням та обігом тварин, зобов’язані.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Інфікованою зоною є зона?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uk-UA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Буферна зона, це?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195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89839F7-C395-446C-8675-6E126D1D4598}"/>
              </a:ext>
            </a:extLst>
          </p:cNvPr>
          <p:cNvSpPr txBox="1"/>
          <p:nvPr/>
        </p:nvSpPr>
        <p:spPr>
          <a:xfrm>
            <a:off x="710214" y="408374"/>
            <a:ext cx="10795246" cy="5335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 метою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захисту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інфекційних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ветеринарного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недопущення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поширення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небезпечних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 тварин Законом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України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«Про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ветеринарну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медицину»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передбачено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вирощують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для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споживання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включаючи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велику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рогату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худобу, свиней,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овець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кіз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кролів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птицю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за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винятком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непродуктивних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тих,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рекреаційною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метою,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реєструватися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органах</a:t>
            </a:r>
            <a:r>
              <a:rPr lang="en-US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54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F255CB-494F-4FA7-A5C9-F65417C6456E}"/>
              </a:ext>
            </a:extLst>
          </p:cNvPr>
          <p:cNvSpPr txBox="1"/>
          <p:nvPr/>
        </p:nvSpPr>
        <p:spPr>
          <a:xfrm>
            <a:off x="408373" y="412581"/>
            <a:ext cx="11523215" cy="57872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зазначаються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ім’я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адреса, телефон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відповідною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особою,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кожного виду.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Оператори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використовуються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промислового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вирощування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розведення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тварин,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зареєструвати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органах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реєстрі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зазначаються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утримуються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відповідних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потужностях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об’єктах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кількість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кожного виду,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оператора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та за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необхідності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власника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адреси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телефон та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інша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інформація</a:t>
            </a:r>
            <a:r>
              <a:rPr lang="ru-RU" sz="32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888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7AF4F3-F038-4ABC-AF21-D4227797D92E}"/>
              </a:ext>
            </a:extLst>
          </p:cNvPr>
          <p:cNvSpPr txBox="1"/>
          <p:nvPr/>
        </p:nvSpPr>
        <p:spPr>
          <a:xfrm>
            <a:off x="745723" y="94672"/>
            <a:ext cx="11043823" cy="4774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транспортуванням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виробництвом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переробкою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походження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препаратів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субстанцій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кормових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добавок,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преміксів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кормів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репродуктивного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матеріалу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для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ветеринарно-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право: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одержувати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виконавчої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влади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місцевого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самоврядування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інформацію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епізоотичний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стан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обслуговування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826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07A2C0-0EA0-4193-8630-2BCB03C087E7}"/>
              </a:ext>
            </a:extLst>
          </p:cNvPr>
          <p:cNvSpPr txBox="1"/>
          <p:nvPr/>
        </p:nvSpPr>
        <p:spPr>
          <a:xfrm>
            <a:off x="435006" y="283855"/>
            <a:ext cx="11239130" cy="42126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оскаржувати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відповідного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головного державного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інспектора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суду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рішення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посадових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лікарів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Державним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департаментом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певних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функцій</a:t>
            </a:r>
            <a:r>
              <a:rPr lang="ru-RU" sz="36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629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72F686-CBB8-48EF-B1C8-FE80F9AD4545}"/>
              </a:ext>
            </a:extLst>
          </p:cNvPr>
          <p:cNvSpPr txBox="1"/>
          <p:nvPr/>
        </p:nvSpPr>
        <p:spPr>
          <a:xfrm>
            <a:off x="0" y="106532"/>
            <a:ext cx="10635448" cy="58070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Водночас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юридичні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фізичні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особи,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діяльність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пов’язана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обігом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зобов’язані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забезпечувати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вони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вирощують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та/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здійснюють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обіг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немали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хвороб,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підлягають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виконувати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законні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здійснення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протиепізоотичних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та/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карантину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включаючи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обмеження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та/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контакт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хворими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тваринами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тваринами,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є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захворювання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хворобу,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ветеринарно-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004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B0804D-BD1E-4CD1-8087-35DB18AE2171}"/>
              </a:ext>
            </a:extLst>
          </p:cNvPr>
          <p:cNvSpPr txBox="1"/>
          <p:nvPr/>
        </p:nvSpPr>
        <p:spPr>
          <a:xfrm>
            <a:off x="878889" y="435007"/>
            <a:ext cx="10972800" cy="43213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негайно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інформувати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уповноваженого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посадових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осіб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державних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раптову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загибель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підозру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захворювання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виявлення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хвороби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підлягає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повідомленню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поведінку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тварин, яка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невластива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перед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переміщенням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з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потужностей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де вони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утримуються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отримати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державного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інспектора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дозвіл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ru-RU" sz="28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392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EE3F69-4A6F-470C-8578-C5F3313F57F7}"/>
              </a:ext>
            </a:extLst>
          </p:cNvPr>
          <p:cNvSpPr txBox="1"/>
          <p:nvPr/>
        </p:nvSpPr>
        <p:spPr>
          <a:xfrm>
            <a:off x="417251" y="320121"/>
            <a:ext cx="11443316" cy="5928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ru-RU" sz="2400" b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охороняти</a:t>
            </a:r>
            <a:r>
              <a:rPr lang="ru-RU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благополуччя</a:t>
            </a:r>
            <a:r>
              <a:rPr lang="ru-RU" sz="2400" b="1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шляхом: </a:t>
            </a:r>
            <a:endParaRPr lang="en-US" sz="2400" b="1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</a:t>
            </a:r>
            <a:r>
              <a:rPr lang="uk-UA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включаючи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зоогігієнічні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умови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забезпечуватися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потужностях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утримання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якісними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безпечними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кормами і водою;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профілактичних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ветеринарно-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санітарних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заходів</a:t>
            </a:r>
            <a:b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здоров’я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своєчасного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послугами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щодо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діагнозу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лікування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хворих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тварин;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препаратів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згідно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вказівками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лікаря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ветеринарної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медицини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недопущення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жорстокого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поводження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 тваринами; </a:t>
            </a:r>
            <a:endParaRPr lang="en-US" sz="2400" dirty="0">
              <a:solidFill>
                <a:srgbClr val="24202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є)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належних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транспортних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переміщення</a:t>
            </a:r>
            <a:r>
              <a:rPr lang="en-US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2420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тварин;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883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1799</Words>
  <Application>Microsoft Office PowerPoint</Application>
  <PresentationFormat>Широкий екран</PresentationFormat>
  <Paragraphs>60</Paragraphs>
  <Slides>23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Lenovo</dc:creator>
  <cp:lastModifiedBy>Lenovo</cp:lastModifiedBy>
  <cp:revision>12</cp:revision>
  <dcterms:created xsi:type="dcterms:W3CDTF">2022-08-07T14:00:35Z</dcterms:created>
  <dcterms:modified xsi:type="dcterms:W3CDTF">2023-01-18T13:16:30Z</dcterms:modified>
</cp:coreProperties>
</file>