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9" r:id="rId13"/>
    <p:sldId id="270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48BB98-15C1-4660-B456-95C6684B8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CDCBBB6-F03C-4AB6-A3D5-51833837F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C5CAA8F-445D-49AE-BA69-B9BA492DE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2389139-724A-4CA3-BA3F-857BE6040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154D890-AD6A-47F3-9992-4EF1E8F4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31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41027C-0847-4706-8161-81D52C5D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9E38183-F283-4154-BBA3-21F7FC903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B968FC5-1C14-43D7-B8F0-F59587951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C82575B-67B7-4C3A-9B3B-B65EA931E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FF652B1-575E-45DC-BAAA-A59F9E5BB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2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F6838D60-70BB-4B2C-A84B-4D27F51F4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AD3417D-A6B8-4F62-B196-6D5034BA6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282A0A2-CD5F-4CD2-BBA4-2FC67C863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BC62DF2-8E76-49D7-A9FB-EC2327388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C8FE8DE-3E22-413C-9DC9-5AAEAA2DC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38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5BCB4-AF25-4DC5-B264-7657D04ED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01A2B97-83D9-40DF-BA45-E770DD3F9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7D5B2E1-4337-4901-B1A5-B3DBFDF38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E472C79-FB85-44ED-AD04-A0F32259D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0F90177-D457-4F1E-A32B-41F93D98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35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F91EB8-9CDB-4122-859A-193D7AAC9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3810F63-976C-47A7-A537-D4557DF4D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22B23AB-E911-4617-BA0B-2F79C021D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4C622B7-9F37-47FF-B222-DA05EA719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45D945B-5C45-4261-9AB5-6DC704754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67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BFF03-6759-4393-83CB-077476CA9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5402DF-79AA-415A-9D9C-A32468EB5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3B536F5-9829-4037-886D-96B877C6E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EB3111B-3B8C-45C1-84D6-0CA799857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39ADAA1-9E0E-44DD-BEB1-A7CF2B0A7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52BF581-A857-4529-8B5B-68491A00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769B86-BF45-4915-BF25-A750913DE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ED3AB4D-D12D-4315-B074-FD21CF0FC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94C17B0-E26C-48E9-9C3D-C2147CFEE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690C96BE-75E2-4DE7-9355-4889EF791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B43DE73-0901-4D0B-8BA5-2840CC7BC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6BC1E7E-E392-4E55-9BC7-608E45B5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569CD05-97D2-4784-825A-A73FD3BF5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DC64D6B9-B3BB-426B-93D7-29EF83A0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47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FA2F39-5DDF-4562-A90C-187A76F73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064E4337-2D58-492C-B243-D01FA1C2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D9F0B9E-04E0-4A3B-9590-67B9EE4E3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8140BB8-DC3C-46C2-A4FD-6E528448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68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A910326-34D8-4275-9A08-73E3A20F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86CDA762-99E0-44EA-BC18-AB7ABB0B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E2DCEFF-462F-42BF-A5CF-20F647939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3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8F0DCF-07D9-4A36-A4BD-795B09973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06D3829-4234-4C06-9E67-14F97B034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22A23AF-E8D8-442A-A04F-98D6F6FFA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ADDEFBF-A5F7-4B2D-86E7-28C0692B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10DD9F4-9CE8-426F-8D9F-5FC0CB23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FF52A71-FDA3-45B3-9A9F-49C5F3439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10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206670-D9F8-45C0-95F7-473AF962B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58A49D3B-31A2-4C28-B930-34BD1905CC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BFC5DFB-4BC8-4822-9612-ED364DC29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B122F0C-D5A6-4ACC-80B7-0662F8790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35CB92D-1160-4EAA-A9B1-78394161D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4B5F305-3AB5-4434-B7A5-0A752D57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52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84B84715-1C6B-468D-AC42-5DA0E524B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27D5AF1-A7DC-4611-82B3-59826463A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DDA75DE-BDD5-4F44-9ADE-851025061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E3518-672E-46FB-AE64-31CEEE038194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DB88924-7378-4394-819E-825E166B5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3749D4C-AFE0-44F3-A18D-7DF867960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C458A-9532-4319-8300-74892C5A46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69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D46BA51-351D-4A75-ABC7-93148A14484D}"/>
              </a:ext>
            </a:extLst>
          </p:cNvPr>
          <p:cNvSpPr txBox="1"/>
          <p:nvPr/>
        </p:nvSpPr>
        <p:spPr>
          <a:xfrm>
            <a:off x="693937" y="630314"/>
            <a:ext cx="1094616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Правове регулювання здійснення рибництва та рибальства як виду господарської діяльності в агропромисловому комплексі України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537069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3080CB-AA69-4AFB-A7D5-405A5BC63A7A}"/>
              </a:ext>
            </a:extLst>
          </p:cNvPr>
          <p:cNvSpPr txBox="1"/>
          <p:nvPr/>
        </p:nvSpPr>
        <p:spPr>
          <a:xfrm>
            <a:off x="-168676" y="305739"/>
            <a:ext cx="12428738" cy="61945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5000"/>
              </a:lnSpc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Об’єкти рибальства є одночасно об’єктами рибного господарства та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тваринного світу. Види тварин та рослин, занесені до Червоної книги або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заборонені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добування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штучного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розведення,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належать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об’єк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тів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рибного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8010" indent="161925" algn="just">
              <a:lnSpc>
                <a:spcPct val="103000"/>
              </a:lnSpc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 виконання ст. 11 Закону України «Про захист тварин від жорстоко-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 поводження» від 21 лютого 2006 р. постановою Кабінету Міністрів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 затверджено Правила транспортування тварин3, які встановлюють вимоги до перевезення риби та інших </a:t>
            </a:r>
            <a:r>
              <a:rPr lang="uk-UA" sz="3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гідробіонтів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авіаційним, автомобільним,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залізничним,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морським</a:t>
            </a:r>
            <a:r>
              <a:rPr lang="uk-UA" sz="32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річковим</a:t>
            </a:r>
            <a:r>
              <a:rPr lang="uk-UA" sz="32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транспортом.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293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518728-BF31-42FE-998A-548C72412F12}"/>
              </a:ext>
            </a:extLst>
          </p:cNvPr>
          <p:cNvSpPr txBox="1"/>
          <p:nvPr/>
        </p:nvSpPr>
        <p:spPr>
          <a:xfrm>
            <a:off x="0" y="438328"/>
            <a:ext cx="12082508" cy="6114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</a:pP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 рибного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 це юридична чи фізична особа, яка провадить рибогосподарську діяльність відповідно до законодавства. Згідно з зазначеним </a:t>
            </a:r>
            <a:r>
              <a:rPr lang="uk-UA" sz="24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Законом </a:t>
            </a:r>
            <a:r>
              <a:rPr lang="uk-UA" sz="24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рибогосподарською діяльністю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 діяльність юридичних осіб і фізичних осіб — підприємців, пов’язана з вивченням водних біоресурсів, їх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охороною, відтворенням, спеціальним використанням, переробкою, реалізацією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тощо. </a:t>
            </a:r>
          </a:p>
          <a:p>
            <a:pPr marL="588645" marR="58801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Тобто,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законодавець уточнює,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фізичні особи</a:t>
            </a:r>
            <a:r>
              <a:rPr lang="uk-UA" sz="24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мають бу-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ти зареєстровані як підприємці. </a:t>
            </a:r>
          </a:p>
          <a:p>
            <a:pPr marL="588645" marR="58801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Залежно від конкретного виду господарської діяльності в галузі рибного господарства законодавством визначено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додаткові вимоги до суб’єктів господарювання. </a:t>
            </a:r>
          </a:p>
          <a:p>
            <a:pPr marL="588645" marR="58801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</a:pP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Наприклад, діяльність у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 промислового рибальства підлягає ліцензуванню, обов’язковим є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наявність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позитивних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ветеринарно-санітарних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оцінок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стану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промислових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ділянок рибогосподарських водних об’єктів загальнодержавного значення</a:t>
            </a:r>
            <a:r>
              <a:rPr lang="uk-UA" sz="2400" i="1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i="1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показників</a:t>
            </a:r>
            <a:r>
              <a:rPr lang="uk-UA" sz="2400" i="1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безпеки</a:t>
            </a:r>
            <a:r>
              <a:rPr lang="uk-UA" sz="2400" i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риби,</a:t>
            </a:r>
            <a:r>
              <a:rPr lang="uk-UA" sz="2400" i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інших</a:t>
            </a:r>
            <a:r>
              <a:rPr lang="uk-UA" sz="2400" i="1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400" i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живих</a:t>
            </a:r>
            <a:r>
              <a:rPr lang="uk-UA" sz="2400" i="1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</a:t>
            </a:r>
            <a:r>
              <a:rPr lang="uk-UA" sz="2400" i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i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ін.</a:t>
            </a:r>
            <a:endParaRPr lang="ru-RU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23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5BE0B9-6483-4BCF-AF2E-2B7A4C6660CC}"/>
              </a:ext>
            </a:extLst>
          </p:cNvPr>
          <p:cNvSpPr txBox="1"/>
          <p:nvPr/>
        </p:nvSpPr>
        <p:spPr>
          <a:xfrm>
            <a:off x="142042" y="262107"/>
            <a:ext cx="12049958" cy="5287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9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Суб’єктами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рибництва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рибальства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можуть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бути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фізичні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юридичні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особи як національні так і іноземні, при цьому правове регулювання їх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діяльності на рибогосподарських водних об’єктах, які знаходяться в межах юрисдикції України, здійснюється відповідно до міжнародних договорів.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7375" indent="161925" algn="just">
              <a:lnSpc>
                <a:spcPct val="101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 чинному законодавстві України рибництво розглядається як сировинна база для рибальства в частині підвищення </a:t>
            </a:r>
            <a:r>
              <a:rPr lang="uk-UA" sz="28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біопродуктивності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рибогосподарських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об’єктів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(їх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частин).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Водночас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може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здійснюватись</a:t>
            </a:r>
            <a:r>
              <a:rPr lang="uk-UA" sz="2800" spc="1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800" spc="1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цілей</a:t>
            </a:r>
            <a:r>
              <a:rPr lang="uk-UA" sz="2800" spc="1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аквакультури</a:t>
            </a:r>
            <a:r>
              <a:rPr lang="uk-UA" sz="2800" spc="1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згідно</a:t>
            </a:r>
            <a:r>
              <a:rPr lang="uk-UA" sz="2800" spc="1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зі</a:t>
            </a:r>
            <a:r>
              <a:rPr lang="uk-UA" sz="2800" spc="1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ст.</a:t>
            </a:r>
            <a:r>
              <a:rPr lang="uk-UA" sz="2800" spc="1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15</a:t>
            </a:r>
            <a:r>
              <a:rPr lang="uk-UA" sz="2800" spc="1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Закону</a:t>
            </a:r>
            <a:r>
              <a:rPr lang="uk-UA" sz="2800" spc="1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аквакультуру».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31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E8499C-5873-4F5F-A5C3-FE424EF93FA4}"/>
              </a:ext>
            </a:extLst>
          </p:cNvPr>
          <p:cNvSpPr txBox="1"/>
          <p:nvPr/>
        </p:nvSpPr>
        <p:spPr>
          <a:xfrm>
            <a:off x="150919" y="0"/>
            <a:ext cx="11913833" cy="504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5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 метою інституційно-функціонального забезпечення рибництва та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рибальства створено спеціальний державний орган — Державне агентство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рибного господарства України — центральний орган виконавчої влади,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діяльність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якого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спрямовується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координується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Кабінетом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Міністрів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 через Міністра аграрної політики та продовольства України.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55"/>
              </a:spcBef>
              <a:spcAft>
                <a:spcPts val="0"/>
              </a:spcAft>
            </a:pPr>
            <a:r>
              <a:rPr lang="uk-UA" sz="3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Положення про Державне агентство рибного господарства України затверджено</a:t>
            </a:r>
            <a:r>
              <a:rPr lang="uk-UA" sz="3200" b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Указом</a:t>
            </a:r>
            <a:r>
              <a:rPr lang="uk-UA" sz="3200" b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Президента</a:t>
            </a:r>
            <a:r>
              <a:rPr lang="uk-UA" sz="3200" b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України.</a:t>
            </a:r>
            <a:endParaRPr lang="ru-RU" sz="32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470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78F05-D040-412D-BB62-D51EE0EE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Особливості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правового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переробки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рибного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господарства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44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B340C93-11EC-4017-A06A-582AF9C4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073631" cy="4351338"/>
          </a:xfrm>
        </p:spPr>
        <p:txBody>
          <a:bodyPr>
            <a:normAutofit/>
          </a:bodyPr>
          <a:lstStyle/>
          <a:p>
            <a:pPr marL="588645" marR="586740" indent="161925" algn="just">
              <a:lnSpc>
                <a:spcPct val="101000"/>
              </a:lnSpc>
              <a:spcBef>
                <a:spcPts val="810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Особливості правового регулювання переробки вилученої риби та інших водних живих ресурсів (продуктів лову) визначено законами України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рибу,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інші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водні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живі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ресурси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харчову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продукцію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них»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«Про</a:t>
            </a:r>
            <a:r>
              <a:rPr lang="uk-UA" sz="24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рибне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господарство,</a:t>
            </a:r>
            <a:r>
              <a:rPr lang="uk-UA" sz="24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промислове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рибальство</a:t>
            </a:r>
            <a:r>
              <a:rPr lang="uk-UA" sz="24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охорону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біоресурсів».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8010" indent="161925" algn="just">
              <a:lnSpc>
                <a:spcPct val="101000"/>
              </a:lnSpc>
              <a:spcBef>
                <a:spcPts val="35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 до ст. 1 Закону України «Про рибне господарство, промислове рибальство та охорону водних біоресурсів» </a:t>
            </a:r>
            <a:r>
              <a:rPr lang="uk-UA" sz="24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переробка водних біоресурсів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 це зміна первинних властивостей </a:t>
            </a:r>
            <a:r>
              <a:rPr lang="uk-UA" sz="24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гідробіонтів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із застосуванням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різноманітних способів технологічної обробки (охолодження, заморожування, соління, копчення, сушіння, обробка консервантами, кислотами,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лугами чи ферментами, фізико-хімічна, біологічна, термічна обробка, консервування,</a:t>
            </a:r>
            <a:r>
              <a:rPr lang="uk-UA" sz="24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подрібнення,</a:t>
            </a:r>
            <a:r>
              <a:rPr lang="uk-UA" sz="24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розбирання</a:t>
            </a:r>
            <a:r>
              <a:rPr lang="uk-UA" sz="24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тощо).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348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8DB267-65E1-44D5-8AC6-83A5B332CCCC}"/>
              </a:ext>
            </a:extLst>
          </p:cNvPr>
          <p:cNvSpPr txBox="1"/>
          <p:nvPr/>
        </p:nvSpPr>
        <p:spPr>
          <a:xfrm>
            <a:off x="0" y="294533"/>
            <a:ext cx="12192000" cy="6647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2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Суб’єкти господарювання, які здійснюють рибоконсервне та </a:t>
            </a:r>
            <a:r>
              <a:rPr lang="uk-UA" sz="22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пресервне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виробництво, підлягають </a:t>
            </a:r>
            <a:r>
              <a:rPr lang="uk-UA" sz="2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обліку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 Державному агентстві рибного господарства України. </a:t>
            </a:r>
          </a:p>
          <a:p>
            <a:pPr marL="588645" marR="587375" indent="161925" algn="just">
              <a:lnSpc>
                <a:spcPct val="102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Оператори </a:t>
            </a:r>
            <a:r>
              <a:rPr lang="uk-UA" sz="22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потужностей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повинні розробити та запровадити ефективну </a:t>
            </a:r>
            <a:r>
              <a:rPr lang="uk-UA" sz="2200" b="1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систему НАССР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що дозволяє контролювати всі небезпечні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фактори,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можуть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бути</a:t>
            </a:r>
            <a:r>
              <a:rPr lang="uk-UA" sz="2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харчовому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продукті.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7375" indent="161925" algn="just">
              <a:lnSpc>
                <a:spcPct val="102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Порядок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обліку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суб’єктів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господарювання, які здійснюють консервне та </a:t>
            </a:r>
            <a:r>
              <a:rPr lang="uk-UA" sz="22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пресервне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виробництво з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риби та інших водних живих ресурсів, затверджено наказом Державного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комітету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рибного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України.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	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Облік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суб’єктів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господарювання</a:t>
            </a:r>
            <a:r>
              <a:rPr lang="uk-UA" sz="22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засвідчується номером, який присвоюється їм для маркування продукції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власного виробництва. </a:t>
            </a:r>
          </a:p>
          <a:p>
            <a:pPr marL="588645" marR="587375" indent="161925" algn="just">
              <a:lnSpc>
                <a:spcPct val="102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Такі суб’єкти при позитивному висновку Державного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агентства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рибного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заносяться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Переліку</a:t>
            </a:r>
            <a:r>
              <a:rPr lang="uk-UA" sz="2200" i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суб’єктів господарювання, які здійснюють консервне та </a:t>
            </a:r>
            <a:r>
              <a:rPr lang="uk-UA" sz="2200" i="1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пресервне</a:t>
            </a:r>
            <a:r>
              <a:rPr lang="uk-UA" sz="2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виробництво з риби та інших водних живих ресурсів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588645" marR="587375" indent="161925" algn="just">
              <a:lnSpc>
                <a:spcPct val="102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Їм видається витяг із зазначеного Переліку без обмеження терміну дії за умови подання суб’єктом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господарювання один раз на рік, до 20 січня року, наступного за звітним,</a:t>
            </a:r>
            <a:r>
              <a:rPr lang="uk-UA" sz="2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інформації</a:t>
            </a:r>
            <a:r>
              <a:rPr lang="uk-UA" sz="22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2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формою</a:t>
            </a:r>
            <a:r>
              <a:rPr lang="uk-UA" sz="22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згідно</a:t>
            </a:r>
            <a:r>
              <a:rPr lang="uk-UA" sz="22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22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додатком</a:t>
            </a:r>
            <a:r>
              <a:rPr lang="uk-UA" sz="22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</a:t>
            </a:r>
            <a:r>
              <a:rPr lang="uk-UA" sz="22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наказу</a:t>
            </a:r>
            <a:r>
              <a:rPr lang="uk-UA" sz="22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Державного</a:t>
            </a:r>
            <a:r>
              <a:rPr lang="uk-UA" sz="22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комітету</a:t>
            </a:r>
            <a:r>
              <a:rPr lang="ru-RU" sz="22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рибного</a:t>
            </a:r>
            <a:r>
              <a:rPr lang="uk-UA" sz="2200" spc="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</a:t>
            </a:r>
            <a:r>
              <a:rPr lang="uk-UA" sz="22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22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</a:t>
            </a:r>
            <a:r>
              <a:rPr lang="uk-UA" sz="2200" spc="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12</a:t>
            </a:r>
            <a:r>
              <a:rPr lang="uk-UA" sz="22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липня</a:t>
            </a:r>
            <a:r>
              <a:rPr lang="uk-UA" sz="22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2007</a:t>
            </a:r>
            <a:r>
              <a:rPr lang="uk-UA" sz="2200" spc="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р.</a:t>
            </a:r>
            <a:r>
              <a:rPr lang="uk-UA" sz="22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181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52D47B-ED2E-4F00-A824-7455A8B5C1F7}"/>
              </a:ext>
            </a:extLst>
          </p:cNvPr>
          <p:cNvSpPr txBox="1"/>
          <p:nvPr/>
        </p:nvSpPr>
        <p:spPr>
          <a:xfrm>
            <a:off x="248574" y="290249"/>
            <a:ext cx="1143443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</a:t>
            </a:r>
            <a:r>
              <a:rPr lang="uk-UA" sz="28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</a:t>
            </a:r>
            <a:r>
              <a:rPr lang="uk-UA" sz="2800" spc="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</a:t>
            </a:r>
            <a:r>
              <a:rPr lang="uk-UA" sz="2800" spc="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2800" spc="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лову</a:t>
            </a:r>
            <a:r>
              <a:rPr lang="uk-UA" sz="28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згідно</a:t>
            </a:r>
            <a:r>
              <a:rPr lang="uk-UA" sz="2800" spc="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зі</a:t>
            </a:r>
            <a:r>
              <a:rPr lang="uk-UA" sz="28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ст.</a:t>
            </a:r>
            <a:r>
              <a:rPr lang="uk-UA" sz="2800" spc="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6</a:t>
            </a:r>
            <a:r>
              <a:rPr lang="uk-UA" sz="28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Закону</a:t>
            </a:r>
            <a:r>
              <a:rPr lang="uk-UA" sz="2800" spc="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8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рибу інші водні ресурси та харчову продукцію з них» повинні забезпечуватися такі вимоги: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а) ведення обліку надходження продуктів лову, а також обліку виготовленої з них продукції;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б) проведення постійного контролю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якості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безпечності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2800" spc="-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лову,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надходять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переробку,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 також супутніх матеріалів та харчової продукції з них;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в) реалізація виготовленої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використання продуктів лову для переробки лише за наявності документального підтвердження їх якості та безпеки;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47947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517AEB-41F6-4667-90B1-F78CFED11DBB}"/>
              </a:ext>
            </a:extLst>
          </p:cNvPr>
          <p:cNvSpPr txBox="1"/>
          <p:nvPr/>
        </p:nvSpPr>
        <p:spPr>
          <a:xfrm>
            <a:off x="186431" y="232195"/>
            <a:ext cx="11833934" cy="5635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г) недопустимість уведення в обіг, вилучення з обігу та утилізація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неякісної та небезпечної продукції; </a:t>
            </a:r>
          </a:p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д) дотримання вимог нормативних документів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щодо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умов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добування,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транспортування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зберігання</a:t>
            </a:r>
            <a:r>
              <a:rPr lang="uk-UA" sz="32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32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лову</a:t>
            </a:r>
            <a:r>
              <a:rPr lang="uk-UA" sz="32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харчової</a:t>
            </a:r>
            <a:r>
              <a:rPr lang="uk-UA" sz="3200" spc="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3200" spc="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32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них;</a:t>
            </a:r>
            <a:r>
              <a:rPr lang="uk-UA" sz="32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е)</a:t>
            </a:r>
            <a:r>
              <a:rPr lang="uk-UA" sz="32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недопущення</a:t>
            </a:r>
            <a:r>
              <a:rPr lang="uk-UA" sz="32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негативного впливу неякісної та небезпечної продукції на життя і здоров’я населення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довкілля.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лову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суб’єкти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господарювання повинні дотримуватися інших вимог, передбачених нормативно-правовими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актами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нормативними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документами.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060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E140B7-959D-4129-9F87-745A2F75F5C2}"/>
              </a:ext>
            </a:extLst>
          </p:cNvPr>
          <p:cNvSpPr txBox="1"/>
          <p:nvPr/>
        </p:nvSpPr>
        <p:spPr>
          <a:xfrm>
            <a:off x="1" y="303216"/>
            <a:ext cx="11869444" cy="5876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 реалізація виготовленої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використання продуктів лову для переробки лише за наявності документального підтвердження їх якості та безпеки; </a:t>
            </a:r>
          </a:p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 недопустимість уведення в обіг, вилучення з обігу та утилізація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неякісної та небезпечної продукції; </a:t>
            </a:r>
          </a:p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і) дотримання вимог нормативних документів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щодо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умов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добування,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транспортування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зберігання</a:t>
            </a:r>
            <a:r>
              <a:rPr lang="uk-UA" sz="28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лову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харчової</a:t>
            </a:r>
            <a:r>
              <a:rPr lang="uk-UA" sz="2800" spc="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них;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uk-UA" sz="28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недопущення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негативного впливу неякісної та небезпечної продукції на життя і здоров’я населення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довкілля.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лову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господарювання повинні дотримуватися інших вимог, передбачених нормативно-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правовими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актами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нормативними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документами.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16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2910F7-F9E9-4531-834A-34930C9D5F6C}"/>
              </a:ext>
            </a:extLst>
          </p:cNvPr>
          <p:cNvSpPr txBox="1"/>
          <p:nvPr/>
        </p:nvSpPr>
        <p:spPr>
          <a:xfrm>
            <a:off x="150920" y="178422"/>
            <a:ext cx="1144331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2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Особливості</a:t>
            </a:r>
            <a:r>
              <a:rPr lang="ru-RU" sz="32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інституційнофункціонального</a:t>
            </a:r>
            <a:r>
              <a:rPr lang="ru-RU" sz="32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32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рибництва</a:t>
            </a:r>
            <a:r>
              <a:rPr lang="ru-RU" sz="32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2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аквакультури</a:t>
            </a:r>
            <a:r>
              <a:rPr lang="ru-RU" sz="32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та </a:t>
            </a:r>
            <a:r>
              <a:rPr lang="ru-RU" sz="32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рибальства</a:t>
            </a:r>
            <a:endParaRPr lang="ru-RU" sz="3200" b="1" i="0" dirty="0">
              <a:solidFill>
                <a:srgbClr val="2420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Серед органів державної влади спеціальними повноваженнями щодо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регулювання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діяльності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рибництва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(аквакультури)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рибальства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наділені: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Міністерство аграрної політики та продовольства України,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Державне агентство рибного господарства України,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Державна екологічна інспекція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України,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морські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екологічні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інспекції.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48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15670C9-317A-4B8C-8F68-E07F0E06BBA5}"/>
              </a:ext>
            </a:extLst>
          </p:cNvPr>
          <p:cNvSpPr txBox="1"/>
          <p:nvPr/>
        </p:nvSpPr>
        <p:spPr>
          <a:xfrm>
            <a:off x="284086" y="727969"/>
            <a:ext cx="1176291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ru-RU" sz="32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endParaRPr lang="ru-RU" sz="3200" b="0" i="0" dirty="0">
              <a:solidFill>
                <a:srgbClr val="2420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Поняття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юридичні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ознаки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аквакультури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рибальства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господарської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агропромисловому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комплексі</a:t>
            </a:r>
            <a:r>
              <a:rPr lang="ru-RU" sz="32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endParaRPr lang="ru-RU" sz="3200" b="0" i="0" dirty="0">
              <a:solidFill>
                <a:srgbClr val="2420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Особливості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правового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переробки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господарства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AutoNum type="arabicPeriod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Особливості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інституційнофункціонального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аквакультури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рибальства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74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AE6482-1DDC-4A1B-B763-0BA2422CF35D}"/>
              </a:ext>
            </a:extLst>
          </p:cNvPr>
          <p:cNvSpPr txBox="1"/>
          <p:nvPr/>
        </p:nvSpPr>
        <p:spPr>
          <a:xfrm>
            <a:off x="-363985" y="316205"/>
            <a:ext cx="12774967" cy="5291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Зокрема, </a:t>
            </a:r>
            <a:r>
              <a:rPr lang="uk-UA" sz="24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Міністерство аграрної політики та продовольства України</a:t>
            </a:r>
            <a:r>
              <a:rPr lang="uk-UA" sz="2400" b="1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затверджує методику розрахунку збитків, заподіяних рибному господарству внаслідок порушень правил рибальства й охорони водних живих ресурсів, перелік категорій посад працівників рибного господарства, систему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управління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охороною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праці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рибному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господарстві,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спеціальні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правила експлуатації, обліку й технічного нагляду за суднами рибного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господарства, інструкцію про порядок здійснення штучного розведення,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вирощування риби, інших водних живих ресурсів та їх використання 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спеціальних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товарних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господарствах,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квоти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400" spc="-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живих ресурсів, порядок нарахування й внесення платежів за спеціальне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 рибних та інших водних живих ресурсів; установлює нормативи екологічної безпеки водних об’єктів, що використовуються для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потреб рибного господарства; забезпечує реалізацію державної політики 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галузі освіти, професійної підготовки кадрів для агропромислового виробництва</a:t>
            </a:r>
            <a:r>
              <a:rPr lang="uk-UA" sz="24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рибного</a:t>
            </a:r>
            <a:r>
              <a:rPr lang="uk-UA" sz="24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</a:t>
            </a:r>
            <a:r>
              <a:rPr lang="uk-UA" sz="24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234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69122D-A854-4DE7-A07F-B2DE8D089575}"/>
              </a:ext>
            </a:extLst>
          </p:cNvPr>
          <p:cNvSpPr txBox="1"/>
          <p:nvPr/>
        </p:nvSpPr>
        <p:spPr>
          <a:xfrm>
            <a:off x="-257452" y="166574"/>
            <a:ext cx="11970058" cy="6114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105" indent="161925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</a:pPr>
            <a:r>
              <a:rPr lang="uk-UA" sz="24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Державне агентство рибного господарства України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 до покладених на нього завдань:</a:t>
            </a:r>
          </a:p>
          <a:p>
            <a:pPr marL="931545" marR="586105" indent="-3429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вживає заходів щодо забезпечення збереження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запасів </a:t>
            </a:r>
            <a:r>
              <a:rPr lang="uk-UA" sz="24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анадромних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видів риб у виключній (морській) економічній зоні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України; </a:t>
            </a:r>
          </a:p>
          <a:p>
            <a:pPr marL="931545" marR="586105" indent="-3429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вносить на розгляд Мінагрополітики України пропозиції щодо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розроблення та здійснення заходів, спрямованих на підтримку виробників рибогосподарської продукції, створення і забезпечення функціонування механізму торгівлі рибогосподарською продукцією та продуктами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її</a:t>
            </a:r>
            <a:r>
              <a:rPr lang="uk-UA" sz="2400" spc="1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переробки;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31545" marR="586105" indent="-3429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здійснює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державний</a:t>
            </a:r>
            <a:r>
              <a:rPr lang="uk-UA" sz="2400" spc="1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контроль</a:t>
            </a:r>
            <a:r>
              <a:rPr lang="uk-UA" sz="2400" spc="1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1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галузі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охорони,</a:t>
            </a:r>
            <a:r>
              <a:rPr lang="uk-UA" sz="2400" spc="1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 та відтворення водних живих ресурсів у виключній (морській) економічній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зоні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територіальному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морі,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внутрішніх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водах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України,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внутрішніх водоймах України та у водах, що знаходяться поза межами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юрисдикції України, щодо риболовних суден, що плавають під Державним Прапором України відповідно до міжнародних договорів України;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69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A214E9-496A-42AE-A81B-64DAE1C3A8A0}"/>
              </a:ext>
            </a:extLst>
          </p:cNvPr>
          <p:cNvSpPr txBox="1"/>
          <p:nvPr/>
        </p:nvSpPr>
        <p:spPr>
          <a:xfrm>
            <a:off x="-124289" y="507403"/>
            <a:ext cx="12118019" cy="499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31545" marR="586105" indent="-3429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видає спеціальний дозвіл на ведення промислу водних живих ресурсів 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виключній (морській) економічній зоні України; </a:t>
            </a:r>
          </a:p>
          <a:p>
            <a:pPr marL="931545" marR="586105" indent="-3429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здійснює контроль за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дотриманням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правил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рибальства;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31545" marR="586105" indent="-3429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здійснює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контроль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дотриманням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лімітів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нормативів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живих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ресурсів;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складає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протоколи та розглядає справи про адміністративні правопорушення у випадках, передбачених законом; видає дозволи, сертифікати, довідки міжнародного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зразка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міжнародних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договорів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питань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ведення рибного промислу і торгівлі рибою та морепродуктами; </a:t>
            </a:r>
          </a:p>
          <a:p>
            <a:pPr marL="931545" marR="586105" indent="-3429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здійснює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контроль за достовірністю подання суб’єктами господарської діяльності,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пов’язаної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добуванням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використанням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риби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інших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живих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ресурсів, звітних даних про обсяги використання рибних та інших водних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живих</a:t>
            </a:r>
            <a:r>
              <a:rPr lang="uk-UA" sz="24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87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7F7348-380D-4385-8BC2-6AEF87AB2793}"/>
              </a:ext>
            </a:extLst>
          </p:cNvPr>
          <p:cNvSpPr txBox="1"/>
          <p:nvPr/>
        </p:nvSpPr>
        <p:spPr>
          <a:xfrm>
            <a:off x="-130206" y="0"/>
            <a:ext cx="12322206" cy="606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97205" marR="588010" algn="just">
              <a:spcBef>
                <a:spcPts val="75"/>
              </a:spcBef>
              <a:spcAft>
                <a:spcPts val="0"/>
              </a:spcAft>
            </a:pPr>
            <a:r>
              <a:rPr lang="uk-UA" sz="32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Державна</a:t>
            </a:r>
            <a:r>
              <a:rPr lang="uk-UA" sz="3200" b="1" i="1" spc="2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екологічна</a:t>
            </a:r>
            <a:r>
              <a:rPr lang="uk-UA" sz="3200" b="1" i="1" spc="2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інспекція</a:t>
            </a:r>
            <a:r>
              <a:rPr lang="uk-UA" sz="3200" b="1" i="1" spc="2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України,</a:t>
            </a:r>
            <a:r>
              <a:rPr lang="uk-UA" sz="3200" b="1" i="1" spc="2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морські</a:t>
            </a:r>
            <a:r>
              <a:rPr lang="uk-UA" sz="3200" b="1" i="1" spc="2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екологічні</a:t>
            </a:r>
            <a:r>
              <a:rPr lang="uk-UA" sz="3200" b="1" i="1" spc="2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інспекції:</a:t>
            </a:r>
            <a:endParaRPr lang="ru-RU" sz="3200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4405" marR="588010" indent="-457200" algn="just">
              <a:spcBef>
                <a:spcPts val="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Державна</a:t>
            </a:r>
            <a:r>
              <a:rPr lang="uk-UA" sz="3200" i="1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Азовська</a:t>
            </a:r>
            <a:r>
              <a:rPr lang="uk-UA" sz="3200" i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морська</a:t>
            </a:r>
            <a:r>
              <a:rPr lang="uk-UA" sz="3200" i="1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екологічна</a:t>
            </a:r>
            <a:r>
              <a:rPr lang="uk-UA" sz="3200" i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інспекція,</a:t>
            </a:r>
            <a:r>
              <a:rPr lang="uk-UA" sz="3200" i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54405" marR="588010" indent="-457200" algn="just">
              <a:spcBef>
                <a:spcPts val="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Державна</a:t>
            </a:r>
            <a:r>
              <a:rPr lang="uk-UA" sz="3200" i="1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Азово-Чорноморська екологічна інспекція,</a:t>
            </a:r>
          </a:p>
          <a:p>
            <a:pPr marL="954405" marR="588010" indent="-457200" algn="just">
              <a:spcBef>
                <a:spcPts val="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Державна екологічна інспекція Північ-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но-Західного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регіону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Чорного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моря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497205" marR="588010" algn="just">
              <a:spcBef>
                <a:spcPts val="75"/>
              </a:spcBef>
              <a:spcAft>
                <a:spcPts val="0"/>
              </a:spcAft>
            </a:pPr>
            <a:endParaRPr lang="uk-UA" sz="3200" spc="5" dirty="0">
              <a:solidFill>
                <a:srgbClr val="231F2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97205" marR="588010" algn="just">
              <a:spcBef>
                <a:spcPts val="7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територіальними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органами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Державної екологічної інспекції України, здійснюють державний нагляд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(контроль) за додержанням вимог законодавства про охорону, використання і відтворення риби та інших водних живих ресурсів.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336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098FDA-E43A-4E79-9228-AF190A3B68C8}"/>
              </a:ext>
            </a:extLst>
          </p:cNvPr>
          <p:cNvSpPr txBox="1"/>
          <p:nvPr/>
        </p:nvSpPr>
        <p:spPr>
          <a:xfrm>
            <a:off x="177552" y="268795"/>
            <a:ext cx="11203619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97205" marR="588010" algn="just">
              <a:spcBef>
                <a:spcPts val="30"/>
              </a:spcBef>
            </a:pPr>
            <a:r>
              <a:rPr lang="uk-UA" sz="30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Державна</a:t>
            </a:r>
            <a:r>
              <a:rPr lang="uk-UA" sz="3000" b="1" i="1" spc="2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екологічна</a:t>
            </a:r>
            <a:r>
              <a:rPr lang="uk-UA" sz="3000" b="1" i="1" spc="2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інспекція</a:t>
            </a:r>
            <a:r>
              <a:rPr lang="uk-UA" sz="3000" b="1" i="1" spc="2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України,</a:t>
            </a:r>
            <a:r>
              <a:rPr lang="uk-UA" sz="3000" b="1" i="1" spc="2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морські</a:t>
            </a:r>
            <a:r>
              <a:rPr lang="uk-UA" sz="3000" b="1" i="1" spc="2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екологічні</a:t>
            </a:r>
            <a:r>
              <a:rPr lang="uk-UA" sz="3000" b="1" i="1" spc="2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інспекції здійснює к</a:t>
            </a:r>
            <a:r>
              <a:rPr lang="uk-UA" sz="3000" b="1" i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онтроль за:</a:t>
            </a:r>
          </a:p>
          <a:p>
            <a:pPr marL="840105" marR="588010" indent="-342900" algn="just">
              <a:spcBef>
                <a:spcPts val="30"/>
              </a:spcBef>
              <a:buFont typeface="Arial" panose="020B0604020202020204" pitchFamily="34" charset="0"/>
              <a:buChar char="•"/>
            </a:pPr>
            <a:r>
              <a:rPr lang="uk-UA" sz="300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ариблення, здійснення контрольного вилову, акліматизації, рибництва, утримання і відтворення у неволі чи напіввільних умовах з комерційною та</a:t>
            </a:r>
            <a:r>
              <a:rPr lang="uk-UA" sz="3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іншими цілями; </a:t>
            </a:r>
          </a:p>
          <a:p>
            <a:pPr marL="840105" marR="588010" indent="-342900" algn="just">
              <a:spcBef>
                <a:spcPts val="30"/>
              </a:spcBef>
              <a:buFont typeface="Arial" panose="020B0604020202020204" pitchFamily="34" charset="0"/>
              <a:buChar char="•"/>
            </a:pP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меліоративного вилову малоцінних і хижих видів риб,</a:t>
            </a:r>
            <a:r>
              <a:rPr lang="uk-UA" sz="3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шкідливих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3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організмів;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840105" marR="588010" indent="-342900" algn="just">
              <a:spcBef>
                <a:spcPts val="30"/>
              </a:spcBef>
              <a:buFont typeface="Arial" panose="020B0604020202020204" pitchFamily="34" charset="0"/>
              <a:buChar char="•"/>
            </a:pP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достовірності</a:t>
            </a:r>
            <a:r>
              <a:rPr lang="uk-UA" sz="3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звітних</a:t>
            </a:r>
            <a:r>
              <a:rPr lang="uk-UA" sz="3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даних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</a:t>
            </a:r>
            <a:r>
              <a:rPr lang="uk-UA" sz="3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обсяги</a:t>
            </a:r>
            <a:r>
              <a:rPr lang="uk-UA" sz="3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 рибних та інших водних живих ресурсів; </a:t>
            </a:r>
          </a:p>
          <a:p>
            <a:pPr marL="840105" marR="588010" indent="-342900" algn="just">
              <a:spcBef>
                <a:spcPts val="30"/>
              </a:spcBef>
              <a:buFont typeface="Arial" panose="020B0604020202020204" pitchFamily="34" charset="0"/>
              <a:buChar char="•"/>
            </a:pP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охорони, використання, відтворення риби та інших водних живих ресурсів у виключній</a:t>
            </a:r>
            <a:r>
              <a:rPr lang="uk-UA" sz="3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(морській)</a:t>
            </a:r>
            <a:r>
              <a:rPr lang="uk-UA" sz="3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економічній</a:t>
            </a:r>
            <a:r>
              <a:rPr lang="uk-UA" sz="3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зоні</a:t>
            </a:r>
            <a:r>
              <a:rPr lang="uk-UA" sz="3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України;</a:t>
            </a:r>
            <a:r>
              <a:rPr lang="uk-UA" sz="3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ru-RU" sz="3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355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CD11B9-CC8F-4CCF-AD9A-347ED237C568}"/>
              </a:ext>
            </a:extLst>
          </p:cNvPr>
          <p:cNvSpPr txBox="1"/>
          <p:nvPr/>
        </p:nvSpPr>
        <p:spPr>
          <a:xfrm>
            <a:off x="355107" y="0"/>
            <a:ext cx="11496582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дотримання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міжнародних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договорів</a:t>
            </a:r>
            <a:r>
              <a:rPr lang="uk-UA" sz="3200" spc="-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 в галузі регулювання риболовства;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штучного розведення, вирощування риби, інших водних живих ресурсів та їх використання в спеціальних товарних рибних господарствах;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порядку та умов здійснення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промислового, любительського, спортивного, наукового рибальства на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об’єктах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України;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забезпечення</a:t>
            </a:r>
            <a:r>
              <a:rPr lang="uk-UA" sz="3200" spc="-5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рибозахисними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обладнаннями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водозабірних споруд</a:t>
            </a:r>
            <a:r>
              <a:rPr lang="uk-UA" sz="320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проведення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рибозахисних заходів на водозабірних та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інженерних спорудах меліоративних систем та вивчення технічного стану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рибозахисного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обладнання.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6470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80C426-AC60-4B6E-8C7B-126F1ACAD741}"/>
              </a:ext>
            </a:extLst>
          </p:cNvPr>
          <p:cNvSpPr txBox="1"/>
          <p:nvPr/>
        </p:nvSpPr>
        <p:spPr>
          <a:xfrm>
            <a:off x="772357" y="199565"/>
            <a:ext cx="11168109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Про аквакультуру : Закон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18 верес. 2012 р. 5293</a:t>
            </a:r>
            <a:r>
              <a:rPr lang="en-US" sz="2600" b="0" i="0" dirty="0">
                <a:solidFill>
                  <a:srgbClr val="242021"/>
                </a:solidFill>
                <a:effectLst/>
                <a:latin typeface="PetersburgC"/>
              </a:rPr>
              <a:t>VI //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Відом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Верховної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Ради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2013. 43. Ст. 616.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Про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рибне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господарство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промислове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рибальство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охорону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водних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біоресурсів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: Закон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8 лип. 2011 р. 3677</a:t>
            </a:r>
            <a:r>
              <a:rPr lang="en-US" sz="2600" b="0" i="0" dirty="0">
                <a:solidFill>
                  <a:srgbClr val="242021"/>
                </a:solidFill>
                <a:effectLst/>
                <a:latin typeface="PetersburgC"/>
              </a:rPr>
              <a:t>VI //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Відом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Верховної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Ради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2012. 17. Ст. 155.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Про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Загальнодержавну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програму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розвитку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рибного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господарства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період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до 2010 року : Закон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19 лют. 2004 р. 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TT"/>
              </a:rPr>
              <a:t>¹ 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1516</a:t>
            </a:r>
            <a:r>
              <a:rPr lang="en-US" sz="2600" b="0" i="0" dirty="0">
                <a:solidFill>
                  <a:srgbClr val="242021"/>
                </a:solidFill>
                <a:effectLst/>
                <a:latin typeface="PetersburgC"/>
              </a:rPr>
              <a:t>IV //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Відом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Верховної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Ради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2004. 22. Ст. 313.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Про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рибу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інші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водні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живі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ресурси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харчову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продукцію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з них : Закон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6 лют. 2003 р. 486</a:t>
            </a:r>
            <a:r>
              <a:rPr lang="en-US" sz="2600" b="0" i="0" dirty="0">
                <a:solidFill>
                  <a:srgbClr val="242021"/>
                </a:solidFill>
                <a:effectLst/>
                <a:latin typeface="PetersburgC"/>
              </a:rPr>
              <a:t>IV //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Відом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Верховної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Ради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2003. 15. Ст. 107.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Про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затвердження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Загальнодержавної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програми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охорони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відтворення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довкілля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Азовського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Чорного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морів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: Закон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22 берез. 2001 р. 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TT"/>
              </a:rPr>
              <a:t>¹ 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2333</a:t>
            </a:r>
            <a:r>
              <a:rPr lang="en-US" sz="2600" b="0" i="0" dirty="0">
                <a:solidFill>
                  <a:srgbClr val="242021"/>
                </a:solidFill>
                <a:effectLst/>
                <a:latin typeface="PetersburgC"/>
              </a:rPr>
              <a:t>III //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Відом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Верховно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Ради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2001. 28. Ст. 135</a:t>
            </a:r>
            <a:r>
              <a:rPr lang="ru-RU" sz="2600" dirty="0"/>
              <a:t> </a:t>
            </a:r>
            <a:br>
              <a:rPr lang="ru-RU" sz="2600" dirty="0"/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8396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BE246C-53B7-45C7-974E-390FD35D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984" y="365126"/>
            <a:ext cx="11620870" cy="1010914"/>
          </a:xfrm>
        </p:spPr>
        <p:txBody>
          <a:bodyPr>
            <a:noAutofit/>
          </a:bodyPr>
          <a:lstStyle/>
          <a:p>
            <a:pPr algn="just"/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Поняття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юридичні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ознаки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рибництва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аквакультури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та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рибальства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видів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господарської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агропромисловому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комплексі</a:t>
            </a:r>
            <a:r>
              <a:rPr lang="ru-RU" sz="2800" b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endParaRPr lang="ru-RU" sz="2800" b="1" dirty="0"/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07894C89-AC25-4B25-91D6-98D0CE847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11" y="1376040"/>
            <a:ext cx="11061577" cy="4758430"/>
          </a:xfrm>
        </p:spPr>
        <p:txBody>
          <a:bodyPr>
            <a:normAutofit/>
          </a:bodyPr>
          <a:lstStyle/>
          <a:p>
            <a:pPr algn="just"/>
            <a:endParaRPr lang="ru-RU" sz="3200" b="0" i="0" dirty="0">
              <a:solidFill>
                <a:srgbClr val="242021"/>
              </a:solidFill>
              <a:effectLst/>
              <a:latin typeface="PetersburgC"/>
            </a:endParaRPr>
          </a:p>
          <a:p>
            <a:pPr algn="just"/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Україна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належить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морських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держав,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має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вихід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будьяку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точку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Світового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океану і доступ до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його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сировинних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біоресурсів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</a:p>
          <a:p>
            <a:pPr algn="just"/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Протяжність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берегової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лінії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нашої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держави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в 2782 км і 1,3 млн га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внутрішніх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водойм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об’єктивно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зумовлюють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необхідність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існування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рибного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господарства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як</a:t>
            </a:r>
            <a:b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пріоритетної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галузі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національної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економіки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його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підтримку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розвиток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20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DDA479-7CEF-4A5D-AF62-55B01C415E62}"/>
              </a:ext>
            </a:extLst>
          </p:cNvPr>
          <p:cNvSpPr txBox="1"/>
          <p:nvPr/>
        </p:nvSpPr>
        <p:spPr>
          <a:xfrm>
            <a:off x="392097" y="172893"/>
            <a:ext cx="1140780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З метою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створення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сприятливих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умов для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розвитку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рибного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господарства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його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складових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рибництва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аквакультури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)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рибальства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забезпечення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населення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продукцією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риби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інших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водних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живих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ресурсів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із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поступовим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наближенням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рівня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науково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обґрунтованих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фізіологічних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норм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їх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споживання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розрахунку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душу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населення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забезпечення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інших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галузей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економіки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сировиною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для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виробництва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біологічно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активних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речовин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лікувальних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препаратів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технічної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кормової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продукції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прийнято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низку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нормативноправових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актів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серед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закони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«Про аквакультуру»</a:t>
            </a:r>
            <a:r>
              <a:rPr lang="ru-RU" sz="1050" b="0" i="1" dirty="0">
                <a:solidFill>
                  <a:srgbClr val="242021"/>
                </a:solidFill>
                <a:effectLst/>
                <a:latin typeface="PetersburgC"/>
              </a:rPr>
              <a:t>1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, «Про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рибне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господарство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промислове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рибальство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охорону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водних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біоресурсів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»; «Про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Загальнодержавну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програму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розвитку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рибного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господарства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період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до 2010 року»; «Про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рибу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інші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водні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живі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ресурси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харчову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продукцію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з</a:t>
            </a:r>
            <a:b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них»; «Про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затвердження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Загальнодержавної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програми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охорони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b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творення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довкілля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Азовського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Чорного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морів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».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333512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286D96-CE0F-4A84-A938-D81EA2D998D0}"/>
              </a:ext>
            </a:extLst>
          </p:cNvPr>
          <p:cNvSpPr txBox="1"/>
          <p:nvPr/>
        </p:nvSpPr>
        <p:spPr>
          <a:xfrm>
            <a:off x="408373" y="194308"/>
            <a:ext cx="1124800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Законодавче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забезпечення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розвиту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рибництва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рибальства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здійснюється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комплексно,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оскільки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, як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зазначено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Державній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цільовій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економічній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програмі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розвитку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рибного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господарства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на 2014—2021 роки,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забезпечення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розвитку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однієї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зі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складових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рибного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господарства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—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рибальства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або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рибництва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призведе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, з одного боку, до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виснажливого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водних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живих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ресурсів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або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, з другого боку, — до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занепаду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як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морської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держави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галузі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рибного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господарства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r>
              <a:rPr lang="ru-RU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9482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E787CE-5EEF-43BB-A6AF-8FD43003362B}"/>
              </a:ext>
            </a:extLst>
          </p:cNvPr>
          <p:cNvSpPr txBox="1"/>
          <p:nvPr/>
        </p:nvSpPr>
        <p:spPr>
          <a:xfrm>
            <a:off x="0" y="247103"/>
            <a:ext cx="11922711" cy="662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105" indent="161925" algn="just">
              <a:lnSpc>
                <a:spcPct val="102000"/>
              </a:lnSpc>
              <a:spcBef>
                <a:spcPts val="80"/>
              </a:spcBef>
              <a:spcAft>
                <a:spcPts val="0"/>
              </a:spcAft>
            </a:pP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Варто зазначити, що у чинному законодавстві України терміни рибництво та аквакультура вживаються як синоніми. Зокрема, відповідно до</a:t>
            </a:r>
            <a:r>
              <a:rPr lang="uk-UA" sz="2600" spc="-2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ст. 1 Закону України «Про Загальнодержавну програму розвитку рибного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 України на період до 2020 року» </a:t>
            </a:r>
          </a:p>
          <a:p>
            <a:pPr marL="588645" marR="586105" indent="161925" algn="just">
              <a:lnSpc>
                <a:spcPct val="102000"/>
              </a:lnSpc>
              <a:spcBef>
                <a:spcPts val="80"/>
              </a:spcBef>
              <a:spcAft>
                <a:spcPts val="0"/>
              </a:spcAft>
            </a:pPr>
            <a:r>
              <a:rPr lang="uk-UA" sz="26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Рибництво</a:t>
            </a:r>
            <a:r>
              <a:rPr lang="uk-UA" sz="2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 це розведення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вирощування риби та інших водних живих ресурсів у спеціально створених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штучних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умовах</a:t>
            </a:r>
            <a:r>
              <a:rPr lang="uk-UA" sz="26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визначених</a:t>
            </a:r>
            <a:r>
              <a:rPr lang="uk-UA" sz="26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цього</a:t>
            </a:r>
            <a:r>
              <a:rPr lang="uk-UA" sz="26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рибогосподарських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 об’єктах.  </a:t>
            </a:r>
            <a:r>
              <a:rPr lang="uk-UA" sz="26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Аквакультура</a:t>
            </a:r>
            <a:r>
              <a:rPr lang="uk-UA" sz="2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 це розведення та вирощування риби та інших водних живих ресурсів у спеціальних штучних умовах або визначених для цього рибогосподарських водних об’єктах. Відповідно до ст. 1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зазначеного Закону </a:t>
            </a:r>
            <a:endParaRPr lang="uk-UA" sz="2600" dirty="0">
              <a:solidFill>
                <a:srgbClr val="231F2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6105" indent="161925" algn="just">
              <a:lnSpc>
                <a:spcPct val="102000"/>
              </a:lnSpc>
              <a:spcBef>
                <a:spcPts val="80"/>
              </a:spcBef>
              <a:spcAft>
                <a:spcPts val="0"/>
              </a:spcAft>
            </a:pPr>
            <a:r>
              <a:rPr lang="uk-UA" sz="26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Рибальством</a:t>
            </a:r>
            <a:r>
              <a:rPr lang="uk-UA" sz="2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 промисел риби та інших водних живих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 у рибогосподарських водних об’єктах. Аналіз зазначених норма-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тивно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-правових актів та спеціальної літератури дозволяють виокремити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ознаки,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спільні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рибництва</a:t>
            </a:r>
            <a:r>
              <a:rPr lang="uk-UA" sz="2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(аквакультури)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рибальства</a:t>
            </a:r>
            <a:r>
              <a:rPr lang="uk-UA" sz="2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видів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подарської</a:t>
            </a:r>
            <a:r>
              <a:rPr lang="uk-UA" sz="2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діяльності</a:t>
            </a:r>
            <a:r>
              <a:rPr lang="uk-UA" sz="26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АПК</a:t>
            </a:r>
            <a:r>
              <a:rPr lang="uk-UA" sz="2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України.</a:t>
            </a:r>
            <a:endParaRPr lang="ru-RU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86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E18BE7-899F-49B5-B04A-266326BE2905}"/>
              </a:ext>
            </a:extLst>
          </p:cNvPr>
          <p:cNvSpPr txBox="1"/>
          <p:nvPr/>
        </p:nvSpPr>
        <p:spPr>
          <a:xfrm>
            <a:off x="399495" y="197346"/>
            <a:ext cx="11505460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Рибництво та рибальство складають основу рибного господарства.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 до ст. 1 Закону України «Про рибне господарство, промислове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рибальство та охорону водних біоресурсів» </a:t>
            </a:r>
          </a:p>
          <a:p>
            <a:pPr algn="just"/>
            <a:r>
              <a:rPr lang="uk-UA" sz="2400" b="1" i="1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</a:t>
            </a:r>
            <a:r>
              <a:rPr lang="uk-UA" sz="24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ибне господарство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 це галузь економіки, завданнями якої є вивчення, охорона, відтворення, вирощування, використання водних біоресурсів, їх вилучення (добування, вилов,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збирання),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метою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одержання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харчової,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технічної, кормової, медичної та іншої продукції, а також забезпечення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безпеки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мореплавства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суден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флоту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рибної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промисловості.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Специфіка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рибного господарства полягає у тому, що це галузь з експедиційним виловом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риби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віддалених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районах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Світового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океану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сезонним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характером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товарного рибництва, уповільненим оборотом капіталу і низькою нормою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прибутку.</a:t>
            </a:r>
            <a:r>
              <a:rPr lang="uk-UA" sz="2400" spc="1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Специфічною</a:t>
            </a:r>
            <a:r>
              <a:rPr lang="uk-UA" sz="2400" spc="1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особливістю</a:t>
            </a:r>
            <a:r>
              <a:rPr lang="uk-UA" sz="2400" spc="1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рибної</a:t>
            </a:r>
            <a:r>
              <a:rPr lang="uk-UA" sz="2400" spc="1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галузі</a:t>
            </a:r>
            <a:r>
              <a:rPr lang="uk-UA" sz="2400" spc="1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400" spc="1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також</a:t>
            </a:r>
            <a:r>
              <a:rPr lang="uk-UA" sz="2400" spc="1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</a:t>
            </a:r>
            <a:r>
              <a:rPr lang="uk-UA" sz="2400" spc="1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тещо близько 80 % сировини добувається в межах виключних економічних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зон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іноземних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країн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відкритій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частині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Світового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океану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лише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%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риби — у виключній економічній зоні держави та внутрішніх водоймах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України,</a:t>
            </a:r>
            <a:r>
              <a:rPr lang="uk-UA" sz="24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включаючи</a:t>
            </a:r>
            <a:r>
              <a:rPr lang="uk-UA" sz="24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товарне</a:t>
            </a:r>
            <a:r>
              <a:rPr lang="uk-UA" sz="24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рибництво.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E03A6F-EFAD-4033-B0B9-ED95AD8C2429}"/>
              </a:ext>
            </a:extLst>
          </p:cNvPr>
          <p:cNvSpPr txBox="1"/>
          <p:nvPr/>
        </p:nvSpPr>
        <p:spPr>
          <a:xfrm>
            <a:off x="-248574" y="225142"/>
            <a:ext cx="12369553" cy="6407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5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Рибництво та рибальство характеризується специфічним об’єктним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складом. </a:t>
            </a:r>
          </a:p>
          <a:p>
            <a:pPr marL="588645" marR="586740" indent="161925" algn="just">
              <a:lnSpc>
                <a:spcPct val="105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Перелік об’єктів правовідносин у сфері рибництва (аквакультури)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закріплено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Законі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рибу,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інші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водні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живі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ресурси та харчову продукцію з них», а саме: риба та інші водні живі ресурси (водні біоресурси), тобто сукупність водних організмів (</a:t>
            </a:r>
            <a:r>
              <a:rPr lang="uk-UA" sz="28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гідробіонтів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), життя яких неможливе без перебування (знаходження) у воді. </a:t>
            </a:r>
          </a:p>
          <a:p>
            <a:pPr marL="588645" marR="586740" indent="161925" algn="just">
              <a:lnSpc>
                <a:spcPct val="105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800" i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живих</a:t>
            </a:r>
            <a:r>
              <a:rPr lang="uk-UA" sz="2800" i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</a:t>
            </a:r>
            <a:r>
              <a:rPr lang="uk-UA" sz="2800" i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належать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прісноводні,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морські,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анадромні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катадромні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риби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всіх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стадіях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розвитку,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круглороті,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водні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безхребетні,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тому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числі молюски, ракоподібні, черви, голкошкірі, губки, у тому числі молюски, кишковопорожнинні, наземні безхребетні у водній стадії розвитку,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головоногі,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водорості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інші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водні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рослини.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344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2458</Words>
  <Application>Microsoft Office PowerPoint</Application>
  <PresentationFormat>Широкий екран</PresentationFormat>
  <Paragraphs>88</Paragraphs>
  <Slides>25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Cambria</vt:lpstr>
      <vt:lpstr>PetersburgC</vt:lpstr>
      <vt:lpstr>PetersburgTT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1. Поняття та юридичні ознаки рибництва (аквакультури) та рибальства як видів господарської діяльності в агропромисловому комплексі України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2. Особливості правового регулювання переробки продукції рибного господарства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12</cp:revision>
  <dcterms:created xsi:type="dcterms:W3CDTF">2022-09-06T19:02:53Z</dcterms:created>
  <dcterms:modified xsi:type="dcterms:W3CDTF">2022-09-09T06:11:34Z</dcterms:modified>
</cp:coreProperties>
</file>