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79" r:id="rId28"/>
    <p:sldId id="283" r:id="rId29"/>
    <p:sldId id="284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178" y="-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181AA7-3F7B-4AF5-A841-38F307A81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230B3F6A-FE78-419C-ADAE-2EC20C858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2F31F91-E396-4B4B-AF8E-441D5FFF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C755-2C02-4380-9557-499A9A18532B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724AFF3-B21D-450A-B99F-82DA43EE3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97B4C56-0C27-45AB-A3BD-8F13BE4A9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3BA6-D3AA-4041-BC18-D3C3DC8D63C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368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3692B9-BF50-43EA-84D1-76A56D81C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8524B4D-0315-4E57-9757-FC94F1410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37D2820-0667-4862-AA7E-9455378CA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C755-2C02-4380-9557-499A9A18532B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A07E8C2-C7ED-4451-A42D-242F6111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FF47975-D23A-45F2-A2F3-038B549B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3BA6-D3AA-4041-BC18-D3C3DC8D63C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20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9E2D551-877E-449A-8B1E-945C3BE2C8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567140C1-DE97-407D-8B85-AFCFF437B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59DEAA4-BF98-452F-9EB3-C40D0EDB5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C755-2C02-4380-9557-499A9A18532B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7C3A64-9AD7-4699-B461-97DC186FF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3619653-1AEA-4FAB-85B4-F76688E39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3BA6-D3AA-4041-BC18-D3C3DC8D63C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53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8E29B5-5DC9-4C94-8E58-5E3BB6A65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967B10D-F9AA-4AEE-850D-55EB34A4B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2A31BE5-2DC9-4113-8591-B67D3E70D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C755-2C02-4380-9557-499A9A18532B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5A1FD2D-06F3-471F-9B47-2B9DC7B56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953DCDA-2569-4ED9-9133-2A679B9D2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3BA6-D3AA-4041-BC18-D3C3DC8D63C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663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54B965-D692-4A8A-B102-DE6A1A591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D276025-E3FC-4D22-BDFE-24C6832F0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0502F87-97D5-4B1E-A4F9-1E98C9F67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C755-2C02-4380-9557-499A9A18532B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F848BAD-0DDF-4947-B1B8-445A5D434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841FCDE-D037-418F-A440-4E010C79E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3BA6-D3AA-4041-BC18-D3C3DC8D63C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85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37DA26-299F-48AE-A9CE-5A899CD01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666FE62-0D61-4D86-BD18-CB068A7FAD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FBDA425-E0BA-4043-B969-D396DC7E8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69FDD61-9373-45CE-A46F-020B5BD4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C755-2C02-4380-9557-499A9A18532B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90BDB78-DC0E-4C46-8569-00F5494D8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EF67B74-3A4D-472F-8237-C331E1E0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3BA6-D3AA-4041-BC18-D3C3DC8D63C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57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FE6E80-AB72-4369-A319-71806BA4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4D9A0AF-03D5-4208-932C-DD8EF0EB7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4BB4832-A3E4-41DF-AC33-11569AC3C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7BB9C783-103D-48D7-9F0C-CB0603178A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9548383-957E-4ADB-B5B3-E113918689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9B9D1895-687E-4999-9BDE-76142DD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C755-2C02-4380-9557-499A9A18532B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0A383656-7C19-44CB-82BE-3325C199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306146C3-3435-4451-9C94-4B1B03FCD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3BA6-D3AA-4041-BC18-D3C3DC8D63C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37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437B76-4904-4A39-9D5D-38D435D95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B387AA88-6CD5-4CF0-992C-0A6385212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C755-2C02-4380-9557-499A9A18532B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74C43830-A0FF-4C08-AFB1-C1800569D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FF78FF6-511C-4D26-85EC-DDB83152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3BA6-D3AA-4041-BC18-D3C3DC8D63C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5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B331B42E-DE00-4754-AE96-FAEF9E58E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C755-2C02-4380-9557-499A9A18532B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C8858377-6172-4079-A823-869544F56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763B1A5-942D-428C-AEB2-25CA7DD08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3BA6-D3AA-4041-BC18-D3C3DC8D63C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08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0A90A5-ADC1-4C6D-A6F3-F2D5FF5B1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CE91D6D-6323-40F3-9EA6-4926E8991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E5AD495-70D1-41D4-A058-E1433A370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802E3C10-6593-4B7C-AC1B-7FC26E60E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C755-2C02-4380-9557-499A9A18532B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1FB05DE-8B01-4D9B-A46F-C5FF66408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5E73F22-CC64-4AEC-B18F-2DEFB035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3BA6-D3AA-4041-BC18-D3C3DC8D63C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55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7A12AE-364F-439D-B247-530E10753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2E9D40CD-D3AB-41FF-AB26-7311505DF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2872E1E-A82B-44EE-8A53-FB93C4A3F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B0F548B-B9CB-4CCE-BC0B-18C83AB2D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EC755-2C02-4380-9557-499A9A18532B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18A136A-EE2C-4456-BF21-CA822B22D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4BC5BAE-A61E-4316-806A-A2EA9D9A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D3BA6-D3AA-4041-BC18-D3C3DC8D63C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043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E3C975EA-32F4-4337-AE01-1170D71B0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F4DA6E5-5509-4408-9B52-ABB190786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A9AC68E-E92A-4DAC-9949-956D71F86D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EC755-2C02-4380-9557-499A9A18532B}" type="datetimeFigureOut">
              <a:rPr lang="ru-RU" smtClean="0"/>
              <a:t>22.08.2022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172D312-BD5E-46B7-829F-E9069C3445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2D26CF6-978E-41EB-BC07-0A89354DAB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D3BA6-D3AA-4041-BC18-D3C3DC8D63C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14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7103F8-3C4D-4096-86B7-472F3439C326}"/>
              </a:ext>
            </a:extLst>
          </p:cNvPr>
          <p:cNvSpPr txBox="1"/>
          <p:nvPr/>
        </p:nvSpPr>
        <p:spPr>
          <a:xfrm>
            <a:off x="2050742" y="790113"/>
            <a:ext cx="709103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i="0" dirty="0" err="1">
                <a:solidFill>
                  <a:srgbClr val="242021"/>
                </a:solidFill>
                <a:effectLst/>
              </a:rPr>
              <a:t>Законодавче</a:t>
            </a:r>
            <a:r>
              <a:rPr lang="ru-RU" sz="4000" b="1" i="0" dirty="0">
                <a:solidFill>
                  <a:srgbClr val="242021"/>
                </a:solidFill>
                <a:effectLst/>
              </a:rPr>
              <a:t> та  </a:t>
            </a:r>
            <a:r>
              <a:rPr lang="ru-RU" sz="4000" b="1" dirty="0" err="1">
                <a:solidFill>
                  <a:srgbClr val="242021"/>
                </a:solidFill>
              </a:rPr>
              <a:t>п</a:t>
            </a:r>
            <a:r>
              <a:rPr lang="ru-RU" sz="4000" b="1" i="0" dirty="0" err="1">
                <a:solidFill>
                  <a:srgbClr val="242021"/>
                </a:solidFill>
                <a:effectLst/>
              </a:rPr>
              <a:t>равове</a:t>
            </a:r>
            <a:r>
              <a:rPr lang="ru-RU" sz="4000" b="1" i="0" dirty="0">
                <a:solidFill>
                  <a:srgbClr val="242021"/>
                </a:solidFill>
                <a:effectLst/>
              </a:rPr>
              <a:t> </a:t>
            </a:r>
            <a:r>
              <a:rPr lang="ru-RU" sz="4000" b="1" i="0" dirty="0" err="1">
                <a:solidFill>
                  <a:srgbClr val="242021"/>
                </a:solidFill>
                <a:effectLst/>
              </a:rPr>
              <a:t>регулювання</a:t>
            </a:r>
            <a:r>
              <a:rPr lang="ru-RU" sz="4000" b="1" i="0" dirty="0">
                <a:solidFill>
                  <a:srgbClr val="242021"/>
                </a:solidFill>
                <a:effectLst/>
              </a:rPr>
              <a:t> </a:t>
            </a:r>
            <a:r>
              <a:rPr lang="ru-RU" sz="4000" b="1" i="0" dirty="0" err="1">
                <a:solidFill>
                  <a:srgbClr val="242021"/>
                </a:solidFill>
                <a:effectLst/>
              </a:rPr>
              <a:t>виробництва</a:t>
            </a:r>
            <a:r>
              <a:rPr lang="ru-RU" sz="4000" b="1" i="0" dirty="0">
                <a:solidFill>
                  <a:srgbClr val="242021"/>
                </a:solidFill>
                <a:effectLst/>
              </a:rPr>
              <a:t> молока та </a:t>
            </a:r>
            <a:r>
              <a:rPr lang="ru-RU" sz="4000" b="1" i="0" dirty="0" err="1">
                <a:solidFill>
                  <a:srgbClr val="242021"/>
                </a:solidFill>
                <a:effectLst/>
              </a:rPr>
              <a:t>молочних</a:t>
            </a:r>
            <a:r>
              <a:rPr lang="ru-RU" sz="4000" b="1" i="0" dirty="0">
                <a:solidFill>
                  <a:srgbClr val="242021"/>
                </a:solidFill>
                <a:effectLst/>
              </a:rPr>
              <a:t> </a:t>
            </a:r>
            <a:r>
              <a:rPr lang="ru-RU" sz="4000" b="1" i="0" dirty="0" err="1">
                <a:solidFill>
                  <a:srgbClr val="242021"/>
                </a:solidFill>
                <a:effectLst/>
              </a:rPr>
              <a:t>продуктів</a:t>
            </a:r>
            <a:r>
              <a:rPr lang="ru-RU" sz="4000" dirty="0"/>
              <a:t> </a:t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293146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D634E8-CE53-4202-AAEA-7A83D005A111}"/>
              </a:ext>
            </a:extLst>
          </p:cNvPr>
          <p:cNvSpPr txBox="1"/>
          <p:nvPr/>
        </p:nvSpPr>
        <p:spPr>
          <a:xfrm>
            <a:off x="443883" y="355106"/>
            <a:ext cx="11434439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У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спеціальній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літературі</a:t>
            </a:r>
            <a:r>
              <a:rPr lang="ru-RU" sz="1050" dirty="0">
                <a:solidFill>
                  <a:srgbClr val="231F20"/>
                </a:solidFill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відзначаються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унікальні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властивості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молока.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Зокрема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позитивні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якості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молока як продукту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харчування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людини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високо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оцінював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видатний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учений-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фізіолог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І. П. Павлов,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зазначаючи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три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властивості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що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характеризують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його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як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винятковий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продукт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харчування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.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Насамперед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це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його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здатність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легко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засвоюватися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за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мінімальної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секреторної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роботи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травних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залоз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організму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здатність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збуджувати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травний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канал і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краща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засвоюваність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організмом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азоту молока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порівняно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 з азотом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PetersburgC"/>
              </a:rPr>
              <a:t>хліба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У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природі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не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існує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іншого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продукту,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крім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молока,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який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містив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би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таку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кількість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поживних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мінеральних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біологічно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активних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речовин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характеризувався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високою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засвоюваністю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, позитивно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впливав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на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організм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людини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тварини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.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Важливе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значення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молока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пояснюється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ще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й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тим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що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воно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містить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усі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необхідні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для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життя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, росту й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розвитку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організму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PetersburgC"/>
              </a:rPr>
              <a:t>речовини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PetersburgC"/>
              </a:rPr>
              <a:t>.</a:t>
            </a:r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9150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0E2907-58EE-49E9-A28D-62561F330AD2}"/>
              </a:ext>
            </a:extLst>
          </p:cNvPr>
          <p:cNvSpPr txBox="1"/>
          <p:nvPr/>
        </p:nvSpPr>
        <p:spPr>
          <a:xfrm>
            <a:off x="390617" y="257452"/>
            <a:ext cx="1144331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4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4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4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безпечності</a:t>
            </a:r>
            <a:r>
              <a:rPr lang="ru-RU" sz="4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4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молока, </a:t>
            </a:r>
            <a:r>
              <a:rPr lang="ru-RU" sz="4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4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4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4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безпечності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молока,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пакування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маркування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1420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8C4FD4-6CB7-4E29-8CF0-36CEB82FE874}"/>
              </a:ext>
            </a:extLst>
          </p:cNvPr>
          <p:cNvSpPr txBox="1"/>
          <p:nvPr/>
        </p:nvSpPr>
        <p:spPr>
          <a:xfrm>
            <a:off x="445363" y="186433"/>
            <a:ext cx="11477348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невідповідності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встановленим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проводиться: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переробка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утилізація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знищення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подальше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молока,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порядку,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«Про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переробку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утилізацію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подальше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неякісної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небезпечної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82253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2CD821-D83D-4936-B054-ECE7E85D4253}"/>
              </a:ext>
            </a:extLst>
          </p:cNvPr>
          <p:cNvSpPr txBox="1"/>
          <p:nvPr/>
        </p:nvSpPr>
        <p:spPr>
          <a:xfrm>
            <a:off x="115411" y="0"/>
            <a:ext cx="11656380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Пакування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маркування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допускається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назв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назвах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марках,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виробляються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немолочного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Технічний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маркування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харчових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затверджено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наказом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Держспоживстандарту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0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молока,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технологічного</a:t>
            </a:r>
            <a:r>
              <a:rPr lang="ru-RU" sz="3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3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супутніх</a:t>
            </a:r>
            <a:r>
              <a:rPr lang="ru-RU" sz="3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3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ветеринарно-</a:t>
            </a:r>
            <a:r>
              <a:rPr lang="ru-RU" sz="3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санітарні</a:t>
            </a:r>
            <a:r>
              <a:rPr lang="ru-RU" sz="3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3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3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молока, </a:t>
            </a:r>
            <a:r>
              <a:rPr lang="ru-RU" sz="3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3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3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3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0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i="1" dirty="0"/>
          </a:p>
        </p:txBody>
      </p:sp>
    </p:spTree>
    <p:extLst>
      <p:ext uri="{BB962C8B-B14F-4D97-AF65-F5344CB8AC3E}">
        <p14:creationId xmlns:p14="http://schemas.microsoft.com/office/powerpoint/2010/main" val="2732742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40284B-18A3-4E8C-A9ED-A00DD4E50948}"/>
              </a:ext>
            </a:extLst>
          </p:cNvPr>
          <p:cNvSpPr txBox="1"/>
          <p:nvPr/>
        </p:nvSpPr>
        <p:spPr>
          <a:xfrm>
            <a:off x="267809" y="193802"/>
            <a:ext cx="11656381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Чинним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sz="2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та </a:t>
            </a:r>
            <a:r>
              <a:rPr lang="ru-RU" sz="2200" b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видами транспорту.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наказом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транспорту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затверджено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вантажів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автомобільним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транспортом в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 п. 25.6.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та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b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Враховуючи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те,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молоко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псуються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пов’язано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живими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тваринами, у чинному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закріплено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мінімальні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строки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недоліків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сільськогосподарської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та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2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ст. 15 Закону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сільськогосподарських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машин»</a:t>
            </a:r>
            <a:r>
              <a:rPr lang="ru-RU" sz="22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пред’явлені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покупцем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недоліків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машин у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тваринництві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задовольнятися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строки, але не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годин з часу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заяви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відмову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доїння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первинної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переробки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молока. </a:t>
            </a:r>
          </a:p>
          <a:p>
            <a:pPr algn="just"/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день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затримки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недоліків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установлені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строки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покупцям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машин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виплачується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неустойка в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машинодня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машини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зобов’язаний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відшкодувати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покупцю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збитки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простою машин,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включаючи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упущену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вигоду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частині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покрита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неустойкою.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Відповідна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Методика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машинодня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простою машин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затверджена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96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22994A-6CE8-417D-8070-EAD3B5F9F0EA}"/>
              </a:ext>
            </a:extLst>
          </p:cNvPr>
          <p:cNvSpPr txBox="1"/>
          <p:nvPr/>
        </p:nvSpPr>
        <p:spPr>
          <a:xfrm>
            <a:off x="284085" y="408373"/>
            <a:ext cx="11576482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Відповідними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граничні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рентабельності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пакування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фасування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запроваджено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без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10 %. </a:t>
            </a:r>
          </a:p>
          <a:p>
            <a:pPr algn="just"/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запроваджено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запроваджено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собівартості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80459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1EDEBC-3F86-4D56-BF06-4FCC1115F767}"/>
              </a:ext>
            </a:extLst>
          </p:cNvPr>
          <p:cNvSpPr txBox="1"/>
          <p:nvPr/>
        </p:nvSpPr>
        <p:spPr>
          <a:xfrm>
            <a:off x="230819" y="318635"/>
            <a:ext cx="11594238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погодження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рекомендацій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закупівельних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молоко, оптово-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відпускних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надбавок в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Узгоджувальної</a:t>
            </a:r>
            <a:r>
              <a:rPr lang="ru-RU" sz="24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 молока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яку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наказом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аграрної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продовольства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b="1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400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ru-RU" sz="2400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зазначеної</a:t>
            </a:r>
            <a:r>
              <a:rPr lang="ru-RU" sz="2400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2400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є: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аграрної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продовольства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пропозицій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закупівельних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молоко, оптово-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відпускних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надбавок;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світового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цінових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 молока;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умов для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прибуткової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складаються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внутрішньому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зовнішньому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ринках;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аграрної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продовольства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пропозицій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нормативно-правового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 молока.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260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74C7B6-DCD5-44DA-AC61-771ABE10EBEC}"/>
              </a:ext>
            </a:extLst>
          </p:cNvPr>
          <p:cNvSpPr txBox="1"/>
          <p:nvPr/>
        </p:nvSpPr>
        <p:spPr>
          <a:xfrm>
            <a:off x="278296" y="199565"/>
            <a:ext cx="1168046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аграрного сектору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2020 року одним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молока, на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80 </a:t>
            </a:r>
            <a:r>
              <a:rPr lang="ru-RU" sz="2400" b="1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sz="2400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sz="2400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</a:t>
            </a:r>
            <a:r>
              <a:rPr lang="ru-RU" sz="2400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ринку. </a:t>
            </a:r>
          </a:p>
          <a:p>
            <a:pPr algn="just"/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законодавчо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ст. 16 Закону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«Про молоко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algn="just"/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Стратегією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аграрного сектору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2020 р.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тваринництву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молочному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скотарству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молокопереробними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сухого молока (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молочного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скотарства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селянських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кооперативах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марок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161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6698A37-9D4E-4EF4-9EF0-C2FDF1DD1C14}"/>
              </a:ext>
            </a:extLst>
          </p:cNvPr>
          <p:cNvSpPr txBox="1"/>
          <p:nvPr/>
        </p:nvSpPr>
        <p:spPr>
          <a:xfrm>
            <a:off x="612559" y="244736"/>
            <a:ext cx="108041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 Правове</a:t>
            </a:r>
            <a:r>
              <a:rPr lang="uk-UA" sz="2400" b="1" spc="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uk-UA" sz="2400" b="1" spc="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безпечності</a:t>
            </a:r>
            <a:r>
              <a:rPr lang="uk-UA" sz="2400" b="1" spc="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400" b="1" spc="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якості</a:t>
            </a:r>
            <a:r>
              <a:rPr lang="uk-UA" sz="2400" b="1" spc="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молока</a:t>
            </a:r>
            <a:r>
              <a:rPr lang="uk-UA" sz="2400" b="1" spc="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400" b="1" spc="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молочних</a:t>
            </a:r>
            <a:r>
              <a:rPr lang="uk-UA" sz="2400" b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939198-7375-401A-AEF4-66A5AA517C14}"/>
              </a:ext>
            </a:extLst>
          </p:cNvPr>
          <p:cNvSpPr txBox="1"/>
          <p:nvPr/>
        </p:nvSpPr>
        <p:spPr>
          <a:xfrm>
            <a:off x="612559" y="1157072"/>
            <a:ext cx="1132265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здійснюватись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юридичними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фізичними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—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підприємницької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 і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фізичними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ведуть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селянські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утримують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корів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овець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кіз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буйволиць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кобил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виробляють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молоко і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молочну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сировину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«Про молоко та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у ст. 13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закріплює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права та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800" b="1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безпечності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та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151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67B351-6B6B-45C0-9BCD-2B477E90DED7}"/>
              </a:ext>
            </a:extLst>
          </p:cNvPr>
          <p:cNvSpPr txBox="1"/>
          <p:nvPr/>
        </p:nvSpPr>
        <p:spPr>
          <a:xfrm>
            <a:off x="662507" y="218314"/>
            <a:ext cx="1123913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30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Закону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безпечність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харчових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харчових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підконтрольних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ветеринарній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службі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агропродовольчих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експлуатаційний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дозвіл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головного державного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інспектора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ветеринарної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таких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Потужностям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об’єктам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експлуатаційного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дозволу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присвоюється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персональний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контрольний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реєстраційний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номер. </a:t>
            </a:r>
          </a:p>
          <a:p>
            <a:pPr algn="just"/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заносяться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16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0DA9BB-485A-455A-80F1-D23C60B5D977}"/>
              </a:ext>
            </a:extLst>
          </p:cNvPr>
          <p:cNvSpPr txBox="1"/>
          <p:nvPr/>
        </p:nvSpPr>
        <p:spPr>
          <a:xfrm>
            <a:off x="878889" y="585927"/>
            <a:ext cx="10582183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242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ru-RU" sz="2800" b="1" i="0" dirty="0">
              <a:solidFill>
                <a:srgbClr val="2420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sz="2800" b="1" dirty="0">
              <a:solidFill>
                <a:srgbClr val="2420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та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господарської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агропромисловому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комплексі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AutoNum type="arabicPeriod"/>
            </a:pP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Правове</a:t>
            </a:r>
            <a:r>
              <a:rPr lang="uk-UA" sz="2800" b="1" spc="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uk-UA" sz="2800" b="1" spc="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безпечності</a:t>
            </a:r>
            <a:r>
              <a:rPr lang="uk-UA" sz="2800" b="1" spc="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800" b="1" spc="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якості</a:t>
            </a:r>
            <a:r>
              <a:rPr lang="uk-UA" sz="2800" b="1" spc="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молока</a:t>
            </a:r>
            <a:r>
              <a:rPr lang="uk-UA" sz="2800" b="1" spc="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800" b="1" spc="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молочних</a:t>
            </a:r>
            <a:r>
              <a:rPr lang="uk-UA" sz="2800" b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3853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01C48C-264F-40E4-AA65-6D690C418655}"/>
              </a:ext>
            </a:extLst>
          </p:cNvPr>
          <p:cNvSpPr txBox="1"/>
          <p:nvPr/>
        </p:nvSpPr>
        <p:spPr>
          <a:xfrm>
            <a:off x="550416" y="299089"/>
            <a:ext cx="1122137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Форма та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експлуатаційного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дозволу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порядок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призупинення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анулювання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поновлення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плати за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видачу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поновлення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експлуатаційного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дозволу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постановою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Кабінету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Міністрів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видачі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експлуатаційного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дозволу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переробки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харчових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Умовою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експлуатаційного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дозволу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оператором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потужностей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санітарних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потужностях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об’єктах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санітарних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проводиться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санітарної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оформляється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актом.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5457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119B87-E768-44B3-AA96-B8CB6893BE9C}"/>
              </a:ext>
            </a:extLst>
          </p:cNvPr>
          <p:cNvSpPr txBox="1"/>
          <p:nvPr/>
        </p:nvSpPr>
        <p:spPr>
          <a:xfrm>
            <a:off x="639192" y="61066"/>
            <a:ext cx="1118586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нагляд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переробки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імпорту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фітосанітарна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(з вересня 2014 р. — </a:t>
            </a:r>
            <a:r>
              <a:rPr lang="ru-RU" sz="24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4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</a:t>
            </a:r>
            <a:r>
              <a:rPr lang="ru-RU" sz="24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4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безпечності</a:t>
            </a:r>
            <a:r>
              <a:rPr lang="ru-RU" sz="24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харчових</a:t>
            </a:r>
            <a:r>
              <a:rPr lang="ru-RU" sz="24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4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4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Tx/>
              <a:buChar char="-"/>
            </a:pP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додержання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ветеринарно-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тварин,</a:t>
            </a:r>
          </a:p>
          <a:p>
            <a:pPr marL="342900" indent="-342900" algn="just">
              <a:buFontTx/>
              <a:buChar char="-"/>
            </a:pP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 algn="just">
              <a:buFontTx/>
              <a:buChar char="-"/>
            </a:pP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тари,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 algn="just">
              <a:buFontTx/>
              <a:buChar char="-"/>
            </a:pP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постійного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нагляду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проведенням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моніторингових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показниками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безпечності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імпорту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just">
              <a:buFontTx/>
              <a:buChar char="-"/>
            </a:pP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додержання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норм і правил у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умов і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algn="just">
              <a:buFontTx/>
              <a:buChar char="-"/>
            </a:pP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безпечності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періодичного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нагляду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імпорту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тари,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417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F69490-70CD-4162-86BD-63AAA77EA704}"/>
              </a:ext>
            </a:extLst>
          </p:cNvPr>
          <p:cNvSpPr txBox="1"/>
          <p:nvPr/>
        </p:nvSpPr>
        <p:spPr>
          <a:xfrm>
            <a:off x="319596" y="235154"/>
            <a:ext cx="1154097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Положенням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про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державний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ветеринарний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нагляд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та контроль за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діяльністю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суб’єктів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господарювання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щодо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забою тварин,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переробки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зберігання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транспортування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й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реалізації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продукції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тваринного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походження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затверджений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наказом Головного державного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інспектора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ветеринарної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медицини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України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визначено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обов’язки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офіційних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лікарів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ветеринарної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медицини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та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їх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заступників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на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молокопереробних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підприємствах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серед</a:t>
            </a:r>
            <a:r>
              <a:rPr lang="ru-RU" dirty="0"/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яких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облік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суб’єктів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господарювання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зайнятих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виробництвом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та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заготівлею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сирого товарного молока;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контроль за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епізоотичною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ситуацією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у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сировинній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зоні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підприємства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контроль за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правильністю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оформлення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ветеринарних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супровідних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документів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відповідністю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сировини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яка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надходить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супровідним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документам,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наявністю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пломб на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ємностях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недопущення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надходження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молока,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що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не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піддавалося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попередньому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знезараженню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з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господарств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неблагополучних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щодо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інфекційних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хвороб тварин;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контроль за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санітарним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станом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транспортних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засобів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тари,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ємностей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та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іншого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інвентарю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який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використовується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при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перевезенні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молока й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молокопродуктів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з ферм та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інших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суб’єктів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господарювання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вибірковий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лабораторний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dirty="0">
                <a:solidFill>
                  <a:srgbClr val="231F20"/>
                </a:solidFill>
                <a:latin typeface="PetersburgC"/>
              </a:rPr>
              <a:t>к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онтроль сирого товарного молока, яке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надходить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на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переробку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за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показниками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безпеки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контроль за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дотриманням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ветеринарно-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санітарних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вимог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при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зберіганні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пастеризації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та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переробці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молочної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сировини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відбір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зразків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готової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молочної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продукції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для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проведення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досліджень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за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показниками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безпеки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відповідно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до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періодичності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досліджень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визначеної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в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установленому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порядку;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оформлення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в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установленому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порядку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ветеринарних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документів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визначеного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зразка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на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молочну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продукцію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 та </a:t>
            </a:r>
            <a:r>
              <a:rPr lang="ru-RU" sz="1800" b="0" i="0" dirty="0" err="1">
                <a:solidFill>
                  <a:srgbClr val="231F20"/>
                </a:solidFill>
                <a:effectLst/>
                <a:latin typeface="PetersburgC"/>
              </a:rPr>
              <a:t>інші</a:t>
            </a:r>
            <a:r>
              <a:rPr lang="ru-RU" sz="1800" b="0" i="0" dirty="0">
                <a:solidFill>
                  <a:srgbClr val="231F20"/>
                </a:solidFill>
                <a:effectLst/>
                <a:latin typeface="PetersburgC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884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4F8477-2A5E-4780-8A48-0CC82E875FA9}"/>
              </a:ext>
            </a:extLst>
          </p:cNvPr>
          <p:cNvSpPr txBox="1"/>
          <p:nvPr/>
        </p:nvSpPr>
        <p:spPr>
          <a:xfrm>
            <a:off x="683581" y="341647"/>
            <a:ext cx="10635448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</a:t>
            </a:r>
            <a:r>
              <a:rPr lang="ru-RU" sz="3200" b="0" i="0" dirty="0" err="1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0" i="0" dirty="0" err="1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безпечності</a:t>
            </a:r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і </a:t>
            </a:r>
            <a:r>
              <a:rPr lang="ru-RU" sz="3200" b="0" i="0" dirty="0" err="1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ветеринарні</a:t>
            </a:r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імпорту</a:t>
            </a:r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0" i="0" dirty="0" err="1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Україну</a:t>
            </a:r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і </a:t>
            </a:r>
            <a:r>
              <a:rPr lang="ru-RU" sz="3200" b="0" i="0" dirty="0" err="1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затверджені</a:t>
            </a:r>
            <a:r>
              <a:rPr lang="ru-RU" sz="3200" b="0" i="0" dirty="0">
                <a:solidFill>
                  <a:srgbClr val="3837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аказом Державного департаменту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ветеринарної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аграрної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імпорту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Україну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ветеринарно</a:t>
            </a:r>
            <a:r>
              <a:rPr lang="ru-RU" sz="3200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санітарного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та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нагляду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algn="just"/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таких умов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підтверджене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ветеринарним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сертифікатом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підписаним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ветеринарним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лікарем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складеним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мовами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експортера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українською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1941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849D14-BA9E-4A87-BF46-48CF4095E5C4}"/>
              </a:ext>
            </a:extLst>
          </p:cNvPr>
          <p:cNvSpPr txBox="1"/>
          <p:nvPr/>
        </p:nvSpPr>
        <p:spPr>
          <a:xfrm>
            <a:off x="630315" y="245824"/>
            <a:ext cx="1065320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ведуть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селянські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утримують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5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голів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виробляють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сире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товарне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коров’яче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молоко (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сировину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дотримуватись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селянських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сирого товарного молока,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Наказом Державного департаменту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нормативно-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правовим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актом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установлюються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санітарні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первинної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виробленого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селянських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сирого товарного молока,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тваринницьких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санітарного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благоустрою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догляду за коровами,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доїнням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первинною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обробкою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</a:t>
            </a:r>
            <a:r>
              <a:rPr lang="ru-RU" sz="24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135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2373C3-E0BA-4006-B05E-8F03FD3D43F6}"/>
              </a:ext>
            </a:extLst>
          </p:cNvPr>
          <p:cNvSpPr txBox="1"/>
          <p:nvPr/>
        </p:nvSpPr>
        <p:spPr>
          <a:xfrm>
            <a:off x="479394" y="854839"/>
            <a:ext cx="1119474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та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800" b="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здійснюватись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вільного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молока (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ринку) та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за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пряммими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зв’язками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 договорами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молокопереробним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заготівельні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пункти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8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ru-RU" sz="2800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Молоко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надходять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продажна ринки,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ветеринарно-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молоко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ветеринарно-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6670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17DCF7-C958-42C9-BB3F-8EBEBD11F764}"/>
              </a:ext>
            </a:extLst>
          </p:cNvPr>
          <p:cNvSpPr txBox="1"/>
          <p:nvPr/>
        </p:nvSpPr>
        <p:spPr>
          <a:xfrm>
            <a:off x="923277" y="396665"/>
            <a:ext cx="1087514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молоко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ферм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заразних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 тварин,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ветеринарною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довідці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(тварин)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субклінічний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мастит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уміст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соматичних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клітин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щеплення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сибірки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туберкульоз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лейкоз,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бруцельоз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медицину. 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інспектор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району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але 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Молоко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(ДСТУ, 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нормативно-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309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EBAE58-8ECF-41E2-8BA7-0C7DE0300046}"/>
              </a:ext>
            </a:extLst>
          </p:cNvPr>
          <p:cNvSpPr txBox="1"/>
          <p:nvPr/>
        </p:nvSpPr>
        <p:spPr>
          <a:xfrm>
            <a:off x="914400" y="284085"/>
            <a:ext cx="10759736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Забороняється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фальсифікованих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та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приписів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чинного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фальсифікацією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молока —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зняття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жиру,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води,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крохмалю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соди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цукру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домішок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сметани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вершків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домішки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сиру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крохмалю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борошна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масла вершкового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коров’ячого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домішки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рослинних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жирів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кисломолочних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домішки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соди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підозри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фальсифікацію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ветеринарно-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проводяться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та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784348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0B8C61-9128-4125-8ECF-41279166AF1F}"/>
              </a:ext>
            </a:extLst>
          </p:cNvPr>
          <p:cNvSpPr txBox="1"/>
          <p:nvPr/>
        </p:nvSpPr>
        <p:spPr>
          <a:xfrm>
            <a:off x="470518" y="476564"/>
            <a:ext cx="11549848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Правил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ринках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дозволяється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продавати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молоко і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молочні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промислового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підтверджують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безпеку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копії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сертифіката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свідоцтва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обов’язковій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сертифікації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копії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підтверджує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належну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ветеринарних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Молоко і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молочна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отримана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фермерських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продаватися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ринках за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довідки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клінічний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тварини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епізоотичний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місцевості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виданої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установою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ветеринарної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медицини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книжки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виданої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установленому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порядку, та за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висновку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ветеринарно-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санітарної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експертизи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ринку. </a:t>
            </a:r>
          </a:p>
          <a:p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ст. 35 Закону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безпечність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харчових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молоко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необроб</a:t>
            </a:r>
            <a:r>
              <a:rPr lang="ru-RU" sz="2000" dirty="0" err="1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сир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продаватись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агропродовольчих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ринках за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їхньої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придатності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результатами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випробувань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лабораторії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ветеринарно-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санітарної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експертизи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агропродовольчьому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ринку. </a:t>
            </a:r>
          </a:p>
          <a:p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зазначеним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випробуванням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харчові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недомашнього</a:t>
            </a:r>
            <a:b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супроводжуються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документами </a:t>
            </a:r>
            <a:r>
              <a:rPr lang="ru-RU" sz="20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закону.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925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1EE3CE-6511-4640-A0F1-B7EFDDB319E9}"/>
              </a:ext>
            </a:extLst>
          </p:cNvPr>
          <p:cNvSpPr txBox="1"/>
          <p:nvPr/>
        </p:nvSpPr>
        <p:spPr>
          <a:xfrm>
            <a:off x="733887" y="435006"/>
            <a:ext cx="1072422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безпечності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молока та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молочної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приймання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продажу і продажу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продовольчих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молока та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молокопродуктів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через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роздрібну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торговельну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мережу,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та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торговельного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відповідним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Порядком,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затвердженим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наказом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з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європейської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інтеграції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294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C7C863-4CC2-417B-A8AD-1D2299D17DC5}"/>
              </a:ext>
            </a:extLst>
          </p:cNvPr>
          <p:cNvSpPr txBox="1"/>
          <p:nvPr/>
        </p:nvSpPr>
        <p:spPr>
          <a:xfrm>
            <a:off x="674703" y="88777"/>
            <a:ext cx="1099943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Програмою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розвитку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молочного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скотарства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України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до 2020 року</a:t>
            </a:r>
            <a:r>
              <a:rPr lang="ru-RU" sz="1400" dirty="0">
                <a:solidFill>
                  <a:srgbClr val="231F20"/>
                </a:solidFill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молочне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скотарство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визнано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однією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з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провідних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галузей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тваринництва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України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призначення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якої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полягає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у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забезпеченні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виробництва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молочних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продуктів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в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обсягах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які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відповідають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нормам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державної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продовольчої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безпеки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, та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розширення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експортного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потенціалу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вітчизняної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000" b="0" i="0" dirty="0" err="1">
                <a:solidFill>
                  <a:srgbClr val="231F20"/>
                </a:solidFill>
                <a:effectLst/>
                <a:latin typeface="PetersburgC"/>
              </a:rPr>
              <a:t>економіки</a:t>
            </a:r>
            <a:r>
              <a:rPr lang="ru-RU" sz="4000" b="0" i="0" dirty="0">
                <a:solidFill>
                  <a:srgbClr val="231F20"/>
                </a:solidFill>
                <a:effectLst/>
                <a:latin typeface="PetersburgC"/>
              </a:rPr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6728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141BF3-7127-41C2-B575-4F93BA20997A}"/>
              </a:ext>
            </a:extLst>
          </p:cNvPr>
          <p:cNvSpPr txBox="1"/>
          <p:nvPr/>
        </p:nvSpPr>
        <p:spPr>
          <a:xfrm>
            <a:off x="257452" y="476564"/>
            <a:ext cx="1163862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Україна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має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одні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з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найкращих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умов у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світі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для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виробництва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молока та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молочних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продуктів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, але проблему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насиченості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ними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внутрішнього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ринку не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вдалося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повною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мірою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вирішити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навіть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у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найсприятливіші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для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розвитку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молочного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господарства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роки.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Обсяги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виробництва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молока за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останні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роки в межах 14,1—13,7 млн тонн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забезпечують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споживчий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попит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населення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в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молочних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продуктах у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середньому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на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рівні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220—230 кг на одну особу в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рік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при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медично-рекомендованій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нормі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здорового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харчування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380 кг.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Варто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відзначити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що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у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світі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в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загальній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структурі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виробництва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молока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найбільшу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питому вагу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займає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коров’яче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молоко — 83,34 %,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буйволяче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— 12,97 %,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козяче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— 2,17 %,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овече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— 1,29 % та </a:t>
            </a:r>
            <a:r>
              <a:rPr lang="ru-RU" sz="3000" b="0" i="0" dirty="0" err="1">
                <a:solidFill>
                  <a:srgbClr val="231F20"/>
                </a:solidFill>
                <a:effectLst/>
                <a:latin typeface="PetersburgC"/>
              </a:rPr>
              <a:t>верблюже</a:t>
            </a:r>
            <a:r>
              <a:rPr lang="ru-RU" sz="3000" b="0" i="0" dirty="0">
                <a:solidFill>
                  <a:srgbClr val="231F20"/>
                </a:solidFill>
                <a:effectLst/>
                <a:latin typeface="PetersburgC"/>
              </a:rPr>
              <a:t> — 0,23 %.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31838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0B3162C-E985-454F-859F-5BA64D8C5523}"/>
              </a:ext>
            </a:extLst>
          </p:cNvPr>
          <p:cNvSpPr txBox="1"/>
          <p:nvPr/>
        </p:nvSpPr>
        <p:spPr>
          <a:xfrm>
            <a:off x="736847" y="390617"/>
            <a:ext cx="1085739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Правове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регулювання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виробництва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молока та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молочних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продуктів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в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Україні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забезпечується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Законом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України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1" dirty="0">
                <a:solidFill>
                  <a:srgbClr val="231F20"/>
                </a:solidFill>
                <a:effectLst/>
                <a:latin typeface="PetersburgC"/>
              </a:rPr>
              <a:t>«Про молоко та </a:t>
            </a:r>
            <a:r>
              <a:rPr lang="ru-RU" sz="3600" b="0" i="1" dirty="0" err="1">
                <a:solidFill>
                  <a:srgbClr val="231F20"/>
                </a:solidFill>
                <a:effectLst/>
                <a:latin typeface="PetersburgC"/>
              </a:rPr>
              <a:t>молочні</a:t>
            </a:r>
            <a:r>
              <a:rPr lang="ru-RU" sz="36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1" dirty="0" err="1">
                <a:solidFill>
                  <a:srgbClr val="231F20"/>
                </a:solidFill>
                <a:effectLst/>
                <a:latin typeface="PetersburgC"/>
              </a:rPr>
              <a:t>продукти</a:t>
            </a:r>
            <a:r>
              <a:rPr lang="ru-RU" sz="3600" b="0" i="1" dirty="0">
                <a:solidFill>
                  <a:srgbClr val="231F20"/>
                </a:solidFill>
                <a:effectLst/>
                <a:latin typeface="PetersburgC"/>
              </a:rPr>
              <a:t>»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який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спрямований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на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регулювання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відносин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у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процесі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u="sng" dirty="0" err="1">
                <a:solidFill>
                  <a:srgbClr val="231F20"/>
                </a:solidFill>
                <a:effectLst/>
                <a:latin typeface="PetersburgC"/>
              </a:rPr>
              <a:t>виробництва</a:t>
            </a:r>
            <a:r>
              <a:rPr lang="ru-RU" sz="3600" b="0" u="sng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600" b="0" u="sng" dirty="0" err="1">
                <a:solidFill>
                  <a:srgbClr val="231F20"/>
                </a:solidFill>
                <a:effectLst/>
                <a:latin typeface="PetersburgC"/>
              </a:rPr>
              <a:t>транспортування</a:t>
            </a:r>
            <a:r>
              <a:rPr lang="ru-RU" sz="3600" b="0" u="sng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600" b="0" u="sng" dirty="0" err="1">
                <a:solidFill>
                  <a:srgbClr val="231F20"/>
                </a:solidFill>
                <a:effectLst/>
                <a:latin typeface="PetersburgC"/>
              </a:rPr>
              <a:t>переробки</a:t>
            </a:r>
            <a:r>
              <a:rPr lang="ru-RU" sz="3600" b="0" u="sng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600" b="0" u="sng" dirty="0" err="1">
                <a:solidFill>
                  <a:srgbClr val="231F20"/>
                </a:solidFill>
                <a:effectLst/>
                <a:latin typeface="PetersburgC"/>
              </a:rPr>
              <a:t>зберігання</a:t>
            </a:r>
            <a:r>
              <a:rPr lang="ru-RU" sz="3600" b="0" u="sng" dirty="0">
                <a:solidFill>
                  <a:srgbClr val="231F20"/>
                </a:solidFill>
                <a:effectLst/>
                <a:latin typeface="PetersburgC"/>
              </a:rPr>
              <a:t> і </a:t>
            </a:r>
            <a:r>
              <a:rPr lang="ru-RU" sz="3600" b="0" u="sng" dirty="0" err="1">
                <a:solidFill>
                  <a:srgbClr val="231F20"/>
                </a:solidFill>
                <a:effectLst/>
                <a:latin typeface="PetersburgC"/>
              </a:rPr>
              <a:t>реалізації</a:t>
            </a:r>
            <a:r>
              <a:rPr lang="ru-RU" sz="3600" b="0" u="sng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600" b="0" u="sng" dirty="0" err="1">
                <a:solidFill>
                  <a:srgbClr val="231F20"/>
                </a:solidFill>
                <a:effectLst/>
                <a:latin typeface="PetersburgC"/>
              </a:rPr>
              <a:t>ввезення</a:t>
            </a:r>
            <a:r>
              <a:rPr lang="ru-RU" sz="3600" b="0" u="sng" dirty="0">
                <a:solidFill>
                  <a:srgbClr val="231F20"/>
                </a:solidFill>
                <a:effectLst/>
                <a:latin typeface="PetersburgC"/>
              </a:rPr>
              <a:t> на </a:t>
            </a:r>
            <a:r>
              <a:rPr lang="ru-RU" sz="3600" b="0" u="sng" dirty="0" err="1">
                <a:solidFill>
                  <a:srgbClr val="231F20"/>
                </a:solidFill>
                <a:effectLst/>
                <a:latin typeface="PetersburgC"/>
              </a:rPr>
              <a:t>митну</a:t>
            </a:r>
            <a:r>
              <a:rPr lang="ru-RU" sz="3600" b="0" u="sng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u="sng" dirty="0" err="1">
                <a:solidFill>
                  <a:srgbClr val="231F20"/>
                </a:solidFill>
                <a:effectLst/>
                <a:latin typeface="PetersburgC"/>
              </a:rPr>
              <a:t>територію</a:t>
            </a:r>
            <a:r>
              <a:rPr lang="ru-RU" sz="3600" b="0" u="sng" dirty="0">
                <a:solidFill>
                  <a:srgbClr val="231F20"/>
                </a:solidFill>
                <a:effectLst/>
                <a:latin typeface="PetersburgC"/>
              </a:rPr>
              <a:t> та </a:t>
            </a:r>
            <a:r>
              <a:rPr lang="ru-RU" sz="3600" b="0" u="sng" dirty="0" err="1">
                <a:solidFill>
                  <a:srgbClr val="231F20"/>
                </a:solidFill>
                <a:effectLst/>
                <a:latin typeface="PetersburgC"/>
              </a:rPr>
              <a:t>вивезення</a:t>
            </a:r>
            <a:r>
              <a:rPr lang="ru-RU" sz="3600" b="0" u="sng" dirty="0">
                <a:solidFill>
                  <a:srgbClr val="231F20"/>
                </a:solidFill>
                <a:effectLst/>
                <a:latin typeface="PetersburgC"/>
              </a:rPr>
              <a:t> з </a:t>
            </a:r>
            <a:r>
              <a:rPr lang="ru-RU" sz="3600" b="0" u="sng" dirty="0" err="1">
                <a:solidFill>
                  <a:srgbClr val="231F20"/>
                </a:solidFill>
                <a:effectLst/>
                <a:latin typeface="PetersburgC"/>
              </a:rPr>
              <a:t>митної</a:t>
            </a:r>
            <a:r>
              <a:rPr lang="ru-RU" sz="3600" b="0" u="sng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u="sng" dirty="0" err="1">
                <a:solidFill>
                  <a:srgbClr val="231F20"/>
                </a:solidFill>
                <a:effectLst/>
                <a:latin typeface="PetersburgC"/>
              </a:rPr>
              <a:t>території</a:t>
            </a:r>
            <a:r>
              <a:rPr lang="ru-RU" sz="3600" b="0" u="sng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України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молока,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молочної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сировини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та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молочних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продуктів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, і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поширюється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на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суб’єктів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господарю</a:t>
            </a:r>
            <a:r>
              <a:rPr lang="ru-RU" sz="3600" dirty="0" err="1">
                <a:solidFill>
                  <a:srgbClr val="231F20"/>
                </a:solidFill>
                <a:latin typeface="PetersburgC"/>
              </a:rPr>
              <a:t>в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ання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які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проводять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господарську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діяльність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у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цій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31F20"/>
                </a:solidFill>
                <a:effectLst/>
                <a:latin typeface="PetersburgC"/>
              </a:rPr>
              <a:t>сфері</a:t>
            </a:r>
            <a:r>
              <a:rPr lang="ru-RU" sz="3600" b="0" i="0" dirty="0">
                <a:solidFill>
                  <a:srgbClr val="231F20"/>
                </a:solidFill>
                <a:effectLst/>
                <a:latin typeface="PetersburgC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81125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AB72A5-C0D2-44BF-A8CF-4196D95BE2C7}"/>
              </a:ext>
            </a:extLst>
          </p:cNvPr>
          <p:cNvSpPr txBox="1"/>
          <p:nvPr/>
        </p:nvSpPr>
        <p:spPr>
          <a:xfrm>
            <a:off x="550416" y="195310"/>
            <a:ext cx="1127464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Окремі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відносини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у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сфері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молочного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скотарства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виробництва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молока та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молочних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продуктів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регулюються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законодавством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про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племінну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справу у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тваринництві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, про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ветеринарну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медицину, про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безпечність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та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якість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харчових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продуктів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, а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також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про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дитяче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31F20"/>
                </a:solidFill>
                <a:effectLst/>
                <a:latin typeface="PetersburgC"/>
              </a:rPr>
              <a:t>харчування</a:t>
            </a:r>
            <a:r>
              <a:rPr lang="ru-RU" sz="4400" b="0" i="0" dirty="0">
                <a:solidFill>
                  <a:srgbClr val="231F20"/>
                </a:solidFill>
                <a:effectLst/>
                <a:latin typeface="PetersburgC"/>
              </a:rPr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18970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1DC6FF-8705-4E97-9DB3-52F22D16DA71}"/>
              </a:ext>
            </a:extLst>
          </p:cNvPr>
          <p:cNvSpPr txBox="1"/>
          <p:nvPr/>
        </p:nvSpPr>
        <p:spPr>
          <a:xfrm>
            <a:off x="307758" y="206612"/>
            <a:ext cx="11381173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Аналіз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чинного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законодавства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у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сфері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виробництва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та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реалізації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молока та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молочних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продуктів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дозволяє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виокремити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ознаки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які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характеризують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цей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вид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господарської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діяльності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у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агропромисловому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комплексі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України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Насамперед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, Закон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України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1" i="0" dirty="0">
                <a:solidFill>
                  <a:srgbClr val="231F20"/>
                </a:solidFill>
                <a:effectLst/>
                <a:latin typeface="PetersburgC"/>
              </a:rPr>
              <a:t>«Про молоко та </a:t>
            </a:r>
            <a:r>
              <a:rPr lang="ru-RU" sz="2500" b="1" i="0" dirty="0" err="1">
                <a:solidFill>
                  <a:srgbClr val="231F20"/>
                </a:solidFill>
                <a:effectLst/>
                <a:latin typeface="PetersburgC"/>
              </a:rPr>
              <a:t>молочні</a:t>
            </a:r>
            <a:r>
              <a:rPr lang="ru-RU" sz="2500" b="1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1" i="0" dirty="0" err="1">
                <a:solidFill>
                  <a:srgbClr val="231F20"/>
                </a:solidFill>
                <a:effectLst/>
                <a:latin typeface="PetersburgC"/>
              </a:rPr>
              <a:t>продукти</a:t>
            </a:r>
            <a:r>
              <a:rPr lang="ru-RU" sz="2500" b="1" i="0" dirty="0">
                <a:solidFill>
                  <a:srgbClr val="231F20"/>
                </a:solidFill>
                <a:effectLst/>
                <a:latin typeface="PetersburgC"/>
              </a:rPr>
              <a:t>»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визначає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-Italic"/>
              </a:rPr>
              <a:t>специфічний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-Itali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-Italic"/>
              </a:rPr>
              <a:t>суб’єктний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-Italic"/>
              </a:rPr>
              <a:t> склад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відносин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щодо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виробництва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молока. </a:t>
            </a:r>
          </a:p>
          <a:p>
            <a:pPr algn="just"/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Зокрема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відповідно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до ст. 1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зазначеного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Закону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виробниками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молока та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молочної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сировини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є:</a:t>
            </a:r>
          </a:p>
          <a:p>
            <a:pPr algn="just"/>
            <a:r>
              <a:rPr lang="ru-RU" sz="2500" dirty="0">
                <a:solidFill>
                  <a:srgbClr val="231F20"/>
                </a:solidFill>
                <a:latin typeface="PetersburgC"/>
              </a:rPr>
              <a:t>-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юридичні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особи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незалежно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від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форми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власності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</a:p>
          <a:p>
            <a:pPr marL="457200" indent="-457200" algn="just">
              <a:buFontTx/>
              <a:buChar char="-"/>
            </a:pP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фізичні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особи —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суб’єкти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підприємницької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діяльності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</a:p>
          <a:p>
            <a:pPr marL="457200" indent="-457200" algn="just">
              <a:buFontTx/>
              <a:buChar char="-"/>
            </a:pP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особисті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селянські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господарства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</a:p>
          <a:p>
            <a:pPr marL="457200" indent="-457200" algn="just">
              <a:buFontTx/>
              <a:buChar char="-"/>
            </a:pP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фізичні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особи,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які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утримують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корів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овець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кіз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буйволиць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кобил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та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виробляють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молоко і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молочну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0" dirty="0" err="1">
                <a:solidFill>
                  <a:srgbClr val="231F20"/>
                </a:solidFill>
                <a:effectLst/>
                <a:latin typeface="PetersburgC"/>
              </a:rPr>
              <a:t>сировину</a:t>
            </a:r>
            <a:r>
              <a:rPr lang="ru-RU" sz="2500" b="0" i="0" dirty="0">
                <a:solidFill>
                  <a:srgbClr val="231F20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Загалом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виробників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молока та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молочної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сировини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можна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класифікувати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на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суб’єктів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господарювання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та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осіб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які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ведуть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особисте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селянське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господарство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або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утримують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корів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овець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кіз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буйволиць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кобил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. У чинному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законодавстві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України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встановлені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різні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вимоги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до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зазначених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осіб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як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суб’єктів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виробництва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молока та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молочних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2500" b="0" i="1" dirty="0" err="1">
                <a:solidFill>
                  <a:srgbClr val="231F20"/>
                </a:solidFill>
                <a:effectLst/>
                <a:latin typeface="PetersburgC"/>
              </a:rPr>
              <a:t>продуктів</a:t>
            </a:r>
            <a:r>
              <a:rPr lang="ru-RU" sz="2500" b="0" i="1" dirty="0">
                <a:solidFill>
                  <a:srgbClr val="231F20"/>
                </a:solidFill>
                <a:effectLst/>
                <a:latin typeface="PetersburgC"/>
              </a:rPr>
              <a:t>.</a:t>
            </a:r>
            <a:r>
              <a:rPr lang="ru-RU" sz="25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1653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B31DBB-F56D-4A0E-BD1C-8962AD80BBEB}"/>
              </a:ext>
            </a:extLst>
          </p:cNvPr>
          <p:cNvSpPr txBox="1"/>
          <p:nvPr/>
        </p:nvSpPr>
        <p:spPr>
          <a:xfrm>
            <a:off x="461639" y="248575"/>
            <a:ext cx="11372295" cy="5216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700" b="0" i="1" dirty="0" err="1">
                <a:solidFill>
                  <a:srgbClr val="231F20"/>
                </a:solidFill>
                <a:effectLst/>
                <a:latin typeface="PetersburgC-Italic"/>
              </a:rPr>
              <a:t>Об’єктами</a:t>
            </a:r>
            <a:r>
              <a:rPr lang="ru-RU" sz="3700" b="0" i="1" dirty="0">
                <a:solidFill>
                  <a:srgbClr val="231F20"/>
                </a:solidFill>
                <a:effectLst/>
                <a:latin typeface="PetersburgC-Itali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правовідносин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у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сфері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виробництва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молока та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молочних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продуктів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є молоко,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молочна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сировина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та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вироблені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з них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молочні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продукти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Відповідно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до ст. 1 Закону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України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«Про молоко та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молочні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продукти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» </a:t>
            </a:r>
            <a:r>
              <a:rPr lang="ru-RU" sz="3700" b="1" i="1" dirty="0">
                <a:solidFill>
                  <a:srgbClr val="231F20"/>
                </a:solidFill>
                <a:effectLst/>
                <a:latin typeface="PetersburgC-Italic"/>
              </a:rPr>
              <a:t>молоко </a:t>
            </a:r>
            <a:r>
              <a:rPr lang="ru-RU" sz="3700" b="1" i="1" dirty="0" err="1">
                <a:solidFill>
                  <a:srgbClr val="231F20"/>
                </a:solidFill>
                <a:effectLst/>
                <a:latin typeface="PetersburgC-Italic"/>
              </a:rPr>
              <a:t>сире</a:t>
            </a:r>
            <a:r>
              <a:rPr lang="ru-RU" sz="3700" b="1" i="1" dirty="0">
                <a:solidFill>
                  <a:srgbClr val="231F20"/>
                </a:solidFill>
                <a:effectLst/>
                <a:latin typeface="PetersburgC-Italic"/>
              </a:rPr>
              <a:t> 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—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це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продукт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нормальної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секреції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молочних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залоз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однієї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або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декількох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здорових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корів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овець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кіз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буйволиць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кобил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, температура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якого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не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перевищує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40 град. </a:t>
            </a:r>
            <a:r>
              <a:rPr lang="en-US" sz="3700" b="0" i="0" dirty="0">
                <a:solidFill>
                  <a:srgbClr val="231F20"/>
                </a:solidFill>
                <a:effectLst/>
                <a:latin typeface="PetersburgC"/>
              </a:rPr>
              <a:t>C 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і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який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не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піддавався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будь-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якій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700" b="0" i="0" dirty="0" err="1">
                <a:solidFill>
                  <a:srgbClr val="231F20"/>
                </a:solidFill>
                <a:effectLst/>
                <a:latin typeface="PetersburgC"/>
              </a:rPr>
              <a:t>обробці</a:t>
            </a:r>
            <a:r>
              <a:rPr lang="ru-RU" sz="3700" b="0" i="0" dirty="0">
                <a:solidFill>
                  <a:srgbClr val="231F20"/>
                </a:solidFill>
                <a:effectLst/>
                <a:latin typeface="PetersburgC"/>
              </a:rPr>
              <a:t>.</a:t>
            </a:r>
            <a:endParaRPr lang="ru-RU" sz="3700" dirty="0"/>
          </a:p>
        </p:txBody>
      </p:sp>
    </p:spTree>
    <p:extLst>
      <p:ext uri="{BB962C8B-B14F-4D97-AF65-F5344CB8AC3E}">
        <p14:creationId xmlns:p14="http://schemas.microsoft.com/office/powerpoint/2010/main" val="464648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682AA1-4122-4A7B-BF59-DDE34149A69A}"/>
              </a:ext>
            </a:extLst>
          </p:cNvPr>
          <p:cNvSpPr txBox="1"/>
          <p:nvPr/>
        </p:nvSpPr>
        <p:spPr>
          <a:xfrm>
            <a:off x="346230" y="355107"/>
            <a:ext cx="1129239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1" i="1" dirty="0">
                <a:solidFill>
                  <a:srgbClr val="231F20"/>
                </a:solidFill>
                <a:effectLst/>
                <a:latin typeface="PetersburgC-Italic"/>
              </a:rPr>
              <a:t>Молочною </a:t>
            </a:r>
            <a:r>
              <a:rPr lang="ru-RU" sz="3200" b="1" i="1" dirty="0" err="1">
                <a:solidFill>
                  <a:srgbClr val="231F20"/>
                </a:solidFill>
                <a:effectLst/>
                <a:latin typeface="PetersburgC-Italic"/>
              </a:rPr>
              <a:t>сировиною</a:t>
            </a:r>
            <a:r>
              <a:rPr lang="ru-RU" sz="3200" b="1" i="1" dirty="0">
                <a:solidFill>
                  <a:srgbClr val="231F20"/>
                </a:solidFill>
                <a:effectLst/>
                <a:latin typeface="PetersburgC-Italic"/>
              </a:rPr>
              <a:t> 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є молоко, яке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піддавалося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попередній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фізичній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обробці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(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фільтрації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охолодженню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), 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також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будь-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які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молочні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продукти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що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містять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виключно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складові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молока (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молочний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жир,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молочний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білок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, лактозу) і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можуть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бути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використані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у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виробництві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іншої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продукції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.</a:t>
            </a:r>
          </a:p>
          <a:p>
            <a:pPr algn="just"/>
            <a:r>
              <a:rPr lang="ru-RU" sz="3200" b="1" i="1" dirty="0" err="1">
                <a:solidFill>
                  <a:srgbClr val="231F20"/>
                </a:solidFill>
                <a:effectLst/>
                <a:latin typeface="PetersburgC-Italic"/>
              </a:rPr>
              <a:t>Молочні</a:t>
            </a:r>
            <a:r>
              <a:rPr lang="ru-RU" sz="3200" b="1" i="1" dirty="0">
                <a:solidFill>
                  <a:srgbClr val="231F20"/>
                </a:solidFill>
                <a:effectLst/>
                <a:latin typeface="PetersburgC-Italic"/>
              </a:rPr>
              <a:t> </a:t>
            </a:r>
            <a:r>
              <a:rPr lang="ru-RU" sz="3200" b="1" i="1" dirty="0" err="1">
                <a:solidFill>
                  <a:srgbClr val="231F20"/>
                </a:solidFill>
                <a:effectLst/>
                <a:latin typeface="PetersburgC-Italic"/>
              </a:rPr>
              <a:t>продукти</a:t>
            </a:r>
            <a:r>
              <a:rPr lang="ru-RU" sz="3200" b="0" i="1" dirty="0">
                <a:solidFill>
                  <a:srgbClr val="231F20"/>
                </a:solidFill>
                <a:effectLst/>
                <a:latin typeface="PetersburgC-Italic"/>
              </a:rPr>
              <a:t> —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це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продукти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одержані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з молока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або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молочної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сировини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які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можуть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містити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харчові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добавки,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необхідні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для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виробництва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, за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умови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що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ці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добавки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ні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частково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ні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повністю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не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замінюють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складових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молока (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молочний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жир,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молочний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31F20"/>
                </a:solidFill>
                <a:effectLst/>
                <a:latin typeface="PetersburgC"/>
              </a:rPr>
              <a:t>білок</a:t>
            </a:r>
            <a:r>
              <a:rPr lang="ru-RU" sz="3200" b="0" i="0" dirty="0">
                <a:solidFill>
                  <a:srgbClr val="231F20"/>
                </a:solidFill>
                <a:effectLst/>
                <a:latin typeface="PetersburgC"/>
              </a:rPr>
              <a:t>, лактозу).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765180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2780</Words>
  <Application>Microsoft Office PowerPoint</Application>
  <PresentationFormat>Широкий екран</PresentationFormat>
  <Paragraphs>102</Paragraphs>
  <Slides>29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PetersburgC</vt:lpstr>
      <vt:lpstr>PetersburgC-Italic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28</cp:revision>
  <dcterms:created xsi:type="dcterms:W3CDTF">2022-07-13T12:04:26Z</dcterms:created>
  <dcterms:modified xsi:type="dcterms:W3CDTF">2022-08-22T06:17:22Z</dcterms:modified>
</cp:coreProperties>
</file>