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3" r:id="rId27"/>
    <p:sldId id="284" r:id="rId28"/>
    <p:sldId id="285" r:id="rId29"/>
    <p:sldId id="286" r:id="rId30"/>
    <p:sldId id="287" r:id="rId31"/>
    <p:sldId id="288" r:id="rId3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7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E4D2B7-A395-4BF2-8CE0-986017BB69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34C87F5B-3B2F-404E-B382-BA1F17B56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4A37E19-575D-46C4-9114-B5B4756EA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4514-AF85-4AE3-8FCE-151C1A2CE7FA}" type="datetimeFigureOut">
              <a:rPr lang="ru-RU" smtClean="0"/>
              <a:t>08.08.2022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2B60524-7EFB-4C3E-9F8F-627571206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7B26B15-984A-4A77-97F3-0EFB50B72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2730-8106-4893-8B70-DE5A664E4AC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84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8F818D-FA76-44B4-9A0F-49A3FA89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E5969794-04A9-4B5C-8A4D-24FEE933A6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84C1175-6741-47EA-A1FA-7350D9E0C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4514-AF85-4AE3-8FCE-151C1A2CE7FA}" type="datetimeFigureOut">
              <a:rPr lang="ru-RU" smtClean="0"/>
              <a:t>08.08.2022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24CD2FE-FCAB-4E30-AAB7-DD68C7ED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9DF17A0-4766-4977-A5C3-8B81BF4F3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2730-8106-4893-8B70-DE5A664E4AC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524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70034DFE-474D-4F9B-9273-EBBE5627B9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EED762C8-E156-4AF7-9CA7-8B2E0C96F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FBCA027-D1E7-422C-A5D6-DB977AC87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4514-AF85-4AE3-8FCE-151C1A2CE7FA}" type="datetimeFigureOut">
              <a:rPr lang="ru-RU" smtClean="0"/>
              <a:t>08.08.2022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80B71A1-8290-4C21-A558-44CEE9DFF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6A12035-846E-4612-BAF0-BEAA061F1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2730-8106-4893-8B70-DE5A664E4AC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19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EFB209-2B37-49E1-8F6E-B51F5EE19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01A1EA-1DCE-4F03-89A7-EC8A98E83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0701BD0-0895-45CF-BF9D-4C72820AB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4514-AF85-4AE3-8FCE-151C1A2CE7FA}" type="datetimeFigureOut">
              <a:rPr lang="ru-RU" smtClean="0"/>
              <a:t>08.08.2022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8E1B427-8246-417B-97E8-D7D9656CC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B4F5C57-D2E0-44BF-97A6-41617F882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2730-8106-4893-8B70-DE5A664E4AC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78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211EB6-67D0-4801-8E8C-C7C2D458C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7E0985A-277E-498B-AED0-146412DA9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C75E77C-EF2D-437B-B27F-07088189B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4514-AF85-4AE3-8FCE-151C1A2CE7FA}" type="datetimeFigureOut">
              <a:rPr lang="ru-RU" smtClean="0"/>
              <a:t>08.08.2022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DE5F23E-F32A-4BDE-8699-85902CA35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0E1014B-6F7D-4DD7-9EDA-C08B0D731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2730-8106-4893-8B70-DE5A664E4AC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11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A92921-CEEC-4E04-8CA8-EBC49C898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0A9A241-A621-4AA9-9263-EA1FBFFCE7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70A0911-ED20-46F6-A738-8A6044181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11BD3448-222B-41CD-B6DC-3DBF97421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4514-AF85-4AE3-8FCE-151C1A2CE7FA}" type="datetimeFigureOut">
              <a:rPr lang="ru-RU" smtClean="0"/>
              <a:t>08.08.2022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E14F79D-0B71-4473-8400-DF40E07E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BD92F5A-0FB3-42B0-8800-ABDCF26CA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2730-8106-4893-8B70-DE5A664E4AC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93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FD0D51-ECD6-4E53-9184-0C7557A0D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A4C382C-3A57-41DD-9B9B-049B79705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9EF5DEAE-7ADA-4487-92F0-BEC5A9525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19C1DDC9-ABE3-4B53-AFC9-A4A94DC70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82E30AAE-F89C-48F3-9353-030FC2B3E9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B1A4DD9B-421F-4186-A474-FC1B8B4C6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4514-AF85-4AE3-8FCE-151C1A2CE7FA}" type="datetimeFigureOut">
              <a:rPr lang="ru-RU" smtClean="0"/>
              <a:t>08.08.2022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16F9B286-32F8-4BFA-9EC5-586F6E6E9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BC04CCB4-819F-4AA2-8B58-7E8D29272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2730-8106-4893-8B70-DE5A664E4AC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267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D6C32C-F0D6-442F-976F-F9AE930E3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4EFFC14D-FF59-4E2B-B679-5442EC5EF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4514-AF85-4AE3-8FCE-151C1A2CE7FA}" type="datetimeFigureOut">
              <a:rPr lang="ru-RU" smtClean="0"/>
              <a:t>08.08.2022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FC7BB447-1290-4651-B8EB-C8AF483A7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EB6307F5-33FB-4DD9-9375-3BFEF7549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2730-8106-4893-8B70-DE5A664E4AC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44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3C7F8AD6-D232-4530-8939-4A4DCF77B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4514-AF85-4AE3-8FCE-151C1A2CE7FA}" type="datetimeFigureOut">
              <a:rPr lang="ru-RU" smtClean="0"/>
              <a:t>08.08.2022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B912784B-86C8-47DF-BB01-701F67F17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0F3D4A2E-DB77-4CF4-ADFB-B52435233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2730-8106-4893-8B70-DE5A664E4AC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963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F9D268-F0FE-469A-99CB-19F3B6CEC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61E586C-D1E0-4A88-AE61-EFE9240B9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F755819-F601-4D06-ADD8-9D0DF414C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064E0E0-3D37-4064-A396-20465083C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4514-AF85-4AE3-8FCE-151C1A2CE7FA}" type="datetimeFigureOut">
              <a:rPr lang="ru-RU" smtClean="0"/>
              <a:t>08.08.2022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3DDD701-025A-40E0-A9AC-6B6E42B3F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54D56EF-D49C-4E74-8C58-1B574E274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2730-8106-4893-8B70-DE5A664E4AC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07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5701AC-EE18-4E93-BA87-033D42E2E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37E476DB-F1F7-4D00-BDAB-FDC24B1A69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0F236B95-F27F-49E9-8DDF-84EE91ACE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4699575-0992-45F9-B5F7-60B2B10B4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4514-AF85-4AE3-8FCE-151C1A2CE7FA}" type="datetimeFigureOut">
              <a:rPr lang="ru-RU" smtClean="0"/>
              <a:t>08.08.2022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75BD9127-FEF2-4EB8-9182-312BCE5C9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D35BEC1-F02A-4B58-A9F4-9E85937D8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2730-8106-4893-8B70-DE5A664E4AC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86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175F30DE-52A7-4F1E-AE3B-E8CE9E873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BEBA5FE-E307-408B-AE92-A67237BAC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2458730-175C-4867-A93E-B60C04352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F4514-AF85-4AE3-8FCE-151C1A2CE7FA}" type="datetimeFigureOut">
              <a:rPr lang="ru-RU" smtClean="0"/>
              <a:t>08.08.2022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49ACECF-568E-4C29-870F-79B6C9D67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99E27C9-109D-4224-A5D6-BC61CBDCB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62730-8106-4893-8B70-DE5A664E4AC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683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4A4B874-C634-405B-9B3C-90C0C890458E}"/>
              </a:ext>
            </a:extLst>
          </p:cNvPr>
          <p:cNvSpPr txBox="1"/>
          <p:nvPr/>
        </p:nvSpPr>
        <p:spPr>
          <a:xfrm>
            <a:off x="648069" y="137407"/>
            <a:ext cx="1054667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Лекція 3</a:t>
            </a:r>
          </a:p>
          <a:p>
            <a:pPr algn="ctr"/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 та правове забезпечення організації племінної</a:t>
            </a:r>
            <a:r>
              <a:rPr lang="uk-UA" sz="3600" b="1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справи як виду господарської діяльності в агропромисловому </a:t>
            </a:r>
          </a:p>
          <a:p>
            <a:pPr algn="ctr"/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комплексі</a:t>
            </a:r>
            <a:r>
              <a:rPr lang="uk-UA" sz="36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endParaRPr lang="ru-RU" sz="3600" b="1" dirty="0"/>
          </a:p>
        </p:txBody>
      </p:sp>
      <p:pic>
        <p:nvPicPr>
          <p:cNvPr id="1026" name="Picture 2" descr="Інформація про Порядок присвоєння відповідного статусу суб'єктам племінної  справи у тваринництві | Управління агропромислового розвитку">
            <a:extLst>
              <a:ext uri="{FF2B5EF4-FFF2-40B4-BE49-F238E27FC236}">
                <a16:creationId xmlns:a16="http://schemas.microsoft.com/office/drawing/2014/main" id="{E6CCE4BF-52BE-4FC2-A445-6B922F390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181" y="3136037"/>
            <a:ext cx="4394447" cy="329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0895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D76AA56-55CB-460E-9268-39EDA351F07E}"/>
              </a:ext>
            </a:extLst>
          </p:cNvPr>
          <p:cNvSpPr txBox="1"/>
          <p:nvPr/>
        </p:nvSpPr>
        <p:spPr>
          <a:xfrm>
            <a:off x="621437" y="408373"/>
            <a:ext cx="10937289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Держплемреєстру</a:t>
            </a:r>
            <a:r>
              <a:rPr lang="ru-RU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вносяться</a:t>
            </a:r>
            <a:r>
              <a:rPr lang="ru-RU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 algn="just" fontAlgn="base">
              <a:buFont typeface="Wingdings" panose="05000000000000000000" pitchFamily="2" charset="2"/>
              <a:buChar char="ü"/>
            </a:pP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занесені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анкети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суб'єкта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 algn="just" fontAlgn="base">
              <a:buFont typeface="Wingdings" panose="05000000000000000000" pitchFamily="2" charset="2"/>
              <a:buChar char="ü"/>
            </a:pP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кількісні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якісні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стада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виробничо-господарської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суб'єкта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статусу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племінного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кінного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заводу,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племінного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репродуктора,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племінного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птахорепродуктора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станції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шовківництва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гренажного заводу,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пасіки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племінного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бджолорозплідника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конюшні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репродуктора,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генофондного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5631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627829-DDB9-46EE-BCC1-6681A69A96E9}"/>
              </a:ext>
            </a:extLst>
          </p:cNvPr>
          <p:cNvSpPr txBox="1"/>
          <p:nvPr/>
        </p:nvSpPr>
        <p:spPr>
          <a:xfrm>
            <a:off x="372863" y="550417"/>
            <a:ext cx="1123025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заводської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конюшні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іподрому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трендепо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селекційного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центру,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з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контрольно-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випробувальної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станції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контрольно-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випробувальної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станції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птахівництва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лабораторії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генетичного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контролю,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лабораторії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з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трансплантації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ембріонів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лабораторії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з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тваринницької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встановленому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присвоєний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статус;</a:t>
            </a: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ветеринарно-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санітарний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є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власниками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племінних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генетичних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реєстраційний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номер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0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524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3B87CA1-48B4-4CEA-87B7-0FCB0A147167}"/>
              </a:ext>
            </a:extLst>
          </p:cNvPr>
          <p:cNvSpPr txBox="1"/>
          <p:nvPr/>
        </p:nvSpPr>
        <p:spPr>
          <a:xfrm>
            <a:off x="763480" y="506280"/>
            <a:ext cx="10315852" cy="502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610"/>
              </a:lnSpc>
              <a:buSzPts val="1400"/>
              <a:tabLst>
                <a:tab pos="441960" algn="l"/>
                <a:tab pos="442595" algn="l"/>
              </a:tabLst>
            </a:pPr>
            <a:r>
              <a:rPr lang="en-US" sz="2800" b="1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2800" b="1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b="1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Ліцензування</a:t>
            </a:r>
            <a:r>
              <a:rPr lang="ru-RU" sz="2800" b="1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господарської</a:t>
            </a:r>
            <a:r>
              <a:rPr lang="ru-RU" sz="2800" b="1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sz="2800" b="1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2800" b="1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племінній</a:t>
            </a:r>
            <a:r>
              <a:rPr lang="ru-RU" sz="2800" b="1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справі</a:t>
            </a:r>
            <a:endParaRPr lang="uk-UA" sz="2800" b="1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ts val="1610"/>
              </a:lnSpc>
              <a:buSzPts val="1400"/>
              <a:tabLst>
                <a:tab pos="441960" algn="l"/>
                <a:tab pos="442595" algn="l"/>
              </a:tabLst>
            </a:pPr>
            <a:endParaRPr lang="ru-RU" sz="14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F4059B-2BBA-4FC8-93CF-5CD056359474}"/>
              </a:ext>
            </a:extLst>
          </p:cNvPr>
          <p:cNvSpPr txBox="1"/>
          <p:nvPr/>
        </p:nvSpPr>
        <p:spPr>
          <a:xfrm>
            <a:off x="62144" y="888519"/>
            <a:ext cx="1196709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i="0" dirty="0">
                <a:effectLst/>
                <a:latin typeface="times new roman" panose="02020603050405020304" pitchFamily="18" charset="0"/>
              </a:rPr>
              <a:t>Законом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«Про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племінну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справу у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тваринництві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» в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редакції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від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21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грудня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1999 року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господарська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у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племінній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справі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у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тваринництві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,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пов’язана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з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торгівлею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племінними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(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генетичними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) ресурсами,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проведенням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генетичної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експертизи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походження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та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аномалій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тварин,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підлягає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ліцензуванню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та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реєстрації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до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законодавства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i="0" dirty="0">
                <a:effectLst/>
                <a:latin typeface="times new roman" panose="02020603050405020304" pitchFamily="18" charset="0"/>
              </a:rPr>
              <a:t>У чинному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законодавстві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племінні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(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генетичні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)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ресурси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визначаються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як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тварини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, сперма,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ембріони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,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яйцеклітини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,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які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мають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племінну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(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генетичну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)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цінність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i="0" dirty="0" err="1">
                <a:effectLst/>
                <a:latin typeface="times new roman" panose="02020603050405020304" pitchFamily="18" charset="0"/>
              </a:rPr>
              <a:t>Під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торгівлею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племінними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(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генетичними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) ресурсами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розуміються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будь-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які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операції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,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що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здійснюються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за договорами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купівлі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-продажу,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міни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, поставки та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іншими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цивільно-правовими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договорами,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які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передбачають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передавання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прав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власності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на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племінні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(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генетичні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)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ресурси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власного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та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невласного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виробництва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 для </a:t>
            </a:r>
            <a:r>
              <a:rPr lang="ru-RU" sz="2800" i="0" dirty="0" err="1">
                <a:effectLst/>
                <a:latin typeface="times new roman" panose="02020603050405020304" pitchFamily="18" charset="0"/>
              </a:rPr>
              <a:t>відтворення</a:t>
            </a:r>
            <a:r>
              <a:rPr lang="ru-RU" sz="2800" i="0" dirty="0">
                <a:effectLst/>
                <a:latin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32841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CBF21CE-4533-40FC-B39E-D3267541A6CA}"/>
              </a:ext>
            </a:extLst>
          </p:cNvPr>
          <p:cNvSpPr txBox="1"/>
          <p:nvPr/>
        </p:nvSpPr>
        <p:spPr>
          <a:xfrm>
            <a:off x="355107" y="328474"/>
            <a:ext cx="1138117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600" b="0" i="1" dirty="0" err="1">
                <a:effectLst/>
                <a:latin typeface="times new roman" panose="02020603050405020304" pitchFamily="18" charset="0"/>
              </a:rPr>
              <a:t>Генетична</a:t>
            </a:r>
            <a:r>
              <a:rPr lang="ru-RU" sz="3600" b="0" i="1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i="1" dirty="0" err="1">
                <a:effectLst/>
                <a:latin typeface="times new roman" panose="02020603050405020304" pitchFamily="18" charset="0"/>
              </a:rPr>
              <a:t>експертиза</a:t>
            </a:r>
            <a:r>
              <a:rPr lang="ru-RU" sz="3600" b="0" i="1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i="1" dirty="0" err="1">
                <a:effectLst/>
                <a:latin typeface="times new roman" panose="02020603050405020304" pitchFamily="18" charset="0"/>
              </a:rPr>
              <a:t>аномалій</a:t>
            </a:r>
            <a:r>
              <a:rPr lang="ru-RU" sz="3600" b="0" i="1" dirty="0">
                <a:effectLst/>
                <a:latin typeface="times new roman" panose="02020603050405020304" pitchFamily="18" charset="0"/>
              </a:rPr>
              <a:t> тварин </a:t>
            </a:r>
            <a:r>
              <a:rPr lang="ru-RU" sz="3600" b="0" i="1" dirty="0" err="1">
                <a:effectLst/>
                <a:latin typeface="times new roman" panose="02020603050405020304" pitchFamily="18" charset="0"/>
              </a:rPr>
              <a:t>полягає</a:t>
            </a:r>
            <a:r>
              <a:rPr lang="ru-RU" sz="3600" b="0" i="1" dirty="0">
                <a:effectLst/>
                <a:latin typeface="times new roman" panose="02020603050405020304" pitchFamily="18" charset="0"/>
              </a:rPr>
              <a:t> у </a:t>
            </a:r>
            <a:r>
              <a:rPr lang="ru-RU" sz="3600" b="0" i="1" dirty="0" err="1">
                <a:effectLst/>
                <a:latin typeface="times new roman" panose="02020603050405020304" pitchFamily="18" charset="0"/>
              </a:rPr>
              <a:t>виявленні</a:t>
            </a:r>
            <a:r>
              <a:rPr lang="ru-RU" sz="3600" b="0" i="1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i="1" dirty="0" err="1">
                <a:effectLst/>
                <a:latin typeface="times new roman" panose="02020603050405020304" pitchFamily="18" charset="0"/>
              </a:rPr>
              <a:t>лабораторними</a:t>
            </a:r>
            <a:r>
              <a:rPr lang="ru-RU" sz="3600" b="0" i="1" dirty="0">
                <a:effectLst/>
                <a:latin typeface="times new roman" panose="02020603050405020304" pitchFamily="18" charset="0"/>
              </a:rPr>
              <a:t> методами </a:t>
            </a:r>
            <a:r>
              <a:rPr lang="ru-RU" sz="3600" b="0" i="1" dirty="0" err="1">
                <a:effectLst/>
                <a:latin typeface="times new roman" panose="02020603050405020304" pitchFamily="18" charset="0"/>
              </a:rPr>
              <a:t>морфофункціональних</a:t>
            </a:r>
            <a:r>
              <a:rPr lang="ru-RU" sz="3600" b="0" i="1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i="1" dirty="0" err="1">
                <a:effectLst/>
                <a:latin typeface="times new roman" panose="02020603050405020304" pitchFamily="18" charset="0"/>
              </a:rPr>
              <a:t>порушень</a:t>
            </a:r>
            <a:r>
              <a:rPr lang="ru-RU" sz="3600" b="0" i="1" dirty="0">
                <a:effectLst/>
                <a:latin typeface="times new roman" panose="02020603050405020304" pitchFamily="18" charset="0"/>
              </a:rPr>
              <a:t> в </a:t>
            </a:r>
            <a:r>
              <a:rPr lang="ru-RU" sz="3600" b="0" i="1" dirty="0" err="1">
                <a:effectLst/>
                <a:latin typeface="times new roman" panose="02020603050405020304" pitchFamily="18" charset="0"/>
              </a:rPr>
              <a:t>організмі</a:t>
            </a:r>
            <a:r>
              <a:rPr lang="ru-RU" sz="3600" b="0" i="1" dirty="0">
                <a:effectLst/>
                <a:latin typeface="times new roman" panose="02020603050405020304" pitchFamily="18" charset="0"/>
              </a:rPr>
              <a:t> тварин, </a:t>
            </a:r>
            <a:r>
              <a:rPr lang="ru-RU" sz="3600" b="0" i="1" dirty="0" err="1">
                <a:effectLst/>
                <a:latin typeface="times new roman" panose="02020603050405020304" pitchFamily="18" charset="0"/>
              </a:rPr>
              <a:t>які</a:t>
            </a:r>
            <a:r>
              <a:rPr lang="ru-RU" sz="3600" b="0" i="1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i="1" dirty="0" err="1">
                <a:effectLst/>
                <a:latin typeface="times new roman" panose="02020603050405020304" pitchFamily="18" charset="0"/>
              </a:rPr>
              <a:t>виникають</a:t>
            </a:r>
            <a:r>
              <a:rPr lang="ru-RU" sz="3600" b="0" i="1" dirty="0">
                <a:effectLst/>
                <a:latin typeface="times new roman" panose="02020603050405020304" pitchFamily="18" charset="0"/>
              </a:rPr>
              <a:t> у </a:t>
            </a:r>
            <a:r>
              <a:rPr lang="ru-RU" sz="3600" b="0" i="1" dirty="0" err="1">
                <a:effectLst/>
                <a:latin typeface="times new roman" panose="02020603050405020304" pitchFamily="18" charset="0"/>
              </a:rPr>
              <a:t>результаті</a:t>
            </a:r>
            <a:r>
              <a:rPr lang="ru-RU" sz="3600" b="0" i="1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i="1" dirty="0" err="1">
                <a:effectLst/>
                <a:latin typeface="times new roman" panose="02020603050405020304" pitchFamily="18" charset="0"/>
              </a:rPr>
              <a:t>генних</a:t>
            </a:r>
            <a:r>
              <a:rPr lang="ru-RU" sz="3600" b="0" i="1" dirty="0">
                <a:effectLst/>
                <a:latin typeface="times new roman" panose="02020603050405020304" pitchFamily="18" charset="0"/>
              </a:rPr>
              <a:t> і </a:t>
            </a:r>
            <a:r>
              <a:rPr lang="ru-RU" sz="3600" b="0" i="1" dirty="0" err="1">
                <a:effectLst/>
                <a:latin typeface="times new roman" panose="02020603050405020304" pitchFamily="18" charset="0"/>
              </a:rPr>
              <a:t>хромосомних</a:t>
            </a:r>
            <a:r>
              <a:rPr lang="ru-RU" sz="3600" b="0" i="1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i="1" dirty="0" err="1">
                <a:effectLst/>
                <a:latin typeface="times new roman" panose="02020603050405020304" pitchFamily="18" charset="0"/>
              </a:rPr>
              <a:t>мутацій</a:t>
            </a:r>
            <a:r>
              <a:rPr lang="ru-RU" sz="3600" b="0" i="1" dirty="0">
                <a:effectLst/>
                <a:latin typeface="times new roman" panose="02020603050405020304" pitchFamily="18" charset="0"/>
              </a:rPr>
              <a:t>. </a:t>
            </a:r>
          </a:p>
          <a:p>
            <a:pPr algn="just"/>
            <a:endParaRPr lang="ru-RU" sz="3600" dirty="0">
              <a:latin typeface="times new roman" panose="02020603050405020304" pitchFamily="18" charset="0"/>
            </a:endParaRPr>
          </a:p>
          <a:p>
            <a:pPr algn="just"/>
            <a:r>
              <a:rPr lang="ru-RU" sz="3600" b="1" i="1" dirty="0" err="1">
                <a:effectLst/>
                <a:latin typeface="times new roman" panose="02020603050405020304" pitchFamily="18" charset="0"/>
              </a:rPr>
              <a:t>Генетична</a:t>
            </a:r>
            <a:r>
              <a:rPr lang="ru-RU" sz="3600" b="1" i="1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1" i="1" dirty="0" err="1">
                <a:effectLst/>
                <a:latin typeface="times new roman" panose="02020603050405020304" pitchFamily="18" charset="0"/>
              </a:rPr>
              <a:t>експертиза</a:t>
            </a:r>
            <a:r>
              <a:rPr lang="ru-RU" sz="3600" b="1" i="1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1" i="1" dirty="0" err="1">
                <a:effectLst/>
                <a:latin typeface="times new roman" panose="02020603050405020304" pitchFamily="18" charset="0"/>
              </a:rPr>
              <a:t>походження</a:t>
            </a:r>
            <a:r>
              <a:rPr lang="ru-RU" sz="3600" b="1" i="1" dirty="0">
                <a:effectLst/>
                <a:latin typeface="times new roman" panose="02020603050405020304" pitchFamily="18" charset="0"/>
              </a:rPr>
              <a:t> тварин</a:t>
            </a:r>
            <a:r>
              <a:rPr lang="ru-RU" sz="36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i="0" dirty="0">
                <a:effectLst/>
                <a:latin typeface="times new roman" panose="02020603050405020304" pitchFamily="18" charset="0"/>
              </a:rPr>
              <a:t>- </a:t>
            </a:r>
            <a:r>
              <a:rPr lang="ru-RU" sz="3600" b="0" i="0" dirty="0" err="1">
                <a:effectLst/>
                <a:latin typeface="times new roman" panose="02020603050405020304" pitchFamily="18" charset="0"/>
              </a:rPr>
              <a:t>ідентифікація</a:t>
            </a:r>
            <a:r>
              <a:rPr lang="ru-RU" sz="3600" b="0" i="0" dirty="0">
                <a:effectLst/>
                <a:latin typeface="times new roman" panose="02020603050405020304" pitchFamily="18" charset="0"/>
              </a:rPr>
              <a:t> тварин </a:t>
            </a:r>
            <a:r>
              <a:rPr lang="ru-RU" sz="3600" b="0" i="0" dirty="0" err="1">
                <a:effectLst/>
                <a:latin typeface="times new roman" panose="02020603050405020304" pitchFamily="18" charset="0"/>
              </a:rPr>
              <a:t>лабораторними</a:t>
            </a:r>
            <a:r>
              <a:rPr lang="ru-RU" sz="3600" b="0" i="0" dirty="0">
                <a:effectLst/>
                <a:latin typeface="times new roman" panose="02020603050405020304" pitchFamily="18" charset="0"/>
              </a:rPr>
              <a:t> методами з метою </a:t>
            </a:r>
            <a:r>
              <a:rPr lang="ru-RU" sz="3600" b="0" i="0" dirty="0" err="1"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sz="3600" b="0" i="0" dirty="0">
                <a:effectLst/>
                <a:latin typeface="times new roman" panose="02020603050405020304" pitchFamily="18" charset="0"/>
              </a:rPr>
              <a:t> контролю за </a:t>
            </a:r>
            <a:r>
              <a:rPr lang="ru-RU" sz="3600" b="0" i="0" dirty="0" err="1">
                <a:effectLst/>
                <a:latin typeface="times new roman" panose="02020603050405020304" pitchFamily="18" charset="0"/>
              </a:rPr>
              <a:t>достовірністю</a:t>
            </a:r>
            <a:r>
              <a:rPr lang="ru-RU" sz="3600" b="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i="0" dirty="0" err="1">
                <a:effectLst/>
                <a:latin typeface="times new roman" panose="02020603050405020304" pitchFamily="18" charset="0"/>
              </a:rPr>
              <a:t>їх</a:t>
            </a:r>
            <a:r>
              <a:rPr lang="ru-RU" sz="3600" b="0" i="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i="0" dirty="0" err="1">
                <a:effectLst/>
                <a:latin typeface="times new roman" panose="02020603050405020304" pitchFamily="18" charset="0"/>
              </a:rPr>
              <a:t>походження</a:t>
            </a:r>
            <a:r>
              <a:rPr lang="ru-RU" sz="3600" b="0" i="0" dirty="0">
                <a:effectLst/>
                <a:latin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25275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1D7CF54-5A6C-4739-98D2-02CEF7DAF243}"/>
              </a:ext>
            </a:extLst>
          </p:cNvPr>
          <p:cNvSpPr txBox="1"/>
          <p:nvPr/>
        </p:nvSpPr>
        <p:spPr>
          <a:xfrm>
            <a:off x="355107" y="284085"/>
            <a:ext cx="11443315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8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ід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1 червня 2000 року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ліцензування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визначається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видача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переоформлення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анулювання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видача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дублікатів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ведення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ліцензійних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справ та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ліцензійних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реєстрів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контроль за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одержанням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ліцензіатами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ліцензійних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умов,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видача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розпоряджень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усунення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порушень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ліцензійних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умов, 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розпоряджень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усунення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порушень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законодавства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сфері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ліцензування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Суб'єкт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господарювання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зобов'язаний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провадити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певний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вид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господарської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підлягає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ліцензуванню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встановлених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цього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виду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ліцензійних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умов.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Ліцензійні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установлений з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урахуванням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вимог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законів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вичерпний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перелік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організаційних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кваліфікаційних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спеціальних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вимог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обов'язкових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при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провадженні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видів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господарської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підлягають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ліцензуванню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99304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F213F6-5219-44CB-9AED-B79C584FD952}"/>
              </a:ext>
            </a:extLst>
          </p:cNvPr>
          <p:cNvSpPr txBox="1"/>
          <p:nvPr/>
        </p:nvSpPr>
        <p:spPr>
          <a:xfrm>
            <a:off x="461639" y="426128"/>
            <a:ext cx="11310151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Ліцензійні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провадження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господарської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племінними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генетичними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ресурсами,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генетичної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експертизи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походження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аномалій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тварин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затверджені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Наказом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Міністерства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аграрної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політики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продовольства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1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жовтня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2012 року № 589.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цих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Ліцензійних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умов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поширюється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суб’єктів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господарювання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провадять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господарську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племінними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генетичними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ресурсами,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генетичної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експертизи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походження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аномалій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тварин.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необхідно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звернути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увагу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наказом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Міністерства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економічного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розвитку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Міністерства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аграрної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політики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продовольства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1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жовтня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2012 р. № 1084/588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визнано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такими,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втратили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чинність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ряд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нормативних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актів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0684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967914-1F36-49FB-BB62-41DB52DAC481}"/>
              </a:ext>
            </a:extLst>
          </p:cNvPr>
          <p:cNvSpPr txBox="1"/>
          <p:nvPr/>
        </p:nvSpPr>
        <p:spPr>
          <a:xfrm>
            <a:off x="665825" y="452761"/>
            <a:ext cx="11034944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1" i="0" u="sng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Ліцензія</a:t>
            </a:r>
            <a:r>
              <a:rPr lang="ru-RU" sz="2800" b="1" i="0" u="sng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є </a:t>
            </a:r>
            <a:r>
              <a:rPr lang="ru-RU" sz="2800" b="1" i="0" u="sng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єдиним</a:t>
            </a:r>
            <a:r>
              <a:rPr lang="ru-RU" sz="2800" b="1" i="0" u="sng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документом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дає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право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ліцензіату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провадження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господарської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племінними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генетичними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ресурсами,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генетичної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експертизи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походження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аномалій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тварин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протягом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строку,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визначеного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Кабінетом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Міністрів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та за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ним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згаданих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вище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Ліцензійних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умов. </a:t>
            </a:r>
          </a:p>
          <a:p>
            <a:pPr algn="just"/>
            <a:endParaRPr lang="ru-RU" sz="2800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Органом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ліцензування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провадження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господарської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племінними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генетичними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ресурсами,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генетичної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експертизи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походження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аномалій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тварин є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Міністерство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аграрної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політики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продовольства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3441735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C48B44-99F3-4C46-AE07-5E3F0D19DB0E}"/>
              </a:ext>
            </a:extLst>
          </p:cNvPr>
          <p:cNvSpPr txBox="1"/>
          <p:nvPr/>
        </p:nvSpPr>
        <p:spPr>
          <a:xfrm>
            <a:off x="292963" y="550416"/>
            <a:ext cx="11629748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разі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наявності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заявника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філій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відокремлених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підрозділів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провадитимуть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господарську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підставі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отриманої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ліцензії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у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заяві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зазначаються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перелік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місцезнаходження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разі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створення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ліцензіатом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нової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філії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іншого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нового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відокремленого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підрозділу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провадитимуть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вид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господарської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згідно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отриманою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ліцензією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ліцензіат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повинен подати до органу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ліцензування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заяву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видачу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копії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ліцензії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документи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додаються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 заяви про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видачу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ліцензії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окремого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виду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господарської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84298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9077965-01DE-497A-94C2-E37EDCB5EC1B}"/>
              </a:ext>
            </a:extLst>
          </p:cNvPr>
          <p:cNvSpPr txBox="1"/>
          <p:nvPr/>
        </p:nvSpPr>
        <p:spPr>
          <a:xfrm>
            <a:off x="435005" y="301841"/>
            <a:ext cx="11319029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генетичними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ресурсами,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експертизи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походження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аномалій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тварин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провадити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суб’єкти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тваринництві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-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власники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ресурсів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відповідним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статусом за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наявності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матеріально-технічної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бази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за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ними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організаційних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спеціальних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технологічних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кваліфікаційних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вимог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підтвердження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зазначеного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надається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відомість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наявність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атестата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присвоєння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суб’єкту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статусу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суб’єкта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тваринництві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власних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орендованих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приміщень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необхідних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провадження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відповідного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виду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матеріально-технічної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бази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необхідної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провадження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відповідного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виду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Торгівля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генетичними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ресурсами,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експертизи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походження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аномалій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тварин без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наявності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провадження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цієї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забороняється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63510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672A81-9C9B-4B8C-A7CB-D27433A3E02E}"/>
              </a:ext>
            </a:extLst>
          </p:cNvPr>
          <p:cNvSpPr txBox="1"/>
          <p:nvPr/>
        </p:nvSpPr>
        <p:spPr>
          <a:xfrm>
            <a:off x="435007" y="399495"/>
            <a:ext cx="1130127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Ліцензія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господарську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племінними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генетичними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ресурсами,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генетичної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експертизи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походження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аномалій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тварин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видається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зазначенням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робіт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виконуватися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межах виду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господарської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algn="just"/>
            <a:endParaRPr lang="ru-RU" sz="2400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суб’єкт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господарювання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планує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провадити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господарську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не в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повному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обсязі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частково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видів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робіт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у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заяві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видачу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ліцензії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після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виду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господарської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зазначаються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види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робіт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на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вона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поширюється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саме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: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торгівля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генетичними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ресурсами (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зазначенням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видів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ресурсів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заморожених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сперми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ембріонів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яйцеклітин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грени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виду і породи (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кросу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тварин,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зазначених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атестаті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присвоєння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суб’єкту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тваринництві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відповідного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статусу);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експертизи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походження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аномалій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тварин.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80351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FECBC0-AEAA-40BB-94F6-D96A535A67D2}"/>
              </a:ext>
            </a:extLst>
          </p:cNvPr>
          <p:cNvSpPr txBox="1"/>
          <p:nvPr/>
        </p:nvSpPr>
        <p:spPr>
          <a:xfrm>
            <a:off x="541538" y="902399"/>
            <a:ext cx="1095504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1915" algn="ctr"/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SzPts val="1400"/>
              <a:tabLst>
                <a:tab pos="441960" algn="l"/>
                <a:tab pos="442595" algn="l"/>
              </a:tabLst>
            </a:pPr>
            <a:r>
              <a:rPr lang="uk-UA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Правовий</a:t>
            </a:r>
            <a:r>
              <a:rPr lang="uk-UA" sz="3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статус</a:t>
            </a:r>
            <a:r>
              <a:rPr lang="uk-UA" sz="3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uk-UA" sz="3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uk-UA" sz="3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справи.</a:t>
            </a:r>
            <a:endParaRPr lang="ru-RU" sz="36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SzPts val="1400"/>
              <a:tabLst>
                <a:tab pos="441960" algn="l"/>
                <a:tab pos="442595" algn="l"/>
              </a:tabLst>
            </a:pPr>
            <a:r>
              <a:rPr lang="ru-RU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Ліцензування</a:t>
            </a:r>
            <a:r>
              <a:rPr lang="ru-RU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господарської</a:t>
            </a:r>
            <a:r>
              <a:rPr lang="ru-RU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6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племінній</a:t>
            </a:r>
            <a:r>
              <a:rPr lang="ru-RU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endParaRPr lang="uk-UA" sz="36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SzPts val="1400"/>
              <a:tabLst>
                <a:tab pos="441960" algn="l"/>
                <a:tab pos="442595" algn="l"/>
              </a:tabLs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І</a:t>
            </a:r>
            <a:r>
              <a:rPr lang="uk-UA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нституційно-функціональне</a:t>
            </a:r>
            <a:r>
              <a:rPr lang="uk-UA" sz="36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uk-UA" sz="3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uk-UA" sz="3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справи.</a:t>
            </a:r>
            <a:endParaRPr lang="ru-RU" sz="36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SzPts val="1400"/>
              <a:tabLst>
                <a:tab pos="441960" algn="l"/>
                <a:tab pos="442595" algn="l"/>
              </a:tabLst>
            </a:pPr>
            <a:r>
              <a:rPr lang="uk-UA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Законодавче</a:t>
            </a:r>
            <a:r>
              <a:rPr lang="uk-UA" sz="3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uk-UA" sz="3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uk-UA" sz="3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uk-UA" sz="3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uk-UA" sz="3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справи.</a:t>
            </a:r>
            <a:endParaRPr lang="ru-RU" sz="36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190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A67AD16-A7E6-4BC6-8B3B-C836534BFBD6}"/>
              </a:ext>
            </a:extLst>
          </p:cNvPr>
          <p:cNvSpPr txBox="1"/>
          <p:nvPr/>
        </p:nvSpPr>
        <p:spPr>
          <a:xfrm>
            <a:off x="630315" y="355107"/>
            <a:ext cx="1099943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sz="2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робіт</a:t>
            </a:r>
            <a:r>
              <a:rPr lang="ru-RU" sz="2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80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sz="2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племінними</a:t>
            </a:r>
            <a:r>
              <a:rPr lang="ru-RU" sz="2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80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генетичними</a:t>
            </a:r>
            <a:r>
              <a:rPr lang="ru-RU" sz="2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ресурсами - </a:t>
            </a:r>
            <a:r>
              <a:rPr lang="ru-RU" sz="280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племінними</a:t>
            </a:r>
            <a:r>
              <a:rPr lang="ru-RU" sz="2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тваринами </a:t>
            </a:r>
            <a:r>
              <a:rPr lang="ru-RU" sz="280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здійснюється</a:t>
            </a:r>
            <a:r>
              <a:rPr lang="ru-RU" sz="2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суб’єктами</a:t>
            </a:r>
            <a:r>
              <a:rPr lang="ru-RU" sz="2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господарювання</a:t>
            </a:r>
            <a:r>
              <a:rPr lang="ru-RU" sz="2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80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підставі</a:t>
            </a:r>
            <a:r>
              <a:rPr lang="ru-RU" sz="2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ліцензії</a:t>
            </a:r>
            <a:r>
              <a:rPr lang="ru-RU" sz="2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 таких умов: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наявності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сертифікатів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ресурсів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тварини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повинні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ідентифіковані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зареєстровані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книгах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тварин,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мати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дані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вимог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племінного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обліку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документів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офіційного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обліку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продуктивності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офіційної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оцінки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 типом,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походити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батьків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зареєстрованих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книгах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тварин, та нормативно-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правових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актів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352410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5F6FC3-98B1-4317-A599-4BCA34AF2A21}"/>
              </a:ext>
            </a:extLst>
          </p:cNvPr>
          <p:cNvSpPr txBox="1"/>
          <p:nvPr/>
        </p:nvSpPr>
        <p:spPr>
          <a:xfrm>
            <a:off x="896645" y="408373"/>
            <a:ext cx="1070647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робіт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племінними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генетичними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ресурсами - спермою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здійснюється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суб'єктами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господарювання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підставі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ліцензії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 таких умов: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b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наявності</a:t>
            </a:r>
            <a:r>
              <a:rPr lang="ru-RU" sz="2800" b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сертифікатів</a:t>
            </a:r>
            <a:r>
              <a:rPr lang="ru-RU" sz="2800" b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ресурсів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сперма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бути одержана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атестованих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плідників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допущених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відтворення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ідентифікована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заготовлена та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оброблена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умовах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передбачених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технологічними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вимогами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встановленими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цієї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відповідати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ветеринарно-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санітарним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вимогам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і правилам, 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дані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повинні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відповідати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вимогам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племінного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обліку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вимогам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нормативно-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правових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актів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26107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B3E1B8-9713-48A5-AF27-32A8258DBF2E}"/>
              </a:ext>
            </a:extLst>
          </p:cNvPr>
          <p:cNvSpPr txBox="1"/>
          <p:nvPr/>
        </p:nvSpPr>
        <p:spPr>
          <a:xfrm>
            <a:off x="568171" y="488271"/>
            <a:ext cx="11194741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робіт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племінними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генетичними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ресурсами -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ембріонами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яйцеклітинами</a:t>
            </a:r>
            <a:r>
              <a:rPr lang="ru-RU" sz="2800" i="1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здійснюється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суб'єктами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господарювання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підставі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ліцензії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 таких умов: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наявності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сертифікатів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ресурсів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ембріони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яйцеклітини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повинні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одержані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тварин,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ідентифіковані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заготовлені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оброблені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умовах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передбачених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технологічними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вимогами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встановленими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цієї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відповідати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ветеринарно-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санітарним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вимогам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і правилам, 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дані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них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повинні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відповідати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вимогам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племінного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обліку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відповідати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вимогам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нормативно-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правових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актів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978626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5B8E3D7-957D-4E64-89F0-92EE47580B8F}"/>
              </a:ext>
            </a:extLst>
          </p:cNvPr>
          <p:cNvSpPr txBox="1"/>
          <p:nvPr/>
        </p:nvSpPr>
        <p:spPr>
          <a:xfrm>
            <a:off x="408373" y="310719"/>
            <a:ext cx="1133678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Для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провадження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господарської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племінними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генетичними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ресурсами,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генетичної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експертизи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походження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аномалій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тварин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фізична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особа -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суб’єкт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підприємницької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повинна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мати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відповідну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фахову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освіту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спеціаліста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відповідною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фаховою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освітою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зоотехнічною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ветеринарною),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працює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договірних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умовах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800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Працівники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виконують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спеціальні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пов’язані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веденням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офіційного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обліку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продуктивності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тварин,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офіційної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класифікації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оцінки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за типом,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отриманням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ідентифікацією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зберіганням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сперми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ембріонів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яйцеклітин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грени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штучним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осіменінням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маток та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трансплантацією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ембріонів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повинні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пройти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атестацію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954327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C5B333-E979-4C5E-8EAE-88770C965BC2}"/>
              </a:ext>
            </a:extLst>
          </p:cNvPr>
          <p:cNvSpPr txBox="1"/>
          <p:nvPr/>
        </p:nvSpPr>
        <p:spPr>
          <a:xfrm>
            <a:off x="577049" y="257452"/>
            <a:ext cx="11194741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видачу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ліцензії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заявник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вносить плату у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порядку,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постановою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29 листопада 2000 року № 1755 «Про строк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ліцензії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господарської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розміри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порядок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зарахування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плати за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видачу</a:t>
            </a:r>
            <a:r>
              <a:rPr lang="ru-RU" sz="24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Ліцензіат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передавати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ліцензію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копію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іншій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юридичній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фізичній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господарської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Ліцензіат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зобов’язаний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ліцензування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документах,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додавалися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заяви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видачу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ліцензії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ліцензіат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зобов’язаний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десяти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подати до органу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ліцензування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відповідне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разом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документами,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підтверджують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копіями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09801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2E8583D-CEF9-45F3-B925-7CDE24EF292C}"/>
              </a:ext>
            </a:extLst>
          </p:cNvPr>
          <p:cNvSpPr txBox="1"/>
          <p:nvPr/>
        </p:nvSpPr>
        <p:spPr>
          <a:xfrm>
            <a:off x="1100831" y="515157"/>
            <a:ext cx="10156054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ts val="1610"/>
              </a:lnSpc>
              <a:buSzPts val="1400"/>
              <a:tabLst>
                <a:tab pos="441960" algn="l"/>
                <a:tab pos="442595" algn="l"/>
              </a:tabLst>
            </a:pP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І</a:t>
            </a:r>
            <a:r>
              <a:rPr lang="uk-UA" sz="2800" b="1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нституційно-функціональне</a:t>
            </a:r>
            <a:r>
              <a:rPr lang="uk-UA" sz="28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b="1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</a:t>
            </a:r>
            <a:r>
              <a:rPr lang="uk-UA" sz="2800" b="1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b="1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племінної</a:t>
            </a:r>
            <a:r>
              <a:rPr lang="uk-UA" sz="2800" b="1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b="1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справи.</a:t>
            </a:r>
            <a:endParaRPr lang="ru-RU" sz="2000" b="1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CAF9B7-BB7A-4C48-9A37-F81306E69BD5}"/>
              </a:ext>
            </a:extLst>
          </p:cNvPr>
          <p:cNvSpPr txBox="1"/>
          <p:nvPr/>
        </p:nvSpPr>
        <p:spPr>
          <a:xfrm>
            <a:off x="284085" y="1659873"/>
            <a:ext cx="1180138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587375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Інституційно-функціональне забезпечення племінної справи в тваринництві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регулюється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розділами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IV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Закону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України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«Про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племінну</a:t>
            </a:r>
            <a:r>
              <a:rPr lang="uk-UA" sz="2400" i="1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справу</a:t>
            </a:r>
            <a:r>
              <a:rPr lang="uk-UA" sz="2400" i="1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</a:t>
            </a:r>
            <a:r>
              <a:rPr lang="uk-UA" sz="2400" i="1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тваринництві»,</a:t>
            </a:r>
            <a:r>
              <a:rPr lang="uk-UA" sz="2400" i="1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законами</a:t>
            </a:r>
            <a:r>
              <a:rPr lang="uk-UA" sz="2400" i="1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України</a:t>
            </a:r>
            <a:r>
              <a:rPr lang="uk-UA" sz="2400" i="1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«Про</a:t>
            </a:r>
            <a:r>
              <a:rPr lang="uk-UA" sz="2400" i="1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ветеринарну</a:t>
            </a:r>
            <a:r>
              <a:rPr lang="uk-UA" sz="2400" i="1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медицину»,</a:t>
            </a:r>
            <a:r>
              <a:rPr lang="ru-RU" sz="24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«Про захист тварин від жорстокого поводження», указами Президента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України,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спрямованими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визначення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компетенції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органів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державної</a:t>
            </a:r>
            <a:r>
              <a:rPr lang="uk-UA" sz="2400" i="1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влади,</a:t>
            </a:r>
            <a:r>
              <a:rPr lang="uk-UA" sz="2400" i="1" spc="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іншими</a:t>
            </a:r>
            <a:r>
              <a:rPr lang="uk-UA" sz="2400" i="1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підзаконними</a:t>
            </a:r>
            <a:r>
              <a:rPr lang="uk-UA" sz="2400" i="1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нормативно-правовими</a:t>
            </a:r>
            <a:r>
              <a:rPr lang="uk-UA" sz="2400" i="1" spc="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актами.</a:t>
            </a:r>
          </a:p>
          <a:p>
            <a:pPr marL="342900" marR="587375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uk-UA" sz="2400" dirty="0">
              <a:solidFill>
                <a:srgbClr val="231F20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marR="587375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Державне управління в галузі племінної справи у тваринництві здійснюють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Кабінет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Міністрів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України,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Міністерство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аграрної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політики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продовольства України, Державна ветеринарна та фітосанітарна служба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України (з вересня 2014 р. — Державна служба України з питань безпечності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харчових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захисту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споживачів).</a:t>
            </a:r>
            <a:endParaRPr lang="ru-RU" sz="24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4848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7BAA2D-64FC-4045-A298-7CE3E14F2323}"/>
              </a:ext>
            </a:extLst>
          </p:cNvPr>
          <p:cNvSpPr txBox="1"/>
          <p:nvPr/>
        </p:nvSpPr>
        <p:spPr>
          <a:xfrm>
            <a:off x="648070" y="328475"/>
            <a:ext cx="11354540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Зокрема, до повноважень </a:t>
            </a:r>
            <a:r>
              <a:rPr lang="uk-UA" sz="2800" b="1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Кабінету Міністрів України </a:t>
            </a:r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належать: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забезпечення проведення державної політики з племінної справи у тваринництві;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організація здійснення державного контролю з племінної справи у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тваринництві;</a:t>
            </a:r>
            <a:r>
              <a:rPr lang="uk-UA" sz="2800" spc="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uk-UA" sz="2800" spc="7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uk-UA" sz="2800" spc="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</a:t>
            </a:r>
            <a:r>
              <a:rPr lang="uk-UA" sz="2800" spc="7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здійснення</a:t>
            </a:r>
            <a:r>
              <a:rPr lang="uk-UA" sz="2800" spc="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загальнодержавних програм селекції;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видання в межах повноважень нормативно-правових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актів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питань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племінної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справи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тваринництві;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державна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підтримка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розвитку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племінної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справи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тваринництві;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співробітництва</a:t>
            </a:r>
            <a:r>
              <a:rPr lang="uk-UA" sz="2800" spc="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</a:t>
            </a:r>
            <a:r>
              <a:rPr lang="uk-UA" sz="2800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питань</a:t>
            </a:r>
            <a:r>
              <a:rPr lang="uk-UA" sz="2800" spc="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племінної</a:t>
            </a:r>
            <a:r>
              <a:rPr lang="uk-UA" sz="2800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справи</a:t>
            </a:r>
            <a:r>
              <a:rPr lang="uk-UA" sz="2800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</a:t>
            </a:r>
            <a:r>
              <a:rPr lang="uk-UA" sz="2800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тваринництві.</a:t>
            </a:r>
            <a:endParaRPr lang="ru-RU" sz="28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4283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F4D10C-DF41-4279-A399-CB9C54F11E2E}"/>
              </a:ext>
            </a:extLst>
          </p:cNvPr>
          <p:cNvSpPr txBox="1"/>
          <p:nvPr/>
        </p:nvSpPr>
        <p:spPr>
          <a:xfrm>
            <a:off x="594804" y="177553"/>
            <a:ext cx="11363418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87375" algn="just">
              <a:spcAft>
                <a:spcPts val="0"/>
              </a:spcAft>
            </a:pPr>
            <a:r>
              <a:rPr lang="uk-UA" sz="24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Міністерство аграрної політики та продовольства України здійснює:</a:t>
            </a:r>
            <a:r>
              <a:rPr lang="uk-UA" sz="2400" b="1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marR="587375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нормативно-правове забезпечення у сфері тваринництва; </a:t>
            </a:r>
          </a:p>
          <a:p>
            <a:pPr marL="342900" marR="587375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здійснення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державного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контролю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племінною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справою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тваринництві;</a:t>
            </a:r>
            <a:endParaRPr lang="uk-UA" sz="2400" spc="-210" dirty="0">
              <a:solidFill>
                <a:srgbClr val="231F20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marR="587375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затвердження вимог до якості племінних (генетичних) ресурсів; </a:t>
            </a:r>
          </a:p>
          <a:p>
            <a:pPr marL="342900" marR="587375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забезпечення проведення </a:t>
            </a:r>
            <a:r>
              <a:rPr lang="uk-UA" sz="24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породовипробувань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та апробації селекційних досягнень;</a:t>
            </a:r>
            <a:endParaRPr lang="uk-UA" sz="2400" spc="-25" dirty="0">
              <a:solidFill>
                <a:srgbClr val="231F20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marR="587375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вимог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порядку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проведення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атестації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допуску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відтворення плідників для племінного використання, оцінки тварин за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власною продуктивністю та якістю потомства; </a:t>
            </a:r>
          </a:p>
          <a:p>
            <a:pPr marL="342900" marR="587375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сприяння розвитку ринку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племінних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(генетичних)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ресурсів;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marR="587375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технологічних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вимог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проведення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робіт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племінної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справи;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marR="587375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участь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1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міжнародному</a:t>
            </a:r>
            <a:r>
              <a:rPr lang="uk-UA" sz="2400" spc="1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співробітництві</a:t>
            </a:r>
            <a:r>
              <a:rPr lang="uk-UA" sz="2400" spc="1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</a:t>
            </a:r>
            <a:r>
              <a:rPr lang="uk-UA" sz="2400" spc="1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питань</a:t>
            </a:r>
            <a:r>
              <a:rPr lang="uk-UA" sz="2400" spc="1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племінної</a:t>
            </a:r>
            <a:r>
              <a:rPr lang="uk-UA" sz="2400" spc="1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справи</a:t>
            </a:r>
            <a:r>
              <a:rPr lang="uk-UA" sz="2400" spc="1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1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тваринництві;</a:t>
            </a:r>
            <a:endParaRPr lang="uk-UA" sz="2400" spc="-40" dirty="0">
              <a:solidFill>
                <a:srgbClr val="231F20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marR="587375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вирішення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інших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питань,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визначених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законами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України.</a:t>
            </a:r>
            <a:endParaRPr lang="ru-RU" sz="20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4507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046847-139E-4016-B73D-672B6626D663}"/>
              </a:ext>
            </a:extLst>
          </p:cNvPr>
          <p:cNvSpPr txBox="1"/>
          <p:nvPr/>
        </p:nvSpPr>
        <p:spPr>
          <a:xfrm>
            <a:off x="426128" y="476564"/>
            <a:ext cx="11532093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u="sng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 повноважень </a:t>
            </a:r>
            <a:r>
              <a:rPr lang="uk-UA" sz="2400" b="1" i="1" u="sng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Державної ветеринарної та фітосанітарної служби</a:t>
            </a:r>
            <a:r>
              <a:rPr lang="uk-UA" sz="2400" b="1" i="1" u="sng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u="sng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України </a:t>
            </a:r>
            <a:r>
              <a:rPr lang="uk-UA" sz="2400" u="sng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належить: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здійснення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нагляду (контролю) за дотриманням законодавства про племінну справу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 тваринництві, зокрема за виконанням вимог щодо відповідності племінних (генетичних) ресурсів установленим вимогам;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веденням племінного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обліку, бонітування, визначення племінної цінності тварин, атестації та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допуску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плідників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відтворення,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апробації;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контроль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господарської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діяльності у племінній справі у тваринництві, пов’язаної з виробництвом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племінних (генетичних) ресурсів, збереженням племінних (генетичних)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ресурсів, торгівлею племінними (генетичними) ресурсами, проведенням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генетичної експертизи походження та аномалій тварин;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перевірка законодавства щодо виконання технологічних вимог та ветеринарно-санітарних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правил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при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племінних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(генетичних)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ресурсів установлених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для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племінних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(генетичних)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ресурсів;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вирішення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інших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питань, визначених законами України та покладених на нього актами Президента</a:t>
            </a:r>
            <a:r>
              <a:rPr lang="uk-UA" sz="24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України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8536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5A1EC35-214F-4364-8BD7-55D6ADA03014}"/>
              </a:ext>
            </a:extLst>
          </p:cNvPr>
          <p:cNvSpPr txBox="1"/>
          <p:nvPr/>
        </p:nvSpPr>
        <p:spPr>
          <a:xfrm>
            <a:off x="408373" y="338065"/>
            <a:ext cx="11407806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Відповідно Закону України «Про племінну справу у тваринництві» державні інспектори з племінної справи у тваринництві у межах</a:t>
            </a:r>
            <a:r>
              <a:rPr lang="uk-UA" sz="2400" b="1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своїх повноважень мають право: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безперешкодно відвідувати підприємства, установи та організації, незалежно від форм власності, які здійснюють діяльність, пов’язану з племінною справою у тваринництві, та отримувати від них безкоштовно необхідну інформацію з питань племінного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тваринництва;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вимагати від фізичних осіб-суб’єктів підприємницької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діяльності, які здійснюють діяльність, пов’язану з племінною справою у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тваринництві, виконання вимог, встановлених цим Законом;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давати всім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юридичним особам та фізичним особам-суб’єктам підприємницької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діяльності, які здійснюють діяльність, пов’язану з племінною справою у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тваринництві, обов’язкові для виконання розпорядження та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усунення порушень у галузі ведення племінної справи у тваринництві;</a:t>
            </a:r>
            <a:endParaRPr lang="uk-UA" sz="2400" spc="5" dirty="0">
              <a:solidFill>
                <a:srgbClr val="231F20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здійснювати державний контроль за застосуванням у сфері селекції та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відтворення племінних (генетичних) ресурсів нових технологій, інстру</a:t>
            </a:r>
            <a:r>
              <a:rPr lang="uk-UA" sz="2400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ментів,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обладнання,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матеріалів.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889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F2AA62-1F73-4FED-83D4-3D0ABCFC461D}"/>
              </a:ext>
            </a:extLst>
          </p:cNvPr>
          <p:cNvSpPr txBox="1"/>
          <p:nvPr/>
        </p:nvSpPr>
        <p:spPr>
          <a:xfrm>
            <a:off x="-568171" y="381740"/>
            <a:ext cx="12428737" cy="69778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39775" algn="ctr"/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Література</a:t>
            </a:r>
            <a:endParaRPr lang="en-US" sz="2800" b="1" dirty="0">
              <a:solidFill>
                <a:srgbClr val="231F20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739775" algn="ctr"/>
            <a:endParaRPr lang="uk-UA" sz="2800" b="1" dirty="0">
              <a:solidFill>
                <a:srgbClr val="231F20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254125" indent="-514350" algn="just">
              <a:buFont typeface="+mj-lt"/>
              <a:buAutoNum type="arabicPeriod"/>
            </a:pP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Ковальова</a:t>
            </a:r>
            <a:r>
              <a:rPr lang="uk-UA" sz="28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С.</a:t>
            </a:r>
            <a:r>
              <a:rPr lang="uk-UA" sz="2800" spc="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Деякі</a:t>
            </a:r>
            <a:r>
              <a:rPr lang="uk-UA" sz="28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аспекти</a:t>
            </a:r>
            <a:r>
              <a:rPr lang="uk-UA" sz="2800" spc="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державного</a:t>
            </a:r>
            <a:r>
              <a:rPr lang="uk-UA" sz="2800" spc="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uk-UA" sz="28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генно-інженерної</a:t>
            </a:r>
            <a:r>
              <a:rPr lang="uk-UA" sz="2800" spc="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діяльності в племінній справі у тваринництві / С. Ковальова // Підприємництво, господарство</a:t>
            </a:r>
            <a:r>
              <a:rPr lang="uk-UA" sz="28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</a:t>
            </a:r>
            <a:r>
              <a:rPr lang="uk-UA" sz="28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право.</a:t>
            </a:r>
            <a:r>
              <a:rPr lang="uk-UA" sz="2800" spc="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—</a:t>
            </a:r>
            <a:r>
              <a:rPr lang="uk-UA" sz="2800" spc="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2010.</a:t>
            </a:r>
            <a:r>
              <a:rPr lang="uk-UA" sz="2800" spc="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—</a:t>
            </a:r>
            <a:r>
              <a:rPr lang="uk-UA" sz="28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7.</a:t>
            </a:r>
            <a:r>
              <a:rPr lang="uk-UA" sz="2800" spc="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—</a:t>
            </a:r>
            <a:r>
              <a:rPr lang="uk-UA" sz="2800" spc="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С.</a:t>
            </a:r>
            <a:r>
              <a:rPr lang="uk-UA" sz="2800" spc="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46—49.</a:t>
            </a:r>
          </a:p>
          <a:p>
            <a:pPr marL="1254125" indent="-514350" algn="just">
              <a:buFont typeface="+mj-lt"/>
              <a:buAutoNum type="arabicPeriod"/>
            </a:pP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Шовкун В. В. Про права та обов’язки суб’єктів племінної справи у тваринництві / В. В. Шовкун // Подальші наслідки реформування законодавства України :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матер.</a:t>
            </a:r>
            <a:r>
              <a:rPr lang="uk-UA" sz="2800" spc="17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міжнар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uk-UA" sz="2800" spc="17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наук.-</a:t>
            </a:r>
            <a:r>
              <a:rPr lang="uk-UA" sz="28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практ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uk-UA" sz="2800" spc="18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конф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uk-UA" sz="2800" spc="17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(Одеса,</a:t>
            </a:r>
            <a:r>
              <a:rPr lang="uk-UA" sz="2800" spc="18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18—19</a:t>
            </a:r>
            <a:r>
              <a:rPr lang="uk-UA" sz="2800" spc="17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черв.</a:t>
            </a:r>
            <a:r>
              <a:rPr lang="uk-UA" sz="2800" spc="17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2011</a:t>
            </a:r>
            <a:r>
              <a:rPr lang="uk-UA" sz="2800" spc="18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р.)</a:t>
            </a:r>
            <a:r>
              <a:rPr lang="uk-UA" sz="2800" spc="17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r>
              <a:rPr lang="uk-UA" sz="2800" spc="18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</a:t>
            </a:r>
            <a:r>
              <a:rPr lang="uk-UA" sz="2800" spc="17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uk-UA" sz="2800" spc="17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ч.</a:t>
            </a:r>
            <a:r>
              <a:rPr lang="uk-UA" sz="2800" spc="18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—</a:t>
            </a:r>
            <a:r>
              <a:rPr lang="uk-UA" sz="2800" spc="17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О.</a:t>
            </a:r>
            <a:r>
              <a:rPr lang="uk-UA" sz="2800" spc="18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r>
              <a:rPr lang="uk-UA" sz="2800" spc="-19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ГО</a:t>
            </a:r>
            <a:r>
              <a:rPr lang="uk-UA" sz="28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«Причорноморська</a:t>
            </a:r>
            <a:r>
              <a:rPr lang="uk-UA" sz="28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фундація</a:t>
            </a:r>
            <a:r>
              <a:rPr lang="uk-UA" sz="2800" spc="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права»,</a:t>
            </a:r>
            <a:r>
              <a:rPr lang="uk-UA" sz="28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2011.</a:t>
            </a:r>
            <a:r>
              <a:rPr lang="uk-UA" sz="28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—</a:t>
            </a:r>
            <a:r>
              <a:rPr lang="uk-UA" sz="2800" spc="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Ч.</a:t>
            </a:r>
            <a:r>
              <a:rPr lang="uk-UA" sz="28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</a:t>
            </a:r>
            <a:r>
              <a:rPr lang="uk-UA" sz="28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—</a:t>
            </a:r>
            <a:r>
              <a:rPr lang="uk-UA" sz="2800" spc="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С.</a:t>
            </a:r>
            <a:r>
              <a:rPr lang="uk-UA" sz="28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78—79.</a:t>
            </a:r>
          </a:p>
          <a:p>
            <a:pPr marL="1254125" indent="-514350" algn="just">
              <a:buFont typeface="+mj-lt"/>
              <a:buAutoNum type="arabicPeriod"/>
            </a:pP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Шовкун В. Про суб’єктів племінної справи в тваринництві / В. Шовкун //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Підприємництво,</a:t>
            </a:r>
            <a:r>
              <a:rPr lang="uk-UA" sz="2800" spc="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господарство</a:t>
            </a:r>
            <a:r>
              <a:rPr lang="uk-UA" sz="2800" spc="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</a:t>
            </a:r>
            <a:r>
              <a:rPr lang="uk-UA" sz="2800" spc="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право.</a:t>
            </a:r>
            <a:r>
              <a:rPr lang="uk-UA" sz="2800" spc="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—</a:t>
            </a:r>
            <a:r>
              <a:rPr lang="uk-UA" sz="2800" spc="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2012.</a:t>
            </a:r>
            <a:r>
              <a:rPr lang="uk-UA" sz="2800" spc="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—</a:t>
            </a:r>
            <a:r>
              <a:rPr lang="uk-UA" sz="2800" spc="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</a:t>
            </a:r>
            <a:r>
              <a:rPr lang="uk-UA" sz="2800" spc="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—</a:t>
            </a:r>
            <a:r>
              <a:rPr lang="uk-UA" sz="2800" spc="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С.</a:t>
            </a:r>
            <a:r>
              <a:rPr lang="uk-UA" sz="2800" spc="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84—87.</a:t>
            </a:r>
            <a:endParaRPr lang="ru-RU" sz="28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254125" indent="-514350" algn="just">
              <a:buFont typeface="+mj-lt"/>
              <a:buAutoNum type="arabicPeriod"/>
            </a:pPr>
            <a:endParaRPr lang="uk-UA" sz="2800" dirty="0">
              <a:solidFill>
                <a:srgbClr val="231F20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588645" marR="588645" indent="151130" algn="just">
              <a:lnSpc>
                <a:spcPct val="95000"/>
              </a:lnSpc>
              <a:spcAft>
                <a:spcPts val="0"/>
              </a:spcAft>
            </a:pPr>
            <a:endParaRPr lang="ru-RU" sz="2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739775" algn="just"/>
            <a:endParaRPr lang="uk-UA" sz="2800" dirty="0">
              <a:solidFill>
                <a:srgbClr val="231F20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588645" marR="588010" algn="just">
              <a:spcBef>
                <a:spcPts val="105"/>
              </a:spcBef>
              <a:spcAft>
                <a:spcPts val="0"/>
              </a:spcAft>
            </a:pPr>
            <a:endParaRPr lang="ru-RU" sz="2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221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91A6B17-0E4D-43CD-9945-546598584C66}"/>
              </a:ext>
            </a:extLst>
          </p:cNvPr>
          <p:cNvSpPr txBox="1"/>
          <p:nvPr/>
        </p:nvSpPr>
        <p:spPr>
          <a:xfrm>
            <a:off x="284085" y="719595"/>
            <a:ext cx="1106157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58801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Періодичність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планових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заходів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державного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нагляду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(контролю)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сфері племінного тваринництва залежить від ступеня ризику, до якого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віднесений суб’єкт племінної справи. </a:t>
            </a:r>
          </a:p>
          <a:p>
            <a:pPr marL="457200" marR="58801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uk-UA" sz="2800" dirty="0">
              <a:solidFill>
                <a:srgbClr val="231F20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457200" marR="58801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Критерії, за якими оцінюється ступінь ризику від провадження господарської діяльності з торгівлі племінними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(генетичними) ресурсами, проведення генетичної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експертизи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походження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аномалій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тварин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періодичність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здійснення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планових заходів державного нагляду (контролю) Міністерством аграрної</a:t>
            </a:r>
            <a:r>
              <a:rPr lang="uk-UA" sz="2800" spc="10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політики</a:t>
            </a:r>
            <a:r>
              <a:rPr lang="uk-UA" sz="2800" spc="1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800" spc="10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продовольства</a:t>
            </a:r>
            <a:r>
              <a:rPr lang="uk-UA" sz="2800" dirty="0">
                <a:solidFill>
                  <a:srgbClr val="231F2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93439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9E8A19F-7540-46D1-B15F-280246D48F3A}"/>
              </a:ext>
            </a:extLst>
          </p:cNvPr>
          <p:cNvSpPr txBox="1"/>
          <p:nvPr/>
        </p:nvSpPr>
        <p:spPr>
          <a:xfrm>
            <a:off x="745724" y="506027"/>
            <a:ext cx="1103494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88010" algn="just">
              <a:spcAft>
                <a:spcPts val="0"/>
              </a:spcAft>
            </a:pPr>
            <a:r>
              <a:rPr lang="uk-UA" sz="2400" b="1" dirty="0">
                <a:solidFill>
                  <a:srgbClr val="231F2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</a:t>
            </a:r>
            <a:r>
              <a:rPr lang="uk-UA" sz="24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акими критеріями є: </a:t>
            </a:r>
          </a:p>
          <a:p>
            <a:pPr marL="342900" marR="588010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вид господарської діяльності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(торгівля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племінними</a:t>
            </a:r>
            <a:r>
              <a:rPr lang="uk-UA" sz="2400" spc="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(генетичними)</a:t>
            </a:r>
            <a:r>
              <a:rPr lang="uk-UA" sz="2400" spc="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ресурсами,</a:t>
            </a:r>
            <a:r>
              <a:rPr lang="uk-UA" sz="2400" spc="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проведення</a:t>
            </a:r>
            <a:r>
              <a:rPr lang="uk-UA" sz="2400" spc="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генетичної експертизи походження та аномалій тварин); </a:t>
            </a:r>
          </a:p>
          <a:p>
            <a:pPr marL="342900" marR="588010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види племінних тварин;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marR="588010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масштаби господарської діяльності (визначаються за чисельністю голів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основного стада племінних тварин). </a:t>
            </a:r>
          </a:p>
          <a:p>
            <a:pPr marR="588010" algn="just">
              <a:spcAft>
                <a:spcPts val="0"/>
              </a:spcAft>
            </a:pPr>
            <a:endParaRPr lang="uk-UA" sz="2400" dirty="0">
              <a:solidFill>
                <a:srgbClr val="231F20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588010" algn="just">
              <a:spcAft>
                <a:spcPts val="0"/>
              </a:spcAft>
            </a:pPr>
            <a:endParaRPr lang="uk-UA" sz="2400" dirty="0">
              <a:solidFill>
                <a:srgbClr val="231F20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588010" algn="just">
              <a:spcAft>
                <a:spcPts val="0"/>
              </a:spcAft>
            </a:pP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Відповідно до встановлених критеріїв суб’єкти господарювання відносяться до одного з трьох ступенів ризику</a:t>
            </a:r>
            <a:r>
              <a:rPr lang="uk-UA" sz="2400" spc="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—</a:t>
            </a:r>
            <a:r>
              <a:rPr lang="uk-UA" sz="2400" spc="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високого,</a:t>
            </a:r>
            <a:r>
              <a:rPr lang="uk-UA" sz="2400" b="1" spc="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середнього</a:t>
            </a:r>
            <a:r>
              <a:rPr lang="uk-UA" sz="2400" b="1" spc="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або</a:t>
            </a:r>
            <a:r>
              <a:rPr lang="uk-UA" sz="2400" b="1" spc="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незначного.</a:t>
            </a:r>
            <a:endParaRPr lang="ru-RU" sz="2400" b="1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80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53AE12-EE30-46EB-8B29-7DC0EAC04B3E}"/>
              </a:ext>
            </a:extLst>
          </p:cNvPr>
          <p:cNvSpPr txBox="1"/>
          <p:nvPr/>
        </p:nvSpPr>
        <p:spPr>
          <a:xfrm>
            <a:off x="745723" y="284085"/>
            <a:ext cx="1091065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господарську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племінній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пов'язану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виробництвом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зберіганням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торгівлею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племінними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генетичними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)ресурсами,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проведенням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генетичної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експертизи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аномалій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тварин,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статусу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Держава компенсує фермерам Сумщини витрати за придбання племінних тварин |  Ромни 24 Новини">
            <a:extLst>
              <a:ext uri="{FF2B5EF4-FFF2-40B4-BE49-F238E27FC236}">
                <a16:creationId xmlns:a16="http://schemas.microsoft.com/office/drawing/2014/main" id="{F71C36FC-09F9-4EF2-91EE-1E5201ED61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430" y="3318570"/>
            <a:ext cx="5789739" cy="3539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430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81FA29-B125-45D1-B5C1-0962E8506600}"/>
              </a:ext>
            </a:extLst>
          </p:cNvPr>
          <p:cNvSpPr txBox="1"/>
          <p:nvPr/>
        </p:nvSpPr>
        <p:spPr>
          <a:xfrm>
            <a:off x="621437" y="443883"/>
            <a:ext cx="1054667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напряму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племінних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генетичних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селекційно-племінної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присвоюються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статуси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 fontAlgn="base">
              <a:buFont typeface="Wingdings" panose="05000000000000000000" pitchFamily="2" charset="2"/>
              <a:buChar char="Ø"/>
            </a:pPr>
            <a:r>
              <a:rPr lang="ru-RU" sz="28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СКОТАРСТВІ, БУЙВОЛІВНИЦТВІ, СВИНАРСТВІ, ВІВЧАРСТВІ І КОЗІВНИЦТВІ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племінний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завод,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племінний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репродуктор,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генофондне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господарство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селекційний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центр,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з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контрольно-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випробувальна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станція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лабораторія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генетичного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контролю,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лабораторія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з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трансплантації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ембріонів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лабораторія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з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тваринницької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541821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CC07F84-2EA8-4A09-8E7B-E6BE4477DE07}"/>
              </a:ext>
            </a:extLst>
          </p:cNvPr>
          <p:cNvSpPr txBox="1"/>
          <p:nvPr/>
        </p:nvSpPr>
        <p:spPr>
          <a:xfrm>
            <a:off x="719091" y="390617"/>
            <a:ext cx="1117698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32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КОНЯРСТВІ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кінний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завод,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племінний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репродуктор, конюшня-репродуктор,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генофондне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господарство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селекційний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центр,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з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заводська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конюшня,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іподром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трендепо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лабораторія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генетичного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лабораторія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з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трансплантації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ембріонів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pic>
        <p:nvPicPr>
          <p:cNvPr id="3074" name="Picture 2" descr="25 чудових коней, від краси яких перехоплює подих - ВСВІТІ">
            <a:extLst>
              <a:ext uri="{FF2B5EF4-FFF2-40B4-BE49-F238E27FC236}">
                <a16:creationId xmlns:a16="http://schemas.microsoft.com/office/drawing/2014/main" id="{652088F1-B798-4A55-9296-6E3E64BCE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326" y="3442800"/>
            <a:ext cx="5168515" cy="3024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533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5588AA-2B1E-4AC6-8641-F443FE84CF4E}"/>
              </a:ext>
            </a:extLst>
          </p:cNvPr>
          <p:cNvSpPr txBox="1"/>
          <p:nvPr/>
        </p:nvSpPr>
        <p:spPr>
          <a:xfrm>
            <a:off x="754601" y="310718"/>
            <a:ext cx="10946167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 fontAlgn="base">
              <a:buFont typeface="Wingdings" panose="05000000000000000000" pitchFamily="2" charset="2"/>
              <a:buChar char="Ø"/>
            </a:pPr>
            <a:r>
              <a:rPr lang="ru-RU" sz="32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ЗВІРІВНИЦТВІ І КРОЛІВНИЦТВІ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племінний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завод,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племінний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репродуктор,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генофондне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господарство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селекційний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центр,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лабораторія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з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тваринницької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 fontAlgn="base">
              <a:buFont typeface="Wingdings" panose="05000000000000000000" pitchFamily="2" charset="2"/>
              <a:buChar char="Ø"/>
            </a:pPr>
            <a:r>
              <a:rPr lang="ru-RU" sz="32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ПТАХІВНИЦТВІ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племінний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завод,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племінний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птахорепродуктор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генофондне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господарство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селекційний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центр, контрольно-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випробувальна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станція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птахівництва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 fontAlgn="base">
              <a:buFont typeface="Wingdings" panose="05000000000000000000" pitchFamily="2" charset="2"/>
              <a:buChar char="Ø"/>
            </a:pPr>
            <a:r>
              <a:rPr lang="ru-RU" sz="32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БДЖІЛЬНИЦТВІ</a:t>
            </a:r>
            <a:r>
              <a:rPr lang="ru-RU" sz="3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племінний</a:t>
            </a:r>
            <a:r>
              <a:rPr lang="ru-RU" sz="3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завод, </a:t>
            </a:r>
            <a:r>
              <a:rPr lang="ru-RU" sz="32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племінна</a:t>
            </a:r>
            <a:r>
              <a:rPr lang="ru-RU" sz="3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пасіка</a:t>
            </a:r>
            <a:r>
              <a:rPr lang="ru-RU" sz="3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племінний</a:t>
            </a:r>
            <a:r>
              <a:rPr lang="ru-RU" sz="3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бджолорозплідник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генофондне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господарство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селекційний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центр;</a:t>
            </a:r>
          </a:p>
        </p:txBody>
      </p:sp>
      <p:pic>
        <p:nvPicPr>
          <p:cNvPr id="4100" name="Picture 4" descr="Зовсім не одне і те ж: чим зайці відрізняються від кроликів">
            <a:extLst>
              <a:ext uri="{FF2B5EF4-FFF2-40B4-BE49-F238E27FC236}">
                <a16:creationId xmlns:a16="http://schemas.microsoft.com/office/drawing/2014/main" id="{19BCE0BF-C107-4BFA-BBF3-65A1017E3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804" y="4749797"/>
            <a:ext cx="3928924" cy="2108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360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65C3F3-06B9-4357-B644-CB2C4D109C88}"/>
              </a:ext>
            </a:extLst>
          </p:cNvPr>
          <p:cNvSpPr txBox="1"/>
          <p:nvPr/>
        </p:nvSpPr>
        <p:spPr>
          <a:xfrm>
            <a:off x="630315" y="514906"/>
            <a:ext cx="10901778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32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РИБНИЦТВІ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племінний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завод,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племінний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репродуктор,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генофондне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господарство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селекційний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центр,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лабораторія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генетичного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контролю;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endParaRPr lang="ru-RU" sz="3200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endParaRPr lang="ru-RU" sz="3200" b="0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endParaRPr lang="ru-RU" sz="3200" b="0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endParaRPr lang="ru-RU" sz="3200" b="0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32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ШОВКІВНИЦТВІ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гренажний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завод,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племінна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станція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шовківництва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генофондне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господарство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селекційний</a:t>
            </a:r>
            <a:r>
              <a:rPr lang="ru-RU" sz="32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центр.</a:t>
            </a:r>
          </a:p>
        </p:txBody>
      </p:sp>
      <p:pic>
        <p:nvPicPr>
          <p:cNvPr id="5122" name="Picture 2" descr="Чи можливо розвинути рибництво на Кіровоградщині — Інформаційний портал  Кіровоградщини - Гречка - Новини Кропивницький">
            <a:extLst>
              <a:ext uri="{FF2B5EF4-FFF2-40B4-BE49-F238E27FC236}">
                <a16:creationId xmlns:a16="http://schemas.microsoft.com/office/drawing/2014/main" id="{B6966E69-8BF2-48BA-9FFF-2A62179FA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129" y="1976963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Гусениці шовкопряда допоможуть вченим отримати надміцну нитка">
            <a:extLst>
              <a:ext uri="{FF2B5EF4-FFF2-40B4-BE49-F238E27FC236}">
                <a16:creationId xmlns:a16="http://schemas.microsoft.com/office/drawing/2014/main" id="{C08F4A0D-459C-4ECD-A874-B244205ECC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238" y="4989131"/>
            <a:ext cx="3032279" cy="1627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046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19028A-749B-459A-9B11-FD19C16EC843}"/>
              </a:ext>
            </a:extLst>
          </p:cNvPr>
          <p:cNvSpPr txBox="1"/>
          <p:nvPr/>
        </p:nvSpPr>
        <p:spPr>
          <a:xfrm>
            <a:off x="1118585" y="586796"/>
            <a:ext cx="102448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800" b="1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28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реєстр</a:t>
            </a:r>
            <a:r>
              <a:rPr lang="ru-RU" sz="28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8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28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8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endParaRPr lang="ru-RU" sz="2800" b="1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A60419-B7DA-4B58-98DB-44F50D8301F4}"/>
              </a:ext>
            </a:extLst>
          </p:cNvPr>
          <p:cNvSpPr txBox="1"/>
          <p:nvPr/>
        </p:nvSpPr>
        <p:spPr>
          <a:xfrm>
            <a:off x="275208" y="1233127"/>
            <a:ext cx="11603113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присвоєно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відповідний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статус,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реєструються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Державному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реєстрі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Держплемреєстр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 </a:t>
            </a:r>
          </a:p>
          <a:p>
            <a:pPr algn="just" fontAlgn="base"/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реєстрація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проводиться з метою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автоматизованих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баз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власниками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племінних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генетичних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суб'єктами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підприємницької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племінних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генетичних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племінними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генетичними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ресурсами та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племінною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справою у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для: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изначення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удосконалення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селекції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селекційно-племінної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породами тварин;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суб'єктів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племінної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пов'язаної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виконанням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племінному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маркетингу в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достовірності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сертифікації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племінних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генетичних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за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дотриманням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племінну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 у </a:t>
            </a:r>
            <a:r>
              <a:rPr lang="ru-RU" sz="2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 fontAlgn="base"/>
            <a:endParaRPr lang="ru-RU" b="0" i="0" dirty="0">
              <a:solidFill>
                <a:srgbClr val="000000"/>
              </a:solidFill>
              <a:effectLst/>
              <a:latin typeface="ProbaPro"/>
            </a:endParaRPr>
          </a:p>
        </p:txBody>
      </p:sp>
    </p:spTree>
    <p:extLst>
      <p:ext uri="{BB962C8B-B14F-4D97-AF65-F5344CB8AC3E}">
        <p14:creationId xmlns:p14="http://schemas.microsoft.com/office/powerpoint/2010/main" val="28056519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3099</TotalTime>
  <Words>2734</Words>
  <Application>Microsoft Office PowerPoint</Application>
  <PresentationFormat>Широкий екран</PresentationFormat>
  <Paragraphs>129</Paragraphs>
  <Slides>31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31</vt:i4>
      </vt:variant>
    </vt:vector>
  </HeadingPairs>
  <TitlesOfParts>
    <vt:vector size="39" baseType="lpstr">
      <vt:lpstr>Arial</vt:lpstr>
      <vt:lpstr>Calibri</vt:lpstr>
      <vt:lpstr>Calibri Light</vt:lpstr>
      <vt:lpstr>ProbaPro</vt:lpstr>
      <vt:lpstr>times new roman</vt:lpstr>
      <vt:lpstr>times new roman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Lenovo</dc:creator>
  <cp:lastModifiedBy>Lenovo</cp:lastModifiedBy>
  <cp:revision>27</cp:revision>
  <dcterms:created xsi:type="dcterms:W3CDTF">2022-07-05T11:35:11Z</dcterms:created>
  <dcterms:modified xsi:type="dcterms:W3CDTF">2022-08-08T06:14:57Z</dcterms:modified>
</cp:coreProperties>
</file>