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9" r:id="rId5"/>
    <p:sldId id="276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65" autoAdjust="0"/>
    <p:restoredTop sz="94660"/>
  </p:normalViewPr>
  <p:slideViewPr>
    <p:cSldViewPr>
      <p:cViewPr varScale="1">
        <p:scale>
          <a:sx n="81" d="100"/>
          <a:sy n="81" d="100"/>
        </p:scale>
        <p:origin x="91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517632" cy="6264696"/>
          </a:xfrm>
        </p:spPr>
        <p:txBody>
          <a:bodyPr>
            <a:normAutofit/>
          </a:bodyPr>
          <a:lstStyle/>
          <a:p>
            <a:pPr marL="665480" indent="0" algn="ctr">
              <a:lnSpc>
                <a:spcPct val="104000"/>
              </a:lnSpc>
              <a:spcAft>
                <a:spcPts val="0"/>
              </a:spcAft>
              <a:buNone/>
              <a:tabLst>
                <a:tab pos="5928360" algn="l"/>
              </a:tabLst>
            </a:pPr>
            <a:r>
              <a:rPr lang="uk-UA" b="1" dirty="0">
                <a:latin typeface="Times New Roman"/>
                <a:ea typeface="Times New Roman"/>
              </a:rPr>
              <a:t>Практична робота № 8</a:t>
            </a:r>
            <a:endParaRPr lang="en-US" b="1" dirty="0">
              <a:latin typeface="Times New Roman"/>
              <a:ea typeface="Times New Roman"/>
            </a:endParaRPr>
          </a:p>
          <a:p>
            <a:pPr marL="665480" indent="0" algn="ctr">
              <a:lnSpc>
                <a:spcPct val="104000"/>
              </a:lnSpc>
              <a:spcAft>
                <a:spcPts val="0"/>
              </a:spcAft>
              <a:buNone/>
              <a:tabLst>
                <a:tab pos="5928360" algn="l"/>
              </a:tabLst>
            </a:pPr>
            <a:r>
              <a:rPr lang="ru-RU" b="1" dirty="0" err="1">
                <a:latin typeface="Times New Roman"/>
                <a:ea typeface="Times New Roman"/>
              </a:rPr>
              <a:t>Технологія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виробництва</a:t>
            </a:r>
            <a:r>
              <a:rPr lang="ru-RU" b="1" dirty="0">
                <a:latin typeface="Times New Roman"/>
                <a:ea typeface="Times New Roman"/>
              </a:rPr>
              <a:t> та </a:t>
            </a:r>
            <a:r>
              <a:rPr lang="ru-RU" b="1" dirty="0" err="1">
                <a:latin typeface="Times New Roman"/>
                <a:ea typeface="Times New Roman"/>
              </a:rPr>
              <a:t>переробки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продукції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кролівництва</a:t>
            </a:r>
            <a:r>
              <a:rPr lang="ru-RU" b="1" dirty="0">
                <a:latin typeface="Times New Roman"/>
                <a:ea typeface="Times New Roman"/>
              </a:rPr>
              <a:t>. </a:t>
            </a:r>
            <a:r>
              <a:rPr lang="ru-RU" b="1" dirty="0" err="1">
                <a:latin typeface="Times New Roman"/>
                <a:ea typeface="Times New Roman"/>
              </a:rPr>
              <a:t>Складання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кошторису</a:t>
            </a:r>
            <a:r>
              <a:rPr lang="ru-RU" b="1" dirty="0">
                <a:latin typeface="Times New Roman"/>
                <a:ea typeface="Times New Roman"/>
              </a:rPr>
              <a:t> для </a:t>
            </a:r>
            <a:r>
              <a:rPr lang="ru-RU" b="1" dirty="0" err="1">
                <a:latin typeface="Times New Roman"/>
                <a:ea typeface="Times New Roman"/>
              </a:rPr>
              <a:t>присадибної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мікрокролеферми</a:t>
            </a:r>
            <a:endParaRPr lang="en-US" b="1" dirty="0">
              <a:latin typeface="Times New Roman"/>
              <a:ea typeface="Times New Roman"/>
            </a:endParaRPr>
          </a:p>
          <a:p>
            <a:pPr marL="1028700" indent="-363220" algn="ctr">
              <a:lnSpc>
                <a:spcPct val="104000"/>
              </a:lnSpc>
              <a:spcAft>
                <a:spcPts val="0"/>
              </a:spcAft>
              <a:tabLst>
                <a:tab pos="5928360" algn="l"/>
              </a:tabLst>
            </a:pPr>
            <a:endParaRPr lang="ru-RU" sz="2400" dirty="0">
              <a:latin typeface="Times New Roman"/>
              <a:ea typeface="Times New Roman"/>
            </a:endParaRPr>
          </a:p>
          <a:p>
            <a:pPr>
              <a:lnSpc>
                <a:spcPts val="5"/>
              </a:lnSpc>
              <a:spcAft>
                <a:spcPts val="0"/>
              </a:spcAft>
              <a:tabLst>
                <a:tab pos="5928360" algn="l"/>
              </a:tabLst>
            </a:pPr>
            <a:r>
              <a:rPr lang="uk-UA" dirty="0">
                <a:latin typeface="Times New Roman"/>
                <a:ea typeface="Times New Roman"/>
              </a:rPr>
              <a:t> </a:t>
            </a:r>
            <a:endParaRPr lang="ru-RU" sz="2400" dirty="0">
              <a:latin typeface="Times New Roman"/>
              <a:ea typeface="Times New Roman"/>
            </a:endParaRPr>
          </a:p>
          <a:p>
            <a:pPr marL="165100" indent="360680" algn="just">
              <a:lnSpc>
                <a:spcPct val="106000"/>
              </a:lnSpc>
              <a:spcAft>
                <a:spcPts val="0"/>
              </a:spcAft>
              <a:tabLst>
                <a:tab pos="5928360" algn="l"/>
              </a:tabLst>
            </a:pPr>
            <a:r>
              <a:rPr lang="uk-UA" b="1" dirty="0">
                <a:latin typeface="Times New Roman"/>
                <a:ea typeface="Times New Roman"/>
              </a:rPr>
              <a:t>Мета заняття: </a:t>
            </a:r>
            <a:r>
              <a:rPr lang="uk-UA" dirty="0">
                <a:latin typeface="Times New Roman"/>
                <a:ea typeface="Times New Roman"/>
              </a:rPr>
              <a:t>Вивчити основні показники, що характеризують м'ясну продуктивність при житті кроликів і після їх забою. Навчитися оцінювати м'ясні якості кроликів.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1424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507288" cy="5937523"/>
          </a:xfrm>
        </p:spPr>
        <p:txBody>
          <a:bodyPr>
            <a:normAutofit/>
          </a:bodyPr>
          <a:lstStyle/>
          <a:p>
            <a:pPr marL="0" indent="252000" algn="just"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ru-RU" b="1" i="1" dirty="0">
                <a:latin typeface="Times New Roman"/>
                <a:ea typeface="Times New Roman"/>
              </a:rPr>
              <a:t>Екстенсивна </a:t>
            </a:r>
            <a:r>
              <a:rPr lang="ru-RU" b="1" i="1" dirty="0" err="1">
                <a:latin typeface="Times New Roman"/>
                <a:ea typeface="Times New Roman"/>
              </a:rPr>
              <a:t>технологія</a:t>
            </a:r>
            <a:r>
              <a:rPr lang="ru-RU" b="1" i="1" dirty="0">
                <a:latin typeface="Times New Roman"/>
                <a:ea typeface="Times New Roman"/>
              </a:rPr>
              <a:t> </a:t>
            </a:r>
            <a:r>
              <a:rPr lang="ru-RU" b="1" i="1" dirty="0" err="1">
                <a:latin typeface="Times New Roman"/>
                <a:ea typeface="Times New Roman"/>
              </a:rPr>
              <a:t>вирощуваних</a:t>
            </a:r>
            <a:r>
              <a:rPr lang="ru-RU" b="1" i="1" dirty="0">
                <a:latin typeface="Times New Roman"/>
                <a:ea typeface="Times New Roman"/>
              </a:rPr>
              <a:t> </a:t>
            </a:r>
            <a:r>
              <a:rPr lang="ru-RU" b="1" i="1" dirty="0" err="1">
                <a:latin typeface="Times New Roman"/>
                <a:ea typeface="Times New Roman"/>
              </a:rPr>
              <a:t>кролів</a:t>
            </a:r>
            <a:r>
              <a:rPr lang="ru-RU" b="1" i="1" dirty="0">
                <a:latin typeface="Times New Roman"/>
                <a:ea typeface="Times New Roman"/>
              </a:rPr>
              <a:t> </a:t>
            </a:r>
            <a:r>
              <a:rPr lang="uk-UA" b="1" i="1" dirty="0">
                <a:latin typeface="Times New Roman"/>
                <a:ea typeface="Times New Roman"/>
              </a:rPr>
              <a:t>базується </a:t>
            </a:r>
            <a:r>
              <a:rPr lang="uk-UA" dirty="0">
                <a:latin typeface="Times New Roman"/>
                <a:ea typeface="Times New Roman"/>
              </a:rPr>
              <a:t>на застосуванні комбінованого типу годівлі з використанням значного асортименту кормів. </a:t>
            </a:r>
          </a:p>
          <a:p>
            <a:pPr marL="0" indent="252000" algn="just"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endParaRPr lang="ru-RU" dirty="0">
              <a:latin typeface="Times New Roman"/>
              <a:ea typeface="Times New Roman"/>
            </a:endParaRPr>
          </a:p>
          <a:p>
            <a:pPr marL="0" indent="252000" algn="just"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ru-RU" dirty="0">
                <a:latin typeface="Times New Roman"/>
                <a:ea typeface="Times New Roman"/>
              </a:rPr>
              <a:t>. </a:t>
            </a:r>
            <a:r>
              <a:rPr lang="uk-UA" dirty="0">
                <a:latin typeface="Times New Roman"/>
                <a:ea typeface="Times New Roman"/>
              </a:rPr>
              <a:t>Вона </a:t>
            </a:r>
            <a:r>
              <a:rPr lang="uk-UA" b="1" i="1" dirty="0">
                <a:latin typeface="Times New Roman"/>
                <a:ea typeface="Times New Roman"/>
              </a:rPr>
              <a:t>забезпечує у 4 – 7 місяців досягнення живої маси 4,1 – 5 кг і більше, а у віці 7 місяців і старше – 5,1 – 7 кг і</a:t>
            </a:r>
            <a:r>
              <a:rPr lang="uk-UA" dirty="0">
                <a:latin typeface="Times New Roman"/>
                <a:ea typeface="Times New Roman"/>
              </a:rPr>
              <a:t> більше з поступовим накопиченням підшкірних жировідкладень</a:t>
            </a:r>
            <a:endParaRPr lang="ru-RU" dirty="0">
              <a:latin typeface="Times New Roman"/>
              <a:ea typeface="Times New Roman"/>
            </a:endParaRPr>
          </a:p>
          <a:p>
            <a:pPr marL="0" indent="252000" algn="just"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endParaRPr lang="ru-RU" dirty="0">
              <a:latin typeface="Times New Roman"/>
              <a:ea typeface="Times New Roman"/>
            </a:endParaRPr>
          </a:p>
          <a:p>
            <a:pPr marL="0" indent="252000" algn="just"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Кролів</a:t>
            </a:r>
            <a:r>
              <a:rPr lang="ru-RU" dirty="0">
                <a:latin typeface="Times New Roman"/>
                <a:ea typeface="Times New Roman"/>
              </a:rPr>
              <a:t> з погано </a:t>
            </a:r>
            <a:r>
              <a:rPr lang="ru-RU" dirty="0" err="1">
                <a:latin typeface="Times New Roman"/>
                <a:ea typeface="Times New Roman"/>
              </a:rPr>
              <a:t>розвиненими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м’язами</a:t>
            </a:r>
            <a:r>
              <a:rPr lang="ru-RU" dirty="0">
                <a:latin typeface="Times New Roman"/>
                <a:ea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</a:rPr>
              <a:t>значно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виступаючими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хребцями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незалежно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від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живої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маси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відносять</a:t>
            </a:r>
            <a:r>
              <a:rPr lang="ru-RU" dirty="0">
                <a:latin typeface="Times New Roman"/>
                <a:ea typeface="Times New Roman"/>
              </a:rPr>
              <a:t> до </a:t>
            </a:r>
            <a:r>
              <a:rPr lang="ru-RU" dirty="0" err="1">
                <a:latin typeface="Times New Roman"/>
                <a:ea typeface="Times New Roman"/>
              </a:rPr>
              <a:t>худих</a:t>
            </a:r>
            <a:r>
              <a:rPr lang="uk-UA" dirty="0">
                <a:latin typeface="Times New Roman"/>
                <a:ea typeface="Times New Roman"/>
              </a:rPr>
              <a:t>.</a:t>
            </a:r>
            <a:endParaRPr lang="ru-RU" sz="2400" dirty="0">
              <a:latin typeface="Times New Roman"/>
              <a:ea typeface="Times New Roman"/>
            </a:endParaRPr>
          </a:p>
          <a:p>
            <a:pPr marL="90170" indent="450215" algn="just">
              <a:lnSpc>
                <a:spcPts val="1435"/>
              </a:lnSpc>
              <a:spcAft>
                <a:spcPts val="0"/>
              </a:spcAft>
              <a:tabLst>
                <a:tab pos="5928360" algn="l"/>
              </a:tabLst>
            </a:pPr>
            <a:r>
              <a:rPr lang="uk-UA" dirty="0">
                <a:latin typeface="Times New Roman"/>
                <a:ea typeface="Times New Roman"/>
              </a:rPr>
              <a:t> 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6923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76672"/>
            <a:ext cx="8579296" cy="5649491"/>
          </a:xfrm>
        </p:spPr>
        <p:txBody>
          <a:bodyPr/>
          <a:lstStyle/>
          <a:p>
            <a:pPr marL="0" indent="180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uk-UA" dirty="0">
                <a:latin typeface="Times New Roman"/>
                <a:ea typeface="Times New Roman"/>
              </a:rPr>
              <a:t>Завдання 1. Оцінити м'ясну продуктивність кроликів різних груп за період відгодівлі (тривалість відгодівлі 75 днів). Дані записати в табл. 2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676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570186"/>
          </a:xfrm>
        </p:spPr>
        <p:txBody>
          <a:bodyPr>
            <a:normAutofit fontScale="90000"/>
          </a:bodyPr>
          <a:lstStyle/>
          <a:p>
            <a:pPr marL="90170" indent="450215">
              <a:spcAft>
                <a:spcPts val="0"/>
              </a:spcAft>
              <a:tabLst>
                <a:tab pos="5928360" algn="l"/>
              </a:tabLst>
            </a:pPr>
            <a:r>
              <a:rPr lang="uk-UA" sz="3100" b="1" dirty="0">
                <a:latin typeface="Times New Roman" pitchFamily="18" charset="0"/>
                <a:cs typeface="Times New Roman" pitchFamily="18" charset="0"/>
              </a:rPr>
              <a:t>Показники м'ясної продуктивності кролів різних груп</a:t>
            </a:r>
            <a:br>
              <a:rPr lang="ru-RU" b="1" dirty="0"/>
            </a:b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25555"/>
              </p:ext>
            </p:extLst>
          </p:nvPr>
        </p:nvGraphicFramePr>
        <p:xfrm>
          <a:off x="0" y="980728"/>
          <a:ext cx="9036495" cy="5760642"/>
        </p:xfrm>
        <a:graphic>
          <a:graphicData uri="http://schemas.openxmlformats.org/drawingml/2006/table">
            <a:tbl>
              <a:tblPr firstRow="1" firstCol="1" bandRow="1"/>
              <a:tblGrid>
                <a:gridCol w="5658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4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81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8681">
                <a:tc rowSpan="2">
                  <a:txBody>
                    <a:bodyPr/>
                    <a:lstStyle/>
                    <a:p>
                      <a:pPr algn="ctr"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</a:rPr>
                        <a:t>Показники</a:t>
                      </a:r>
                      <a:endParaRPr lang="ru-RU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Групи кролів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6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1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2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3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</a:rPr>
                        <a:t>4</a:t>
                      </a:r>
                      <a:endParaRPr lang="ru-RU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317">
                <a:tc>
                  <a:txBody>
                    <a:bodyPr/>
                    <a:lstStyle/>
                    <a:p>
                      <a:pPr algn="just"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</a:rPr>
                        <a:t>Жива маса при відлученні (вік 45 днів), кг</a:t>
                      </a:r>
                      <a:endParaRPr lang="ru-RU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</a:rPr>
                        <a:t>1,46</a:t>
                      </a:r>
                      <a:endParaRPr lang="ru-RU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1,54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1,48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</a:rPr>
                        <a:t>1,44</a:t>
                      </a:r>
                      <a:endParaRPr lang="ru-RU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317">
                <a:tc>
                  <a:txBody>
                    <a:bodyPr/>
                    <a:lstStyle/>
                    <a:p>
                      <a:pPr algn="just"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Передзабійна жива маса (вік 120 днів, кг)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2,51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</a:rPr>
                        <a:t>3,12</a:t>
                      </a:r>
                      <a:endParaRPr lang="ru-RU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3,06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2,49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317">
                <a:tc>
                  <a:txBody>
                    <a:bodyPr/>
                    <a:lstStyle/>
                    <a:p>
                      <a:pPr algn="just"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Забійна маса, кг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1,40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</a:rPr>
                        <a:t>1,83</a:t>
                      </a:r>
                      <a:endParaRPr lang="ru-RU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1,76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</a:rPr>
                        <a:t>1,49</a:t>
                      </a:r>
                      <a:endParaRPr lang="ru-RU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672">
                <a:tc>
                  <a:txBody>
                    <a:bodyPr/>
                    <a:lstStyle/>
                    <a:p>
                      <a:pPr algn="just"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Забійний вихід, %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1317">
                <a:tc>
                  <a:txBody>
                    <a:bodyPr/>
                    <a:lstStyle/>
                    <a:p>
                      <a:pPr algn="just"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Кількість їстівних частин тушки, %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85,9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86,3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84,5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86,4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672">
                <a:tc>
                  <a:txBody>
                    <a:bodyPr/>
                    <a:lstStyle/>
                    <a:p>
                      <a:pPr algn="just"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Кількість не їстівних частин тушки, %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672">
                <a:tc>
                  <a:txBody>
                    <a:bodyPr/>
                    <a:lstStyle/>
                    <a:p>
                      <a:pPr algn="just"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Коєфіцієнт мясності, %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672">
                <a:tc>
                  <a:txBody>
                    <a:bodyPr/>
                    <a:lstStyle/>
                    <a:p>
                      <a:pPr algn="just"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Загальний приріст за період відгодівлі, кг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1317">
                <a:tc>
                  <a:txBody>
                    <a:bodyPr/>
                    <a:lstStyle/>
                    <a:p>
                      <a:pPr algn="just"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Середньодобовий приріст за період відгодівлі, г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5672">
                <a:tc>
                  <a:txBody>
                    <a:bodyPr/>
                    <a:lstStyle/>
                    <a:p>
                      <a:pPr algn="just"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Витрати кормів за період відгодівлі, корм.одн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5,1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6,5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</a:rPr>
                        <a:t>8,2</a:t>
                      </a:r>
                      <a:endParaRPr lang="ru-RU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</a:rPr>
                        <a:t>7,1</a:t>
                      </a:r>
                      <a:endParaRPr lang="ru-RU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5672">
                <a:tc>
                  <a:txBody>
                    <a:bodyPr/>
                    <a:lstStyle/>
                    <a:p>
                      <a:pPr algn="just"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Витрати кормів на 1 кг приросту, корм.одн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1400">
                          <a:effectLst/>
                          <a:latin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5672">
                <a:tc>
                  <a:txBody>
                    <a:bodyPr/>
                    <a:lstStyle/>
                    <a:p>
                      <a:pPr algn="just"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</a:rPr>
                        <a:t>Оплата корму приростом, г/</a:t>
                      </a:r>
                      <a:r>
                        <a:rPr lang="uk-UA" sz="2000" dirty="0" err="1">
                          <a:effectLst/>
                          <a:latin typeface="Times New Roman"/>
                        </a:rPr>
                        <a:t>корм.одн</a:t>
                      </a:r>
                      <a:endParaRPr lang="ru-RU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928360" algn="l"/>
                        </a:tabLst>
                      </a:pPr>
                      <a:r>
                        <a:rPr lang="uk-UA" sz="1400" dirty="0">
                          <a:effectLst/>
                          <a:latin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1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57592" cy="1143000"/>
          </a:xfrm>
        </p:spPr>
        <p:txBody>
          <a:bodyPr>
            <a:normAutofit fontScale="90000"/>
          </a:bodyPr>
          <a:lstStyle/>
          <a:p>
            <a:pPr indent="144000" algn="just">
              <a:spcAft>
                <a:spcPts val="0"/>
              </a:spcAft>
              <a:tabLst>
                <a:tab pos="5928360" algn="l"/>
              </a:tabLst>
            </a:pPr>
            <a:r>
              <a:rPr lang="uk-UA" sz="2700" b="1" dirty="0">
                <a:latin typeface="Times New Roman"/>
                <a:ea typeface="Times New Roman"/>
              </a:rPr>
              <a:t>Завдання 2. Розрахувати та порівняти показники </a:t>
            </a:r>
            <a:r>
              <a:rPr lang="uk-UA" sz="2700" b="1" dirty="0" err="1">
                <a:latin typeface="Times New Roman"/>
                <a:ea typeface="Times New Roman"/>
              </a:rPr>
              <a:t>мясної</a:t>
            </a:r>
            <a:r>
              <a:rPr lang="uk-UA" sz="2700" b="1" dirty="0">
                <a:latin typeface="Times New Roman"/>
                <a:ea typeface="Times New Roman"/>
              </a:rPr>
              <a:t> продуктивності кролів різних порід у віці: 90, 120, 180, 240-діб</a:t>
            </a:r>
            <a:br>
              <a:rPr lang="ru-RU" sz="3600" dirty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465557"/>
              </p:ext>
            </p:extLst>
          </p:nvPr>
        </p:nvGraphicFramePr>
        <p:xfrm>
          <a:off x="179513" y="1484781"/>
          <a:ext cx="8784974" cy="5112573"/>
        </p:xfrm>
        <a:graphic>
          <a:graphicData uri="http://schemas.openxmlformats.org/drawingml/2006/table">
            <a:tbl>
              <a:tblPr firstRow="1" firstCol="1" bandRow="1"/>
              <a:tblGrid>
                <a:gridCol w="3393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5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5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5833">
                <a:tc rowSpan="2"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Показники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Порода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Сірий велетень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Білий велетень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Баран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87">
                <a:tc gridSpan="4"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b="1" i="1" dirty="0">
                          <a:effectLst/>
                          <a:latin typeface="Times New Roman"/>
                          <a:ea typeface="Times New Roman"/>
                        </a:rPr>
                        <a:t>Вік 90 діб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885">
                <a:tc>
                  <a:txBody>
                    <a:bodyPr/>
                    <a:lstStyle/>
                    <a:p>
                      <a:pPr algn="just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 err="1">
                          <a:effectLst/>
                          <a:latin typeface="Times New Roman"/>
                          <a:ea typeface="Times New Roman"/>
                        </a:rPr>
                        <a:t>Передзабійна</a:t>
                      </a: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 маса, кг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2,26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2,38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2,34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885">
                <a:tc>
                  <a:txBody>
                    <a:bodyPr/>
                    <a:lstStyle/>
                    <a:p>
                      <a:pPr algn="just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Маса тушки, кг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1,29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1,17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1,28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6885">
                <a:tc>
                  <a:txBody>
                    <a:bodyPr/>
                    <a:lstStyle/>
                    <a:p>
                      <a:pPr algn="just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Забійний вихід, %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885">
                <a:tc>
                  <a:txBody>
                    <a:bodyPr/>
                    <a:lstStyle/>
                    <a:p>
                      <a:pPr algn="just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Маса їстівних частин, кг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1,10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0,99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1,09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6885">
                <a:tc>
                  <a:txBody>
                    <a:bodyPr/>
                    <a:lstStyle/>
                    <a:p>
                      <a:pPr algn="just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Вихід їстівних частин, %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6885">
                <a:tc>
                  <a:txBody>
                    <a:bodyPr/>
                    <a:lstStyle/>
                    <a:p>
                      <a:pPr algn="just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Маса кісток, кг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0,18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0,17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0,18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6885">
                <a:tc>
                  <a:txBody>
                    <a:bodyPr/>
                    <a:lstStyle/>
                    <a:p>
                      <a:pPr algn="just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Вихід кісток, %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6885">
                <a:tc>
                  <a:txBody>
                    <a:bodyPr/>
                    <a:lstStyle/>
                    <a:p>
                      <a:pPr algn="just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Коефіцієнт мясності, %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714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450215" algn="just"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uk-UA" sz="2800" dirty="0">
                <a:latin typeface="Times New Roman"/>
                <a:ea typeface="Times New Roman"/>
              </a:rPr>
              <a:t>Кролятина займає важливе місце в загальному балансі дієтичного м'яса. Вона соковита, ніжна, за смаком найбільше нагадує куряче м'ясо і має високу калорійністю і перетравність. Людина засвоює з м'яса кроликів 90% білка, тоді як у яловичини всього 62%. В одному кілограмі кролятини міститься від 1 384 до 1820 калорій. Жир кролика легкоплавкий і за якістю перевершує не тільки яловичий і баранячий, а й свинячий.</a:t>
            </a:r>
            <a:endParaRPr lang="ru-RU" sz="2800" dirty="0">
              <a:latin typeface="Times New Roman"/>
              <a:ea typeface="Times New Roman"/>
            </a:endParaRPr>
          </a:p>
          <a:p>
            <a:pPr marL="0" indent="450215" algn="just"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uk-UA" sz="2800" dirty="0">
                <a:latin typeface="Times New Roman"/>
                <a:ea typeface="Times New Roman"/>
              </a:rPr>
              <a:t>Найбільш доцільно проводити забій кроликів на м'ясо в 2-місячному віці (бройлери), в 4-4,5-місячному (при інтенсивному виробництві м'яса), а також в 5-6-місячному віці.</a:t>
            </a:r>
            <a:endParaRPr lang="ru-RU" sz="28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6995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856984" cy="619268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endParaRPr lang="uk-UA" sz="2400" b="1" i="1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uk-UA" sz="2400" b="1" i="1" dirty="0">
                <a:latin typeface="Times New Roman"/>
                <a:ea typeface="Times New Roman"/>
              </a:rPr>
              <a:t>Прижиттєві </a:t>
            </a:r>
            <a:r>
              <a:rPr lang="uk-UA" sz="2400" b="1" i="1" dirty="0" err="1">
                <a:latin typeface="Times New Roman"/>
                <a:ea typeface="Times New Roman"/>
              </a:rPr>
              <a:t>мясні</a:t>
            </a:r>
            <a:r>
              <a:rPr lang="uk-UA" sz="2400" b="1" i="1" dirty="0">
                <a:latin typeface="Times New Roman"/>
                <a:ea typeface="Times New Roman"/>
              </a:rPr>
              <a:t> показники кролів: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i="1" dirty="0">
                <a:latin typeface="Times New Roman"/>
                <a:ea typeface="Times New Roman"/>
              </a:rPr>
              <a:t>вгодованість, скоростиглість, абсолютна і відносна швидкість росту, витрати корму на одиницю приросту, збереженість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928360" algn="l"/>
              </a:tabLst>
            </a:pPr>
            <a:endParaRPr lang="ru-RU" sz="24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uk-UA" sz="2400" b="1" i="1" dirty="0" err="1">
                <a:latin typeface="Times New Roman"/>
                <a:ea typeface="Times New Roman"/>
              </a:rPr>
              <a:t>Післязабійні</a:t>
            </a:r>
            <a:r>
              <a:rPr lang="uk-UA" sz="2400" b="1" i="1" dirty="0">
                <a:latin typeface="Times New Roman"/>
                <a:ea typeface="Times New Roman"/>
              </a:rPr>
              <a:t> показники м'ясної продуктивності кролів: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uk-UA" sz="2400" b="1" i="1" dirty="0">
                <a:latin typeface="Times New Roman"/>
                <a:ea typeface="Times New Roman"/>
              </a:rPr>
              <a:t>забійна маса</a:t>
            </a:r>
            <a:r>
              <a:rPr lang="uk-UA" sz="2400" dirty="0">
                <a:latin typeface="Times New Roman"/>
                <a:ea typeface="Times New Roman"/>
              </a:rPr>
              <a:t> - це маса тушки без шкіри, голови, внутрішніх органів, кінцівок до зап'ясткових і скакальних суглобів, з внутрішнім жиром і нирками;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uk-UA" sz="2400" b="1" i="1" dirty="0">
                <a:latin typeface="Times New Roman"/>
                <a:ea typeface="Times New Roman"/>
              </a:rPr>
              <a:t>забійний вихід</a:t>
            </a:r>
            <a:r>
              <a:rPr lang="uk-UA" sz="2400" dirty="0">
                <a:latin typeface="Times New Roman"/>
                <a:ea typeface="Times New Roman"/>
              </a:rPr>
              <a:t> - відсоткове відношення забійної маси до </a:t>
            </a:r>
            <a:r>
              <a:rPr lang="uk-UA" sz="2400" dirty="0" err="1">
                <a:latin typeface="Times New Roman"/>
                <a:ea typeface="Times New Roman"/>
              </a:rPr>
              <a:t>передзабійної</a:t>
            </a:r>
            <a:r>
              <a:rPr lang="uk-UA" sz="2400" dirty="0">
                <a:latin typeface="Times New Roman"/>
                <a:ea typeface="Times New Roman"/>
              </a:rPr>
              <a:t> маси;</a:t>
            </a:r>
            <a:r>
              <a:rPr lang="uk-UA" sz="2400" b="1" i="1" dirty="0">
                <a:latin typeface="Times New Roman"/>
                <a:ea typeface="Times New Roman"/>
              </a:rPr>
              <a:t> коефіцієнт м'ясності</a:t>
            </a:r>
            <a:r>
              <a:rPr lang="uk-UA" sz="2400" dirty="0">
                <a:latin typeface="Times New Roman"/>
                <a:ea typeface="Times New Roman"/>
              </a:rPr>
              <a:t> - </a:t>
            </a:r>
            <a:r>
              <a:rPr lang="uk-UA" sz="2400" dirty="0" err="1">
                <a:latin typeface="Times New Roman"/>
                <a:ea typeface="Times New Roman"/>
              </a:rPr>
              <a:t>співвідхімічний</a:t>
            </a:r>
            <a:r>
              <a:rPr lang="uk-UA" sz="2400" dirty="0">
                <a:latin typeface="Times New Roman"/>
                <a:ea typeface="Times New Roman"/>
              </a:rPr>
              <a:t> склад і смакові якості м'яса (ніжність, соковитість)ношення їстівних і неїстівних частин тушки;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928360" algn="l"/>
              </a:tabLst>
            </a:pP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5087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507288" cy="593752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uk-UA" b="1" i="1" dirty="0">
                <a:latin typeface="Times New Roman"/>
                <a:ea typeface="Times New Roman"/>
              </a:rPr>
              <a:t>У спеціалізованих м'ясних порід кролів</a:t>
            </a:r>
            <a:r>
              <a:rPr lang="uk-UA" dirty="0">
                <a:latin typeface="Times New Roman"/>
                <a:ea typeface="Times New Roman"/>
              </a:rPr>
              <a:t> забійний вихід у 2-3-місячному віці становить 60%, у м'ясо-шкуркових 50-55%, та у місцевих порід - 50-52%.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endParaRPr lang="uk-UA" sz="24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endParaRPr lang="ru-RU" sz="24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uk-UA" b="1" i="1" dirty="0">
                <a:latin typeface="Times New Roman"/>
                <a:ea typeface="Times New Roman"/>
              </a:rPr>
              <a:t>У неспеціалізованих порід кроликів</a:t>
            </a:r>
            <a:r>
              <a:rPr lang="uk-UA" dirty="0">
                <a:latin typeface="Times New Roman"/>
                <a:ea typeface="Times New Roman"/>
              </a:rPr>
              <a:t> при змішаному типі годівлі середня забійна маса і забійний вихід в 2-місячному віці рівні відповідно 900 г та 50%, в 4-місячному віці -1900 </a:t>
            </a:r>
            <a:r>
              <a:rPr lang="uk-UA" dirty="0" err="1">
                <a:latin typeface="Times New Roman"/>
                <a:ea typeface="Times New Roman"/>
              </a:rPr>
              <a:t>гі</a:t>
            </a:r>
            <a:r>
              <a:rPr lang="uk-UA" dirty="0">
                <a:latin typeface="Times New Roman"/>
                <a:ea typeface="Times New Roman"/>
              </a:rPr>
              <a:t> 55%.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6768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55272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uk-UA" b="1" i="1" dirty="0">
                <a:latin typeface="Times New Roman"/>
                <a:ea typeface="Times New Roman"/>
              </a:rPr>
              <a:t>Забійна маса і забійний вихід залежать від: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uk-UA" dirty="0">
                <a:latin typeface="Times New Roman"/>
                <a:ea typeface="Times New Roman"/>
              </a:rPr>
              <a:t>- віку,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uk-UA" dirty="0" err="1">
                <a:latin typeface="Times New Roman"/>
                <a:ea typeface="Times New Roman"/>
              </a:rPr>
              <a:t>-умов</a:t>
            </a:r>
            <a:r>
              <a:rPr lang="uk-UA" dirty="0">
                <a:latin typeface="Times New Roman"/>
                <a:ea typeface="Times New Roman"/>
              </a:rPr>
              <a:t> годівлі та утримання тварин,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uk-UA" dirty="0">
                <a:latin typeface="Times New Roman"/>
                <a:ea typeface="Times New Roman"/>
              </a:rPr>
              <a:t>- їх породних і індивідуальних ознак.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endParaRPr lang="uk-UA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uk-UA" dirty="0">
                <a:latin typeface="Times New Roman"/>
                <a:ea typeface="Times New Roman"/>
              </a:rPr>
              <a:t> З віком ці показники збільшуються. За вмістом м'якоті в тушках кролі перевершують інших сільськогосподарських тварин.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endParaRPr lang="uk-UA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uk-UA" dirty="0">
                <a:latin typeface="Times New Roman"/>
                <a:ea typeface="Times New Roman"/>
              </a:rPr>
              <a:t>На її частку в тушках повновікових кролів приходиться 84-85%, на частку кісток і хрящів - 15-16%, тоді як в тушах великої рогатої худоби кісток і хрящів міститься до 30%.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8553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552728"/>
          </a:xfrm>
        </p:spPr>
        <p:txBody>
          <a:bodyPr>
            <a:normAutofit fontScale="92500" lnSpcReduction="20000"/>
          </a:bodyPr>
          <a:lstStyle/>
          <a:p>
            <a:pPr marL="0" indent="108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uk-UA" b="1" i="1" dirty="0">
                <a:latin typeface="Times New Roman"/>
                <a:ea typeface="Times New Roman"/>
              </a:rPr>
              <a:t>Вгодованість кролів встановлюють </a:t>
            </a:r>
            <a:r>
              <a:rPr lang="uk-UA" dirty="0">
                <a:latin typeface="Times New Roman"/>
                <a:ea typeface="Times New Roman"/>
              </a:rPr>
              <a:t>промацуванням розвитку м’язів, та жировідкладень на </a:t>
            </a:r>
            <a:r>
              <a:rPr lang="uk-UA" b="1" i="1" dirty="0">
                <a:latin typeface="Times New Roman"/>
                <a:ea typeface="Times New Roman"/>
              </a:rPr>
              <a:t>спині, стегнах, на загривку, животі та в паху</a:t>
            </a:r>
            <a:r>
              <a:rPr lang="uk-UA" dirty="0">
                <a:latin typeface="Times New Roman"/>
                <a:ea typeface="Times New Roman"/>
              </a:rPr>
              <a:t>. Птицю для оцінки вгодованості промацують в ділянках грудної і лубкових кісток та стегон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indent="108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endParaRPr lang="ru-RU" sz="2400" dirty="0">
              <a:latin typeface="Times New Roman"/>
              <a:ea typeface="Times New Roman"/>
            </a:endParaRPr>
          </a:p>
          <a:p>
            <a:pPr marL="0" indent="108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uk-UA" dirty="0">
                <a:latin typeface="Times New Roman"/>
                <a:ea typeface="Times New Roman"/>
              </a:rPr>
              <a:t>Кролі для забою повинні бути вирощені у благополучних щодо інфекційних захворювань господарствах і відповідати вимогам стандарту та чинному ветеринарному законодавству України. </a:t>
            </a:r>
          </a:p>
          <a:p>
            <a:pPr marL="0" indent="108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endParaRPr lang="ru-RU" dirty="0">
              <a:latin typeface="Times New Roman"/>
              <a:ea typeface="Times New Roman"/>
            </a:endParaRPr>
          </a:p>
          <a:p>
            <a:pPr marL="0" indent="108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uk-UA" b="1" i="1" dirty="0">
                <a:latin typeface="Times New Roman"/>
                <a:ea typeface="Times New Roman"/>
              </a:rPr>
              <a:t>Залежно від віку, технології вирощування та вгодованості кролів, призначених для забою, поділяють на три категорії:</a:t>
            </a:r>
          </a:p>
          <a:p>
            <a:pPr marL="0" indent="108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uk-UA" b="1" i="1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вищу</a:t>
            </a:r>
            <a:r>
              <a:rPr lang="ru-RU" dirty="0">
                <a:latin typeface="Times New Roman"/>
                <a:ea typeface="Times New Roman"/>
              </a:rPr>
              <a:t>, </a:t>
            </a:r>
          </a:p>
          <a:p>
            <a:pPr marL="0" indent="108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ru-RU" dirty="0">
                <a:latin typeface="Times New Roman"/>
                <a:ea typeface="Times New Roman"/>
              </a:rPr>
              <a:t>першу </a:t>
            </a:r>
          </a:p>
          <a:p>
            <a:pPr marL="0" indent="108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ru-RU" dirty="0">
                <a:latin typeface="Times New Roman"/>
                <a:ea typeface="Times New Roman"/>
              </a:rPr>
              <a:t>та другу, </a:t>
            </a:r>
            <a:r>
              <a:rPr lang="ru-RU" dirty="0" err="1">
                <a:latin typeface="Times New Roman"/>
                <a:ea typeface="Times New Roman"/>
              </a:rPr>
              <a:t>відповідно</a:t>
            </a:r>
            <a:r>
              <a:rPr lang="ru-RU" dirty="0">
                <a:latin typeface="Times New Roman"/>
                <a:ea typeface="Times New Roman"/>
              </a:rPr>
              <a:t> до </a:t>
            </a:r>
            <a:r>
              <a:rPr lang="ru-RU" dirty="0" err="1">
                <a:latin typeface="Times New Roman"/>
                <a:ea typeface="Times New Roman"/>
              </a:rPr>
              <a:t>вимог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викладених</a:t>
            </a:r>
            <a:r>
              <a:rPr lang="ru-RU" dirty="0">
                <a:latin typeface="Times New Roman"/>
                <a:ea typeface="Times New Roman"/>
              </a:rPr>
              <a:t> у </a:t>
            </a:r>
            <a:r>
              <a:rPr lang="ru-RU" dirty="0" err="1">
                <a:latin typeface="Times New Roman"/>
                <a:ea typeface="Times New Roman"/>
              </a:rPr>
              <a:t>табл</a:t>
            </a:r>
            <a:r>
              <a:rPr lang="uk-UA" dirty="0">
                <a:latin typeface="Times New Roman"/>
                <a:ea typeface="Times New Roman"/>
              </a:rPr>
              <a:t>.1</a:t>
            </a:r>
            <a:r>
              <a:rPr lang="ru-RU" dirty="0">
                <a:latin typeface="Times New Roman"/>
                <a:ea typeface="Times New Roman"/>
              </a:rPr>
              <a:t>. 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1176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9256" cy="43204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tabLst>
                <a:tab pos="5928360" algn="l"/>
              </a:tabLst>
            </a:pPr>
            <a:br>
              <a:rPr lang="ru-RU" sz="2800" b="1" dirty="0">
                <a:latin typeface="Times New Roman"/>
                <a:ea typeface="Times New Roman"/>
              </a:rPr>
            </a:br>
            <a:br>
              <a:rPr lang="ru-RU" sz="2800" b="1" dirty="0">
                <a:latin typeface="Times New Roman"/>
                <a:ea typeface="Times New Roman"/>
              </a:rPr>
            </a:br>
            <a:br>
              <a:rPr lang="ru-RU" sz="2800" b="1" dirty="0">
                <a:latin typeface="Times New Roman"/>
                <a:ea typeface="Times New Roman"/>
              </a:rPr>
            </a:br>
            <a:br>
              <a:rPr lang="ru-RU" sz="2800" b="1" dirty="0">
                <a:latin typeface="Times New Roman"/>
                <a:ea typeface="Times New Roman"/>
              </a:rPr>
            </a:br>
            <a:br>
              <a:rPr lang="ru-RU" sz="2800" b="1" dirty="0">
                <a:latin typeface="Times New Roman"/>
                <a:ea typeface="Times New Roman"/>
              </a:rPr>
            </a:br>
            <a:br>
              <a:rPr lang="ru-RU" sz="2800" b="1" dirty="0">
                <a:latin typeface="Times New Roman"/>
                <a:ea typeface="Times New Roman"/>
              </a:rPr>
            </a:br>
            <a:br>
              <a:rPr lang="ru-RU" sz="2800" dirty="0">
                <a:latin typeface="Times New Roman"/>
                <a:ea typeface="Times New Roman"/>
              </a:rPr>
            </a:br>
            <a:r>
              <a:rPr lang="ru-RU" sz="2000" b="1" dirty="0" err="1">
                <a:latin typeface="Times New Roman"/>
                <a:ea typeface="Times New Roman"/>
              </a:rPr>
              <a:t>Вимоги</a:t>
            </a:r>
            <a:r>
              <a:rPr lang="ru-RU" sz="2000" b="1" dirty="0">
                <a:latin typeface="Times New Roman"/>
                <a:ea typeface="Times New Roman"/>
              </a:rPr>
              <a:t> до </a:t>
            </a:r>
            <a:r>
              <a:rPr lang="ru-RU" sz="2000" b="1" dirty="0" err="1">
                <a:latin typeface="Times New Roman"/>
                <a:ea typeface="Times New Roman"/>
              </a:rPr>
              <a:t>категорій</a:t>
            </a:r>
            <a:r>
              <a:rPr lang="ru-RU" sz="2000" b="1" dirty="0">
                <a:latin typeface="Times New Roman"/>
                <a:ea typeface="Times New Roman"/>
              </a:rPr>
              <a:t> </a:t>
            </a:r>
            <a:r>
              <a:rPr lang="ru-RU" sz="2000" b="1" dirty="0" err="1">
                <a:latin typeface="Times New Roman"/>
                <a:ea typeface="Times New Roman"/>
              </a:rPr>
              <a:t>вгодованості</a:t>
            </a:r>
            <a:r>
              <a:rPr lang="ru-RU" sz="2000" b="1" dirty="0">
                <a:latin typeface="Times New Roman"/>
                <a:ea typeface="Times New Roman"/>
              </a:rPr>
              <a:t> </a:t>
            </a:r>
            <a:r>
              <a:rPr lang="ru-RU" sz="2000" b="1" dirty="0" err="1">
                <a:latin typeface="Times New Roman"/>
                <a:ea typeface="Times New Roman"/>
              </a:rPr>
              <a:t>кролів</a:t>
            </a:r>
            <a:r>
              <a:rPr lang="ru-RU" sz="2000" b="1" dirty="0">
                <a:latin typeface="Times New Roman"/>
                <a:ea typeface="Times New Roman"/>
              </a:rPr>
              <a:t> для забою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0063106"/>
              </p:ext>
            </p:extLst>
          </p:nvPr>
        </p:nvGraphicFramePr>
        <p:xfrm>
          <a:off x="395536" y="1412774"/>
          <a:ext cx="8352929" cy="4435695"/>
        </p:xfrm>
        <a:graphic>
          <a:graphicData uri="http://schemas.openxmlformats.org/drawingml/2006/table">
            <a:tbl>
              <a:tblPr firstRow="1" firstCol="1" bandRow="1"/>
              <a:tblGrid>
                <a:gridCol w="942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1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37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8114"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</a:rPr>
                        <a:t>Категорія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</a:rPr>
                        <a:t>Вік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</a:p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</a:rPr>
                        <a:t>міс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Технологія 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</a:rPr>
                        <a:t>вирощування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, тип 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</a:rPr>
                        <a:t>годівлі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Характеристика 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</a:rPr>
                        <a:t>вгодованост</a:t>
                      </a: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і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7581"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Вища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3-4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968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Інтенсивна із застосуванням сухого типу годівлі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М’язи розвинені добре; остисті відростки спинних хребців ледь промацуються і не виступають; зад, крижі і стегна виповнені м’язами та округлі; на загривку, череві та в паху промацуються незначні підшкірні жировідкладення у вигляді потовщених, шириною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5 – 10 мм 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</a:rPr>
                        <a:t>смуг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</a:rPr>
                        <a:t>розташованих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</a:rPr>
                        <a:t>вздовж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</a:rPr>
                        <a:t>тулуба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591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4609370"/>
              </p:ext>
            </p:extLst>
          </p:nvPr>
        </p:nvGraphicFramePr>
        <p:xfrm>
          <a:off x="467546" y="764704"/>
          <a:ext cx="8280919" cy="5618145"/>
        </p:xfrm>
        <a:graphic>
          <a:graphicData uri="http://schemas.openxmlformats.org/drawingml/2006/table">
            <a:tbl>
              <a:tblPr firstRow="1" firstCol="1" bandRow="1"/>
              <a:tblGrid>
                <a:gridCol w="934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2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96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2328"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Перша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4-7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9685"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-19685"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Екстенсивна із застосуванням комбінованого типу годівлі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М’язи розвинені добре остисті відростки спинних хребців ледь промацуються і не виступають; зад, крижі та стегна добре виповнені м’язами, округлі; на загривку череві та в паху промацуються більш значні підшкірні жировідкладення у вигляді потовщених смуг, шириною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11 – 30 мм і 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</a:rPr>
                        <a:t>більше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</a:rPr>
                        <a:t>розташованих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</a:rPr>
                        <a:t>вздовж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</a:rPr>
                        <a:t>тулуба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5817"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Друга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 і старші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9685"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-19685" algn="ctr">
                        <a:lnSpc>
                          <a:spcPts val="1435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Екстенсивна із застосуванням комбінованого типу годівлі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928360" algn="l"/>
                        </a:tabLs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М’язи розвинені задовільно; остисті відростки спинних хребців легко промацуються та помітно виступають; стегна підтягнені, плоскі, зад виповнений м’язами недостатньо; підшкірні жировідкладення майже не промацуються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283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640960" cy="6120680"/>
          </a:xfrm>
        </p:spPr>
        <p:txBody>
          <a:bodyPr/>
          <a:lstStyle/>
          <a:p>
            <a:pPr marL="0" indent="252000" algn="just"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uk-UA" b="1" i="1" dirty="0">
                <a:latin typeface="Times New Roman"/>
                <a:ea typeface="Times New Roman"/>
              </a:rPr>
              <a:t>До вищої категорії можуть бути віднесені </a:t>
            </a:r>
            <a:r>
              <a:rPr lang="uk-UA" dirty="0">
                <a:latin typeface="Times New Roman"/>
                <a:ea typeface="Times New Roman"/>
              </a:rPr>
              <a:t>лише кролі віком 3 – 4 місяці вирощені за інтенсивною технологією, </a:t>
            </a:r>
          </a:p>
          <a:p>
            <a:pPr marL="0" indent="252000" algn="just"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endParaRPr lang="uk-UA" dirty="0">
              <a:latin typeface="Times New Roman"/>
              <a:ea typeface="Times New Roman"/>
            </a:endParaRPr>
          </a:p>
          <a:p>
            <a:pPr marL="0" indent="252000" algn="just"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uk-UA" dirty="0" err="1">
                <a:latin typeface="Times New Roman"/>
                <a:ea typeface="Times New Roman"/>
              </a:rPr>
              <a:t>-яка</a:t>
            </a:r>
            <a:r>
              <a:rPr lang="uk-UA" dirty="0">
                <a:latin typeface="Times New Roman"/>
                <a:ea typeface="Times New Roman"/>
              </a:rPr>
              <a:t> передбачає застосування сухого типу годівлі з </a:t>
            </a:r>
            <a:r>
              <a:rPr lang="uk-UA" b="1" u="sng" dirty="0">
                <a:latin typeface="Times New Roman"/>
                <a:ea typeface="Times New Roman"/>
              </a:rPr>
              <a:t>використанням повнораціонних гранульованих </a:t>
            </a:r>
            <a:r>
              <a:rPr lang="uk-UA" dirty="0">
                <a:latin typeface="Times New Roman"/>
                <a:ea typeface="Times New Roman"/>
              </a:rPr>
              <a:t>або брикетованих комбікормів </a:t>
            </a:r>
          </a:p>
          <a:p>
            <a:pPr marL="0" indent="252000" algn="just"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endParaRPr lang="uk-UA" dirty="0">
              <a:latin typeface="Times New Roman"/>
              <a:ea typeface="Times New Roman"/>
            </a:endParaRPr>
          </a:p>
          <a:p>
            <a:pPr marL="0" indent="252000" algn="just">
              <a:spcBef>
                <a:spcPts val="0"/>
              </a:spcBef>
              <a:spcAft>
                <a:spcPts val="0"/>
              </a:spcAft>
              <a:tabLst>
                <a:tab pos="5928360" algn="l"/>
              </a:tabLst>
            </a:pPr>
            <a:r>
              <a:rPr lang="uk-UA" dirty="0">
                <a:latin typeface="Times New Roman"/>
                <a:ea typeface="Times New Roman"/>
              </a:rPr>
              <a:t>-і забезпечує </a:t>
            </a:r>
            <a:r>
              <a:rPr lang="uk-UA" b="1" i="1" dirty="0">
                <a:latin typeface="Times New Roman"/>
                <a:ea typeface="Times New Roman"/>
              </a:rPr>
              <a:t>живу масу в кінці вирощування 2,4 – 4,0 кг </a:t>
            </a:r>
            <a:r>
              <a:rPr lang="uk-UA" dirty="0">
                <a:latin typeface="Times New Roman"/>
                <a:ea typeface="Times New Roman"/>
              </a:rPr>
              <a:t>з мінімальними підшкірними жировідкладеннями. 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6352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60</TotalTime>
  <Words>1023</Words>
  <Application>Microsoft Office PowerPoint</Application>
  <PresentationFormat>Екран (4:3)</PresentationFormat>
  <Paragraphs>180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7" baseType="lpstr">
      <vt:lpstr>Arial</vt:lpstr>
      <vt:lpstr>Impact</vt:lpstr>
      <vt:lpstr>Times New Roman</vt:lpstr>
      <vt:lpstr>NewsPrint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       Вимоги до категорій вгодованості кролів для забою</vt:lpstr>
      <vt:lpstr>Презентація PowerPoint</vt:lpstr>
      <vt:lpstr>Презентація PowerPoint</vt:lpstr>
      <vt:lpstr>Презентація PowerPoint</vt:lpstr>
      <vt:lpstr>Презентація PowerPoint</vt:lpstr>
      <vt:lpstr>Показники м'ясної продуктивності кролів різних груп </vt:lpstr>
      <vt:lpstr>Завдання 2. Розрахувати та порівняти показники мясної продуктивності кролів різних порід у віці: 90, 120, 180, 240-діб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</dc:creator>
  <cp:lastModifiedBy>Lenovo</cp:lastModifiedBy>
  <cp:revision>13</cp:revision>
  <dcterms:created xsi:type="dcterms:W3CDTF">2021-11-03T15:50:52Z</dcterms:created>
  <dcterms:modified xsi:type="dcterms:W3CDTF">2023-01-18T14:41:27Z</dcterms:modified>
</cp:coreProperties>
</file>