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75" r:id="rId5"/>
    <p:sldId id="276" r:id="rId6"/>
    <p:sldId id="259" r:id="rId7"/>
    <p:sldId id="270" r:id="rId8"/>
    <p:sldId id="271" r:id="rId9"/>
    <p:sldId id="262" r:id="rId10"/>
    <p:sldId id="263" r:id="rId11"/>
    <p:sldId id="274" r:id="rId12"/>
    <p:sldId id="264" r:id="rId13"/>
    <p:sldId id="265" r:id="rId14"/>
    <p:sldId id="266" r:id="rId15"/>
    <p:sldId id="272" r:id="rId16"/>
    <p:sldId id="269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8265" autoAdjust="0"/>
    <p:restoredTop sz="94660"/>
  </p:normalViewPr>
  <p:slideViewPr>
    <p:cSldViewPr>
      <p:cViewPr varScale="1">
        <p:scale>
          <a:sx n="81" d="100"/>
          <a:sy n="81" d="100"/>
        </p:scale>
        <p:origin x="917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D5E07-3140-4ECB-905F-561A6F4F7066}" type="datetimeFigureOut">
              <a:rPr lang="ru-RU" smtClean="0"/>
              <a:t>18.01.2023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82ED1-0853-43FE-9822-A72BBC058FA8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89882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D5E07-3140-4ECB-905F-561A6F4F7066}" type="datetimeFigureOut">
              <a:rPr lang="ru-RU" smtClean="0"/>
              <a:t>18.01.2023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82ED1-0853-43FE-9822-A72BBC058FA8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29265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D5E07-3140-4ECB-905F-561A6F4F7066}" type="datetimeFigureOut">
              <a:rPr lang="ru-RU" smtClean="0"/>
              <a:t>18.01.2023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82ED1-0853-43FE-9822-A72BBC058FA8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554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D5E07-3140-4ECB-905F-561A6F4F7066}" type="datetimeFigureOut">
              <a:rPr lang="ru-RU" smtClean="0"/>
              <a:t>18.01.2023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82ED1-0853-43FE-9822-A72BBC058FA8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49168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D5E07-3140-4ECB-905F-561A6F4F7066}" type="datetimeFigureOut">
              <a:rPr lang="ru-RU" smtClean="0"/>
              <a:t>18.01.2023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82ED1-0853-43FE-9822-A72BBC058FA8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10061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D5E07-3140-4ECB-905F-561A6F4F7066}" type="datetimeFigureOut">
              <a:rPr lang="ru-RU" smtClean="0"/>
              <a:t>18.01.2023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82ED1-0853-43FE-9822-A72BBC058FA8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427722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D5E07-3140-4ECB-905F-561A6F4F7066}" type="datetimeFigureOut">
              <a:rPr lang="ru-RU" smtClean="0"/>
              <a:t>18.01.2023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82ED1-0853-43FE-9822-A72BBC058FA8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63713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D5E07-3140-4ECB-905F-561A6F4F7066}" type="datetimeFigureOut">
              <a:rPr lang="ru-RU" smtClean="0"/>
              <a:t>18.01.2023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82ED1-0853-43FE-9822-A72BBC058FA8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25493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D5E07-3140-4ECB-905F-561A6F4F7066}" type="datetimeFigureOut">
              <a:rPr lang="ru-RU" smtClean="0"/>
              <a:t>18.01.2023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82ED1-0853-43FE-9822-A72BBC058FA8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11857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D5E07-3140-4ECB-905F-561A6F4F7066}" type="datetimeFigureOut">
              <a:rPr lang="ru-RU" smtClean="0"/>
              <a:t>18.01.2023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82ED1-0853-43FE-9822-A72BBC058FA8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95066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D5E07-3140-4ECB-905F-561A6F4F7066}" type="datetimeFigureOut">
              <a:rPr lang="ru-RU" smtClean="0"/>
              <a:t>18.01.2023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82ED1-0853-43FE-9822-A72BBC058FA8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54511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9D5E07-3140-4ECB-905F-561A6F4F7066}" type="datetimeFigureOut">
              <a:rPr lang="ru-RU" smtClean="0"/>
              <a:t>18.01.2023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682ED1-0853-43FE-9822-A72BBC058FA8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63809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27584" y="1595059"/>
            <a:ext cx="7772400" cy="1470025"/>
          </a:xfrm>
        </p:spPr>
        <p:txBody>
          <a:bodyPr>
            <a:normAutofit fontScale="90000"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2700" b="1" dirty="0">
                <a:effectLst/>
                <a:latin typeface="Times New Roman"/>
                <a:ea typeface="Calibri"/>
                <a:cs typeface="Times New Roman"/>
              </a:rPr>
              <a:t>ПРАКТИЧНЕ ЗАНЯТТЯ </a:t>
            </a:r>
            <a:r>
              <a:rPr lang="uk-UA" sz="2700" b="1" dirty="0">
                <a:latin typeface="Times New Roman"/>
                <a:ea typeface="Calibri"/>
                <a:cs typeface="Times New Roman"/>
              </a:rPr>
              <a:t> 4</a:t>
            </a:r>
            <a:br>
              <a:rPr lang="ru-RU" sz="2000" dirty="0">
                <a:ea typeface="Calibri"/>
                <a:cs typeface="Times New Roman"/>
              </a:rPr>
            </a:br>
            <a:r>
              <a:rPr lang="ru-RU" sz="2700" b="1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ТЕХНОЛОГІЯ ВИРОБНИЦТВА ТА ПЕРЕРОБКИ ЯЛОВИЧИНИ.</a:t>
            </a:r>
            <a:br>
              <a:rPr lang="ru-RU" sz="2700" b="1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</a:br>
            <a:r>
              <a:rPr lang="uk-UA" sz="3100" b="1" cap="all" dirty="0">
                <a:effectLst/>
                <a:latin typeface="Times New Roman"/>
                <a:ea typeface="Calibri"/>
                <a:cs typeface="Times New Roman"/>
              </a:rPr>
              <a:t>Облік росту та м</a:t>
            </a:r>
            <a:r>
              <a:rPr lang="ru-RU" sz="3100" b="1" cap="all" dirty="0">
                <a:effectLst/>
                <a:latin typeface="Times New Roman"/>
                <a:ea typeface="Calibri"/>
                <a:cs typeface="Times New Roman"/>
              </a:rPr>
              <a:t>'</a:t>
            </a:r>
            <a:r>
              <a:rPr lang="uk-UA" sz="3100" b="1" cap="all" dirty="0">
                <a:effectLst/>
                <a:latin typeface="Times New Roman"/>
                <a:ea typeface="Calibri"/>
                <a:cs typeface="Times New Roman"/>
              </a:rPr>
              <a:t>ясної продуктивності у тварин</a:t>
            </a:r>
            <a:br>
              <a:rPr lang="ru-RU" sz="3600" dirty="0">
                <a:ea typeface="Calibri"/>
                <a:cs typeface="Times New Roman"/>
              </a:rPr>
            </a:br>
            <a:endParaRPr lang="ru-RU" dirty="0"/>
          </a:p>
        </p:txBody>
      </p:sp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0700" y="3792916"/>
            <a:ext cx="3310082" cy="179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2120" y="3792916"/>
            <a:ext cx="2552700" cy="179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8053845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88640"/>
            <a:ext cx="8568952" cy="5577483"/>
          </a:xfrm>
        </p:spPr>
        <p:txBody>
          <a:bodyPr>
            <a:noAutofit/>
          </a:bodyPr>
          <a:lstStyle/>
          <a:p>
            <a:pPr indent="0" algn="just">
              <a:lnSpc>
                <a:spcPct val="170000"/>
              </a:lnSpc>
              <a:spcAft>
                <a:spcPts val="0"/>
              </a:spcAft>
              <a:buNone/>
            </a:pPr>
            <a:r>
              <a:rPr lang="uk-UA" sz="2400" b="1" spc="-50" dirty="0">
                <a:effectLst/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Забійний вихід залежить:</a:t>
            </a:r>
          </a:p>
          <a:p>
            <a:pPr indent="450215" algn="just">
              <a:lnSpc>
                <a:spcPct val="170000"/>
              </a:lnSpc>
              <a:spcAft>
                <a:spcPts val="0"/>
              </a:spcAft>
            </a:pPr>
            <a:r>
              <a:rPr lang="uk-UA" sz="2400" spc="-50" dirty="0">
                <a:effectLst/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від виду тварини, </a:t>
            </a:r>
          </a:p>
          <a:p>
            <a:pPr indent="450215" algn="just">
              <a:lnSpc>
                <a:spcPct val="170000"/>
              </a:lnSpc>
              <a:spcAft>
                <a:spcPts val="0"/>
              </a:spcAft>
            </a:pPr>
            <a:r>
              <a:rPr lang="uk-UA" sz="2400" spc="-50" dirty="0">
                <a:effectLst/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породи, </a:t>
            </a:r>
          </a:p>
          <a:p>
            <a:pPr indent="450215" algn="just">
              <a:lnSpc>
                <a:spcPct val="170000"/>
              </a:lnSpc>
              <a:spcAft>
                <a:spcPts val="0"/>
              </a:spcAft>
            </a:pPr>
            <a:r>
              <a:rPr lang="uk-UA" sz="2400" spc="-50" dirty="0">
                <a:effectLst/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віку, </a:t>
            </a:r>
          </a:p>
          <a:p>
            <a:pPr indent="450215" algn="just">
              <a:lnSpc>
                <a:spcPct val="170000"/>
              </a:lnSpc>
              <a:spcAft>
                <a:spcPts val="0"/>
              </a:spcAft>
            </a:pPr>
            <a:r>
              <a:rPr lang="uk-UA" sz="2400" spc="-5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с</a:t>
            </a:r>
            <a:r>
              <a:rPr lang="uk-UA" sz="2400" spc="-50" dirty="0">
                <a:effectLst/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таті,</a:t>
            </a:r>
          </a:p>
          <a:p>
            <a:pPr indent="450215" algn="just">
              <a:lnSpc>
                <a:spcPct val="170000"/>
              </a:lnSpc>
              <a:spcAft>
                <a:spcPts val="0"/>
              </a:spcAft>
            </a:pPr>
            <a:r>
              <a:rPr lang="uk-UA" sz="2400" spc="-50" dirty="0">
                <a:effectLst/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вгодованості. </a:t>
            </a:r>
          </a:p>
          <a:p>
            <a:pPr indent="0" algn="just">
              <a:lnSpc>
                <a:spcPct val="170000"/>
              </a:lnSpc>
              <a:spcAft>
                <a:spcPts val="0"/>
              </a:spcAft>
              <a:buNone/>
            </a:pPr>
            <a:r>
              <a:rPr lang="uk-UA" sz="2400" i="1" spc="-50" dirty="0">
                <a:effectLst/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У різних видів тварин він різний. Це, в першу чергу визначається тим, які частини тіла включають в забійну масу.</a:t>
            </a:r>
            <a:endParaRPr lang="ru-RU" sz="2400" i="1" dirty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60883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кутник 3">
            <a:extLst>
              <a:ext uri="{FF2B5EF4-FFF2-40B4-BE49-F238E27FC236}">
                <a16:creationId xmlns:a16="http://schemas.microsoft.com/office/drawing/2014/main" id="{B4AC1883-E280-4517-B814-421E69E0AC6E}"/>
              </a:ext>
            </a:extLst>
          </p:cNvPr>
          <p:cNvSpPr/>
          <p:nvPr/>
        </p:nvSpPr>
        <p:spPr>
          <a:xfrm>
            <a:off x="395536" y="0"/>
            <a:ext cx="8352928" cy="61221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70000"/>
              </a:lnSpc>
              <a:spcAft>
                <a:spcPts val="0"/>
              </a:spcAft>
            </a:pPr>
            <a:r>
              <a:rPr lang="uk-UA" sz="2600" b="1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У великої рогатої худоби і </a:t>
            </a:r>
            <a:r>
              <a:rPr lang="uk-UA" sz="2600" b="1" dirty="0" err="1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овець</a:t>
            </a:r>
            <a:r>
              <a:rPr lang="uk-UA" sz="2600" b="1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до забійної маси відносять:</a:t>
            </a:r>
          </a:p>
          <a:p>
            <a:pPr marL="342900" indent="-342900" algn="just">
              <a:lnSpc>
                <a:spcPct val="170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uk-UA" sz="26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масу знекровленої туші з жиром без шкіри, голови, ніг, внутрішніх органів (крім нирок) але з внутрішнім жиром.</a:t>
            </a:r>
          </a:p>
          <a:p>
            <a:pPr algn="just">
              <a:lnSpc>
                <a:spcPct val="170000"/>
              </a:lnSpc>
            </a:pPr>
            <a:r>
              <a:rPr lang="uk-UA" sz="2600" b="1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У свиней до забійної маси відносять:</a:t>
            </a:r>
          </a:p>
          <a:p>
            <a:pPr marL="342900" indent="-342900" algn="just">
              <a:lnSpc>
                <a:spcPct val="170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uk-UA" sz="26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маса туші з жиром, головою і шкірою, але без крові, внутрішніх органів (крім нирок), ніг і щетини, але з внутрішнім жиром.</a:t>
            </a:r>
            <a:endParaRPr lang="ru-RU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10905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260648"/>
            <a:ext cx="8435280" cy="6336704"/>
          </a:xfrm>
        </p:spPr>
        <p:txBody>
          <a:bodyPr>
            <a:noAutofit/>
          </a:bodyPr>
          <a:lstStyle/>
          <a:p>
            <a:pPr indent="0" algn="ctr">
              <a:lnSpc>
                <a:spcPct val="150000"/>
              </a:lnSpc>
              <a:spcAft>
                <a:spcPts val="0"/>
              </a:spcAft>
              <a:buNone/>
            </a:pPr>
            <a:r>
              <a:rPr lang="uk-UA" sz="2400" b="1" dirty="0">
                <a:effectLst/>
                <a:latin typeface="Times New Roman"/>
                <a:ea typeface="Calibri"/>
                <a:cs typeface="Times New Roman"/>
              </a:rPr>
              <a:t>У птиці забійна маса залежить від особливостей </a:t>
            </a:r>
            <a:r>
              <a:rPr lang="uk-UA" sz="2400" b="1" dirty="0" err="1">
                <a:effectLst/>
                <a:latin typeface="Times New Roman"/>
                <a:ea typeface="Calibri"/>
                <a:cs typeface="Times New Roman"/>
              </a:rPr>
              <a:t>післязабійної</a:t>
            </a:r>
            <a:r>
              <a:rPr lang="uk-UA" sz="2400" b="1" dirty="0">
                <a:effectLst/>
                <a:latin typeface="Times New Roman"/>
                <a:ea typeface="Calibri"/>
                <a:cs typeface="Times New Roman"/>
              </a:rPr>
              <a:t> обробки туші: </a:t>
            </a:r>
          </a:p>
          <a:p>
            <a:pPr indent="450215" algn="just">
              <a:lnSpc>
                <a:spcPct val="150000"/>
              </a:lnSpc>
              <a:spcAft>
                <a:spcPts val="0"/>
              </a:spcAft>
            </a:pPr>
            <a:r>
              <a:rPr lang="uk-UA" sz="2400" i="1" dirty="0">
                <a:effectLst/>
                <a:latin typeface="Times New Roman"/>
                <a:ea typeface="Calibri"/>
                <a:cs typeface="Times New Roman"/>
              </a:rPr>
              <a:t>у непатраної птиці </a:t>
            </a:r>
            <a:r>
              <a:rPr lang="uk-UA" sz="2400" dirty="0">
                <a:effectLst/>
                <a:latin typeface="Times New Roman"/>
                <a:ea typeface="Calibri"/>
                <a:cs typeface="Times New Roman"/>
              </a:rPr>
              <a:t>вона найвища, тому що включає масу знекровленої і общипаної тушки з жиром, головою, ногами і внутрішніми органами; </a:t>
            </a:r>
          </a:p>
          <a:p>
            <a:pPr indent="450215" algn="just">
              <a:lnSpc>
                <a:spcPct val="150000"/>
              </a:lnSpc>
              <a:spcAft>
                <a:spcPts val="0"/>
              </a:spcAft>
            </a:pPr>
            <a:r>
              <a:rPr lang="uk-UA" sz="2400" dirty="0">
                <a:effectLst/>
                <a:latin typeface="Times New Roman"/>
                <a:ea typeface="Calibri"/>
                <a:cs typeface="Times New Roman"/>
              </a:rPr>
              <a:t>у </a:t>
            </a:r>
            <a:r>
              <a:rPr lang="uk-UA" sz="2400" dirty="0" err="1">
                <a:effectLst/>
                <a:latin typeface="Times New Roman"/>
                <a:ea typeface="Calibri"/>
                <a:cs typeface="Times New Roman"/>
              </a:rPr>
              <a:t>напівпатраної</a:t>
            </a:r>
            <a:r>
              <a:rPr lang="uk-UA" sz="2400" dirty="0">
                <a:effectLst/>
                <a:latin typeface="Times New Roman"/>
                <a:ea typeface="Calibri"/>
                <a:cs typeface="Times New Roman"/>
              </a:rPr>
              <a:t> - маса тушки з жиром, але без кишечнику; </a:t>
            </a:r>
          </a:p>
          <a:p>
            <a:pPr indent="450215" algn="just">
              <a:lnSpc>
                <a:spcPct val="150000"/>
              </a:lnSpc>
              <a:spcAft>
                <a:spcPts val="0"/>
              </a:spcAft>
            </a:pPr>
            <a:r>
              <a:rPr lang="uk-UA" sz="2400" dirty="0">
                <a:effectLst/>
                <a:latin typeface="Times New Roman"/>
                <a:ea typeface="Calibri"/>
                <a:cs typeface="Times New Roman"/>
              </a:rPr>
              <a:t>при повному патранні у птиці видаляють кров, пір'я, пух, кишечник, всі внутрішні органи, голову до другого шийного хребця, ноги до передплюснового суглобу і крила до ліктьового суглобу.</a:t>
            </a:r>
          </a:p>
          <a:p>
            <a:pPr indent="450215" algn="just">
              <a:lnSpc>
                <a:spcPct val="150000"/>
              </a:lnSpc>
              <a:spcAft>
                <a:spcPts val="0"/>
              </a:spcAft>
            </a:pPr>
            <a:endParaRPr lang="ru-RU" sz="2400" dirty="0"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16762944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16632"/>
            <a:ext cx="8229600" cy="4525963"/>
          </a:xfrm>
        </p:spPr>
        <p:txBody>
          <a:bodyPr>
            <a:normAutofit fontScale="85000" lnSpcReduction="20000"/>
          </a:bodyPr>
          <a:lstStyle/>
          <a:p>
            <a:pPr indent="449580" algn="just">
              <a:lnSpc>
                <a:spcPct val="150000"/>
              </a:lnSpc>
              <a:spcAft>
                <a:spcPts val="0"/>
              </a:spcAft>
            </a:pPr>
            <a:r>
              <a:rPr lang="uk-UA" b="1" i="1" dirty="0">
                <a:effectLst/>
                <a:latin typeface="Times New Roman"/>
                <a:ea typeface="Calibri"/>
                <a:cs typeface="Times New Roman"/>
              </a:rPr>
              <a:t>Коефіцієнт м'ясності</a:t>
            </a:r>
            <a:r>
              <a:rPr lang="uk-UA" dirty="0">
                <a:effectLst/>
                <a:latin typeface="Times New Roman"/>
                <a:ea typeface="Calibri"/>
                <a:cs typeface="Times New Roman"/>
              </a:rPr>
              <a:t> у тварин різних видів визначають шляхом ділення кількості їстівних частин в туші на кількість неїстівних частин.</a:t>
            </a:r>
            <a:endParaRPr lang="ru-RU" sz="2400" dirty="0">
              <a:ea typeface="Calibri"/>
              <a:cs typeface="Times New Roman"/>
            </a:endParaRPr>
          </a:p>
          <a:p>
            <a:pPr indent="449580" algn="just">
              <a:lnSpc>
                <a:spcPct val="150000"/>
              </a:lnSpc>
              <a:spcAft>
                <a:spcPts val="0"/>
              </a:spcAft>
            </a:pPr>
            <a:r>
              <a:rPr lang="uk-UA" b="1" i="1" dirty="0">
                <a:effectLst/>
                <a:latin typeface="Times New Roman"/>
                <a:ea typeface="Calibri"/>
                <a:cs typeface="Times New Roman"/>
              </a:rPr>
              <a:t>Оплата корму приростом</a:t>
            </a:r>
            <a:r>
              <a:rPr lang="uk-UA" dirty="0">
                <a:effectLst/>
                <a:latin typeface="Times New Roman"/>
                <a:ea typeface="Calibri"/>
                <a:cs typeface="Times New Roman"/>
              </a:rPr>
              <a:t> визначається відношенням всіх витрачених кормів за період вирощування до живої маси тварини і виражається у кормових одиницях на 1 кг приросту живої маси тварини.</a:t>
            </a:r>
            <a:endParaRPr lang="ru-RU" sz="2400" dirty="0">
              <a:ea typeface="Calibri"/>
              <a:cs typeface="Times New Roman"/>
            </a:endParaRPr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17853" y="4509120"/>
            <a:ext cx="2638425" cy="173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0974203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844824"/>
            <a:ext cx="8229600" cy="4525963"/>
          </a:xfrm>
        </p:spPr>
        <p:txBody>
          <a:bodyPr/>
          <a:lstStyle/>
          <a:p>
            <a:pPr algn="just"/>
            <a:r>
              <a:rPr lang="uk-UA" b="1" i="1" dirty="0">
                <a:effectLst/>
                <a:latin typeface="Times New Roman"/>
                <a:ea typeface="Calibri"/>
              </a:rPr>
              <a:t>Завдання 2.</a:t>
            </a:r>
            <a:r>
              <a:rPr lang="uk-UA" dirty="0">
                <a:effectLst/>
                <a:latin typeface="Times New Roman"/>
                <a:ea typeface="Calibri"/>
              </a:rPr>
              <a:t> Визначити забійну масу, забійний вихід, кількість їстівних та неїстівних частин в туші, коефіцієнт м'ясності і оплату корму приростом у бичків молочних і м'ясних порід у віці 18 місяців (табл. 2).</a:t>
            </a:r>
            <a:endParaRPr lang="ru-RU" dirty="0"/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9912" y="4653135"/>
            <a:ext cx="4294237" cy="18172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8948413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51719612"/>
              </p:ext>
            </p:extLst>
          </p:nvPr>
        </p:nvGraphicFramePr>
        <p:xfrm>
          <a:off x="395537" y="620688"/>
          <a:ext cx="8208912" cy="5916404"/>
        </p:xfrm>
        <a:graphic>
          <a:graphicData uri="http://schemas.openxmlformats.org/drawingml/2006/table">
            <a:tbl>
              <a:tblPr firstRow="1" firstCol="1" bandRow="1"/>
              <a:tblGrid>
                <a:gridCol w="37444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813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28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560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5603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4269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44016">
                <a:tc row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 b="1" cap="small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Показник </a:t>
                      </a:r>
                      <a:endParaRPr lang="ru-RU" sz="1400" b="1" cap="small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983" marR="459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900" cap="small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Порода худоби</a:t>
                      </a:r>
                      <a:endParaRPr lang="ru-RU" sz="700" cap="small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983" marR="459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6835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400" b="1" cap="small" spc="-5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чорно-ряба</a:t>
                      </a:r>
                      <a:endParaRPr lang="ru-RU" sz="1400" b="1" cap="small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983" marR="45983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400" b="1" cap="small" spc="-5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калмицька</a:t>
                      </a:r>
                      <a:endParaRPr lang="ru-RU" sz="1400" b="1" cap="small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983" marR="45983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400" b="1" cap="small" spc="-5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казахська білоголова</a:t>
                      </a:r>
                      <a:endParaRPr lang="ru-RU" sz="1400" b="1" cap="small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983" marR="45983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200" b="1" cap="small" spc="-5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герефордська</a:t>
                      </a:r>
                      <a:endParaRPr lang="ru-RU" sz="1200" b="1" cap="small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983" marR="45983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400" b="1" cap="small" spc="-5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шароле</a:t>
                      </a:r>
                      <a:endParaRPr lang="ru-RU" sz="1400" b="1" cap="small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983" marR="45983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9714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 b="1" cap="small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Передзабійна маса, кг</a:t>
                      </a:r>
                      <a:endParaRPr lang="ru-RU" sz="1400" b="1" cap="small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983" marR="459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 b="1" cap="small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427</a:t>
                      </a:r>
                      <a:endParaRPr lang="ru-RU" sz="1400" b="1" cap="small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983" marR="459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 b="1" cap="small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520</a:t>
                      </a:r>
                      <a:endParaRPr lang="ru-RU" sz="1400" b="1" cap="small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983" marR="459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 b="1" cap="small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531</a:t>
                      </a:r>
                      <a:endParaRPr lang="ru-RU" sz="1400" b="1" cap="small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983" marR="459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 b="1" cap="small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549</a:t>
                      </a:r>
                      <a:endParaRPr lang="ru-RU" sz="1400" b="1" cap="small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983" marR="459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 b="1" cap="small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555</a:t>
                      </a:r>
                      <a:endParaRPr lang="ru-RU" sz="1400" b="1" cap="small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983" marR="459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9714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 b="1" cap="small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Маса туші, кг</a:t>
                      </a:r>
                      <a:endParaRPr lang="ru-RU" sz="1400" b="1" cap="small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983" marR="459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 b="1" cap="small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22</a:t>
                      </a:r>
                      <a:r>
                        <a:rPr lang="en-US" sz="1400" b="1" cap="small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1400" b="1" cap="small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983" marR="459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 b="1" cap="small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287</a:t>
                      </a:r>
                      <a:endParaRPr lang="ru-RU" sz="1400" b="1" cap="small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983" marR="459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 b="1" cap="small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300</a:t>
                      </a:r>
                      <a:endParaRPr lang="ru-RU" sz="1400" b="1" cap="small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983" marR="459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 b="1" cap="small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325</a:t>
                      </a:r>
                      <a:endParaRPr lang="ru-RU" sz="1400" b="1" cap="small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983" marR="459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 b="1" cap="small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333</a:t>
                      </a:r>
                      <a:endParaRPr lang="ru-RU" sz="1400" b="1" cap="small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983" marR="459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9714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 b="1" cap="small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Маса внутрішнього жиру, кг</a:t>
                      </a:r>
                      <a:endParaRPr lang="ru-RU" sz="1400" b="1" cap="small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983" marR="459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 b="1" cap="small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r>
                        <a:rPr lang="en-US" sz="1400" b="1" cap="small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7</a:t>
                      </a:r>
                      <a:endParaRPr lang="ru-RU" sz="1400" b="1" cap="small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983" marR="459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 b="1" cap="small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23</a:t>
                      </a:r>
                      <a:endParaRPr lang="ru-RU" sz="1400" b="1" cap="small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983" marR="459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 b="1" cap="small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24</a:t>
                      </a:r>
                      <a:endParaRPr lang="ru-RU" sz="1400" b="1" cap="small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983" marR="459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 b="1" cap="small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21</a:t>
                      </a:r>
                      <a:endParaRPr lang="ru-RU" sz="1400" b="1" cap="small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983" marR="459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 b="1" cap="small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18</a:t>
                      </a:r>
                      <a:endParaRPr lang="ru-RU" sz="1400" b="1" cap="small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983" marR="459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9714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 b="1" cap="small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Забійна маса, кг</a:t>
                      </a:r>
                      <a:endParaRPr lang="ru-RU" sz="1400" b="1" cap="small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983" marR="459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 b="1" cap="small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400" b="1" cap="small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983" marR="459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 b="1" cap="small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400" b="1" cap="small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983" marR="459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 b="1" cap="small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400" b="1" cap="small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983" marR="459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 b="1" cap="small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400" b="1" cap="small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983" marR="459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 b="1" cap="small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400" b="1" cap="small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983" marR="459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9714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 b="1" cap="small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Забійний вихід, %</a:t>
                      </a:r>
                      <a:endParaRPr lang="ru-RU" sz="1400" b="1" cap="small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983" marR="459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 b="1" cap="small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400" b="1" cap="small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983" marR="459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 b="1" cap="small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400" b="1" cap="small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983" marR="459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 b="1" cap="small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400" b="1" cap="small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983" marR="459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 b="1" cap="small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400" b="1" cap="small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983" marR="459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 b="1" cap="small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400" b="1" cap="small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983" marR="459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39431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 b="1" cap="small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Вміст їстівних частин в туші, %</a:t>
                      </a:r>
                      <a:endParaRPr lang="ru-RU" sz="1400" b="1" cap="small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983" marR="459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 b="1" cap="small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83,0</a:t>
                      </a:r>
                      <a:endParaRPr lang="ru-RU" sz="1400" b="1" cap="small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983" marR="459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 b="1" cap="small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79,3</a:t>
                      </a:r>
                      <a:endParaRPr lang="ru-RU" sz="1400" b="1" cap="small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983" marR="459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 b="1" cap="small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80,5</a:t>
                      </a:r>
                      <a:endParaRPr lang="ru-RU" sz="1400" b="1" cap="small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983" marR="459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 b="1" cap="small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81,8</a:t>
                      </a:r>
                      <a:endParaRPr lang="ru-RU" sz="1400" b="1" cap="small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983" marR="459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 b="1" cap="small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82,2</a:t>
                      </a:r>
                      <a:endParaRPr lang="ru-RU" sz="1400" b="1" cap="small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983" marR="459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39431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 b="1" cap="small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Вміст неїстівних частин в туші, %</a:t>
                      </a:r>
                      <a:endParaRPr lang="ru-RU" sz="1400" b="1" cap="small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983" marR="459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 b="1" cap="small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17,0</a:t>
                      </a:r>
                      <a:endParaRPr lang="ru-RU" sz="1400" b="1" cap="small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983" marR="459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 b="1" cap="small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20,7</a:t>
                      </a:r>
                      <a:endParaRPr lang="ru-RU" sz="1400" b="1" cap="small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983" marR="459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 b="1" cap="small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19,5</a:t>
                      </a:r>
                      <a:endParaRPr lang="ru-RU" sz="1400" b="1" cap="small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983" marR="459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 b="1" cap="small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18,2</a:t>
                      </a:r>
                      <a:endParaRPr lang="ru-RU" sz="1400" b="1" cap="small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983" marR="459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 b="1" cap="small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17,8</a:t>
                      </a:r>
                      <a:endParaRPr lang="ru-RU" sz="1400" b="1" cap="small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983" marR="459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69714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 b="1" cap="small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Кількість їстівних частин, кг</a:t>
                      </a:r>
                      <a:endParaRPr lang="ru-RU" sz="1400" b="1" cap="small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983" marR="459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 b="1" cap="small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400" b="1" cap="small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983" marR="459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 b="1" cap="small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400" b="1" cap="small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983" marR="459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 b="1" cap="small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400" b="1" cap="small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983" marR="459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 b="1" cap="small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400" b="1" cap="small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983" marR="459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 b="1" cap="small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400" b="1" cap="small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983" marR="459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39431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 b="1" cap="small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Кількість неїстівних частин, кг</a:t>
                      </a:r>
                      <a:endParaRPr lang="ru-RU" sz="1400" b="1" cap="small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983" marR="459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 b="1" cap="small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400" b="1" cap="small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983" marR="459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 b="1" cap="small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400" b="1" cap="small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983" marR="459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 b="1" cap="small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400" b="1" cap="small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983" marR="459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 b="1" cap="small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400" b="1" cap="small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983" marR="459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 b="1" cap="small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400" b="1" cap="small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983" marR="459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69714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 b="1" cap="small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Коефіцієнт м</a:t>
                      </a:r>
                      <a:r>
                        <a:rPr lang="ru-RU" sz="1400" b="1" cap="small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'</a:t>
                      </a:r>
                      <a:r>
                        <a:rPr lang="uk-UA" sz="1400" b="1" cap="small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ясності</a:t>
                      </a:r>
                      <a:endParaRPr lang="ru-RU" sz="1400" b="1" cap="small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983" marR="459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 b="1" cap="small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400" b="1" cap="small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983" marR="459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 b="1" cap="small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400" b="1" cap="small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983" marR="459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 b="1" cap="small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400" b="1" cap="small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983" marR="459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 b="1" cap="small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400" b="1" cap="small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983" marR="459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 b="1" cap="small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400" b="1" cap="small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983" marR="459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539431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 b="1" cap="small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Витрати кормів за період вирощування, корм.од.</a:t>
                      </a:r>
                      <a:endParaRPr lang="ru-RU" sz="1400" b="1" cap="small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983" marR="459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 b="1" cap="small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2556</a:t>
                      </a:r>
                      <a:endParaRPr lang="ru-RU" sz="1400" b="1" cap="small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983" marR="459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 b="1" cap="small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3232</a:t>
                      </a:r>
                      <a:endParaRPr lang="ru-RU" sz="1400" b="1" cap="small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983" marR="459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 b="1" cap="small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3480</a:t>
                      </a:r>
                      <a:endParaRPr lang="ru-RU" sz="1400" b="1" cap="small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983" marR="459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 b="1" cap="small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3534</a:t>
                      </a:r>
                      <a:endParaRPr lang="ru-RU" sz="1400" b="1" cap="small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983" marR="459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 b="1" cap="small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3468</a:t>
                      </a:r>
                      <a:endParaRPr lang="ru-RU" sz="1400" b="1" cap="small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983" marR="459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539431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 b="1" cap="small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Оплата корму приростом, корм.од.</a:t>
                      </a:r>
                      <a:endParaRPr lang="ru-RU" sz="1400" b="1" cap="small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983" marR="459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 b="1" cap="small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400" b="1" cap="small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983" marR="459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 b="1" cap="small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400" b="1" cap="small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983" marR="459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 b="1" cap="small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400" b="1" cap="small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983" marR="459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 b="1" cap="small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400" b="1" cap="small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983" marR="459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 b="1" cap="small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400" b="1" cap="small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983" marR="459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950693" y="-75202"/>
            <a:ext cx="7050648" cy="9848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0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Таблиця 2</a:t>
            </a:r>
            <a:endParaRPr kumimoji="0" lang="ru-RU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Зміни м'ясної продуктивності бичків у віці 18 місяців</a:t>
            </a:r>
            <a:endParaRPr kumimoji="0" lang="ru-RU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274191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z="3200" b="1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Контрольні питання: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uk-UA" dirty="0">
                <a:effectLst/>
                <a:latin typeface="Times New Roman"/>
                <a:ea typeface="Calibri"/>
                <a:cs typeface="Times New Roman"/>
              </a:rPr>
              <a:t>1. Формули для визначення приростів.</a:t>
            </a:r>
            <a:endParaRPr lang="ru-RU" sz="2400" dirty="0">
              <a:ea typeface="Calibri"/>
              <a:cs typeface="Times New Roman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uk-UA" dirty="0">
                <a:effectLst/>
                <a:latin typeface="Times New Roman"/>
                <a:ea typeface="Calibri"/>
                <a:cs typeface="Times New Roman"/>
              </a:rPr>
              <a:t>2. Показниками м</a:t>
            </a:r>
            <a:r>
              <a:rPr lang="ru-RU" dirty="0">
                <a:effectLst/>
                <a:latin typeface="Times New Roman"/>
                <a:ea typeface="Calibri"/>
                <a:cs typeface="Times New Roman"/>
              </a:rPr>
              <a:t>'</a:t>
            </a:r>
            <a:r>
              <a:rPr lang="uk-UA" dirty="0">
                <a:effectLst/>
                <a:latin typeface="Times New Roman"/>
                <a:ea typeface="Calibri"/>
                <a:cs typeface="Times New Roman"/>
              </a:rPr>
              <a:t>ясної продуктивності та їх визначення.</a:t>
            </a:r>
            <a:endParaRPr lang="ru-RU" sz="2400" dirty="0">
              <a:ea typeface="Calibri"/>
              <a:cs typeface="Times New Roman"/>
            </a:endParaRPr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0072" y="3645024"/>
            <a:ext cx="3320451" cy="24114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6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4509120"/>
            <a:ext cx="2619375" cy="1743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30308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z="3200" b="1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Мета заняття: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uk-UA" sz="3600" b="1" dirty="0">
                <a:effectLst/>
                <a:latin typeface="Times New Roman"/>
                <a:ea typeface="Calibri"/>
                <a:cs typeface="Times New Roman"/>
              </a:rPr>
              <a:t>навчитися визначати прирости тварин та вести облік м</a:t>
            </a:r>
            <a:r>
              <a:rPr lang="ru-RU" sz="3600" b="1" dirty="0">
                <a:effectLst/>
                <a:latin typeface="Times New Roman"/>
                <a:ea typeface="Calibri"/>
                <a:cs typeface="Times New Roman"/>
              </a:rPr>
              <a:t>'</a:t>
            </a:r>
            <a:r>
              <a:rPr lang="uk-UA" sz="3600" b="1" dirty="0">
                <a:effectLst/>
                <a:latin typeface="Times New Roman"/>
                <a:ea typeface="Calibri"/>
                <a:cs typeface="Times New Roman"/>
              </a:rPr>
              <a:t>ясної продуктивності</a:t>
            </a:r>
            <a:r>
              <a:rPr lang="uk-UA" sz="3600" b="1" dirty="0">
                <a:latin typeface="Times New Roman"/>
                <a:ea typeface="Calibri"/>
                <a:cs typeface="Times New Roman"/>
              </a:rPr>
              <a:t>.</a:t>
            </a:r>
            <a:endParaRPr lang="ru-RU" sz="2800" dirty="0">
              <a:ea typeface="Calibri"/>
              <a:cs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743813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z="3200" b="1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Зміст заняття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uk-UA" dirty="0">
                <a:effectLst/>
                <a:latin typeface="Times New Roman"/>
                <a:ea typeface="Times New Roman"/>
                <a:cs typeface="Times New Roman"/>
              </a:rPr>
              <a:t>Для вивчення росту тварин користуються даними систематичних зважувань. </a:t>
            </a: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uk-UA" dirty="0">
                <a:effectLst/>
                <a:latin typeface="Times New Roman"/>
                <a:ea typeface="Times New Roman"/>
                <a:cs typeface="Times New Roman"/>
              </a:rPr>
              <a:t>Про інтенсивність збільшення маси і лінійних промірів судять за абсолютним приростом, а також за показниками відносної швидкості росту.</a:t>
            </a:r>
            <a:endParaRPr lang="ru-RU" sz="2400" dirty="0">
              <a:ea typeface="Calibri"/>
              <a:cs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985490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кутник 4">
            <a:extLst>
              <a:ext uri="{FF2B5EF4-FFF2-40B4-BE49-F238E27FC236}">
                <a16:creationId xmlns:a16="http://schemas.microsoft.com/office/drawing/2014/main" id="{B550134B-F0B2-40A0-9D0F-DFEA3E36ED4B}"/>
              </a:ext>
            </a:extLst>
          </p:cNvPr>
          <p:cNvSpPr/>
          <p:nvPr/>
        </p:nvSpPr>
        <p:spPr>
          <a:xfrm>
            <a:off x="755576" y="548681"/>
            <a:ext cx="7560840" cy="28310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base">
              <a:lnSpc>
                <a:spcPct val="150000"/>
              </a:lnSpc>
              <a:spcAft>
                <a:spcPts val="1800"/>
              </a:spcAft>
            </a:pPr>
            <a:r>
              <a:rPr lang="ru-UA" sz="2800" b="1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Індивідуальний</a:t>
            </a:r>
            <a:r>
              <a:rPr lang="ru-UA" sz="2800" b="1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UA" sz="2800" b="1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розвиток</a:t>
            </a:r>
            <a:r>
              <a:rPr lang="ru-UA" sz="2800" b="1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UA" sz="2800" b="1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тварин</a:t>
            </a:r>
            <a:r>
              <a:rPr lang="ru-UA" sz="2800" b="1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UA" sz="2800" b="1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поділяється</a:t>
            </a:r>
            <a:r>
              <a:rPr lang="ru-UA" sz="2800" b="1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на два </a:t>
            </a:r>
            <a:r>
              <a:rPr lang="ru-UA" sz="2800" b="1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основних</a:t>
            </a:r>
            <a:r>
              <a:rPr lang="ru-UA" sz="2800" b="1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UA" sz="2800" b="1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періоди</a:t>
            </a:r>
            <a:r>
              <a:rPr lang="ru-UA" sz="2800" b="1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UA" sz="2800" b="1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fontAlgn="base">
              <a:lnSpc>
                <a:spcPct val="150000"/>
              </a:lnSpc>
            </a:pPr>
            <a:r>
              <a:rPr lang="ru-UA" sz="28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         </a:t>
            </a:r>
            <a:r>
              <a:rPr lang="ru-UA" sz="2800" i="1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внутрішньоутробний</a:t>
            </a:r>
            <a:r>
              <a:rPr lang="ru-UA" sz="2800" i="1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UA" sz="2800" i="1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ембріональний</a:t>
            </a:r>
            <a:r>
              <a:rPr lang="ru-UA" sz="2800" i="1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);</a:t>
            </a:r>
            <a:endParaRPr lang="ru-UA" sz="28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fontAlgn="base">
              <a:lnSpc>
                <a:spcPct val="150000"/>
              </a:lnSpc>
            </a:pPr>
            <a:r>
              <a:rPr lang="ru-UA" sz="28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         </a:t>
            </a:r>
            <a:r>
              <a:rPr lang="ru-UA" sz="2800" i="1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післяутробний</a:t>
            </a:r>
            <a:r>
              <a:rPr lang="ru-UA" sz="2800" i="1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UA" sz="2800" i="1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постембріональний</a:t>
            </a:r>
            <a:r>
              <a:rPr lang="ru-UA" sz="2800" i="1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). </a:t>
            </a:r>
            <a:endParaRPr lang="ru-UA" sz="28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66794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кутник 1">
            <a:extLst>
              <a:ext uri="{FF2B5EF4-FFF2-40B4-BE49-F238E27FC236}">
                <a16:creationId xmlns:a16="http://schemas.microsoft.com/office/drawing/2014/main" id="{BA2758BB-42D7-4F59-BF35-2A377D507F96}"/>
              </a:ext>
            </a:extLst>
          </p:cNvPr>
          <p:cNvSpPr/>
          <p:nvPr/>
        </p:nvSpPr>
        <p:spPr>
          <a:xfrm>
            <a:off x="611560" y="188640"/>
            <a:ext cx="7920880" cy="54163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base">
              <a:lnSpc>
                <a:spcPct val="150000"/>
              </a:lnSpc>
              <a:spcAft>
                <a:spcPts val="1800"/>
              </a:spcAft>
            </a:pPr>
            <a:r>
              <a:rPr lang="ru-UA" sz="2800" b="1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 </a:t>
            </a:r>
            <a:r>
              <a:rPr lang="ru-UA" sz="2800" b="1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швидкість</a:t>
            </a:r>
            <a:r>
              <a:rPr lang="ru-UA" sz="2800" b="1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UA" sz="2800" b="1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збільшення</a:t>
            </a:r>
            <a:r>
              <a:rPr lang="ru-UA" sz="2800" b="1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UA" sz="2800" b="1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живої</a:t>
            </a:r>
            <a:r>
              <a:rPr lang="ru-UA" sz="2800" b="1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UA" sz="2800" b="1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маси</a:t>
            </a:r>
            <a:r>
              <a:rPr lang="ru-UA" sz="2800" b="1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UA" sz="2800" b="1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лінійних</a:t>
            </a:r>
            <a:r>
              <a:rPr lang="ru-UA" sz="2800" b="1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UA" sz="2800" b="1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про­мірів</a:t>
            </a:r>
            <a:r>
              <a:rPr lang="ru-UA" sz="2800" b="1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UA" sz="2800" b="1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об’ємних</a:t>
            </a:r>
            <a:r>
              <a:rPr lang="ru-UA" sz="2800" b="1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UA" sz="2800" b="1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показників</a:t>
            </a:r>
            <a:r>
              <a:rPr lang="ru-UA" sz="28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UA" sz="28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судять</a:t>
            </a:r>
            <a:r>
              <a:rPr lang="ru-UA" sz="28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UA" sz="2800" u="sng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абсолютним</a:t>
            </a:r>
            <a:r>
              <a:rPr lang="ru-UA" sz="28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UA" sz="28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UA" sz="28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UA" sz="2800" u="sng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відносним</a:t>
            </a:r>
            <a:r>
              <a:rPr lang="ru-UA" sz="28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приростом </a:t>
            </a:r>
            <a:r>
              <a:rPr lang="ru-UA" sz="28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усього</a:t>
            </a:r>
            <a:r>
              <a:rPr lang="ru-UA" sz="28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UA" sz="28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тіла</a:t>
            </a:r>
            <a:r>
              <a:rPr lang="ru-UA" sz="28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UA" sz="28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окремих</a:t>
            </a:r>
            <a:r>
              <a:rPr lang="ru-UA" sz="28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UA" sz="28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органів</a:t>
            </a:r>
            <a:r>
              <a:rPr lang="ru-UA" sz="28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UA" sz="28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UA" sz="28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тканин </a:t>
            </a:r>
            <a:r>
              <a:rPr lang="ru-UA" sz="28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протягом</a:t>
            </a:r>
            <a:r>
              <a:rPr lang="ru-UA" sz="28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UA" sz="28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певного</a:t>
            </a:r>
            <a:r>
              <a:rPr lang="ru-UA" sz="28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UA" sz="28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періоду</a:t>
            </a:r>
            <a:r>
              <a:rPr lang="ru-UA" sz="28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UA" sz="28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uk-UA" sz="28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Живу масу тварин визначають на </a:t>
            </a:r>
            <a:r>
              <a:rPr lang="uk-UA" sz="2800" b="1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підставі систематичних зважу­вань,</a:t>
            </a:r>
            <a:r>
              <a:rPr lang="uk-UA" sz="28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інтервали між якими можуть бути різними і залежать від ме­ти роботи.</a:t>
            </a:r>
            <a:endParaRPr lang="ru-UA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14404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476671"/>
            <a:ext cx="8874732" cy="5616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6350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1" i="1" spc="-40" dirty="0">
                <a:effectLst/>
                <a:latin typeface="Times New Roman"/>
                <a:ea typeface="Calibri"/>
              </a:rPr>
              <a:t>Відносний приріст</a:t>
            </a:r>
            <a:r>
              <a:rPr lang="uk-UA" spc="-40" dirty="0">
                <a:effectLst/>
                <a:latin typeface="Times New Roman"/>
                <a:ea typeface="Calibri"/>
              </a:rPr>
              <a:t> показує енергію росту і визначається за формулою: </a:t>
            </a:r>
            <a:endParaRPr lang="ru-RU" dirty="0"/>
          </a:p>
        </p:txBody>
      </p:sp>
      <p:pic>
        <p:nvPicPr>
          <p:cNvPr id="71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752" y="1844824"/>
            <a:ext cx="3987130" cy="1249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1043608" y="3212976"/>
            <a:ext cx="7632848" cy="32548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uk-UA" sz="2800" b="1" i="1" dirty="0">
                <a:effectLst/>
                <a:latin typeface="Times New Roman"/>
                <a:ea typeface="Calibri"/>
                <a:cs typeface="Times New Roman"/>
              </a:rPr>
              <a:t>Завдання 1</a:t>
            </a:r>
            <a:r>
              <a:rPr lang="uk-UA" sz="2800" dirty="0">
                <a:effectLst/>
                <a:latin typeface="Times New Roman"/>
                <a:ea typeface="Calibri"/>
                <a:cs typeface="Times New Roman"/>
              </a:rPr>
              <a:t>. Вирахувати абсолютний, середньодобовий і відносний приріст теличок чорно-рябої породи, вирощених при різному рівні годівлі від народження до 6-місячного віку, використовуючи дані таблиці 1.</a:t>
            </a:r>
            <a:endParaRPr lang="ru-RU" sz="2000" dirty="0"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4300340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48070574"/>
              </p:ext>
            </p:extLst>
          </p:nvPr>
        </p:nvGraphicFramePr>
        <p:xfrm>
          <a:off x="467544" y="1196750"/>
          <a:ext cx="8568951" cy="5400602"/>
        </p:xfrm>
        <a:graphic>
          <a:graphicData uri="http://schemas.openxmlformats.org/drawingml/2006/table">
            <a:tbl>
              <a:tblPr firstRow="1" firstCol="1" bandRow="1"/>
              <a:tblGrid>
                <a:gridCol w="10433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1690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9368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9368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9368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9368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1210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26094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260941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873664">
                <a:tc row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600" b="1" cap="small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Вік, міс.</a:t>
                      </a:r>
                      <a:endParaRPr lang="ru-RU" sz="1200" b="1" cap="small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600" b="1" cap="small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При підвищеному рівні годівлі</a:t>
                      </a:r>
                      <a:endParaRPr lang="ru-RU" sz="1200" b="1" cap="small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600" b="1" cap="small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При помірному рівні годівлі</a:t>
                      </a:r>
                      <a:endParaRPr lang="ru-RU" sz="1200" b="1" cap="small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6910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b="1" cap="small" spc="-3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жива маса, кг</a:t>
                      </a:r>
                      <a:endParaRPr lang="ru-RU" sz="1200" b="1" cap="small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b="1" cap="small" spc="-6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абсолютний приріст, кг</a:t>
                      </a:r>
                      <a:endParaRPr lang="ru-RU" sz="1200" b="1" cap="small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b="1" cap="small" spc="-3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Середньо-добовий приріст, г</a:t>
                      </a:r>
                      <a:endParaRPr lang="ru-RU" sz="1200" b="1" cap="small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b="1" cap="small" spc="-3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відносний приріст, %</a:t>
                      </a:r>
                      <a:endParaRPr lang="ru-RU" sz="1200" b="1" cap="small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b="1" cap="small" spc="-3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жива маса, кг</a:t>
                      </a:r>
                      <a:endParaRPr lang="ru-RU" sz="1200" b="1" cap="small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b="1" cap="small" spc="-6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абсолютний приріст, кг</a:t>
                      </a:r>
                      <a:endParaRPr lang="ru-RU" sz="1200" b="1" cap="small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b="1" cap="small" spc="-3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Середньодо-бовий</a:t>
                      </a:r>
                      <a:r>
                        <a:rPr lang="uk-UA" sz="1600" b="1" cap="small" spc="-3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приріст, г</a:t>
                      </a:r>
                      <a:endParaRPr lang="ru-RU" sz="1200" b="1" cap="small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b="1" cap="small" spc="-3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відносний приріст, %</a:t>
                      </a:r>
                      <a:endParaRPr lang="ru-RU" sz="1200" b="1" cap="small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6833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600" b="1" cap="small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endParaRPr lang="ru-RU" sz="1200" b="1" cap="small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600" b="1" cap="small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38,25</a:t>
                      </a:r>
                      <a:endParaRPr lang="ru-RU" sz="1200" b="1" cap="small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600" b="1" cap="small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200" b="1" cap="small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600" b="1" cap="small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200" b="1" cap="small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600" b="1" cap="small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200" b="1" cap="small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600" b="1" cap="small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32,02</a:t>
                      </a:r>
                      <a:endParaRPr lang="ru-RU" sz="1200" b="1" cap="small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600" b="1" cap="small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200" b="1" cap="small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600" b="1" cap="small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200" b="1" cap="small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600" b="1" cap="small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200" b="1" cap="small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6833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600" b="1" cap="small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200" b="1" cap="small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600" b="1" cap="small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63,07</a:t>
                      </a:r>
                      <a:endParaRPr lang="ru-RU" sz="1200" b="1" cap="small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600" b="1" cap="small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200" b="1" cap="small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600" b="1" cap="small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200" b="1" cap="small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600" b="1" cap="small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200" b="1" cap="small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600" b="1" cap="small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46,48</a:t>
                      </a:r>
                      <a:endParaRPr lang="ru-RU" sz="1200" b="1" cap="small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600" b="1" cap="small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200" b="1" cap="small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600" b="1" cap="small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200" b="1" cap="small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600" b="1" cap="small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200" b="1" cap="small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6833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600" b="1" cap="small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200" b="1" cap="small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600" b="1" cap="small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78,85</a:t>
                      </a:r>
                      <a:endParaRPr lang="ru-RU" sz="1200" b="1" cap="small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600" b="1" cap="small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200" b="1" cap="small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600" b="1" cap="small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200" b="1" cap="small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600" b="1" cap="small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200" b="1" cap="small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600" b="1" cap="small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65,63</a:t>
                      </a:r>
                      <a:endParaRPr lang="ru-RU" sz="1200" b="1" cap="small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600" b="1" cap="small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200" b="1" cap="small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600" b="1" cap="small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200" b="1" cap="small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600" b="1" cap="small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200" b="1" cap="small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36833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600" b="1" cap="small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1200" b="1" cap="small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600" b="1" cap="small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104,7</a:t>
                      </a:r>
                      <a:endParaRPr lang="ru-RU" sz="1200" b="1" cap="small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600" b="1" cap="small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200" b="1" cap="small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600" b="1" cap="small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200" b="1" cap="small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600" b="1" cap="small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200" b="1" cap="small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600" b="1" cap="small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83,29</a:t>
                      </a:r>
                      <a:endParaRPr lang="ru-RU" sz="1200" b="1" cap="small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600" b="1" cap="small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200" b="1" cap="small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600" b="1" cap="small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200" b="1" cap="small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600" b="1" cap="small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200" b="1" cap="small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36833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600" b="1" cap="small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1200" b="1" cap="small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600" b="1" cap="small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129,2</a:t>
                      </a:r>
                      <a:endParaRPr lang="ru-RU" sz="1200" b="1" cap="small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600" b="1" cap="small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200" b="1" cap="small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600" b="1" cap="small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200" b="1" cap="small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600" b="1" cap="small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200" b="1" cap="small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600" b="1" cap="small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98,54</a:t>
                      </a:r>
                      <a:endParaRPr lang="ru-RU" sz="1200" b="1" cap="small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600" b="1" cap="small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200" b="1" cap="small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600" b="1" cap="small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200" b="1" cap="small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600" b="1" cap="small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200" b="1" cap="small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36833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600" b="1" cap="small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1200" b="1" cap="small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600" b="1" cap="small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150,8</a:t>
                      </a:r>
                      <a:endParaRPr lang="ru-RU" sz="1200" b="1" cap="small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600" b="1" cap="small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200" b="1" cap="small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600" b="1" cap="small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200" b="1" cap="small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600" b="1" cap="small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200" b="1" cap="small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600" b="1" cap="small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112,8</a:t>
                      </a:r>
                      <a:endParaRPr lang="ru-RU" sz="1200" b="1" cap="small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600" b="1" cap="small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200" b="1" cap="small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600" b="1" cap="small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200" b="1" cap="small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600" b="1" cap="small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200" b="1" cap="small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36833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600" b="1" cap="small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6</a:t>
                      </a:r>
                      <a:endParaRPr lang="ru-RU" sz="1200" b="1" cap="small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600" b="1" cap="small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169,9</a:t>
                      </a:r>
                      <a:endParaRPr lang="ru-RU" sz="1200" b="1" cap="small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600" b="1" cap="small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200" b="1" cap="small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600" b="1" cap="small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200" b="1" cap="small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600" b="1" cap="small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200" b="1" cap="small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600" b="1" cap="small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128,8</a:t>
                      </a:r>
                      <a:endParaRPr lang="ru-RU" sz="1200" b="1" cap="small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600" b="1" cap="small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200" b="1" cap="small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600" b="1" cap="small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200" b="1" cap="small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600" b="1" cap="small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200" b="1" cap="small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467544" y="43553"/>
            <a:ext cx="8064896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0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Таблиця 1</a:t>
            </a:r>
            <a:endParaRPr kumimoji="0" lang="ru-RU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Дані зважувань теличок чорно-рябої породи за місяцями вирощування</a:t>
            </a:r>
            <a:endParaRPr kumimoji="0" lang="ru-RU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3811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marL="342900" lvl="0" indent="-342900">
              <a:lnSpc>
                <a:spcPct val="150000"/>
              </a:lnSpc>
              <a:spcBef>
                <a:spcPct val="20000"/>
              </a:spcBef>
            </a:pPr>
            <a:r>
              <a:rPr lang="uk-UA" sz="2400" b="1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Облік м</a:t>
            </a:r>
            <a:r>
              <a:rPr lang="ru-RU" sz="2400" b="1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'</a:t>
            </a:r>
            <a:r>
              <a:rPr lang="uk-UA" sz="2400" b="1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ясної продуктивності</a:t>
            </a:r>
            <a:br>
              <a:rPr lang="ru-RU" sz="2400" dirty="0">
                <a:solidFill>
                  <a:prstClr val="black"/>
                </a:solidFill>
                <a:ea typeface="Calibri"/>
                <a:cs typeface="Times New Roman"/>
              </a:rPr>
            </a:b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908720"/>
            <a:ext cx="8363272" cy="5688632"/>
          </a:xfrm>
        </p:spPr>
        <p:txBody>
          <a:bodyPr>
            <a:normAutofit fontScale="70000" lnSpcReduction="20000"/>
          </a:bodyPr>
          <a:lstStyle/>
          <a:p>
            <a:pPr indent="450215" algn="just">
              <a:lnSpc>
                <a:spcPct val="150000"/>
              </a:lnSpc>
              <a:spcAft>
                <a:spcPts val="0"/>
              </a:spcAft>
            </a:pPr>
            <a:r>
              <a:rPr lang="uk-UA" sz="3400" dirty="0">
                <a:effectLst/>
                <a:latin typeface="Times New Roman"/>
                <a:ea typeface="Calibri"/>
                <a:cs typeface="Times New Roman"/>
              </a:rPr>
              <a:t>Основними показниками м</a:t>
            </a:r>
            <a:r>
              <a:rPr lang="ru-RU" sz="3400" dirty="0">
                <a:effectLst/>
                <a:latin typeface="Times New Roman"/>
                <a:ea typeface="Calibri"/>
                <a:cs typeface="Times New Roman"/>
              </a:rPr>
              <a:t>'</a:t>
            </a:r>
            <a:r>
              <a:rPr lang="uk-UA" sz="3400" dirty="0">
                <a:effectLst/>
                <a:latin typeface="Times New Roman"/>
                <a:ea typeface="Calibri"/>
                <a:cs typeface="Times New Roman"/>
              </a:rPr>
              <a:t>ясної продуктивності сільськогосподарських тварин є забійна маса і забійний вихід. </a:t>
            </a:r>
            <a:endParaRPr lang="ru-RU" sz="3400" dirty="0">
              <a:ea typeface="Calibri"/>
              <a:cs typeface="Times New Roman"/>
            </a:endParaRPr>
          </a:p>
          <a:p>
            <a:pPr indent="450215" algn="just">
              <a:lnSpc>
                <a:spcPct val="150000"/>
              </a:lnSpc>
              <a:spcAft>
                <a:spcPts val="0"/>
              </a:spcAft>
            </a:pPr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Передзабійна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маса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 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маса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тварин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після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24-годинної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голодної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витримки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без води.  </a:t>
            </a:r>
          </a:p>
          <a:p>
            <a:pPr indent="450215" algn="just">
              <a:lnSpc>
                <a:spcPct val="150000"/>
              </a:lnSpc>
              <a:spcAft>
                <a:spcPts val="0"/>
              </a:spcAft>
            </a:pPr>
            <a:r>
              <a:rPr lang="uk-UA" sz="3400" b="1" i="1" dirty="0">
                <a:effectLst/>
                <a:latin typeface="Times New Roman"/>
                <a:ea typeface="Calibri"/>
                <a:cs typeface="Times New Roman"/>
              </a:rPr>
              <a:t>Забійна маса</a:t>
            </a:r>
            <a:r>
              <a:rPr lang="uk-UA" sz="3400" dirty="0">
                <a:effectLst/>
                <a:latin typeface="Times New Roman"/>
                <a:ea typeface="Calibri"/>
                <a:cs typeface="Times New Roman"/>
              </a:rPr>
              <a:t> - це маса туші з внутрішнім жиром, але без шкіри, голови, хвоста, крові, внутрішніх органів (крім нирок) та кінцівок (до зап'ясткових та скакальних суглобів).</a:t>
            </a:r>
            <a:endParaRPr lang="ru-RU" sz="3400" dirty="0">
              <a:ea typeface="Calibri"/>
              <a:cs typeface="Times New Roman"/>
            </a:endParaRPr>
          </a:p>
          <a:p>
            <a:pPr indent="450215" algn="just">
              <a:lnSpc>
                <a:spcPct val="150000"/>
              </a:lnSpc>
              <a:spcAft>
                <a:spcPts val="0"/>
              </a:spcAft>
            </a:pPr>
            <a:r>
              <a:rPr lang="uk-UA" sz="3400" b="1" i="1" dirty="0">
                <a:effectLst/>
                <a:latin typeface="Times New Roman"/>
                <a:ea typeface="Calibri"/>
                <a:cs typeface="Times New Roman"/>
              </a:rPr>
              <a:t>Забійний вихід</a:t>
            </a:r>
            <a:r>
              <a:rPr lang="uk-UA" sz="3400" dirty="0">
                <a:effectLst/>
                <a:latin typeface="Times New Roman"/>
                <a:ea typeface="Calibri"/>
                <a:cs typeface="Times New Roman"/>
              </a:rPr>
              <a:t> - це відношення забійної маси до перед забійної, виражене у відсотках.</a:t>
            </a:r>
            <a:endParaRPr lang="ru-RU" sz="3400" dirty="0">
              <a:ea typeface="Calibri"/>
              <a:cs typeface="Times New Roman"/>
            </a:endParaRPr>
          </a:p>
          <a:p>
            <a:endParaRPr lang="ru-RU" dirty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3002905"/>
            <a:ext cx="8229600" cy="1146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0251286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329</TotalTime>
  <Words>830</Words>
  <Application>Microsoft Office PowerPoint</Application>
  <PresentationFormat>Екран (4:3)</PresentationFormat>
  <Paragraphs>196</Paragraphs>
  <Slides>16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16</vt:i4>
      </vt:variant>
    </vt:vector>
  </HeadingPairs>
  <TitlesOfParts>
    <vt:vector size="20" baseType="lpstr">
      <vt:lpstr>Arial</vt:lpstr>
      <vt:lpstr>Calibri</vt:lpstr>
      <vt:lpstr>Times New Roman</vt:lpstr>
      <vt:lpstr>Тема Office</vt:lpstr>
      <vt:lpstr>ПРАКТИЧНЕ ЗАНЯТТЯ  4 ТЕХНОЛОГІЯ ВИРОБНИЦТВА ТА ПЕРЕРОБКИ ЯЛОВИЧИНИ. Облік росту та м'ясної продуктивності у тварин </vt:lpstr>
      <vt:lpstr>Мета заняття:</vt:lpstr>
      <vt:lpstr>Зміст заняття</vt:lpstr>
      <vt:lpstr>Презентація PowerPoint</vt:lpstr>
      <vt:lpstr>Презентація PowerPoint</vt:lpstr>
      <vt:lpstr>Презентація PowerPoint</vt:lpstr>
      <vt:lpstr>Відносний приріст показує енергію росту і визначається за формулою: </vt:lpstr>
      <vt:lpstr>Презентація PowerPoint</vt:lpstr>
      <vt:lpstr>Облік м'ясної продуктивності 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Контрольні питання: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ПРАКТИЧНЕ ЗАНЯТТЯ №3 ТЕМА: Облік росту та м'ясної продуктивності у тварин</dc:title>
  <dc:creator>Master</dc:creator>
  <cp:lastModifiedBy>Lenovo</cp:lastModifiedBy>
  <cp:revision>21</cp:revision>
  <dcterms:created xsi:type="dcterms:W3CDTF">2020-10-16T07:45:07Z</dcterms:created>
  <dcterms:modified xsi:type="dcterms:W3CDTF">2023-01-18T14:36:28Z</dcterms:modified>
</cp:coreProperties>
</file>