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59" r:id="rId7"/>
    <p:sldId id="270" r:id="rId8"/>
    <p:sldId id="271" r:id="rId9"/>
    <p:sldId id="262" r:id="rId10"/>
    <p:sldId id="263" r:id="rId11"/>
    <p:sldId id="274" r:id="rId12"/>
    <p:sldId id="264" r:id="rId13"/>
    <p:sldId id="265" r:id="rId14"/>
    <p:sldId id="266" r:id="rId15"/>
    <p:sldId id="272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66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98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2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5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1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0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77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37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54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18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5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5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5E07-3140-4ECB-905F-561A6F4F7066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82ED1-0853-43FE-9822-A72BBC058F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38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95059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700" b="1" dirty="0">
                <a:effectLst/>
                <a:latin typeface="Times New Roman"/>
                <a:ea typeface="Calibri"/>
                <a:cs typeface="Times New Roman"/>
              </a:rPr>
              <a:t>ПРАКТИЧНЕ ЗАНЯТТЯ </a:t>
            </a:r>
            <a:r>
              <a:rPr lang="uk-UA" sz="2700" b="1" dirty="0">
                <a:latin typeface="Times New Roman"/>
                <a:ea typeface="Calibri"/>
                <a:cs typeface="Times New Roman"/>
              </a:rPr>
              <a:t> 4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ТЕХНОЛОГІЯ ВИРОБНИЦТВА ТА ПЕРЕРОБКИ ЯЛОВИЧИНИ.</a:t>
            </a:r>
            <a:b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uk-UA" sz="3100" b="1" cap="all" dirty="0">
                <a:effectLst/>
                <a:latin typeface="Times New Roman"/>
                <a:ea typeface="Calibri"/>
                <a:cs typeface="Times New Roman"/>
              </a:rPr>
              <a:t>Облік росту та м</a:t>
            </a:r>
            <a:r>
              <a:rPr lang="ru-RU" sz="3100" b="1" cap="all" dirty="0">
                <a:effectLst/>
                <a:latin typeface="Times New Roman"/>
                <a:ea typeface="Calibri"/>
                <a:cs typeface="Times New Roman"/>
              </a:rPr>
              <a:t>'</a:t>
            </a:r>
            <a:r>
              <a:rPr lang="uk-UA" sz="3100" b="1" cap="all" dirty="0">
                <a:effectLst/>
                <a:latin typeface="Times New Roman"/>
                <a:ea typeface="Calibri"/>
                <a:cs typeface="Times New Roman"/>
              </a:rPr>
              <a:t>ясної продуктивності у тварин</a:t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00" y="3792916"/>
            <a:ext cx="3310082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92916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538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5577483"/>
          </a:xfrm>
        </p:spPr>
        <p:txBody>
          <a:bodyPr>
            <a:noAutofit/>
          </a:bodyPr>
          <a:lstStyle/>
          <a:p>
            <a:pPr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uk-UA" sz="2400" b="1" spc="-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Забійний вихід залежить:</a:t>
            </a:r>
          </a:p>
          <a:p>
            <a:pPr indent="450215" algn="just">
              <a:lnSpc>
                <a:spcPct val="170000"/>
              </a:lnSpc>
              <a:spcAft>
                <a:spcPts val="0"/>
              </a:spcAft>
            </a:pPr>
            <a:r>
              <a:rPr lang="uk-UA" sz="2400" spc="-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від виду тварини, </a:t>
            </a:r>
          </a:p>
          <a:p>
            <a:pPr indent="450215" algn="just">
              <a:lnSpc>
                <a:spcPct val="170000"/>
              </a:lnSpc>
              <a:spcAft>
                <a:spcPts val="0"/>
              </a:spcAft>
            </a:pPr>
            <a:r>
              <a:rPr lang="uk-UA" sz="2400" spc="-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породи, </a:t>
            </a:r>
          </a:p>
          <a:p>
            <a:pPr indent="450215" algn="just">
              <a:lnSpc>
                <a:spcPct val="170000"/>
              </a:lnSpc>
              <a:spcAft>
                <a:spcPts val="0"/>
              </a:spcAft>
            </a:pPr>
            <a:r>
              <a:rPr lang="uk-UA" sz="2400" spc="-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віку, </a:t>
            </a:r>
          </a:p>
          <a:p>
            <a:pPr indent="450215" algn="just">
              <a:lnSpc>
                <a:spcPct val="170000"/>
              </a:lnSpc>
              <a:spcAft>
                <a:spcPts val="0"/>
              </a:spcAft>
            </a:pPr>
            <a:r>
              <a:rPr lang="uk-UA" sz="2400" spc="-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</a:t>
            </a:r>
            <a:r>
              <a:rPr lang="uk-UA" sz="2400" spc="-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таті,</a:t>
            </a:r>
          </a:p>
          <a:p>
            <a:pPr indent="450215" algn="just">
              <a:lnSpc>
                <a:spcPct val="170000"/>
              </a:lnSpc>
              <a:spcAft>
                <a:spcPts val="0"/>
              </a:spcAft>
            </a:pPr>
            <a:r>
              <a:rPr lang="uk-UA" sz="2400" spc="-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вгодованості. </a:t>
            </a:r>
          </a:p>
          <a:p>
            <a:pPr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uk-UA" sz="2400" i="1" spc="-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різних видів тварин він різний. Це, в першу чергу визначається тим, які частини тіла включають в забійну масу.</a:t>
            </a:r>
            <a:endParaRPr lang="ru-RU" sz="24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88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B4AC1883-E280-4517-B814-421E69E0AC6E}"/>
              </a:ext>
            </a:extLst>
          </p:cNvPr>
          <p:cNvSpPr/>
          <p:nvPr/>
        </p:nvSpPr>
        <p:spPr>
          <a:xfrm>
            <a:off x="395536" y="0"/>
            <a:ext cx="8352928" cy="612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uk-UA" sz="2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великої рогатої худоби і </a:t>
            </a:r>
            <a:r>
              <a:rPr lang="uk-UA" sz="26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овець</a:t>
            </a:r>
            <a:r>
              <a:rPr lang="uk-UA" sz="2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до забійної маси відносять:</a:t>
            </a:r>
          </a:p>
          <a:p>
            <a:pPr marL="342900" indent="-342900" algn="just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масу знекровленої туші з жиром без шкіри, голови, ніг, внутрішніх органів (крім нирок) але з внутрішнім жиром.</a:t>
            </a:r>
          </a:p>
          <a:p>
            <a:pPr algn="just">
              <a:lnSpc>
                <a:spcPct val="170000"/>
              </a:lnSpc>
            </a:pPr>
            <a:r>
              <a:rPr lang="uk-UA" sz="2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свиней до забійної маси відносять:</a:t>
            </a:r>
          </a:p>
          <a:p>
            <a:pPr marL="342900" indent="-342900" algn="just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маса туші з жиром, головою і шкірою, але без крові, внутрішніх органів (крім нирок), ніг і щетини, але з внутрішнім жиром.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09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>
            <a:noAutofit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400" b="1" dirty="0">
                <a:effectLst/>
                <a:latin typeface="Times New Roman"/>
                <a:ea typeface="Calibri"/>
                <a:cs typeface="Times New Roman"/>
              </a:rPr>
              <a:t>У птиці забійна маса залежить від особливостей </a:t>
            </a:r>
            <a:r>
              <a:rPr lang="uk-UA" sz="2400" b="1" dirty="0" err="1">
                <a:effectLst/>
                <a:latin typeface="Times New Roman"/>
                <a:ea typeface="Calibri"/>
                <a:cs typeface="Times New Roman"/>
              </a:rPr>
              <a:t>післязабійної</a:t>
            </a:r>
            <a:r>
              <a:rPr lang="uk-UA" sz="2400" b="1" dirty="0">
                <a:effectLst/>
                <a:latin typeface="Times New Roman"/>
                <a:ea typeface="Calibri"/>
                <a:cs typeface="Times New Roman"/>
              </a:rPr>
              <a:t> обробки туші: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400" i="1" dirty="0">
                <a:effectLst/>
                <a:latin typeface="Times New Roman"/>
                <a:ea typeface="Calibri"/>
                <a:cs typeface="Times New Roman"/>
              </a:rPr>
              <a:t>у непатраної птиці 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вона найвища, тому що включає масу знекровленої і общипаної тушки з жиром, головою, ногами і внутрішніми органами;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у </a:t>
            </a:r>
            <a:r>
              <a:rPr lang="uk-UA" sz="2400" dirty="0" err="1">
                <a:effectLst/>
                <a:latin typeface="Times New Roman"/>
                <a:ea typeface="Calibri"/>
                <a:cs typeface="Times New Roman"/>
              </a:rPr>
              <a:t>напівпатраної</a:t>
            </a: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 - маса тушки з жиром, але без кишечнику;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/>
                <a:ea typeface="Calibri"/>
                <a:cs typeface="Times New Roman"/>
              </a:rPr>
              <a:t>при повному патранні у птиці видаляють кров, пір'я, пух, кишечник, всі внутрішні органи, голову до другого шийного хребця, ноги до передплюснового суглобу і крила до ліктьового суглобу.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7629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effectLst/>
                <a:latin typeface="Times New Roman"/>
                <a:ea typeface="Calibri"/>
                <a:cs typeface="Times New Roman"/>
              </a:rPr>
              <a:t>Коефіцієнт м'ясності</a:t>
            </a:r>
            <a:r>
              <a:rPr lang="uk-UA" dirty="0">
                <a:effectLst/>
                <a:latin typeface="Times New Roman"/>
                <a:ea typeface="Calibri"/>
                <a:cs typeface="Times New Roman"/>
              </a:rPr>
              <a:t> у тварин різних видів визначають шляхом ділення кількості їстівних частин в туші на кількість неїстівних частин.</a:t>
            </a:r>
            <a:endParaRPr lang="ru-RU" sz="2400" dirty="0">
              <a:ea typeface="Calibri"/>
              <a:cs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effectLst/>
                <a:latin typeface="Times New Roman"/>
                <a:ea typeface="Calibri"/>
                <a:cs typeface="Times New Roman"/>
              </a:rPr>
              <a:t>Оплата корму приростом</a:t>
            </a:r>
            <a:r>
              <a:rPr lang="uk-UA" dirty="0">
                <a:effectLst/>
                <a:latin typeface="Times New Roman"/>
                <a:ea typeface="Calibri"/>
                <a:cs typeface="Times New Roman"/>
              </a:rPr>
              <a:t> визначається відношенням всіх витрачених кормів за період вирощування до живої маси тварини і виражається у кормових одиницях на 1 кг приросту живої маси тварини.</a:t>
            </a:r>
            <a:endParaRPr lang="ru-RU" sz="2400" dirty="0">
              <a:ea typeface="Calibri"/>
              <a:cs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853" y="4509120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742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229600" cy="4525963"/>
          </a:xfrm>
        </p:spPr>
        <p:txBody>
          <a:bodyPr/>
          <a:lstStyle/>
          <a:p>
            <a:pPr algn="just"/>
            <a:r>
              <a:rPr lang="uk-UA" b="1" i="1" dirty="0">
                <a:effectLst/>
                <a:latin typeface="Times New Roman"/>
                <a:ea typeface="Calibri"/>
              </a:rPr>
              <a:t>Завдання 2.</a:t>
            </a:r>
            <a:r>
              <a:rPr lang="uk-UA" dirty="0">
                <a:effectLst/>
                <a:latin typeface="Times New Roman"/>
                <a:ea typeface="Calibri"/>
              </a:rPr>
              <a:t> Визначити забійну масу, забійний вихід, кількість їстівних та неїстівних частин в туші, коефіцієнт м'ясності і оплату корму приростом у бичків молочних і м'ясних порід у віці 18 місяців (табл. 2).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653135"/>
            <a:ext cx="4294237" cy="1817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484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719612"/>
              </p:ext>
            </p:extLst>
          </p:nvPr>
        </p:nvGraphicFramePr>
        <p:xfrm>
          <a:off x="395537" y="620688"/>
          <a:ext cx="8208912" cy="5916404"/>
        </p:xfrm>
        <a:graphic>
          <a:graphicData uri="http://schemas.openxmlformats.org/drawingml/2006/table">
            <a:tbl>
              <a:tblPr firstRow="1" firstCol="1" bandRow="1"/>
              <a:tblGrid>
                <a:gridCol w="374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Показник 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Порода худоби</a:t>
                      </a:r>
                      <a:endParaRPr lang="ru-RU" sz="700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spc="-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чорно-ряба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spc="-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калмицька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spc="-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казахська білоголова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cap="small" spc="-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герефордська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spc="-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шароле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Передзабійна маса, кг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427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520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531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549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555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7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Маса туші, кг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en-US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287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325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333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Маса внутрішнього жиру, кг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Забійна маса, кг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Забійний вихід, %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Вміст їстівних частин в туші, %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83,0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79,3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80,5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81,8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82,2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Вміст неїстівних частин в туші, %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20,7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19,5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17,8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7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Кількість їстівних частин, кг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Кількість неїстівних частин, кг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7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Коефіцієнт м</a:t>
                      </a:r>
                      <a:r>
                        <a:rPr lang="ru-RU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'</a:t>
                      </a: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ясності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94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Витрати кормів за період вирощування, корм.од.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2556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3232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3480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3534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3468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94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Оплата корму приростом, корм.од.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3" marR="45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0693" y="-75202"/>
            <a:ext cx="705064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2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Зміни м'ясної продуктивності бичків у віці 18 місяців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41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Контрольні питання: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effectLst/>
                <a:latin typeface="Times New Roman"/>
                <a:ea typeface="Calibri"/>
                <a:cs typeface="Times New Roman"/>
              </a:rPr>
              <a:t>1. Формули для визначення приростів.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effectLst/>
                <a:latin typeface="Times New Roman"/>
                <a:ea typeface="Calibri"/>
                <a:cs typeface="Times New Roman"/>
              </a:rPr>
              <a:t>2. Показниками м</a:t>
            </a:r>
            <a:r>
              <a:rPr lang="ru-RU" dirty="0">
                <a:effectLst/>
                <a:latin typeface="Times New Roman"/>
                <a:ea typeface="Calibri"/>
                <a:cs typeface="Times New Roman"/>
              </a:rPr>
              <a:t>'</a:t>
            </a:r>
            <a:r>
              <a:rPr lang="uk-UA" dirty="0">
                <a:effectLst/>
                <a:latin typeface="Times New Roman"/>
                <a:ea typeface="Calibri"/>
                <a:cs typeface="Times New Roman"/>
              </a:rPr>
              <a:t>ясної продуктивності та їх визначення.</a:t>
            </a:r>
            <a:endParaRPr lang="ru-RU" sz="2400" dirty="0">
              <a:ea typeface="Calibri"/>
              <a:cs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645024"/>
            <a:ext cx="3320451" cy="2411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0912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3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Мета заняття: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3600" b="1" dirty="0">
                <a:effectLst/>
                <a:latin typeface="Times New Roman"/>
                <a:ea typeface="Calibri"/>
                <a:cs typeface="Times New Roman"/>
              </a:rPr>
              <a:t>навчитися визначати прирости тварин та вести облік м</a:t>
            </a:r>
            <a:r>
              <a:rPr lang="ru-RU" sz="3600" b="1" dirty="0">
                <a:effectLst/>
                <a:latin typeface="Times New Roman"/>
                <a:ea typeface="Calibri"/>
                <a:cs typeface="Times New Roman"/>
              </a:rPr>
              <a:t>'</a:t>
            </a:r>
            <a:r>
              <a:rPr lang="uk-UA" sz="3600" b="1" dirty="0">
                <a:effectLst/>
                <a:latin typeface="Times New Roman"/>
                <a:ea typeface="Calibri"/>
                <a:cs typeface="Times New Roman"/>
              </a:rPr>
              <a:t>ясної продуктивності</a:t>
            </a:r>
            <a:r>
              <a:rPr lang="uk-UA" sz="3600" b="1" dirty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38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Зміст заняття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effectLst/>
                <a:latin typeface="Times New Roman"/>
                <a:ea typeface="Times New Roman"/>
                <a:cs typeface="Times New Roman"/>
              </a:rPr>
              <a:t>Для вивчення росту тварин користуються даними систематичних зважувань.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effectLst/>
                <a:latin typeface="Times New Roman"/>
                <a:ea typeface="Times New Roman"/>
                <a:cs typeface="Times New Roman"/>
              </a:rPr>
              <a:t>Про інтенсивність збільшення маси і лінійних промірів судять за абсолютним приростом, а також за показниками відносної швидкості росту.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54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B550134B-F0B2-40A0-9D0F-DFEA3E36ED4B}"/>
              </a:ext>
            </a:extLst>
          </p:cNvPr>
          <p:cNvSpPr/>
          <p:nvPr/>
        </p:nvSpPr>
        <p:spPr>
          <a:xfrm>
            <a:off x="755576" y="548681"/>
            <a:ext cx="7560840" cy="2831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1800"/>
              </a:spcAft>
            </a:pP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два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UA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        </a:t>
            </a:r>
            <a:r>
              <a:rPr lang="ru-UA" sz="2800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внутрішньоутробний</a:t>
            </a:r>
            <a:r>
              <a:rPr lang="ru-UA" sz="28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2800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ембріональний</a:t>
            </a:r>
            <a:r>
              <a:rPr lang="ru-UA" sz="28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UA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        </a:t>
            </a:r>
            <a:r>
              <a:rPr lang="ru-UA" sz="2800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післяутробний</a:t>
            </a:r>
            <a:r>
              <a:rPr lang="ru-UA" sz="28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2800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постембріональний</a:t>
            </a:r>
            <a:r>
              <a:rPr lang="ru-UA" sz="28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endParaRPr lang="ru-UA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7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BA2758BB-42D7-4F59-BF35-2A377D507F96}"/>
              </a:ext>
            </a:extLst>
          </p:cNvPr>
          <p:cNvSpPr/>
          <p:nvPr/>
        </p:nvSpPr>
        <p:spPr>
          <a:xfrm>
            <a:off x="611560" y="188640"/>
            <a:ext cx="7920880" cy="541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1800"/>
              </a:spcAft>
            </a:pP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живої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лінійних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про­мірів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об’ємних</a:t>
            </a:r>
            <a:r>
              <a:rPr lang="ru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судять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UA" sz="2800" u="sng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абсолютним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u="sng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відносним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приростом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тканин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Живу масу тварин визначають на </a:t>
            </a:r>
            <a:r>
              <a:rPr lang="uk-UA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підставі систематичних зважу­вань,</a:t>
            </a: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інтервали між якими можуть бути різними і залежать від ме­ти роботи.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44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1"/>
            <a:ext cx="8874732" cy="561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5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spc="-40" dirty="0">
                <a:effectLst/>
                <a:latin typeface="Times New Roman"/>
                <a:ea typeface="Calibri"/>
              </a:rPr>
              <a:t>Відносний приріст</a:t>
            </a:r>
            <a:r>
              <a:rPr lang="uk-UA" spc="-40" dirty="0">
                <a:effectLst/>
                <a:latin typeface="Times New Roman"/>
                <a:ea typeface="Calibri"/>
              </a:rPr>
              <a:t> показує енергію росту і визначається за формулою: 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3987130" cy="124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3212976"/>
            <a:ext cx="7632848" cy="3254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800" b="1" i="1" dirty="0">
                <a:effectLst/>
                <a:latin typeface="Times New Roman"/>
                <a:ea typeface="Calibri"/>
                <a:cs typeface="Times New Roman"/>
              </a:rPr>
              <a:t>Завдання 1</a:t>
            </a:r>
            <a:r>
              <a:rPr lang="uk-UA" sz="2800" dirty="0">
                <a:effectLst/>
                <a:latin typeface="Times New Roman"/>
                <a:ea typeface="Calibri"/>
                <a:cs typeface="Times New Roman"/>
              </a:rPr>
              <a:t>. Вирахувати абсолютний, середньодобовий і відносний приріст теличок чорно-рябої породи, вирощених при різному рівні годівлі від народження до 6-місячного віку, використовуючи дані таблиці 1.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003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070574"/>
              </p:ext>
            </p:extLst>
          </p:nvPr>
        </p:nvGraphicFramePr>
        <p:xfrm>
          <a:off x="467544" y="1196750"/>
          <a:ext cx="8568951" cy="5400602"/>
        </p:xfrm>
        <a:graphic>
          <a:graphicData uri="http://schemas.openxmlformats.org/drawingml/2006/table">
            <a:tbl>
              <a:tblPr firstRow="1" firstCol="1" bandRow="1"/>
              <a:tblGrid>
                <a:gridCol w="104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3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09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09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366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Вік, міс.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підвищеному рівні годівлі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помірному рівні годівлі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9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spc="-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жива маса, кг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spc="-6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абсолютний приріст, кг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spc="-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Середньо-добовий приріст, г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відносний приріст, %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жива маса, кг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spc="-6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абсолютний приріст, кг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spc="-3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Середньодо-бовий</a:t>
                      </a:r>
                      <a:r>
                        <a:rPr lang="uk-UA" sz="1600" b="1" cap="small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приріст, г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spc="-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відносний приріст, %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38,25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32,02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8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63,07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46,48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8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78,85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65,63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8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104,7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83,29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8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129,2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98,54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8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150,8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112,8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8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169,9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128,8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cap="small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cap="small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43553"/>
            <a:ext cx="806489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1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Дані зважувань теличок чорно-рябої породи за місяцями вирощування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1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Облік м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'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ясної продуктивності</a:t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88632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3400" dirty="0">
                <a:effectLst/>
                <a:latin typeface="Times New Roman"/>
                <a:ea typeface="Calibri"/>
                <a:cs typeface="Times New Roman"/>
              </a:rPr>
              <a:t>Основними показниками м</a:t>
            </a:r>
            <a:r>
              <a:rPr lang="ru-RU" sz="3400" dirty="0">
                <a:effectLst/>
                <a:latin typeface="Times New Roman"/>
                <a:ea typeface="Calibri"/>
                <a:cs typeface="Times New Roman"/>
              </a:rPr>
              <a:t>'</a:t>
            </a:r>
            <a:r>
              <a:rPr lang="uk-UA" sz="3400" dirty="0">
                <a:effectLst/>
                <a:latin typeface="Times New Roman"/>
                <a:ea typeface="Calibri"/>
                <a:cs typeface="Times New Roman"/>
              </a:rPr>
              <a:t>ясної продуктивності сільськогосподарських тварин є забійна маса і забійний вихід. </a:t>
            </a:r>
            <a:endParaRPr lang="ru-RU" sz="3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Передзабійна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24-годинної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води. 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3400" b="1" i="1" dirty="0">
                <a:effectLst/>
                <a:latin typeface="Times New Roman"/>
                <a:ea typeface="Calibri"/>
                <a:cs typeface="Times New Roman"/>
              </a:rPr>
              <a:t>Забійна маса</a:t>
            </a:r>
            <a:r>
              <a:rPr lang="uk-UA" sz="3400" dirty="0">
                <a:effectLst/>
                <a:latin typeface="Times New Roman"/>
                <a:ea typeface="Calibri"/>
                <a:cs typeface="Times New Roman"/>
              </a:rPr>
              <a:t> - це маса туші з внутрішнім жиром, але без шкіри, голови, хвоста, крові, внутрішніх органів (крім нирок) та кінцівок (до зап'ясткових та скакальних суглобів).</a:t>
            </a:r>
            <a:endParaRPr lang="ru-RU" sz="3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3400" b="1" i="1" dirty="0">
                <a:effectLst/>
                <a:latin typeface="Times New Roman"/>
                <a:ea typeface="Calibri"/>
                <a:cs typeface="Times New Roman"/>
              </a:rPr>
              <a:t>Забійний вихід</a:t>
            </a:r>
            <a:r>
              <a:rPr lang="uk-UA" sz="3400" dirty="0">
                <a:effectLst/>
                <a:latin typeface="Times New Roman"/>
                <a:ea typeface="Calibri"/>
                <a:cs typeface="Times New Roman"/>
              </a:rPr>
              <a:t> - це відношення забійної маси до перед забійної, виражене у відсотках.</a:t>
            </a:r>
            <a:endParaRPr lang="ru-RU" sz="34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02905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512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830</Words>
  <Application>Microsoft Office PowerPoint</Application>
  <PresentationFormat>Екран (4:3)</PresentationFormat>
  <Paragraphs>196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ПРАКТИЧНЕ ЗАНЯТТЯ  4 ТЕХНОЛОГІЯ ВИРОБНИЦТВА ТА ПЕРЕРОБКИ ЯЛОВИЧИНИ. Облік росту та м'ясної продуктивності у тварин </vt:lpstr>
      <vt:lpstr>Мета заняття:</vt:lpstr>
      <vt:lpstr>Зміст заняття</vt:lpstr>
      <vt:lpstr>Презентація PowerPoint</vt:lpstr>
      <vt:lpstr>Презентація PowerPoint</vt:lpstr>
      <vt:lpstr>Презентація PowerPoint</vt:lpstr>
      <vt:lpstr>Відносний приріст показує енергію росту і визначається за формулою: </vt:lpstr>
      <vt:lpstr>Презентація PowerPoint</vt:lpstr>
      <vt:lpstr>Облік м'ясної продуктивності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Контрольні питання: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№3 ТЕМА: Облік росту та м'ясної продуктивності у тварин</dc:title>
  <dc:creator>Master</dc:creator>
  <cp:lastModifiedBy>Lenovo</cp:lastModifiedBy>
  <cp:revision>21</cp:revision>
  <dcterms:created xsi:type="dcterms:W3CDTF">2020-10-16T07:45:07Z</dcterms:created>
  <dcterms:modified xsi:type="dcterms:W3CDTF">2023-01-18T14:36:28Z</dcterms:modified>
</cp:coreProperties>
</file>