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6" r:id="rId2"/>
    <p:sldId id="267" r:id="rId3"/>
    <p:sldId id="268" r:id="rId4"/>
    <p:sldId id="297" r:id="rId5"/>
    <p:sldId id="269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803" autoAdjust="0"/>
    <p:restoredTop sz="94660" autoAdjust="0"/>
  </p:normalViewPr>
  <p:slideViewPr>
    <p:cSldViewPr snapToGrid="0">
      <p:cViewPr varScale="1">
        <p:scale>
          <a:sx n="84" d="100"/>
          <a:sy n="84" d="100"/>
        </p:scale>
        <p:origin x="115" y="1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0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4AA3A-FC44-4996-9FCA-27443DC890C3}" type="datetimeFigureOut">
              <a:rPr lang="uk-UA" smtClean="0"/>
              <a:pPr/>
              <a:t>18.01.2023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C45B1-4F2E-4EA7-A278-5DE3A118FEE1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9273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D7722-23DE-41F1-9562-047259070ACE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19F8F-7E38-4EF8-970D-CCFACE342202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446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uk-UA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537720" y="384048"/>
            <a:ext cx="8720716" cy="2848858"/>
          </a:xfrm>
        </p:spPr>
        <p:txBody>
          <a:bodyPr numCol="1" rtlCol="0">
            <a:normAutofit/>
          </a:bodyPr>
          <a:lstStyle/>
          <a:p>
            <a:pPr algn="ctr"/>
            <a:r>
              <a:rPr lang="uk-UA" sz="3200" b="1" dirty="0">
                <a:solidFill>
                  <a:schemeClr val="tx1"/>
                </a:solidFill>
                <a:latin typeface="Arial Black" pitchFamily="34" charset="0"/>
              </a:rPr>
              <a:t>ПРАКТИЧНЕ ЗАНЯТТЯ №2</a:t>
            </a:r>
            <a:endParaRPr lang="ru-RU" sz="3200" dirty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r>
              <a:rPr lang="uk-UA" sz="3200" b="1" dirty="0">
                <a:solidFill>
                  <a:schemeClr val="tx1"/>
                </a:solidFill>
                <a:latin typeface="Arial Black" pitchFamily="34" charset="0"/>
              </a:rPr>
              <a:t>Основи годівлі сільськогосподарських тварин.</a:t>
            </a:r>
          </a:p>
          <a:p>
            <a:pPr algn="ctr"/>
            <a:r>
              <a:rPr lang="uk-UA" sz="3200" b="1" dirty="0">
                <a:solidFill>
                  <a:schemeClr val="tx1"/>
                </a:solidFill>
                <a:latin typeface="Arial Black" pitchFamily="34" charset="0"/>
              </a:rPr>
              <a:t>ОБЛІК ТА ОЦІНКА ЯКОСТІ ГРУБИХ ТА СОКОВИТИХ КОРМІВ</a:t>
            </a:r>
            <a:endParaRPr lang="ru-RU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2911" y="3149060"/>
            <a:ext cx="2295525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FA06B9-FEF8-620C-4953-8054D0F43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073" y="4245716"/>
            <a:ext cx="2840982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13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72070D2-5E2E-F6B6-5763-AA26F7A47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356881"/>
            <a:ext cx="8876437" cy="5657049"/>
          </a:xfrm>
        </p:spPr>
        <p:txBody>
          <a:bodyPr>
            <a:normAutofit/>
          </a:bodyPr>
          <a:lstStyle/>
          <a:p>
            <a:r>
              <a:rPr lang="ru-RU" sz="28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Завдання</a:t>
            </a:r>
            <a:r>
              <a:rPr lang="ru-RU" sz="2800" b="1" dirty="0">
                <a:solidFill>
                  <a:schemeClr val="tx1"/>
                </a:solidFill>
                <a:latin typeface="Arial Black" panose="020B0A04020102020204" pitchFamily="34" charset="0"/>
              </a:rPr>
              <a:t> 1. </a:t>
            </a:r>
            <a:r>
              <a:rPr lang="ru-RU" sz="2400" dirty="0" err="1">
                <a:latin typeface="Arial Black" panose="020B0A04020102020204" pitchFamily="34" charset="0"/>
              </a:rPr>
              <a:t>Визначити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загальну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масу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сіна</a:t>
            </a:r>
            <a:r>
              <a:rPr lang="ru-RU" sz="2400" dirty="0">
                <a:latin typeface="Arial Black" panose="020B0A04020102020204" pitchFamily="34" charset="0"/>
              </a:rPr>
              <a:t> у </a:t>
            </a:r>
            <a:r>
              <a:rPr lang="ru-RU" sz="2400" dirty="0" err="1">
                <a:latin typeface="Arial Black" panose="020B0A04020102020204" pitchFamily="34" charset="0"/>
              </a:rPr>
              <a:t>плосковерхій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скирті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якщо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її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довжина</a:t>
            </a:r>
            <a:r>
              <a:rPr lang="ru-RU" sz="2400" dirty="0">
                <a:latin typeface="Arial Black" panose="020B0A04020102020204" pitchFamily="34" charset="0"/>
              </a:rPr>
              <a:t> 20 м, ширина - 5 м, </a:t>
            </a:r>
            <a:r>
              <a:rPr lang="ru-RU" sz="2400" dirty="0" err="1">
                <a:latin typeface="Arial Black" panose="020B0A04020102020204" pitchFamily="34" charset="0"/>
              </a:rPr>
              <a:t>довжина</a:t>
            </a:r>
            <a:r>
              <a:rPr lang="ru-RU" sz="2400" dirty="0">
                <a:latin typeface="Arial Black" panose="020B0A04020102020204" pitchFamily="34" charset="0"/>
              </a:rPr>
              <a:t> перекидки у 3-х </a:t>
            </a:r>
            <a:r>
              <a:rPr lang="ru-RU" sz="2400" dirty="0" err="1">
                <a:latin typeface="Arial Black" panose="020B0A04020102020204" pitchFamily="34" charset="0"/>
              </a:rPr>
              <a:t>місцях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відповідно</a:t>
            </a:r>
            <a:r>
              <a:rPr lang="ru-RU" sz="2400" dirty="0">
                <a:latin typeface="Arial Black" panose="020B0A04020102020204" pitchFamily="34" charset="0"/>
              </a:rPr>
              <a:t> 25 м, 25,5 та 27 м. </a:t>
            </a:r>
            <a:r>
              <a:rPr lang="ru-RU" sz="2400" dirty="0" err="1">
                <a:latin typeface="Arial Black" panose="020B0A04020102020204" pitchFamily="34" charset="0"/>
              </a:rPr>
              <a:t>Сіно</a:t>
            </a:r>
            <a:r>
              <a:rPr lang="ru-RU" sz="2400" dirty="0">
                <a:latin typeface="Arial Black" panose="020B0A04020102020204" pitchFamily="34" charset="0"/>
              </a:rPr>
              <a:t> у </a:t>
            </a:r>
            <a:r>
              <a:rPr lang="ru-RU" sz="2400" dirty="0" err="1">
                <a:latin typeface="Arial Black" panose="020B0A04020102020204" pitchFamily="34" charset="0"/>
              </a:rPr>
              <a:t>скирті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різнотравно-злакове</a:t>
            </a:r>
            <a:r>
              <a:rPr lang="ru-RU" sz="2400" dirty="0">
                <a:latin typeface="Arial Black" panose="020B0A04020102020204" pitchFamily="34" charset="0"/>
              </a:rPr>
              <a:t>. </a:t>
            </a:r>
            <a:r>
              <a:rPr lang="ru-RU" sz="2400" dirty="0" err="1">
                <a:latin typeface="Arial Black" panose="020B0A04020102020204" pitchFamily="34" charset="0"/>
              </a:rPr>
              <a:t>Вимірювання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зроблені</a:t>
            </a:r>
            <a:r>
              <a:rPr lang="ru-RU" sz="2400" dirty="0">
                <a:latin typeface="Arial Black" panose="020B0A04020102020204" pitchFamily="34" charset="0"/>
              </a:rPr>
              <a:t> в </a:t>
            </a:r>
            <a:r>
              <a:rPr lang="ru-RU" sz="2400" dirty="0" err="1">
                <a:latin typeface="Arial Black" panose="020B0A04020102020204" pitchFamily="34" charset="0"/>
              </a:rPr>
              <a:t>кінці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осені</a:t>
            </a:r>
            <a:r>
              <a:rPr lang="ru-RU" sz="2400" dirty="0">
                <a:latin typeface="Arial Black" panose="020B0A04020102020204" pitchFamily="34" charset="0"/>
              </a:rPr>
              <a:t>.</a:t>
            </a:r>
          </a:p>
          <a:p>
            <a:endParaRPr lang="ru-RU" sz="2400" dirty="0">
              <a:latin typeface="Arial Black" panose="020B0A04020102020204" pitchFamily="34" charset="0"/>
            </a:endParaRPr>
          </a:p>
          <a:p>
            <a:r>
              <a:rPr lang="ru-RU" sz="2800" dirty="0" err="1">
                <a:solidFill>
                  <a:schemeClr val="tx1"/>
                </a:solidFill>
                <a:latin typeface="Arial Black" panose="020B0A04020102020204" pitchFamily="34" charset="0"/>
              </a:rPr>
              <a:t>Завдання</a:t>
            </a:r>
            <a:r>
              <a:rPr lang="ru-RU" sz="2800" dirty="0">
                <a:solidFill>
                  <a:schemeClr val="tx1"/>
                </a:solidFill>
                <a:latin typeface="Arial Black" panose="020B0A04020102020204" pitchFamily="34" charset="0"/>
              </a:rPr>
              <a:t> 2. </a:t>
            </a:r>
            <a:r>
              <a:rPr lang="ru-RU" sz="2400" dirty="0" err="1">
                <a:latin typeface="Arial Black" panose="020B0A04020102020204" pitchFamily="34" charset="0"/>
              </a:rPr>
              <a:t>Розрахувати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посівну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площу</a:t>
            </a:r>
            <a:r>
              <a:rPr lang="ru-RU" sz="2400" dirty="0">
                <a:latin typeface="Arial Black" panose="020B0A04020102020204" pitchFamily="34" charset="0"/>
              </a:rPr>
              <a:t>, з </a:t>
            </a:r>
            <a:r>
              <a:rPr lang="ru-RU" sz="2400" dirty="0" err="1">
                <a:latin typeface="Arial Black" panose="020B0A04020102020204" pitchFamily="34" charset="0"/>
              </a:rPr>
              <a:t>якої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було</a:t>
            </a:r>
            <a:r>
              <a:rPr lang="ru-RU" sz="2400" dirty="0">
                <a:latin typeface="Arial Black" panose="020B0A04020102020204" pitchFamily="34" charset="0"/>
              </a:rPr>
              <a:t> заготовлено </a:t>
            </a:r>
            <a:r>
              <a:rPr lang="ru-RU" sz="2400" dirty="0" err="1">
                <a:latin typeface="Arial Black" panose="020B0A04020102020204" pitchFamily="34" charset="0"/>
              </a:rPr>
              <a:t>сіно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що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знаходиться</a:t>
            </a:r>
            <a:r>
              <a:rPr lang="ru-RU" sz="2400" dirty="0">
                <a:latin typeface="Arial Black" panose="020B0A04020102020204" pitchFamily="34" charset="0"/>
              </a:rPr>
              <a:t> у </a:t>
            </a:r>
            <a:r>
              <a:rPr lang="ru-RU" sz="2400" dirty="0" err="1">
                <a:latin typeface="Arial Black" panose="020B0A04020102020204" pitchFamily="34" charset="0"/>
              </a:rPr>
              <a:t>скирті</a:t>
            </a:r>
            <a:r>
              <a:rPr lang="ru-RU" sz="2400" dirty="0">
                <a:latin typeface="Arial Black" panose="020B0A04020102020204" pitchFamily="34" charset="0"/>
              </a:rPr>
              <a:t> (</a:t>
            </a:r>
            <a:r>
              <a:rPr lang="ru-RU" sz="2400" dirty="0" err="1">
                <a:latin typeface="Arial Black" panose="020B0A04020102020204" pitchFamily="34" charset="0"/>
              </a:rPr>
              <a:t>завдання</a:t>
            </a:r>
            <a:r>
              <a:rPr lang="ru-RU" sz="2400" dirty="0">
                <a:latin typeface="Arial Black" panose="020B0A04020102020204" pitchFamily="34" charset="0"/>
              </a:rPr>
              <a:t> 1), </a:t>
            </a:r>
            <a:r>
              <a:rPr lang="ru-RU" sz="2400" dirty="0" err="1">
                <a:latin typeface="Arial Black" panose="020B0A04020102020204" pitchFamily="34" charset="0"/>
              </a:rPr>
              <a:t>якщо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відомо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що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вологість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зеленої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маси</a:t>
            </a:r>
            <a:r>
              <a:rPr lang="ru-RU" sz="2400" dirty="0">
                <a:latin typeface="Arial Black" panose="020B0A04020102020204" pitchFamily="34" charset="0"/>
              </a:rPr>
              <a:t> при </a:t>
            </a:r>
            <a:r>
              <a:rPr lang="ru-RU" sz="2400" dirty="0" err="1">
                <a:latin typeface="Arial Black" panose="020B0A04020102020204" pitchFamily="34" charset="0"/>
              </a:rPr>
              <a:t>скошуванні</a:t>
            </a:r>
            <a:r>
              <a:rPr lang="ru-RU" sz="2400" dirty="0">
                <a:latin typeface="Arial Black" panose="020B0A04020102020204" pitchFamily="34" charset="0"/>
              </a:rPr>
              <a:t> трави </a:t>
            </a:r>
            <a:r>
              <a:rPr lang="ru-RU" sz="2400" dirty="0" err="1">
                <a:latin typeface="Arial Black" panose="020B0A04020102020204" pitchFamily="34" charset="0"/>
              </a:rPr>
              <a:t>була</a:t>
            </a:r>
            <a:r>
              <a:rPr lang="ru-RU" sz="2400" dirty="0">
                <a:latin typeface="Arial Black" panose="020B0A04020102020204" pitchFamily="34" charset="0"/>
              </a:rPr>
              <a:t> 72 %, </a:t>
            </a:r>
            <a:r>
              <a:rPr lang="ru-RU" sz="2400" dirty="0" err="1">
                <a:latin typeface="Arial Black" panose="020B0A04020102020204" pitchFamily="34" charset="0"/>
              </a:rPr>
              <a:t>вологість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сіна</a:t>
            </a:r>
            <a:r>
              <a:rPr lang="ru-RU" sz="2400" dirty="0">
                <a:latin typeface="Arial Black" panose="020B0A04020102020204" pitchFamily="34" charset="0"/>
              </a:rPr>
              <a:t> 17%. </a:t>
            </a:r>
            <a:r>
              <a:rPr lang="ru-RU" sz="2400" dirty="0" err="1">
                <a:latin typeface="Arial Black" panose="020B0A04020102020204" pitchFamily="34" charset="0"/>
              </a:rPr>
              <a:t>Урожайність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зеленої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маси</a:t>
            </a:r>
            <a:r>
              <a:rPr lang="ru-RU" sz="2400" dirty="0">
                <a:latin typeface="Arial Black" panose="020B0A04020102020204" pitchFamily="34" charset="0"/>
              </a:rPr>
              <a:t> на </a:t>
            </a:r>
            <a:r>
              <a:rPr lang="ru-RU" sz="2400" dirty="0" err="1">
                <a:latin typeface="Arial Black" panose="020B0A04020102020204" pitchFamily="34" charset="0"/>
              </a:rPr>
              <a:t>сіно</a:t>
            </a:r>
            <a:r>
              <a:rPr lang="ru-RU" sz="2400" dirty="0">
                <a:latin typeface="Arial Black" panose="020B0A04020102020204" pitchFamily="34" charset="0"/>
              </a:rPr>
              <a:t> - 140 ц/га.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900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25330AE-08DC-BD43-4F5F-ED1910F87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397565"/>
            <a:ext cx="8640418" cy="5791200"/>
          </a:xfrm>
        </p:spPr>
        <p:txBody>
          <a:bodyPr>
            <a:normAutofit/>
          </a:bodyPr>
          <a:lstStyle/>
          <a:p>
            <a:pPr algn="ctr"/>
            <a:r>
              <a:rPr lang="ru-RU" sz="2800" u="sng" dirty="0" err="1">
                <a:solidFill>
                  <a:schemeClr val="tx1"/>
                </a:solidFill>
                <a:latin typeface="Arial Black" panose="020B0A04020102020204" pitchFamily="34" charset="0"/>
              </a:rPr>
              <a:t>Облік</a:t>
            </a:r>
            <a:r>
              <a:rPr lang="ru-RU" sz="2800" u="sng" dirty="0">
                <a:solidFill>
                  <a:schemeClr val="tx1"/>
                </a:solidFill>
                <a:latin typeface="Arial Black" panose="020B0A04020102020204" pitchFamily="34" charset="0"/>
              </a:rPr>
              <a:t> і </a:t>
            </a:r>
            <a:r>
              <a:rPr lang="ru-RU" sz="2800" u="sng" dirty="0" err="1">
                <a:solidFill>
                  <a:schemeClr val="tx1"/>
                </a:solidFill>
                <a:latin typeface="Arial Black" panose="020B0A04020102020204" pitchFamily="34" charset="0"/>
              </a:rPr>
              <a:t>оцінка</a:t>
            </a:r>
            <a:r>
              <a:rPr lang="ru-RU" sz="2800" u="sng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800" u="sng" dirty="0" err="1">
                <a:solidFill>
                  <a:schemeClr val="tx1"/>
                </a:solidFill>
                <a:latin typeface="Arial Black" panose="020B0A04020102020204" pitchFamily="34" charset="0"/>
              </a:rPr>
              <a:t>якості</a:t>
            </a:r>
            <a:r>
              <a:rPr lang="ru-RU" sz="2800" u="sng" dirty="0">
                <a:solidFill>
                  <a:schemeClr val="tx1"/>
                </a:solidFill>
                <a:latin typeface="Arial Black" panose="020B0A04020102020204" pitchFamily="34" charset="0"/>
              </a:rPr>
              <a:t> силосу і </a:t>
            </a:r>
            <a:r>
              <a:rPr lang="ru-RU" sz="2800" u="sng" dirty="0" err="1">
                <a:solidFill>
                  <a:schemeClr val="tx1"/>
                </a:solidFill>
                <a:latin typeface="Arial Black" panose="020B0A04020102020204" pitchFamily="34" charset="0"/>
              </a:rPr>
              <a:t>сінажу</a:t>
            </a:r>
            <a:r>
              <a:rPr lang="ru-RU" sz="2800" u="sng" dirty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</a:p>
          <a:p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Запаси силосу і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сінажу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визначають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завантажуванням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сировини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при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закладці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урахуванням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витрат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або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розрахунковим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методом: за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об’ємом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у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місцях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зберігання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середній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масі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1 м3 корму. </a:t>
            </a:r>
          </a:p>
          <a:p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Об’єм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силосу і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сінажу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в траншеях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визначають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за формулою: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AE5C40-B549-1104-95BC-BEF5BB0C0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625" y="3699051"/>
            <a:ext cx="5128591" cy="11014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9BBA6C-5DB4-FC81-FD14-D338586A4BFC}"/>
              </a:ext>
            </a:extLst>
          </p:cNvPr>
          <p:cNvSpPr txBox="1"/>
          <p:nvPr/>
        </p:nvSpPr>
        <p:spPr>
          <a:xfrm>
            <a:off x="490331" y="4800494"/>
            <a:ext cx="84548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де: Д1 – </a:t>
            </a:r>
            <a:r>
              <a:rPr lang="ru-RU" sz="2400" dirty="0" err="1">
                <a:latin typeface="Arial Black" panose="020B0A04020102020204" pitchFamily="34" charset="0"/>
              </a:rPr>
              <a:t>довжина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траншеї</a:t>
            </a:r>
            <a:r>
              <a:rPr lang="ru-RU" sz="2400" dirty="0">
                <a:latin typeface="Arial Black" panose="020B0A04020102020204" pitchFamily="34" charset="0"/>
              </a:rPr>
              <a:t> по верху, м;  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14 м</a:t>
            </a:r>
          </a:p>
          <a:p>
            <a:r>
              <a:rPr lang="ru-RU" sz="2400" dirty="0">
                <a:latin typeface="Arial Black" panose="020B0A04020102020204" pitchFamily="34" charset="0"/>
              </a:rPr>
              <a:t>Д2 – </a:t>
            </a:r>
            <a:r>
              <a:rPr lang="ru-RU" sz="2400" dirty="0" err="1">
                <a:latin typeface="Arial Black" panose="020B0A04020102020204" pitchFamily="34" charset="0"/>
              </a:rPr>
              <a:t>довжина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траншеї</a:t>
            </a:r>
            <a:r>
              <a:rPr lang="ru-RU" sz="2400" dirty="0">
                <a:latin typeface="Arial Black" panose="020B0A04020102020204" pitchFamily="34" charset="0"/>
              </a:rPr>
              <a:t> по дну, м;            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12 м</a:t>
            </a:r>
          </a:p>
          <a:p>
            <a:r>
              <a:rPr lang="ru-RU" sz="2400" dirty="0">
                <a:latin typeface="Arial Black" panose="020B0A04020102020204" pitchFamily="34" charset="0"/>
              </a:rPr>
              <a:t>Ш1 – ширина </a:t>
            </a:r>
            <a:r>
              <a:rPr lang="ru-RU" sz="2400" dirty="0" err="1">
                <a:latin typeface="Arial Black" panose="020B0A04020102020204" pitchFamily="34" charset="0"/>
              </a:rPr>
              <a:t>траншеї</a:t>
            </a:r>
            <a:r>
              <a:rPr lang="ru-RU" sz="2400" dirty="0">
                <a:latin typeface="Arial Black" panose="020B0A04020102020204" pitchFamily="34" charset="0"/>
              </a:rPr>
              <a:t> по верху, м;          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8 м</a:t>
            </a:r>
          </a:p>
          <a:p>
            <a:pPr algn="just"/>
            <a:r>
              <a:rPr lang="uk-UA" sz="2400" i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uk-UA" sz="2400" i="1" baseline="-25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baseline="-25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ширина траншеї по </a:t>
            </a:r>
            <a:r>
              <a:rPr lang="uk-UA" sz="2400" dirty="0" err="1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дну</a:t>
            </a:r>
            <a:r>
              <a:rPr lang="uk-UA" sz="24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м;               </a:t>
            </a:r>
            <a:r>
              <a:rPr lang="uk-UA" sz="24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м</a:t>
            </a:r>
            <a:endParaRPr lang="ru-RU" sz="2400" dirty="0">
              <a:solidFill>
                <a:srgbClr val="FF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400" i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В</a:t>
            </a:r>
            <a:r>
              <a:rPr lang="uk-UA" sz="24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– висота закладки силосу і сінажу, м. </a:t>
            </a:r>
            <a:r>
              <a:rPr lang="uk-UA" sz="24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2,7 м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FA231A-A215-DA78-A776-39DD4A84F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948" y="3581400"/>
            <a:ext cx="30003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03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54BFA-B883-1941-EF7D-777244815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err="1">
                <a:solidFill>
                  <a:schemeClr val="tx1"/>
                </a:solidFill>
                <a:latin typeface="Arial Black" panose="020B0A04020102020204" pitchFamily="34" charset="0"/>
              </a:rPr>
              <a:t>Об’єм</a:t>
            </a:r>
            <a:r>
              <a:rPr lang="ru-RU" sz="3200" dirty="0">
                <a:solidFill>
                  <a:schemeClr val="tx1"/>
                </a:solidFill>
                <a:latin typeface="Arial Black" panose="020B0A04020102020204" pitchFamily="34" charset="0"/>
              </a:rPr>
              <a:t> силосу і </a:t>
            </a:r>
            <a:r>
              <a:rPr lang="ru-RU" sz="3200" dirty="0" err="1">
                <a:solidFill>
                  <a:schemeClr val="tx1"/>
                </a:solidFill>
                <a:latin typeface="Arial Black" panose="020B0A04020102020204" pitchFamily="34" charset="0"/>
              </a:rPr>
              <a:t>сінажу</a:t>
            </a:r>
            <a:r>
              <a:rPr lang="ru-RU" sz="3200" dirty="0">
                <a:solidFill>
                  <a:schemeClr val="tx1"/>
                </a:solidFill>
                <a:latin typeface="Arial Black" panose="020B0A04020102020204" pitchFamily="34" charset="0"/>
              </a:rPr>
              <a:t> в </a:t>
            </a:r>
            <a:r>
              <a:rPr lang="ru-RU" sz="3200" dirty="0" err="1">
                <a:solidFill>
                  <a:schemeClr val="tx1"/>
                </a:solidFill>
                <a:latin typeface="Arial Black" panose="020B0A04020102020204" pitchFamily="34" charset="0"/>
              </a:rPr>
              <a:t>баштах</a:t>
            </a:r>
            <a:r>
              <a:rPr lang="ru-RU" sz="3200" dirty="0">
                <a:solidFill>
                  <a:schemeClr val="tx1"/>
                </a:solidFill>
                <a:latin typeface="Arial Black" panose="020B0A04020102020204" pitchFamily="34" charset="0"/>
              </a:rPr>
              <a:t> і </a:t>
            </a:r>
            <a:r>
              <a:rPr lang="ru-RU" sz="3200" dirty="0" err="1">
                <a:solidFill>
                  <a:schemeClr val="tx1"/>
                </a:solidFill>
                <a:latin typeface="Arial Black" panose="020B0A04020102020204" pitchFamily="34" charset="0"/>
              </a:rPr>
              <a:t>напівбаштах</a:t>
            </a:r>
            <a:r>
              <a:rPr lang="ru-RU" sz="3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Arial Black" panose="020B0A04020102020204" pitchFamily="34" charset="0"/>
              </a:rPr>
              <a:t>визначають</a:t>
            </a:r>
            <a:r>
              <a:rPr lang="ru-RU" sz="3200" dirty="0">
                <a:solidFill>
                  <a:schemeClr val="tx1"/>
                </a:solidFill>
                <a:latin typeface="Arial Black" panose="020B0A04020102020204" pitchFamily="34" charset="0"/>
              </a:rPr>
              <a:t> за формулою: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D64F7B-DE08-EA32-70AB-E73BCE358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20833"/>
            <a:ext cx="8596668" cy="388077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2800" dirty="0"/>
              <a:t> </a:t>
            </a:r>
            <a:r>
              <a:rPr lang="ru-RU" sz="2800" dirty="0">
                <a:solidFill>
                  <a:schemeClr val="tx1"/>
                </a:solidFill>
                <a:latin typeface="Arial Black" panose="020B0A04020102020204" pitchFamily="34" charset="0"/>
              </a:rPr>
              <a:t>де: Д – </a:t>
            </a:r>
            <a:r>
              <a:rPr lang="ru-RU" sz="2800" dirty="0" err="1">
                <a:solidFill>
                  <a:schemeClr val="tx1"/>
                </a:solidFill>
                <a:latin typeface="Arial Black" panose="020B0A04020102020204" pitchFamily="34" charset="0"/>
              </a:rPr>
              <a:t>діаметр</a:t>
            </a:r>
            <a:r>
              <a:rPr lang="ru-RU" sz="2800" dirty="0">
                <a:solidFill>
                  <a:schemeClr val="tx1"/>
                </a:solidFill>
                <a:latin typeface="Arial Black" panose="020B0A04020102020204" pitchFamily="34" charset="0"/>
              </a:rPr>
              <a:t>, м; 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15 м</a:t>
            </a:r>
          </a:p>
          <a:p>
            <a:r>
              <a:rPr lang="ru-RU" sz="2800" dirty="0">
                <a:solidFill>
                  <a:schemeClr val="tx1"/>
                </a:solidFill>
                <a:latin typeface="Arial Black" panose="020B0A04020102020204" pitchFamily="34" charset="0"/>
              </a:rPr>
              <a:t> В – </a:t>
            </a:r>
            <a:r>
              <a:rPr lang="ru-RU" sz="2800" dirty="0" err="1">
                <a:solidFill>
                  <a:schemeClr val="tx1"/>
                </a:solidFill>
                <a:latin typeface="Arial Black" panose="020B0A04020102020204" pitchFamily="34" charset="0"/>
              </a:rPr>
              <a:t>висота</a:t>
            </a:r>
            <a:r>
              <a:rPr lang="ru-RU" sz="2800" dirty="0">
                <a:solidFill>
                  <a:schemeClr val="tx1"/>
                </a:solidFill>
                <a:latin typeface="Arial Black" panose="020B0A04020102020204" pitchFamily="34" charset="0"/>
              </a:rPr>
              <a:t> (</a:t>
            </a:r>
            <a:r>
              <a:rPr lang="ru-RU" sz="2800" dirty="0" err="1">
                <a:solidFill>
                  <a:schemeClr val="tx1"/>
                </a:solidFill>
                <a:latin typeface="Arial Black" panose="020B0A04020102020204" pitchFamily="34" charset="0"/>
              </a:rPr>
              <a:t>глибина</a:t>
            </a:r>
            <a:r>
              <a:rPr lang="ru-RU" sz="2800" dirty="0">
                <a:solidFill>
                  <a:schemeClr val="tx1"/>
                </a:solidFill>
                <a:latin typeface="Arial Black" panose="020B0A04020102020204" pitchFamily="34" charset="0"/>
              </a:rPr>
              <a:t>), м. 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6 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796F65-CFE0-E711-D89A-C7D3FE23C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998" y="1930400"/>
            <a:ext cx="3678002" cy="12520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5B4973-CC8B-A9F4-53E4-6AC14EFC933C}"/>
              </a:ext>
            </a:extLst>
          </p:cNvPr>
          <p:cNvSpPr txBox="1"/>
          <p:nvPr/>
        </p:nvSpPr>
        <p:spPr>
          <a:xfrm>
            <a:off x="450574" y="4709557"/>
            <a:ext cx="100451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err="1">
                <a:latin typeface="Arial Black" panose="020B0A04020102020204" pitchFamily="34" charset="0"/>
              </a:rPr>
              <a:t>Вірогідні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втрати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сінажної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маси</a:t>
            </a:r>
            <a:r>
              <a:rPr lang="ru-RU" sz="2400" dirty="0">
                <a:latin typeface="Arial Black" panose="020B0A04020102020204" pitchFamily="34" charset="0"/>
              </a:rPr>
              <a:t> при </a:t>
            </a:r>
            <a:r>
              <a:rPr lang="ru-RU" sz="2400" dirty="0" err="1">
                <a:latin typeface="Arial Black" panose="020B0A04020102020204" pitchFamily="34" charset="0"/>
              </a:rPr>
              <a:t>закладці</a:t>
            </a:r>
            <a:r>
              <a:rPr lang="ru-RU" sz="2400" dirty="0">
                <a:latin typeface="Arial Black" panose="020B0A04020102020204" pitchFamily="34" charset="0"/>
              </a:rPr>
              <a:t> в </a:t>
            </a:r>
            <a:r>
              <a:rPr lang="ru-RU" sz="2400" dirty="0" err="1">
                <a:latin typeface="Arial Black" panose="020B0A04020102020204" pitchFamily="34" charset="0"/>
              </a:rPr>
              <a:t>герметичні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башти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складають</a:t>
            </a:r>
            <a:r>
              <a:rPr lang="ru-RU" sz="2400" dirty="0">
                <a:latin typeface="Arial Black" panose="020B0A04020102020204" pitchFamily="34" charset="0"/>
              </a:rPr>
              <a:t> 5%, при </a:t>
            </a:r>
            <a:r>
              <a:rPr lang="ru-RU" sz="2400" dirty="0" err="1">
                <a:latin typeface="Arial Black" panose="020B0A04020102020204" pitchFamily="34" charset="0"/>
              </a:rPr>
              <a:t>закладці</a:t>
            </a:r>
            <a:r>
              <a:rPr lang="ru-RU" sz="2400" dirty="0">
                <a:latin typeface="Arial Black" panose="020B0A04020102020204" pitchFamily="34" charset="0"/>
              </a:rPr>
              <a:t> в </a:t>
            </a:r>
            <a:r>
              <a:rPr lang="ru-RU" sz="2400" dirty="0" err="1">
                <a:latin typeface="Arial Black" panose="020B0A04020102020204" pitchFamily="34" charset="0"/>
              </a:rPr>
              <a:t>траншеї</a:t>
            </a:r>
            <a:r>
              <a:rPr lang="ru-RU" sz="2400" dirty="0">
                <a:latin typeface="Arial Black" panose="020B0A04020102020204" pitchFamily="34" charset="0"/>
              </a:rPr>
              <a:t> 10-15%. </a:t>
            </a:r>
          </a:p>
          <a:p>
            <a:r>
              <a:rPr lang="ru-RU" sz="2400" dirty="0" err="1">
                <a:latin typeface="Arial Black" panose="020B0A04020102020204" pitchFamily="34" charset="0"/>
              </a:rPr>
              <a:t>Загальні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втрати</a:t>
            </a:r>
            <a:r>
              <a:rPr lang="ru-RU" sz="2400" dirty="0">
                <a:latin typeface="Arial Black" panose="020B0A04020102020204" pitchFamily="34" charset="0"/>
              </a:rPr>
              <a:t> сухих </a:t>
            </a:r>
            <a:r>
              <a:rPr lang="ru-RU" sz="2400" dirty="0" err="1">
                <a:latin typeface="Arial Black" panose="020B0A04020102020204" pitchFamily="34" charset="0"/>
              </a:rPr>
              <a:t>речовин</a:t>
            </a:r>
            <a:r>
              <a:rPr lang="ru-RU" sz="2400" dirty="0">
                <a:latin typeface="Arial Black" panose="020B0A04020102020204" pitchFamily="34" charset="0"/>
              </a:rPr>
              <a:t> при </a:t>
            </a:r>
            <a:r>
              <a:rPr lang="ru-RU" sz="2400" dirty="0" err="1">
                <a:latin typeface="Arial Black" panose="020B0A04020102020204" pitchFamily="34" charset="0"/>
              </a:rPr>
              <a:t>заготівлі</a:t>
            </a:r>
            <a:r>
              <a:rPr lang="ru-RU" sz="2400" dirty="0">
                <a:latin typeface="Arial Black" panose="020B0A04020102020204" pitchFamily="34" charset="0"/>
              </a:rPr>
              <a:t> і </a:t>
            </a:r>
            <a:r>
              <a:rPr lang="ru-RU" sz="2400" dirty="0" err="1">
                <a:latin typeface="Arial Black" panose="020B0A04020102020204" pitchFamily="34" charset="0"/>
              </a:rPr>
              <a:t>зберіганні</a:t>
            </a:r>
            <a:r>
              <a:rPr lang="ru-RU" sz="2400" dirty="0">
                <a:latin typeface="Arial Black" panose="020B0A04020102020204" pitchFamily="34" charset="0"/>
              </a:rPr>
              <a:t> силосу </a:t>
            </a:r>
            <a:r>
              <a:rPr lang="ru-RU" sz="2400" dirty="0" err="1">
                <a:latin typeface="Arial Black" panose="020B0A04020102020204" pitchFamily="34" charset="0"/>
              </a:rPr>
              <a:t>складають</a:t>
            </a:r>
            <a:r>
              <a:rPr lang="ru-RU" sz="2400" dirty="0">
                <a:latin typeface="Arial Black" panose="020B0A04020102020204" pitchFamily="34" charset="0"/>
              </a:rPr>
              <a:t> при </a:t>
            </a:r>
            <a:r>
              <a:rPr lang="ru-RU" sz="2400" dirty="0" err="1">
                <a:latin typeface="Arial Black" panose="020B0A04020102020204" pitchFamily="34" charset="0"/>
              </a:rPr>
              <a:t>закладці</a:t>
            </a:r>
            <a:r>
              <a:rPr lang="ru-RU" sz="2400" dirty="0">
                <a:latin typeface="Arial Black" panose="020B0A04020102020204" pitchFamily="34" charset="0"/>
              </a:rPr>
              <a:t> в </a:t>
            </a:r>
            <a:r>
              <a:rPr lang="ru-RU" sz="2400" dirty="0" err="1">
                <a:latin typeface="Arial Black" panose="020B0A04020102020204" pitchFamily="34" charset="0"/>
              </a:rPr>
              <a:t>герметичні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башти</a:t>
            </a:r>
            <a:r>
              <a:rPr lang="ru-RU" sz="2400" dirty="0">
                <a:latin typeface="Arial Black" panose="020B0A04020102020204" pitchFamily="34" charset="0"/>
              </a:rPr>
              <a:t> 10%, </a:t>
            </a:r>
            <a:r>
              <a:rPr lang="ru-RU" sz="2400" dirty="0" err="1">
                <a:latin typeface="Arial Black" panose="020B0A04020102020204" pitchFamily="34" charset="0"/>
              </a:rPr>
              <a:t>траншеї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наземні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споруди</a:t>
            </a:r>
            <a:r>
              <a:rPr lang="ru-RU" sz="2400" dirty="0">
                <a:latin typeface="Arial Black" panose="020B0A04020102020204" pitchFamily="34" charset="0"/>
              </a:rPr>
              <a:t> 25-35%.</a:t>
            </a:r>
          </a:p>
        </p:txBody>
      </p:sp>
    </p:spTree>
    <p:extLst>
      <p:ext uri="{BB962C8B-B14F-4D97-AF65-F5344CB8AC3E}">
        <p14:creationId xmlns:p14="http://schemas.microsoft.com/office/powerpoint/2010/main" val="659376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8AF3B34-89A1-2298-DA43-7F7BC4DD6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743" y="304801"/>
            <a:ext cx="8773259" cy="5736562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Обмірюють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сховища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не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раніше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20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днів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після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його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завантаження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. Для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визначення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запасів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силосу і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сінажу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об’єм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сховища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множать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масу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1 м3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закладеного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корму (табл. 2, 3).</a:t>
            </a:r>
          </a:p>
          <a:p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	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Якість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силосу і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сінажу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оцінюють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за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органолептичними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хімічними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показниками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Сінаж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хорошої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якості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(1-2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класу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) повинен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мати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фруктовий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запах,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жовто-зелений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сірувато-зелений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колір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</a:p>
          <a:p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До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некласного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відносять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сінаж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бурого і зеленого з темно-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коричневим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відтінком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кольорів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із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сильним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запахом меду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чи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свіжоспеченого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житнього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хліба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8021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9C1549A-9E49-4E7B-628F-5B50C9206B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742653"/>
              </p:ext>
            </p:extLst>
          </p:nvPr>
        </p:nvGraphicFramePr>
        <p:xfrm>
          <a:off x="556591" y="1309238"/>
          <a:ext cx="9700592" cy="5167910"/>
        </p:xfrm>
        <a:graphic>
          <a:graphicData uri="http://schemas.openxmlformats.org/drawingml/2006/table">
            <a:tbl>
              <a:tblPr firstRow="1" firstCol="1" bandRow="1"/>
              <a:tblGrid>
                <a:gridCol w="3005719">
                  <a:extLst>
                    <a:ext uri="{9D8B030D-6E8A-4147-A177-3AD203B41FA5}">
                      <a16:colId xmlns:a16="http://schemas.microsoft.com/office/drawing/2014/main" val="553564336"/>
                    </a:ext>
                  </a:extLst>
                </a:gridCol>
                <a:gridCol w="1935779">
                  <a:extLst>
                    <a:ext uri="{9D8B030D-6E8A-4147-A177-3AD203B41FA5}">
                      <a16:colId xmlns:a16="http://schemas.microsoft.com/office/drawing/2014/main" val="3535398221"/>
                    </a:ext>
                  </a:extLst>
                </a:gridCol>
                <a:gridCol w="1489383">
                  <a:extLst>
                    <a:ext uri="{9D8B030D-6E8A-4147-A177-3AD203B41FA5}">
                      <a16:colId xmlns:a16="http://schemas.microsoft.com/office/drawing/2014/main" val="4150326894"/>
                    </a:ext>
                  </a:extLst>
                </a:gridCol>
                <a:gridCol w="1489383">
                  <a:extLst>
                    <a:ext uri="{9D8B030D-6E8A-4147-A177-3AD203B41FA5}">
                      <a16:colId xmlns:a16="http://schemas.microsoft.com/office/drawing/2014/main" val="3108072054"/>
                    </a:ext>
                  </a:extLst>
                </a:gridCol>
                <a:gridCol w="1780328">
                  <a:extLst>
                    <a:ext uri="{9D8B030D-6E8A-4147-A177-3AD203B41FA5}">
                      <a16:colId xmlns:a16="http://schemas.microsoft.com/office/drawing/2014/main" val="1534188046"/>
                    </a:ext>
                  </a:extLst>
                </a:gridCol>
              </a:tblGrid>
              <a:tr h="85102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Силос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 траншеї при ретельному ущільненні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 баштах висотою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 ямах і невеликих траншеях</a:t>
                      </a:r>
                      <a:endParaRPr lang="ru-RU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818397"/>
                  </a:ext>
                </a:extLst>
              </a:tr>
              <a:tr h="5564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i="1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3,5-6 м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i="1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понад 6 м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513690"/>
                  </a:ext>
                </a:extLst>
              </a:tr>
              <a:tr h="8975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Кукурудза в стадії молочної стиглості</a:t>
                      </a:r>
                      <a:endParaRPr lang="ru-RU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ru-RU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9386986"/>
                  </a:ext>
                </a:extLst>
              </a:tr>
              <a:tr h="8975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стадії молочно-воскової стиглості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ru-RU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ru-RU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9188040"/>
                  </a:ext>
                </a:extLst>
              </a:tr>
              <a:tr h="851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Віко-вівсяна суміш</a:t>
                      </a:r>
                      <a:endParaRPr lang="ru-RU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550</a:t>
                      </a:r>
                      <a:endParaRPr lang="ru-RU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560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344420"/>
                  </a:ext>
                </a:extLst>
              </a:tr>
              <a:tr h="4516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Соняшник</a:t>
                      </a:r>
                      <a:endParaRPr lang="ru-RU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ru-RU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659776"/>
                  </a:ext>
                </a:extLst>
              </a:tr>
              <a:tr h="5983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Гичка цукрових буряків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ru-RU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784820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41A2072A-4A86-BD8E-FFC3-51DB2BE38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1410" y="375084"/>
            <a:ext cx="61357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Таблиця </a:t>
            </a:r>
            <a:r>
              <a:rPr kumimoji="0" lang="en-US" alt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Маса 1 м</a:t>
            </a:r>
            <a:r>
              <a:rPr kumimoji="0" lang="uk-UA" altLang="ru-RU" sz="20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kumimoji="0" lang="uk-UA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силосу, кг</a:t>
            </a:r>
            <a:endParaRPr kumimoji="0" lang="uk-UA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502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B5EAD2E-19FD-042E-87C0-748F82F259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28043"/>
              </p:ext>
            </p:extLst>
          </p:nvPr>
        </p:nvGraphicFramePr>
        <p:xfrm>
          <a:off x="463826" y="1550504"/>
          <a:ext cx="9342784" cy="4200939"/>
        </p:xfrm>
        <a:graphic>
          <a:graphicData uri="http://schemas.openxmlformats.org/drawingml/2006/table">
            <a:tbl>
              <a:tblPr firstRow="1" firstCol="1" bandRow="1"/>
              <a:tblGrid>
                <a:gridCol w="4602037">
                  <a:extLst>
                    <a:ext uri="{9D8B030D-6E8A-4147-A177-3AD203B41FA5}">
                      <a16:colId xmlns:a16="http://schemas.microsoft.com/office/drawing/2014/main" val="3313793733"/>
                    </a:ext>
                  </a:extLst>
                </a:gridCol>
                <a:gridCol w="1393990">
                  <a:extLst>
                    <a:ext uri="{9D8B030D-6E8A-4147-A177-3AD203B41FA5}">
                      <a16:colId xmlns:a16="http://schemas.microsoft.com/office/drawing/2014/main" val="4139977863"/>
                    </a:ext>
                  </a:extLst>
                </a:gridCol>
                <a:gridCol w="1393990">
                  <a:extLst>
                    <a:ext uri="{9D8B030D-6E8A-4147-A177-3AD203B41FA5}">
                      <a16:colId xmlns:a16="http://schemas.microsoft.com/office/drawing/2014/main" val="4135511408"/>
                    </a:ext>
                  </a:extLst>
                </a:gridCol>
                <a:gridCol w="1952767">
                  <a:extLst>
                    <a:ext uri="{9D8B030D-6E8A-4147-A177-3AD203B41FA5}">
                      <a16:colId xmlns:a16="http://schemas.microsoft.com/office/drawing/2014/main" val="1489136613"/>
                    </a:ext>
                  </a:extLst>
                </a:gridCol>
              </a:tblGrid>
              <a:tr h="45248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 сінажу</a:t>
                      </a:r>
                      <a:endParaRPr lang="ru-RU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 баштах висотою</a:t>
                      </a:r>
                      <a:endParaRPr lang="ru-RU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 траншеях</a:t>
                      </a:r>
                      <a:endParaRPr lang="ru-RU" sz="16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3092175"/>
                  </a:ext>
                </a:extLst>
              </a:tr>
              <a:tr h="4524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м</a:t>
                      </a:r>
                      <a:endParaRPr lang="ru-RU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м</a:t>
                      </a:r>
                      <a:endParaRPr lang="ru-RU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252559"/>
                  </a:ext>
                </a:extLst>
              </a:tr>
              <a:tr h="9478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Злакові трави, вологість біля 50%</a:t>
                      </a:r>
                      <a:endParaRPr lang="ru-RU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550</a:t>
                      </a:r>
                      <a:endParaRPr lang="ru-RU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420-450</a:t>
                      </a:r>
                      <a:endParaRPr lang="ru-RU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96563"/>
                  </a:ext>
                </a:extLst>
              </a:tr>
              <a:tr h="4524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вологість 50-59%</a:t>
                      </a:r>
                      <a:endParaRPr lang="ru-RU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580</a:t>
                      </a:r>
                      <a:endParaRPr lang="ru-RU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  <a:endParaRPr lang="ru-RU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450-480</a:t>
                      </a:r>
                      <a:endParaRPr lang="ru-RU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205359"/>
                  </a:ext>
                </a:extLst>
              </a:tr>
              <a:tr h="9478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Бобові трави і </a:t>
                      </a:r>
                      <a:r>
                        <a:rPr lang="uk-UA" sz="2000" dirty="0" err="1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бобово</a:t>
                      </a:r>
                      <a:r>
                        <a:rPr lang="uk-UA" sz="20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-злакові суміші, вологість біля 50%</a:t>
                      </a:r>
                      <a:endParaRPr lang="ru-RU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550</a:t>
                      </a:r>
                      <a:endParaRPr lang="ru-RU" sz="16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  <a:endParaRPr lang="ru-RU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480-530</a:t>
                      </a:r>
                      <a:endParaRPr lang="ru-RU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1700022"/>
                  </a:ext>
                </a:extLst>
              </a:tr>
              <a:tr h="9478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вологість 50-59%</a:t>
                      </a:r>
                      <a:endParaRPr lang="ru-RU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6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ru-RU" sz="16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500-530</a:t>
                      </a:r>
                      <a:endParaRPr lang="ru-RU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8210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65E5340-8F05-62E9-F7D6-95C06FC4F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965" y="640600"/>
            <a:ext cx="614802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Таблиця 3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Маса 1 м</a:t>
            </a:r>
            <a:r>
              <a:rPr kumimoji="0" lang="uk-UA" altLang="ru-RU" sz="28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kumimoji="0" lang="uk-UA" alt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сінажу, кг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730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7221654-6BCF-1656-E2FC-34EF10C5E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304801"/>
            <a:ext cx="8860345" cy="5736562"/>
          </a:xfrm>
        </p:spPr>
        <p:txBody>
          <a:bodyPr>
            <a:normAutofit lnSpcReduction="10000"/>
          </a:bodyPr>
          <a:lstStyle/>
          <a:p>
            <a:r>
              <a:rPr lang="ru-RU" sz="2400" dirty="0" err="1">
                <a:latin typeface="Arial Black" panose="020B0A04020102020204" pitchFamily="34" charset="0"/>
              </a:rPr>
              <a:t>Вологість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сінажу</a:t>
            </a:r>
            <a:r>
              <a:rPr lang="ru-RU" sz="2400" dirty="0">
                <a:latin typeface="Arial Black" panose="020B0A04020102020204" pitchFamily="34" charset="0"/>
              </a:rPr>
              <a:t> 40-60%, </a:t>
            </a:r>
            <a:r>
              <a:rPr lang="ru-RU" sz="2400" dirty="0" err="1">
                <a:latin typeface="Arial Black" panose="020B0A04020102020204" pitchFamily="34" charset="0"/>
              </a:rPr>
              <a:t>кислотність</a:t>
            </a:r>
            <a:r>
              <a:rPr lang="ru-RU" sz="2400" dirty="0">
                <a:latin typeface="Arial Black" panose="020B0A04020102020204" pitchFamily="34" charset="0"/>
              </a:rPr>
              <a:t> (рН) 5-5,5.</a:t>
            </a:r>
          </a:p>
          <a:p>
            <a:endParaRPr lang="ru-RU" sz="2400" dirty="0">
              <a:latin typeface="Arial Black" panose="020B0A04020102020204" pitchFamily="34" charset="0"/>
            </a:endParaRPr>
          </a:p>
          <a:p>
            <a:r>
              <a:rPr lang="ru-RU" sz="2400" dirty="0">
                <a:latin typeface="Arial Black" panose="020B0A04020102020204" pitchFamily="34" charset="0"/>
              </a:rPr>
              <a:t>Силос </a:t>
            </a:r>
            <a:r>
              <a:rPr lang="ru-RU" sz="2400" dirty="0" err="1">
                <a:latin typeface="Arial Black" panose="020B0A04020102020204" pitchFamily="34" charset="0"/>
              </a:rPr>
              <a:t>хорошої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якості</a:t>
            </a:r>
            <a:r>
              <a:rPr lang="ru-RU" sz="2400" dirty="0">
                <a:latin typeface="Arial Black" panose="020B0A04020102020204" pitchFamily="34" charset="0"/>
              </a:rPr>
              <a:t> повинен </a:t>
            </a:r>
            <a:r>
              <a:rPr lang="ru-RU" sz="2400" dirty="0" err="1">
                <a:latin typeface="Arial Black" panose="020B0A04020102020204" pitchFamily="34" charset="0"/>
              </a:rPr>
              <a:t>мати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зелений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жовто-зелений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іноді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сірувато-зелений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колір</a:t>
            </a:r>
            <a:r>
              <a:rPr lang="ru-RU" sz="2400" dirty="0">
                <a:latin typeface="Arial Black" panose="020B0A04020102020204" pitchFamily="34" charset="0"/>
              </a:rPr>
              <a:t>, запах </a:t>
            </a:r>
            <a:r>
              <a:rPr lang="ru-RU" sz="2400" dirty="0" err="1">
                <a:latin typeface="Arial Black" panose="020B0A04020102020204" pitchFamily="34" charset="0"/>
              </a:rPr>
              <a:t>фруктовий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або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квашених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овочів</a:t>
            </a:r>
            <a:r>
              <a:rPr lang="ru-RU" sz="2400" dirty="0">
                <a:latin typeface="Arial Black" panose="020B0A04020102020204" pitchFamily="34" charset="0"/>
              </a:rPr>
              <a:t>. </a:t>
            </a:r>
          </a:p>
          <a:p>
            <a:endParaRPr lang="ru-RU" sz="2400" dirty="0">
              <a:latin typeface="Arial Black" panose="020B0A04020102020204" pitchFamily="34" charset="0"/>
            </a:endParaRPr>
          </a:p>
          <a:p>
            <a:r>
              <a:rPr lang="ru-RU" sz="2400" dirty="0">
                <a:latin typeface="Arial Black" panose="020B0A04020102020204" pitchFamily="34" charset="0"/>
              </a:rPr>
              <a:t>До </a:t>
            </a:r>
            <a:r>
              <a:rPr lang="ru-RU" sz="2400" dirty="0" err="1">
                <a:latin typeface="Arial Black" panose="020B0A04020102020204" pitchFamily="34" charset="0"/>
              </a:rPr>
              <a:t>некласного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відносять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сінаж</a:t>
            </a:r>
            <a:r>
              <a:rPr lang="ru-RU" sz="2400" dirty="0">
                <a:latin typeface="Arial Black" panose="020B0A04020102020204" pitchFamily="34" charset="0"/>
              </a:rPr>
              <a:t> темно-коричневого, бурого </a:t>
            </a:r>
            <a:r>
              <a:rPr lang="ru-RU" sz="2400" dirty="0" err="1">
                <a:latin typeface="Arial Black" panose="020B0A04020102020204" pitchFamily="34" charset="0"/>
              </a:rPr>
              <a:t>кольору</a:t>
            </a:r>
            <a:r>
              <a:rPr lang="ru-RU" sz="2400" dirty="0">
                <a:latin typeface="Arial Black" panose="020B0A04020102020204" pitchFamily="34" charset="0"/>
              </a:rPr>
              <a:t> з добре </a:t>
            </a:r>
            <a:r>
              <a:rPr lang="ru-RU" sz="2400" dirty="0" err="1">
                <a:latin typeface="Arial Black" panose="020B0A04020102020204" pitchFamily="34" charset="0"/>
              </a:rPr>
              <a:t>вираженим</a:t>
            </a:r>
            <a:r>
              <a:rPr lang="ru-RU" sz="2400" dirty="0">
                <a:latin typeface="Arial Black" panose="020B0A04020102020204" pitchFamily="34" charset="0"/>
              </a:rPr>
              <a:t> запахом меду і </a:t>
            </a:r>
            <a:r>
              <a:rPr lang="ru-RU" sz="2400" dirty="0" err="1">
                <a:latin typeface="Arial Black" panose="020B0A04020102020204" pitchFamily="34" charset="0"/>
              </a:rPr>
              <a:t>свіжоспеченого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хліба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різкий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оцтовокислий</a:t>
            </a:r>
            <a:r>
              <a:rPr lang="ru-RU" sz="2400" dirty="0">
                <a:latin typeface="Arial Black" panose="020B0A04020102020204" pitchFamily="34" charset="0"/>
              </a:rPr>
              <a:t> запах.</a:t>
            </a:r>
          </a:p>
          <a:p>
            <a:endParaRPr lang="ru-RU" sz="2400" dirty="0">
              <a:latin typeface="Arial Black" panose="020B0A04020102020204" pitchFamily="34" charset="0"/>
            </a:endParaRPr>
          </a:p>
          <a:p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Оптимальний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en-US" sz="2400" dirty="0">
                <a:latin typeface="Arial Black" panose="020B0A04020102020204" pitchFamily="34" charset="0"/>
              </a:rPr>
              <a:t>pH </a:t>
            </a:r>
            <a:r>
              <a:rPr lang="ru-RU" sz="2400" dirty="0">
                <a:latin typeface="Arial Black" panose="020B0A04020102020204" pitchFamily="34" charset="0"/>
              </a:rPr>
              <a:t>силосу – 3,6-4,2. </a:t>
            </a:r>
            <a:r>
              <a:rPr lang="ru-RU" sz="2400" dirty="0" err="1">
                <a:latin typeface="Arial Black" panose="020B0A04020102020204" pitchFamily="34" charset="0"/>
              </a:rPr>
              <a:t>Вологість</a:t>
            </a:r>
            <a:r>
              <a:rPr lang="ru-RU" sz="2400" dirty="0">
                <a:latin typeface="Arial Black" panose="020B0A04020102020204" pitchFamily="34" charset="0"/>
              </a:rPr>
              <a:t> – 75-80%.</a:t>
            </a:r>
          </a:p>
          <a:p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162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39B8B4E-5CB4-F26D-E781-9A0403479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09" y="808383"/>
            <a:ext cx="8892208" cy="5883965"/>
          </a:xfrm>
        </p:spPr>
        <p:txBody>
          <a:bodyPr/>
          <a:lstStyle/>
          <a:p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Завдання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3.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Розрахувати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вихід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сінажу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з 1 га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площі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при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урожайності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зеленої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маси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175 ц/га,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її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вологості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при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скошуванні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70 %.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Вологість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сінажу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становить 50 %.</a:t>
            </a:r>
          </a:p>
          <a:p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Завдання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4.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Розрахуйте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площу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, яку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потрібно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засіяти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кукурудзою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при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урожаї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 250 ц/га,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щоб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загрузити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: а)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заглиблену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траншею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розміром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:</a:t>
            </a:r>
          </a:p>
          <a:p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Д=30;   Ш=5,8;   В=3,5;</a:t>
            </a:r>
          </a:p>
          <a:p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При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розрахунках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прийняти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масу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1 м3 силосу 0,6 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952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8AE04-8A55-AFAE-8F72-BA62CB2BD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Контрольні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F02CAB-2F20-77C8-B421-828AA6AA4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1.	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Методи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обліку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сіна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2.	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Облік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оцінка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якості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силосу і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сінажу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3.	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Формули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об’єму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грубих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кормів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сінажу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та силосу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046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12C5F-FAC4-6644-60A5-4F941A5BF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ДЯКУЮ ЗА УВАГУ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4BC08D5-FEDC-22C4-67A4-26DFB03E1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9636" y="2116586"/>
            <a:ext cx="2619375" cy="17430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8EC052-F9FB-327B-7F6E-CD5189F84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627" y="4505325"/>
            <a:ext cx="2619375" cy="17430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CC522E-1BCA-8AA6-3659-CB9A25EDC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0350" y="4637846"/>
            <a:ext cx="2619375" cy="17430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F2E96D-6FED-32D3-E384-260E52C6F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9725" y="171653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9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Arial Black" pitchFamily="34" charset="0"/>
              </a:rPr>
              <a:t>Мета: </a:t>
            </a:r>
            <a:endParaRPr lang="uk-UA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411357"/>
            <a:ext cx="9503923" cy="4630006"/>
          </a:xfrm>
        </p:spPr>
        <p:txBody>
          <a:bodyPr/>
          <a:lstStyle/>
          <a:p>
            <a:r>
              <a:rPr lang="uk-UA" sz="2800" b="1" dirty="0"/>
              <a:t> </a:t>
            </a:r>
            <a:r>
              <a:rPr lang="uk-UA" sz="2800" dirty="0">
                <a:solidFill>
                  <a:schemeClr val="tx1"/>
                </a:solidFill>
                <a:latin typeface="Arial Black" pitchFamily="34" charset="0"/>
              </a:rPr>
              <a:t>Ознайомитися з окремими кормами, методами оцінки їх якості, навчитись визначати об’єм і масу заготовлених грубих і соковитих кормів.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uk-UA" sz="2800" dirty="0"/>
              <a:t> </a:t>
            </a:r>
            <a:endParaRPr lang="ru-RU" sz="2800" dirty="0"/>
          </a:p>
          <a:p>
            <a:endParaRPr lang="ru-RU" sz="2800" dirty="0">
              <a:latin typeface="Arial Black" pitchFamily="34" charset="0"/>
            </a:endParaRPr>
          </a:p>
          <a:p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415" y="3832698"/>
            <a:ext cx="3164165" cy="236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40494" y="3937621"/>
            <a:ext cx="3287949" cy="227082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85808" y="4280169"/>
            <a:ext cx="3598242" cy="197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9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774" y="0"/>
            <a:ext cx="8596668" cy="1320800"/>
          </a:xfrm>
        </p:spPr>
        <p:txBody>
          <a:bodyPr/>
          <a:lstStyle/>
          <a:p>
            <a:pPr algn="ctr"/>
            <a:r>
              <a:rPr lang="uk-UA" b="1" dirty="0">
                <a:latin typeface="Arial Black" pitchFamily="34" charset="0"/>
              </a:rPr>
              <a:t>Зміст заняття</a:t>
            </a:r>
            <a:br>
              <a:rPr lang="uk-UA" b="1" dirty="0">
                <a:latin typeface="Arial Black" pitchFamily="34" charset="0"/>
              </a:rPr>
            </a:br>
            <a:endParaRPr lang="uk-UA" b="1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206" y="822960"/>
            <a:ext cx="8739051" cy="5786845"/>
          </a:xfrm>
        </p:spPr>
        <p:txBody>
          <a:bodyPr>
            <a:normAutofit/>
          </a:bodyPr>
          <a:lstStyle/>
          <a:p>
            <a:r>
              <a:rPr lang="uk-UA" sz="2800" b="1" u="sng" dirty="0">
                <a:latin typeface="Arial Black" pitchFamily="34" charset="0"/>
              </a:rPr>
              <a:t>Оцінка якості сіна. </a:t>
            </a:r>
            <a:r>
              <a:rPr lang="uk-UA" sz="2800" dirty="0">
                <a:latin typeface="Arial Black" pitchFamily="34" charset="0"/>
              </a:rPr>
              <a:t>Залежно від ботанічного складу і вирощування трав сіно поділяють на бобове, злакове, бобово-злакове та природних сінокосів. </a:t>
            </a:r>
            <a:endParaRPr lang="ru-RU" sz="2800" dirty="0">
              <a:latin typeface="Arial Black" pitchFamily="34" charset="0"/>
            </a:endParaRPr>
          </a:p>
          <a:p>
            <a:r>
              <a:rPr lang="uk-UA" sz="2800" dirty="0">
                <a:latin typeface="Arial Black" pitchFamily="34" charset="0"/>
              </a:rPr>
              <a:t>При оцінці якості сіна особливу увагу звертають на запах, колір, фазу розвитку, під час якої були зібрані рослини. Колір сіяного бобового та бобово-злакового сіна повинен бути від зеленого та зелено-жовтого до світло-бурого, сіяного злакового та природних сінокосів – від зеленого до жовто-зеленого та зелено-бурого</a:t>
            </a:r>
            <a:r>
              <a:rPr lang="uk-UA" sz="2000" dirty="0">
                <a:latin typeface="Arial Black" pitchFamily="34" charset="0"/>
              </a:rPr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7927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7472" y="466929"/>
            <a:ext cx="8826530" cy="5574434"/>
          </a:xfrm>
        </p:spPr>
        <p:txBody>
          <a:bodyPr>
            <a:normAutofit lnSpcReduction="10000"/>
          </a:bodyPr>
          <a:lstStyle/>
          <a:p>
            <a:r>
              <a:rPr lang="uk-UA" sz="2400" dirty="0">
                <a:latin typeface="Arial Black" pitchFamily="34" charset="0"/>
              </a:rPr>
              <a:t>Доброякісне сіно, добре висушене і вчасно зібране, має специфічний аромат. </a:t>
            </a:r>
          </a:p>
          <a:p>
            <a:r>
              <a:rPr lang="uk-UA" sz="2400" dirty="0">
                <a:latin typeface="Arial Black" pitchFamily="34" charset="0"/>
              </a:rPr>
              <a:t>Запах печеного хліба свідчить про те, що сіно збиралось вологим і піддавалося самонагріванню. Високоякісне сіно не повинно бути забруднене землею.</a:t>
            </a:r>
          </a:p>
          <a:p>
            <a:endParaRPr lang="ru-RU" sz="2400" dirty="0">
              <a:latin typeface="Arial Black" pitchFamily="34" charset="0"/>
            </a:endParaRPr>
          </a:p>
          <a:p>
            <a:r>
              <a:rPr lang="uk-UA" sz="2400" dirty="0">
                <a:latin typeface="Arial Black" pitchFamily="34" charset="0"/>
              </a:rPr>
              <a:t>Сіно з сіяних трав не повинно містити отруйних і шкідливих рослин, а в сіні природних сіножатей кількість їх не повинна перевищувати 1% за масою. </a:t>
            </a:r>
          </a:p>
          <a:p>
            <a:r>
              <a:rPr lang="uk-UA" sz="2400" dirty="0">
                <a:latin typeface="Arial Black" pitchFamily="34" charset="0"/>
              </a:rPr>
              <a:t>Вологість сіна складає 17%. </a:t>
            </a:r>
          </a:p>
          <a:p>
            <a:r>
              <a:rPr lang="uk-UA" sz="2400" dirty="0">
                <a:latin typeface="Arial Black" pitchFamily="34" charset="0"/>
              </a:rPr>
              <a:t>Вміст протеїну – 5-14%, </a:t>
            </a:r>
          </a:p>
          <a:p>
            <a:r>
              <a:rPr lang="uk-UA" sz="2400" dirty="0">
                <a:latin typeface="Arial Black" pitchFamily="34" charset="0"/>
              </a:rPr>
              <a:t>каротину – 10-30 мг/кг.</a:t>
            </a:r>
            <a:endParaRPr lang="ru-RU" sz="2400" dirty="0">
              <a:latin typeface="Arial Black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473" y="252919"/>
            <a:ext cx="9513650" cy="6303524"/>
          </a:xfrm>
        </p:spPr>
        <p:txBody>
          <a:bodyPr>
            <a:normAutofit/>
          </a:bodyPr>
          <a:lstStyle/>
          <a:p>
            <a:r>
              <a:rPr lang="uk-UA" sz="2400" u="sng" dirty="0"/>
              <a:t>	</a:t>
            </a:r>
            <a:r>
              <a:rPr lang="uk-UA" sz="2400" b="1" i="1" u="sng" dirty="0">
                <a:solidFill>
                  <a:schemeClr val="tx1"/>
                </a:solidFill>
                <a:latin typeface="Arial Black" pitchFamily="34" charset="0"/>
              </a:rPr>
              <a:t>Облік сіна</a:t>
            </a:r>
            <a:r>
              <a:rPr lang="uk-UA" sz="2400" u="sng" dirty="0">
                <a:solidFill>
                  <a:schemeClr val="tx1"/>
                </a:solidFill>
                <a:latin typeface="Arial Black" pitchFamily="34" charset="0"/>
              </a:rPr>
              <a:t> краще проводити </a:t>
            </a:r>
            <a:r>
              <a:rPr lang="uk-UA" sz="2400" b="1" u="sng" dirty="0">
                <a:solidFill>
                  <a:schemeClr val="tx1"/>
                </a:solidFill>
                <a:latin typeface="Arial Black" pitchFamily="34" charset="0"/>
              </a:rPr>
              <a:t>ваговим методом</a:t>
            </a:r>
            <a:r>
              <a:rPr lang="uk-UA" sz="2400" dirty="0">
                <a:solidFill>
                  <a:schemeClr val="tx1"/>
                </a:solidFill>
                <a:latin typeface="Arial Black" pitchFamily="34" charset="0"/>
              </a:rPr>
              <a:t>, зважуючи при закладанні на зберігання, але в подальшому слід робити поправку на зберігання.</a:t>
            </a:r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uk-UA" sz="2400" dirty="0">
                <a:solidFill>
                  <a:schemeClr val="tx1"/>
                </a:solidFill>
                <a:latin typeface="Arial Black" pitchFamily="34" charset="0"/>
              </a:rPr>
              <a:t>У польових умовах зберігання його кількість визначають </a:t>
            </a:r>
            <a:r>
              <a:rPr lang="uk-UA" sz="2400" b="1" dirty="0">
                <a:solidFill>
                  <a:schemeClr val="tx1"/>
                </a:solidFill>
                <a:latin typeface="Arial Black" pitchFamily="34" charset="0"/>
              </a:rPr>
              <a:t>обмірюючи </a:t>
            </a:r>
            <a:r>
              <a:rPr lang="uk-UA" sz="2400" dirty="0">
                <a:solidFill>
                  <a:schemeClr val="tx1"/>
                </a:solidFill>
                <a:latin typeface="Arial Black" pitchFamily="34" charset="0"/>
              </a:rPr>
              <a:t>скирти і обраховуючи масу 1 м</a:t>
            </a:r>
            <a:r>
              <a:rPr lang="uk-UA" sz="2400" baseline="30000" dirty="0">
                <a:solidFill>
                  <a:schemeClr val="tx1"/>
                </a:solidFill>
                <a:latin typeface="Arial Black" pitchFamily="34" charset="0"/>
              </a:rPr>
              <a:t>3</a:t>
            </a:r>
            <a:r>
              <a:rPr lang="uk-UA" sz="2400" dirty="0">
                <a:solidFill>
                  <a:schemeClr val="tx1"/>
                </a:solidFill>
                <a:latin typeface="Arial Black" pitchFamily="34" charset="0"/>
              </a:rPr>
              <a:t> сіна за довідником (табл. 1) або зважуванням. </a:t>
            </a:r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uk-UA" sz="2400" u="sng" dirty="0">
                <a:solidFill>
                  <a:schemeClr val="tx1"/>
                </a:solidFill>
                <a:latin typeface="Arial Black" pitchFamily="34" charset="0"/>
              </a:rPr>
              <a:t>Облік здійснюють двічі: </a:t>
            </a:r>
          </a:p>
          <a:p>
            <a:r>
              <a:rPr lang="uk-UA" sz="2400" dirty="0">
                <a:solidFill>
                  <a:schemeClr val="tx1"/>
                </a:solidFill>
                <a:latin typeface="Arial Black" pitchFamily="34" charset="0"/>
              </a:rPr>
              <a:t>через 2 тижні після укладання </a:t>
            </a:r>
          </a:p>
          <a:p>
            <a:r>
              <a:rPr lang="uk-UA" sz="2400" dirty="0">
                <a:solidFill>
                  <a:schemeClr val="tx1"/>
                </a:solidFill>
                <a:latin typeface="Arial Black" pitchFamily="34" charset="0"/>
              </a:rPr>
              <a:t> через 3-4 місяці (тобто в кінці року). </a:t>
            </a:r>
          </a:p>
          <a:p>
            <a:pPr marL="0" indent="0">
              <a:buNone/>
            </a:pPr>
            <a:r>
              <a:rPr lang="uk-UA" sz="2400" dirty="0">
                <a:solidFill>
                  <a:schemeClr val="tx1"/>
                </a:solidFill>
                <a:latin typeface="Arial Black" pitchFamily="34" charset="0"/>
              </a:rPr>
              <a:t>При цьому ретельно визначають форму скирти, щоб підібрати формулу для визначення її об</a:t>
            </a:r>
            <a:r>
              <a:rPr lang="ru-RU" sz="2400" dirty="0">
                <a:solidFill>
                  <a:schemeClr val="tx1"/>
                </a:solidFill>
                <a:latin typeface="Arial Black" pitchFamily="34" charset="0"/>
              </a:rPr>
              <a:t>’</a:t>
            </a:r>
            <a:r>
              <a:rPr lang="uk-UA" sz="2400" dirty="0" err="1">
                <a:solidFill>
                  <a:schemeClr val="tx1"/>
                </a:solidFill>
                <a:latin typeface="Arial Black" pitchFamily="34" charset="0"/>
              </a:rPr>
              <a:t>єму</a:t>
            </a:r>
            <a:r>
              <a:rPr lang="uk-UA" sz="2400" dirty="0">
                <a:solidFill>
                  <a:schemeClr val="tx1"/>
                </a:solidFill>
                <a:latin typeface="Arial Black" pitchFamily="34" charset="0"/>
              </a:rPr>
              <a:t>.</a:t>
            </a:r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  <a:p>
            <a:endParaRPr lang="ru-RU" sz="3400" dirty="0">
              <a:solidFill>
                <a:schemeClr val="tx1"/>
              </a:solidFill>
              <a:latin typeface="Arial Black" pitchFamily="34" charset="0"/>
            </a:endParaRPr>
          </a:p>
          <a:p>
            <a:endParaRPr lang="uk-UA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855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5837" y="486383"/>
            <a:ext cx="10311319" cy="5933872"/>
          </a:xfrm>
        </p:spPr>
        <p:txBody>
          <a:bodyPr>
            <a:noAutofit/>
          </a:bodyPr>
          <a:lstStyle/>
          <a:p>
            <a:r>
              <a:rPr lang="uk-UA" sz="2800" dirty="0">
                <a:solidFill>
                  <a:schemeClr val="tx1"/>
                </a:solidFill>
                <a:latin typeface="Arial Black" pitchFamily="34" charset="0"/>
              </a:rPr>
              <a:t>При визначені об’єму вимірюють довжину </a:t>
            </a:r>
            <a:r>
              <a:rPr lang="uk-UA" sz="2800" dirty="0" err="1">
                <a:solidFill>
                  <a:schemeClr val="tx1"/>
                </a:solidFill>
                <a:latin typeface="Arial Black" pitchFamily="34" charset="0"/>
              </a:rPr>
              <a:t>перекидки</a:t>
            </a:r>
            <a:r>
              <a:rPr lang="uk-UA" sz="2800" dirty="0">
                <a:solidFill>
                  <a:schemeClr val="tx1"/>
                </a:solidFill>
                <a:latin typeface="Arial Black" pitchFamily="34" charset="0"/>
              </a:rPr>
              <a:t> від землі з одного боку скирти через верх до землі з другого боку (П), для визначення середньої довжини </a:t>
            </a:r>
            <a:r>
              <a:rPr lang="uk-UA" sz="2800" dirty="0" err="1">
                <a:solidFill>
                  <a:schemeClr val="tx1"/>
                </a:solidFill>
                <a:latin typeface="Arial Black" pitchFamily="34" charset="0"/>
              </a:rPr>
              <a:t>перекидки</a:t>
            </a:r>
            <a:r>
              <a:rPr lang="uk-UA" sz="2800" dirty="0">
                <a:solidFill>
                  <a:schemeClr val="tx1"/>
                </a:solidFill>
                <a:latin typeface="Arial Black" pitchFamily="34" charset="0"/>
              </a:rPr>
              <a:t> роблять 2-3 проміри </a:t>
            </a:r>
            <a:r>
              <a:rPr lang="uk-UA" sz="2800" dirty="0" err="1">
                <a:solidFill>
                  <a:schemeClr val="tx1"/>
                </a:solidFill>
                <a:latin typeface="Arial Black" pitchFamily="34" charset="0"/>
              </a:rPr>
              <a:t>перекидки</a:t>
            </a:r>
            <a:r>
              <a:rPr lang="uk-UA" sz="2800" dirty="0">
                <a:solidFill>
                  <a:schemeClr val="tx1"/>
                </a:solidFill>
                <a:latin typeface="Arial Black" pitchFamily="34" charset="0"/>
              </a:rPr>
              <a:t>. </a:t>
            </a:r>
          </a:p>
          <a:p>
            <a:r>
              <a:rPr lang="uk-UA" sz="2800" dirty="0">
                <a:solidFill>
                  <a:schemeClr val="tx1"/>
                </a:solidFill>
                <a:latin typeface="Arial Black" pitchFamily="34" charset="0"/>
              </a:rPr>
              <a:t>Довжину (Д) та ширину (Ш) скирти визначають на висоті 1,2-1,4 м від землі.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uk-UA" sz="2800" u="sng" dirty="0">
                <a:solidFill>
                  <a:schemeClr val="tx1"/>
                </a:solidFill>
                <a:latin typeface="Arial Black" pitchFamily="34" charset="0"/>
              </a:rPr>
              <a:t>Скирти поділяють за формою торцевої частини </a:t>
            </a:r>
            <a:r>
              <a:rPr lang="uk-UA" sz="2800" dirty="0">
                <a:solidFill>
                  <a:schemeClr val="tx1"/>
                </a:solidFill>
                <a:latin typeface="Arial Black" pitchFamily="34" charset="0"/>
              </a:rPr>
              <a:t>на:</a:t>
            </a:r>
          </a:p>
          <a:p>
            <a:pPr algn="ctr"/>
            <a:r>
              <a:rPr lang="uk-UA" sz="2800" dirty="0">
                <a:solidFill>
                  <a:schemeClr val="tx1"/>
                </a:solidFill>
                <a:latin typeface="Arial Black" pitchFamily="34" charset="0"/>
              </a:rPr>
              <a:t> гостроверхі,</a:t>
            </a:r>
          </a:p>
          <a:p>
            <a:pPr algn="ctr"/>
            <a:r>
              <a:rPr lang="uk-UA" sz="28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uk-UA" sz="2800" dirty="0" err="1">
                <a:solidFill>
                  <a:schemeClr val="tx1"/>
                </a:solidFill>
                <a:latin typeface="Arial Black" pitchFamily="34" charset="0"/>
              </a:rPr>
              <a:t>плосковерхі</a:t>
            </a:r>
            <a:r>
              <a:rPr lang="uk-UA" sz="2800" dirty="0">
                <a:solidFill>
                  <a:schemeClr val="tx1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uk-UA" sz="2800" dirty="0">
                <a:solidFill>
                  <a:schemeClr val="tx1"/>
                </a:solidFill>
                <a:latin typeface="Arial Black" pitchFamily="34" charset="0"/>
              </a:rPr>
              <a:t>округлі.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C23E65B-D0F2-DBEE-4163-28A8D5265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55" y="5108704"/>
            <a:ext cx="250507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0936" y="564205"/>
            <a:ext cx="9494196" cy="5700408"/>
          </a:xfrm>
        </p:spPr>
        <p:txBody>
          <a:bodyPr/>
          <a:lstStyle/>
          <a:p>
            <a:r>
              <a:rPr lang="uk-UA" dirty="0"/>
              <a:t> </a:t>
            </a:r>
            <a:endParaRPr lang="ru-RU" dirty="0"/>
          </a:p>
          <a:p>
            <a:r>
              <a:rPr lang="uk-UA" sz="3200" b="1" dirty="0">
                <a:solidFill>
                  <a:schemeClr val="tx1"/>
                </a:solidFill>
                <a:latin typeface="Arial Black" pitchFamily="34" charset="0"/>
              </a:rPr>
              <a:t>Об’єм грубих кормів визначають за формулою:</a:t>
            </a:r>
          </a:p>
          <a:p>
            <a:endParaRPr lang="uk-UA" sz="3200" b="1" dirty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uk-UA" sz="2800" dirty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Д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ля 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гостроверхих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шатрових скирт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449968"/>
              </p:ext>
            </p:extLst>
          </p:nvPr>
        </p:nvGraphicFramePr>
        <p:xfrm>
          <a:off x="3463094" y="3862315"/>
          <a:ext cx="3115127" cy="137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Формула" r:id="rId3" imgW="876300" imgH="381000" progId="Equation.3">
                  <p:embed/>
                </p:oleObj>
              </mc:Choice>
              <mc:Fallback>
                <p:oleObj name="Формула" r:id="rId3" imgW="876300" imgH="381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094" y="3862315"/>
                        <a:ext cx="3115127" cy="1378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9F25796-E79A-1168-00B2-0B02ACC88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775" y="1751168"/>
            <a:ext cx="6923441" cy="8188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7062"/>
          </a:xfrm>
        </p:spPr>
        <p:txBody>
          <a:bodyPr>
            <a:normAutofit fontScale="90000"/>
          </a:bodyPr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uk-UA" sz="3200" dirty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Д</a:t>
            </a: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ля </a:t>
            </a:r>
            <a:r>
              <a:rPr kumimoji="0" lang="uk-UA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плосковерхих</a:t>
            </a: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скирт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4313" y="1446663"/>
            <a:ext cx="8889689" cy="4594700"/>
          </a:xfrm>
        </p:spPr>
        <p:txBody>
          <a:bodyPr/>
          <a:lstStyle/>
          <a:p>
            <a:r>
              <a:rPr lang="uk-UA" dirty="0">
                <a:latin typeface="Arial Black" pitchFamily="34" charset="0"/>
              </a:rPr>
              <a:t> </a:t>
            </a:r>
            <a:endParaRPr lang="ru-RU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7789AB7-B93B-0F7D-D09C-C8AE4D921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5CA40B-EFCE-26AB-7786-DABFC6CBF39C}"/>
              </a:ext>
            </a:extLst>
          </p:cNvPr>
          <p:cNvSpPr txBox="1"/>
          <p:nvPr/>
        </p:nvSpPr>
        <p:spPr>
          <a:xfrm>
            <a:off x="1201003" y="3283936"/>
            <a:ext cx="79600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latin typeface="Arial Black" panose="020B0A04020102020204" pitchFamily="34" charset="0"/>
                <a:ea typeface="Times New Roman" panose="02020603050405020304" pitchFamily="18" charset="0"/>
              </a:rPr>
              <a:t>Д</a:t>
            </a:r>
            <a:r>
              <a:rPr lang="uk-UA" sz="28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ля </a:t>
            </a:r>
            <a:r>
              <a:rPr lang="uk-UA" sz="2800" dirty="0" err="1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к</a:t>
            </a:r>
            <a:r>
              <a:rPr lang="uk-UA" sz="2800" b="1" dirty="0" err="1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ругловерхих</a:t>
            </a:r>
            <a:r>
              <a:rPr lang="uk-UA" sz="2800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стіжків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5BE43433-7556-1F73-78DE-F2B149C4E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0E5C534-563F-84FE-F188-5D182D377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233" y="3978750"/>
            <a:ext cx="5172501" cy="705339"/>
          </a:xfrm>
          <a:prstGeom prst="rect">
            <a:avLst/>
          </a:prstGeom>
        </p:spPr>
      </p:pic>
      <p:sp>
        <p:nvSpPr>
          <p:cNvPr id="23" name="Rectangle 9">
            <a:extLst>
              <a:ext uri="{FF2B5EF4-FFF2-40B4-BE49-F238E27FC236}">
                <a16:creationId xmlns:a16="http://schemas.microsoft.com/office/drawing/2014/main" id="{54093B3B-C69C-BDED-D698-E9075B069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34" y="4251162"/>
            <a:ext cx="1072836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визначення кількості заготовленого сіна (соломи)  об’єм скирти множать на масу 1 м</a:t>
            </a:r>
            <a:r>
              <a:rPr kumimoji="0" lang="uk-UA" altLang="ru-RU" sz="28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kumimoji="0" lang="uk-UA" alt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корму</a:t>
            </a:r>
            <a:r>
              <a:rPr kumimoji="0" lang="uk-UA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(табл. 1).</a:t>
            </a:r>
            <a:endParaRPr kumimoji="0" lang="uk-UA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0892DA-FEA1-4856-ECC3-7E0219D3E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553" y="244463"/>
            <a:ext cx="2981325" cy="15335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00240D0-7AD3-4795-8DD0-A59D3E986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762943"/>
              </p:ext>
            </p:extLst>
          </p:nvPr>
        </p:nvGraphicFramePr>
        <p:xfrm>
          <a:off x="300251" y="1637893"/>
          <a:ext cx="9635317" cy="5011237"/>
        </p:xfrm>
        <a:graphic>
          <a:graphicData uri="http://schemas.openxmlformats.org/drawingml/2006/table">
            <a:tbl>
              <a:tblPr firstRow="1" firstCol="1" bandRow="1"/>
              <a:tblGrid>
                <a:gridCol w="4279215">
                  <a:extLst>
                    <a:ext uri="{9D8B030D-6E8A-4147-A177-3AD203B41FA5}">
                      <a16:colId xmlns:a16="http://schemas.microsoft.com/office/drawing/2014/main" val="2740046369"/>
                    </a:ext>
                  </a:extLst>
                </a:gridCol>
                <a:gridCol w="1076888">
                  <a:extLst>
                    <a:ext uri="{9D8B030D-6E8A-4147-A177-3AD203B41FA5}">
                      <a16:colId xmlns:a16="http://schemas.microsoft.com/office/drawing/2014/main" val="3730459491"/>
                    </a:ext>
                  </a:extLst>
                </a:gridCol>
                <a:gridCol w="1290356">
                  <a:extLst>
                    <a:ext uri="{9D8B030D-6E8A-4147-A177-3AD203B41FA5}">
                      <a16:colId xmlns:a16="http://schemas.microsoft.com/office/drawing/2014/main" val="1137897418"/>
                    </a:ext>
                  </a:extLst>
                </a:gridCol>
                <a:gridCol w="1387695">
                  <a:extLst>
                    <a:ext uri="{9D8B030D-6E8A-4147-A177-3AD203B41FA5}">
                      <a16:colId xmlns:a16="http://schemas.microsoft.com/office/drawing/2014/main" val="1167278766"/>
                    </a:ext>
                  </a:extLst>
                </a:gridCol>
                <a:gridCol w="1601163">
                  <a:extLst>
                    <a:ext uri="{9D8B030D-6E8A-4147-A177-3AD203B41FA5}">
                      <a16:colId xmlns:a16="http://schemas.microsoft.com/office/drawing/2014/main" val="344327239"/>
                    </a:ext>
                  </a:extLst>
                </a:gridCol>
              </a:tblGrid>
              <a:tr h="575220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 сіна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Маса сіна після укладання в скирти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433405"/>
                  </a:ext>
                </a:extLst>
              </a:tr>
              <a:tr h="695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через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5-6 днів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через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тижні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через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місяць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через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місяці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4173967"/>
                  </a:ext>
                </a:extLst>
              </a:tr>
              <a:tr h="73697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 вологих лук і боліт, грубостеблове злакове, злаково-осокове та ін.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37-42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40-46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45-50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50-55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422467"/>
                  </a:ext>
                </a:extLst>
              </a:tr>
              <a:tr h="63135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Лучне, лісове і степове </a:t>
                      </a:r>
                      <a:r>
                        <a:rPr lang="uk-UA" sz="2400" spc="-3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різнотравне</a:t>
                      </a:r>
                      <a:r>
                        <a:rPr lang="uk-UA" sz="2400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2400" spc="-3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різнотравно</a:t>
                      </a:r>
                      <a:r>
                        <a:rPr lang="uk-UA" sz="2400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-злакове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42-49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45-52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50-57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55-61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427007"/>
                  </a:ext>
                </a:extLst>
              </a:tr>
              <a:tr h="56549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Злакове лучне, степове, солончакове і сіяне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45-52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50-57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55-61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62-68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312205"/>
                  </a:ext>
                </a:extLst>
              </a:tr>
              <a:tr h="41265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Дрібнотрав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50-58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56-63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60-68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65-74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72708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A0D071C-5E76-2A85-A1F1-1C1DA16EF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553" y="300063"/>
            <a:ext cx="675420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Таблиця 1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Маса 1 м</a:t>
            </a:r>
            <a:r>
              <a:rPr kumimoji="0" lang="uk-UA" altLang="ru-RU" sz="20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kumimoji="0" lang="uk-UA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сіна, кг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(за даними Інституту кормів УААН)</a:t>
            </a:r>
            <a:endParaRPr kumimoji="0" lang="uk-UA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508</TotalTime>
  <Words>1123</Words>
  <Application>Microsoft Office PowerPoint</Application>
  <PresentationFormat>Широкий екран</PresentationFormat>
  <Paragraphs>169</Paragraphs>
  <Slides>19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Calibri</vt:lpstr>
      <vt:lpstr>Times New Roman</vt:lpstr>
      <vt:lpstr>Trebuchet MS</vt:lpstr>
      <vt:lpstr>Wingdings 3</vt:lpstr>
      <vt:lpstr>Грань</vt:lpstr>
      <vt:lpstr>Формула</vt:lpstr>
      <vt:lpstr>  </vt:lpstr>
      <vt:lpstr>Мета: </vt:lpstr>
      <vt:lpstr>Зміст заняття </vt:lpstr>
      <vt:lpstr>Презентація PowerPoint</vt:lpstr>
      <vt:lpstr>Презентація PowerPoint</vt:lpstr>
      <vt:lpstr>Презентація PowerPoint</vt:lpstr>
      <vt:lpstr>Презентація PowerPoint</vt:lpstr>
      <vt:lpstr>Для плосковерхих скирт </vt:lpstr>
      <vt:lpstr>Презентація PowerPoint</vt:lpstr>
      <vt:lpstr>Презентація PowerPoint</vt:lpstr>
      <vt:lpstr>Презентація PowerPoint</vt:lpstr>
      <vt:lpstr>Об’єм силосу і сінажу в баштах і напівбаштах визначають за формулою: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Контрольні питання: </vt:lpstr>
      <vt:lpstr>ДЯКУЮ ЗА УВАГУ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Yulia Baranova</dc:creator>
  <cp:lastModifiedBy>Lenovo</cp:lastModifiedBy>
  <cp:revision>33</cp:revision>
  <cp:lastPrinted>2022-08-26T12:45:22Z</cp:lastPrinted>
  <dcterms:created xsi:type="dcterms:W3CDTF">2021-04-18T18:59:55Z</dcterms:created>
  <dcterms:modified xsi:type="dcterms:W3CDTF">2023-01-18T14:33:47Z</dcterms:modified>
</cp:coreProperties>
</file>