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4" r:id="rId5"/>
    <p:sldId id="266" r:id="rId6"/>
    <p:sldId id="267" r:id="rId7"/>
    <p:sldId id="272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290" r:id="rId22"/>
    <p:sldId id="291" r:id="rId23"/>
    <p:sldId id="292" r:id="rId24"/>
    <p:sldId id="319" r:id="rId25"/>
    <p:sldId id="320" r:id="rId26"/>
    <p:sldId id="321" r:id="rId27"/>
    <p:sldId id="322" r:id="rId28"/>
    <p:sldId id="323" r:id="rId29"/>
    <p:sldId id="324" r:id="rId30"/>
    <p:sldId id="325" r:id="rId31"/>
    <p:sldId id="274" r:id="rId32"/>
    <p:sldId id="326" r:id="rId33"/>
    <p:sldId id="327" r:id="rId34"/>
    <p:sldId id="275" r:id="rId35"/>
    <p:sldId id="276" r:id="rId36"/>
    <p:sldId id="273" r:id="rId3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C88C7E-F6BB-466E-8E7A-96C8B3D86D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76F2B3B3-1CE9-4C59-967E-CA06A8579C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0E8CDF1-9B38-4B78-8671-FE5639E55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A6D57-F2FA-4BCC-9C01-787560AD6FB2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E32D12A-BB34-4250-BCE9-D032471FB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C9B61F0-B90F-463A-926E-9FADF1423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1B68F-4E60-46A4-9214-770D0B7C5BA8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3268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2ECFEE-9051-40E5-A2B2-06FE815F4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A98BBDE-FCDB-4FFB-B63D-FF271B4286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997887E-114F-400F-90F8-4453F24D0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A6D57-F2FA-4BCC-9C01-787560AD6FB2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FF315E2-587C-4CCC-8A92-1C1F32E52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5A05656-BDB6-4FEF-8031-7D68BE455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1B68F-4E60-46A4-9214-770D0B7C5BA8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4307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0C809163-D009-490A-A4C0-24609E666A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D96597F-D59A-449D-AEA3-859563D7D1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B9CAD81-A0DB-4B72-8DE7-B675DFDB7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A6D57-F2FA-4BCC-9C01-787560AD6FB2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ED05EAA-69B8-46C6-9FCF-C8877F3C7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454EBFB-113E-413A-91DF-5EFA47860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1B68F-4E60-46A4-9214-770D0B7C5BA8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4153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7719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951C6E-3CC1-43FB-8D74-E3EB2B74B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3A7E6F0-D0EC-4C27-ABF0-70B6CD38D0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7C26656-FE85-4887-9C3E-C716629C1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A6D57-F2FA-4BCC-9C01-787560AD6FB2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742FFF2-00A4-413E-8231-83BE5F858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66DA2B5-780F-48C5-B42C-E2FC849C5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1B68F-4E60-46A4-9214-770D0B7C5BA8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4476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4155BA-5DC1-4CC2-A758-2F6F9AC84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CE00A75-C2AD-458B-8C2B-ED6A923EE4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71748F6-BB06-4F28-B97D-471058B1D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A6D57-F2FA-4BCC-9C01-787560AD6FB2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945FF1D-B039-40F4-8765-78E800440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D8F7242-0D92-4150-A0A7-F340B0259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1B68F-4E60-46A4-9214-770D0B7C5BA8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9964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C9FC15-75F6-402F-BA00-DE8E0CD86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BBA3B4F-2ABC-4E5F-AFFE-61E7E68066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76C9E27-E59D-4126-870D-DA7627806A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3E580F9-8DA3-4F1C-9642-1BC66C42A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A6D57-F2FA-4BCC-9C01-787560AD6FB2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A9EF375-865C-4FCA-9EF6-BA9561962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54BECBA-46FD-4978-80F3-052AB8310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1B68F-4E60-46A4-9214-770D0B7C5BA8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7084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D399B0-289E-41BE-9CCC-C7D585332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A5CF419-B73E-4390-990B-3889F9EBD8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981F19F-EEE9-4F6E-B07B-24AE5E62F6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F08EC153-4BB3-4991-8BD9-BC6CF789F3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25B9D59D-B421-4D0D-BDFE-E2A881CFFA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BDE6B199-8051-44D3-81E0-9B0A5E9E4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A6D57-F2FA-4BCC-9C01-787560AD6FB2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E90E3F1E-7E4A-4C56-BCA0-D239E8823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51CD07F9-3436-4AD3-9CA7-EC1EDCF01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1B68F-4E60-46A4-9214-770D0B7C5BA8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4132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5A3CEC-8731-46F1-BCC3-887EF9058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AFA8FA3A-6588-4DBE-91D9-9BC43D227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A6D57-F2FA-4BCC-9C01-787560AD6FB2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579FFA69-DC8B-407C-BAEE-01AC280D4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29E0EC6F-C890-4C40-96EF-5B2669047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1B68F-4E60-46A4-9214-770D0B7C5BA8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1279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6E1D37E0-3220-45FE-9731-2AE50D94C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A6D57-F2FA-4BCC-9C01-787560AD6FB2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24DBF374-093B-4570-9E9D-D92E3A9A2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EAD9932A-55F2-4CF1-A516-4965D931D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1B68F-4E60-46A4-9214-770D0B7C5BA8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0111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3148C6-B725-4405-9BD9-2CCDA692C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C174FB1-FA1C-41AC-A6EB-C460BBA8BF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ACB8401-59C4-4D62-AA7D-F2A55BE164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210513B-6950-4CE8-8241-C4C047AAF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A6D57-F2FA-4BCC-9C01-787560AD6FB2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E51FC7F-55F1-4E1E-A66A-E183D9BF7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5B89A50-7594-4C13-80FF-CAE80A01D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1B68F-4E60-46A4-9214-770D0B7C5BA8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58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2C5C36-6B9A-41DA-B5CA-789778D35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38A004CE-AB83-41A3-814E-0F189E7AFA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EE5B4A3-8558-46DC-82B9-C179F0771C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91F6C05-74E9-4E84-BA71-B24502AE2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A6D57-F2FA-4BCC-9C01-787560AD6FB2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6D78586-06C1-45D9-AA84-5DA8F3A65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34D0D10-14A0-48EF-A994-A72A123D2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1B68F-4E60-46A4-9214-770D0B7C5BA8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8553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E99D0EFD-4B84-4DA4-B82D-29673D65D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88E98D-C46C-4D1E-8E02-9708B336B2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914F700-3866-4286-9039-F87CE69CEE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2A6D57-F2FA-4BCC-9C01-787560AD6FB2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C95379E-7639-4BD0-A80C-A7CB91681F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7BD484B-EC79-4863-9379-DCEE6C96E6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21B68F-4E60-46A4-9214-770D0B7C5BA8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2192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22E832A-CB1F-4D78-BFE9-9DCE72040ABA}"/>
              </a:ext>
            </a:extLst>
          </p:cNvPr>
          <p:cNvSpPr txBox="1"/>
          <p:nvPr/>
        </p:nvSpPr>
        <p:spPr>
          <a:xfrm>
            <a:off x="1145218" y="982747"/>
            <a:ext cx="997850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Технологія виробництва та переробки продукції рибництва</a:t>
            </a:r>
            <a:endParaRPr lang="ru-RU" sz="4000" b="1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8DC324DE-4D31-4959-BFED-35343053F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551" y="2573348"/>
            <a:ext cx="6181587" cy="3631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9662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50C1199-7ED6-46F2-865F-61C896FDC51E}"/>
              </a:ext>
            </a:extLst>
          </p:cNvPr>
          <p:cNvSpPr txBox="1"/>
          <p:nvPr/>
        </p:nvSpPr>
        <p:spPr>
          <a:xfrm>
            <a:off x="577049" y="737717"/>
            <a:ext cx="10386873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dirty="0"/>
              <a:t>План </a:t>
            </a:r>
          </a:p>
          <a:p>
            <a:r>
              <a:rPr lang="ru-RU" sz="4400" dirty="0"/>
              <a:t>1. </a:t>
            </a:r>
            <a:r>
              <a:rPr lang="ru-RU" sz="4400" dirty="0" err="1"/>
              <a:t>Значення</a:t>
            </a:r>
            <a:r>
              <a:rPr lang="ru-RU" sz="4400" dirty="0"/>
              <a:t> </a:t>
            </a:r>
            <a:r>
              <a:rPr lang="ru-RU" sz="4400" dirty="0" err="1"/>
              <a:t>рибництва</a:t>
            </a:r>
            <a:r>
              <a:rPr lang="ru-RU" sz="4400" dirty="0"/>
              <a:t> в </a:t>
            </a:r>
            <a:r>
              <a:rPr lang="ru-RU" sz="4400" dirty="0" err="1"/>
              <a:t>житті</a:t>
            </a:r>
            <a:r>
              <a:rPr lang="ru-RU" sz="4400" dirty="0"/>
              <a:t> </a:t>
            </a:r>
            <a:r>
              <a:rPr lang="ru-RU" sz="4400" dirty="0" err="1"/>
              <a:t>людини</a:t>
            </a:r>
            <a:r>
              <a:rPr lang="ru-RU" sz="4400" dirty="0"/>
              <a:t>. </a:t>
            </a:r>
          </a:p>
          <a:p>
            <a:r>
              <a:rPr lang="ru-RU" sz="4400" dirty="0"/>
              <a:t>2. </a:t>
            </a:r>
            <a:r>
              <a:rPr lang="ru-RU" sz="4400" dirty="0" err="1"/>
              <a:t>Риби</a:t>
            </a:r>
            <a:r>
              <a:rPr lang="ru-RU" sz="4400" dirty="0"/>
              <a:t> </a:t>
            </a:r>
            <a:r>
              <a:rPr lang="ru-RU" sz="4400" dirty="0" err="1"/>
              <a:t>занесени</a:t>
            </a:r>
            <a:r>
              <a:rPr lang="ru-RU" sz="4400" dirty="0"/>
              <a:t> в </a:t>
            </a:r>
            <a:r>
              <a:rPr lang="ru-RU" sz="4400" dirty="0" err="1"/>
              <a:t>червону</a:t>
            </a:r>
            <a:r>
              <a:rPr lang="ru-RU" sz="4400" dirty="0"/>
              <a:t> книгу </a:t>
            </a:r>
            <a:r>
              <a:rPr lang="ru-RU" sz="4400" dirty="0" err="1"/>
              <a:t>України</a:t>
            </a:r>
            <a:r>
              <a:rPr lang="ru-RU" sz="4400" dirty="0"/>
              <a:t>.</a:t>
            </a:r>
          </a:p>
          <a:p>
            <a:r>
              <a:rPr lang="ru-RU" sz="4400" dirty="0"/>
              <a:t>3. </a:t>
            </a:r>
            <a:r>
              <a:rPr lang="ru-RU" sz="4400" dirty="0" err="1"/>
              <a:t>Сдадії</a:t>
            </a:r>
            <a:r>
              <a:rPr lang="ru-RU" sz="4400" dirty="0"/>
              <a:t> </a:t>
            </a:r>
            <a:r>
              <a:rPr lang="ru-RU" sz="4400" dirty="0" err="1"/>
              <a:t>розвитку</a:t>
            </a:r>
            <a:r>
              <a:rPr lang="ru-RU" sz="4400" dirty="0"/>
              <a:t> </a:t>
            </a:r>
            <a:r>
              <a:rPr lang="ru-RU" sz="4400" dirty="0" err="1"/>
              <a:t>статевих</a:t>
            </a:r>
            <a:r>
              <a:rPr lang="ru-RU" sz="4400" dirty="0"/>
              <a:t> </a:t>
            </a:r>
            <a:r>
              <a:rPr lang="ru-RU" sz="4400" dirty="0" err="1"/>
              <a:t>клітин</a:t>
            </a:r>
            <a:r>
              <a:rPr lang="ru-RU" sz="4400" dirty="0"/>
              <a:t> самок </a:t>
            </a:r>
            <a:r>
              <a:rPr lang="ru-RU" sz="4400" dirty="0" err="1"/>
              <a:t>риб</a:t>
            </a:r>
            <a:r>
              <a:rPr lang="ru-RU" sz="4400" dirty="0"/>
              <a:t>.</a:t>
            </a:r>
          </a:p>
          <a:p>
            <a:r>
              <a:rPr lang="ru-RU" sz="4400" dirty="0"/>
              <a:t>4. </a:t>
            </a:r>
            <a:r>
              <a:rPr lang="ru-RU" sz="4400" dirty="0" err="1"/>
              <a:t>Рибна</a:t>
            </a:r>
            <a:r>
              <a:rPr lang="ru-RU" sz="4400" dirty="0"/>
              <a:t> </a:t>
            </a:r>
            <a:r>
              <a:rPr lang="ru-RU" sz="4400" dirty="0" err="1"/>
              <a:t>промисловість</a:t>
            </a:r>
            <a:r>
              <a:rPr lang="ru-RU" sz="4400" dirty="0"/>
              <a:t> </a:t>
            </a:r>
            <a:r>
              <a:rPr lang="ru-RU" sz="4400" dirty="0" err="1"/>
              <a:t>України</a:t>
            </a:r>
            <a:r>
              <a:rPr lang="ru-RU" sz="4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07910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089" y="322925"/>
            <a:ext cx="11043822" cy="621215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495" y="-176585"/>
            <a:ext cx="10999433" cy="6187181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804" y="511021"/>
            <a:ext cx="11283518" cy="6346979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574" y="215561"/>
            <a:ext cx="11425561" cy="642687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831" y="190592"/>
            <a:ext cx="11514338" cy="647681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96C2084-8A4D-46BC-AAD3-95B052683B93}"/>
              </a:ext>
            </a:extLst>
          </p:cNvPr>
          <p:cNvSpPr txBox="1"/>
          <p:nvPr/>
        </p:nvSpPr>
        <p:spPr>
          <a:xfrm>
            <a:off x="541538" y="541539"/>
            <a:ext cx="11256885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Література</a:t>
            </a:r>
            <a:br>
              <a:rPr lang="ru-RU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br>
              <a:rPr lang="ru-RU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ru-RU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1. Беспалова Л. Е. </a:t>
            </a:r>
            <a:r>
              <a:rPr lang="ru-RU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Воднатоксикологія</a:t>
            </a:r>
            <a:r>
              <a:rPr lang="ru-RU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Херсон, 2011. 131 с</a:t>
            </a:r>
            <a:br>
              <a:rPr lang="ru-RU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ru-RU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2. </a:t>
            </a:r>
            <a:r>
              <a:rPr lang="ru-RU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Грициняк</a:t>
            </a:r>
            <a:r>
              <a:rPr lang="ru-RU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І.І., </a:t>
            </a:r>
            <a:r>
              <a:rPr lang="ru-RU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Гринжевский</a:t>
            </a:r>
            <a:r>
              <a:rPr lang="ru-RU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М.В., </a:t>
            </a:r>
            <a:r>
              <a:rPr lang="ru-RU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Третяк</a:t>
            </a:r>
            <a:r>
              <a:rPr lang="ru-RU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О.М., </a:t>
            </a:r>
            <a:r>
              <a:rPr lang="ru-RU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Ківа</a:t>
            </a:r>
            <a:r>
              <a:rPr lang="ru-RU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М.С., </a:t>
            </a:r>
            <a:r>
              <a:rPr lang="ru-RU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Мрук</a:t>
            </a:r>
            <a:r>
              <a:rPr lang="ru-RU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А.І. </a:t>
            </a:r>
            <a:r>
              <a:rPr lang="ru-RU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Фермерське</a:t>
            </a:r>
            <a:br>
              <a:rPr lang="ru-RU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ru-RU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рибництво</a:t>
            </a:r>
            <a:r>
              <a:rPr lang="ru-RU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К.: Герб, 2008. 560 с.</a:t>
            </a:r>
            <a:br>
              <a:rPr lang="ru-RU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ru-RU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3. Закон </a:t>
            </a:r>
            <a:r>
              <a:rPr lang="ru-RU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України</a:t>
            </a:r>
            <a:r>
              <a:rPr lang="ru-RU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3677-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VI </a:t>
            </a:r>
            <a:r>
              <a:rPr lang="ru-RU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Про </a:t>
            </a:r>
            <a:r>
              <a:rPr lang="ru-RU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рибне</a:t>
            </a:r>
            <a:r>
              <a:rPr lang="ru-RU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господарство</a:t>
            </a:r>
            <a:r>
              <a:rPr lang="ru-RU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ru-RU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промислове</a:t>
            </a:r>
            <a:r>
              <a:rPr lang="ru-RU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рибальство</a:t>
            </a:r>
            <a:r>
              <a:rPr lang="ru-RU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та</a:t>
            </a:r>
            <a:br>
              <a:rPr lang="ru-RU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ru-RU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охорону</a:t>
            </a:r>
            <a:r>
              <a:rPr lang="ru-RU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водних</a:t>
            </a:r>
            <a:r>
              <a:rPr lang="ru-RU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біоресурсів</a:t>
            </a:r>
            <a:r>
              <a:rPr lang="ru-RU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від</a:t>
            </a:r>
            <a:r>
              <a:rPr lang="ru-RU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6.10. 2020 р.</a:t>
            </a:r>
            <a:br>
              <a:rPr lang="ru-RU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ru-RU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4. </a:t>
            </a:r>
            <a:r>
              <a:rPr lang="ru-RU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Товстик</a:t>
            </a:r>
            <a:r>
              <a:rPr lang="ru-RU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В.Ф. </a:t>
            </a:r>
            <a:r>
              <a:rPr lang="ru-RU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Рибництво</a:t>
            </a:r>
            <a:r>
              <a:rPr lang="ru-RU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</a:t>
            </a:r>
            <a:r>
              <a:rPr lang="ru-RU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Навчальний</a:t>
            </a:r>
            <a:r>
              <a:rPr lang="ru-RU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посібник</a:t>
            </a:r>
            <a:r>
              <a:rPr lang="ru-RU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</a:t>
            </a:r>
            <a:r>
              <a:rPr lang="ru-RU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Харків</a:t>
            </a:r>
            <a:r>
              <a:rPr lang="ru-RU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Еспада</a:t>
            </a:r>
            <a:r>
              <a:rPr lang="ru-RU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2004, 272 с.</a:t>
            </a:r>
            <a:r>
              <a:rPr lang="ru-RU" sz="3200" dirty="0"/>
              <a:t> </a:t>
            </a:r>
            <a:br>
              <a:rPr lang="ru-RU" sz="3200" dirty="0"/>
            </a:b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1369785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69A270C4-EA25-4B1B-B612-A169309B5B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9289" y="404814"/>
            <a:ext cx="8353425" cy="1069975"/>
          </a:xfrm>
        </p:spPr>
        <p:txBody>
          <a:bodyPr/>
          <a:lstStyle/>
          <a:p>
            <a:pPr eaLnBrk="1" hangingPunct="1"/>
            <a:r>
              <a:rPr lang="uk-UA" altLang="ru-RU" b="1" dirty="0">
                <a:solidFill>
                  <a:srgbClr val="820000"/>
                </a:solidFill>
              </a:rPr>
              <a:t>4. Рибна промисловість України </a:t>
            </a:r>
            <a:endParaRPr lang="ru-RU" altLang="ru-RU" b="1" dirty="0">
              <a:solidFill>
                <a:srgbClr val="820000"/>
              </a:solidFill>
            </a:endParaRP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4BDD010D-D131-43C7-8128-D29ED080C3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19288" y="1773238"/>
            <a:ext cx="8280400" cy="467995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uk-UA" altLang="ru-RU" b="1"/>
              <a:t>Рибна промисловість </a:t>
            </a:r>
            <a:r>
              <a:rPr lang="uk-UA" altLang="ru-RU"/>
              <a:t>-  галузь харчової промисловості, що займається видобутком і переробкою риби, морського звіра, китів, морських безхребетних і водоростей у всілякі види харчової, медичної, кормової і технічної продукції.</a:t>
            </a:r>
          </a:p>
          <a:p>
            <a:pPr eaLnBrk="1" hangingPunct="1">
              <a:buFontTx/>
              <a:buNone/>
            </a:pPr>
            <a:r>
              <a:rPr lang="uk-UA" altLang="ru-RU"/>
              <a:t>                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31D3FB81-7A79-448F-9DEF-22EA58B56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313" y="4286251"/>
            <a:ext cx="381000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>
            <a:extLst>
              <a:ext uri="{FF2B5EF4-FFF2-40B4-BE49-F238E27FC236}">
                <a16:creationId xmlns:a16="http://schemas.microsoft.com/office/drawing/2014/main" id="{F766844F-DC19-40A6-B131-AB7903A4A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altLang="ru-RU" b="1">
                <a:solidFill>
                  <a:srgbClr val="820000"/>
                </a:solidFill>
              </a:rPr>
              <a:t>Рибна промисловість України </a:t>
            </a:r>
            <a:endParaRPr lang="ru-RU" altLang="ru-RU"/>
          </a:p>
        </p:txBody>
      </p:sp>
      <p:sp>
        <p:nvSpPr>
          <p:cNvPr id="4099" name="Содержимое 2">
            <a:extLst>
              <a:ext uri="{FF2B5EF4-FFF2-40B4-BE49-F238E27FC236}">
                <a16:creationId xmlns:a16="http://schemas.microsoft.com/office/drawing/2014/main" id="{CF8481CC-32F4-4724-ADED-ABEB32B117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uk-UA" altLang="ru-RU" sz="2400" b="1"/>
              <a:t>Значимість</a:t>
            </a:r>
            <a:r>
              <a:rPr lang="uk-UA" altLang="ru-RU" sz="2400"/>
              <a:t> рибної галузі в економіці України:</a:t>
            </a:r>
          </a:p>
          <a:p>
            <a:pPr eaLnBrk="1" hangingPunct="1"/>
            <a:r>
              <a:rPr lang="uk-UA" altLang="ru-RU" sz="2400"/>
              <a:t> Риба – це джерело харчових, кормових, технічних і медичних продуктів. </a:t>
            </a:r>
          </a:p>
          <a:p>
            <a:pPr eaLnBrk="1" hangingPunct="1"/>
            <a:r>
              <a:rPr lang="uk-UA" altLang="ru-RU" sz="2400"/>
              <a:t>На долю рибної продукції припадає близько 25-30%  білка тваринного походження, яких споживає людина.</a:t>
            </a:r>
          </a:p>
          <a:p>
            <a:pPr eaLnBrk="1" hangingPunct="1"/>
            <a:r>
              <a:rPr lang="uk-UA" altLang="ru-RU" sz="2400"/>
              <a:t> М’ясо риби містить 16-21% білка, який за біологічною цінністю не поступається білку теплокровних тварин, але і за деякими показниками перевищує його.</a:t>
            </a:r>
          </a:p>
          <a:p>
            <a:pPr eaLnBrk="1" hangingPunct="1"/>
            <a:r>
              <a:rPr lang="uk-UA" altLang="ru-RU" sz="2400"/>
              <a:t> Рибна продукція вміщує основні поживні речовини і по своїй якості відноситься до дієтичних продуктів</a:t>
            </a:r>
            <a:endParaRPr lang="ru-RU" altLang="ru-RU" sz="24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>
            <a:extLst>
              <a:ext uri="{FF2B5EF4-FFF2-40B4-BE49-F238E27FC236}">
                <a16:creationId xmlns:a16="http://schemas.microsoft.com/office/drawing/2014/main" id="{D69688E0-C048-4F20-9763-FFB1728D9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altLang="ru-RU" b="1">
                <a:solidFill>
                  <a:srgbClr val="820000"/>
                </a:solidFill>
              </a:rPr>
              <a:t>Рибна промисловість України </a:t>
            </a:r>
            <a:endParaRPr lang="ru-RU" altLang="ru-RU"/>
          </a:p>
        </p:txBody>
      </p:sp>
      <p:sp>
        <p:nvSpPr>
          <p:cNvPr id="5123" name="Содержимое 2">
            <a:extLst>
              <a:ext uri="{FF2B5EF4-FFF2-40B4-BE49-F238E27FC236}">
                <a16:creationId xmlns:a16="http://schemas.microsoft.com/office/drawing/2014/main" id="{245D95C0-C228-4EC4-BA81-6C745E893E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uk-UA" altLang="ru-RU"/>
              <a:t>Рівень споживання риби в світі складає 65 кг на людину в рік.</a:t>
            </a:r>
          </a:p>
          <a:p>
            <a:pPr eaLnBrk="1" hangingPunct="1"/>
            <a:r>
              <a:rPr lang="uk-UA" altLang="ru-RU"/>
              <a:t> США – 24 кг </a:t>
            </a:r>
          </a:p>
          <a:p>
            <a:pPr eaLnBrk="1" hangingPunct="1"/>
            <a:r>
              <a:rPr lang="uk-UA" altLang="ru-RU"/>
              <a:t> ЄС – 20 кг</a:t>
            </a:r>
          </a:p>
          <a:p>
            <a:pPr eaLnBrk="1" hangingPunct="1"/>
            <a:r>
              <a:rPr lang="uk-UA" altLang="ru-RU"/>
              <a:t>Україна – 13.1 кг. </a:t>
            </a:r>
          </a:p>
          <a:p>
            <a:pPr eaLnBrk="1" hangingPunct="1">
              <a:buFontTx/>
              <a:buNone/>
            </a:pPr>
            <a:endParaRPr lang="ru-RU" altLang="ru-RU"/>
          </a:p>
        </p:txBody>
      </p:sp>
      <p:pic>
        <p:nvPicPr>
          <p:cNvPr id="5124" name="Picture 2">
            <a:extLst>
              <a:ext uri="{FF2B5EF4-FFF2-40B4-BE49-F238E27FC236}">
                <a16:creationId xmlns:a16="http://schemas.microsoft.com/office/drawing/2014/main" id="{4C5693AF-EB9A-401F-84F3-FF1C1DE45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5" y="4500564"/>
            <a:ext cx="23939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3">
            <a:extLst>
              <a:ext uri="{FF2B5EF4-FFF2-40B4-BE49-F238E27FC236}">
                <a16:creationId xmlns:a16="http://schemas.microsoft.com/office/drawing/2014/main" id="{10900584-8A0E-483F-BB01-604465053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2571751"/>
            <a:ext cx="2681288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>
            <a:extLst>
              <a:ext uri="{FF2B5EF4-FFF2-40B4-BE49-F238E27FC236}">
                <a16:creationId xmlns:a16="http://schemas.microsoft.com/office/drawing/2014/main" id="{01A5E43F-F182-4944-B462-8695117AE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altLang="ru-RU" b="1">
                <a:solidFill>
                  <a:srgbClr val="820000"/>
                </a:solidFill>
              </a:rPr>
              <a:t>Рибна промисловість України </a:t>
            </a:r>
            <a:endParaRPr lang="ru-RU" altLang="ru-RU"/>
          </a:p>
        </p:txBody>
      </p:sp>
      <p:sp>
        <p:nvSpPr>
          <p:cNvPr id="6147" name="Содержимое 2">
            <a:extLst>
              <a:ext uri="{FF2B5EF4-FFF2-40B4-BE49-F238E27FC236}">
                <a16:creationId xmlns:a16="http://schemas.microsoft.com/office/drawing/2014/main" id="{7ECB9508-7927-474A-9B5C-67BC0B085E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r>
              <a:rPr lang="uk-UA" altLang="ru-RU" u="sng"/>
              <a:t>Чинники розміщення</a:t>
            </a:r>
            <a:r>
              <a:rPr lang="uk-UA" altLang="ru-RU"/>
              <a:t>:</a:t>
            </a:r>
          </a:p>
          <a:p>
            <a:pPr eaLnBrk="1" hangingPunct="1"/>
            <a:r>
              <a:rPr lang="uk-UA" altLang="ru-RU"/>
              <a:t> </a:t>
            </a:r>
            <a:r>
              <a:rPr lang="uk-UA" altLang="ru-RU" b="1"/>
              <a:t>Сировинний</a:t>
            </a:r>
            <a:r>
              <a:rPr lang="uk-UA" altLang="ru-RU"/>
              <a:t> </a:t>
            </a:r>
          </a:p>
          <a:p>
            <a:pPr eaLnBrk="1" hangingPunct="1">
              <a:buFontTx/>
              <a:buNone/>
            </a:pPr>
            <a:r>
              <a:rPr lang="uk-UA" altLang="ru-RU"/>
              <a:t>Узбережжя Чорного та Азовського морів.</a:t>
            </a:r>
          </a:p>
          <a:p>
            <a:pPr algn="ctr" eaLnBrk="1" hangingPunct="1">
              <a:buFontTx/>
              <a:buNone/>
            </a:pPr>
            <a:r>
              <a:rPr lang="uk-UA" altLang="ru-RU" u="sng"/>
              <a:t>Особливості рибної галузі</a:t>
            </a:r>
            <a:r>
              <a:rPr lang="uk-UA" altLang="ru-RU"/>
              <a:t>:</a:t>
            </a:r>
          </a:p>
          <a:p>
            <a:pPr eaLnBrk="1" hangingPunct="1"/>
            <a:r>
              <a:rPr lang="uk-UA" altLang="ru-RU" sz="2000"/>
              <a:t> </a:t>
            </a:r>
            <a:r>
              <a:rPr lang="uk-UA" altLang="ru-RU" sz="2400"/>
              <a:t>сезонний характер промислу  </a:t>
            </a:r>
          </a:p>
          <a:p>
            <a:pPr eaLnBrk="1" hangingPunct="1"/>
            <a:r>
              <a:rPr lang="uk-UA" altLang="ru-RU" sz="2400"/>
              <a:t>основна частина риби й морепродуктів добувається в межах виключних (морських) економічних зон іноземних країн та у відкритій частині Світового океану і лише 25 відсотків – у морській економічній зоні та внутрішніх водоймах України, включно з товарним рибництвом</a:t>
            </a:r>
            <a:r>
              <a:rPr lang="uk-UA" altLang="ru-RU" sz="2000"/>
              <a:t>.</a:t>
            </a:r>
            <a:endParaRPr lang="ru-RU" altLang="ru-RU" sz="2000"/>
          </a:p>
          <a:p>
            <a:pPr eaLnBrk="1" hangingPunct="1">
              <a:buFontTx/>
              <a:buNone/>
            </a:pPr>
            <a:endParaRPr lang="ru-RU" altLang="ru-RU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977AE0F3-1068-4D59-99A0-88B557034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0" y="3071814"/>
            <a:ext cx="1582738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>
            <a:extLst>
              <a:ext uri="{FF2B5EF4-FFF2-40B4-BE49-F238E27FC236}">
                <a16:creationId xmlns:a16="http://schemas.microsoft.com/office/drawing/2014/main" id="{03D9FF8D-F282-43F9-8E7B-67A944DB6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altLang="ru-RU" b="1">
                <a:solidFill>
                  <a:srgbClr val="820000"/>
                </a:solidFill>
              </a:rPr>
              <a:t>Рибна промисловість України </a:t>
            </a:r>
            <a:endParaRPr lang="ru-RU" altLang="ru-RU"/>
          </a:p>
        </p:txBody>
      </p:sp>
      <p:sp>
        <p:nvSpPr>
          <p:cNvPr id="8195" name="Содержимое 2">
            <a:extLst>
              <a:ext uri="{FF2B5EF4-FFF2-40B4-BE49-F238E27FC236}">
                <a16:creationId xmlns:a16="http://schemas.microsoft.com/office/drawing/2014/main" id="{2EDFACDB-9180-4288-9DE9-B71ACFD020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uk-UA" altLang="ru-RU" sz="2400"/>
              <a:t>Основною продукцією є консерви рибні.</a:t>
            </a:r>
          </a:p>
          <a:p>
            <a:pPr eaLnBrk="1" hangingPunct="1"/>
            <a:r>
              <a:rPr lang="uk-UA" altLang="ru-RU" sz="2400"/>
              <a:t>Виробництвом рибної продукції в межах України займаються 219 рибопереробних підприємств та 495 рибопереробних цехів різної форми власності.</a:t>
            </a:r>
          </a:p>
          <a:p>
            <a:pPr eaLnBrk="1" hangingPunct="1">
              <a:buFontTx/>
              <a:buNone/>
            </a:pPr>
            <a:r>
              <a:rPr lang="uk-UA" altLang="ru-RU" sz="2400"/>
              <a:t>  </a:t>
            </a:r>
          </a:p>
          <a:p>
            <a:pPr eaLnBrk="1" hangingPunct="1">
              <a:buFontTx/>
              <a:buNone/>
            </a:pPr>
            <a:r>
              <a:rPr lang="uk-UA" altLang="ru-RU" sz="2400"/>
              <a:t>                </a:t>
            </a:r>
          </a:p>
          <a:p>
            <a:pPr eaLnBrk="1" hangingPunct="1">
              <a:buFontTx/>
              <a:buNone/>
            </a:pPr>
            <a:r>
              <a:rPr lang="uk-UA" altLang="ru-RU" sz="2400"/>
              <a:t>                                                       </a:t>
            </a:r>
            <a:endParaRPr lang="ru-RU" altLang="ru-RU" sz="2400"/>
          </a:p>
          <a:p>
            <a:pPr eaLnBrk="1" hangingPunct="1"/>
            <a:endParaRPr lang="ru-RU" altLang="ru-RU"/>
          </a:p>
        </p:txBody>
      </p:sp>
      <p:pic>
        <p:nvPicPr>
          <p:cNvPr id="8196" name="Picture 7">
            <a:extLst>
              <a:ext uri="{FF2B5EF4-FFF2-40B4-BE49-F238E27FC236}">
                <a16:creationId xmlns:a16="http://schemas.microsoft.com/office/drawing/2014/main" id="{317B8AB6-2647-407B-B459-D0DF71A9E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1" y="4572001"/>
            <a:ext cx="2498725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8">
            <a:extLst>
              <a:ext uri="{FF2B5EF4-FFF2-40B4-BE49-F238E27FC236}">
                <a16:creationId xmlns:a16="http://schemas.microsoft.com/office/drawing/2014/main" id="{A9A9C4BF-E95A-4048-9196-11C48E16F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1" y="3500439"/>
            <a:ext cx="2320925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9">
            <a:extLst>
              <a:ext uri="{FF2B5EF4-FFF2-40B4-BE49-F238E27FC236}">
                <a16:creationId xmlns:a16="http://schemas.microsoft.com/office/drawing/2014/main" id="{A400EB43-E0A6-41D6-B99C-BC2C9F955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314" y="3500438"/>
            <a:ext cx="2166937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>
            <a:extLst>
              <a:ext uri="{FF2B5EF4-FFF2-40B4-BE49-F238E27FC236}">
                <a16:creationId xmlns:a16="http://schemas.microsoft.com/office/drawing/2014/main" id="{DA2EDD9A-C532-49AB-8B53-F7B9ADA11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altLang="ru-RU" b="1">
                <a:solidFill>
                  <a:srgbClr val="820000"/>
                </a:solidFill>
              </a:rPr>
              <a:t>Рибна промисловість України </a:t>
            </a:r>
            <a:endParaRPr lang="ru-RU" altLang="ru-RU"/>
          </a:p>
        </p:txBody>
      </p:sp>
      <p:sp>
        <p:nvSpPr>
          <p:cNvPr id="9219" name="Содержимое 2">
            <a:extLst>
              <a:ext uri="{FF2B5EF4-FFF2-40B4-BE49-F238E27FC236}">
                <a16:creationId xmlns:a16="http://schemas.microsoft.com/office/drawing/2014/main" id="{0BF87E06-4ACB-4D5F-8D8E-79D2AD6967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uk-UA" altLang="ru-RU"/>
              <a:t> Вирощування річкової риби в Україні є перспективним . (ставкове господарство)</a:t>
            </a:r>
          </a:p>
          <a:p>
            <a:pPr eaLnBrk="1" hangingPunct="1"/>
            <a:r>
              <a:rPr lang="uk-UA" altLang="ru-RU"/>
              <a:t>Зараз працює близько 50 підприємств різної форми власності.</a:t>
            </a:r>
          </a:p>
          <a:p>
            <a:pPr eaLnBrk="1" hangingPunct="1"/>
            <a:r>
              <a:rPr lang="uk-UA" altLang="ru-RU"/>
              <a:t>Рибу яку розводять у ставках: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uk-UA" altLang="ru-RU"/>
              <a:t>Короп, судак, щука, сазан,</a:t>
            </a:r>
          </a:p>
          <a:p>
            <a:pPr eaLnBrk="1" hangingPunct="1">
              <a:buFontTx/>
              <a:buNone/>
            </a:pPr>
            <a:r>
              <a:rPr lang="uk-UA" altLang="ru-RU"/>
              <a:t>              срібний карась</a:t>
            </a:r>
          </a:p>
          <a:p>
            <a:pPr eaLnBrk="1" hangingPunct="1"/>
            <a:endParaRPr lang="ru-RU" altLang="ru-RU"/>
          </a:p>
        </p:txBody>
      </p:sp>
      <p:sp>
        <p:nvSpPr>
          <p:cNvPr id="9220" name="Прямоугольник 5">
            <a:extLst>
              <a:ext uri="{FF2B5EF4-FFF2-40B4-BE49-F238E27FC236}">
                <a16:creationId xmlns:a16="http://schemas.microsoft.com/office/drawing/2014/main" id="{0017E3ED-38DC-481F-A5F2-6C02545C53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1997075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uk-UA" altLang="ru-RU"/>
              <a:t> </a:t>
            </a:r>
            <a:endParaRPr lang="ru-RU" altLang="ru-RU"/>
          </a:p>
        </p:txBody>
      </p:sp>
      <p:pic>
        <p:nvPicPr>
          <p:cNvPr id="9221" name="Picture 4">
            <a:extLst>
              <a:ext uri="{FF2B5EF4-FFF2-40B4-BE49-F238E27FC236}">
                <a16:creationId xmlns:a16="http://schemas.microsoft.com/office/drawing/2014/main" id="{5EF58A9D-5D8B-4155-AE71-A0932BBE0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4286250"/>
            <a:ext cx="259238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>
            <a:extLst>
              <a:ext uri="{FF2B5EF4-FFF2-40B4-BE49-F238E27FC236}">
                <a16:creationId xmlns:a16="http://schemas.microsoft.com/office/drawing/2014/main" id="{EB660418-113F-4BD5-8B23-BA600A18D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altLang="ru-RU" b="1">
                <a:solidFill>
                  <a:srgbClr val="820000"/>
                </a:solidFill>
              </a:rPr>
              <a:t>Рибна промисловість України </a:t>
            </a:r>
            <a:endParaRPr lang="ru-RU" altLang="ru-RU"/>
          </a:p>
        </p:txBody>
      </p:sp>
      <p:sp>
        <p:nvSpPr>
          <p:cNvPr id="10243" name="Содержимое 2">
            <a:extLst>
              <a:ext uri="{FF2B5EF4-FFF2-40B4-BE49-F238E27FC236}">
                <a16:creationId xmlns:a16="http://schemas.microsoft.com/office/drawing/2014/main" id="{9CB33BCE-AB16-44D7-B8B3-59F34F3359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buFontTx/>
              <a:buNone/>
            </a:pPr>
            <a:r>
              <a:rPr lang="uk-UA" altLang="ru-RU" sz="2400" b="1" i="1"/>
              <a:t>Проблеми рибної промисловості:</a:t>
            </a:r>
          </a:p>
          <a:p>
            <a:pPr eaLnBrk="1" hangingPunct="1"/>
            <a:r>
              <a:rPr lang="uk-UA" altLang="ru-RU" sz="2400"/>
              <a:t>Вичерпність ресурсів</a:t>
            </a:r>
          </a:p>
          <a:p>
            <a:pPr eaLnBrk="1" hangingPunct="1"/>
            <a:r>
              <a:rPr lang="uk-UA" altLang="ru-RU" sz="2400"/>
              <a:t>Недосконалість технології переробки</a:t>
            </a:r>
          </a:p>
          <a:p>
            <a:pPr eaLnBrk="1" hangingPunct="1"/>
            <a:r>
              <a:rPr lang="uk-UA" altLang="ru-RU" sz="2400"/>
              <a:t>Неконкурентноспроможність продукції</a:t>
            </a:r>
          </a:p>
          <a:p>
            <a:pPr eaLnBrk="1" hangingPunct="1"/>
            <a:r>
              <a:rPr lang="uk-UA" altLang="ru-RU" sz="2400"/>
              <a:t>Недосконалість технології збереження готової продукції</a:t>
            </a:r>
          </a:p>
          <a:p>
            <a:pPr eaLnBrk="1" hangingPunct="1">
              <a:buFontTx/>
              <a:buNone/>
            </a:pPr>
            <a:r>
              <a:rPr lang="uk-UA" altLang="ru-RU" sz="2400" b="1" i="1"/>
              <a:t>                                            Шляхи вирішення:</a:t>
            </a:r>
          </a:p>
          <a:p>
            <a:pPr eaLnBrk="1" hangingPunct="1">
              <a:buFontTx/>
              <a:buNone/>
            </a:pPr>
            <a:r>
              <a:rPr lang="uk-UA" altLang="ru-RU" sz="2400" b="1" i="1"/>
              <a:t>                    - </a:t>
            </a:r>
            <a:r>
              <a:rPr lang="uk-UA" altLang="ru-RU" sz="2400"/>
              <a:t>Залучення інвестицій</a:t>
            </a:r>
          </a:p>
          <a:p>
            <a:pPr eaLnBrk="1" hangingPunct="1">
              <a:buFontTx/>
              <a:buNone/>
            </a:pPr>
            <a:r>
              <a:rPr lang="uk-UA" altLang="ru-RU" sz="2400"/>
              <a:t>                    - Безвідходне виробництво</a:t>
            </a:r>
          </a:p>
          <a:p>
            <a:pPr eaLnBrk="1" hangingPunct="1">
              <a:buFontTx/>
              <a:buNone/>
            </a:pPr>
            <a:r>
              <a:rPr lang="uk-UA" altLang="ru-RU" sz="2400"/>
              <a:t>                    -  Реконструкція обладнання</a:t>
            </a:r>
          </a:p>
          <a:p>
            <a:pPr eaLnBrk="1" hangingPunct="1">
              <a:buFontTx/>
              <a:buNone/>
            </a:pPr>
            <a:r>
              <a:rPr lang="uk-UA" altLang="ru-RU" sz="2400"/>
              <a:t>                    - Використання новітніх технологій виробництва</a:t>
            </a:r>
            <a:endParaRPr lang="uk-UA" altLang="ru-RU"/>
          </a:p>
          <a:p>
            <a:pPr eaLnBrk="1" hangingPunct="1">
              <a:buFontTx/>
              <a:buNone/>
            </a:pPr>
            <a:endParaRPr lang="ru-RU" altLang="ru-R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575" y="149669"/>
            <a:ext cx="11771790" cy="662163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98" y="414890"/>
            <a:ext cx="11052699" cy="621714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672" y="201826"/>
            <a:ext cx="10910656" cy="613724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007" y="311066"/>
            <a:ext cx="11085986" cy="623586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474</Words>
  <Application>Microsoft Office PowerPoint</Application>
  <PresentationFormat>Широкий екран</PresentationFormat>
  <Paragraphs>52</Paragraphs>
  <Slides>36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36</vt:i4>
      </vt:variant>
    </vt:vector>
  </HeadingPairs>
  <TitlesOfParts>
    <vt:vector size="42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4. Рибна промисловість України </vt:lpstr>
      <vt:lpstr>Рибна промисловість України </vt:lpstr>
      <vt:lpstr>Рибна промисловість України </vt:lpstr>
      <vt:lpstr>Рибна промисловість України </vt:lpstr>
      <vt:lpstr>Рибна промисловість України </vt:lpstr>
      <vt:lpstr>Рибна промисловість України </vt:lpstr>
      <vt:lpstr>Рибна промисловість України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Lenovo</dc:creator>
  <cp:lastModifiedBy>Lenovo</cp:lastModifiedBy>
  <cp:revision>5</cp:revision>
  <dcterms:created xsi:type="dcterms:W3CDTF">2023-01-18T19:14:54Z</dcterms:created>
  <dcterms:modified xsi:type="dcterms:W3CDTF">2023-01-18T19:40:39Z</dcterms:modified>
</cp:coreProperties>
</file>