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0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14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2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87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5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2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7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7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0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9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8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4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7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9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92009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199" y="0"/>
                </a:moveTo>
                <a:lnTo>
                  <a:pt x="0" y="0"/>
                </a:lnTo>
                <a:lnTo>
                  <a:pt x="0" y="6858000"/>
                </a:lnTo>
                <a:lnTo>
                  <a:pt x="1600199" y="6858000"/>
                </a:lnTo>
                <a:lnTo>
                  <a:pt x="1600199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97" y="0"/>
            <a:ext cx="991235" cy="6858000"/>
          </a:xfrm>
          <a:custGeom>
            <a:avLst/>
            <a:gdLst/>
            <a:ahLst/>
            <a:cxnLst/>
            <a:rect l="l" t="t" r="r" b="b"/>
            <a:pathLst>
              <a:path w="991235" h="6858000">
                <a:moveTo>
                  <a:pt x="990612" y="0"/>
                </a:moveTo>
                <a:lnTo>
                  <a:pt x="457200" y="0"/>
                </a:lnTo>
                <a:lnTo>
                  <a:pt x="228612" y="0"/>
                </a:lnTo>
                <a:lnTo>
                  <a:pt x="0" y="0"/>
                </a:lnTo>
                <a:lnTo>
                  <a:pt x="0" y="6858000"/>
                </a:lnTo>
                <a:lnTo>
                  <a:pt x="228612" y="6858000"/>
                </a:lnTo>
                <a:lnTo>
                  <a:pt x="457200" y="6858000"/>
                </a:lnTo>
                <a:lnTo>
                  <a:pt x="990612" y="6858000"/>
                </a:lnTo>
                <a:lnTo>
                  <a:pt x="990612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4907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519" y="0"/>
            <a:ext cx="990600" cy="6858000"/>
          </a:xfrm>
          <a:custGeom>
            <a:avLst/>
            <a:gdLst/>
            <a:ahLst/>
            <a:cxnLst/>
            <a:rect l="l" t="t" r="r" b="b"/>
            <a:pathLst>
              <a:path w="990600" h="6858000">
                <a:moveTo>
                  <a:pt x="990600" y="0"/>
                </a:moveTo>
                <a:lnTo>
                  <a:pt x="457200" y="0"/>
                </a:lnTo>
                <a:lnTo>
                  <a:pt x="228600" y="0"/>
                </a:ln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457200" y="6858000"/>
                </a:lnTo>
                <a:lnTo>
                  <a:pt x="990600" y="68580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6996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1600200" y="0"/>
                </a:moveTo>
                <a:lnTo>
                  <a:pt x="0" y="0"/>
                </a:lnTo>
                <a:lnTo>
                  <a:pt x="0" y="6858000"/>
                </a:lnTo>
                <a:lnTo>
                  <a:pt x="1600200" y="68580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0997" y="0"/>
            <a:ext cx="913130" cy="6858000"/>
          </a:xfrm>
          <a:custGeom>
            <a:avLst/>
            <a:gdLst/>
            <a:ahLst/>
            <a:cxnLst/>
            <a:rect l="l" t="t" r="r" b="b"/>
            <a:pathLst>
              <a:path w="913129" h="6858000">
                <a:moveTo>
                  <a:pt x="912990" y="0"/>
                </a:moveTo>
                <a:lnTo>
                  <a:pt x="762000" y="0"/>
                </a:lnTo>
                <a:lnTo>
                  <a:pt x="533400" y="0"/>
                </a:lnTo>
                <a:lnTo>
                  <a:pt x="0" y="0"/>
                </a:lnTo>
                <a:lnTo>
                  <a:pt x="0" y="6858000"/>
                </a:lnTo>
                <a:lnTo>
                  <a:pt x="533400" y="6858000"/>
                </a:lnTo>
                <a:lnTo>
                  <a:pt x="762000" y="6858000"/>
                </a:lnTo>
                <a:lnTo>
                  <a:pt x="912990" y="6858000"/>
                </a:lnTo>
                <a:lnTo>
                  <a:pt x="91299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3903" y="-12582"/>
            <a:ext cx="5215877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2819400" y="0"/>
                </a:moveTo>
                <a:lnTo>
                  <a:pt x="0" y="0"/>
                </a:lnTo>
                <a:lnTo>
                  <a:pt x="0" y="6858000"/>
                </a:lnTo>
                <a:lnTo>
                  <a:pt x="2819400" y="685800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1009294" y="27508"/>
            <a:ext cx="7670165" cy="20454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i="1" spc="-20">
                <a:latin typeface="Times New Roman"/>
                <a:cs typeface="Times New Roman"/>
              </a:rPr>
              <a:t>Технологія</a:t>
            </a:r>
            <a:r>
              <a:rPr sz="4400" b="1" i="1" spc="-90">
                <a:latin typeface="Times New Roman"/>
                <a:cs typeface="Times New Roman"/>
              </a:rPr>
              <a:t> </a:t>
            </a:r>
            <a:r>
              <a:rPr sz="4400" b="1" i="1" spc="5">
                <a:latin typeface="Times New Roman"/>
                <a:cs typeface="Times New Roman"/>
              </a:rPr>
              <a:t>виробництва</a:t>
            </a:r>
            <a:r>
              <a:rPr sz="4400" b="1" i="1" spc="-75">
                <a:latin typeface="Times New Roman"/>
                <a:cs typeface="Times New Roman"/>
              </a:rPr>
              <a:t> </a:t>
            </a:r>
            <a:r>
              <a:rPr sz="4400" b="1" i="1" spc="25">
                <a:latin typeface="Times New Roman"/>
                <a:cs typeface="Times New Roman"/>
              </a:rPr>
              <a:t>та</a:t>
            </a:r>
            <a:r>
              <a:rPr sz="4400" b="1" i="1" spc="-75">
                <a:latin typeface="Times New Roman"/>
                <a:cs typeface="Times New Roman"/>
              </a:rPr>
              <a:t> </a:t>
            </a:r>
            <a:r>
              <a:rPr sz="4400" b="1" i="1">
                <a:latin typeface="Times New Roman"/>
                <a:cs typeface="Times New Roman"/>
              </a:rPr>
              <a:t>переробки</a:t>
            </a:r>
            <a:r>
              <a:rPr sz="4400" b="1" i="1" spc="-65">
                <a:latin typeface="Times New Roman"/>
                <a:cs typeface="Times New Roman"/>
              </a:rPr>
              <a:t> </a:t>
            </a:r>
            <a:r>
              <a:rPr sz="4400" b="1" i="1" spc="-5">
                <a:latin typeface="Times New Roman"/>
                <a:cs typeface="Times New Roman"/>
              </a:rPr>
              <a:t>продукції</a:t>
            </a:r>
            <a:endParaRPr sz="4400">
              <a:latin typeface="Times New Roman"/>
              <a:cs typeface="Times New Roman"/>
            </a:endParaRPr>
          </a:p>
          <a:p>
            <a:pPr marR="532130" algn="ctr">
              <a:lnSpc>
                <a:spcPct val="100000"/>
              </a:lnSpc>
            </a:pPr>
            <a:r>
              <a:rPr sz="4400" b="1" i="1" spc="-5">
                <a:latin typeface="Times New Roman"/>
                <a:cs typeface="Times New Roman"/>
              </a:rPr>
              <a:t>кролівництва</a:t>
            </a:r>
            <a:endParaRPr sz="4400" dirty="0">
              <a:latin typeface="Times New Roman"/>
              <a:cs typeface="Times New Roman"/>
            </a:endParaRPr>
          </a:p>
        </p:txBody>
      </p:sp>
      <p:pic>
        <p:nvPicPr>
          <p:cNvPr id="48" name="object 2">
            <a:extLst>
              <a:ext uri="{FF2B5EF4-FFF2-40B4-BE49-F238E27FC236}">
                <a16:creationId xmlns:a16="http://schemas.microsoft.com/office/drawing/2014/main" id="{84B8ACBC-2878-466E-AEB7-498F8434DD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6415" y="2286000"/>
            <a:ext cx="6995922" cy="4049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6" y="4805171"/>
            <a:ext cx="3984752" cy="17073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292" y="1005078"/>
            <a:ext cx="7991475" cy="332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buAutoNum type="arabicPeriod" startAt="11"/>
              <a:tabLst>
                <a:tab pos="504190" algn="l"/>
              </a:tabLst>
            </a:pPr>
            <a:r>
              <a:rPr sz="1800" spc="-5" dirty="0">
                <a:latin typeface="Times New Roman"/>
                <a:cs typeface="Times New Roman"/>
              </a:rPr>
              <a:t>Кроленята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народжуються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з</a:t>
            </a:r>
            <a:r>
              <a:rPr sz="1800" b="1" i="1" spc="5" dirty="0">
                <a:latin typeface="Times New Roman"/>
                <a:cs typeface="Times New Roman"/>
              </a:rPr>
              <a:t> 16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молочними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зубами,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починають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змінюватися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постійні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18-го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дня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закінчують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5" dirty="0">
                <a:latin typeface="Times New Roman"/>
                <a:cs typeface="Times New Roman"/>
              </a:rPr>
              <a:t>кінці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першого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місяця.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дорослих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кролів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28</a:t>
            </a:r>
            <a:r>
              <a:rPr sz="1800" b="1" i="1" spc="-10" dirty="0">
                <a:latin typeface="Times New Roman"/>
                <a:cs typeface="Times New Roman"/>
              </a:rPr>
              <a:t> зубів.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 startAt="11"/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Font typeface="Times New Roman"/>
              <a:buAutoNum type="arabicPeriod" startAt="11"/>
              <a:tabLst>
                <a:tab pos="366395" algn="l"/>
              </a:tabLst>
            </a:pPr>
            <a:r>
              <a:rPr sz="1800" spc="-5" dirty="0">
                <a:latin typeface="Times New Roman"/>
                <a:cs typeface="Times New Roman"/>
              </a:rPr>
              <a:t>До </a:t>
            </a:r>
            <a:r>
              <a:rPr sz="1800" spc="-10" dirty="0">
                <a:latin typeface="Times New Roman"/>
                <a:cs typeface="Times New Roman"/>
              </a:rPr>
              <a:t>складу </a:t>
            </a:r>
            <a:r>
              <a:rPr sz="1800" dirty="0">
                <a:latin typeface="Times New Roman"/>
                <a:cs typeface="Times New Roman"/>
              </a:rPr>
              <a:t>органів </a:t>
            </a:r>
            <a:r>
              <a:rPr sz="1800" spc="-5" dirty="0">
                <a:latin typeface="Times New Roman"/>
                <a:cs typeface="Times New Roman"/>
              </a:rPr>
              <a:t>травлення </a:t>
            </a:r>
            <a:r>
              <a:rPr sz="1800" spc="-15" dirty="0">
                <a:latin typeface="Times New Roman"/>
                <a:cs typeface="Times New Roman"/>
              </a:rPr>
              <a:t>кроля </a:t>
            </a:r>
            <a:r>
              <a:rPr sz="1800" spc="-25" dirty="0">
                <a:latin typeface="Times New Roman"/>
                <a:cs typeface="Times New Roman"/>
              </a:rPr>
              <a:t>входить </a:t>
            </a:r>
            <a:r>
              <a:rPr sz="1800" spc="-5" dirty="0">
                <a:latin typeface="Times New Roman"/>
                <a:cs typeface="Times New Roman"/>
              </a:rPr>
              <a:t>довгий </a:t>
            </a:r>
            <a:r>
              <a:rPr sz="1800" spc="-10" dirty="0">
                <a:latin typeface="Times New Roman"/>
                <a:cs typeface="Times New Roman"/>
              </a:rPr>
              <a:t>кишківник (його розмір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5" dirty="0">
                <a:latin typeface="Times New Roman"/>
                <a:cs typeface="Times New Roman"/>
              </a:rPr>
              <a:t> 15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разів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перевищує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довжину</a:t>
            </a:r>
            <a:r>
              <a:rPr sz="1800" spc="-5" dirty="0">
                <a:latin typeface="Times New Roman"/>
                <a:cs typeface="Times New Roman"/>
              </a:rPr>
              <a:t> тіла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кроля)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добре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розвиненою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сліпою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кишкою.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 startAt="11"/>
            </a:pPr>
            <a:endParaRPr sz="1850">
              <a:latin typeface="Times New Roman"/>
              <a:cs typeface="Times New Roman"/>
            </a:endParaRPr>
          </a:p>
          <a:p>
            <a:pPr marL="12700" marR="5715" indent="57785" algn="just">
              <a:lnSpc>
                <a:spcPct val="100299"/>
              </a:lnSpc>
              <a:buAutoNum type="arabicPeriod" startAt="11"/>
              <a:tabLst>
                <a:tab pos="469900" algn="l"/>
              </a:tabLst>
            </a:pPr>
            <a:r>
              <a:rPr sz="1800" spc="-15" dirty="0">
                <a:latin typeface="Times New Roman"/>
                <a:cs typeface="Times New Roman"/>
              </a:rPr>
              <a:t>Нормальним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фізіологічним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травленням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є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капрофагія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–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поїдання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нічного </a:t>
            </a:r>
            <a:r>
              <a:rPr sz="1800" b="1" i="1" spc="-434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калу </a:t>
            </a:r>
            <a:r>
              <a:rPr sz="1800" b="1" i="1" spc="-5" dirty="0">
                <a:latin typeface="Times New Roman"/>
                <a:cs typeface="Times New Roman"/>
              </a:rPr>
              <a:t>прямо </a:t>
            </a:r>
            <a:r>
              <a:rPr sz="1800" b="1" i="1" dirty="0">
                <a:latin typeface="Times New Roman"/>
                <a:cs typeface="Times New Roman"/>
              </a:rPr>
              <a:t>з </a:t>
            </a:r>
            <a:r>
              <a:rPr sz="1800" b="1" i="1" spc="-10" dirty="0">
                <a:latin typeface="Times New Roman"/>
                <a:cs typeface="Times New Roman"/>
              </a:rPr>
              <a:t>ануса, </a:t>
            </a:r>
            <a:r>
              <a:rPr sz="1800" spc="-5" dirty="0">
                <a:latin typeface="Times New Roman"/>
                <a:cs typeface="Times New Roman"/>
              </a:rPr>
              <a:t>який більш </a:t>
            </a:r>
            <a:r>
              <a:rPr sz="1800" spc="-10" dirty="0">
                <a:latin typeface="Times New Roman"/>
                <a:cs typeface="Times New Roman"/>
              </a:rPr>
              <a:t>мякий, </a:t>
            </a:r>
            <a:r>
              <a:rPr sz="1800" spc="-15" dirty="0">
                <a:latin typeface="Times New Roman"/>
                <a:cs typeface="Times New Roman"/>
              </a:rPr>
              <a:t>водянистий, </a:t>
            </a:r>
            <a:r>
              <a:rPr sz="1800" spc="-5" dirty="0">
                <a:latin typeface="Times New Roman"/>
                <a:cs typeface="Times New Roman"/>
              </a:rPr>
              <a:t>містить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5" dirty="0">
                <a:latin typeface="Times New Roman"/>
                <a:cs typeface="Times New Roman"/>
              </a:rPr>
              <a:t>3,5 </a:t>
            </a:r>
            <a:r>
              <a:rPr sz="1800" dirty="0">
                <a:latin typeface="Times New Roman"/>
                <a:cs typeface="Times New Roman"/>
              </a:rPr>
              <a:t>рази </a:t>
            </a:r>
            <a:r>
              <a:rPr sz="1800" spc="-5" dirty="0">
                <a:latin typeface="Times New Roman"/>
                <a:cs typeface="Times New Roman"/>
              </a:rPr>
              <a:t>більше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протеїну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двічі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менше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клітковини,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багатий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вітамінами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групи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мікроорганізмами.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5" dirty="0">
                <a:latin typeface="Times New Roman"/>
                <a:cs typeface="Times New Roman"/>
              </a:rPr>
              <a:t>молодняка</a:t>
            </a:r>
            <a:r>
              <a:rPr sz="1800" spc="-10" dirty="0">
                <a:latin typeface="Times New Roman"/>
                <a:cs typeface="Times New Roman"/>
              </a:rPr>
              <a:t> капрофагія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починається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 23-25 </a:t>
            </a:r>
            <a:r>
              <a:rPr sz="1800" spc="-10" dirty="0">
                <a:latin typeface="Times New Roman"/>
                <a:cs typeface="Times New Roman"/>
              </a:rPr>
              <a:t>денного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віку, 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коли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крім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молока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починають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поїдати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інші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корми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121" y="5084826"/>
            <a:ext cx="3950970" cy="140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161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Поїдаючи </a:t>
            </a:r>
            <a:r>
              <a:rPr sz="1800" spc="-5" dirty="0">
                <a:latin typeface="Times New Roman"/>
                <a:cs typeface="Times New Roman"/>
              </a:rPr>
              <a:t>м’який </a:t>
            </a:r>
            <a:r>
              <a:rPr sz="1800" spc="-10" dirty="0">
                <a:latin typeface="Times New Roman"/>
                <a:cs typeface="Times New Roman"/>
              </a:rPr>
              <a:t>кал </a:t>
            </a:r>
            <a:r>
              <a:rPr sz="1800" spc="-5" dirty="0">
                <a:latin typeface="Times New Roman"/>
                <a:cs typeface="Times New Roman"/>
              </a:rPr>
              <a:t>безпосередньо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ануса,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кролі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одержують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додаткову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кількість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азотистих</a:t>
            </a:r>
            <a:r>
              <a:rPr sz="1800" b="1" i="1" spc="-8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речовин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(у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ньому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міститься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28,5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протеїнів),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вітаміни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5" dirty="0">
                <a:latin typeface="Times New Roman"/>
                <a:cs typeface="Times New Roman"/>
              </a:rPr>
              <a:t>групи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вітамін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2686" y="722248"/>
            <a:ext cx="4321301" cy="26347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2497" y="284734"/>
            <a:ext cx="470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2.ПРОДУКЦІЯ</a:t>
            </a:r>
            <a:r>
              <a:rPr sz="24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КРОЛІВНИЦТВА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213" y="6133287"/>
            <a:ext cx="1210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Шкурки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0727" y="3451352"/>
            <a:ext cx="298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Племінний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молодняк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2309" y="6151270"/>
            <a:ext cx="567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Пух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3390" y="6079337"/>
            <a:ext cx="1994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Дієтичне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мясо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4847" y="3887508"/>
            <a:ext cx="7620000" cy="2235200"/>
            <a:chOff x="834847" y="3887508"/>
            <a:chExt cx="7620000" cy="22352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847" y="3887508"/>
              <a:ext cx="2273300" cy="22129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1634" y="3909618"/>
              <a:ext cx="2304288" cy="2212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2339" y="3979468"/>
              <a:ext cx="2432050" cy="2073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350646"/>
            <a:ext cx="7766050" cy="406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М</a:t>
            </a:r>
            <a:r>
              <a:rPr sz="2400" b="1" i="1" dirty="0">
                <a:latin typeface="Calibri"/>
                <a:cs typeface="Calibri"/>
              </a:rPr>
              <a:t>’</a:t>
            </a:r>
            <a:r>
              <a:rPr sz="2400" b="1" i="1" dirty="0">
                <a:latin typeface="Times New Roman"/>
                <a:cs typeface="Times New Roman"/>
              </a:rPr>
              <a:t>ясна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продукція</a:t>
            </a:r>
            <a:endParaRPr sz="2400">
              <a:latin typeface="Times New Roman"/>
              <a:cs typeface="Times New Roman"/>
            </a:endParaRPr>
          </a:p>
          <a:p>
            <a:pPr marL="12700" marR="6350" indent="539750">
              <a:lnSpc>
                <a:spcPct val="100000"/>
              </a:lnSpc>
              <a:spcBef>
                <a:spcPts val="75"/>
              </a:spcBef>
              <a:tabLst>
                <a:tab pos="1875155" algn="l"/>
                <a:tab pos="2783840" algn="l"/>
                <a:tab pos="4747260" algn="l"/>
                <a:tab pos="6250940" algn="l"/>
              </a:tabLst>
            </a:pPr>
            <a:r>
              <a:rPr sz="2400" dirty="0">
                <a:latin typeface="Times New Roman"/>
                <a:cs typeface="Times New Roman"/>
              </a:rPr>
              <a:t>Кр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ляч</a:t>
            </a:r>
            <a:r>
              <a:rPr sz="2400" dirty="0">
                <a:latin typeface="Times New Roman"/>
                <a:cs typeface="Times New Roman"/>
              </a:rPr>
              <a:t>е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-25" dirty="0">
                <a:latin typeface="Times New Roman"/>
                <a:cs typeface="Times New Roman"/>
              </a:rPr>
              <a:t>'</a:t>
            </a:r>
            <a:r>
              <a:rPr sz="2400" dirty="0">
                <a:latin typeface="Times New Roman"/>
                <a:cs typeface="Times New Roman"/>
              </a:rPr>
              <a:t>я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-5" dirty="0">
                <a:latin typeface="Times New Roman"/>
                <a:cs typeface="Times New Roman"/>
              </a:rPr>
              <a:t>відрі</a:t>
            </a:r>
            <a:r>
              <a:rPr sz="2400" spc="15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яє</a:t>
            </a:r>
            <a:r>
              <a:rPr sz="2400" spc="5" dirty="0">
                <a:latin typeface="Times New Roman"/>
                <a:cs typeface="Times New Roman"/>
              </a:rPr>
              <a:t>ть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-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ки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25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20" dirty="0">
                <a:latin typeface="Times New Roman"/>
                <a:cs typeface="Times New Roman"/>
              </a:rPr>
              <a:t>є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5" dirty="0">
                <a:latin typeface="Times New Roman"/>
                <a:cs typeface="Times New Roman"/>
              </a:rPr>
              <a:t>властивостями.</a:t>
            </a:r>
            <a:endParaRPr sz="2400">
              <a:latin typeface="Times New Roman"/>
              <a:cs typeface="Times New Roman"/>
            </a:endParaRPr>
          </a:p>
          <a:p>
            <a:pPr marL="552450">
              <a:lnSpc>
                <a:spcPts val="2845"/>
              </a:lnSpc>
            </a:pPr>
            <a:r>
              <a:rPr sz="2400" spc="-5" dirty="0">
                <a:latin typeface="Times New Roman"/>
                <a:cs typeface="Times New Roman"/>
              </a:rPr>
              <a:t>За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поживністю наближається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курячого.</a:t>
            </a:r>
            <a:endParaRPr sz="2400">
              <a:latin typeface="Times New Roman"/>
              <a:cs typeface="Times New Roman"/>
            </a:endParaRPr>
          </a:p>
          <a:p>
            <a:pPr marL="552450">
              <a:lnSpc>
                <a:spcPts val="2845"/>
              </a:lnSpc>
              <a:tabLst>
                <a:tab pos="905510" algn="l"/>
                <a:tab pos="1786889" algn="l"/>
                <a:tab pos="2731770" algn="l"/>
                <a:tab pos="4525010" algn="l"/>
                <a:tab pos="5031105" algn="l"/>
                <a:tab pos="5485130" algn="l"/>
                <a:tab pos="6430645" algn="l"/>
                <a:tab pos="7143750" algn="l"/>
                <a:tab pos="7632065" algn="l"/>
              </a:tabLst>
            </a:pPr>
            <a:r>
              <a:rPr sz="2400" dirty="0">
                <a:latin typeface="Times New Roman"/>
                <a:cs typeface="Times New Roman"/>
              </a:rPr>
              <a:t>З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Calibri"/>
                <a:cs typeface="Calibri"/>
              </a:rPr>
              <a:t>’</a:t>
            </a:r>
            <a:r>
              <a:rPr sz="2400" dirty="0">
                <a:latin typeface="Times New Roman"/>
                <a:cs typeface="Times New Roman"/>
              </a:rPr>
              <a:t>я</a:t>
            </a:r>
            <a:r>
              <a:rPr sz="2400" spc="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3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5" dirty="0">
                <a:latin typeface="Times New Roman"/>
                <a:cs typeface="Times New Roman"/>
              </a:rPr>
              <a:t>з</a:t>
            </a:r>
            <a:r>
              <a:rPr sz="2400" spc="-10" dirty="0">
                <a:latin typeface="Times New Roman"/>
                <a:cs typeface="Times New Roman"/>
              </a:rPr>
              <a:t>ас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оює</a:t>
            </a:r>
            <a:r>
              <a:rPr sz="2400" spc="5" dirty="0">
                <a:latin typeface="Times New Roman"/>
                <a:cs typeface="Times New Roman"/>
              </a:rPr>
              <a:t>ть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-5" dirty="0">
                <a:latin typeface="Times New Roman"/>
                <a:cs typeface="Times New Roman"/>
              </a:rPr>
              <a:t>9</a:t>
            </a:r>
            <a:r>
              <a:rPr sz="2400" dirty="0">
                <a:latin typeface="Times New Roman"/>
                <a:cs typeface="Times New Roman"/>
              </a:rPr>
              <a:t>0	%	біл</a:t>
            </a:r>
            <a:r>
              <a:rPr sz="2400" spc="-35" dirty="0">
                <a:latin typeface="Times New Roman"/>
                <a:cs typeface="Times New Roman"/>
              </a:rPr>
              <a:t>к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spc="-10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ді	</a:t>
            </a:r>
            <a:r>
              <a:rPr sz="2400" spc="-5" dirty="0">
                <a:latin typeface="Times New Roman"/>
                <a:cs typeface="Times New Roman"/>
              </a:rPr>
              <a:t>я</a:t>
            </a:r>
            <a:r>
              <a:rPr sz="2400" dirty="0">
                <a:latin typeface="Times New Roman"/>
                <a:cs typeface="Times New Roman"/>
              </a:rPr>
              <a:t>к	з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яловичини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62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%.</a:t>
            </a:r>
            <a:endParaRPr sz="24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  <a:spcBef>
                <a:spcPts val="75"/>
              </a:spcBef>
              <a:tabLst>
                <a:tab pos="1421130" algn="l"/>
                <a:tab pos="2439670" algn="l"/>
                <a:tab pos="3698240" algn="l"/>
                <a:tab pos="4799330" algn="l"/>
                <a:tab pos="6744970" algn="l"/>
              </a:tabLst>
            </a:pP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р	</a:t>
            </a:r>
            <a:r>
              <a:rPr sz="2400" spc="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30" dirty="0">
                <a:latin typeface="Times New Roman"/>
                <a:cs typeface="Times New Roman"/>
              </a:rPr>
              <a:t>о</a:t>
            </a:r>
            <a:r>
              <a:rPr sz="2400" spc="-25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іст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ть	б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г</a:t>
            </a:r>
            <a:r>
              <a:rPr sz="2400" spc="-85" dirty="0">
                <a:latin typeface="Times New Roman"/>
                <a:cs typeface="Times New Roman"/>
              </a:rPr>
              <a:t>а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ас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ч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х	жир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spc="-1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5" dirty="0">
                <a:latin typeface="Times New Roman"/>
                <a:cs typeface="Times New Roman"/>
              </a:rPr>
              <a:t>кислот, </a:t>
            </a:r>
            <a:r>
              <a:rPr sz="2400" spc="5" dirty="0">
                <a:latin typeface="Times New Roman"/>
                <a:cs typeface="Times New Roman"/>
              </a:rPr>
              <a:t>не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застигає.</a:t>
            </a:r>
            <a:endParaRPr sz="24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Забійний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вихід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56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%.</a:t>
            </a:r>
            <a:endParaRPr sz="24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М'ясо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містить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50,85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%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води,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20,20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%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білка,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18,85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%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жиру,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1,1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%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золи.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5" y="4509173"/>
            <a:ext cx="3753358" cy="1998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0942" y="609727"/>
            <a:ext cx="264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Хутрова</a:t>
            </a:r>
            <a:r>
              <a:rPr sz="24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продукція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5" y="4437113"/>
            <a:ext cx="3819906" cy="21431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4747" y="1162557"/>
            <a:ext cx="7709534" cy="4852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Залежно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від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волосяного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покриву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шкурки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кролів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поділяють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хутрові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пухові.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Волосяний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покрив,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знятий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живих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кролів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пухових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порід,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називають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кролячим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пухо.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31825" indent="64135">
              <a:lnSpc>
                <a:spcPct val="100000"/>
              </a:lnSpc>
            </a:pPr>
            <a:r>
              <a:rPr sz="2000" b="1" i="1" spc="-10" dirty="0">
                <a:latin typeface="Times New Roman"/>
                <a:cs typeface="Times New Roman"/>
              </a:rPr>
              <a:t>У </a:t>
            </a:r>
            <a:r>
              <a:rPr sz="2000" b="1" i="1" spc="-5" dirty="0">
                <a:latin typeface="Times New Roman"/>
                <a:cs typeface="Times New Roman"/>
              </a:rPr>
              <a:t>практиці </a:t>
            </a:r>
            <a:r>
              <a:rPr sz="2000" b="1" i="1" spc="-15" dirty="0">
                <a:latin typeface="Times New Roman"/>
                <a:cs typeface="Times New Roman"/>
              </a:rPr>
              <a:t>пухового </a:t>
            </a:r>
            <a:r>
              <a:rPr sz="2000" b="1" i="1" spc="-10" dirty="0">
                <a:latin typeface="Times New Roman"/>
                <a:cs typeface="Times New Roman"/>
              </a:rPr>
              <a:t>кролівництва </a:t>
            </a:r>
            <a:r>
              <a:rPr sz="2000" b="1" i="1" spc="-5" dirty="0">
                <a:latin typeface="Times New Roman"/>
                <a:cs typeface="Times New Roman"/>
              </a:rPr>
              <a:t>застосовують </a:t>
            </a:r>
            <a:r>
              <a:rPr sz="2000" b="1" i="1" spc="-20" dirty="0">
                <a:latin typeface="Times New Roman"/>
                <a:cs typeface="Times New Roman"/>
              </a:rPr>
              <a:t>два </a:t>
            </a:r>
            <a:r>
              <a:rPr sz="2000" b="1" i="1" spc="-10" dirty="0">
                <a:latin typeface="Times New Roman"/>
                <a:cs typeface="Times New Roman"/>
              </a:rPr>
              <a:t>способи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обирання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пуху: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стриженням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або</a:t>
            </a:r>
            <a:r>
              <a:rPr sz="2000" b="1" i="1" spc="-10" dirty="0">
                <a:latin typeface="Times New Roman"/>
                <a:cs typeface="Times New Roman"/>
              </a:rPr>
              <a:t> вискубуванням.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Додатковим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збиранням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пуху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слугує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гніздовий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пух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4377055">
              <a:lnSpc>
                <a:spcPct val="150000"/>
              </a:lnSpc>
              <a:spcBef>
                <a:spcPts val="5"/>
              </a:spcBef>
            </a:pPr>
            <a:r>
              <a:rPr sz="2000" spc="-20" dirty="0">
                <a:latin typeface="Times New Roman"/>
                <a:cs typeface="Times New Roman"/>
              </a:rPr>
              <a:t>Пух </a:t>
            </a:r>
            <a:r>
              <a:rPr sz="2000" spc="-25" dirty="0">
                <a:latin typeface="Times New Roman"/>
                <a:cs typeface="Times New Roman"/>
              </a:rPr>
              <a:t>використовують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виробництві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хутряних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виробів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i="1" dirty="0">
                <a:latin typeface="Times New Roman"/>
                <a:cs typeface="Times New Roman"/>
              </a:rPr>
              <a:t>(3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1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кроля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350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г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spc="-30" dirty="0">
                <a:latin typeface="Times New Roman"/>
                <a:cs typeface="Times New Roman"/>
              </a:rPr>
              <a:t>пуху,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а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то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і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700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г).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576" y="2107819"/>
            <a:ext cx="7621270" cy="221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>
              <a:lnSpc>
                <a:spcPts val="2845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Побічні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продукти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кролівництва</a:t>
            </a:r>
            <a:endParaRPr sz="2400">
              <a:latin typeface="Times New Roman"/>
              <a:cs typeface="Times New Roman"/>
            </a:endParaRPr>
          </a:p>
          <a:p>
            <a:pPr marL="12700" marR="3552190">
              <a:lnSpc>
                <a:spcPts val="2880"/>
              </a:lnSpc>
              <a:spcBef>
                <a:spcPts val="60"/>
              </a:spcBef>
            </a:pP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20" dirty="0">
                <a:latin typeface="Times New Roman"/>
                <a:cs typeface="Times New Roman"/>
              </a:rPr>
              <a:t> шлунка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сичужний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фермент,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лапок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вуз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столярний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клей,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85"/>
              </a:lnSpc>
            </a:pPr>
            <a:r>
              <a:rPr sz="2400" dirty="0">
                <a:latin typeface="Times New Roman"/>
                <a:cs typeface="Times New Roman"/>
              </a:rPr>
              <a:t>з </a:t>
            </a:r>
            <a:r>
              <a:rPr sz="2400" spc="-5" dirty="0">
                <a:latin typeface="Times New Roman"/>
                <a:cs typeface="Times New Roman"/>
              </a:rPr>
              <a:t>тонких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кишок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струни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скрипок,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45"/>
              </a:lnSpc>
              <a:spcBef>
                <a:spcPts val="75"/>
              </a:spcBef>
            </a:pPr>
            <a:r>
              <a:rPr sz="2400" dirty="0">
                <a:latin typeface="Times New Roman"/>
                <a:cs typeface="Times New Roman"/>
              </a:rPr>
              <a:t>кров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товсті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кишки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використовують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на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корм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птиці,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гній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45"/>
              </a:lnSpc>
            </a:pPr>
            <a:r>
              <a:rPr sz="2400" dirty="0">
                <a:latin typeface="Calibri"/>
                <a:cs typeface="Calibri"/>
              </a:rPr>
              <a:t>–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як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добриво.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857750" cy="2071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625" y="0"/>
              <a:ext cx="4143375" cy="2071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57751"/>
              <a:ext cx="9144000" cy="25002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78" y="0"/>
            <a:ext cx="9100185" cy="6872605"/>
            <a:chOff x="50678" y="0"/>
            <a:chExt cx="9100185" cy="6872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0690" y="279527"/>
              <a:ext cx="4123308" cy="4221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000" y="4500626"/>
              <a:ext cx="3928998" cy="2357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6103" y="457326"/>
            <a:ext cx="18967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3.Породи</a:t>
            </a:r>
            <a:r>
              <a:rPr sz="2000" b="1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кролів: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608" y="765535"/>
            <a:ext cx="4445000" cy="54940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18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За</a:t>
            </a:r>
            <a:r>
              <a:rPr sz="1800" b="1" i="1" spc="245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живою</a:t>
            </a:r>
            <a:r>
              <a:rPr sz="1800" b="1" i="1" spc="24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масою</a:t>
            </a:r>
            <a:r>
              <a:rPr sz="1800" b="1" i="1" spc="2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породи</a:t>
            </a:r>
            <a:r>
              <a:rPr sz="1800" b="1" i="1" spc="22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кролів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i="1" dirty="0">
                <a:latin typeface="Times New Roman"/>
                <a:cs typeface="Times New Roman"/>
              </a:rPr>
              <a:t>поділяють</a:t>
            </a:r>
            <a:r>
              <a:rPr sz="1800" b="1" i="1" spc="-105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на: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har char="-"/>
              <a:tabLst>
                <a:tab pos="356870" algn="l"/>
                <a:tab pos="357505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великі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(понад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4,5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кг),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1085"/>
              </a:spcBef>
              <a:buChar char="-"/>
              <a:tabLst>
                <a:tab pos="356870" algn="l"/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середні (3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4,5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кг)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har char="-"/>
              <a:tabLst>
                <a:tab pos="356870" algn="l"/>
                <a:tab pos="357505" algn="l"/>
              </a:tabLst>
            </a:pP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дрібні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(до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кг).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-"/>
            </a:pPr>
            <a:endParaRPr sz="170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За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характером</a:t>
            </a:r>
            <a:r>
              <a:rPr sz="1800" b="1" i="1" spc="-8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продукції</a:t>
            </a:r>
            <a:r>
              <a:rPr sz="1800" b="1" i="1" spc="415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на:</a:t>
            </a:r>
            <a:endParaRPr sz="1800">
              <a:latin typeface="Times New Roman"/>
              <a:cs typeface="Times New Roman"/>
            </a:endParaRPr>
          </a:p>
          <a:p>
            <a:pPr marL="724535" lvl="1" indent="-134620">
              <a:lnSpc>
                <a:spcPct val="100000"/>
              </a:lnSpc>
              <a:spcBef>
                <a:spcPts val="1080"/>
              </a:spcBef>
              <a:buChar char="-"/>
              <a:tabLst>
                <a:tab pos="725170" algn="l"/>
              </a:tabLst>
            </a:pPr>
            <a:r>
              <a:rPr sz="1800" spc="-15" dirty="0">
                <a:latin typeface="Times New Roman"/>
                <a:cs typeface="Times New Roman"/>
              </a:rPr>
              <a:t>м’ясо-шкуркові,</a:t>
            </a:r>
            <a:endParaRPr sz="1800">
              <a:latin typeface="Times New Roman"/>
              <a:cs typeface="Times New Roman"/>
            </a:endParaRPr>
          </a:p>
          <a:p>
            <a:pPr marL="724535" lvl="1" indent="-134620">
              <a:lnSpc>
                <a:spcPct val="100000"/>
              </a:lnSpc>
              <a:spcBef>
                <a:spcPts val="1085"/>
              </a:spcBef>
              <a:buChar char="-"/>
              <a:tabLst>
                <a:tab pos="725170" algn="l"/>
              </a:tabLst>
            </a:pPr>
            <a:r>
              <a:rPr sz="1800" spc="-25" dirty="0">
                <a:latin typeface="Times New Roman"/>
                <a:cs typeface="Times New Roman"/>
              </a:rPr>
              <a:t>пухові</a:t>
            </a:r>
            <a:endParaRPr sz="180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-і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м’ясні.</a:t>
            </a:r>
            <a:endParaRPr sz="1800">
              <a:latin typeface="Times New Roman"/>
              <a:cs typeface="Times New Roman"/>
            </a:endParaRPr>
          </a:p>
          <a:p>
            <a:pPr marL="648335">
              <a:lnSpc>
                <a:spcPct val="100000"/>
              </a:lnSpc>
              <a:spcBef>
                <a:spcPts val="108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За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довжиною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волосяного</a:t>
            </a:r>
            <a:r>
              <a:rPr sz="1800" b="1" i="1" spc="-5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покриву</a:t>
            </a:r>
            <a:r>
              <a:rPr sz="1800" b="1" i="1" spc="3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на:</a:t>
            </a:r>
            <a:endParaRPr sz="1800">
              <a:latin typeface="Times New Roman"/>
              <a:cs typeface="Times New Roman"/>
            </a:endParaRPr>
          </a:p>
          <a:p>
            <a:pPr marL="724535" lvl="1" indent="-134620">
              <a:lnSpc>
                <a:spcPct val="100000"/>
              </a:lnSpc>
              <a:spcBef>
                <a:spcPts val="1085"/>
              </a:spcBef>
              <a:buChar char="-"/>
              <a:tabLst>
                <a:tab pos="72517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нормальношерсті,</a:t>
            </a:r>
            <a:endParaRPr sz="1800">
              <a:latin typeface="Times New Roman"/>
              <a:cs typeface="Times New Roman"/>
            </a:endParaRPr>
          </a:p>
          <a:p>
            <a:pPr marL="724535" lvl="1" indent="-134620">
              <a:lnSpc>
                <a:spcPct val="100000"/>
              </a:lnSpc>
              <a:spcBef>
                <a:spcPts val="1080"/>
              </a:spcBef>
              <a:buChar char="-"/>
              <a:tabLst>
                <a:tab pos="725170" algn="l"/>
              </a:tabLst>
            </a:pPr>
            <a:r>
              <a:rPr sz="1800" spc="-20" dirty="0">
                <a:latin typeface="Times New Roman"/>
                <a:cs typeface="Times New Roman"/>
              </a:rPr>
              <a:t>короткошерсті</a:t>
            </a:r>
            <a:endParaRPr sz="1800">
              <a:latin typeface="Times New Roman"/>
              <a:cs typeface="Times New Roman"/>
            </a:endParaRPr>
          </a:p>
          <a:p>
            <a:pPr marL="724535" lvl="1" indent="-134620">
              <a:lnSpc>
                <a:spcPct val="100000"/>
              </a:lnSpc>
              <a:spcBef>
                <a:spcPts val="1080"/>
              </a:spcBef>
              <a:buChar char="-"/>
              <a:tabLst>
                <a:tab pos="725170" algn="l"/>
              </a:tabLst>
            </a:pP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довгошерсті.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295" y="212547"/>
            <a:ext cx="4327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М’ясо-шкуркові</a:t>
            </a:r>
            <a:r>
              <a:rPr sz="2400" b="1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породи</a:t>
            </a:r>
            <a:r>
              <a:rPr sz="24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кролів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47" y="563498"/>
            <a:ext cx="9139555" cy="3171190"/>
            <a:chOff x="4547" y="563498"/>
            <a:chExt cx="9139555" cy="3171190"/>
          </a:xfrm>
        </p:grpSpPr>
        <p:sp>
          <p:nvSpPr>
            <p:cNvPr id="4" name="object 4"/>
            <p:cNvSpPr/>
            <p:nvPr/>
          </p:nvSpPr>
          <p:spPr>
            <a:xfrm>
              <a:off x="2879978" y="563498"/>
              <a:ext cx="4304030" cy="21590"/>
            </a:xfrm>
            <a:custGeom>
              <a:avLst/>
              <a:gdLst/>
              <a:ahLst/>
              <a:cxnLst/>
              <a:rect l="l" t="t" r="r" b="b"/>
              <a:pathLst>
                <a:path w="4304030" h="21590">
                  <a:moveTo>
                    <a:pt x="4303776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4303776" y="21336"/>
                  </a:lnTo>
                  <a:lnTo>
                    <a:pt x="4303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7" y="1112011"/>
              <a:ext cx="9139452" cy="262242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3052" y="726439"/>
            <a:ext cx="18040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Сірий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велетень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45" y="1019175"/>
            <a:ext cx="1856739" cy="15240"/>
          </a:xfrm>
          <a:custGeom>
            <a:avLst/>
            <a:gdLst/>
            <a:ahLst/>
            <a:cxnLst/>
            <a:rect l="l" t="t" r="r" b="b"/>
            <a:pathLst>
              <a:path w="1856739" h="15240">
                <a:moveTo>
                  <a:pt x="1856188" y="0"/>
                </a:moveTo>
                <a:lnTo>
                  <a:pt x="0" y="0"/>
                </a:lnTo>
                <a:lnTo>
                  <a:pt x="0" y="15239"/>
                </a:lnTo>
                <a:lnTo>
                  <a:pt x="1856188" y="15239"/>
                </a:lnTo>
                <a:lnTo>
                  <a:pt x="1856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73036" y="3843273"/>
            <a:ext cx="1946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Полтавське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срібло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83451" y="4107307"/>
            <a:ext cx="1920239" cy="15240"/>
          </a:xfrm>
          <a:custGeom>
            <a:avLst/>
            <a:gdLst/>
            <a:ahLst/>
            <a:cxnLst/>
            <a:rect l="l" t="t" r="r" b="b"/>
            <a:pathLst>
              <a:path w="1920240" h="15239">
                <a:moveTo>
                  <a:pt x="1920240" y="0"/>
                </a:moveTo>
                <a:lnTo>
                  <a:pt x="0" y="0"/>
                </a:lnTo>
                <a:lnTo>
                  <a:pt x="0" y="15240"/>
                </a:lnTo>
                <a:lnTo>
                  <a:pt x="1920240" y="15240"/>
                </a:lnTo>
                <a:lnTo>
                  <a:pt x="1920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73342" y="727075"/>
            <a:ext cx="2243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Радянська</a:t>
            </a:r>
            <a:r>
              <a:rPr sz="1800" b="1" spc="40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шиншила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07682" y="992377"/>
            <a:ext cx="2292350" cy="15240"/>
          </a:xfrm>
          <a:custGeom>
            <a:avLst/>
            <a:gdLst/>
            <a:ahLst/>
            <a:cxnLst/>
            <a:rect l="l" t="t" r="r" b="b"/>
            <a:pathLst>
              <a:path w="2292350" h="15240">
                <a:moveTo>
                  <a:pt x="2292096" y="0"/>
                </a:moveTo>
                <a:lnTo>
                  <a:pt x="0" y="0"/>
                </a:lnTo>
                <a:lnTo>
                  <a:pt x="0" y="15239"/>
                </a:lnTo>
                <a:lnTo>
                  <a:pt x="2292096" y="15239"/>
                </a:lnTo>
                <a:lnTo>
                  <a:pt x="2292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3306" y="3868369"/>
            <a:ext cx="13538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imes New Roman"/>
                <a:cs typeface="Times New Roman"/>
              </a:rPr>
              <a:t>Чорно-бура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" y="4159884"/>
            <a:ext cx="9092565" cy="2698115"/>
            <a:chOff x="4547" y="4159884"/>
            <a:chExt cx="9092565" cy="2698115"/>
          </a:xfrm>
        </p:grpSpPr>
        <p:sp>
          <p:nvSpPr>
            <p:cNvPr id="14" name="object 14"/>
            <p:cNvSpPr/>
            <p:nvPr/>
          </p:nvSpPr>
          <p:spPr>
            <a:xfrm>
              <a:off x="279603" y="4159884"/>
              <a:ext cx="1405255" cy="15240"/>
            </a:xfrm>
            <a:custGeom>
              <a:avLst/>
              <a:gdLst/>
              <a:ahLst/>
              <a:cxnLst/>
              <a:rect l="l" t="t" r="r" b="b"/>
              <a:pathLst>
                <a:path w="1405255" h="15239">
                  <a:moveTo>
                    <a:pt x="1405178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405178" y="15239"/>
                  </a:lnTo>
                  <a:lnTo>
                    <a:pt x="14051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7" y="4252720"/>
              <a:ext cx="6151523" cy="26052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2971" y="4252778"/>
              <a:ext cx="2843783" cy="260521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811396" y="3868369"/>
            <a:ext cx="11341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Метелик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8619" y="726439"/>
            <a:ext cx="18688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Білий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велетень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295" y="212547"/>
            <a:ext cx="3013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М’ясні</a:t>
            </a:r>
            <a:r>
              <a:rPr sz="2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породи</a:t>
            </a:r>
            <a:r>
              <a:rPr sz="24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кролів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9979" y="563498"/>
            <a:ext cx="2990215" cy="21590"/>
          </a:xfrm>
          <a:custGeom>
            <a:avLst/>
            <a:gdLst/>
            <a:ahLst/>
            <a:cxnLst/>
            <a:rect l="l" t="t" r="r" b="b"/>
            <a:pathLst>
              <a:path w="2990215" h="21590">
                <a:moveTo>
                  <a:pt x="2990087" y="0"/>
                </a:moveTo>
                <a:lnTo>
                  <a:pt x="0" y="0"/>
                </a:lnTo>
                <a:lnTo>
                  <a:pt x="0" y="21336"/>
                </a:lnTo>
                <a:lnTo>
                  <a:pt x="2990087" y="21336"/>
                </a:lnTo>
                <a:lnTo>
                  <a:pt x="2990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432" y="754456"/>
            <a:ext cx="22828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imes New Roman"/>
                <a:cs typeface="Times New Roman"/>
              </a:rPr>
              <a:t>Новозеланська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біла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74" y="1047369"/>
            <a:ext cx="2334895" cy="15240"/>
          </a:xfrm>
          <a:custGeom>
            <a:avLst/>
            <a:gdLst/>
            <a:ahLst/>
            <a:cxnLst/>
            <a:rect l="l" t="t" r="r" b="b"/>
            <a:pathLst>
              <a:path w="2334895" h="15240">
                <a:moveTo>
                  <a:pt x="2334775" y="0"/>
                </a:moveTo>
                <a:lnTo>
                  <a:pt x="0" y="0"/>
                </a:lnTo>
                <a:lnTo>
                  <a:pt x="0" y="15239"/>
                </a:lnTo>
                <a:lnTo>
                  <a:pt x="2334775" y="15239"/>
                </a:lnTo>
                <a:lnTo>
                  <a:pt x="2334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27978" y="3809491"/>
            <a:ext cx="27451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Новозеланська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червона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47" y="4100957"/>
            <a:ext cx="9139555" cy="2757170"/>
            <a:chOff x="4547" y="4100957"/>
            <a:chExt cx="9139555" cy="2757170"/>
          </a:xfrm>
        </p:grpSpPr>
        <p:sp>
          <p:nvSpPr>
            <p:cNvPr id="8" name="object 8"/>
            <p:cNvSpPr/>
            <p:nvPr/>
          </p:nvSpPr>
          <p:spPr>
            <a:xfrm>
              <a:off x="6362445" y="4100957"/>
              <a:ext cx="2781935" cy="15240"/>
            </a:xfrm>
            <a:custGeom>
              <a:avLst/>
              <a:gdLst/>
              <a:ahLst/>
              <a:cxnLst/>
              <a:rect l="l" t="t" r="r" b="b"/>
              <a:pathLst>
                <a:path w="2781934" h="15239">
                  <a:moveTo>
                    <a:pt x="0" y="0"/>
                  </a:moveTo>
                  <a:lnTo>
                    <a:pt x="2781553" y="0"/>
                  </a:lnTo>
                  <a:lnTo>
                    <a:pt x="2781553" y="15240"/>
                  </a:lnTo>
                  <a:lnTo>
                    <a:pt x="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7" y="4437125"/>
              <a:ext cx="3050794" cy="24208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460615" y="727075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467" y="3845814"/>
            <a:ext cx="13538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Чорно-бура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088263"/>
            <a:ext cx="9144000" cy="5770245"/>
            <a:chOff x="0" y="1088263"/>
            <a:chExt cx="9144000" cy="5770245"/>
          </a:xfrm>
        </p:grpSpPr>
        <p:sp>
          <p:nvSpPr>
            <p:cNvPr id="13" name="object 13"/>
            <p:cNvSpPr/>
            <p:nvPr/>
          </p:nvSpPr>
          <p:spPr>
            <a:xfrm>
              <a:off x="270954" y="4137152"/>
              <a:ext cx="1405255" cy="15240"/>
            </a:xfrm>
            <a:custGeom>
              <a:avLst/>
              <a:gdLst/>
              <a:ahLst/>
              <a:cxnLst/>
              <a:rect l="l" t="t" r="r" b="b"/>
              <a:pathLst>
                <a:path w="1405255" h="15239">
                  <a:moveTo>
                    <a:pt x="1405064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405064" y="15240"/>
                  </a:lnTo>
                  <a:lnTo>
                    <a:pt x="14050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12012"/>
              <a:ext cx="2919956" cy="26224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6023" y="1106932"/>
              <a:ext cx="3112389" cy="26031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3530" y="1088263"/>
              <a:ext cx="2990468" cy="26217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0263" y="4437124"/>
              <a:ext cx="3033141" cy="24208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3503" y="4437067"/>
              <a:ext cx="2960496" cy="238467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526028" y="3787520"/>
            <a:ext cx="19475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Каліфорнійська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34841" y="726439"/>
            <a:ext cx="9937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др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594" y="140589"/>
            <a:ext cx="298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Пухові</a:t>
            </a:r>
            <a:r>
              <a:rPr sz="24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породи</a:t>
            </a:r>
            <a:r>
              <a:rPr sz="24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кролів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91490"/>
            <a:ext cx="6333490" cy="3220720"/>
            <a:chOff x="0" y="491490"/>
            <a:chExt cx="6333490" cy="3220720"/>
          </a:xfrm>
        </p:grpSpPr>
        <p:sp>
          <p:nvSpPr>
            <p:cNvPr id="4" name="object 4"/>
            <p:cNvSpPr/>
            <p:nvPr/>
          </p:nvSpPr>
          <p:spPr>
            <a:xfrm>
              <a:off x="3367278" y="491490"/>
              <a:ext cx="2966085" cy="30480"/>
            </a:xfrm>
            <a:custGeom>
              <a:avLst/>
              <a:gdLst/>
              <a:ahLst/>
              <a:cxnLst/>
              <a:rect l="l" t="t" r="r" b="b"/>
              <a:pathLst>
                <a:path w="2966085" h="30479">
                  <a:moveTo>
                    <a:pt x="2965704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965704" y="30480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93113"/>
              <a:ext cx="2987801" cy="241896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1081" y="822198"/>
            <a:ext cx="208851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Times New Roman"/>
                <a:cs typeface="Times New Roman"/>
              </a:rPr>
              <a:t>Ангорська</a:t>
            </a:r>
            <a:r>
              <a:rPr sz="2000" b="1" spc="-30" dirty="0">
                <a:latin typeface="Times New Roman"/>
                <a:cs typeface="Times New Roman"/>
              </a:rPr>
              <a:t> пухова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114933"/>
            <a:ext cx="3082290" cy="5743575"/>
            <a:chOff x="0" y="1114933"/>
            <a:chExt cx="3082290" cy="5743575"/>
          </a:xfrm>
        </p:grpSpPr>
        <p:sp>
          <p:nvSpPr>
            <p:cNvPr id="8" name="object 8"/>
            <p:cNvSpPr/>
            <p:nvPr/>
          </p:nvSpPr>
          <p:spPr>
            <a:xfrm>
              <a:off x="157606" y="1114933"/>
              <a:ext cx="2143125" cy="15240"/>
            </a:xfrm>
            <a:custGeom>
              <a:avLst/>
              <a:gdLst/>
              <a:ahLst/>
              <a:cxnLst/>
              <a:rect l="l" t="t" r="r" b="b"/>
              <a:pathLst>
                <a:path w="2143125" h="15240">
                  <a:moveTo>
                    <a:pt x="2142744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2142744" y="15239"/>
                  </a:lnTo>
                  <a:lnTo>
                    <a:pt x="2142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39029"/>
              <a:ext cx="3082162" cy="241896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742938" y="822198"/>
            <a:ext cx="200596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imes New Roman"/>
                <a:cs typeface="Times New Roman"/>
              </a:rPr>
              <a:t>Гіганська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ангора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77279" y="1114933"/>
            <a:ext cx="2057400" cy="15240"/>
          </a:xfrm>
          <a:custGeom>
            <a:avLst/>
            <a:gdLst/>
            <a:ahLst/>
            <a:cxnLst/>
            <a:rect l="l" t="t" r="r" b="b"/>
            <a:pathLst>
              <a:path w="2057400" h="15240">
                <a:moveTo>
                  <a:pt x="2057400" y="0"/>
                </a:moveTo>
                <a:lnTo>
                  <a:pt x="0" y="0"/>
                </a:lnTo>
                <a:lnTo>
                  <a:pt x="0" y="15239"/>
                </a:lnTo>
                <a:lnTo>
                  <a:pt x="2057400" y="15239"/>
                </a:lnTo>
                <a:lnTo>
                  <a:pt x="2057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3183" y="3789679"/>
            <a:ext cx="13728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Times New Roman"/>
                <a:cs typeface="Times New Roman"/>
              </a:rPr>
              <a:t>Біла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пухова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9544" y="1293113"/>
            <a:ext cx="8624570" cy="5565140"/>
            <a:chOff x="519544" y="1293113"/>
            <a:chExt cx="8624570" cy="5565140"/>
          </a:xfrm>
        </p:grpSpPr>
        <p:sp>
          <p:nvSpPr>
            <p:cNvPr id="14" name="object 14"/>
            <p:cNvSpPr/>
            <p:nvPr/>
          </p:nvSpPr>
          <p:spPr>
            <a:xfrm>
              <a:off x="519544" y="4080890"/>
              <a:ext cx="1426845" cy="15240"/>
            </a:xfrm>
            <a:custGeom>
              <a:avLst/>
              <a:gdLst/>
              <a:ahLst/>
              <a:cxnLst/>
              <a:rect l="l" t="t" r="r" b="b"/>
              <a:pathLst>
                <a:path w="1426845" h="15239">
                  <a:moveTo>
                    <a:pt x="1426476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426476" y="15239"/>
                  </a:lnTo>
                  <a:lnTo>
                    <a:pt x="1426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2163" y="1293113"/>
              <a:ext cx="6061836" cy="24189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3028" y="4439146"/>
              <a:ext cx="3051683" cy="23893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215" y="4439030"/>
              <a:ext cx="2836291" cy="241896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569842" y="3789679"/>
            <a:ext cx="2470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Французська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ангора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60902" y="822198"/>
            <a:ext cx="22548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Англійська</a:t>
            </a:r>
            <a:r>
              <a:rPr sz="20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ангора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3715" y="3814064"/>
            <a:ext cx="268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Американський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фуззі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лоб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7929" y="4077842"/>
            <a:ext cx="2737485" cy="15240"/>
          </a:xfrm>
          <a:custGeom>
            <a:avLst/>
            <a:gdLst/>
            <a:ahLst/>
            <a:cxnLst/>
            <a:rect l="l" t="t" r="r" b="b"/>
            <a:pathLst>
              <a:path w="2737484" h="15239">
                <a:moveTo>
                  <a:pt x="2737104" y="0"/>
                </a:moveTo>
                <a:lnTo>
                  <a:pt x="0" y="0"/>
                </a:lnTo>
                <a:lnTo>
                  <a:pt x="0" y="15239"/>
                </a:lnTo>
                <a:lnTo>
                  <a:pt x="2737104" y="15239"/>
                </a:lnTo>
                <a:lnTo>
                  <a:pt x="2737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78" y="0"/>
            <a:ext cx="9100185" cy="6872605"/>
            <a:chOff x="50678" y="0"/>
            <a:chExt cx="9100185" cy="6872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9111" y="1231391"/>
              <a:ext cx="1892808" cy="5151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9415" y="1231391"/>
              <a:ext cx="1203960" cy="5151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0871" y="1231391"/>
              <a:ext cx="935736" cy="515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4104" y="1231391"/>
              <a:ext cx="1338072" cy="515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624" y="1231391"/>
              <a:ext cx="874776" cy="515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8896" y="1231391"/>
              <a:ext cx="1508759" cy="5151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632" y="1642872"/>
              <a:ext cx="963168" cy="5151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815" y="1642872"/>
              <a:ext cx="374903" cy="5151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3688" y="1642872"/>
              <a:ext cx="1267968" cy="515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8671" y="1642872"/>
              <a:ext cx="1414272" cy="5151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6056" y="1642872"/>
              <a:ext cx="1307591" cy="515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53712" y="1642872"/>
              <a:ext cx="402336" cy="5151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00015" y="1642872"/>
              <a:ext cx="1289303" cy="515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78424" y="1642872"/>
              <a:ext cx="368808" cy="5151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18540" y="739901"/>
            <a:ext cx="7913370" cy="414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115" algn="just">
              <a:lnSpc>
                <a:spcPct val="150100"/>
              </a:lnSpc>
              <a:spcBef>
                <a:spcPts val="100"/>
              </a:spcBef>
            </a:pPr>
            <a:r>
              <a:rPr sz="18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r>
              <a:rPr sz="1800" b="1" i="1" spc="5" dirty="0">
                <a:latin typeface="Times New Roman"/>
                <a:cs typeface="Times New Roman"/>
              </a:rPr>
              <a:t>.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Розведення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кролів.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Для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кролів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характерна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висока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інтенсивність 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розмноження </a:t>
            </a:r>
            <a:r>
              <a:rPr sz="1800" b="1" i="1" spc="-10" dirty="0">
                <a:latin typeface="Times New Roman"/>
                <a:cs typeface="Times New Roman"/>
              </a:rPr>
              <a:t>(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багатоплідність, 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короткий 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період 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вагітності,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рання 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фізіологічна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 зрілісь і</a:t>
            </a:r>
            <a:r>
              <a:rPr sz="18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здатністю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Times New Roman"/>
                <a:cs typeface="Times New Roman"/>
              </a:rPr>
              <a:t>поєднувати</a:t>
            </a:r>
            <a:r>
              <a:rPr sz="18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Times New Roman"/>
                <a:cs typeface="Times New Roman"/>
              </a:rPr>
              <a:t>крільність</a:t>
            </a:r>
            <a:r>
              <a:rPr sz="18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006FC0"/>
                </a:solidFill>
                <a:latin typeface="Times New Roman"/>
                <a:cs typeface="Times New Roman"/>
              </a:rPr>
              <a:t> лактацією.</a:t>
            </a:r>
            <a:endParaRPr sz="180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50000"/>
              </a:lnSpc>
              <a:buChar char="-"/>
              <a:tabLst>
                <a:tab pos="299720" algn="l"/>
              </a:tabLst>
            </a:pPr>
            <a:r>
              <a:rPr sz="1800" spc="-15" dirty="0">
                <a:latin typeface="Times New Roman"/>
                <a:cs typeface="Times New Roman"/>
              </a:rPr>
              <a:t>статева </a:t>
            </a:r>
            <a:r>
              <a:rPr sz="1800" dirty="0">
                <a:latin typeface="Times New Roman"/>
                <a:cs typeface="Times New Roman"/>
              </a:rPr>
              <a:t>зрілість у </a:t>
            </a:r>
            <a:r>
              <a:rPr sz="1800" spc="-10" dirty="0">
                <a:latin typeface="Times New Roman"/>
                <a:cs typeface="Times New Roman"/>
              </a:rPr>
              <a:t>кролів </a:t>
            </a:r>
            <a:r>
              <a:rPr sz="1800" spc="5" dirty="0">
                <a:latin typeface="Times New Roman"/>
                <a:cs typeface="Times New Roman"/>
              </a:rPr>
              <a:t>настає </a:t>
            </a:r>
            <a:r>
              <a:rPr sz="1800" dirty="0">
                <a:latin typeface="Times New Roman"/>
                <a:cs typeface="Times New Roman"/>
              </a:rPr>
              <a:t>у 3 — </a:t>
            </a:r>
            <a:r>
              <a:rPr sz="1800" spc="-5" dirty="0">
                <a:latin typeface="Times New Roman"/>
                <a:cs typeface="Times New Roman"/>
              </a:rPr>
              <a:t>3,5-місячному віці, </a:t>
            </a:r>
            <a:r>
              <a:rPr sz="1800" spc="5" dirty="0">
                <a:latin typeface="Times New Roman"/>
                <a:cs typeface="Times New Roman"/>
              </a:rPr>
              <a:t>але </a:t>
            </a:r>
            <a:r>
              <a:rPr sz="1800" spc="-5" dirty="0">
                <a:latin typeface="Times New Roman"/>
                <a:cs typeface="Times New Roman"/>
              </a:rPr>
              <a:t>середніх </a:t>
            </a:r>
            <a:r>
              <a:rPr sz="1800" spc="5" dirty="0">
                <a:latin typeface="Times New Roman"/>
                <a:cs typeface="Times New Roman"/>
              </a:rPr>
              <a:t>за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величиною </a:t>
            </a:r>
            <a:r>
              <a:rPr sz="1800" dirty="0">
                <a:latin typeface="Times New Roman"/>
                <a:cs typeface="Times New Roman"/>
              </a:rPr>
              <a:t>порід </a:t>
            </a:r>
            <a:r>
              <a:rPr sz="1800" spc="-10" dirty="0">
                <a:latin typeface="Times New Roman"/>
                <a:cs typeface="Times New Roman"/>
              </a:rPr>
              <a:t>(новозеландська </a:t>
            </a:r>
            <a:r>
              <a:rPr sz="1800" spc="-5" dirty="0">
                <a:latin typeface="Times New Roman"/>
                <a:cs typeface="Times New Roman"/>
              </a:rPr>
              <a:t>біла, каліфорнійська, </a:t>
            </a:r>
            <a:r>
              <a:rPr sz="1800" spc="-10" dirty="0">
                <a:latin typeface="Times New Roman"/>
                <a:cs typeface="Times New Roman"/>
              </a:rPr>
              <a:t>віденська блакитна)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спаровують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у</a:t>
            </a:r>
            <a:r>
              <a:rPr sz="1800" b="1" i="1" spc="9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віці</a:t>
            </a:r>
            <a:r>
              <a:rPr sz="1800" b="1" i="1" spc="1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старше</a:t>
            </a:r>
            <a:r>
              <a:rPr sz="1800" b="1" i="1" spc="10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за</a:t>
            </a:r>
            <a:r>
              <a:rPr sz="1800" b="1" i="1" spc="1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4</a:t>
            </a:r>
            <a:r>
              <a:rPr sz="1800" b="1" i="1" spc="9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міс,</a:t>
            </a:r>
            <a:r>
              <a:rPr sz="1800" b="1" i="1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крупних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порід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(білий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сірий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велетень)</a:t>
            </a:r>
            <a:endParaRPr sz="1800">
              <a:latin typeface="Times New Roman"/>
              <a:cs typeface="Times New Roman"/>
            </a:endParaRPr>
          </a:p>
          <a:p>
            <a:pPr marL="299085" marR="6350" lvl="1" algn="just">
              <a:lnSpc>
                <a:spcPct val="150100"/>
              </a:lnSpc>
              <a:buChar char="—"/>
              <a:tabLst>
                <a:tab pos="644525" algn="l"/>
              </a:tabLst>
            </a:pPr>
            <a:r>
              <a:rPr sz="1800" dirty="0">
                <a:latin typeface="Times New Roman"/>
                <a:cs typeface="Times New Roman"/>
              </a:rPr>
              <a:t>старше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від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5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міс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досягнення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ними</a:t>
            </a:r>
            <a:r>
              <a:rPr sz="1800" spc="-5" dirty="0">
                <a:latin typeface="Times New Roman"/>
                <a:cs typeface="Times New Roman"/>
              </a:rPr>
              <a:t> живої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маси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80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повновікових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тварин.</a:t>
            </a:r>
            <a:endParaRPr sz="18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Char char="-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самців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допускають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парування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віці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міс.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За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самцем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закріплюють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  <a:p>
            <a:pPr marL="585470" lvl="1" indent="-287020" algn="just">
              <a:lnSpc>
                <a:spcPct val="100000"/>
              </a:lnSpc>
              <a:spcBef>
                <a:spcPts val="1080"/>
              </a:spcBef>
              <a:buChar char="—"/>
              <a:tabLst>
                <a:tab pos="586105" algn="l"/>
              </a:tabLst>
            </a:pPr>
            <a:r>
              <a:rPr sz="1800" spc="5" dirty="0">
                <a:latin typeface="Times New Roman"/>
                <a:cs typeface="Times New Roman"/>
              </a:rPr>
              <a:t>10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кролиць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99203" y="4653203"/>
            <a:ext cx="3829050" cy="18779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7135" y="1081278"/>
            <a:ext cx="13716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241" y="1041654"/>
            <a:ext cx="18395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Література</a:t>
            </a:r>
            <a:r>
              <a:rPr sz="1300" b="1" i="1" spc="-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обов’язкова: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135" y="1520443"/>
            <a:ext cx="38779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2.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Білай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 Д. Кролівництво.</a:t>
            </a:r>
            <a:r>
              <a:rPr sz="1300" i="1" spc="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В.: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Олді-Плюс, 2020.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–</a:t>
            </a:r>
            <a:r>
              <a:rPr sz="1300" i="1" spc="-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296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с.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815" y="1198312"/>
            <a:ext cx="5957570" cy="7689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286385" algn="l"/>
              </a:tabLst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	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1.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Базова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1.</a:t>
            </a:r>
            <a:r>
              <a:rPr sz="1300" i="1" spc="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Мірось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 В.В.,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20" dirty="0">
                <a:solidFill>
                  <a:srgbClr val="3D3C2C"/>
                </a:solidFill>
                <a:latin typeface="Times New Roman"/>
                <a:cs typeface="Times New Roman"/>
              </a:rPr>
              <a:t>Прядко</a:t>
            </a:r>
            <a:r>
              <a:rPr sz="1300" i="1" spc="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О.П.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Кролівництво.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К.: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20" dirty="0">
                <a:solidFill>
                  <a:srgbClr val="3D3C2C"/>
                </a:solidFill>
                <a:latin typeface="Times New Roman"/>
                <a:cs typeface="Times New Roman"/>
              </a:rPr>
              <a:t>Урожай,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1988.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270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с.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135" y="1752092"/>
            <a:ext cx="74225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3.</a:t>
            </a:r>
            <a:r>
              <a:rPr sz="1300" i="1" spc="24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Бала</a:t>
            </a:r>
            <a:r>
              <a:rPr sz="1300" i="1" spc="2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В.І.,</a:t>
            </a:r>
            <a:r>
              <a:rPr sz="1300" i="1" spc="2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Донченко</a:t>
            </a:r>
            <a:r>
              <a:rPr sz="1300" i="1" spc="2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20" dirty="0">
                <a:solidFill>
                  <a:srgbClr val="3D3C2C"/>
                </a:solidFill>
                <a:latin typeface="Times New Roman"/>
                <a:cs typeface="Times New Roman"/>
              </a:rPr>
              <a:t>Т.А.</a:t>
            </a:r>
            <a:r>
              <a:rPr sz="1300" i="1" spc="25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Технологія</a:t>
            </a:r>
            <a:r>
              <a:rPr sz="1300" i="1" spc="2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виробництва</a:t>
            </a:r>
            <a:r>
              <a:rPr sz="1300" i="1" spc="2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продукції</a:t>
            </a:r>
            <a:r>
              <a:rPr sz="1300" i="1" spc="2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кролівництва</a:t>
            </a:r>
            <a:r>
              <a:rPr sz="1300" i="1" spc="24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і</a:t>
            </a:r>
            <a:r>
              <a:rPr sz="1300" i="1" spc="2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звірівництва.</a:t>
            </a:r>
            <a:r>
              <a:rPr sz="1300" i="1" spc="24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2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Вінниця: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135" y="1937969"/>
            <a:ext cx="12649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Нова</a:t>
            </a:r>
            <a:r>
              <a:rPr sz="1300" i="1" spc="-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книга,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2009.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7135" y="2621102"/>
            <a:ext cx="8242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Додаткова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135" y="3075558"/>
            <a:ext cx="72688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1.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Мірось</a:t>
            </a:r>
            <a:r>
              <a:rPr sz="1300" i="1" spc="3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В.В.,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Калтиков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К.В.,</a:t>
            </a:r>
            <a:r>
              <a:rPr sz="1300" i="1" spc="-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Зайцев</a:t>
            </a:r>
            <a:r>
              <a:rPr sz="1300" i="1" spc="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25" dirty="0">
                <a:solidFill>
                  <a:srgbClr val="3D3C2C"/>
                </a:solidFill>
                <a:latin typeface="Times New Roman"/>
                <a:cs typeface="Times New Roman"/>
              </a:rPr>
              <a:t>О.Г.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Довідник</a:t>
            </a:r>
            <a:r>
              <a:rPr sz="1300" i="1" spc="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кролівника</a:t>
            </a:r>
            <a:r>
              <a:rPr sz="1300" i="1" spc="5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і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звіровода.</a:t>
            </a:r>
            <a:r>
              <a:rPr sz="1300" i="1" spc="8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К.: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20" dirty="0">
                <a:solidFill>
                  <a:srgbClr val="3D3C2C"/>
                </a:solidFill>
                <a:latin typeface="Times New Roman"/>
                <a:cs typeface="Times New Roman"/>
              </a:rPr>
              <a:t>Урожай,</a:t>
            </a:r>
            <a:r>
              <a:rPr sz="1300" i="1" spc="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1990.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253 с.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2815" y="2070691"/>
            <a:ext cx="6182995" cy="14522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286385" algn="l"/>
              </a:tabLst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	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4.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Бащенко</a:t>
            </a:r>
            <a:r>
              <a:rPr sz="1300" i="1" spc="5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М.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І.,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Гончар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О.Ф.,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Шевченко</a:t>
            </a:r>
            <a:r>
              <a:rPr sz="1300" i="1" spc="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Є.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А.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Кролівництво.В.:ЧКПП,</a:t>
            </a:r>
            <a:r>
              <a:rPr sz="1300" i="1" spc="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2017.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305</a:t>
            </a:r>
            <a:r>
              <a:rPr sz="1300" i="1" spc="2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с.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135" y="3307156"/>
            <a:ext cx="742695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2.</a:t>
            </a:r>
            <a:r>
              <a:rPr sz="1300" i="1" spc="36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Фірсова</a:t>
            </a:r>
            <a:r>
              <a:rPr sz="1300" i="1" spc="3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Н.М.,</a:t>
            </a:r>
            <a:r>
              <a:rPr sz="1300" i="1" spc="36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20" dirty="0">
                <a:solidFill>
                  <a:srgbClr val="3D3C2C"/>
                </a:solidFill>
                <a:latin typeface="Times New Roman"/>
                <a:cs typeface="Times New Roman"/>
              </a:rPr>
              <a:t>Волколупова</a:t>
            </a:r>
            <a:r>
              <a:rPr sz="1300" i="1" spc="3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В.А.,</a:t>
            </a:r>
            <a:r>
              <a:rPr sz="1300" i="1" spc="3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Пінчук</a:t>
            </a:r>
            <a:r>
              <a:rPr sz="1300" i="1" spc="35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В.А.</a:t>
            </a:r>
            <a:r>
              <a:rPr sz="1300" i="1" spc="36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Кролі</a:t>
            </a:r>
            <a:r>
              <a:rPr sz="1300" i="1" spc="3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і</a:t>
            </a:r>
            <a:r>
              <a:rPr sz="1300" i="1" spc="35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нутрії</a:t>
            </a:r>
            <a:r>
              <a:rPr sz="1300" i="1" spc="3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в</a:t>
            </a:r>
            <a:r>
              <a:rPr sz="1300" i="1" spc="3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присадибному</a:t>
            </a:r>
            <a:r>
              <a:rPr sz="1300" i="1" spc="36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господарстві.</a:t>
            </a:r>
            <a:r>
              <a:rPr sz="1300" i="1" spc="36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3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К.: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815" y="3459251"/>
            <a:ext cx="7700009" cy="4889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365"/>
              </a:spcBef>
            </a:pPr>
            <a:r>
              <a:rPr sz="1300" i="1" spc="-20" dirty="0">
                <a:solidFill>
                  <a:srgbClr val="3D3C2C"/>
                </a:solidFill>
                <a:latin typeface="Times New Roman"/>
                <a:cs typeface="Times New Roman"/>
              </a:rPr>
              <a:t>Урожай,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1993.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-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160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с.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286385" algn="l"/>
              </a:tabLst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	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3.</a:t>
            </a:r>
            <a:r>
              <a:rPr sz="1300" i="1" spc="17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Гончар</a:t>
            </a:r>
            <a:r>
              <a:rPr sz="1300" i="1" spc="1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О.,</a:t>
            </a:r>
            <a:r>
              <a:rPr sz="1300" i="1" spc="17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Шевченко</a:t>
            </a:r>
            <a:r>
              <a:rPr sz="1300" i="1" spc="16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Є.</a:t>
            </a:r>
            <a:r>
              <a:rPr sz="1300" i="1" spc="17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Перспективи</a:t>
            </a:r>
            <a:r>
              <a:rPr sz="1300" i="1" spc="16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розвитку</a:t>
            </a:r>
            <a:r>
              <a:rPr sz="1300" i="1" spc="16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кролівництва</a:t>
            </a:r>
            <a:r>
              <a:rPr sz="1300" i="1" spc="16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в</a:t>
            </a:r>
            <a:r>
              <a:rPr sz="1300" i="1" spc="14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Україні</a:t>
            </a:r>
            <a:r>
              <a:rPr sz="1300" i="1" spc="16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/</a:t>
            </a:r>
            <a:r>
              <a:rPr sz="1300" i="1" spc="1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О.</a:t>
            </a:r>
            <a:r>
              <a:rPr sz="1300" i="1" spc="17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Гончар,</a:t>
            </a:r>
            <a:r>
              <a:rPr sz="1300" i="1" spc="17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Є.</a:t>
            </a:r>
            <a:r>
              <a:rPr sz="1300" i="1" spc="17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Шевченко</a:t>
            </a:r>
            <a:r>
              <a:rPr sz="1300" i="1" spc="16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//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135" y="3907916"/>
            <a:ext cx="3207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Тваринництво</a:t>
            </a:r>
            <a:r>
              <a:rPr sz="1300" i="1" spc="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України.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–</a:t>
            </a:r>
            <a:r>
              <a:rPr sz="1300" i="1" spc="1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25" dirty="0">
                <a:solidFill>
                  <a:srgbClr val="3D3C2C"/>
                </a:solidFill>
                <a:latin typeface="Times New Roman"/>
                <a:cs typeface="Times New Roman"/>
              </a:rPr>
              <a:t>2011.</a:t>
            </a:r>
            <a:r>
              <a:rPr sz="1300" i="1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№6. -</a:t>
            </a:r>
            <a:r>
              <a:rPr sz="1300" i="1" spc="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С. 2-6.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2815" y="4039748"/>
            <a:ext cx="6741159" cy="54419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  <a:tabLst>
                <a:tab pos="286385" algn="l"/>
              </a:tabLst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	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4.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Кролики:</a:t>
            </a:r>
            <a:r>
              <a:rPr sz="1300" i="1" spc="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краткое</a:t>
            </a:r>
            <a:r>
              <a:rPr sz="1300" i="1" spc="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пособие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 для</a:t>
            </a:r>
            <a:r>
              <a:rPr sz="1300" i="1" spc="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кролиководов.</a:t>
            </a:r>
            <a:r>
              <a:rPr sz="1300" i="1" spc="7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Харьков.:</a:t>
            </a:r>
            <a:r>
              <a:rPr sz="1300" i="1" spc="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НПП ВЕТ</a:t>
            </a:r>
            <a:r>
              <a:rPr sz="1300" i="1" spc="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АЛЬЯНС,</a:t>
            </a:r>
            <a:r>
              <a:rPr sz="1300" i="1" spc="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25" dirty="0">
                <a:solidFill>
                  <a:srgbClr val="3D3C2C"/>
                </a:solidFill>
                <a:latin typeface="Times New Roman"/>
                <a:cs typeface="Times New Roman"/>
              </a:rPr>
              <a:t>2011.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45</a:t>
            </a:r>
            <a:r>
              <a:rPr sz="1300" i="1" spc="1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с.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50" spc="-25" dirty="0">
                <a:solidFill>
                  <a:srgbClr val="93C500"/>
                </a:solidFill>
                <a:latin typeface="Microsoft Sans Serif"/>
                <a:cs typeface="Microsoft Sans Serif"/>
              </a:rPr>
              <a:t>🞇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7135" y="4368546"/>
            <a:ext cx="74256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5.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Лисицкая,</a:t>
            </a:r>
            <a:r>
              <a:rPr sz="1300" i="1" spc="5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Н.Н.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Кролиководство:</a:t>
            </a:r>
            <a:r>
              <a:rPr sz="1300" i="1" spc="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учеб.</a:t>
            </a:r>
            <a:r>
              <a:rPr sz="1300" i="1" spc="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пособие</a:t>
            </a:r>
            <a:r>
              <a:rPr sz="1300" i="1" spc="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/</a:t>
            </a:r>
            <a:r>
              <a:rPr sz="1300" i="1" spc="3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Н.Н.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Лисицкая,</a:t>
            </a:r>
            <a:r>
              <a:rPr sz="1300" i="1" spc="3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И.С.</a:t>
            </a:r>
            <a:r>
              <a:rPr sz="1300" i="1" spc="3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Серяков.</a:t>
            </a:r>
            <a:r>
              <a:rPr sz="1300" i="1" spc="5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r>
              <a:rPr sz="1300" i="1" spc="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5" dirty="0">
                <a:solidFill>
                  <a:srgbClr val="3D3C2C"/>
                </a:solidFill>
                <a:latin typeface="Times New Roman"/>
                <a:cs typeface="Times New Roman"/>
              </a:rPr>
              <a:t>Горки:</a:t>
            </a:r>
            <a:r>
              <a:rPr sz="1300" i="1" spc="40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10" dirty="0">
                <a:solidFill>
                  <a:srgbClr val="3D3C2C"/>
                </a:solidFill>
                <a:latin typeface="Times New Roman"/>
                <a:cs typeface="Times New Roman"/>
              </a:rPr>
              <a:t>БГСХА,</a:t>
            </a:r>
            <a:r>
              <a:rPr sz="1300" i="1" spc="5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2002.</a:t>
            </a:r>
            <a:r>
              <a:rPr sz="1300" i="1" spc="25" dirty="0">
                <a:solidFill>
                  <a:srgbClr val="3D3C2C"/>
                </a:solidFill>
                <a:latin typeface="Times New Roman"/>
                <a:cs typeface="Times New Roman"/>
              </a:rPr>
              <a:t> </a:t>
            </a:r>
            <a:r>
              <a:rPr sz="1300" i="1" spc="-5" dirty="0">
                <a:solidFill>
                  <a:srgbClr val="3D3C2C"/>
                </a:solidFill>
                <a:latin typeface="Times New Roman"/>
                <a:cs typeface="Times New Roman"/>
              </a:rPr>
              <a:t>-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860882"/>
            <a:ext cx="798512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Стан </a:t>
            </a:r>
            <a:r>
              <a:rPr sz="2400" spc="-15" dirty="0">
                <a:latin typeface="Times New Roman"/>
                <a:cs typeface="Times New Roman"/>
              </a:rPr>
              <a:t>статевої </a:t>
            </a:r>
            <a:r>
              <a:rPr sz="2400" spc="-35" dirty="0">
                <a:latin typeface="Times New Roman"/>
                <a:cs typeface="Times New Roman"/>
              </a:rPr>
              <a:t>охоти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5" dirty="0">
                <a:latin typeface="Times New Roman"/>
                <a:cs typeface="Times New Roman"/>
              </a:rPr>
              <a:t>кролиць </a:t>
            </a:r>
            <a:r>
              <a:rPr sz="2400" spc="-10" dirty="0">
                <a:latin typeface="Times New Roman"/>
                <a:cs typeface="Times New Roman"/>
              </a:rPr>
              <a:t>виявляють </a:t>
            </a:r>
            <a:r>
              <a:rPr sz="2400" spc="5" dirty="0">
                <a:latin typeface="Times New Roman"/>
                <a:cs typeface="Times New Roman"/>
              </a:rPr>
              <a:t>за </a:t>
            </a:r>
            <a:r>
              <a:rPr sz="2400" dirty="0">
                <a:latin typeface="Times New Roman"/>
                <a:cs typeface="Times New Roman"/>
              </a:rPr>
              <a:t>2 — 3 дні </a:t>
            </a:r>
            <a:r>
              <a:rPr sz="2400" spc="-25" dirty="0">
                <a:latin typeface="Times New Roman"/>
                <a:cs typeface="Times New Roman"/>
              </a:rPr>
              <a:t>до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парування </a:t>
            </a:r>
            <a:r>
              <a:rPr sz="2400" spc="5" dirty="0">
                <a:latin typeface="Times New Roman"/>
                <a:cs typeface="Times New Roman"/>
              </a:rPr>
              <a:t>за </a:t>
            </a:r>
            <a:r>
              <a:rPr sz="2400" spc="-5" dirty="0">
                <a:latin typeface="Times New Roman"/>
                <a:cs typeface="Times New Roman"/>
              </a:rPr>
              <a:t>зміною </a:t>
            </a:r>
            <a:r>
              <a:rPr sz="2400" spc="-10" dirty="0">
                <a:latin typeface="Times New Roman"/>
                <a:cs typeface="Times New Roman"/>
              </a:rPr>
              <a:t>зовнішніх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статевих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органів,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-35" dirty="0">
                <a:latin typeface="Times New Roman"/>
                <a:cs typeface="Times New Roman"/>
              </a:rPr>
              <a:t>також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за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поведінкою.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</a:pPr>
            <a:r>
              <a:rPr sz="2400" b="1" i="1" spc="-10" dirty="0">
                <a:latin typeface="Times New Roman"/>
                <a:cs typeface="Times New Roman"/>
              </a:rPr>
              <a:t>Тривалість</a:t>
            </a:r>
            <a:r>
              <a:rPr sz="2400" b="1" i="1" spc="204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охоти</a:t>
            </a:r>
            <a:r>
              <a:rPr sz="2400" b="1" i="1" spc="20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у</a:t>
            </a:r>
            <a:r>
              <a:rPr sz="2400" b="1" i="1" spc="18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кролиць</a:t>
            </a:r>
            <a:r>
              <a:rPr sz="2400" b="1" i="1" spc="204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3</a:t>
            </a:r>
            <a:r>
              <a:rPr sz="2400" b="1" i="1" spc="19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—</a:t>
            </a:r>
            <a:r>
              <a:rPr sz="2400" b="1" i="1" spc="18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4</a:t>
            </a:r>
            <a:r>
              <a:rPr sz="2400" b="1" i="1" spc="190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дні.</a:t>
            </a:r>
            <a:r>
              <a:rPr sz="2400" b="1" i="1" spc="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Для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спаровування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кролиць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підсаджують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 клітку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самця.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Влітку </a:t>
            </a:r>
            <a:r>
              <a:rPr sz="2400" spc="-10" dirty="0">
                <a:latin typeface="Times New Roman"/>
                <a:cs typeface="Times New Roman"/>
              </a:rPr>
              <a:t>парування проводять </a:t>
            </a:r>
            <a:r>
              <a:rPr sz="2400" spc="-5" dirty="0">
                <a:latin typeface="Times New Roman"/>
                <a:cs typeface="Times New Roman"/>
              </a:rPr>
              <a:t>рано-вранці </a:t>
            </a:r>
            <a:r>
              <a:rPr sz="2400" dirty="0">
                <a:latin typeface="Times New Roman"/>
                <a:cs typeface="Times New Roman"/>
              </a:rPr>
              <a:t>і пізно </a:t>
            </a:r>
            <a:r>
              <a:rPr sz="2400" spc="-20" dirty="0">
                <a:latin typeface="Times New Roman"/>
                <a:cs typeface="Times New Roman"/>
              </a:rPr>
              <a:t>увечері,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взимку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— в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середині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дня.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Через 5 — 6 </a:t>
            </a:r>
            <a:r>
              <a:rPr sz="2400" spc="-5" dirty="0">
                <a:latin typeface="Times New Roman"/>
                <a:cs typeface="Times New Roman"/>
              </a:rPr>
              <a:t>днів </a:t>
            </a:r>
            <a:r>
              <a:rPr sz="2400" dirty="0">
                <a:latin typeface="Times New Roman"/>
                <a:cs typeface="Times New Roman"/>
              </a:rPr>
              <a:t>після </a:t>
            </a:r>
            <a:r>
              <a:rPr sz="2400" spc="-15" dirty="0">
                <a:latin typeface="Times New Roman"/>
                <a:cs typeface="Times New Roman"/>
              </a:rPr>
              <a:t>спаровування проводять </a:t>
            </a:r>
            <a:r>
              <a:rPr sz="2400" spc="-10" dirty="0">
                <a:latin typeface="Times New Roman"/>
                <a:cs typeface="Times New Roman"/>
              </a:rPr>
              <a:t>контрольну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перевірку.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Якщо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кролиця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допускає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самця,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її </a:t>
            </a:r>
            <a:r>
              <a:rPr sz="2400" spc="-10" dirty="0">
                <a:latin typeface="Times New Roman"/>
                <a:cs typeface="Times New Roman"/>
              </a:rPr>
              <a:t>вважають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вагітною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0325" y="905637"/>
            <a:ext cx="20453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34035" algn="l"/>
                <a:tab pos="1055370" algn="l"/>
                <a:tab pos="1579880" algn="l"/>
              </a:tabLst>
            </a:pPr>
            <a:r>
              <a:rPr sz="2000" spc="5" dirty="0">
                <a:solidFill>
                  <a:srgbClr val="000000"/>
                </a:solidFill>
              </a:rPr>
              <a:t>1</a:t>
            </a:r>
            <a:r>
              <a:rPr sz="2000" spc="-5" dirty="0">
                <a:solidFill>
                  <a:srgbClr val="000000"/>
                </a:solidFill>
              </a:rPr>
              <a:t>2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10" dirty="0">
                <a:solidFill>
                  <a:srgbClr val="000000"/>
                </a:solidFill>
              </a:rPr>
              <a:t>—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5" dirty="0">
                <a:solidFill>
                  <a:srgbClr val="000000"/>
                </a:solidFill>
              </a:rPr>
              <a:t>1</a:t>
            </a:r>
            <a:r>
              <a:rPr sz="2000" spc="-5" dirty="0">
                <a:solidFill>
                  <a:srgbClr val="000000"/>
                </a:solidFill>
              </a:rPr>
              <a:t>5</a:t>
            </a:r>
            <a:r>
              <a:rPr sz="2000" dirty="0">
                <a:solidFill>
                  <a:srgbClr val="000000"/>
                </a:solidFill>
              </a:rPr>
              <a:t>	</a:t>
            </a:r>
            <a:r>
              <a:rPr sz="2000" spc="-5" dirty="0">
                <a:solidFill>
                  <a:srgbClr val="000000"/>
                </a:solidFill>
              </a:rPr>
              <a:t>д</a:t>
            </a:r>
            <a:r>
              <a:rPr sz="2000" spc="-25" dirty="0">
                <a:solidFill>
                  <a:srgbClr val="000000"/>
                </a:solidFill>
              </a:rPr>
              <a:t>н</a:t>
            </a:r>
            <a:r>
              <a:rPr sz="2000" spc="-5" dirty="0">
                <a:solidFill>
                  <a:srgbClr val="000000"/>
                </a:solidFill>
              </a:rPr>
              <a:t>ів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90473" y="905637"/>
            <a:ext cx="555561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1280">
              <a:lnSpc>
                <a:spcPct val="100000"/>
              </a:lnSpc>
              <a:spcBef>
                <a:spcPts val="90"/>
              </a:spcBef>
              <a:tabLst>
                <a:tab pos="576580" algn="l"/>
                <a:tab pos="1951355" algn="l"/>
                <a:tab pos="3186430" algn="l"/>
                <a:tab pos="4885055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	</a:t>
            </a:r>
            <a:r>
              <a:rPr sz="2000" spc="-15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і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20" dirty="0">
                <a:latin typeface="Times New Roman"/>
                <a:cs typeface="Times New Roman"/>
              </a:rPr>
              <a:t>ь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ість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ли</a:t>
            </a:r>
            <a:r>
              <a:rPr sz="2000" spc="-20" dirty="0">
                <a:latin typeface="Times New Roman"/>
                <a:cs typeface="Times New Roman"/>
              </a:rPr>
              <a:t>ц</a:t>
            </a:r>
            <a:r>
              <a:rPr sz="2000" spc="-10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пе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еві</a:t>
            </a:r>
            <a:r>
              <a:rPr sz="2000"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р</a:t>
            </a: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я</a:t>
            </a:r>
            <a:r>
              <a:rPr sz="2000" b="1" i="1" spc="-25" dirty="0">
                <a:solidFill>
                  <a:srgbClr val="006FC0"/>
                </a:solidFill>
                <a:latin typeface="Times New Roman"/>
                <a:cs typeface="Times New Roman"/>
              </a:rPr>
              <a:t>ю</a:t>
            </a: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ть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ч</a:t>
            </a:r>
            <a:r>
              <a:rPr sz="2000" spc="-25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з  </a:t>
            </a:r>
            <a:r>
              <a:rPr sz="2000" spc="-15" dirty="0">
                <a:latin typeface="Times New Roman"/>
                <a:cs typeface="Times New Roman"/>
              </a:rPr>
              <a:t>прощупуванням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плодів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через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стінку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живота.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Перед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окролом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готують</a:t>
            </a:r>
            <a:r>
              <a:rPr sz="20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006FC0"/>
                </a:solidFill>
                <a:latin typeface="Times New Roman"/>
                <a:cs typeface="Times New Roman"/>
              </a:rPr>
              <a:t>клітки</a:t>
            </a:r>
            <a:r>
              <a:rPr sz="2000" b="1" i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гніздові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ящики.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73" y="2125167"/>
            <a:ext cx="776732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algn="just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Times New Roman"/>
                <a:cs typeface="Times New Roman"/>
              </a:rPr>
              <a:t>Після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окролу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оглядають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приплід.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молодої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кролиці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залишают</a:t>
            </a:r>
            <a:r>
              <a:rPr sz="2000" dirty="0">
                <a:latin typeface="Times New Roman"/>
                <a:cs typeface="Times New Roman"/>
              </a:rPr>
              <a:t>ь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5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—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7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кроленят,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дорослої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—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7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—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Народжуються </a:t>
            </a:r>
            <a:r>
              <a:rPr sz="2000" spc="-5" dirty="0">
                <a:latin typeface="Times New Roman"/>
                <a:cs typeface="Times New Roman"/>
              </a:rPr>
              <a:t>кроленята </a:t>
            </a:r>
            <a:r>
              <a:rPr sz="2000" dirty="0">
                <a:latin typeface="Times New Roman"/>
                <a:cs typeface="Times New Roman"/>
              </a:rPr>
              <a:t>сліпі </a:t>
            </a:r>
            <a:r>
              <a:rPr sz="2000" spc="-5" dirty="0">
                <a:latin typeface="Times New Roman"/>
                <a:cs typeface="Times New Roman"/>
              </a:rPr>
              <a:t>і </a:t>
            </a:r>
            <a:r>
              <a:rPr sz="2000" spc="-20" dirty="0">
                <a:latin typeface="Times New Roman"/>
                <a:cs typeface="Times New Roman"/>
              </a:rPr>
              <a:t>голі.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10-ту </a:t>
            </a:r>
            <a:r>
              <a:rPr sz="2000" spc="-20" dirty="0">
                <a:latin typeface="Times New Roman"/>
                <a:cs typeface="Times New Roman"/>
              </a:rPr>
              <a:t>добу </a:t>
            </a:r>
            <a:r>
              <a:rPr sz="2000" spc="-10" dirty="0">
                <a:latin typeface="Times New Roman"/>
                <a:cs typeface="Times New Roman"/>
              </a:rPr>
              <a:t>відкриваються </a:t>
            </a:r>
            <a:r>
              <a:rPr sz="2000" spc="-15" dirty="0">
                <a:latin typeface="Times New Roman"/>
                <a:cs typeface="Times New Roman"/>
              </a:rPr>
              <a:t>очі,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16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—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18-ту</a:t>
            </a:r>
            <a:r>
              <a:rPr sz="2000" spc="-5" dirty="0">
                <a:latin typeface="Times New Roman"/>
                <a:cs typeface="Times New Roman"/>
              </a:rPr>
              <a:t> кроленята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виходять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із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гнізда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починають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поїдати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корм.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Молодняк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відсаджують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віці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40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—</a:t>
            </a:r>
            <a:r>
              <a:rPr sz="2000" dirty="0">
                <a:latin typeface="Times New Roman"/>
                <a:cs typeface="Times New Roman"/>
              </a:rPr>
              <a:t> 45</a:t>
            </a:r>
            <a:r>
              <a:rPr sz="2000" spc="-10" dirty="0">
                <a:latin typeface="Times New Roman"/>
                <a:cs typeface="Times New Roman"/>
              </a:rPr>
              <a:t> діб.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ущільнених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окролів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кролиць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парують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1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—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2-й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день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після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окролу,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 </a:t>
            </a:r>
            <a:r>
              <a:rPr sz="2000" spc="-10" dirty="0">
                <a:latin typeface="Times New Roman"/>
                <a:cs typeface="Times New Roman"/>
              </a:rPr>
              <a:t>кроленят відсаджують </a:t>
            </a:r>
            <a:r>
              <a:rPr sz="2000" spc="-5" dirty="0">
                <a:latin typeface="Times New Roman"/>
                <a:cs typeface="Times New Roman"/>
              </a:rPr>
              <a:t>у віці </a:t>
            </a:r>
            <a:r>
              <a:rPr sz="2000" dirty="0">
                <a:latin typeface="Times New Roman"/>
                <a:cs typeface="Times New Roman"/>
              </a:rPr>
              <a:t>28 </a:t>
            </a:r>
            <a:r>
              <a:rPr sz="2000" spc="-10" dirty="0">
                <a:latin typeface="Times New Roman"/>
                <a:cs typeface="Times New Roman"/>
              </a:rPr>
              <a:t>— </a:t>
            </a:r>
            <a:r>
              <a:rPr sz="2000" dirty="0">
                <a:latin typeface="Times New Roman"/>
                <a:cs typeface="Times New Roman"/>
              </a:rPr>
              <a:t>29 </a:t>
            </a:r>
            <a:r>
              <a:rPr sz="2000" spc="-10" dirty="0">
                <a:latin typeface="Times New Roman"/>
                <a:cs typeface="Times New Roman"/>
              </a:rPr>
              <a:t>діб. </a:t>
            </a:r>
            <a:r>
              <a:rPr sz="2000" spc="-5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цьому кролиці </a:t>
            </a:r>
            <a:r>
              <a:rPr sz="2000" spc="-20" dirty="0">
                <a:latin typeface="Times New Roman"/>
                <a:cs typeface="Times New Roman"/>
              </a:rPr>
              <a:t>швидко </a:t>
            </a:r>
            <a:r>
              <a:rPr sz="2000" spc="-15" dirty="0">
                <a:latin typeface="Times New Roman"/>
                <a:cs typeface="Times New Roman"/>
              </a:rPr>
              <a:t> виснажуються.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Кращі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результати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дають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на-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півущільнені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окроли.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Кролиць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парують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на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</a:t>
            </a:r>
            <a:r>
              <a:rPr sz="2000" spc="-10" dirty="0">
                <a:latin typeface="Times New Roman"/>
                <a:cs typeface="Times New Roman"/>
              </a:rPr>
              <a:t> —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20-ту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добу,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кроленят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відсаджують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віці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35</a:t>
            </a:r>
            <a:r>
              <a:rPr sz="2000" spc="-10" dirty="0">
                <a:latin typeface="Times New Roman"/>
                <a:cs typeface="Times New Roman"/>
              </a:rPr>
              <a:t> —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40</a:t>
            </a:r>
            <a:r>
              <a:rPr sz="2000" spc="-10" dirty="0">
                <a:latin typeface="Times New Roman"/>
                <a:cs typeface="Times New Roman"/>
              </a:rPr>
              <a:t> діб.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статеву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охоту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взимку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самки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приходять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через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8-9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днів,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влітку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через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5-6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днів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після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окролу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036" y="860882"/>
            <a:ext cx="4105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5.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45" dirty="0">
                <a:solidFill>
                  <a:srgbClr val="000000"/>
                </a:solidFill>
              </a:rPr>
              <a:t>Годівля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15" dirty="0">
                <a:solidFill>
                  <a:srgbClr val="000000"/>
                </a:solidFill>
              </a:rPr>
              <a:t>та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утримання</a:t>
            </a:r>
            <a:r>
              <a:rPr sz="2400" spc="6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кролів.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50000"/>
              </a:lnSpc>
              <a:spcBef>
                <a:spcPts val="105"/>
              </a:spcBef>
              <a:buFont typeface="Times New Roman"/>
              <a:buChar char="-"/>
              <a:tabLst>
                <a:tab pos="363220" algn="l"/>
              </a:tabLst>
            </a:pPr>
            <a:r>
              <a:rPr dirty="0"/>
              <a:t>	</a:t>
            </a:r>
            <a:r>
              <a:rPr spc="-10" dirty="0"/>
              <a:t>Кролі</a:t>
            </a:r>
            <a:r>
              <a:rPr spc="-5" dirty="0"/>
              <a:t> </a:t>
            </a:r>
            <a:r>
              <a:rPr b="1" i="1" spc="-10" dirty="0">
                <a:latin typeface="Times New Roman"/>
                <a:cs typeface="Times New Roman"/>
              </a:rPr>
              <a:t>добре</a:t>
            </a:r>
            <a:r>
              <a:rPr b="1" i="1" spc="-5" dirty="0">
                <a:latin typeface="Times New Roman"/>
                <a:cs typeface="Times New Roman"/>
              </a:rPr>
              <a:t> перетравлюють</a:t>
            </a:r>
            <a:r>
              <a:rPr b="1" i="1" dirty="0">
                <a:latin typeface="Times New Roman"/>
                <a:cs typeface="Times New Roman"/>
              </a:rPr>
              <a:t> </a:t>
            </a:r>
            <a:r>
              <a:rPr spc="-15" dirty="0"/>
              <a:t>не</a:t>
            </a:r>
            <a:r>
              <a:rPr spc="-10" dirty="0"/>
              <a:t> </a:t>
            </a:r>
            <a:r>
              <a:rPr spc="-5" dirty="0"/>
              <a:t>тільки</a:t>
            </a:r>
            <a:r>
              <a:rPr dirty="0"/>
              <a:t> </a:t>
            </a:r>
            <a:r>
              <a:rPr spc="-5" dirty="0"/>
              <a:t>зернові</a:t>
            </a:r>
            <a:r>
              <a:rPr dirty="0"/>
              <a:t> </a:t>
            </a:r>
            <a:r>
              <a:rPr spc="-25" dirty="0"/>
              <a:t>корми,</a:t>
            </a:r>
            <a:r>
              <a:rPr spc="-20" dirty="0"/>
              <a:t> </a:t>
            </a:r>
            <a:r>
              <a:rPr spc="-5" dirty="0"/>
              <a:t>а</a:t>
            </a:r>
            <a:r>
              <a:rPr dirty="0"/>
              <a:t> </a:t>
            </a:r>
            <a:r>
              <a:rPr spc="-5" dirty="0"/>
              <a:t>й </a:t>
            </a:r>
            <a:r>
              <a:rPr dirty="0"/>
              <a:t> </a:t>
            </a:r>
            <a:r>
              <a:rPr spc="-10" dirty="0"/>
              <a:t>вегетативну</a:t>
            </a:r>
            <a:r>
              <a:rPr spc="-5" dirty="0"/>
              <a:t> </a:t>
            </a:r>
            <a:r>
              <a:rPr spc="-10" dirty="0"/>
              <a:t>масу</a:t>
            </a:r>
            <a:r>
              <a:rPr spc="-5" dirty="0"/>
              <a:t> </a:t>
            </a:r>
            <a:r>
              <a:rPr spc="5" dirty="0"/>
              <a:t>рослин</a:t>
            </a:r>
            <a:r>
              <a:rPr spc="10" dirty="0"/>
              <a:t> </a:t>
            </a:r>
            <a:r>
              <a:rPr spc="-5" dirty="0"/>
              <a:t>у</a:t>
            </a:r>
            <a:r>
              <a:rPr dirty="0"/>
              <a:t> </a:t>
            </a:r>
            <a:r>
              <a:rPr spc="-40" dirty="0"/>
              <a:t>свіжому,</a:t>
            </a:r>
            <a:r>
              <a:rPr spc="-35" dirty="0"/>
              <a:t> </a:t>
            </a:r>
            <a:r>
              <a:rPr spc="-10" dirty="0"/>
              <a:t>висушеному</a:t>
            </a:r>
            <a:r>
              <a:rPr spc="-5" dirty="0"/>
              <a:t> і</a:t>
            </a:r>
            <a:r>
              <a:rPr dirty="0"/>
              <a:t> </a:t>
            </a:r>
            <a:r>
              <a:rPr spc="-5" dirty="0"/>
              <a:t>силосованому </a:t>
            </a:r>
            <a:r>
              <a:rPr dirty="0"/>
              <a:t> </a:t>
            </a:r>
            <a:r>
              <a:rPr spc="-25" dirty="0"/>
              <a:t>вигляді</a:t>
            </a:r>
            <a:r>
              <a:rPr spc="70" dirty="0"/>
              <a:t> </a:t>
            </a:r>
            <a:r>
              <a:rPr dirty="0"/>
              <a:t>та</a:t>
            </a:r>
            <a:r>
              <a:rPr spc="5" dirty="0"/>
              <a:t> </a:t>
            </a:r>
            <a:r>
              <a:rPr spc="-25" dirty="0"/>
              <a:t>гілковий</a:t>
            </a:r>
            <a:r>
              <a:rPr spc="70" dirty="0"/>
              <a:t> </a:t>
            </a:r>
            <a:r>
              <a:rPr spc="-25" dirty="0"/>
              <a:t>корм.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-"/>
            </a:pPr>
            <a:endParaRPr sz="3100"/>
          </a:p>
          <a:p>
            <a:pPr marL="299085" marR="5080" indent="-287020" algn="just">
              <a:lnSpc>
                <a:spcPct val="150100"/>
              </a:lnSpc>
              <a:spcBef>
                <a:spcPts val="5"/>
              </a:spcBef>
              <a:buChar char="-"/>
              <a:tabLst>
                <a:tab pos="299720" algn="l"/>
              </a:tabLst>
            </a:pPr>
            <a:r>
              <a:rPr spc="-10" dirty="0"/>
              <a:t>-Добрим</a:t>
            </a:r>
            <a:r>
              <a:rPr spc="-5" dirty="0"/>
              <a:t> </a:t>
            </a:r>
            <a:r>
              <a:rPr spc="-30" dirty="0"/>
              <a:t>кормом</a:t>
            </a:r>
            <a:r>
              <a:rPr spc="-25" dirty="0"/>
              <a:t> </a:t>
            </a:r>
            <a:r>
              <a:rPr spc="-15" dirty="0"/>
              <a:t>для</a:t>
            </a:r>
            <a:r>
              <a:rPr spc="-10" dirty="0"/>
              <a:t> </a:t>
            </a:r>
            <a:r>
              <a:rPr dirty="0"/>
              <a:t>них</a:t>
            </a:r>
            <a:r>
              <a:rPr spc="5" dirty="0"/>
              <a:t> </a:t>
            </a:r>
            <a:r>
              <a:rPr spc="-5" dirty="0"/>
              <a:t>є</a:t>
            </a:r>
            <a:r>
              <a:rPr dirty="0"/>
              <a:t> </a:t>
            </a:r>
            <a:r>
              <a:rPr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коренеплоди,</a:t>
            </a:r>
            <a:r>
              <a:rPr b="1" i="1" spc="48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картопля,</a:t>
            </a:r>
            <a:r>
              <a:rPr b="1" i="1" spc="4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гарбузи, </a:t>
            </a:r>
            <a:r>
              <a:rPr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кабачки, </a:t>
            </a:r>
            <a:r>
              <a:rPr b="1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кормова </a:t>
            </a:r>
            <a:r>
              <a:rPr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капуст</a:t>
            </a:r>
            <a:r>
              <a:rPr spc="-15" dirty="0"/>
              <a:t>а тощо. </a:t>
            </a:r>
            <a:r>
              <a:rPr spc="-5" dirty="0"/>
              <a:t>У невеликій </a:t>
            </a:r>
            <a:r>
              <a:rPr spc="-10" dirty="0"/>
              <a:t>кількості </a:t>
            </a:r>
            <a:r>
              <a:rPr dirty="0"/>
              <a:t>(5 </a:t>
            </a:r>
            <a:r>
              <a:rPr spc="-10" dirty="0"/>
              <a:t>— </a:t>
            </a:r>
            <a:r>
              <a:rPr dirty="0"/>
              <a:t>10 </a:t>
            </a:r>
            <a:r>
              <a:rPr spc="-5" dirty="0"/>
              <a:t>г) </a:t>
            </a:r>
            <a:r>
              <a:rPr spc="-15" dirty="0"/>
              <a:t>до </a:t>
            </a:r>
            <a:r>
              <a:rPr spc="-10" dirty="0"/>
              <a:t> </a:t>
            </a:r>
            <a:r>
              <a:rPr spc="-5" dirty="0"/>
              <a:t>раціону </a:t>
            </a:r>
            <a:r>
              <a:rPr spc="-15" dirty="0"/>
              <a:t>включають </a:t>
            </a:r>
            <a:r>
              <a:rPr spc="-25" dirty="0"/>
              <a:t>корми </a:t>
            </a:r>
            <a:r>
              <a:rPr spc="-10" dirty="0"/>
              <a:t>тваринного </a:t>
            </a:r>
            <a:r>
              <a:rPr spc="-25" dirty="0"/>
              <a:t>походження </a:t>
            </a:r>
            <a:r>
              <a:rPr spc="-10" dirty="0"/>
              <a:t>— </a:t>
            </a:r>
            <a:r>
              <a:rPr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молоко, </a:t>
            </a:r>
            <a:r>
              <a:rPr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рибне </a:t>
            </a:r>
            <a:r>
              <a:rPr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борошно </a:t>
            </a:r>
            <a:r>
              <a:rPr b="1" i="1" spc="5" dirty="0">
                <a:solidFill>
                  <a:srgbClr val="006FC0"/>
                </a:solidFill>
                <a:latin typeface="Times New Roman"/>
                <a:cs typeface="Times New Roman"/>
              </a:rPr>
              <a:t>та </a:t>
            </a:r>
            <a:r>
              <a:rPr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ін</a:t>
            </a:r>
            <a:r>
              <a:rPr spc="-10" dirty="0"/>
              <a:t>. </a:t>
            </a:r>
            <a:r>
              <a:rPr spc="-5" dirty="0"/>
              <a:t>До раціонів </a:t>
            </a:r>
            <a:r>
              <a:rPr spc="-10" dirty="0"/>
              <a:t>кролиць </a:t>
            </a:r>
            <a:r>
              <a:rPr spc="-5" dirty="0"/>
              <a:t>і </a:t>
            </a:r>
            <a:r>
              <a:rPr spc="-15" dirty="0"/>
              <a:t>молодняку </a:t>
            </a:r>
            <a:r>
              <a:rPr spc="-5" dirty="0"/>
              <a:t>після відлучення </a:t>
            </a:r>
            <a:r>
              <a:rPr dirty="0"/>
              <a:t> </a:t>
            </a:r>
            <a:r>
              <a:rPr spc="-20" dirty="0"/>
              <a:t>вводять</a:t>
            </a:r>
            <a:r>
              <a:rPr spc="50" dirty="0"/>
              <a:t> </a:t>
            </a:r>
            <a:r>
              <a:rPr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вітамінні</a:t>
            </a:r>
            <a:r>
              <a:rPr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і</a:t>
            </a:r>
            <a:r>
              <a:rPr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мінеральні</a:t>
            </a:r>
            <a:r>
              <a:rPr b="1" i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добавки.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5309" y="1327531"/>
            <a:ext cx="28759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73405" algn="l"/>
                <a:tab pos="1515745" algn="l"/>
                <a:tab pos="2390775" algn="l"/>
              </a:tabLst>
            </a:pPr>
            <a:r>
              <a:rPr sz="2000" b="1" i="1" spc="-35" dirty="0">
                <a:latin typeface="Times New Roman"/>
                <a:cs typeface="Times New Roman"/>
              </a:rPr>
              <a:t>в</a:t>
            </a:r>
            <a:r>
              <a:rPr sz="2000" b="1" i="1" spc="-5" dirty="0">
                <a:latin typeface="Times New Roman"/>
                <a:cs typeface="Times New Roman"/>
              </a:rPr>
              <a:t>ід</a:t>
            </a:r>
            <a:r>
              <a:rPr sz="2000" b="1" i="1" dirty="0">
                <a:latin typeface="Times New Roman"/>
                <a:cs typeface="Times New Roman"/>
              </a:rPr>
              <a:t>	</a:t>
            </a:r>
            <a:r>
              <a:rPr sz="2000" b="1" i="1" spc="-15" dirty="0">
                <a:latin typeface="Times New Roman"/>
                <a:cs typeface="Times New Roman"/>
              </a:rPr>
              <a:t>жи</a:t>
            </a:r>
            <a:r>
              <a:rPr sz="2000" b="1" i="1" spc="-40" dirty="0">
                <a:latin typeface="Times New Roman"/>
                <a:cs typeface="Times New Roman"/>
              </a:rPr>
              <a:t>в</a:t>
            </a:r>
            <a:r>
              <a:rPr sz="2000" b="1" i="1" spc="5" dirty="0">
                <a:latin typeface="Times New Roman"/>
                <a:cs typeface="Times New Roman"/>
              </a:rPr>
              <a:t>о</a:t>
            </a:r>
            <a:r>
              <a:rPr sz="2000" b="1" i="1" spc="-5" dirty="0">
                <a:latin typeface="Times New Roman"/>
                <a:cs typeface="Times New Roman"/>
              </a:rPr>
              <a:t>ї</a:t>
            </a:r>
            <a:r>
              <a:rPr sz="2000" b="1" i="1" dirty="0">
                <a:latin typeface="Times New Roman"/>
                <a:cs typeface="Times New Roman"/>
              </a:rPr>
              <a:t>	</a:t>
            </a:r>
            <a:r>
              <a:rPr sz="2000" b="1" i="1" spc="-15" dirty="0">
                <a:latin typeface="Times New Roman"/>
                <a:cs typeface="Times New Roman"/>
              </a:rPr>
              <a:t>м</a:t>
            </a:r>
            <a:r>
              <a:rPr sz="2000" b="1" i="1" spc="5" dirty="0">
                <a:latin typeface="Times New Roman"/>
                <a:cs typeface="Times New Roman"/>
              </a:rPr>
              <a:t>а</a:t>
            </a:r>
            <a:r>
              <a:rPr sz="2000" b="1" i="1" spc="-5" dirty="0">
                <a:latin typeface="Times New Roman"/>
                <a:cs typeface="Times New Roman"/>
              </a:rPr>
              <a:t>си,</a:t>
            </a:r>
            <a:r>
              <a:rPr sz="2000" b="1" i="1" dirty="0">
                <a:latin typeface="Times New Roman"/>
                <a:cs typeface="Times New Roman"/>
              </a:rPr>
              <a:t>	</a:t>
            </a:r>
            <a:r>
              <a:rPr sz="2000" b="1" i="1" spc="-5" dirty="0">
                <a:latin typeface="Times New Roman"/>
                <a:cs typeface="Times New Roman"/>
              </a:rPr>
              <a:t>ві</a:t>
            </a:r>
            <a:r>
              <a:rPr sz="2000" b="1" i="1" spc="-15" dirty="0">
                <a:latin typeface="Times New Roman"/>
                <a:cs typeface="Times New Roman"/>
              </a:rPr>
              <a:t>к</a:t>
            </a:r>
            <a:r>
              <a:rPr sz="2000" b="1" i="1" spc="-125" dirty="0">
                <a:latin typeface="Times New Roman"/>
                <a:cs typeface="Times New Roman"/>
              </a:rPr>
              <a:t>у</a:t>
            </a:r>
            <a:r>
              <a:rPr sz="2000" b="1" i="1" spc="-5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1173658"/>
            <a:ext cx="48044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100"/>
              </a:lnSpc>
              <a:spcBef>
                <a:spcPts val="100"/>
              </a:spcBef>
              <a:tabLst>
                <a:tab pos="299085" algn="l"/>
                <a:tab pos="1780539" algn="l"/>
                <a:tab pos="2875280" algn="l"/>
                <a:tab pos="3820795" algn="l"/>
              </a:tabLst>
            </a:pPr>
            <a:r>
              <a:rPr sz="2000" spc="-5" dirty="0">
                <a:latin typeface="Times New Roman"/>
                <a:cs typeface="Times New Roman"/>
              </a:rPr>
              <a:t>-	</a:t>
            </a:r>
            <a:r>
              <a:rPr sz="2000" b="1" i="1" spc="-5" dirty="0">
                <a:latin typeface="Times New Roman"/>
                <a:cs typeface="Times New Roman"/>
              </a:rPr>
              <a:t>Н</a:t>
            </a:r>
            <a:r>
              <a:rPr sz="2000" b="1" i="1" spc="5" dirty="0">
                <a:latin typeface="Times New Roman"/>
                <a:cs typeface="Times New Roman"/>
              </a:rPr>
              <a:t>о</a:t>
            </a:r>
            <a:r>
              <a:rPr sz="2000" b="1" i="1" spc="-90" dirty="0">
                <a:latin typeface="Times New Roman"/>
                <a:cs typeface="Times New Roman"/>
              </a:rPr>
              <a:t>р</a:t>
            </a:r>
            <a:r>
              <a:rPr sz="2000" b="1" i="1" spc="-15" dirty="0">
                <a:latin typeface="Times New Roman"/>
                <a:cs typeface="Times New Roman"/>
              </a:rPr>
              <a:t>м</a:t>
            </a:r>
            <a:r>
              <a:rPr sz="2000" b="1" i="1" dirty="0">
                <a:latin typeface="Times New Roman"/>
                <a:cs typeface="Times New Roman"/>
              </a:rPr>
              <a:t>у</a:t>
            </a:r>
            <a:r>
              <a:rPr sz="2000" b="1" i="1" spc="-25" dirty="0">
                <a:latin typeface="Times New Roman"/>
                <a:cs typeface="Times New Roman"/>
              </a:rPr>
              <a:t>ю</a:t>
            </a:r>
            <a:r>
              <a:rPr sz="2000" b="1" i="1" spc="20" dirty="0">
                <a:latin typeface="Times New Roman"/>
                <a:cs typeface="Times New Roman"/>
              </a:rPr>
              <a:t>т</a:t>
            </a:r>
            <a:r>
              <a:rPr sz="2000" b="1" i="1" spc="-5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	</a:t>
            </a:r>
            <a:r>
              <a:rPr sz="2000" b="1" i="1" spc="-25" dirty="0">
                <a:latin typeface="Times New Roman"/>
                <a:cs typeface="Times New Roman"/>
              </a:rPr>
              <a:t>г</a:t>
            </a:r>
            <a:r>
              <a:rPr sz="2000" b="1" i="1" spc="-20" dirty="0">
                <a:latin typeface="Times New Roman"/>
                <a:cs typeface="Times New Roman"/>
              </a:rPr>
              <a:t>о</a:t>
            </a:r>
            <a:r>
              <a:rPr sz="2000" b="1" i="1" spc="-10" dirty="0">
                <a:latin typeface="Times New Roman"/>
                <a:cs typeface="Times New Roman"/>
              </a:rPr>
              <a:t>ді</a:t>
            </a:r>
            <a:r>
              <a:rPr sz="2000" b="1" i="1" spc="-15" dirty="0">
                <a:latin typeface="Times New Roman"/>
                <a:cs typeface="Times New Roman"/>
              </a:rPr>
              <a:t>в</a:t>
            </a:r>
            <a:r>
              <a:rPr sz="2000" b="1" i="1" dirty="0">
                <a:latin typeface="Times New Roman"/>
                <a:cs typeface="Times New Roman"/>
              </a:rPr>
              <a:t>л</a:t>
            </a:r>
            <a:r>
              <a:rPr sz="2000" b="1" i="1" spc="-10" dirty="0">
                <a:latin typeface="Times New Roman"/>
                <a:cs typeface="Times New Roman"/>
              </a:rPr>
              <a:t>ю</a:t>
            </a:r>
            <a:r>
              <a:rPr sz="2000" b="1" i="1" dirty="0">
                <a:latin typeface="Times New Roman"/>
                <a:cs typeface="Times New Roman"/>
              </a:rPr>
              <a:t>	</a:t>
            </a:r>
            <a:r>
              <a:rPr sz="2000" b="1" i="1" spc="-5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-45" dirty="0">
                <a:latin typeface="Times New Roman"/>
                <a:cs typeface="Times New Roman"/>
              </a:rPr>
              <a:t>о</a:t>
            </a:r>
            <a:r>
              <a:rPr sz="2000" b="1" i="1" spc="-20" dirty="0">
                <a:latin typeface="Times New Roman"/>
                <a:cs typeface="Times New Roman"/>
              </a:rPr>
              <a:t>л</a:t>
            </a:r>
            <a:r>
              <a:rPr sz="2000" b="1" i="1" spc="-5" dirty="0">
                <a:latin typeface="Times New Roman"/>
                <a:cs typeface="Times New Roman"/>
              </a:rPr>
              <a:t>ів</a:t>
            </a:r>
            <a:r>
              <a:rPr sz="2000" b="1" i="1" dirty="0">
                <a:latin typeface="Times New Roman"/>
                <a:cs typeface="Times New Roman"/>
              </a:rPr>
              <a:t>	</a:t>
            </a:r>
            <a:r>
              <a:rPr sz="2000" b="1" i="1" spc="-15" dirty="0">
                <a:latin typeface="Times New Roman"/>
                <a:cs typeface="Times New Roman"/>
              </a:rPr>
              <a:t>з</a:t>
            </a:r>
            <a:r>
              <a:rPr sz="2000" b="1" i="1" spc="5" dirty="0">
                <a:latin typeface="Times New Roman"/>
                <a:cs typeface="Times New Roman"/>
              </a:rPr>
              <a:t>а</a:t>
            </a:r>
            <a:r>
              <a:rPr sz="2000" b="1" i="1" dirty="0">
                <a:latin typeface="Times New Roman"/>
                <a:cs typeface="Times New Roman"/>
              </a:rPr>
              <a:t>л</a:t>
            </a:r>
            <a:r>
              <a:rPr sz="2000" b="1" i="1" spc="-50" dirty="0">
                <a:latin typeface="Times New Roman"/>
                <a:cs typeface="Times New Roman"/>
              </a:rPr>
              <a:t>е</a:t>
            </a:r>
            <a:r>
              <a:rPr sz="2000" b="1" i="1" spc="-10" dirty="0">
                <a:latin typeface="Times New Roman"/>
                <a:cs typeface="Times New Roman"/>
              </a:rPr>
              <a:t>жно  фізіологічного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стану.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2258" y="1021460"/>
            <a:ext cx="7155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У</a:t>
            </a:r>
            <a:r>
              <a:rPr sz="1800" spc="459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кролівництві</a:t>
            </a:r>
            <a:r>
              <a:rPr sz="1800" spc="47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залежно</a:t>
            </a:r>
            <a:r>
              <a:rPr sz="1800" spc="49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від</a:t>
            </a:r>
            <a:r>
              <a:rPr sz="1800" spc="46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умісту</a:t>
            </a:r>
            <a:r>
              <a:rPr sz="1800" spc="434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концентратів</a:t>
            </a:r>
            <a:r>
              <a:rPr sz="1800" spc="49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у</a:t>
            </a:r>
            <a:r>
              <a:rPr sz="1800" spc="434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структурі</a:t>
            </a:r>
            <a:r>
              <a:rPr sz="1800" spc="47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раціону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62711" y="1433016"/>
            <a:ext cx="7694930" cy="492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використовують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кілька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типів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годівлі: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малоконцентратний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(20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30</a:t>
            </a:r>
            <a:r>
              <a:rPr sz="1800" dirty="0">
                <a:latin typeface="Times New Roman"/>
                <a:cs typeface="Times New Roman"/>
              </a:rPr>
              <a:t> 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концентрованих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кормів),</a:t>
            </a:r>
            <a:endParaRPr sz="18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1085"/>
              </a:spcBef>
            </a:pPr>
            <a:r>
              <a:rPr sz="1800" b="1" i="1" spc="-5" dirty="0">
                <a:latin typeface="Times New Roman"/>
                <a:cs typeface="Times New Roman"/>
              </a:rPr>
              <a:t>напівконцентратний</a:t>
            </a:r>
            <a:r>
              <a:rPr sz="1800" b="1" i="1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(45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55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%),</a:t>
            </a:r>
            <a:endParaRPr sz="18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108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концентратний</a:t>
            </a:r>
            <a:r>
              <a:rPr sz="1800" b="1" i="1" spc="4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(70</a:t>
            </a:r>
            <a:r>
              <a:rPr sz="1800" spc="5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80 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із</a:t>
            </a:r>
            <a:r>
              <a:rPr sz="1800" spc="4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умістом</a:t>
            </a:r>
            <a:r>
              <a:rPr sz="1800" spc="47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20 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459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30 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4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трав’яного</a:t>
            </a:r>
            <a:r>
              <a:rPr sz="1800" spc="509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чи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Times New Roman"/>
                <a:cs typeface="Times New Roman"/>
              </a:rPr>
              <a:t>сінного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борошна).</a:t>
            </a:r>
            <a:endParaRPr sz="18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1015"/>
              </a:spcBef>
            </a:pP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5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окремих</a:t>
            </a:r>
            <a:r>
              <a:rPr sz="1600" spc="5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фермах</a:t>
            </a:r>
            <a:r>
              <a:rPr sz="1600" spc="54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та 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5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індивідуальних</a:t>
            </a:r>
            <a:r>
              <a:rPr sz="1600" spc="5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господарствах</a:t>
            </a:r>
            <a:r>
              <a:rPr sz="1600" spc="5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використовують</a:t>
            </a:r>
            <a:r>
              <a:rPr sz="1600" spc="5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два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5" dirty="0">
                <a:latin typeface="Times New Roman"/>
                <a:cs typeface="Times New Roman"/>
              </a:rPr>
              <a:t>основних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способи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годівлі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кролів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—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комбінований</a:t>
            </a:r>
            <a:r>
              <a:rPr sz="1600" b="1" i="1" spc="-6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і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сухий.</a:t>
            </a:r>
            <a:endParaRPr sz="16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960"/>
              </a:spcBef>
            </a:pPr>
            <a:r>
              <a:rPr sz="1600"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Годують</a:t>
            </a:r>
            <a:r>
              <a:rPr sz="1600" b="1" i="1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кролів</a:t>
            </a:r>
            <a:r>
              <a:rPr sz="1600" b="1" i="1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у</a:t>
            </a:r>
            <a:r>
              <a:rPr sz="1600" b="1" i="1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визначені</a:t>
            </a:r>
            <a:r>
              <a:rPr sz="1600" b="1" i="1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години:</a:t>
            </a:r>
            <a:r>
              <a:rPr sz="1600" b="1" i="1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дорослих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—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—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рази,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молодняк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—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—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Times New Roman"/>
                <a:cs typeface="Times New Roman"/>
              </a:rPr>
              <a:t>разів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і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напувають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тричі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на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добу.</a:t>
            </a:r>
            <a:endParaRPr sz="16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960"/>
              </a:spcBef>
              <a:tabLst>
                <a:tab pos="1186180" algn="l"/>
                <a:tab pos="2240915" algn="l"/>
                <a:tab pos="3046095" algn="l"/>
                <a:tab pos="3232150" algn="l"/>
                <a:tab pos="4076700" algn="l"/>
                <a:tab pos="4866005" algn="l"/>
                <a:tab pos="6280785" algn="l"/>
                <a:tab pos="7042784" algn="l"/>
                <a:tab pos="7619365" algn="l"/>
              </a:tabLst>
            </a:pPr>
            <a:r>
              <a:rPr sz="1600" dirty="0">
                <a:latin typeface="Times New Roman"/>
                <a:cs typeface="Times New Roman"/>
              </a:rPr>
              <a:t>Зерно	</a:t>
            </a:r>
            <a:r>
              <a:rPr sz="1600" spc="-25" dirty="0">
                <a:latin typeface="Times New Roman"/>
                <a:cs typeface="Times New Roman"/>
              </a:rPr>
              <a:t>кукурудзи,	</a:t>
            </a:r>
            <a:r>
              <a:rPr sz="1600" spc="-5" dirty="0">
                <a:latin typeface="Times New Roman"/>
                <a:cs typeface="Times New Roman"/>
              </a:rPr>
              <a:t>ячменю	</a:t>
            </a:r>
            <a:r>
              <a:rPr sz="1600" dirty="0">
                <a:latin typeface="Times New Roman"/>
                <a:cs typeface="Times New Roman"/>
              </a:rPr>
              <a:t>і	</a:t>
            </a:r>
            <a:r>
              <a:rPr sz="1600" spc="-5" dirty="0">
                <a:latin typeface="Times New Roman"/>
                <a:cs typeface="Times New Roman"/>
              </a:rPr>
              <a:t>бобових	</a:t>
            </a:r>
            <a:r>
              <a:rPr sz="1600" spc="-35" dirty="0">
                <a:latin typeface="Times New Roman"/>
                <a:cs typeface="Times New Roman"/>
              </a:rPr>
              <a:t>культур	</a:t>
            </a:r>
            <a:r>
              <a:rPr sz="16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подрібнюють</a:t>
            </a:r>
            <a:r>
              <a:rPr sz="1600" spc="-5" dirty="0">
                <a:latin typeface="Times New Roman"/>
                <a:cs typeface="Times New Roman"/>
              </a:rPr>
              <a:t>,	</a:t>
            </a:r>
            <a:r>
              <a:rPr sz="1600" spc="-50" dirty="0">
                <a:latin typeface="Times New Roman"/>
                <a:cs typeface="Times New Roman"/>
              </a:rPr>
              <a:t>макуху,	</a:t>
            </a:r>
            <a:r>
              <a:rPr sz="1600" spc="-5" dirty="0">
                <a:latin typeface="Times New Roman"/>
                <a:cs typeface="Times New Roman"/>
              </a:rPr>
              <a:t>шрот	</a:t>
            </a:r>
            <a:r>
              <a:rPr sz="1600" dirty="0">
                <a:latin typeface="Times New Roman"/>
                <a:cs typeface="Times New Roman"/>
              </a:rPr>
              <a:t>і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Times New Roman"/>
                <a:cs typeface="Times New Roman"/>
              </a:rPr>
              <a:t>висівки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використовують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у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суміші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вареною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картоплею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або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розсипним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комбікормом,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i="1" spc="5" dirty="0">
                <a:solidFill>
                  <a:srgbClr val="006FC0"/>
                </a:solidFill>
                <a:latin typeface="Times New Roman"/>
                <a:cs typeface="Times New Roman"/>
              </a:rPr>
              <a:t>траву</a:t>
            </a:r>
            <a:r>
              <a:rPr sz="1600" b="1" i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пров’ялюють.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78" y="0"/>
            <a:ext cx="9100185" cy="6872605"/>
            <a:chOff x="50678" y="0"/>
            <a:chExt cx="9100185" cy="6872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5882" y="1978405"/>
              <a:ext cx="2816225" cy="20880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3609" y="818769"/>
              <a:ext cx="3038475" cy="548640"/>
            </a:xfrm>
            <a:custGeom>
              <a:avLst/>
              <a:gdLst/>
              <a:ahLst/>
              <a:cxnLst/>
              <a:rect l="l" t="t" r="r" b="b"/>
              <a:pathLst>
                <a:path w="3038475" h="548640">
                  <a:moveTo>
                    <a:pt x="3038474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3038474" y="548639"/>
                  </a:lnTo>
                  <a:lnTo>
                    <a:pt x="3038474" y="0"/>
                  </a:lnTo>
                  <a:close/>
                </a:path>
              </a:pathLst>
            </a:custGeom>
            <a:solidFill>
              <a:srgbClr val="FFC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27175" y="913257"/>
            <a:ext cx="20694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Зимовий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період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5670" y="1461973"/>
            <a:ext cx="1753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Сіно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10-50%;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8569" y="2010866"/>
            <a:ext cx="2605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Коренебульбоплоди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4542" y="2377185"/>
            <a:ext cx="151765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540"/>
              </a:spcBef>
            </a:pPr>
            <a:r>
              <a:rPr sz="2400" dirty="0">
                <a:latin typeface="Times New Roman"/>
                <a:cs typeface="Times New Roman"/>
              </a:rPr>
              <a:t>35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-40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%;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К/ц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35-50%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5766" y="383540"/>
            <a:ext cx="275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Структура</a:t>
            </a:r>
            <a:r>
              <a:rPr sz="24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раціону: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8661" y="802728"/>
            <a:ext cx="2428875" cy="731520"/>
          </a:xfrm>
          <a:prstGeom prst="rect">
            <a:avLst/>
          </a:prstGeom>
          <a:solidFill>
            <a:srgbClr val="FFC299"/>
          </a:solidFill>
        </p:spPr>
        <p:txBody>
          <a:bodyPr vert="horz" wrap="square" lIns="0" tIns="10668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840"/>
              </a:spcBef>
            </a:pPr>
            <a:r>
              <a:rPr sz="2400" dirty="0">
                <a:latin typeface="Times New Roman"/>
                <a:cs typeface="Times New Roman"/>
              </a:rPr>
              <a:t>Літній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період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7770" y="1446001"/>
            <a:ext cx="1974214" cy="112331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35"/>
              </a:spcBef>
            </a:pPr>
            <a:r>
              <a:rPr sz="2400" spc="-5" dirty="0">
                <a:latin typeface="Times New Roman"/>
                <a:cs typeface="Times New Roman"/>
              </a:rPr>
              <a:t>Зелені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50-60%;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Times New Roman"/>
                <a:cs typeface="Times New Roman"/>
              </a:rPr>
              <a:t>К/ц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45-50%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292" y="4035404"/>
            <a:ext cx="8116570" cy="249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9750" algn="just">
              <a:lnSpc>
                <a:spcPct val="150100"/>
              </a:lnSpc>
              <a:spcBef>
                <a:spcPts val="95"/>
              </a:spcBef>
            </a:pPr>
            <a:r>
              <a:rPr sz="1800" spc="-10" dirty="0">
                <a:latin typeface="Times New Roman"/>
                <a:cs typeface="Times New Roman"/>
              </a:rPr>
              <a:t>Основними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кормами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10" dirty="0">
                <a:latin typeface="Times New Roman"/>
                <a:cs typeface="Times New Roman"/>
              </a:rPr>
              <a:t>кролів </a:t>
            </a:r>
            <a:r>
              <a:rPr sz="1800" spc="-25" dirty="0">
                <a:latin typeface="Times New Roman"/>
                <a:cs typeface="Times New Roman"/>
              </a:rPr>
              <a:t>улітку </a:t>
            </a:r>
            <a:r>
              <a:rPr sz="1800" dirty="0">
                <a:latin typeface="Times New Roman"/>
                <a:cs typeface="Times New Roman"/>
              </a:rPr>
              <a:t>є </a:t>
            </a:r>
            <a:r>
              <a:rPr sz="1800" spc="-5" dirty="0">
                <a:latin typeface="Times New Roman"/>
                <a:cs typeface="Times New Roman"/>
              </a:rPr>
              <a:t>зелені </a:t>
            </a:r>
            <a:r>
              <a:rPr sz="1800" spc="-30" dirty="0">
                <a:latin typeface="Times New Roman"/>
                <a:cs typeface="Times New Roman"/>
              </a:rPr>
              <a:t>корми </a:t>
            </a:r>
            <a:r>
              <a:rPr sz="1800" spc="-5" dirty="0">
                <a:latin typeface="Times New Roman"/>
                <a:cs typeface="Times New Roman"/>
              </a:rPr>
              <a:t>(люцерна, </a:t>
            </a:r>
            <a:r>
              <a:rPr sz="1800" spc="-20" dirty="0">
                <a:latin typeface="Times New Roman"/>
                <a:cs typeface="Times New Roman"/>
              </a:rPr>
              <a:t>конюшина,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капуста,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гичка</a:t>
            </a:r>
            <a:r>
              <a:rPr sz="1800" spc="-5" dirty="0">
                <a:latin typeface="Times New Roman"/>
                <a:cs typeface="Times New Roman"/>
              </a:rPr>
              <a:t> моркви),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взимку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дрібностеблове</a:t>
            </a:r>
            <a:r>
              <a:rPr sz="1800" dirty="0">
                <a:latin typeface="Times New Roman"/>
                <a:cs typeface="Times New Roman"/>
              </a:rPr>
              <a:t> сіно,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гілковий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корм, </a:t>
            </a:r>
            <a:r>
              <a:rPr sz="1800" spc="-25" dirty="0">
                <a:latin typeface="Times New Roman"/>
                <a:cs typeface="Times New Roman"/>
              </a:rPr>
              <a:t> коренебульбоплоди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(морква,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буряки,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картопля, </a:t>
            </a:r>
            <a:r>
              <a:rPr sz="1800" spc="-15" dirty="0">
                <a:latin typeface="Times New Roman"/>
                <a:cs typeface="Times New Roman"/>
              </a:rPr>
              <a:t>топінамбур).</a:t>
            </a:r>
            <a:endParaRPr sz="1800">
              <a:latin typeface="Times New Roman"/>
              <a:cs typeface="Times New Roman"/>
            </a:endParaRPr>
          </a:p>
          <a:p>
            <a:pPr marL="552450" marR="1745614">
              <a:lnSpc>
                <a:spcPct val="150100"/>
              </a:lnSpc>
            </a:pPr>
            <a:r>
              <a:rPr sz="1800" dirty="0">
                <a:latin typeface="Times New Roman"/>
                <a:cs typeface="Times New Roman"/>
              </a:rPr>
              <a:t>Із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к/ц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овес,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ячмінь,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кукурудза,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горох,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соя,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макуха,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висівки.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мінеральних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кісткове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борошно,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крейду,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сіль.</a:t>
            </a:r>
            <a:endParaRPr sz="18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Times New Roman"/>
                <a:cs typeface="Times New Roman"/>
              </a:rPr>
              <a:t>Цінними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кормами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spc="-25" dirty="0">
                <a:latin typeface="Times New Roman"/>
                <a:cs typeface="Times New Roman"/>
              </a:rPr>
              <a:t>лактуючих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самок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10" dirty="0">
                <a:latin typeface="Times New Roman"/>
                <a:cs typeface="Times New Roman"/>
              </a:rPr>
              <a:t> відлученних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кролят </a:t>
            </a:r>
            <a:r>
              <a:rPr sz="1800" dirty="0">
                <a:latin typeface="Times New Roman"/>
                <a:cs typeface="Times New Roman"/>
              </a:rPr>
              <a:t>є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молоко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9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-5" dirty="0"/>
              <a:t>Сьо</a:t>
            </a:r>
            <a:r>
              <a:rPr spc="-40" dirty="0"/>
              <a:t>г</a:t>
            </a:r>
            <a:r>
              <a:rPr spc="-75" dirty="0"/>
              <a:t>о</a:t>
            </a:r>
            <a:r>
              <a:rPr dirty="0"/>
              <a:t>д</a:t>
            </a:r>
            <a:r>
              <a:rPr spc="-25" dirty="0"/>
              <a:t>н</a:t>
            </a:r>
            <a:r>
              <a:rPr dirty="0"/>
              <a:t>і</a:t>
            </a:r>
            <a:endParaRPr sz="28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298" y="284734"/>
            <a:ext cx="24974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1630" algn="l"/>
                <a:tab pos="1421130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в	</a:t>
            </a:r>
            <a:r>
              <a:rPr sz="2200" spc="-30" dirty="0">
                <a:solidFill>
                  <a:srgbClr val="404040"/>
                </a:solidFill>
                <a:latin typeface="Times New Roman"/>
                <a:cs typeface="Times New Roman"/>
              </a:rPr>
              <a:t>Україні	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прийняті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0361" y="284734"/>
            <a:ext cx="16122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4840" algn="l"/>
              </a:tabLst>
            </a:pPr>
            <a:r>
              <a:rPr sz="2200" spc="5" dirty="0">
                <a:solidFill>
                  <a:srgbClr val="404040"/>
                </a:solidFill>
                <a:latin typeface="Times New Roman"/>
                <a:cs typeface="Times New Roman"/>
              </a:rPr>
              <a:t>три	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системи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3950" y="284734"/>
            <a:ext cx="13036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у</a:t>
            </a:r>
            <a:r>
              <a:rPr sz="2200" spc="15" dirty="0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ри</a:t>
            </a:r>
            <a:r>
              <a:rPr sz="2200" spc="-35" dirty="0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ан</a:t>
            </a:r>
            <a:r>
              <a:rPr sz="2200" spc="-10" dirty="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9563" y="284734"/>
            <a:ext cx="12090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70610" algn="l"/>
              </a:tabLst>
            </a:pPr>
            <a:r>
              <a:rPr sz="2200" dirty="0">
                <a:solidFill>
                  <a:srgbClr val="404040"/>
                </a:solidFill>
                <a:latin typeface="Times New Roman"/>
                <a:cs typeface="Times New Roman"/>
              </a:rPr>
              <a:t>кр</a:t>
            </a:r>
            <a:r>
              <a:rPr sz="2200" spc="-2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л</a:t>
            </a:r>
            <a:r>
              <a:rPr sz="2200" spc="10" dirty="0">
                <a:solidFill>
                  <a:srgbClr val="404040"/>
                </a:solidFill>
                <a:latin typeface="Times New Roman"/>
                <a:cs typeface="Times New Roman"/>
              </a:rPr>
              <a:t>і</a:t>
            </a:r>
            <a:r>
              <a:rPr sz="2200" spc="-5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:	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867" y="620013"/>
            <a:ext cx="12382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з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овні</a:t>
            </a:r>
            <a:r>
              <a:rPr sz="2200" b="1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ш</a:t>
            </a:r>
            <a:r>
              <a:rPr sz="22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н</a:t>
            </a:r>
            <a:r>
              <a:rPr sz="2200" b="1" i="1" spc="5" dirty="0">
                <a:solidFill>
                  <a:srgbClr val="404040"/>
                </a:solidFill>
                <a:latin typeface="Times New Roman"/>
                <a:cs typeface="Times New Roman"/>
              </a:rPr>
              <a:t>і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9922" y="620013"/>
            <a:ext cx="67183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3530" algn="l"/>
                <a:tab pos="2814320" algn="l"/>
                <a:tab pos="3363595" algn="l"/>
                <a:tab pos="5031105" algn="l"/>
              </a:tabLst>
            </a:pPr>
            <a:r>
              <a:rPr sz="2200" b="1" i="1" spc="55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2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л</a:t>
            </a:r>
            <a:r>
              <a:rPr sz="22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і</a:t>
            </a:r>
            <a:r>
              <a:rPr sz="2200" b="1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2200" b="1" i="1" spc="-65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2200" b="1" i="1" spc="5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;	</a:t>
            </a:r>
            <a:r>
              <a:rPr sz="2200" b="1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ш</a:t>
            </a:r>
            <a:r>
              <a:rPr sz="2200" b="1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2200" b="1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ах	і	</a:t>
            </a:r>
            <a:r>
              <a:rPr sz="22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за</a:t>
            </a:r>
            <a:r>
              <a:rPr sz="2200" b="1" i="1" spc="-15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р</a:t>
            </a:r>
            <a:r>
              <a:rPr sz="2200" b="1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200" b="1" i="1" spc="10" dirty="0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22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х	</a:t>
            </a:r>
            <a:r>
              <a:rPr sz="2200" b="1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пр</a:t>
            </a: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м</a:t>
            </a:r>
            <a:r>
              <a:rPr sz="2200" b="1" i="1" spc="5" dirty="0">
                <a:solidFill>
                  <a:srgbClr val="404040"/>
                </a:solidFill>
                <a:latin typeface="Times New Roman"/>
                <a:cs typeface="Times New Roman"/>
              </a:rPr>
              <a:t>і</a:t>
            </a: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щ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енн</a:t>
            </a: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я</a:t>
            </a:r>
            <a:r>
              <a:rPr sz="2200" b="1" i="1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867" y="955674"/>
            <a:ext cx="21386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(крільчатниках).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1523" y="1124711"/>
            <a:ext cx="8881745" cy="3243580"/>
            <a:chOff x="251523" y="1124711"/>
            <a:chExt cx="8881745" cy="324358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3" y="1340738"/>
              <a:ext cx="3556380" cy="30272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6661" y="1124711"/>
              <a:ext cx="3336290" cy="32433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2" y="188595"/>
              <a:ext cx="4610227" cy="32404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96409" y="1079957"/>
            <a:ext cx="3368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12121"/>
                </a:solidFill>
                <a:latin typeface="Georgia"/>
                <a:cs typeface="Georgia"/>
              </a:rPr>
              <a:t>Двохярусне</a:t>
            </a:r>
            <a:r>
              <a:rPr sz="1800" spc="-10" dirty="0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12121"/>
                </a:solidFill>
                <a:latin typeface="Georgia"/>
                <a:cs typeface="Georgia"/>
              </a:rPr>
              <a:t>розміщення</a:t>
            </a:r>
            <a:r>
              <a:rPr sz="1800" spc="-35" dirty="0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Georgia"/>
                <a:cs typeface="Georgia"/>
              </a:rPr>
              <a:t>кліток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04" y="3572979"/>
            <a:ext cx="4608449" cy="28803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84445" y="4982971"/>
            <a:ext cx="308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12121"/>
                </a:solidFill>
                <a:latin typeface="Georgia"/>
                <a:cs typeface="Georgia"/>
              </a:rPr>
              <a:t>Шеди</a:t>
            </a:r>
            <a:r>
              <a:rPr sz="1800" dirty="0">
                <a:solidFill>
                  <a:srgbClr val="212121"/>
                </a:solidFill>
                <a:latin typeface="Georgia"/>
                <a:cs typeface="Georgia"/>
              </a:rPr>
              <a:t> для</a:t>
            </a:r>
            <a:r>
              <a:rPr sz="1800" spc="-25" dirty="0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212121"/>
                </a:solidFill>
                <a:latin typeface="Georgia"/>
                <a:cs typeface="Georgia"/>
              </a:rPr>
              <a:t>утримання</a:t>
            </a:r>
            <a:r>
              <a:rPr sz="1800" spc="-15" dirty="0">
                <a:solidFill>
                  <a:srgbClr val="212121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Georgia"/>
                <a:cs typeface="Georgia"/>
              </a:rPr>
              <a:t>кролів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49529"/>
            <a:ext cx="7948930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1839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5.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Утримання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та</a:t>
            </a:r>
            <a:r>
              <a:rPr sz="2400" b="1" spc="-30" dirty="0">
                <a:latin typeface="Times New Roman"/>
                <a:cs typeface="Times New Roman"/>
              </a:rPr>
              <a:t> годівля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кролів.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indent="539750" algn="just">
              <a:lnSpc>
                <a:spcPct val="98800"/>
              </a:lnSpc>
            </a:pPr>
            <a:r>
              <a:rPr sz="2400" spc="-10" dirty="0">
                <a:latin typeface="Times New Roman"/>
                <a:cs typeface="Times New Roman"/>
              </a:rPr>
              <a:t>Від </a:t>
            </a:r>
            <a:r>
              <a:rPr sz="2400" spc="-5" dirty="0">
                <a:latin typeface="Times New Roman"/>
                <a:cs typeface="Times New Roman"/>
              </a:rPr>
              <a:t>системи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5" dirty="0">
                <a:latin typeface="Times New Roman"/>
                <a:cs typeface="Times New Roman"/>
              </a:rPr>
              <a:t>способу утримання </a:t>
            </a:r>
            <a:r>
              <a:rPr sz="2400" spc="-10" dirty="0">
                <a:latin typeface="Times New Roman"/>
                <a:cs typeface="Times New Roman"/>
              </a:rPr>
              <a:t>кролів </a:t>
            </a:r>
            <a:r>
              <a:rPr sz="2400" spc="-20" dirty="0">
                <a:latin typeface="Times New Roman"/>
                <a:cs typeface="Times New Roman"/>
              </a:rPr>
              <a:t>значною </a:t>
            </a:r>
            <a:r>
              <a:rPr sz="2400" spc="-10" dirty="0">
                <a:latin typeface="Times New Roman"/>
                <a:cs typeface="Times New Roman"/>
              </a:rPr>
              <a:t>мірою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залежить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стан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здоров</a:t>
            </a:r>
            <a:r>
              <a:rPr sz="2400" spc="-10" dirty="0">
                <a:latin typeface="Calibri"/>
                <a:cs typeface="Calibri"/>
              </a:rPr>
              <a:t>’</a:t>
            </a:r>
            <a:r>
              <a:rPr sz="2400" spc="-10" dirty="0">
                <a:latin typeface="Times New Roman"/>
                <a:cs typeface="Times New Roman"/>
              </a:rPr>
              <a:t>я,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ріст,</a:t>
            </a:r>
            <a:r>
              <a:rPr sz="2400" spc="5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розвиток,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продуктивність,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якість</a:t>
            </a:r>
            <a:r>
              <a:rPr sz="2400" spc="-15" dirty="0">
                <a:latin typeface="Times New Roman"/>
                <a:cs typeface="Times New Roman"/>
              </a:rPr>
              <a:t> шкурок,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пуху,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spc="-5" dirty="0">
                <a:latin typeface="Calibri"/>
                <a:cs typeface="Calibri"/>
              </a:rPr>
              <a:t>’</a:t>
            </a:r>
            <a:r>
              <a:rPr sz="2400" spc="-5" dirty="0">
                <a:latin typeface="Times New Roman"/>
                <a:cs typeface="Times New Roman"/>
              </a:rPr>
              <a:t>яса.</a:t>
            </a:r>
            <a:endParaRPr sz="2400">
              <a:latin typeface="Times New Roman"/>
              <a:cs typeface="Times New Roman"/>
            </a:endParaRPr>
          </a:p>
          <a:p>
            <a:pPr marL="552450" algn="just">
              <a:lnSpc>
                <a:spcPct val="100000"/>
              </a:lnSpc>
              <a:spcBef>
                <a:spcPts val="75"/>
              </a:spcBef>
            </a:pPr>
            <a:r>
              <a:rPr sz="2400" spc="-10" dirty="0">
                <a:latin typeface="Times New Roman"/>
                <a:cs typeface="Times New Roman"/>
              </a:rPr>
              <a:t>Розрізняють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такі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системи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утримання: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552450" indent="-540385">
              <a:lnSpc>
                <a:spcPct val="100000"/>
              </a:lnSpc>
              <a:spcBef>
                <a:spcPts val="5"/>
              </a:spcBef>
              <a:buChar char="•"/>
              <a:tabLst>
                <a:tab pos="551815" algn="l"/>
                <a:tab pos="553085" algn="l"/>
              </a:tabLst>
            </a:pPr>
            <a:r>
              <a:rPr sz="2400" dirty="0">
                <a:latin typeface="Times New Roman"/>
                <a:cs typeface="Times New Roman"/>
              </a:rPr>
              <a:t>Зовнішня;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552450" indent="-540385">
              <a:lnSpc>
                <a:spcPct val="100000"/>
              </a:lnSpc>
              <a:buChar char="•"/>
              <a:tabLst>
                <a:tab pos="551815" algn="l"/>
                <a:tab pos="553085" algn="l"/>
              </a:tabLst>
            </a:pPr>
            <a:r>
              <a:rPr sz="2400" dirty="0">
                <a:latin typeface="Times New Roman"/>
                <a:cs typeface="Times New Roman"/>
              </a:rPr>
              <a:t>Закрита;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552450" indent="-540385">
              <a:lnSpc>
                <a:spcPct val="100000"/>
              </a:lnSpc>
              <a:spcBef>
                <a:spcPts val="5"/>
              </a:spcBef>
              <a:buChar char="•"/>
              <a:tabLst>
                <a:tab pos="551815" algn="l"/>
                <a:tab pos="553085" algn="l"/>
              </a:tabLst>
            </a:pPr>
            <a:r>
              <a:rPr sz="2400" spc="-20" dirty="0">
                <a:latin typeface="Times New Roman"/>
                <a:cs typeface="Times New Roman"/>
              </a:rPr>
              <a:t>Комбінована;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552450" indent="-540385">
              <a:lnSpc>
                <a:spcPct val="100000"/>
              </a:lnSpc>
              <a:buChar char="•"/>
              <a:tabLst>
                <a:tab pos="551815" algn="l"/>
                <a:tab pos="553085" algn="l"/>
              </a:tabLst>
            </a:pPr>
            <a:r>
              <a:rPr sz="2400" spc="-15" dirty="0">
                <a:latin typeface="Times New Roman"/>
                <a:cs typeface="Times New Roman"/>
              </a:rPr>
              <a:t>Щедова.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4032" y="3500499"/>
            <a:ext cx="4569967" cy="33574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500888"/>
            <a:ext cx="784034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53911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Найпрогресивніший</a:t>
            </a:r>
            <a:r>
              <a:rPr sz="2400" spc="5" dirty="0">
                <a:latin typeface="Times New Roman"/>
                <a:cs typeface="Times New Roman"/>
              </a:rPr>
              <a:t> спосіб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утримання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(при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будь-якій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те</a:t>
            </a:r>
            <a:r>
              <a:rPr sz="2400" spc="-1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і)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325" dirty="0">
                <a:latin typeface="Verdana"/>
                <a:cs typeface="Verdana"/>
              </a:rPr>
              <a:t>–</a:t>
            </a:r>
            <a:r>
              <a:rPr sz="2400" spc="-245" dirty="0">
                <a:latin typeface="Verdana"/>
                <a:cs typeface="Verdana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лі</a:t>
            </a:r>
            <a:r>
              <a:rPr sz="2400" spc="5" dirty="0">
                <a:latin typeface="Times New Roman"/>
                <a:cs typeface="Times New Roman"/>
              </a:rPr>
              <a:t>т</a:t>
            </a:r>
            <a:r>
              <a:rPr sz="2400" spc="-114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ови</a:t>
            </a:r>
            <a:r>
              <a:rPr sz="2400" spc="20" dirty="0">
                <a:latin typeface="Times New Roman"/>
                <a:cs typeface="Times New Roman"/>
              </a:rPr>
              <a:t>й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Зовнішня</a:t>
            </a:r>
            <a:r>
              <a:rPr sz="2400" spc="-15" dirty="0">
                <a:latin typeface="Times New Roman"/>
                <a:cs typeface="Times New Roman"/>
              </a:rPr>
              <a:t>.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Цілий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відкритому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повітрі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клітках.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indent="539115" algn="just">
              <a:lnSpc>
                <a:spcPct val="100000"/>
              </a:lnSpc>
            </a:pPr>
            <a:r>
              <a:rPr sz="2400" b="1" spc="5" dirty="0">
                <a:latin typeface="Times New Roman"/>
                <a:cs typeface="Times New Roman"/>
              </a:rPr>
              <a:t>Закрита</a:t>
            </a:r>
            <a:r>
              <a:rPr sz="2400" spc="5" dirty="0">
                <a:latin typeface="Times New Roman"/>
                <a:cs typeface="Times New Roman"/>
              </a:rPr>
              <a:t>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Найпрогресивніша.</a:t>
            </a:r>
            <a:r>
              <a:rPr sz="2400" spc="6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Автонапування,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механічне видалення гною, </a:t>
            </a:r>
            <a:r>
              <a:rPr sz="2400" spc="-10" dirty="0">
                <a:latin typeface="Times New Roman"/>
                <a:cs typeface="Times New Roman"/>
              </a:rPr>
              <a:t>вентиляції,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клітках </a:t>
            </a:r>
            <a:r>
              <a:rPr sz="2400" spc="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2 і 3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яруси.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3501072"/>
            <a:ext cx="3554476" cy="28064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09753"/>
            <a:ext cx="8992870" cy="240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75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Щедова.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Навіс,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під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якими</a:t>
            </a:r>
            <a:r>
              <a:rPr sz="2400" dirty="0">
                <a:latin typeface="Times New Roman"/>
                <a:cs typeface="Times New Roman"/>
              </a:rPr>
              <a:t> у 1-2 </a:t>
            </a:r>
            <a:r>
              <a:rPr sz="2400" spc="-15" dirty="0">
                <a:latin typeface="Times New Roman"/>
                <a:cs typeface="Times New Roman"/>
              </a:rPr>
              <a:t>яруси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розміщені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клітки,</a:t>
            </a:r>
            <a:r>
              <a:rPr sz="2400" dirty="0">
                <a:latin typeface="Times New Roman"/>
                <a:cs typeface="Times New Roman"/>
              </a:rPr>
              <a:t> але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ефективність утримання </a:t>
            </a:r>
            <a:r>
              <a:rPr sz="2400" dirty="0">
                <a:latin typeface="Times New Roman"/>
                <a:cs typeface="Times New Roman"/>
              </a:rPr>
              <a:t>залежить </a:t>
            </a:r>
            <a:r>
              <a:rPr sz="2400" spc="-5" dirty="0">
                <a:latin typeface="Times New Roman"/>
                <a:cs typeface="Times New Roman"/>
              </a:rPr>
              <a:t>від </a:t>
            </a:r>
            <a:r>
              <a:rPr sz="2400" dirty="0">
                <a:latin typeface="Times New Roman"/>
                <a:cs typeface="Times New Roman"/>
              </a:rPr>
              <a:t>зовнішньої </a:t>
            </a:r>
            <a:r>
              <a:rPr sz="2400" spc="-15" dirty="0">
                <a:latin typeface="Times New Roman"/>
                <a:cs typeface="Times New Roman"/>
              </a:rPr>
              <a:t>температури, </a:t>
            </a:r>
            <a:r>
              <a:rPr sz="2400" spc="-10" dirty="0">
                <a:latin typeface="Times New Roman"/>
                <a:cs typeface="Times New Roman"/>
              </a:rPr>
              <a:t>тому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ця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система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рекомендується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 районів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м</a:t>
            </a:r>
            <a:r>
              <a:rPr sz="2400" spc="10" dirty="0">
                <a:latin typeface="Verdana"/>
                <a:cs typeface="Verdana"/>
              </a:rPr>
              <a:t>’</a:t>
            </a:r>
            <a:r>
              <a:rPr sz="2400" spc="10" dirty="0">
                <a:latin typeface="Times New Roman"/>
                <a:cs typeface="Times New Roman"/>
              </a:rPr>
              <a:t>якою </a:t>
            </a:r>
            <a:r>
              <a:rPr sz="2400" dirty="0">
                <a:latin typeface="Times New Roman"/>
                <a:cs typeface="Times New Roman"/>
              </a:rPr>
              <a:t>зимою.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155575" marR="149860" indent="539115" algn="just">
              <a:lnSpc>
                <a:spcPct val="100000"/>
              </a:lnSpc>
            </a:pPr>
            <a:r>
              <a:rPr sz="2400" b="1" spc="-20" dirty="0">
                <a:latin typeface="Times New Roman"/>
                <a:cs typeface="Times New Roman"/>
              </a:rPr>
              <a:t>Комбінована.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 </a:t>
            </a:r>
            <a:r>
              <a:rPr sz="2400" spc="5" dirty="0">
                <a:latin typeface="Times New Roman"/>
                <a:cs typeface="Times New Roman"/>
              </a:rPr>
              <a:t>весни </a:t>
            </a:r>
            <a:r>
              <a:rPr sz="2400" dirty="0">
                <a:latin typeface="Times New Roman"/>
                <a:cs typeface="Times New Roman"/>
              </a:rPr>
              <a:t>до </a:t>
            </a:r>
            <a:r>
              <a:rPr sz="2400" spc="10" dirty="0">
                <a:latin typeface="Times New Roman"/>
                <a:cs typeface="Times New Roman"/>
              </a:rPr>
              <a:t>осені </a:t>
            </a:r>
            <a:r>
              <a:rPr sz="2400" spc="-5" dirty="0">
                <a:latin typeface="Times New Roman"/>
                <a:cs typeface="Times New Roman"/>
              </a:rPr>
              <a:t>утримується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відкритому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повітрі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 тільки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зимою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кролів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переносять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приміщення.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187" y="1069924"/>
            <a:ext cx="658939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242570" algn="l"/>
              </a:tabLst>
            </a:pPr>
            <a:r>
              <a:rPr sz="2400" spc="-15" dirty="0">
                <a:latin typeface="Times New Roman"/>
                <a:cs typeface="Times New Roman"/>
              </a:rPr>
              <a:t>Значення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та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біологічні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особливості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кролів.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buSzPct val="95833"/>
              <a:buAutoNum type="arabicPeriod"/>
              <a:tabLst>
                <a:tab pos="318135" algn="l"/>
              </a:tabLst>
            </a:pPr>
            <a:r>
              <a:rPr sz="2400" spc="-20" dirty="0">
                <a:latin typeface="Times New Roman"/>
                <a:cs typeface="Times New Roman"/>
              </a:rPr>
              <a:t>Продукція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кролівництва.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"/>
              </a:spcBef>
              <a:buSzPct val="95833"/>
              <a:buAutoNum type="arabicPeriod"/>
              <a:tabLst>
                <a:tab pos="318135" algn="l"/>
              </a:tabLst>
            </a:pPr>
            <a:r>
              <a:rPr sz="2400" spc="-20" dirty="0">
                <a:latin typeface="Times New Roman"/>
                <a:cs typeface="Times New Roman"/>
              </a:rPr>
              <a:t>Породи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кролів.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buSzPct val="95833"/>
              <a:buAutoNum type="arabicPeriod"/>
              <a:tabLst>
                <a:tab pos="318135" algn="l"/>
              </a:tabLst>
            </a:pPr>
            <a:r>
              <a:rPr sz="2400" spc="-15" dirty="0">
                <a:latin typeface="Times New Roman"/>
                <a:cs typeface="Times New Roman"/>
              </a:rPr>
              <a:t>Розведення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кролів.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buSzPct val="95833"/>
              <a:buAutoNum type="arabicPeriod"/>
              <a:tabLst>
                <a:tab pos="318135" algn="l"/>
              </a:tabLst>
            </a:pPr>
            <a:r>
              <a:rPr sz="2400" spc="-50" dirty="0">
                <a:latin typeface="Times New Roman"/>
                <a:cs typeface="Times New Roman"/>
              </a:rPr>
              <a:t>Годівля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та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утримання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кролів.</a:t>
            </a:r>
            <a:endParaRPr sz="2400" dirty="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buSzPct val="95833"/>
              <a:buAutoNum type="arabicPeriod"/>
              <a:tabLst>
                <a:tab pos="318135" algn="l"/>
              </a:tabLst>
            </a:pPr>
            <a:r>
              <a:rPr sz="2400" spc="-20" dirty="0">
                <a:latin typeface="Times New Roman"/>
                <a:cs typeface="Times New Roman"/>
              </a:rPr>
              <a:t>Харчова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цінність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та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хімічний</a:t>
            </a:r>
            <a:r>
              <a:rPr sz="2400" spc="-5" dirty="0">
                <a:latin typeface="Times New Roman"/>
                <a:cs typeface="Times New Roman"/>
              </a:rPr>
              <a:t> склад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м'яса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>
                <a:latin typeface="Times New Roman"/>
                <a:cs typeface="Times New Roman"/>
              </a:rPr>
              <a:t>кролів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2900"/>
            <a:ext cx="9144000" cy="6715125"/>
            <a:chOff x="0" y="142900"/>
            <a:chExt cx="9144000" cy="6715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498" y="3857624"/>
              <a:ext cx="4411853" cy="30003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42900"/>
              <a:ext cx="9144000" cy="523240"/>
            </a:xfrm>
            <a:custGeom>
              <a:avLst/>
              <a:gdLst/>
              <a:ahLst/>
              <a:cxnLst/>
              <a:rect l="l" t="t" r="r" b="b"/>
              <a:pathLst>
                <a:path w="9144000" h="523240">
                  <a:moveTo>
                    <a:pt x="9144000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9144000" y="52321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C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39538" y="163830"/>
            <a:ext cx="1808861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000000"/>
                </a:solidFill>
              </a:rPr>
              <a:t>План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4450715" y="572643"/>
            <a:ext cx="783590" cy="24765"/>
          </a:xfrm>
          <a:custGeom>
            <a:avLst/>
            <a:gdLst/>
            <a:ahLst/>
            <a:cxnLst/>
            <a:rect l="l" t="t" r="r" b="b"/>
            <a:pathLst>
              <a:path w="783589" h="24765">
                <a:moveTo>
                  <a:pt x="783336" y="0"/>
                </a:moveTo>
                <a:lnTo>
                  <a:pt x="0" y="0"/>
                </a:lnTo>
                <a:lnTo>
                  <a:pt x="0" y="24384"/>
                </a:lnTo>
                <a:lnTo>
                  <a:pt x="783336" y="24384"/>
                </a:lnTo>
                <a:lnTo>
                  <a:pt x="783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717041"/>
            <a:ext cx="7914005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Times New Roman"/>
                <a:cs typeface="Times New Roman"/>
              </a:rPr>
              <a:t>6.Харчова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цінність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мяса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кролів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Після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забою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кроля </a:t>
            </a:r>
            <a:r>
              <a:rPr sz="2400" b="1" spc="-15" dirty="0">
                <a:latin typeface="Times New Roman"/>
                <a:cs typeface="Times New Roman"/>
              </a:rPr>
              <a:t>одержують: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40" dirty="0">
                <a:latin typeface="Times New Roman"/>
                <a:cs typeface="Times New Roman"/>
              </a:rPr>
              <a:t>тушку,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жир-сирець,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5" dirty="0">
                <a:latin typeface="Times New Roman"/>
                <a:cs typeface="Times New Roman"/>
              </a:rPr>
              <a:t>субпродукти,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ендокринно-ферментну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сировину</a:t>
            </a:r>
            <a:endParaRPr sz="240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і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шкурку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М'ясо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кролів</a:t>
            </a:r>
            <a:r>
              <a:rPr sz="2400" spc="-5" dirty="0">
                <a:latin typeface="Times New Roman"/>
                <a:cs typeface="Times New Roman"/>
              </a:rPr>
              <a:t>відрізняється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від</a:t>
            </a:r>
            <a:r>
              <a:rPr sz="2400" dirty="0">
                <a:latin typeface="Times New Roman"/>
                <a:cs typeface="Times New Roman"/>
              </a:rPr>
              <a:t> м'яса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інших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сільськогосподарських </a:t>
            </a:r>
            <a:r>
              <a:rPr sz="2400" spc="-10" dirty="0">
                <a:latin typeface="Times New Roman"/>
                <a:cs typeface="Times New Roman"/>
              </a:rPr>
              <a:t>тварин </a:t>
            </a:r>
            <a:r>
              <a:rPr sz="2400" spc="5" dirty="0">
                <a:latin typeface="Times New Roman"/>
                <a:cs typeface="Times New Roman"/>
              </a:rPr>
              <a:t>за </a:t>
            </a:r>
            <a:r>
              <a:rPr sz="2400" spc="-5" dirty="0">
                <a:latin typeface="Times New Roman"/>
                <a:cs typeface="Times New Roman"/>
              </a:rPr>
              <a:t>морфологічним </a:t>
            </a:r>
            <a:r>
              <a:rPr sz="2400" dirty="0">
                <a:latin typeface="Times New Roman"/>
                <a:cs typeface="Times New Roman"/>
              </a:rPr>
              <a:t>і хімічним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складом.</a:t>
            </a:r>
            <a:endParaRPr sz="2400">
              <a:latin typeface="Times New Roman"/>
              <a:cs typeface="Times New Roman"/>
            </a:endParaRPr>
          </a:p>
          <a:p>
            <a:pPr marL="12700" marR="11430" algn="just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М'ясо</a:t>
            </a:r>
            <a:r>
              <a:rPr sz="2400" spc="-5" dirty="0">
                <a:latin typeface="Times New Roman"/>
                <a:cs typeface="Times New Roman"/>
              </a:rPr>
              <a:t> кролів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ніжне,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світлого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кольору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з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рожевим </a:t>
            </a:r>
            <a:r>
              <a:rPr sz="2400" b="1" i="1" spc="-58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відтінком</a:t>
            </a:r>
            <a:r>
              <a:rPr sz="2400" spc="-15" dirty="0">
                <a:latin typeface="Times New Roman"/>
                <a:cs typeface="Times New Roman"/>
              </a:rPr>
              <a:t>.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Сполучна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тканина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розвинена</a:t>
            </a:r>
            <a:r>
              <a:rPr sz="2400" spc="-5" dirty="0">
                <a:latin typeface="Times New Roman"/>
                <a:cs typeface="Times New Roman"/>
              </a:rPr>
              <a:t> слабо.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latin typeface="Times New Roman"/>
                <a:cs typeface="Times New Roman"/>
              </a:rPr>
              <a:t>Вихід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найбільш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цінної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харчовому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відношенні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м'язової </a:t>
            </a:r>
            <a:r>
              <a:rPr sz="2400" spc="-5" dirty="0">
                <a:latin typeface="Times New Roman"/>
                <a:cs typeface="Times New Roman"/>
              </a:rPr>
              <a:t> тканини </a:t>
            </a:r>
            <a:r>
              <a:rPr sz="2400" spc="-15" dirty="0">
                <a:latin typeface="Times New Roman"/>
                <a:cs typeface="Times New Roman"/>
              </a:rPr>
              <a:t>тушок </a:t>
            </a:r>
            <a:r>
              <a:rPr sz="2400" spc="-5" dirty="0">
                <a:latin typeface="Times New Roman"/>
                <a:cs typeface="Times New Roman"/>
              </a:rPr>
              <a:t>кролів </a:t>
            </a:r>
            <a:r>
              <a:rPr sz="2400" spc="-10" dirty="0">
                <a:latin typeface="Times New Roman"/>
                <a:cs typeface="Times New Roman"/>
              </a:rPr>
              <a:t>характер </a:t>
            </a:r>
            <a:r>
              <a:rPr sz="2400" spc="-5" dirty="0">
                <a:latin typeface="Times New Roman"/>
                <a:cs typeface="Times New Roman"/>
              </a:rPr>
              <a:t>складає (81-83% проти 50- </a:t>
            </a:r>
            <a:r>
              <a:rPr sz="2400" dirty="0">
                <a:latin typeface="Times New Roman"/>
                <a:cs typeface="Times New Roman"/>
              </a:rPr>
              <a:t> 60%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 інших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видів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тварин).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1005078"/>
            <a:ext cx="805624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Хімічний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склад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м'яса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кролів: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433070" algn="l"/>
                <a:tab pos="433705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збільшений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вміст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вологи</a:t>
            </a:r>
            <a:r>
              <a:rPr sz="2400" i="1" spc="2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(74-77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%),</a:t>
            </a:r>
            <a:endParaRPr sz="2400">
              <a:latin typeface="Times New Roman"/>
              <a:cs typeface="Times New Roman"/>
            </a:endParaRPr>
          </a:p>
          <a:p>
            <a:pPr marL="356870" marR="8255" indent="-344805">
              <a:lnSpc>
                <a:spcPct val="100000"/>
              </a:lnSpc>
              <a:buFont typeface="Times New Roman"/>
              <a:buChar char="-"/>
              <a:tabLst>
                <a:tab pos="433070" algn="l"/>
                <a:tab pos="433705" algn="l"/>
                <a:tab pos="2082800" algn="l"/>
                <a:tab pos="3259454" algn="l"/>
                <a:tab pos="4195445" algn="l"/>
                <a:tab pos="5094605" algn="l"/>
                <a:tab pos="6073775" algn="l"/>
                <a:tab pos="6598284" algn="l"/>
              </a:tabLst>
            </a:pPr>
            <a:r>
              <a:rPr dirty="0"/>
              <a:t>	</a:t>
            </a:r>
            <a:r>
              <a:rPr sz="2400" i="1" spc="5" dirty="0">
                <a:latin typeface="Times New Roman"/>
                <a:cs typeface="Times New Roman"/>
              </a:rPr>
              <a:t>д</a:t>
            </a:r>
            <a:r>
              <a:rPr sz="2400" i="1" dirty="0">
                <a:latin typeface="Times New Roman"/>
                <a:cs typeface="Times New Roman"/>
              </a:rPr>
              <a:t>о</a:t>
            </a:r>
            <a:r>
              <a:rPr sz="2400" i="1" spc="-10" dirty="0">
                <a:latin typeface="Times New Roman"/>
                <a:cs typeface="Times New Roman"/>
              </a:rPr>
              <a:t>с</a:t>
            </a:r>
            <a:r>
              <a:rPr sz="2400" i="1" spc="15" dirty="0">
                <a:latin typeface="Times New Roman"/>
                <a:cs typeface="Times New Roman"/>
              </a:rPr>
              <a:t>т</a:t>
            </a:r>
            <a:r>
              <a:rPr sz="2400" i="1" dirty="0">
                <a:latin typeface="Times New Roman"/>
                <a:cs typeface="Times New Roman"/>
              </a:rPr>
              <a:t>атн</a:t>
            </a:r>
            <a:r>
              <a:rPr sz="2400" i="1" spc="10" dirty="0">
                <a:latin typeface="Times New Roman"/>
                <a:cs typeface="Times New Roman"/>
              </a:rPr>
              <a:t>ь</a:t>
            </a:r>
            <a:r>
              <a:rPr sz="2400" i="1" dirty="0">
                <a:latin typeface="Times New Roman"/>
                <a:cs typeface="Times New Roman"/>
              </a:rPr>
              <a:t>о	</a:t>
            </a:r>
            <a:r>
              <a:rPr sz="2400" i="1" spc="-10" dirty="0">
                <a:latin typeface="Times New Roman"/>
                <a:cs typeface="Times New Roman"/>
              </a:rPr>
              <a:t>в</a:t>
            </a:r>
            <a:r>
              <a:rPr sz="2400" i="1" dirty="0">
                <a:latin typeface="Times New Roman"/>
                <a:cs typeface="Times New Roman"/>
              </a:rPr>
              <a:t>и</a:t>
            </a:r>
            <a:r>
              <a:rPr sz="2400" i="1" spc="-85" dirty="0">
                <a:latin typeface="Times New Roman"/>
                <a:cs typeface="Times New Roman"/>
              </a:rPr>
              <a:t>с</a:t>
            </a:r>
            <a:r>
              <a:rPr sz="2400" i="1" dirty="0">
                <a:latin typeface="Times New Roman"/>
                <a:cs typeface="Times New Roman"/>
              </a:rPr>
              <a:t>окий	</a:t>
            </a:r>
            <a:r>
              <a:rPr sz="2400" i="1" spc="10" dirty="0">
                <a:latin typeface="Times New Roman"/>
                <a:cs typeface="Times New Roman"/>
              </a:rPr>
              <a:t>в</a:t>
            </a:r>
            <a:r>
              <a:rPr sz="2400" i="1" spc="-5" dirty="0">
                <a:latin typeface="Times New Roman"/>
                <a:cs typeface="Times New Roman"/>
              </a:rPr>
              <a:t>м</a:t>
            </a:r>
            <a:r>
              <a:rPr sz="2400" i="1" spc="5" dirty="0">
                <a:latin typeface="Times New Roman"/>
                <a:cs typeface="Times New Roman"/>
              </a:rPr>
              <a:t>і</a:t>
            </a:r>
            <a:r>
              <a:rPr sz="2400" i="1" spc="-10" dirty="0">
                <a:latin typeface="Times New Roman"/>
                <a:cs typeface="Times New Roman"/>
              </a:rPr>
              <a:t>с</a:t>
            </a:r>
            <a:r>
              <a:rPr sz="2400" i="1" dirty="0">
                <a:latin typeface="Times New Roman"/>
                <a:cs typeface="Times New Roman"/>
              </a:rPr>
              <a:t>т	</a:t>
            </a:r>
            <a:r>
              <a:rPr sz="2400" i="1" spc="-10" dirty="0">
                <a:latin typeface="Times New Roman"/>
                <a:cs typeface="Times New Roman"/>
              </a:rPr>
              <a:t>б</a:t>
            </a:r>
            <a:r>
              <a:rPr sz="2400" i="1" dirty="0">
                <a:latin typeface="Times New Roman"/>
                <a:cs typeface="Times New Roman"/>
              </a:rPr>
              <a:t>і</a:t>
            </a:r>
            <a:r>
              <a:rPr sz="2400" i="1" spc="10" dirty="0">
                <a:latin typeface="Times New Roman"/>
                <a:cs typeface="Times New Roman"/>
              </a:rPr>
              <a:t>л</a:t>
            </a:r>
            <a:r>
              <a:rPr sz="2400" i="1" dirty="0">
                <a:latin typeface="Times New Roman"/>
                <a:cs typeface="Times New Roman"/>
              </a:rPr>
              <a:t>к</a:t>
            </a:r>
            <a:r>
              <a:rPr sz="2400" i="1" spc="5" dirty="0">
                <a:latin typeface="Times New Roman"/>
                <a:cs typeface="Times New Roman"/>
              </a:rPr>
              <a:t>і</a:t>
            </a:r>
            <a:r>
              <a:rPr sz="2400" i="1" dirty="0">
                <a:latin typeface="Times New Roman"/>
                <a:cs typeface="Times New Roman"/>
              </a:rPr>
              <a:t>в	</a:t>
            </a:r>
            <a:r>
              <a:rPr sz="2400" i="1" spc="-35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15</a:t>
            </a:r>
            <a:r>
              <a:rPr sz="2400" i="1" spc="-10" dirty="0">
                <a:latin typeface="Times New Roman"/>
                <a:cs typeface="Times New Roman"/>
              </a:rPr>
              <a:t>-</a:t>
            </a:r>
            <a:r>
              <a:rPr sz="2400" i="1" dirty="0">
                <a:latin typeface="Times New Roman"/>
                <a:cs typeface="Times New Roman"/>
              </a:rPr>
              <a:t>19	</a:t>
            </a:r>
            <a:r>
              <a:rPr sz="2400" i="1" spc="15" dirty="0">
                <a:latin typeface="Times New Roman"/>
                <a:cs typeface="Times New Roman"/>
              </a:rPr>
              <a:t>%</a:t>
            </a:r>
            <a:r>
              <a:rPr sz="2400" i="1" dirty="0">
                <a:latin typeface="Times New Roman"/>
                <a:cs typeface="Times New Roman"/>
              </a:rPr>
              <a:t>)	п</a:t>
            </a:r>
            <a:r>
              <a:rPr sz="2400" i="1" spc="-10" dirty="0">
                <a:latin typeface="Times New Roman"/>
                <a:cs typeface="Times New Roman"/>
              </a:rPr>
              <a:t>е</a:t>
            </a:r>
            <a:r>
              <a:rPr sz="2400" i="1" dirty="0">
                <a:latin typeface="Times New Roman"/>
                <a:cs typeface="Times New Roman"/>
              </a:rPr>
              <a:t>р</a:t>
            </a:r>
            <a:r>
              <a:rPr sz="2400" i="1" spc="-10" dirty="0">
                <a:latin typeface="Times New Roman"/>
                <a:cs typeface="Times New Roman"/>
              </a:rPr>
              <a:t>е</a:t>
            </a:r>
            <a:r>
              <a:rPr sz="2400" i="1" spc="-35" dirty="0">
                <a:latin typeface="Times New Roman"/>
                <a:cs typeface="Times New Roman"/>
              </a:rPr>
              <a:t>в</a:t>
            </a:r>
            <a:r>
              <a:rPr sz="2400" i="1" dirty="0">
                <a:latin typeface="Times New Roman"/>
                <a:cs typeface="Times New Roman"/>
              </a:rPr>
              <a:t>аж</a:t>
            </a:r>
            <a:r>
              <a:rPr sz="2400" i="1" spc="5" dirty="0">
                <a:latin typeface="Times New Roman"/>
                <a:cs typeface="Times New Roman"/>
              </a:rPr>
              <a:t>н</a:t>
            </a:r>
            <a:r>
              <a:rPr sz="2400" i="1" dirty="0">
                <a:latin typeface="Times New Roman"/>
                <a:cs typeface="Times New Roman"/>
              </a:rPr>
              <a:t>о  повноцінних.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  <a:tab pos="1557655" algn="l"/>
                <a:tab pos="2515235" algn="l"/>
                <a:tab pos="3427095" algn="l"/>
                <a:tab pos="4125595" algn="l"/>
                <a:tab pos="4747260" algn="l"/>
                <a:tab pos="6948805" algn="l"/>
              </a:tabLst>
            </a:pPr>
            <a:r>
              <a:rPr sz="2400" i="1" spc="5" dirty="0">
                <a:latin typeface="Times New Roman"/>
                <a:cs typeface="Times New Roman"/>
              </a:rPr>
              <a:t>н</a:t>
            </a:r>
            <a:r>
              <a:rPr sz="2400" i="1" dirty="0">
                <a:latin typeface="Times New Roman"/>
                <a:cs typeface="Times New Roman"/>
              </a:rPr>
              <a:t>из</a:t>
            </a:r>
            <a:r>
              <a:rPr sz="2400" i="1" spc="5" dirty="0">
                <a:latin typeface="Times New Roman"/>
                <a:cs typeface="Times New Roman"/>
              </a:rPr>
              <a:t>ь</a:t>
            </a:r>
            <a:r>
              <a:rPr sz="2400" i="1" dirty="0">
                <a:latin typeface="Times New Roman"/>
                <a:cs typeface="Times New Roman"/>
              </a:rPr>
              <a:t>к</a:t>
            </a:r>
            <a:r>
              <a:rPr sz="2400" i="1" spc="10" dirty="0">
                <a:latin typeface="Times New Roman"/>
                <a:cs typeface="Times New Roman"/>
              </a:rPr>
              <a:t>и</a:t>
            </a:r>
            <a:r>
              <a:rPr sz="2400" i="1" dirty="0">
                <a:latin typeface="Times New Roman"/>
                <a:cs typeface="Times New Roman"/>
              </a:rPr>
              <a:t>й	</a:t>
            </a:r>
            <a:r>
              <a:rPr sz="2400" i="1" spc="-10" dirty="0">
                <a:latin typeface="Times New Roman"/>
                <a:cs typeface="Times New Roman"/>
              </a:rPr>
              <a:t>в</a:t>
            </a:r>
            <a:r>
              <a:rPr sz="2400" i="1" spc="-5" dirty="0">
                <a:latin typeface="Times New Roman"/>
                <a:cs typeface="Times New Roman"/>
              </a:rPr>
              <a:t>м</a:t>
            </a:r>
            <a:r>
              <a:rPr sz="2400" i="1" spc="5" dirty="0">
                <a:latin typeface="Times New Roman"/>
                <a:cs typeface="Times New Roman"/>
              </a:rPr>
              <a:t>і</a:t>
            </a:r>
            <a:r>
              <a:rPr sz="2400" i="1" spc="-10" dirty="0">
                <a:latin typeface="Times New Roman"/>
                <a:cs typeface="Times New Roman"/>
              </a:rPr>
              <a:t>с</a:t>
            </a:r>
            <a:r>
              <a:rPr sz="2400" i="1" dirty="0">
                <a:latin typeface="Times New Roman"/>
                <a:cs typeface="Times New Roman"/>
              </a:rPr>
              <a:t>т	</a:t>
            </a:r>
            <a:r>
              <a:rPr sz="2400" i="1" spc="-5" dirty="0">
                <a:latin typeface="Times New Roman"/>
                <a:cs typeface="Times New Roman"/>
              </a:rPr>
              <a:t>жи</a:t>
            </a:r>
            <a:r>
              <a:rPr sz="2400" i="1" spc="-25" dirty="0">
                <a:latin typeface="Times New Roman"/>
                <a:cs typeface="Times New Roman"/>
              </a:rPr>
              <a:t>р</a:t>
            </a:r>
            <a:r>
              <a:rPr sz="2400" i="1" dirty="0">
                <a:latin typeface="Times New Roman"/>
                <a:cs typeface="Times New Roman"/>
              </a:rPr>
              <a:t>у	</a:t>
            </a:r>
            <a:r>
              <a:rPr sz="2400" i="1" spc="-35" dirty="0">
                <a:latin typeface="Times New Roman"/>
                <a:cs typeface="Times New Roman"/>
              </a:rPr>
              <a:t>(</a:t>
            </a:r>
            <a:r>
              <a:rPr sz="2400" i="1" spc="25" dirty="0">
                <a:latin typeface="Times New Roman"/>
                <a:cs typeface="Times New Roman"/>
              </a:rPr>
              <a:t>5</a:t>
            </a:r>
            <a:r>
              <a:rPr sz="2400" i="1" spc="-10" dirty="0">
                <a:latin typeface="Times New Roman"/>
                <a:cs typeface="Times New Roman"/>
              </a:rPr>
              <a:t>-</a:t>
            </a:r>
            <a:r>
              <a:rPr sz="2400" i="1" dirty="0">
                <a:latin typeface="Times New Roman"/>
                <a:cs typeface="Times New Roman"/>
              </a:rPr>
              <a:t>6	</a:t>
            </a:r>
            <a:r>
              <a:rPr sz="2400" i="1" spc="15" dirty="0">
                <a:latin typeface="Times New Roman"/>
                <a:cs typeface="Times New Roman"/>
              </a:rPr>
              <a:t>%</a:t>
            </a:r>
            <a:r>
              <a:rPr sz="2400" i="1" spc="-35" dirty="0">
                <a:latin typeface="Times New Roman"/>
                <a:cs typeface="Times New Roman"/>
              </a:rPr>
              <a:t>)</a:t>
            </a:r>
            <a:r>
              <a:rPr sz="2400" i="1" dirty="0">
                <a:latin typeface="Times New Roman"/>
                <a:cs typeface="Times New Roman"/>
              </a:rPr>
              <a:t>,	</a:t>
            </a:r>
            <a:r>
              <a:rPr sz="2400" i="1" spc="-10" dirty="0">
                <a:latin typeface="Times New Roman"/>
                <a:cs typeface="Times New Roman"/>
              </a:rPr>
              <a:t>е</a:t>
            </a:r>
            <a:r>
              <a:rPr sz="2400" i="1" spc="-95" dirty="0">
                <a:latin typeface="Times New Roman"/>
                <a:cs typeface="Times New Roman"/>
              </a:rPr>
              <a:t>к</a:t>
            </a:r>
            <a:r>
              <a:rPr sz="2400" i="1" spc="10" dirty="0">
                <a:latin typeface="Times New Roman"/>
                <a:cs typeface="Times New Roman"/>
              </a:rPr>
              <a:t>с</a:t>
            </a:r>
            <a:r>
              <a:rPr sz="2400" i="1" spc="-5" dirty="0">
                <a:latin typeface="Times New Roman"/>
                <a:cs typeface="Times New Roman"/>
              </a:rPr>
              <a:t>тра</a:t>
            </a:r>
            <a:r>
              <a:rPr sz="2400" i="1" spc="-25" dirty="0">
                <a:latin typeface="Times New Roman"/>
                <a:cs typeface="Times New Roman"/>
              </a:rPr>
              <a:t>к</a:t>
            </a:r>
            <a:r>
              <a:rPr sz="2400" i="1" spc="-5" dirty="0">
                <a:latin typeface="Times New Roman"/>
                <a:cs typeface="Times New Roman"/>
              </a:rPr>
              <a:t>ти</a:t>
            </a:r>
            <a:r>
              <a:rPr sz="2400" i="1" spc="-15" dirty="0">
                <a:latin typeface="Times New Roman"/>
                <a:cs typeface="Times New Roman"/>
              </a:rPr>
              <a:t>в</a:t>
            </a:r>
            <a:r>
              <a:rPr sz="2400" i="1" spc="5" dirty="0">
                <a:latin typeface="Times New Roman"/>
                <a:cs typeface="Times New Roman"/>
              </a:rPr>
              <a:t>н</a:t>
            </a:r>
            <a:r>
              <a:rPr sz="2400" i="1" dirty="0">
                <a:latin typeface="Times New Roman"/>
                <a:cs typeface="Times New Roman"/>
              </a:rPr>
              <a:t>их	р</a:t>
            </a:r>
            <a:r>
              <a:rPr sz="2400" i="1" spc="-35" dirty="0">
                <a:latin typeface="Times New Roman"/>
                <a:cs typeface="Times New Roman"/>
              </a:rPr>
              <a:t>е</a:t>
            </a:r>
            <a:r>
              <a:rPr sz="2400" i="1" dirty="0">
                <a:latin typeface="Times New Roman"/>
                <a:cs typeface="Times New Roman"/>
              </a:rPr>
              <a:t>чо</a:t>
            </a:r>
            <a:r>
              <a:rPr sz="2400" i="1" spc="-10" dirty="0">
                <a:latin typeface="Times New Roman"/>
                <a:cs typeface="Times New Roman"/>
              </a:rPr>
              <a:t>в</a:t>
            </a:r>
            <a:r>
              <a:rPr sz="2400" i="1" dirty="0">
                <a:latin typeface="Times New Roman"/>
                <a:cs typeface="Times New Roman"/>
              </a:rPr>
              <a:t>и</a:t>
            </a:r>
            <a:r>
              <a:rPr sz="2400" i="1" spc="10" dirty="0">
                <a:latin typeface="Times New Roman"/>
                <a:cs typeface="Times New Roman"/>
              </a:rPr>
              <a:t>н</a:t>
            </a:r>
            <a:r>
              <a:rPr sz="2400" i="1" dirty="0">
                <a:latin typeface="Times New Roman"/>
                <a:cs typeface="Times New Roman"/>
              </a:rPr>
              <a:t>,  </a:t>
            </a:r>
            <a:r>
              <a:rPr sz="2400" i="1" spc="-5" dirty="0">
                <a:latin typeface="Times New Roman"/>
                <a:cs typeface="Times New Roman"/>
              </a:rPr>
              <a:t>пуринових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сполук</a:t>
            </a:r>
            <a:r>
              <a:rPr sz="2400" i="1" dirty="0">
                <a:latin typeface="Times New Roman"/>
                <a:cs typeface="Times New Roman"/>
              </a:rPr>
              <a:t> і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холестерину.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5203" y="3932377"/>
            <a:ext cx="3287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7520" algn="l"/>
                <a:tab pos="2387600" algn="l"/>
              </a:tabLst>
            </a:pPr>
            <a:r>
              <a:rPr sz="2400" b="1" i="1" dirty="0">
                <a:latin typeface="Times New Roman"/>
                <a:cs typeface="Times New Roman"/>
              </a:rPr>
              <a:t>п</a:t>
            </a:r>
            <a:r>
              <a:rPr sz="2400" b="1" i="1" spc="-15" dirty="0">
                <a:latin typeface="Times New Roman"/>
                <a:cs typeface="Times New Roman"/>
              </a:rPr>
              <a:t>л</a:t>
            </a:r>
            <a:r>
              <a:rPr sz="2400" b="1" i="1" dirty="0">
                <a:latin typeface="Times New Roman"/>
                <a:cs typeface="Times New Roman"/>
              </a:rPr>
              <a:t>авл</a:t>
            </a:r>
            <a:r>
              <a:rPr sz="2400" b="1" i="1" spc="-15" dirty="0">
                <a:latin typeface="Times New Roman"/>
                <a:cs typeface="Times New Roman"/>
              </a:rPr>
              <a:t>е</a:t>
            </a:r>
            <a:r>
              <a:rPr sz="2400" b="1" i="1" spc="5" dirty="0">
                <a:latin typeface="Times New Roman"/>
                <a:cs typeface="Times New Roman"/>
              </a:rPr>
              <a:t>нн</a:t>
            </a:r>
            <a:r>
              <a:rPr sz="2400" b="1" i="1" spc="20" dirty="0">
                <a:latin typeface="Times New Roman"/>
                <a:cs typeface="Times New Roman"/>
              </a:rPr>
              <a:t>я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5" dirty="0">
                <a:latin typeface="Times New Roman"/>
                <a:cs typeface="Times New Roman"/>
              </a:rPr>
              <a:t>щ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яє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608" y="3932377"/>
            <a:ext cx="47548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1564005" algn="l"/>
                <a:tab pos="2704465" algn="l"/>
              </a:tabLst>
            </a:pPr>
            <a:r>
              <a:rPr sz="2400" dirty="0">
                <a:latin typeface="Times New Roman"/>
                <a:cs typeface="Times New Roman"/>
              </a:rPr>
              <a:t>Жир	</a:t>
            </a:r>
            <a:r>
              <a:rPr sz="2400" spc="-15" dirty="0">
                <a:latin typeface="Times New Roman"/>
                <a:cs typeface="Times New Roman"/>
              </a:rPr>
              <a:t>має	</a:t>
            </a:r>
            <a:r>
              <a:rPr sz="2400" b="1" i="1" dirty="0">
                <a:latin typeface="Times New Roman"/>
                <a:cs typeface="Times New Roman"/>
              </a:rPr>
              <a:t>низьку	</a:t>
            </a:r>
            <a:r>
              <a:rPr sz="2400" b="1" i="1" spc="-20" dirty="0">
                <a:latin typeface="Times New Roman"/>
                <a:cs typeface="Times New Roman"/>
              </a:rPr>
              <a:t>температуру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30" dirty="0">
                <a:latin typeface="Times New Roman"/>
                <a:cs typeface="Times New Roman"/>
              </a:rPr>
              <a:t>легкому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засвоєнню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його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організмі.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608" y="5395976"/>
            <a:ext cx="8053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1565" algn="l"/>
                <a:tab pos="2250440" algn="l"/>
                <a:tab pos="4131310" algn="l"/>
                <a:tab pos="4765675" algn="l"/>
                <a:tab pos="6219825" algn="l"/>
                <a:tab pos="7954645" algn="l"/>
              </a:tabLst>
            </a:pP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spc="-25" dirty="0">
                <a:latin typeface="Times New Roman"/>
                <a:cs typeface="Times New Roman"/>
              </a:rPr>
              <a:t>'</a:t>
            </a:r>
            <a:r>
              <a:rPr sz="2400" dirty="0">
                <a:latin typeface="Times New Roman"/>
                <a:cs typeface="Times New Roman"/>
              </a:rPr>
              <a:t>я</a:t>
            </a:r>
            <a:r>
              <a:rPr sz="2400" spc="-1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3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лі</a:t>
            </a: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5" dirty="0">
                <a:latin typeface="Times New Roman"/>
                <a:cs typeface="Times New Roman"/>
              </a:rPr>
              <a:t>від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35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10" dirty="0">
                <a:latin typeface="Times New Roman"/>
                <a:cs typeface="Times New Roman"/>
              </a:rPr>
              <a:t>ь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я	до	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-8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те</a:t>
            </a:r>
            <a:r>
              <a:rPr sz="2400" spc="-80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орії	діє</a:t>
            </a:r>
            <a:r>
              <a:rPr sz="2400" spc="10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	і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Times New Roman"/>
                <a:cs typeface="Times New Roman"/>
              </a:rPr>
              <a:t>використовується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харчуванні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людей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різного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віку.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879" y="717041"/>
            <a:ext cx="747839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latin typeface="Times New Roman"/>
                <a:cs typeface="Times New Roman"/>
              </a:rPr>
              <a:t>Тушку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кролів</a:t>
            </a:r>
            <a:r>
              <a:rPr sz="2400" b="1" i="1" spc="-10" dirty="0">
                <a:latin typeface="Times New Roman"/>
                <a:cs typeface="Times New Roman"/>
              </a:rPr>
              <a:t> розділяють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spc="5" dirty="0">
                <a:latin typeface="Times New Roman"/>
                <a:cs typeface="Times New Roman"/>
              </a:rPr>
              <a:t>на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чотири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анатомічних 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частини</a:t>
            </a:r>
            <a:r>
              <a:rPr sz="2400" b="1" i="1" spc="-10" dirty="0">
                <a:latin typeface="Times New Roman"/>
                <a:cs typeface="Times New Roman"/>
              </a:rPr>
              <a:t> (розруби):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433070" algn="l"/>
                <a:tab pos="433705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шийно-грудна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(21–24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%),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плече-лопаткова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(12–13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%),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5" dirty="0">
                <a:latin typeface="Times New Roman"/>
                <a:cs typeface="Times New Roman"/>
              </a:rPr>
              <a:t>попереково-крижова</a:t>
            </a:r>
            <a:r>
              <a:rPr sz="2400" i="1" spc="2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(30–23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%),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тазо-стегнова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(30–34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%).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За </a:t>
            </a:r>
            <a:r>
              <a:rPr sz="2400" dirty="0">
                <a:latin typeface="Times New Roman"/>
                <a:cs typeface="Times New Roman"/>
              </a:rPr>
              <a:t>хімічним </a:t>
            </a:r>
            <a:r>
              <a:rPr sz="2400" spc="-10" dirty="0">
                <a:latin typeface="Times New Roman"/>
                <a:cs typeface="Times New Roman"/>
              </a:rPr>
              <a:t>складом </a:t>
            </a:r>
            <a:r>
              <a:rPr sz="2400" dirty="0">
                <a:latin typeface="Times New Roman"/>
                <a:cs typeface="Times New Roman"/>
              </a:rPr>
              <a:t>найбільшу цінність </a:t>
            </a:r>
            <a:r>
              <a:rPr sz="2400" spc="-15" dirty="0">
                <a:latin typeface="Times New Roman"/>
                <a:cs typeface="Times New Roman"/>
              </a:rPr>
              <a:t>як </a:t>
            </a:r>
            <a:r>
              <a:rPr sz="2400" spc="-10" dirty="0">
                <a:latin typeface="Times New Roman"/>
                <a:cs typeface="Times New Roman"/>
              </a:rPr>
              <a:t>дієтичного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продукту </a:t>
            </a:r>
            <a:r>
              <a:rPr sz="2400" dirty="0">
                <a:latin typeface="Times New Roman"/>
                <a:cs typeface="Times New Roman"/>
              </a:rPr>
              <a:t>становить м’ясо </a:t>
            </a:r>
            <a:r>
              <a:rPr sz="2400" spc="-5" dirty="0">
                <a:latin typeface="Times New Roman"/>
                <a:cs typeface="Times New Roman"/>
              </a:rPr>
              <a:t>кролів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5" dirty="0">
                <a:latin typeface="Times New Roman"/>
                <a:cs typeface="Times New Roman"/>
              </a:rPr>
              <a:t>віці 3–5 </a:t>
            </a:r>
            <a:r>
              <a:rPr sz="2400" dirty="0">
                <a:latin typeface="Times New Roman"/>
                <a:cs typeface="Times New Roman"/>
              </a:rPr>
              <a:t>міс., </a:t>
            </a:r>
            <a:r>
              <a:rPr sz="2400" spc="-10" dirty="0">
                <a:latin typeface="Times New Roman"/>
                <a:cs typeface="Times New Roman"/>
              </a:rPr>
              <a:t>тобто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тому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віці,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коли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рекомендовано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забивати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кролів.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788923"/>
            <a:ext cx="776795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0" dirty="0">
                <a:latin typeface="Times New Roman"/>
                <a:cs typeface="Times New Roman"/>
              </a:rPr>
              <a:t>М’ясо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кролів</a:t>
            </a:r>
            <a:r>
              <a:rPr sz="2400" b="1" i="1" dirty="0">
                <a:latin typeface="Times New Roman"/>
                <a:cs typeface="Times New Roman"/>
              </a:rPr>
              <a:t> відрізняється:</a:t>
            </a:r>
            <a:endParaRPr sz="24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buChar char="-"/>
              <a:tabLst>
                <a:tab pos="433070" algn="l"/>
                <a:tab pos="43370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соковитістю,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Char char="-"/>
              <a:tabLst>
                <a:tab pos="356870" algn="l"/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ніжною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консистенцією,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30" dirty="0">
                <a:latin typeface="Times New Roman"/>
                <a:cs typeface="Times New Roman"/>
              </a:rPr>
              <a:t>легко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засвоюється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організмом,</a:t>
            </a:r>
            <a:endParaRPr sz="24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buChar char="-"/>
              <a:tabLst>
                <a:tab pos="433070" algn="l"/>
                <a:tab pos="433705" algn="l"/>
              </a:tabLst>
            </a:pP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дієтичним.</a:t>
            </a:r>
            <a:endParaRPr sz="2400">
              <a:latin typeface="Times New Roman"/>
              <a:cs typeface="Times New Roman"/>
            </a:endParaRPr>
          </a:p>
          <a:p>
            <a:pPr marL="12700" marR="889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М’ясо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кролів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відноситься</a:t>
            </a:r>
            <a:r>
              <a:rPr sz="2400" b="1" i="1" spc="9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до</a:t>
            </a:r>
            <a:r>
              <a:rPr sz="2400" b="1" i="1" spc="6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білого</a:t>
            </a:r>
            <a:r>
              <a:rPr sz="2400" b="1" i="1" spc="6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м’яса</a:t>
            </a:r>
            <a:r>
              <a:rPr sz="2400" b="1" i="1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містить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багато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азотистих,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мінеральних</a:t>
            </a:r>
            <a:r>
              <a:rPr sz="2400" spc="-10" dirty="0">
                <a:latin typeface="Times New Roman"/>
                <a:cs typeface="Times New Roman"/>
              </a:rPr>
              <a:t> речовин.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i="1" spc="-20" dirty="0">
                <a:latin typeface="Times New Roman"/>
                <a:cs typeface="Times New Roman"/>
              </a:rPr>
              <a:t>М’ясо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кролів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відрізняється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buFont typeface="Times New Roman"/>
              <a:buChar char="-"/>
              <a:tabLst>
                <a:tab pos="357505" algn="l"/>
              </a:tabLst>
            </a:pPr>
            <a:r>
              <a:rPr sz="2400" i="1" spc="-15" dirty="0">
                <a:latin typeface="Times New Roman"/>
                <a:cs typeface="Times New Roman"/>
              </a:rPr>
              <a:t>високими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смаковими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властивостями,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433705" algn="l"/>
              </a:tabLst>
            </a:pPr>
            <a:r>
              <a:rPr dirty="0"/>
              <a:t>	</a:t>
            </a:r>
            <a:r>
              <a:rPr sz="2400" i="1" spc="-5" dirty="0">
                <a:latin typeface="Times New Roman"/>
                <a:cs typeface="Times New Roman"/>
              </a:rPr>
              <a:t>має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цінні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дієтичні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якості,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в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ньому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міститься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мало 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холестерину </a:t>
            </a:r>
            <a:r>
              <a:rPr sz="2400" i="1" spc="-20" dirty="0">
                <a:latin typeface="Times New Roman"/>
                <a:cs typeface="Times New Roman"/>
              </a:rPr>
              <a:t>(близько </a:t>
            </a:r>
            <a:r>
              <a:rPr sz="2400" i="1" dirty="0">
                <a:latin typeface="Times New Roman"/>
                <a:cs typeface="Times New Roman"/>
              </a:rPr>
              <a:t>25 мг на 100 г </a:t>
            </a:r>
            <a:r>
              <a:rPr sz="2400" i="1" spc="-15" dirty="0">
                <a:latin typeface="Times New Roman"/>
                <a:cs typeface="Times New Roman"/>
              </a:rPr>
              <a:t>продукту), </a:t>
            </a:r>
            <a:r>
              <a:rPr sz="2400" i="1" spc="-10" dirty="0">
                <a:latin typeface="Times New Roman"/>
                <a:cs typeface="Times New Roman"/>
              </a:rPr>
              <a:t>тоді як </a:t>
            </a:r>
            <a:r>
              <a:rPr sz="2400" i="1" dirty="0">
                <a:latin typeface="Times New Roman"/>
                <a:cs typeface="Times New Roman"/>
              </a:rPr>
              <a:t>у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м’ясі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великої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рогатої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худоби</a:t>
            </a:r>
            <a:r>
              <a:rPr sz="2400" i="1" spc="-5" dirty="0">
                <a:latin typeface="Times New Roman"/>
                <a:cs typeface="Times New Roman"/>
              </a:rPr>
              <a:t> його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вміст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35–50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мг, 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курячому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м’ясі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становить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40–90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мг.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052525"/>
            <a:ext cx="7839709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980" algn="l"/>
                <a:tab pos="4320540" algn="l"/>
                <a:tab pos="5226050" algn="l"/>
                <a:tab pos="7195820" algn="l"/>
              </a:tabLst>
            </a:pP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На	п</a:t>
            </a:r>
            <a:r>
              <a:rPr sz="2400" b="1" i="1" spc="-25" dirty="0">
                <a:solidFill>
                  <a:srgbClr val="402A17"/>
                </a:solidFill>
                <a:latin typeface="Times New Roman"/>
                <a:cs typeface="Times New Roman"/>
              </a:rPr>
              <a:t>о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то</a:t>
            </a:r>
            <a:r>
              <a:rPr sz="2400" b="1" i="1" spc="-90" dirty="0">
                <a:solidFill>
                  <a:srgbClr val="402A17"/>
                </a:solidFill>
                <a:latin typeface="Times New Roman"/>
                <a:cs typeface="Times New Roman"/>
              </a:rPr>
              <a:t>к</a:t>
            </a:r>
            <a:r>
              <a:rPr sz="2400" b="1" i="1" spc="-25" dirty="0">
                <a:solidFill>
                  <a:srgbClr val="402A17"/>
                </a:solidFill>
                <a:latin typeface="Times New Roman"/>
                <a:cs typeface="Times New Roman"/>
              </a:rPr>
              <a:t>о</a:t>
            </a:r>
            <a:r>
              <a:rPr sz="2400" b="1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в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о</a:t>
            </a:r>
            <a:r>
              <a:rPr sz="2400" b="1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-</a:t>
            </a:r>
            <a:r>
              <a:rPr sz="2400" b="1" i="1" spc="5" dirty="0">
                <a:solidFill>
                  <a:srgbClr val="402A17"/>
                </a:solidFill>
                <a:latin typeface="Times New Roman"/>
                <a:cs typeface="Times New Roman"/>
              </a:rPr>
              <a:t>м</a:t>
            </a:r>
            <a:r>
              <a:rPr sz="2400" b="1" i="1" spc="-35" dirty="0">
                <a:solidFill>
                  <a:srgbClr val="402A17"/>
                </a:solidFill>
                <a:latin typeface="Times New Roman"/>
                <a:cs typeface="Times New Roman"/>
              </a:rPr>
              <a:t>е</a:t>
            </a:r>
            <a:r>
              <a:rPr sz="2400" b="1" i="1" spc="-25" dirty="0">
                <a:solidFill>
                  <a:srgbClr val="402A17"/>
                </a:solidFill>
                <a:latin typeface="Times New Roman"/>
                <a:cs typeface="Times New Roman"/>
              </a:rPr>
              <a:t>ха</a:t>
            </a:r>
            <a:r>
              <a:rPr sz="2400" b="1" i="1" spc="5" dirty="0">
                <a:solidFill>
                  <a:srgbClr val="402A17"/>
                </a:solidFill>
                <a:latin typeface="Times New Roman"/>
                <a:cs typeface="Times New Roman"/>
              </a:rPr>
              <a:t>н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і</a:t>
            </a:r>
            <a:r>
              <a:rPr sz="2400" b="1" i="1" spc="-50" dirty="0">
                <a:solidFill>
                  <a:srgbClr val="402A17"/>
                </a:solidFill>
                <a:latin typeface="Times New Roman"/>
                <a:cs typeface="Times New Roman"/>
              </a:rPr>
              <a:t>з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о</a:t>
            </a:r>
            <a:r>
              <a:rPr sz="2400" b="1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в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а</a:t>
            </a:r>
            <a:r>
              <a:rPr sz="2400" b="1" i="1" spc="5" dirty="0">
                <a:solidFill>
                  <a:srgbClr val="402A17"/>
                </a:solidFill>
                <a:latin typeface="Times New Roman"/>
                <a:cs typeface="Times New Roman"/>
              </a:rPr>
              <a:t>н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ій	</a:t>
            </a:r>
            <a:r>
              <a:rPr sz="2400" b="1" i="1" spc="-15" dirty="0">
                <a:solidFill>
                  <a:srgbClr val="402A17"/>
                </a:solidFill>
                <a:latin typeface="Times New Roman"/>
                <a:cs typeface="Times New Roman"/>
              </a:rPr>
              <a:t>л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і</a:t>
            </a:r>
            <a:r>
              <a:rPr sz="2400" b="1" i="1" spc="10" dirty="0">
                <a:solidFill>
                  <a:srgbClr val="402A17"/>
                </a:solidFill>
                <a:latin typeface="Times New Roman"/>
                <a:cs typeface="Times New Roman"/>
              </a:rPr>
              <a:t>н</a:t>
            </a:r>
            <a:r>
              <a:rPr sz="2400" b="1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і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ї	</a:t>
            </a:r>
            <a:r>
              <a:rPr sz="2400" b="1" i="1" spc="-25" dirty="0">
                <a:solidFill>
                  <a:srgbClr val="402A17"/>
                </a:solidFill>
                <a:latin typeface="Times New Roman"/>
                <a:cs typeface="Times New Roman"/>
              </a:rPr>
              <a:t>з</a:t>
            </a:r>
            <a:r>
              <a:rPr sz="2400" b="1" i="1" spc="-15" dirty="0">
                <a:solidFill>
                  <a:srgbClr val="402A17"/>
                </a:solidFill>
                <a:latin typeface="Times New Roman"/>
                <a:cs typeface="Times New Roman"/>
              </a:rPr>
              <a:t>д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і</a:t>
            </a:r>
            <a:r>
              <a:rPr sz="2400" b="1" i="1" spc="10" dirty="0">
                <a:solidFill>
                  <a:srgbClr val="402A17"/>
                </a:solidFill>
                <a:latin typeface="Times New Roman"/>
                <a:cs typeface="Times New Roman"/>
              </a:rPr>
              <a:t>й</a:t>
            </a:r>
            <a:r>
              <a:rPr sz="2400" b="1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с</a:t>
            </a:r>
            <a:r>
              <a:rPr sz="2400" b="1" i="1" spc="-15" dirty="0">
                <a:solidFill>
                  <a:srgbClr val="402A17"/>
                </a:solidFill>
                <a:latin typeface="Times New Roman"/>
                <a:cs typeface="Times New Roman"/>
              </a:rPr>
              <a:t>н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ю</a:t>
            </a:r>
            <a:r>
              <a:rPr sz="2400" b="1" i="1" spc="-30" dirty="0">
                <a:solidFill>
                  <a:srgbClr val="402A17"/>
                </a:solidFill>
                <a:latin typeface="Times New Roman"/>
                <a:cs typeface="Times New Roman"/>
              </a:rPr>
              <a:t>ю</a:t>
            </a:r>
            <a:r>
              <a:rPr sz="2400" b="1" i="1" spc="20" dirty="0">
                <a:solidFill>
                  <a:srgbClr val="402A17"/>
                </a:solidFill>
                <a:latin typeface="Times New Roman"/>
                <a:cs typeface="Times New Roman"/>
              </a:rPr>
              <a:t>т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ь	</a:t>
            </a:r>
            <a:r>
              <a:rPr sz="2400" b="1" i="1" spc="20" dirty="0">
                <a:solidFill>
                  <a:srgbClr val="402A17"/>
                </a:solidFill>
                <a:latin typeface="Times New Roman"/>
                <a:cs typeface="Times New Roman"/>
              </a:rPr>
              <a:t>т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а</a:t>
            </a:r>
            <a:r>
              <a:rPr sz="2400" b="1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к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і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технологічні</a:t>
            </a:r>
            <a:r>
              <a:rPr sz="2400" b="1" i="1" spc="-5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402A17"/>
                </a:solidFill>
                <a:latin typeface="Times New Roman"/>
                <a:cs typeface="Times New Roman"/>
              </a:rPr>
              <a:t>операції: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електрооглушення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(механічний</a:t>
            </a:r>
            <a:r>
              <a:rPr sz="2400" i="1" spc="1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402A17"/>
                </a:solidFill>
                <a:latin typeface="Times New Roman"/>
                <a:cs typeface="Times New Roman"/>
              </a:rPr>
              <a:t>або</a:t>
            </a:r>
            <a:r>
              <a:rPr sz="2400" i="1" spc="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нлнктричний),</a:t>
            </a:r>
            <a:endParaRPr sz="2400">
              <a:latin typeface="Times New Roman"/>
              <a:cs typeface="Times New Roman"/>
            </a:endParaRPr>
          </a:p>
          <a:p>
            <a:pPr marL="509270" indent="-497205">
              <a:lnSpc>
                <a:spcPct val="100000"/>
              </a:lnSpc>
              <a:buFont typeface="Times New Roman"/>
              <a:buChar char="-"/>
              <a:tabLst>
                <a:tab pos="509270" algn="l"/>
                <a:tab pos="509905" algn="l"/>
              </a:tabLst>
            </a:pPr>
            <a:r>
              <a:rPr sz="2400" i="1" spc="-5" dirty="0">
                <a:solidFill>
                  <a:srgbClr val="402A17"/>
                </a:solidFill>
                <a:latin typeface="Times New Roman"/>
                <a:cs typeface="Times New Roman"/>
              </a:rPr>
              <a:t>навішування</a:t>
            </a:r>
            <a:r>
              <a:rPr sz="2400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кролів</a:t>
            </a:r>
            <a:r>
              <a:rPr sz="2400" i="1" spc="-1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на</a:t>
            </a:r>
            <a:r>
              <a:rPr sz="2400" i="1" spc="-3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підвіски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402A17"/>
                </a:solidFill>
                <a:latin typeface="Times New Roman"/>
                <a:cs typeface="Times New Roman"/>
              </a:rPr>
              <a:t>конвеєра,</a:t>
            </a:r>
            <a:endParaRPr sz="24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buFont typeface="Times New Roman"/>
              <a:buChar char="-"/>
              <a:tabLst>
                <a:tab pos="433070" algn="l"/>
                <a:tab pos="433705" algn="l"/>
              </a:tabLst>
            </a:pPr>
            <a:r>
              <a:rPr sz="2400" i="1" spc="-5" dirty="0">
                <a:solidFill>
                  <a:srgbClr val="402A17"/>
                </a:solidFill>
                <a:latin typeface="Times New Roman"/>
                <a:cs typeface="Times New Roman"/>
              </a:rPr>
              <a:t>забій</a:t>
            </a:r>
            <a:r>
              <a:rPr sz="2400" i="1" spc="-1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і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5" dirty="0">
                <a:solidFill>
                  <a:srgbClr val="402A17"/>
                </a:solidFill>
                <a:latin typeface="Times New Roman"/>
                <a:cs typeface="Times New Roman"/>
              </a:rPr>
              <a:t>знекровлення</a:t>
            </a:r>
            <a:r>
              <a:rPr sz="2400" i="1" spc="-3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(2,5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402A17"/>
                </a:solidFill>
                <a:latin typeface="Times New Roman"/>
                <a:cs typeface="Times New Roman"/>
              </a:rPr>
              <a:t>хв),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знімання</a:t>
            </a:r>
            <a:r>
              <a:rPr sz="2400" i="1" spc="-5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шкурок,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нутрування</a:t>
            </a:r>
            <a:r>
              <a:rPr sz="2400" i="1" spc="-3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тушок,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5" dirty="0">
                <a:solidFill>
                  <a:srgbClr val="402A17"/>
                </a:solidFill>
                <a:latin typeface="Times New Roman"/>
                <a:cs typeface="Times New Roman"/>
              </a:rPr>
              <a:t>відокремлення</a:t>
            </a:r>
            <a:r>
              <a:rPr sz="2400" i="1" spc="-3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голови</a:t>
            </a:r>
            <a:r>
              <a:rPr sz="2400" i="1" spc="1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і</a:t>
            </a:r>
            <a:r>
              <a:rPr sz="2400" i="1" spc="-2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ніг,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зачищення,</a:t>
            </a:r>
            <a:r>
              <a:rPr sz="2400" i="1" spc="-4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формування,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5" dirty="0">
                <a:solidFill>
                  <a:srgbClr val="402A17"/>
                </a:solidFill>
                <a:latin typeface="Times New Roman"/>
                <a:cs typeface="Times New Roman"/>
              </a:rPr>
              <a:t>остигання</a:t>
            </a:r>
            <a:r>
              <a:rPr sz="2400" i="1" spc="-3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тушок,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buClr>
                <a:srgbClr val="402A17"/>
              </a:buClr>
              <a:buFont typeface="Times New Roman"/>
              <a:buChar char="-"/>
              <a:tabLst>
                <a:tab pos="433705" algn="l"/>
              </a:tabLst>
            </a:pPr>
            <a:r>
              <a:rPr dirty="0"/>
              <a:t>	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а</a:t>
            </a:r>
            <a:r>
              <a:rPr sz="2400" i="1" spc="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35" dirty="0">
                <a:solidFill>
                  <a:srgbClr val="402A17"/>
                </a:solidFill>
                <a:latin typeface="Times New Roman"/>
                <a:cs typeface="Times New Roman"/>
              </a:rPr>
              <a:t>також</a:t>
            </a:r>
            <a:r>
              <a:rPr sz="2400" i="1" spc="-3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їх</a:t>
            </a:r>
            <a:r>
              <a:rPr sz="2400" i="1" spc="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402A17"/>
                </a:solidFill>
                <a:latin typeface="Times New Roman"/>
                <a:cs typeface="Times New Roman"/>
              </a:rPr>
              <a:t>сортування,</a:t>
            </a:r>
            <a:r>
              <a:rPr sz="2400" i="1" spc="-1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маркування,</a:t>
            </a:r>
            <a:r>
              <a:rPr sz="2400" i="1" spc="-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402A17"/>
                </a:solidFill>
                <a:latin typeface="Times New Roman"/>
                <a:cs typeface="Times New Roman"/>
              </a:rPr>
              <a:t>зважування</a:t>
            </a:r>
            <a:r>
              <a:rPr sz="2400" i="1" spc="-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402A17"/>
                </a:solidFill>
                <a:latin typeface="Times New Roman"/>
                <a:cs typeface="Times New Roman"/>
              </a:rPr>
              <a:t>і </a:t>
            </a:r>
            <a:r>
              <a:rPr sz="2400" i="1" spc="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402A17"/>
                </a:solidFill>
                <a:latin typeface="Times New Roman"/>
                <a:cs typeface="Times New Roman"/>
              </a:rPr>
              <a:t>пакування </a:t>
            </a:r>
            <a:r>
              <a:rPr sz="2400" spc="-5" dirty="0">
                <a:solidFill>
                  <a:srgbClr val="402A17"/>
                </a:solidFill>
                <a:latin typeface="Times New Roman"/>
                <a:cs typeface="Times New Roman"/>
              </a:rPr>
              <a:t>(дерев’яні, </a:t>
            </a:r>
            <a:r>
              <a:rPr sz="2400" dirty="0">
                <a:solidFill>
                  <a:srgbClr val="402A17"/>
                </a:solidFill>
                <a:latin typeface="Times New Roman"/>
                <a:cs typeface="Times New Roman"/>
              </a:rPr>
              <a:t>металеві </a:t>
            </a:r>
            <a:r>
              <a:rPr sz="2400" spc="-5" dirty="0">
                <a:solidFill>
                  <a:srgbClr val="402A17"/>
                </a:solidFill>
                <a:latin typeface="Times New Roman"/>
                <a:cs typeface="Times New Roman"/>
              </a:rPr>
              <a:t>або поліетиленові ящики, </a:t>
            </a:r>
            <a:r>
              <a:rPr sz="2400" dirty="0">
                <a:solidFill>
                  <a:srgbClr val="402A17"/>
                </a:solidFill>
                <a:latin typeface="Times New Roman"/>
                <a:cs typeface="Times New Roman"/>
              </a:rPr>
              <a:t> дно</a:t>
            </a:r>
            <a:r>
              <a:rPr sz="2400" spc="-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2A17"/>
                </a:solidFill>
                <a:latin typeface="Times New Roman"/>
                <a:cs typeface="Times New Roman"/>
              </a:rPr>
              <a:t>і</a:t>
            </a:r>
            <a:r>
              <a:rPr sz="2400" spc="-2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2A17"/>
                </a:solidFill>
                <a:latin typeface="Times New Roman"/>
                <a:cs typeface="Times New Roman"/>
              </a:rPr>
              <a:t>стінки</a:t>
            </a:r>
            <a:r>
              <a:rPr sz="2400" spc="-1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2A17"/>
                </a:solidFill>
                <a:latin typeface="Times New Roman"/>
                <a:cs typeface="Times New Roman"/>
              </a:rPr>
              <a:t>яких</a:t>
            </a:r>
            <a:r>
              <a:rPr sz="2400" spc="-20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2A17"/>
                </a:solidFill>
                <a:latin typeface="Times New Roman"/>
                <a:cs typeface="Times New Roman"/>
              </a:rPr>
              <a:t>вистилають</a:t>
            </a:r>
            <a:r>
              <a:rPr sz="2400" spc="-3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02A17"/>
                </a:solidFill>
                <a:latin typeface="Times New Roman"/>
                <a:cs typeface="Times New Roman"/>
              </a:rPr>
              <a:t>обгортковим</a:t>
            </a:r>
            <a:r>
              <a:rPr sz="2400" spc="-5" dirty="0">
                <a:solidFill>
                  <a:srgbClr val="402A1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2A17"/>
                </a:solidFill>
                <a:latin typeface="Times New Roman"/>
                <a:cs typeface="Times New Roman"/>
              </a:rPr>
              <a:t>папером).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914146"/>
            <a:ext cx="585216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sz="2400" b="1" i="1" spc="-15" dirty="0">
                <a:latin typeface="Times New Roman"/>
                <a:cs typeface="Times New Roman"/>
              </a:rPr>
              <a:t>Тушки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кроликів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поступають:</a:t>
            </a:r>
            <a:endParaRPr sz="2400">
              <a:latin typeface="Times New Roman"/>
              <a:cs typeface="Times New Roman"/>
            </a:endParaRPr>
          </a:p>
          <a:p>
            <a:pPr marL="433070" indent="-421005">
              <a:lnSpc>
                <a:spcPts val="2845"/>
              </a:lnSpc>
              <a:buFont typeface="Times New Roman"/>
              <a:buChar char="-"/>
              <a:tabLst>
                <a:tab pos="433070" algn="l"/>
                <a:tab pos="433705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остиглими </a:t>
            </a:r>
            <a:r>
              <a:rPr sz="2400" i="1" spc="-25" dirty="0">
                <a:latin typeface="Times New Roman"/>
                <a:cs typeface="Times New Roman"/>
              </a:rPr>
              <a:t>(температура</a:t>
            </a:r>
            <a:r>
              <a:rPr sz="2400" i="1" spc="9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не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вище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25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°</a:t>
            </a:r>
            <a:r>
              <a:rPr sz="2400" i="1" spc="-10" dirty="0">
                <a:latin typeface="Times New Roman"/>
                <a:cs typeface="Times New Roman"/>
              </a:rPr>
              <a:t>С),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20" dirty="0">
                <a:latin typeface="Times New Roman"/>
                <a:cs typeface="Times New Roman"/>
              </a:rPr>
              <a:t>охолодженими</a:t>
            </a:r>
            <a:r>
              <a:rPr sz="2400" i="1" spc="-10" dirty="0">
                <a:latin typeface="Times New Roman"/>
                <a:cs typeface="Times New Roman"/>
              </a:rPr>
              <a:t> (4–0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°</a:t>
            </a:r>
            <a:r>
              <a:rPr sz="2400" i="1" dirty="0">
                <a:latin typeface="Times New Roman"/>
                <a:cs typeface="Times New Roman"/>
              </a:rPr>
              <a:t>С)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dirty="0">
                <a:latin typeface="Times New Roman"/>
                <a:cs typeface="Times New Roman"/>
              </a:rPr>
              <a:t>і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мороженими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(не</a:t>
            </a:r>
            <a:r>
              <a:rPr sz="2400" i="1" spc="10" dirty="0">
                <a:latin typeface="Times New Roman"/>
                <a:cs typeface="Times New Roman"/>
              </a:rPr>
              <a:t> вище </a:t>
            </a:r>
            <a:r>
              <a:rPr sz="2400" i="1" spc="-10" dirty="0">
                <a:latin typeface="Times New Roman"/>
                <a:cs typeface="Times New Roman"/>
              </a:rPr>
              <a:t>6</a:t>
            </a:r>
            <a:r>
              <a:rPr sz="2400" i="1" spc="-10" dirty="0">
                <a:latin typeface="Calibri"/>
                <a:cs typeface="Calibri"/>
              </a:rPr>
              <a:t>°</a:t>
            </a:r>
            <a:r>
              <a:rPr sz="2400" i="1" spc="-10" dirty="0">
                <a:latin typeface="Times New Roman"/>
                <a:cs typeface="Times New Roman"/>
              </a:rPr>
              <a:t>С). </a:t>
            </a:r>
            <a:r>
              <a:rPr sz="2400" i="1" dirty="0">
                <a:latin typeface="Times New Roman"/>
                <a:cs typeface="Times New Roman"/>
              </a:rPr>
              <a:t>Т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i="1" spc="-20" dirty="0">
                <a:latin typeface="Times New Roman"/>
                <a:cs typeface="Times New Roman"/>
              </a:rPr>
              <a:t>М’ясо</a:t>
            </a:r>
            <a:r>
              <a:rPr sz="2400" b="1" i="1" spc="2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кроликів використовують</a:t>
            </a:r>
            <a:r>
              <a:rPr sz="2400" b="1" i="1" spc="-6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для: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3109721"/>
            <a:ext cx="64496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indent="-421005">
              <a:lnSpc>
                <a:spcPct val="100000"/>
              </a:lnSpc>
              <a:spcBef>
                <a:spcPts val="100"/>
              </a:spcBef>
              <a:buFont typeface="Times New Roman"/>
              <a:buChar char="-"/>
              <a:tabLst>
                <a:tab pos="433070" algn="l"/>
                <a:tab pos="433705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смаження,</a:t>
            </a:r>
            <a:endParaRPr sz="2400">
              <a:latin typeface="Times New Roman"/>
              <a:cs typeface="Times New Roman"/>
            </a:endParaRPr>
          </a:p>
          <a:p>
            <a:pPr marL="433070" indent="-421005">
              <a:lnSpc>
                <a:spcPct val="100000"/>
              </a:lnSpc>
              <a:buFont typeface="Times New Roman"/>
              <a:buChar char="-"/>
              <a:tabLst>
                <a:tab pos="433070" algn="l"/>
                <a:tab pos="433705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запікання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під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різними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соусами,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приготування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рагу,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холодних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і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гарячих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закусок.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356870" algn="l"/>
                <a:tab pos="357505" algn="l"/>
              </a:tabLst>
            </a:pPr>
            <a:r>
              <a:rPr sz="2400" i="1" spc="-15" dirty="0">
                <a:latin typeface="Times New Roman"/>
                <a:cs typeface="Times New Roman"/>
              </a:rPr>
              <a:t>передню напівтушу</a:t>
            </a:r>
            <a:r>
              <a:rPr sz="2400" i="1" spc="3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кролика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тушкують,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Times New Roman"/>
              <a:buChar char="-"/>
              <a:tabLst>
                <a:tab pos="356870" algn="l"/>
                <a:tab pos="357505" algn="l"/>
                <a:tab pos="765810" algn="l"/>
                <a:tab pos="1924050" algn="l"/>
                <a:tab pos="3442335" algn="l"/>
                <a:tab pos="4756785" algn="l"/>
              </a:tabLst>
            </a:pPr>
            <a:r>
              <a:rPr sz="2400" i="1" dirty="0">
                <a:latin typeface="Times New Roman"/>
                <a:cs typeface="Times New Roman"/>
              </a:rPr>
              <a:t>із	</a:t>
            </a:r>
            <a:r>
              <a:rPr sz="2400" i="1" spc="-5" dirty="0">
                <a:latin typeface="Times New Roman"/>
                <a:cs typeface="Times New Roman"/>
              </a:rPr>
              <a:t>задньої	</a:t>
            </a:r>
            <a:r>
              <a:rPr sz="2400" i="1" spc="-10" dirty="0">
                <a:latin typeface="Times New Roman"/>
                <a:cs typeface="Times New Roman"/>
              </a:rPr>
              <a:t>м’ясистої	</a:t>
            </a:r>
            <a:r>
              <a:rPr sz="2400" i="1" spc="-5" dirty="0">
                <a:latin typeface="Times New Roman"/>
                <a:cs typeface="Times New Roman"/>
              </a:rPr>
              <a:t>частини	(спинний,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2848" y="4573270"/>
            <a:ext cx="1737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8580" algn="l"/>
              </a:tabLst>
            </a:pPr>
            <a:r>
              <a:rPr sz="2400" i="1" dirty="0">
                <a:latin typeface="Times New Roman"/>
                <a:cs typeface="Times New Roman"/>
              </a:rPr>
              <a:t>о</a:t>
            </a:r>
            <a:r>
              <a:rPr sz="2400" i="1" spc="-95" dirty="0">
                <a:latin typeface="Times New Roman"/>
                <a:cs typeface="Times New Roman"/>
              </a:rPr>
              <a:t>к</a:t>
            </a:r>
            <a:r>
              <a:rPr sz="2400" i="1" dirty="0">
                <a:latin typeface="Times New Roman"/>
                <a:cs typeface="Times New Roman"/>
              </a:rPr>
              <a:t>о</a:t>
            </a:r>
            <a:r>
              <a:rPr sz="2400" i="1" spc="-10" dirty="0">
                <a:latin typeface="Times New Roman"/>
                <a:cs typeface="Times New Roman"/>
              </a:rPr>
              <a:t>с</a:t>
            </a:r>
            <a:r>
              <a:rPr sz="2400" i="1" spc="-5" dirty="0">
                <a:latin typeface="Times New Roman"/>
                <a:cs typeface="Times New Roman"/>
              </a:rPr>
              <a:t>т</a:t>
            </a:r>
            <a:r>
              <a:rPr sz="2400" i="1" spc="15" dirty="0">
                <a:latin typeface="Times New Roman"/>
                <a:cs typeface="Times New Roman"/>
              </a:rPr>
              <a:t>и</a:t>
            </a:r>
            <a:r>
              <a:rPr sz="2400" i="1" spc="-35" dirty="0">
                <a:latin typeface="Times New Roman"/>
                <a:cs typeface="Times New Roman"/>
              </a:rPr>
              <a:t>)</a:t>
            </a:r>
            <a:r>
              <a:rPr sz="2400" i="1" dirty="0">
                <a:latin typeface="Times New Roman"/>
                <a:cs typeface="Times New Roman"/>
              </a:rPr>
              <a:t>,	</a:t>
            </a:r>
            <a:r>
              <a:rPr sz="2400" i="1" spc="10" dirty="0">
                <a:latin typeface="Times New Roman"/>
                <a:cs typeface="Times New Roman"/>
              </a:rPr>
              <a:t>що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2964" y="4939410"/>
            <a:ext cx="7566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містить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менше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жиру,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і</a:t>
            </a:r>
            <a:r>
              <a:rPr sz="2400" i="1" spc="5" dirty="0">
                <a:latin typeface="Times New Roman"/>
                <a:cs typeface="Times New Roman"/>
              </a:rPr>
              <a:t> що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характеризується </a:t>
            </a:r>
            <a:r>
              <a:rPr sz="2400" i="1" spc="-5" dirty="0">
                <a:latin typeface="Times New Roman"/>
                <a:cs typeface="Times New Roman"/>
              </a:rPr>
              <a:t> якнайкращими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кулінарними</a:t>
            </a:r>
            <a:r>
              <a:rPr sz="2400" i="1" spc="-5" dirty="0">
                <a:latin typeface="Times New Roman"/>
                <a:cs typeface="Times New Roman"/>
              </a:rPr>
              <a:t> властивостями,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готують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печеню,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рубані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й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натуральні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котлети,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битки.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5392" y="3272790"/>
            <a:ext cx="2650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solidFill>
                  <a:srgbClr val="050504"/>
                </a:solidFill>
                <a:latin typeface="Verdana"/>
                <a:cs typeface="Verdana"/>
              </a:rPr>
              <a:t>ДЯК</a:t>
            </a:r>
            <a:r>
              <a:rPr sz="2400" spc="-100" dirty="0">
                <a:solidFill>
                  <a:srgbClr val="050504"/>
                </a:solidFill>
                <a:latin typeface="Verdana"/>
                <a:cs typeface="Verdana"/>
              </a:rPr>
              <a:t>У</a:t>
            </a:r>
            <a:r>
              <a:rPr sz="2400" spc="145" dirty="0">
                <a:solidFill>
                  <a:srgbClr val="050504"/>
                </a:solidFill>
                <a:latin typeface="Verdana"/>
                <a:cs typeface="Verdana"/>
              </a:rPr>
              <a:t>Ю</a:t>
            </a:r>
            <a:r>
              <a:rPr sz="2400" spc="-185" dirty="0">
                <a:solidFill>
                  <a:srgbClr val="050504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050504"/>
                </a:solidFill>
                <a:latin typeface="Verdana"/>
                <a:cs typeface="Verdana"/>
              </a:rPr>
              <a:t>З</a:t>
            </a:r>
            <a:r>
              <a:rPr sz="2400" spc="25" dirty="0">
                <a:solidFill>
                  <a:srgbClr val="050504"/>
                </a:solidFill>
                <a:latin typeface="Verdana"/>
                <a:cs typeface="Verdana"/>
              </a:rPr>
              <a:t>А</a:t>
            </a:r>
            <a:r>
              <a:rPr sz="2400" spc="-175" dirty="0">
                <a:solidFill>
                  <a:srgbClr val="050504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050504"/>
                </a:solidFill>
                <a:latin typeface="Verdana"/>
                <a:cs typeface="Verdana"/>
              </a:rPr>
              <a:t>У</a:t>
            </a:r>
            <a:r>
              <a:rPr sz="2400" spc="-145" dirty="0">
                <a:solidFill>
                  <a:srgbClr val="050504"/>
                </a:solidFill>
                <a:latin typeface="Verdana"/>
                <a:cs typeface="Verdana"/>
              </a:rPr>
              <a:t>ВА</a:t>
            </a:r>
            <a:r>
              <a:rPr sz="2400" spc="-130" dirty="0">
                <a:solidFill>
                  <a:srgbClr val="050504"/>
                </a:solidFill>
                <a:latin typeface="Verdana"/>
                <a:cs typeface="Verdana"/>
              </a:rPr>
              <a:t>Г</a:t>
            </a:r>
            <a:r>
              <a:rPr sz="2400" spc="70" dirty="0">
                <a:solidFill>
                  <a:srgbClr val="050504"/>
                </a:solidFill>
                <a:latin typeface="Verdana"/>
                <a:cs typeface="Verdana"/>
              </a:rPr>
              <a:t>У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668507"/>
            <a:ext cx="7911465" cy="537654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463550" marR="5080" indent="-463550" algn="r">
              <a:lnSpc>
                <a:spcPct val="100000"/>
              </a:lnSpc>
              <a:spcBef>
                <a:spcPts val="1175"/>
              </a:spcBef>
              <a:buAutoNum type="arabicPeriod"/>
              <a:tabLst>
                <a:tab pos="463550" algn="l"/>
                <a:tab pos="464184" algn="l"/>
                <a:tab pos="2100580" algn="l"/>
                <a:tab pos="2606675" algn="l"/>
                <a:tab pos="3518535" algn="l"/>
                <a:tab pos="5143500" algn="l"/>
                <a:tab pos="6289675" algn="l"/>
              </a:tabLst>
            </a:pPr>
            <a:r>
              <a:rPr sz="1800" spc="-10" dirty="0">
                <a:latin typeface="Times New Roman"/>
                <a:cs typeface="Times New Roman"/>
              </a:rPr>
              <a:t>Кролівництво	</a:t>
            </a:r>
            <a:r>
              <a:rPr sz="1800" spc="5" dirty="0">
                <a:latin typeface="Times New Roman"/>
                <a:cs typeface="Times New Roman"/>
              </a:rPr>
              <a:t>як	</a:t>
            </a:r>
            <a:r>
              <a:rPr sz="1800" dirty="0">
                <a:latin typeface="Times New Roman"/>
                <a:cs typeface="Times New Roman"/>
              </a:rPr>
              <a:t>галузь	</a:t>
            </a:r>
            <a:r>
              <a:rPr sz="1800" spc="-10" dirty="0">
                <a:latin typeface="Times New Roman"/>
                <a:cs typeface="Times New Roman"/>
              </a:rPr>
              <a:t>тваринництва	</a:t>
            </a:r>
            <a:r>
              <a:rPr sz="1800" spc="-5" dirty="0">
                <a:latin typeface="Times New Roman"/>
                <a:cs typeface="Times New Roman"/>
              </a:rPr>
              <a:t>постачає	</a:t>
            </a:r>
            <a:r>
              <a:rPr sz="1800" spc="-10" dirty="0">
                <a:latin typeface="Times New Roman"/>
                <a:cs typeface="Times New Roman"/>
              </a:rPr>
              <a:t>народному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5"/>
              </a:spcBef>
            </a:pPr>
            <a:r>
              <a:rPr sz="1800" b="1" i="1" dirty="0">
                <a:latin typeface="Times New Roman"/>
                <a:cs typeface="Times New Roman"/>
              </a:rPr>
              <a:t>господарству</a:t>
            </a:r>
            <a:r>
              <a:rPr sz="1800" b="1" i="1" spc="-7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м'ясо,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пух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і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шкурки.</a:t>
            </a:r>
            <a:endParaRPr sz="1800">
              <a:latin typeface="Times New Roman"/>
              <a:cs typeface="Times New Roman"/>
            </a:endParaRPr>
          </a:p>
          <a:p>
            <a:pPr marL="12700" marR="5715" indent="539115" algn="just">
              <a:lnSpc>
                <a:spcPct val="150000"/>
              </a:lnSpc>
              <a:buAutoNum type="arabicPeriod" startAt="2"/>
              <a:tabLst>
                <a:tab pos="802640" algn="l"/>
              </a:tabLst>
            </a:pPr>
            <a:r>
              <a:rPr sz="1800" spc="-5" dirty="0">
                <a:latin typeface="Times New Roman"/>
                <a:cs typeface="Times New Roman"/>
              </a:rPr>
              <a:t>М’ясо </a:t>
            </a:r>
            <a:r>
              <a:rPr sz="1800" spc="-10" dirty="0">
                <a:latin typeface="Times New Roman"/>
                <a:cs typeface="Times New Roman"/>
              </a:rPr>
              <a:t>кролів </a:t>
            </a:r>
            <a:r>
              <a:rPr sz="1800" dirty="0">
                <a:latin typeface="Times New Roman"/>
                <a:cs typeface="Times New Roman"/>
              </a:rPr>
              <a:t>- </a:t>
            </a:r>
            <a:r>
              <a:rPr sz="1800" b="1" i="1" dirty="0">
                <a:latin typeface="Times New Roman"/>
                <a:cs typeface="Times New Roman"/>
              </a:rPr>
              <a:t>дієтичний </a:t>
            </a:r>
            <a:r>
              <a:rPr sz="1800" b="1" i="1" spc="-20" dirty="0">
                <a:latin typeface="Times New Roman"/>
                <a:cs typeface="Times New Roman"/>
              </a:rPr>
              <a:t>продукт </a:t>
            </a:r>
            <a:r>
              <a:rPr sz="1800" b="1" i="1" spc="-10" dirty="0">
                <a:latin typeface="Times New Roman"/>
                <a:cs typeface="Times New Roman"/>
              </a:rPr>
              <a:t>харчування </a:t>
            </a:r>
            <a:r>
              <a:rPr sz="1800" b="1" i="1" spc="-5" dirty="0">
                <a:latin typeface="Times New Roman"/>
                <a:cs typeface="Times New Roman"/>
              </a:rPr>
              <a:t>людей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spc="-15" dirty="0">
                <a:latin typeface="Times New Roman"/>
                <a:cs typeface="Times New Roman"/>
              </a:rPr>
              <a:t>Воно соковите,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ніжне, </a:t>
            </a:r>
            <a:r>
              <a:rPr sz="1800" spc="-20" dirty="0">
                <a:latin typeface="Times New Roman"/>
                <a:cs typeface="Times New Roman"/>
              </a:rPr>
              <a:t>має </a:t>
            </a:r>
            <a:r>
              <a:rPr sz="1800" spc="-5" dirty="0">
                <a:latin typeface="Times New Roman"/>
                <a:cs typeface="Times New Roman"/>
              </a:rPr>
              <a:t>низьку калорійність </a:t>
            </a:r>
            <a:r>
              <a:rPr sz="1800" dirty="0">
                <a:latin typeface="Times New Roman"/>
                <a:cs typeface="Times New Roman"/>
              </a:rPr>
              <a:t>за </a:t>
            </a:r>
            <a:r>
              <a:rPr sz="1800" spc="-20" dirty="0">
                <a:latin typeface="Times New Roman"/>
                <a:cs typeface="Times New Roman"/>
              </a:rPr>
              <a:t>значного </a:t>
            </a:r>
            <a:r>
              <a:rPr sz="1800" spc="-15" dirty="0">
                <a:latin typeface="Times New Roman"/>
                <a:cs typeface="Times New Roman"/>
              </a:rPr>
              <a:t>вмісту </a:t>
            </a:r>
            <a:r>
              <a:rPr sz="1800" spc="-10" dirty="0">
                <a:latin typeface="Times New Roman"/>
                <a:cs typeface="Times New Roman"/>
              </a:rPr>
              <a:t>повноцінного білка, </a:t>
            </a:r>
            <a:r>
              <a:rPr sz="1800" spc="-5" dirty="0">
                <a:latin typeface="Times New Roman"/>
                <a:cs typeface="Times New Roman"/>
              </a:rPr>
              <a:t>належить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білого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м’яса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рекомендується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як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дієтичний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продукт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дітям,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людям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похилого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55" dirty="0">
                <a:latin typeface="Times New Roman"/>
                <a:cs typeface="Times New Roman"/>
              </a:rPr>
              <a:t>віку,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30" dirty="0">
                <a:latin typeface="Times New Roman"/>
                <a:cs typeface="Times New Roman"/>
              </a:rPr>
              <a:t>також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разі</a:t>
            </a:r>
            <a:r>
              <a:rPr sz="1800" spc="-10" dirty="0">
                <a:latin typeface="Times New Roman"/>
                <a:cs typeface="Times New Roman"/>
              </a:rPr>
              <a:t> захворювань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шлунка,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печінки,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серцево-судинної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системи.</a:t>
            </a:r>
            <a:endParaRPr sz="1800">
              <a:latin typeface="Times New Roman"/>
              <a:cs typeface="Times New Roman"/>
            </a:endParaRPr>
          </a:p>
          <a:p>
            <a:pPr marL="235585" marR="5080" indent="-235585" algn="r">
              <a:lnSpc>
                <a:spcPct val="100000"/>
              </a:lnSpc>
              <a:spcBef>
                <a:spcPts val="1085"/>
              </a:spcBef>
              <a:buAutoNum type="arabicPeriod" startAt="3"/>
              <a:tabLst>
                <a:tab pos="235585" algn="l"/>
              </a:tabLst>
            </a:pP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вмістом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білка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м’ясо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кролів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поступається</a:t>
            </a:r>
            <a:r>
              <a:rPr sz="1800" b="1" i="1" spc="5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лише</a:t>
            </a:r>
            <a:r>
              <a:rPr sz="1800" b="1" i="1" spc="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індичатині</a:t>
            </a:r>
            <a:r>
              <a:rPr sz="1800" dirty="0">
                <a:latin typeface="Times New Roman"/>
                <a:cs typeface="Times New Roman"/>
              </a:rPr>
              <a:t>.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Із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м’яса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Times New Roman"/>
                <a:cs typeface="Times New Roman"/>
              </a:rPr>
              <a:t>кроля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організмі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людини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засвоюється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90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білка,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тоді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як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із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яловичини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лише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080"/>
              </a:spcBef>
              <a:tabLst>
                <a:tab pos="371475" algn="l"/>
                <a:tab pos="755650" algn="l"/>
                <a:tab pos="1923414" algn="l"/>
                <a:tab pos="2216150" algn="l"/>
                <a:tab pos="3176905" algn="l"/>
                <a:tab pos="3999865" algn="l"/>
                <a:tab pos="5140325" algn="l"/>
                <a:tab pos="6015355" algn="l"/>
                <a:tab pos="6268720" algn="l"/>
                <a:tab pos="6692265" algn="l"/>
                <a:tab pos="7240905" algn="l"/>
              </a:tabLst>
            </a:pPr>
            <a:r>
              <a:rPr sz="1800" spc="5" dirty="0">
                <a:latin typeface="Times New Roman"/>
                <a:cs typeface="Times New Roman"/>
              </a:rPr>
              <a:t>62	</a:t>
            </a:r>
            <a:r>
              <a:rPr sz="1800" spc="-10" dirty="0">
                <a:latin typeface="Times New Roman"/>
                <a:cs typeface="Times New Roman"/>
              </a:rPr>
              <a:t>%.	</a:t>
            </a:r>
            <a:r>
              <a:rPr sz="1800" spc="-5" dirty="0">
                <a:latin typeface="Times New Roman"/>
                <a:cs typeface="Times New Roman"/>
              </a:rPr>
              <a:t>Порівняно	</a:t>
            </a:r>
            <a:r>
              <a:rPr sz="1800" dirty="0">
                <a:latin typeface="Times New Roman"/>
                <a:cs typeface="Times New Roman"/>
              </a:rPr>
              <a:t>із	</a:t>
            </a:r>
            <a:r>
              <a:rPr sz="1800" spc="-10" dirty="0">
                <a:latin typeface="Times New Roman"/>
                <a:cs typeface="Times New Roman"/>
              </a:rPr>
              <a:t>курячим	</a:t>
            </a:r>
            <a:r>
              <a:rPr sz="1800" spc="-5" dirty="0">
                <a:latin typeface="Times New Roman"/>
                <a:cs typeface="Times New Roman"/>
              </a:rPr>
              <a:t>м’ясом	кролятина	містить	</a:t>
            </a:r>
            <a:r>
              <a:rPr sz="1800" dirty="0">
                <a:latin typeface="Times New Roman"/>
                <a:cs typeface="Times New Roman"/>
              </a:rPr>
              <a:t>у	</a:t>
            </a:r>
            <a:r>
              <a:rPr sz="1800" spc="-5" dirty="0">
                <a:latin typeface="Times New Roman"/>
                <a:cs typeface="Times New Roman"/>
              </a:rPr>
              <a:t>2,7	</a:t>
            </a:r>
            <a:r>
              <a:rPr sz="1800" dirty="0">
                <a:latin typeface="Times New Roman"/>
                <a:cs typeface="Times New Roman"/>
              </a:rPr>
              <a:t>раза	</a:t>
            </a:r>
            <a:r>
              <a:rPr sz="1800" spc="-10" dirty="0">
                <a:latin typeface="Times New Roman"/>
                <a:cs typeface="Times New Roman"/>
              </a:rPr>
              <a:t>менше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30" dirty="0">
                <a:latin typeface="Times New Roman"/>
                <a:cs typeface="Times New Roman"/>
              </a:rPr>
              <a:t>холестерину.</a:t>
            </a:r>
            <a:endParaRPr sz="1800">
              <a:latin typeface="Times New Roman"/>
              <a:cs typeface="Times New Roman"/>
            </a:endParaRPr>
          </a:p>
          <a:p>
            <a:pPr marL="12700" marR="5080" indent="539115" algn="just">
              <a:lnSpc>
                <a:spcPct val="150100"/>
              </a:lnSpc>
            </a:pPr>
            <a:r>
              <a:rPr sz="1800" spc="5" dirty="0">
                <a:latin typeface="Times New Roman"/>
                <a:cs typeface="Times New Roman"/>
              </a:rPr>
              <a:t>4.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Кролячий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жир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легкоплавкий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і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якістю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переважає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яловичий,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баранячий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свинячий.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0" dirty="0">
                <a:latin typeface="Times New Roman"/>
                <a:cs typeface="Times New Roman"/>
              </a:rPr>
              <a:t>зв’язку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цим </a:t>
            </a:r>
            <a:r>
              <a:rPr sz="1800" b="1" i="1" spc="-15" dirty="0">
                <a:latin typeface="Times New Roman"/>
                <a:cs typeface="Times New Roman"/>
              </a:rPr>
              <a:t>м’ясо кролів </a:t>
            </a:r>
            <a:r>
              <a:rPr sz="1800" b="1" i="1" dirty="0">
                <a:latin typeface="Times New Roman"/>
                <a:cs typeface="Times New Roman"/>
              </a:rPr>
              <a:t>на </a:t>
            </a:r>
            <a:r>
              <a:rPr sz="1800" b="1" i="1" spc="-5" dirty="0">
                <a:latin typeface="Times New Roman"/>
                <a:cs typeface="Times New Roman"/>
              </a:rPr>
              <a:t>європейських </a:t>
            </a:r>
            <a:r>
              <a:rPr sz="1800" b="1" i="1" spc="-10" dirty="0">
                <a:latin typeface="Times New Roman"/>
                <a:cs typeface="Times New Roman"/>
              </a:rPr>
              <a:t>ринках 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цінується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значно </a:t>
            </a:r>
            <a:r>
              <a:rPr sz="1800" b="1" i="1" spc="-10" dirty="0">
                <a:latin typeface="Times New Roman"/>
                <a:cs typeface="Times New Roman"/>
              </a:rPr>
              <a:t>дорожче</a:t>
            </a:r>
            <a:r>
              <a:rPr sz="1800" spc="-1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ніж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м’ясо </a:t>
            </a:r>
            <a:r>
              <a:rPr sz="1800" spc="-10" dirty="0">
                <a:latin typeface="Times New Roman"/>
                <a:cs typeface="Times New Roman"/>
              </a:rPr>
              <a:t>курчат-бройлерів.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3150" y="1124711"/>
            <a:ext cx="3584702" cy="4015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608" y="480517"/>
            <a:ext cx="389318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75"/>
              </a:lnSpc>
            </a:pPr>
            <a:r>
              <a:rPr sz="2400" spc="-5" dirty="0">
                <a:solidFill>
                  <a:srgbClr val="000000"/>
                </a:solidFill>
              </a:rPr>
              <a:t>1</a:t>
            </a:r>
            <a:r>
              <a:rPr sz="2000" spc="-5" dirty="0">
                <a:solidFill>
                  <a:srgbClr val="000000"/>
                </a:solidFill>
              </a:rPr>
              <a:t>. </a:t>
            </a:r>
            <a:r>
              <a:rPr sz="2000" spc="-15" dirty="0">
                <a:solidFill>
                  <a:srgbClr val="000000"/>
                </a:solidFill>
              </a:rPr>
              <a:t>Світовим</a:t>
            </a:r>
            <a:r>
              <a:rPr sz="2000" spc="6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лідером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з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вирощування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546608" y="794766"/>
            <a:ext cx="7872095" cy="5673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imes New Roman"/>
                <a:cs typeface="Times New Roman"/>
              </a:rPr>
              <a:t>кролів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є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Китай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(близько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1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млн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крільчатини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рік),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945254">
              <a:lnSpc>
                <a:spcPct val="100000"/>
              </a:lnSpc>
            </a:pPr>
            <a:r>
              <a:rPr sz="2000" b="1" i="1" spc="-10" dirty="0">
                <a:latin typeface="Times New Roman"/>
                <a:cs typeface="Times New Roman"/>
              </a:rPr>
              <a:t>друге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місце</a:t>
            </a:r>
            <a:r>
              <a:rPr sz="2000" b="1" i="1" spc="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займає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Італія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(300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тис.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т),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latin typeface="Times New Roman"/>
                <a:cs typeface="Times New Roman"/>
              </a:rPr>
              <a:t>третє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–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Іспанія</a:t>
            </a:r>
            <a:r>
              <a:rPr sz="2000" b="1" i="1" spc="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і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Франція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(по</a:t>
            </a:r>
            <a:r>
              <a:rPr sz="2000" dirty="0">
                <a:latin typeface="Times New Roman"/>
                <a:cs typeface="Times New Roman"/>
              </a:rPr>
              <a:t> 180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тис.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рік).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3700145" indent="635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Times New Roman"/>
                <a:cs typeface="Times New Roman"/>
              </a:rPr>
              <a:t>Частка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таких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країн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як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Франція,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Єгипет,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Чехія,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Німеччина</a:t>
            </a:r>
            <a:r>
              <a:rPr sz="2000" spc="-5" dirty="0">
                <a:latin typeface="Times New Roman"/>
                <a:cs typeface="Times New Roman"/>
              </a:rPr>
              <a:t> 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світовому </a:t>
            </a:r>
            <a:r>
              <a:rPr sz="2000" spc="-10" dirty="0">
                <a:latin typeface="Times New Roman"/>
                <a:cs typeface="Times New Roman"/>
              </a:rPr>
              <a:t> виробництві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кролятини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становить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3–7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%.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-5" dirty="0">
                <a:latin typeface="Times New Roman"/>
                <a:cs typeface="Times New Roman"/>
              </a:rPr>
              <a:t>В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Україні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виробляється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близько</a:t>
            </a:r>
            <a:r>
              <a:rPr sz="2000" b="1" i="1" spc="-5" dirty="0">
                <a:latin typeface="Times New Roman"/>
                <a:cs typeface="Times New Roman"/>
              </a:rPr>
              <a:t> 1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%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spc="-10" dirty="0">
                <a:latin typeface="Times New Roman"/>
                <a:cs typeface="Times New Roman"/>
              </a:rPr>
              <a:t>кролятини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від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загального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світового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5"/>
              </a:lnSpc>
              <a:spcBef>
                <a:spcPts val="25"/>
              </a:spcBef>
            </a:pPr>
            <a:r>
              <a:rPr sz="2000" b="1" i="1" spc="-5" dirty="0">
                <a:latin typeface="Times New Roman"/>
                <a:cs typeface="Times New Roman"/>
              </a:rPr>
              <a:t>рівня</a:t>
            </a:r>
            <a:endParaRPr sz="2000">
              <a:latin typeface="Times New Roman"/>
              <a:cs typeface="Times New Roman"/>
            </a:endParaRPr>
          </a:p>
          <a:p>
            <a:pPr marL="3613785">
              <a:lnSpc>
                <a:spcPts val="1925"/>
              </a:lnSpc>
            </a:pP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рік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душу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населення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м`яса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кролів</a:t>
            </a:r>
            <a:endParaRPr sz="1800">
              <a:latin typeface="Times New Roman"/>
              <a:cs typeface="Times New Roman"/>
            </a:endParaRPr>
          </a:p>
          <a:p>
            <a:pPr marL="3613785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споживають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італійці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6,0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кг,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французи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3,0</a:t>
            </a:r>
            <a:endParaRPr sz="1800">
              <a:latin typeface="Times New Roman"/>
              <a:cs typeface="Times New Roman"/>
            </a:endParaRPr>
          </a:p>
          <a:p>
            <a:pPr marL="3613785">
              <a:lnSpc>
                <a:spcPct val="100000"/>
              </a:lnSpc>
              <a:spcBef>
                <a:spcPts val="25"/>
              </a:spcBef>
            </a:pPr>
            <a:r>
              <a:rPr sz="1800" spc="-70" dirty="0">
                <a:latin typeface="Times New Roman"/>
                <a:cs typeface="Times New Roman"/>
              </a:rPr>
              <a:t>кг,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українці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0,29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кг.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073383"/>
            <a:ext cx="7767320" cy="49657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52450">
              <a:lnSpc>
                <a:spcPct val="100000"/>
              </a:lnSpc>
              <a:spcBef>
                <a:spcPts val="1180"/>
              </a:spcBef>
              <a:tabLst>
                <a:tab pos="1057910" algn="l"/>
                <a:tab pos="2933065" algn="l"/>
                <a:tab pos="4320540" algn="l"/>
                <a:tab pos="5951855" algn="l"/>
                <a:tab pos="7128509" algn="l"/>
              </a:tabLst>
            </a:pPr>
            <a:r>
              <a:rPr sz="1800" spc="-5" dirty="0">
                <a:latin typeface="Times New Roman"/>
                <a:cs typeface="Times New Roman"/>
              </a:rPr>
              <a:t>До	</a:t>
            </a:r>
            <a:r>
              <a:rPr sz="1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найважливіших	</a:t>
            </a:r>
            <a:r>
              <a:rPr sz="18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біологічних	</a:t>
            </a:r>
            <a:r>
              <a:rPr sz="1800"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особливостей	</a:t>
            </a:r>
            <a:r>
              <a:rPr sz="1800" spc="-15" dirty="0">
                <a:latin typeface="Times New Roman"/>
                <a:cs typeface="Times New Roman"/>
              </a:rPr>
              <a:t>домашніх	</a:t>
            </a:r>
            <a:r>
              <a:rPr sz="1800" spc="-10" dirty="0">
                <a:latin typeface="Times New Roman"/>
                <a:cs typeface="Times New Roman"/>
              </a:rPr>
              <a:t>кролів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відносять:</a:t>
            </a:r>
            <a:endParaRPr sz="18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  <a:spcBef>
                <a:spcPts val="1080"/>
              </a:spcBef>
            </a:pPr>
            <a:r>
              <a:rPr sz="18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високу</a:t>
            </a:r>
            <a:r>
              <a:rPr sz="18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плодючість,</a:t>
            </a:r>
            <a:endParaRPr sz="1800">
              <a:latin typeface="Times New Roman"/>
              <a:cs typeface="Times New Roman"/>
            </a:endParaRPr>
          </a:p>
          <a:p>
            <a:pPr marL="552450" marR="3604895">
              <a:lnSpc>
                <a:spcPct val="15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короткий період </a:t>
            </a: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крільності, </a:t>
            </a:r>
            <a:r>
              <a:rPr sz="1800" b="1" i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поєднання</a:t>
            </a:r>
            <a:r>
              <a:rPr sz="18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вагітності</a:t>
            </a:r>
            <a:r>
              <a:rPr sz="18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з</a:t>
            </a:r>
            <a:r>
              <a:rPr sz="1800" b="1" i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лактацією, </a:t>
            </a:r>
            <a:r>
              <a:rPr sz="1800" b="1" i="1" spc="-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скороспілість,</a:t>
            </a:r>
            <a:endParaRPr sz="18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  <a:spcBef>
                <a:spcPts val="1080"/>
              </a:spcBef>
            </a:pP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відсутність</a:t>
            </a:r>
            <a:r>
              <a:rPr sz="1800" b="1" i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сезонності</a:t>
            </a:r>
            <a:r>
              <a:rPr sz="1800" b="1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у</a:t>
            </a:r>
            <a:r>
              <a:rPr sz="1800" b="1" i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6FC0"/>
                </a:solidFill>
                <a:latin typeface="Times New Roman"/>
                <a:cs typeface="Times New Roman"/>
              </a:rPr>
              <a:t>розмноженні,</a:t>
            </a:r>
            <a:endParaRPr sz="180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  <a:spcBef>
                <a:spcPts val="1080"/>
              </a:spcBef>
            </a:pP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копрофагію.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indent="597535" algn="just">
              <a:lnSpc>
                <a:spcPct val="150100"/>
              </a:lnSpc>
            </a:pP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відміну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від</a:t>
            </a:r>
            <a:r>
              <a:rPr sz="1800" dirty="0">
                <a:latin typeface="Times New Roman"/>
                <a:cs typeface="Times New Roman"/>
              </a:rPr>
              <a:t> інших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сільськогосподарських</a:t>
            </a:r>
            <a:r>
              <a:rPr sz="1800" spc="-10" dirty="0">
                <a:latin typeface="Times New Roman"/>
                <a:cs typeface="Times New Roman"/>
              </a:rPr>
              <a:t> тварин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кролі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5" dirty="0">
                <a:latin typeface="Times New Roman"/>
                <a:cs typeface="Times New Roman"/>
              </a:rPr>
              <a:t> 5-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місячному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віці</a:t>
            </a:r>
            <a:r>
              <a:rPr sz="1800" dirty="0">
                <a:latin typeface="Times New Roman"/>
                <a:cs typeface="Times New Roman"/>
              </a:rPr>
              <a:t> досягають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статевої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зрілості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здатні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спаровування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й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отримання </a:t>
            </a:r>
            <a:r>
              <a:rPr sz="1800" spc="-5" dirty="0">
                <a:latin typeface="Times New Roman"/>
                <a:cs typeface="Times New Roman"/>
              </a:rPr>
              <a:t>від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потомства.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572" y="805434"/>
            <a:ext cx="7698105" cy="482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indent="-173990" algn="just">
              <a:lnSpc>
                <a:spcPct val="100000"/>
              </a:lnSpc>
              <a:spcBef>
                <a:spcPts val="100"/>
              </a:spcBef>
              <a:buSzPct val="94444"/>
              <a:buAutoNum type="arabicPeriod"/>
              <a:tabLst>
                <a:tab pos="726440" algn="l"/>
              </a:tabLst>
            </a:pPr>
            <a:r>
              <a:rPr sz="1800" b="1" i="1" dirty="0">
                <a:latin typeface="Times New Roman"/>
                <a:cs typeface="Times New Roman"/>
              </a:rPr>
              <a:t>Сукрільність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у</a:t>
            </a:r>
            <a:r>
              <a:rPr sz="1800" b="1" i="1" spc="-5" dirty="0">
                <a:latin typeface="Times New Roman"/>
                <a:cs typeface="Times New Roman"/>
              </a:rPr>
              <a:t> кролиць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триває</a:t>
            </a:r>
            <a:r>
              <a:rPr sz="1800" b="1" i="1" spc="-7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середньому</a:t>
            </a:r>
            <a:r>
              <a:rPr sz="1800" b="1" i="1" spc="5" dirty="0">
                <a:latin typeface="Times New Roman"/>
                <a:cs typeface="Times New Roman"/>
              </a:rPr>
              <a:t> 30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днів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2800">
              <a:latin typeface="Times New Roman"/>
              <a:cs typeface="Times New Roman"/>
            </a:endParaRPr>
          </a:p>
          <a:p>
            <a:pPr marL="12700" marR="5715" indent="539750" algn="just">
              <a:lnSpc>
                <a:spcPct val="150100"/>
              </a:lnSpc>
              <a:buAutoNum type="arabicPeriod"/>
              <a:tabLst>
                <a:tab pos="799465" algn="l"/>
              </a:tabLst>
            </a:pPr>
            <a:r>
              <a:rPr sz="1800" spc="-5" dirty="0">
                <a:latin typeface="Times New Roman"/>
                <a:cs typeface="Times New Roman"/>
              </a:rPr>
              <a:t>Самок кролів </a:t>
            </a:r>
            <a:r>
              <a:rPr sz="1800" b="1" i="1" spc="-10" dirty="0">
                <a:latin typeface="Times New Roman"/>
                <a:cs typeface="Times New Roman"/>
              </a:rPr>
              <a:t>можуть </a:t>
            </a:r>
            <a:r>
              <a:rPr sz="1800" b="1" i="1" spc="-5" dirty="0">
                <a:latin typeface="Times New Roman"/>
                <a:cs typeface="Times New Roman"/>
              </a:rPr>
              <a:t>запліднитися </a:t>
            </a:r>
            <a:r>
              <a:rPr sz="1800" b="1" i="1" spc="5" dirty="0">
                <a:latin typeface="Times New Roman"/>
                <a:cs typeface="Times New Roman"/>
              </a:rPr>
              <a:t>на </a:t>
            </a:r>
            <a:r>
              <a:rPr sz="1800" b="1" i="1" dirty="0">
                <a:latin typeface="Times New Roman"/>
                <a:cs typeface="Times New Roman"/>
              </a:rPr>
              <a:t>1-2-й </a:t>
            </a:r>
            <a:r>
              <a:rPr sz="1800" b="1" i="1" spc="-5" dirty="0">
                <a:latin typeface="Times New Roman"/>
                <a:cs typeface="Times New Roman"/>
              </a:rPr>
              <a:t>день після </a:t>
            </a:r>
            <a:r>
              <a:rPr sz="1800" b="1" i="1" spc="-25" dirty="0">
                <a:latin typeface="Times New Roman"/>
                <a:cs typeface="Times New Roman"/>
              </a:rPr>
              <a:t>окролу, </a:t>
            </a:r>
            <a:r>
              <a:rPr sz="1800" spc="5" dirty="0">
                <a:latin typeface="Times New Roman"/>
                <a:cs typeface="Times New Roman"/>
              </a:rPr>
              <a:t>що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дає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можливість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отримувати</a:t>
            </a:r>
            <a:r>
              <a:rPr sz="1800" spc="-5" dirty="0">
                <a:latin typeface="Times New Roman"/>
                <a:cs typeface="Times New Roman"/>
              </a:rPr>
              <a:t> «ущільнені»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окроли,</a:t>
            </a:r>
            <a:r>
              <a:rPr sz="1800" dirty="0">
                <a:latin typeface="Times New Roman"/>
                <a:cs typeface="Times New Roman"/>
              </a:rPr>
              <a:t> при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поєднується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лактація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сукрільністю.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15" dirty="0">
                <a:latin typeface="Times New Roman"/>
                <a:cs typeface="Times New Roman"/>
              </a:rPr>
              <a:t>цьому </a:t>
            </a:r>
            <a:r>
              <a:rPr sz="1800" spc="-30" dirty="0">
                <a:latin typeface="Times New Roman"/>
                <a:cs typeface="Times New Roman"/>
              </a:rPr>
              <a:t>кожна </a:t>
            </a:r>
            <a:r>
              <a:rPr sz="1800" spc="-5" dirty="0">
                <a:latin typeface="Times New Roman"/>
                <a:cs typeface="Times New Roman"/>
              </a:rPr>
              <a:t>самка </a:t>
            </a:r>
            <a:r>
              <a:rPr sz="1800" b="1" i="1" spc="-5" dirty="0">
                <a:latin typeface="Times New Roman"/>
                <a:cs typeface="Times New Roman"/>
              </a:rPr>
              <a:t>протягом </a:t>
            </a:r>
            <a:r>
              <a:rPr sz="1800" b="1" i="1" dirty="0">
                <a:latin typeface="Times New Roman"/>
                <a:cs typeface="Times New Roman"/>
              </a:rPr>
              <a:t>року </a:t>
            </a:r>
            <a:r>
              <a:rPr sz="1800" b="1" i="1" spc="-20" dirty="0">
                <a:latin typeface="Times New Roman"/>
                <a:cs typeface="Times New Roman"/>
              </a:rPr>
              <a:t>може </a:t>
            </a:r>
            <a:r>
              <a:rPr sz="1800" b="1" i="1" spc="-5" dirty="0">
                <a:latin typeface="Times New Roman"/>
                <a:cs typeface="Times New Roman"/>
              </a:rPr>
              <a:t>дати 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за</a:t>
            </a:r>
            <a:r>
              <a:rPr sz="1800" b="1" i="1" spc="-15" dirty="0">
                <a:latin typeface="Times New Roman"/>
                <a:cs typeface="Times New Roman"/>
              </a:rPr>
              <a:t> 10-11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окролів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до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70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кроленят.</a:t>
            </a:r>
            <a:endParaRPr sz="1800">
              <a:latin typeface="Times New Roman"/>
              <a:cs typeface="Times New Roman"/>
            </a:endParaRPr>
          </a:p>
          <a:p>
            <a:pPr marL="552450" marR="8255" algn="just">
              <a:lnSpc>
                <a:spcPct val="300100"/>
              </a:lnSpc>
              <a:buSzPct val="94444"/>
              <a:buAutoNum type="arabicPeriod"/>
              <a:tabLst>
                <a:tab pos="72644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Окроли </a:t>
            </a:r>
            <a:r>
              <a:rPr sz="1800" spc="5" dirty="0">
                <a:latin typeface="Times New Roman"/>
                <a:cs typeface="Times New Roman"/>
              </a:rPr>
              <a:t>як </a:t>
            </a:r>
            <a:r>
              <a:rPr sz="1800" spc="-5" dirty="0">
                <a:latin typeface="Times New Roman"/>
                <a:cs typeface="Times New Roman"/>
              </a:rPr>
              <a:t>правило </a:t>
            </a:r>
            <a:r>
              <a:rPr sz="1800" spc="-20" dirty="0">
                <a:latin typeface="Times New Roman"/>
                <a:cs typeface="Times New Roman"/>
              </a:rPr>
              <a:t>відбуваються </a:t>
            </a:r>
            <a:r>
              <a:rPr sz="1800" spc="-10" dirty="0">
                <a:latin typeface="Times New Roman"/>
                <a:cs typeface="Times New Roman"/>
              </a:rPr>
              <a:t>вночі </a:t>
            </a:r>
            <a:r>
              <a:rPr sz="1800" spc="15" dirty="0">
                <a:latin typeface="Times New Roman"/>
                <a:cs typeface="Times New Roman"/>
              </a:rPr>
              <a:t>та </a:t>
            </a:r>
            <a:r>
              <a:rPr sz="1800" b="1" i="1" dirty="0">
                <a:latin typeface="Times New Roman"/>
                <a:cs typeface="Times New Roman"/>
              </a:rPr>
              <a:t>тривають </a:t>
            </a:r>
            <a:r>
              <a:rPr sz="1800" b="1" i="1" spc="5" dirty="0">
                <a:latin typeface="Times New Roman"/>
                <a:cs typeface="Times New Roman"/>
              </a:rPr>
              <a:t>10-20 </a:t>
            </a:r>
            <a:r>
              <a:rPr sz="1800" b="1" i="1" dirty="0">
                <a:latin typeface="Times New Roman"/>
                <a:cs typeface="Times New Roman"/>
              </a:rPr>
              <a:t>хвилин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4.Новонароджені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кроленята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голі</a:t>
            </a:r>
            <a:r>
              <a:rPr sz="1800" spc="15" dirty="0">
                <a:latin typeface="Times New Roman"/>
                <a:cs typeface="Times New Roman"/>
              </a:rPr>
              <a:t> та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сліпі,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на</a:t>
            </a:r>
            <a:r>
              <a:rPr sz="1800" b="1" i="1" spc="4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5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-й</a:t>
            </a:r>
            <a:r>
              <a:rPr sz="1800" b="1" i="1" spc="4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день</a:t>
            </a:r>
            <a:r>
              <a:rPr sz="1800" b="1" i="1" spc="4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вкриваються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</a:pPr>
            <a:r>
              <a:rPr sz="1800" b="1" i="1" spc="-25" dirty="0">
                <a:latin typeface="Times New Roman"/>
                <a:cs typeface="Times New Roman"/>
              </a:rPr>
              <a:t>пухом, </a:t>
            </a:r>
            <a:r>
              <a:rPr sz="1800" spc="-5" dirty="0">
                <a:latin typeface="Times New Roman"/>
                <a:cs typeface="Times New Roman"/>
              </a:rPr>
              <a:t>на 10-14-й </a:t>
            </a:r>
            <a:r>
              <a:rPr sz="1800" spc="-10" dirty="0">
                <a:latin typeface="Times New Roman"/>
                <a:cs typeface="Times New Roman"/>
              </a:rPr>
              <a:t>прозрівають, </a:t>
            </a:r>
            <a:r>
              <a:rPr sz="1800" b="1" i="1" spc="5" dirty="0">
                <a:latin typeface="Times New Roman"/>
                <a:cs typeface="Times New Roman"/>
              </a:rPr>
              <a:t>на </a:t>
            </a:r>
            <a:r>
              <a:rPr sz="1800" b="1" i="1" spc="-5" dirty="0">
                <a:latin typeface="Times New Roman"/>
                <a:cs typeface="Times New Roman"/>
              </a:rPr>
              <a:t>17-20-й починають </a:t>
            </a:r>
            <a:r>
              <a:rPr sz="1800" b="1" i="1" spc="-10" dirty="0">
                <a:latin typeface="Times New Roman"/>
                <a:cs typeface="Times New Roman"/>
              </a:rPr>
              <a:t>виходити </a:t>
            </a:r>
            <a:r>
              <a:rPr sz="1800" b="1" i="1" dirty="0">
                <a:latin typeface="Times New Roman"/>
                <a:cs typeface="Times New Roman"/>
              </a:rPr>
              <a:t>з </a:t>
            </a:r>
            <a:r>
              <a:rPr sz="1800" b="1" i="1" spc="-10" dirty="0">
                <a:latin typeface="Times New Roman"/>
                <a:cs typeface="Times New Roman"/>
              </a:rPr>
              <a:t>гнізда </a:t>
            </a:r>
            <a:r>
              <a:rPr sz="1800" b="1" i="1" spc="15" dirty="0">
                <a:latin typeface="Times New Roman"/>
                <a:cs typeface="Times New Roman"/>
              </a:rPr>
              <a:t>та </a:t>
            </a:r>
            <a:r>
              <a:rPr sz="1800" b="1" i="1" spc="20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поїдати</a:t>
            </a:r>
            <a:r>
              <a:rPr sz="1800" b="1" i="1" spc="-95" dirty="0">
                <a:latin typeface="Times New Roman"/>
                <a:cs typeface="Times New Roman"/>
              </a:rPr>
              <a:t> </a:t>
            </a:r>
            <a:r>
              <a:rPr sz="1800" b="1" i="1" spc="-35" dirty="0">
                <a:latin typeface="Times New Roman"/>
                <a:cs typeface="Times New Roman"/>
              </a:rPr>
              <a:t>корм.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99" y="4581181"/>
            <a:ext cx="3384423" cy="19829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608" y="726820"/>
            <a:ext cx="8055609" cy="455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115" algn="just">
              <a:lnSpc>
                <a:spcPct val="150100"/>
              </a:lnSpc>
              <a:spcBef>
                <a:spcPts val="100"/>
              </a:spcBef>
              <a:buFont typeface="Times New Roman"/>
              <a:buAutoNum type="arabicPeriod" startAt="5"/>
              <a:tabLst>
                <a:tab pos="799465" algn="l"/>
              </a:tabLst>
            </a:pPr>
            <a:r>
              <a:rPr sz="1800" b="1" i="1" spc="-10" dirty="0">
                <a:latin typeface="Times New Roman"/>
                <a:cs typeface="Times New Roman"/>
              </a:rPr>
              <a:t>Статева </a:t>
            </a:r>
            <a:r>
              <a:rPr sz="1800" b="1" i="1" spc="-5" dirty="0">
                <a:latin typeface="Times New Roman"/>
                <a:cs typeface="Times New Roman"/>
              </a:rPr>
              <a:t>зрілість </a:t>
            </a:r>
            <a:r>
              <a:rPr sz="1800" b="1" i="1" dirty="0">
                <a:latin typeface="Times New Roman"/>
                <a:cs typeface="Times New Roman"/>
              </a:rPr>
              <a:t>у </a:t>
            </a:r>
            <a:r>
              <a:rPr sz="1800" b="1" i="1" spc="-10" dirty="0">
                <a:latin typeface="Times New Roman"/>
                <a:cs typeface="Times New Roman"/>
              </a:rPr>
              <a:t>кролів </a:t>
            </a:r>
            <a:r>
              <a:rPr sz="1800" b="1" i="1" dirty="0">
                <a:latin typeface="Times New Roman"/>
                <a:cs typeface="Times New Roman"/>
              </a:rPr>
              <a:t>настає в </a:t>
            </a:r>
            <a:r>
              <a:rPr sz="1800" b="1" i="1" spc="-5" dirty="0">
                <a:latin typeface="Times New Roman"/>
                <a:cs typeface="Times New Roman"/>
              </a:rPr>
              <a:t>4-5 </a:t>
            </a:r>
            <a:r>
              <a:rPr sz="1800" b="1" i="1" spc="-10" dirty="0">
                <a:latin typeface="Times New Roman"/>
                <a:cs typeface="Times New Roman"/>
              </a:rPr>
              <a:t>місячному </a:t>
            </a:r>
            <a:r>
              <a:rPr sz="1800" b="1" i="1" dirty="0">
                <a:latin typeface="Times New Roman"/>
                <a:cs typeface="Times New Roman"/>
              </a:rPr>
              <a:t>віці</a:t>
            </a:r>
            <a:r>
              <a:rPr sz="1800" dirty="0">
                <a:latin typeface="Times New Roman"/>
                <a:cs typeface="Times New Roman"/>
              </a:rPr>
              <a:t>. З </a:t>
            </a:r>
            <a:r>
              <a:rPr sz="1800" spc="-10" dirty="0">
                <a:latin typeface="Times New Roman"/>
                <a:cs typeface="Times New Roman"/>
              </a:rPr>
              <a:t>цього часу </a:t>
            </a:r>
            <a:r>
              <a:rPr sz="1800" spc="25" dirty="0">
                <a:latin typeface="Times New Roman"/>
                <a:cs typeface="Times New Roman"/>
              </a:rPr>
              <a:t>їх 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можна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парувати,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але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жива</a:t>
            </a:r>
            <a:r>
              <a:rPr sz="1800" spc="-5" dirty="0">
                <a:latin typeface="Times New Roman"/>
                <a:cs typeface="Times New Roman"/>
              </a:rPr>
              <a:t> маса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кролів</a:t>
            </a:r>
            <a:r>
              <a:rPr sz="1800" spc="-5" dirty="0">
                <a:latin typeface="Times New Roman"/>
                <a:cs typeface="Times New Roman"/>
              </a:rPr>
              <a:t> великих</a:t>
            </a:r>
            <a:r>
              <a:rPr sz="1800" dirty="0">
                <a:latin typeface="Times New Roman"/>
                <a:cs typeface="Times New Roman"/>
              </a:rPr>
              <a:t> 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середніх</a:t>
            </a:r>
            <a:r>
              <a:rPr sz="1800" dirty="0">
                <a:latin typeface="Times New Roman"/>
                <a:cs typeface="Times New Roman"/>
              </a:rPr>
              <a:t> порід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цьому </a:t>
            </a:r>
            <a:r>
              <a:rPr sz="1800" spc="-5" dirty="0">
                <a:latin typeface="Times New Roman"/>
                <a:cs typeface="Times New Roman"/>
              </a:rPr>
              <a:t> повинна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бути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 меншою</a:t>
            </a:r>
            <a:r>
              <a:rPr sz="1800" spc="5" dirty="0">
                <a:latin typeface="Times New Roman"/>
                <a:cs typeface="Times New Roman"/>
              </a:rPr>
              <a:t> 3,5,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 дрібних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3,2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кг.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5"/>
            </a:pPr>
            <a:endParaRPr sz="2800" dirty="0">
              <a:latin typeface="Times New Roman"/>
              <a:cs typeface="Times New Roman"/>
            </a:endParaRPr>
          </a:p>
          <a:p>
            <a:pPr marL="12700" marR="5715" indent="539115" algn="just">
              <a:lnSpc>
                <a:spcPct val="150100"/>
              </a:lnSpc>
              <a:buAutoNum type="arabicPeriod" startAt="5"/>
              <a:tabLst>
                <a:tab pos="726440" algn="l"/>
              </a:tabLst>
            </a:pP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5" dirty="0">
                <a:latin typeface="Times New Roman"/>
                <a:cs typeface="Times New Roman"/>
              </a:rPr>
              <a:t>самки </a:t>
            </a:r>
            <a:r>
              <a:rPr sz="1800" dirty="0">
                <a:latin typeface="Times New Roman"/>
                <a:cs typeface="Times New Roman"/>
              </a:rPr>
              <a:t>чотири </a:t>
            </a:r>
            <a:r>
              <a:rPr sz="1800" spc="-5" dirty="0">
                <a:latin typeface="Times New Roman"/>
                <a:cs typeface="Times New Roman"/>
              </a:rPr>
              <a:t>пари </a:t>
            </a:r>
            <a:r>
              <a:rPr sz="1800" spc="-20" dirty="0">
                <a:latin typeface="Times New Roman"/>
                <a:cs typeface="Times New Roman"/>
              </a:rPr>
              <a:t>молочних </a:t>
            </a:r>
            <a:r>
              <a:rPr sz="1800" dirty="0">
                <a:latin typeface="Times New Roman"/>
                <a:cs typeface="Times New Roman"/>
              </a:rPr>
              <a:t>залоз. </a:t>
            </a:r>
            <a:r>
              <a:rPr sz="1800" b="1" i="1" spc="-5" dirty="0">
                <a:latin typeface="Times New Roman"/>
                <a:cs typeface="Times New Roman"/>
              </a:rPr>
              <a:t>До 17-20-денного віку </a:t>
            </a:r>
            <a:r>
              <a:rPr sz="1800" b="1" i="1" spc="-10" dirty="0">
                <a:latin typeface="Times New Roman"/>
                <a:cs typeface="Times New Roman"/>
              </a:rPr>
              <a:t>кроленята </a:t>
            </a:r>
            <a:r>
              <a:rPr sz="1800" b="1" i="1" spc="-5" dirty="0">
                <a:latin typeface="Times New Roman"/>
                <a:cs typeface="Times New Roman"/>
              </a:rPr>
              <a:t> харчуються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тільки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30" dirty="0">
                <a:latin typeface="Times New Roman"/>
                <a:cs typeface="Times New Roman"/>
              </a:rPr>
              <a:t>молоком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матері.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1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приросту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кроленяті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достатньо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отримати </a:t>
            </a:r>
            <a:r>
              <a:rPr sz="1800" dirty="0">
                <a:latin typeface="Times New Roman"/>
                <a:cs typeface="Times New Roman"/>
              </a:rPr>
              <a:t>2 г </a:t>
            </a:r>
            <a:r>
              <a:rPr sz="1800" spc="-20" dirty="0">
                <a:latin typeface="Times New Roman"/>
                <a:cs typeface="Times New Roman"/>
              </a:rPr>
              <a:t>материнського </a:t>
            </a:r>
            <a:r>
              <a:rPr sz="1800" spc="-15" dirty="0">
                <a:latin typeface="Times New Roman"/>
                <a:cs typeface="Times New Roman"/>
              </a:rPr>
              <a:t>молока. Кролематка </a:t>
            </a:r>
            <a:r>
              <a:rPr sz="1800" spc="-5" dirty="0">
                <a:latin typeface="Times New Roman"/>
                <a:cs typeface="Times New Roman"/>
              </a:rPr>
              <a:t>під час лактації </a:t>
            </a:r>
            <a:r>
              <a:rPr sz="1800" spc="-10" dirty="0">
                <a:latin typeface="Times New Roman"/>
                <a:cs typeface="Times New Roman"/>
              </a:rPr>
              <a:t>щодня </a:t>
            </a:r>
            <a:r>
              <a:rPr sz="1800" b="1" i="1" spc="-10" dirty="0">
                <a:latin typeface="Times New Roman"/>
                <a:cs typeface="Times New Roman"/>
              </a:rPr>
              <a:t>дає </a:t>
            </a:r>
            <a:r>
              <a:rPr sz="1800" b="1" i="1" dirty="0">
                <a:latin typeface="Times New Roman"/>
                <a:cs typeface="Times New Roman"/>
              </a:rPr>
              <a:t>від </a:t>
            </a:r>
            <a:r>
              <a:rPr sz="1800" b="1" i="1" spc="-15" dirty="0">
                <a:latin typeface="Times New Roman"/>
                <a:cs typeface="Times New Roman"/>
              </a:rPr>
              <a:t>50 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до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270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г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молока,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найчастіше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100-200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Times New Roman"/>
                <a:cs typeface="Times New Roman"/>
              </a:rPr>
              <a:t>г.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5"/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5"/>
            </a:pPr>
            <a:endParaRPr sz="1750" dirty="0">
              <a:latin typeface="Times New Roman"/>
              <a:cs typeface="Times New Roman"/>
            </a:endParaRPr>
          </a:p>
          <a:p>
            <a:pPr marL="780415" indent="-229235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781050" algn="l"/>
              </a:tabLst>
            </a:pPr>
            <a:r>
              <a:rPr sz="1800" spc="-5" dirty="0">
                <a:latin typeface="Times New Roman"/>
                <a:cs typeface="Times New Roman"/>
              </a:rPr>
              <a:t>Найкращим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строком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відлучення</a:t>
            </a:r>
            <a:endParaRPr sz="1800" dirty="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Times New Roman"/>
                <a:cs typeface="Times New Roman"/>
              </a:rPr>
              <a:t>кроленят вважається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40-45-денному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віці.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7" y="5157190"/>
            <a:ext cx="3168395" cy="1434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292" y="956563"/>
            <a:ext cx="7983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750">
              <a:lnSpc>
                <a:spcPct val="150000"/>
              </a:lnSpc>
              <a:spcBef>
                <a:spcPts val="100"/>
              </a:spcBef>
              <a:tabLst>
                <a:tab pos="878205" algn="l"/>
                <a:tab pos="2085339" algn="l"/>
                <a:tab pos="2823845" algn="l"/>
                <a:tab pos="4100829" algn="l"/>
                <a:tab pos="4360545" algn="l"/>
                <a:tab pos="5677535" algn="l"/>
                <a:tab pos="6137910" algn="l"/>
                <a:tab pos="6857365" algn="l"/>
                <a:tab pos="7327265" algn="l"/>
              </a:tabLst>
            </a:pPr>
            <a:r>
              <a:rPr sz="1800" spc="10" dirty="0">
                <a:solidFill>
                  <a:srgbClr val="000000"/>
                </a:solidFill>
              </a:rPr>
              <a:t>8</a:t>
            </a:r>
            <a:r>
              <a:rPr sz="1800" dirty="0">
                <a:solidFill>
                  <a:srgbClr val="000000"/>
                </a:solidFill>
              </a:rPr>
              <a:t>.	</a:t>
            </a:r>
            <a:r>
              <a:rPr sz="1800" spc="-95" dirty="0">
                <a:solidFill>
                  <a:srgbClr val="000000"/>
                </a:solidFill>
              </a:rPr>
              <a:t>Т</a:t>
            </a:r>
            <a:r>
              <a:rPr sz="1800" spc="10" dirty="0">
                <a:solidFill>
                  <a:srgbClr val="000000"/>
                </a:solidFill>
              </a:rPr>
              <a:t>р</a:t>
            </a:r>
            <a:r>
              <a:rPr sz="1800" spc="-5" dirty="0">
                <a:solidFill>
                  <a:srgbClr val="000000"/>
                </a:solidFill>
              </a:rPr>
              <a:t>и</a:t>
            </a:r>
            <a:r>
              <a:rPr sz="1800" spc="-40" dirty="0">
                <a:solidFill>
                  <a:srgbClr val="000000"/>
                </a:solidFill>
              </a:rPr>
              <a:t>в</a:t>
            </a:r>
            <a:r>
              <a:rPr sz="1800" spc="10" dirty="0">
                <a:solidFill>
                  <a:srgbClr val="000000"/>
                </a:solidFill>
              </a:rPr>
              <a:t>а</a:t>
            </a:r>
            <a:r>
              <a:rPr sz="1800" spc="-15" dirty="0">
                <a:solidFill>
                  <a:srgbClr val="000000"/>
                </a:solidFill>
              </a:rPr>
              <a:t>л</a:t>
            </a:r>
            <a:r>
              <a:rPr sz="1800" dirty="0">
                <a:solidFill>
                  <a:srgbClr val="000000"/>
                </a:solidFill>
              </a:rPr>
              <a:t>ість	жи</a:t>
            </a:r>
            <a:r>
              <a:rPr sz="1800" spc="5" dirty="0">
                <a:solidFill>
                  <a:srgbClr val="000000"/>
                </a:solidFill>
              </a:rPr>
              <a:t>т</a:t>
            </a:r>
            <a:r>
              <a:rPr sz="1800" spc="-20" dirty="0">
                <a:solidFill>
                  <a:srgbClr val="000000"/>
                </a:solidFill>
              </a:rPr>
              <a:t>т</a:t>
            </a:r>
            <a:r>
              <a:rPr sz="1800" dirty="0">
                <a:solidFill>
                  <a:srgbClr val="000000"/>
                </a:solidFill>
              </a:rPr>
              <a:t>я	</a:t>
            </a:r>
            <a:r>
              <a:rPr sz="1800" spc="-15" dirty="0">
                <a:solidFill>
                  <a:srgbClr val="000000"/>
                </a:solidFill>
              </a:rPr>
              <a:t>к</a:t>
            </a:r>
            <a:r>
              <a:rPr sz="1800" spc="10" dirty="0">
                <a:solidFill>
                  <a:srgbClr val="000000"/>
                </a:solidFill>
              </a:rPr>
              <a:t>р</a:t>
            </a:r>
            <a:r>
              <a:rPr sz="1800" spc="-15" dirty="0">
                <a:solidFill>
                  <a:srgbClr val="000000"/>
                </a:solidFill>
              </a:rPr>
              <a:t>ол</a:t>
            </a:r>
            <a:r>
              <a:rPr sz="1800" spc="-10" dirty="0">
                <a:solidFill>
                  <a:srgbClr val="000000"/>
                </a:solidFill>
              </a:rPr>
              <a:t>е</a:t>
            </a:r>
            <a:r>
              <a:rPr sz="1800" spc="-15" dirty="0">
                <a:solidFill>
                  <a:srgbClr val="000000"/>
                </a:solidFill>
              </a:rPr>
              <a:t>м</a:t>
            </a:r>
            <a:r>
              <a:rPr sz="1800" spc="-35" dirty="0">
                <a:solidFill>
                  <a:srgbClr val="000000"/>
                </a:solidFill>
              </a:rPr>
              <a:t>а</a:t>
            </a:r>
            <a:r>
              <a:rPr sz="1800" dirty="0">
                <a:solidFill>
                  <a:srgbClr val="000000"/>
                </a:solidFill>
              </a:rPr>
              <a:t>тки	в	</a:t>
            </a:r>
            <a:r>
              <a:rPr sz="1800" spc="35" dirty="0">
                <a:solidFill>
                  <a:srgbClr val="000000"/>
                </a:solidFill>
              </a:rPr>
              <a:t>с</a:t>
            </a:r>
            <a:r>
              <a:rPr sz="1800" spc="-10" dirty="0">
                <a:solidFill>
                  <a:srgbClr val="000000"/>
                </a:solidFill>
              </a:rPr>
              <a:t>е</a:t>
            </a:r>
            <a:r>
              <a:rPr sz="1800" spc="10" dirty="0">
                <a:solidFill>
                  <a:srgbClr val="000000"/>
                </a:solidFill>
              </a:rPr>
              <a:t>р</a:t>
            </a:r>
            <a:r>
              <a:rPr sz="1800" spc="-35" dirty="0">
                <a:solidFill>
                  <a:srgbClr val="000000"/>
                </a:solidFill>
              </a:rPr>
              <a:t>е</a:t>
            </a:r>
            <a:r>
              <a:rPr sz="1800" dirty="0">
                <a:solidFill>
                  <a:srgbClr val="000000"/>
                </a:solidFill>
              </a:rPr>
              <a:t>д</a:t>
            </a:r>
            <a:r>
              <a:rPr sz="1800" spc="-10" dirty="0">
                <a:solidFill>
                  <a:srgbClr val="000000"/>
                </a:solidFill>
              </a:rPr>
              <a:t>н</a:t>
            </a:r>
            <a:r>
              <a:rPr sz="1800" spc="-5" dirty="0">
                <a:solidFill>
                  <a:srgbClr val="000000"/>
                </a:solidFill>
              </a:rPr>
              <a:t>ь</a:t>
            </a:r>
            <a:r>
              <a:rPr sz="1800" spc="-20" dirty="0">
                <a:solidFill>
                  <a:srgbClr val="000000"/>
                </a:solidFill>
              </a:rPr>
              <a:t>о</a:t>
            </a:r>
            <a:r>
              <a:rPr sz="1800" spc="10" dirty="0">
                <a:solidFill>
                  <a:srgbClr val="000000"/>
                </a:solidFill>
              </a:rPr>
              <a:t>м</a:t>
            </a:r>
            <a:r>
              <a:rPr sz="1800" spc="-229" dirty="0">
                <a:solidFill>
                  <a:srgbClr val="000000"/>
                </a:solidFill>
              </a:rPr>
              <a:t>у</a:t>
            </a:r>
            <a:r>
              <a:rPr sz="1800" dirty="0">
                <a:solidFill>
                  <a:srgbClr val="000000"/>
                </a:solidFill>
              </a:rPr>
              <a:t>,	</a:t>
            </a:r>
            <a:r>
              <a:rPr sz="1800" b="1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-7	</a:t>
            </a:r>
            <a:r>
              <a:rPr sz="1800" b="1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ро</a:t>
            </a:r>
            <a:r>
              <a:rPr sz="1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кі</a:t>
            </a:r>
            <a:r>
              <a:rPr sz="1800" b="1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b="1" i="1" dirty="0">
                <a:solidFill>
                  <a:srgbClr val="000000"/>
                </a:solidFill>
                <a:latin typeface="Times New Roman"/>
                <a:cs typeface="Times New Roman"/>
              </a:rPr>
              <a:t>,	</a:t>
            </a:r>
            <a:r>
              <a:rPr sz="1800" spc="10" dirty="0">
                <a:solidFill>
                  <a:srgbClr val="000000"/>
                </a:solidFill>
              </a:rPr>
              <a:t>а</a:t>
            </a:r>
            <a:r>
              <a:rPr sz="1800" spc="-15" dirty="0">
                <a:solidFill>
                  <a:srgbClr val="000000"/>
                </a:solidFill>
              </a:rPr>
              <a:t>л</a:t>
            </a:r>
            <a:r>
              <a:rPr sz="1800" dirty="0">
                <a:solidFill>
                  <a:srgbClr val="000000"/>
                </a:solidFill>
              </a:rPr>
              <a:t>е	те</a:t>
            </a:r>
            <a:r>
              <a:rPr sz="1800" spc="-15" dirty="0">
                <a:solidFill>
                  <a:srgbClr val="000000"/>
                </a:solidFill>
              </a:rPr>
              <a:t>рм</a:t>
            </a:r>
            <a:r>
              <a:rPr sz="1800" dirty="0">
                <a:solidFill>
                  <a:srgbClr val="000000"/>
                </a:solidFill>
              </a:rPr>
              <a:t>ін  </a:t>
            </a:r>
            <a:r>
              <a:rPr sz="1800" spc="-20" dirty="0">
                <a:solidFill>
                  <a:srgbClr val="000000"/>
                </a:solidFill>
              </a:rPr>
              <a:t>господарського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використання</a:t>
            </a:r>
            <a:r>
              <a:rPr sz="1800" spc="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3-4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роки.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592" y="2328417"/>
            <a:ext cx="8025765" cy="235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0" indent="-229235">
              <a:lnSpc>
                <a:spcPct val="100000"/>
              </a:lnSpc>
              <a:spcBef>
                <a:spcPts val="100"/>
              </a:spcBef>
              <a:buAutoNum type="arabicPeriod" startAt="9"/>
              <a:tabLst>
                <a:tab pos="794385" algn="l"/>
              </a:tabLst>
            </a:pPr>
            <a:r>
              <a:rPr sz="1800" spc="-10" dirty="0">
                <a:latin typeface="Times New Roman"/>
                <a:cs typeface="Times New Roman"/>
              </a:rPr>
              <a:t>Нормальна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температура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тіла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кролів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коливається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від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5" dirty="0">
                <a:latin typeface="Times New Roman"/>
                <a:cs typeface="Times New Roman"/>
              </a:rPr>
              <a:t>38,8</a:t>
            </a:r>
            <a:r>
              <a:rPr sz="1800" b="1" i="1" spc="7" baseline="25462" dirty="0">
                <a:latin typeface="Times New Roman"/>
                <a:cs typeface="Times New Roman"/>
              </a:rPr>
              <a:t>0</a:t>
            </a:r>
            <a:r>
              <a:rPr sz="1800" b="1" i="1" spc="5" dirty="0">
                <a:latin typeface="Times New Roman"/>
                <a:cs typeface="Times New Roman"/>
              </a:rPr>
              <a:t>С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до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39,5</a:t>
            </a:r>
            <a:r>
              <a:rPr sz="1800" b="1" i="1" baseline="25462" dirty="0">
                <a:latin typeface="Times New Roman"/>
                <a:cs typeface="Times New Roman"/>
              </a:rPr>
              <a:t>0</a:t>
            </a:r>
            <a:r>
              <a:rPr sz="1800" b="1" i="1" dirty="0"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9"/>
            </a:pPr>
            <a:endParaRPr sz="2800">
              <a:latin typeface="Times New Roman"/>
              <a:cs typeface="Times New Roman"/>
            </a:endParaRPr>
          </a:p>
          <a:p>
            <a:pPr marL="25400" marR="29845" indent="539750" algn="just">
              <a:lnSpc>
                <a:spcPct val="150100"/>
              </a:lnSpc>
              <a:buAutoNum type="arabicPeriod" startAt="9"/>
              <a:tabLst>
                <a:tab pos="970915" algn="l"/>
              </a:tabLst>
            </a:pPr>
            <a:r>
              <a:rPr sz="1800" spc="-15" dirty="0">
                <a:latin typeface="Times New Roman"/>
                <a:cs typeface="Times New Roman"/>
              </a:rPr>
              <a:t>Статева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охота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самок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проявляється</a:t>
            </a:r>
            <a:r>
              <a:rPr sz="1800" spc="-5" dirty="0">
                <a:latin typeface="Times New Roman"/>
                <a:cs typeface="Times New Roman"/>
              </a:rPr>
              <a:t> слабо.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Триває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3-5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днів,</a:t>
            </a:r>
            <a:r>
              <a:rPr sz="1800" dirty="0">
                <a:latin typeface="Times New Roman"/>
                <a:cs typeface="Times New Roman"/>
              </a:rPr>
              <a:t> а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повторюється </a:t>
            </a:r>
            <a:r>
              <a:rPr sz="1800" spc="-5" dirty="0">
                <a:latin typeface="Times New Roman"/>
                <a:cs typeface="Times New Roman"/>
              </a:rPr>
              <a:t>через 5-9 </a:t>
            </a:r>
            <a:r>
              <a:rPr sz="1800" spc="-10" dirty="0">
                <a:latin typeface="Times New Roman"/>
                <a:cs typeface="Times New Roman"/>
              </a:rPr>
              <a:t>діб. </a:t>
            </a:r>
            <a:r>
              <a:rPr sz="1800" b="1" i="1" spc="-15" dirty="0">
                <a:latin typeface="Times New Roman"/>
                <a:cs typeface="Times New Roman"/>
              </a:rPr>
              <a:t>Овуляція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10" dirty="0">
                <a:latin typeface="Times New Roman"/>
                <a:cs typeface="Times New Roman"/>
              </a:rPr>
              <a:t>кролиць відбувається </a:t>
            </a:r>
            <a:r>
              <a:rPr sz="1800" spc="-25" dirty="0">
                <a:latin typeface="Times New Roman"/>
                <a:cs typeface="Times New Roman"/>
              </a:rPr>
              <a:t>дуже </a:t>
            </a:r>
            <a:r>
              <a:rPr sz="1800" spc="-5" dirty="0">
                <a:latin typeface="Times New Roman"/>
                <a:cs typeface="Times New Roman"/>
              </a:rPr>
              <a:t>своєрідно.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Зрілі</a:t>
            </a:r>
            <a:r>
              <a:rPr sz="1800" b="1" i="1" dirty="0">
                <a:latin typeface="Times New Roman"/>
                <a:cs typeface="Times New Roman"/>
              </a:rPr>
              <a:t> яйцеклітини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виходять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із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яєчників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тільки</a:t>
            </a:r>
            <a:r>
              <a:rPr sz="1800" b="1" i="1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після</a:t>
            </a:r>
            <a:r>
              <a:rPr sz="1800" b="1" i="1" dirty="0">
                <a:latin typeface="Times New Roman"/>
                <a:cs typeface="Times New Roman"/>
              </a:rPr>
              <a:t> того,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як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самка </a:t>
            </a:r>
            <a:r>
              <a:rPr sz="1800" b="1" i="1" spc="-434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спарується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із </a:t>
            </a:r>
            <a:r>
              <a:rPr sz="1800" b="1" i="1" spc="-20" dirty="0">
                <a:latin typeface="Times New Roman"/>
                <a:cs typeface="Times New Roman"/>
              </a:rPr>
              <a:t>самцем.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2624</Words>
  <Application>Microsoft Office PowerPoint</Application>
  <PresentationFormat>Екран (4:3)</PresentationFormat>
  <Paragraphs>313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5" baseType="lpstr">
      <vt:lpstr>Arial</vt:lpstr>
      <vt:lpstr>Calibri</vt:lpstr>
      <vt:lpstr>Georgia</vt:lpstr>
      <vt:lpstr>Microsoft Sans Serif</vt:lpstr>
      <vt:lpstr>Times New Roman</vt:lpstr>
      <vt:lpstr>Trebuchet MS</vt:lpstr>
      <vt:lpstr>Verdana</vt:lpstr>
      <vt:lpstr>Wingdings 3</vt:lpstr>
      <vt:lpstr>Грань</vt:lpstr>
      <vt:lpstr>Презентація PowerPoint</vt:lpstr>
      <vt:lpstr>Презентація PowerPoint</vt:lpstr>
      <vt:lpstr>План</vt:lpstr>
      <vt:lpstr>Презентація PowerPoint</vt:lpstr>
      <vt:lpstr>1. Світовим лідером з вирощування</vt:lpstr>
      <vt:lpstr>Презентація PowerPoint</vt:lpstr>
      <vt:lpstr>Презентація PowerPoint</vt:lpstr>
      <vt:lpstr>Презентація PowerPoint</vt:lpstr>
      <vt:lpstr>8. Тривалість життя кролематки в середньому, 6-7 років, але термін  господарського використання 3-4 роки.</vt:lpstr>
      <vt:lpstr>Презентація PowerPoint</vt:lpstr>
      <vt:lpstr>2.ПРОДУКЦІЯ КРОЛІВНИЦТВА</vt:lpstr>
      <vt:lpstr>Презентація PowerPoint</vt:lpstr>
      <vt:lpstr>Хутрова продукція</vt:lpstr>
      <vt:lpstr>Презентація PowerPoint</vt:lpstr>
      <vt:lpstr>3.Породи кролів:</vt:lpstr>
      <vt:lpstr>М’ясо-шкуркові породи кролів</vt:lpstr>
      <vt:lpstr>М’ясні породи кролів</vt:lpstr>
      <vt:lpstr>Пухові породи кролів</vt:lpstr>
      <vt:lpstr>Презентація PowerPoint</vt:lpstr>
      <vt:lpstr>Презентація PowerPoint</vt:lpstr>
      <vt:lpstr>12 — 15 днів</vt:lpstr>
      <vt:lpstr>5. Годівля та утримання кролів.</vt:lpstr>
      <vt:lpstr>У кролівництві залежно від умісту концентратів у структурі раціону</vt:lpstr>
      <vt:lpstr>Структура раціону:</vt:lpstr>
      <vt:lpstr>*Сьогодні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Lenovo</cp:lastModifiedBy>
  <cp:revision>1</cp:revision>
  <dcterms:created xsi:type="dcterms:W3CDTF">2023-01-18T14:08:31Z</dcterms:created>
  <dcterms:modified xsi:type="dcterms:W3CDTF">2023-01-18T14:25:33Z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2023-01-18T00:00:00Z</vt:filetime>
  </property>
</Properties>
</file>