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24"/>
  </p:notesMasterIdLst>
  <p:handoutMasterIdLst>
    <p:handoutMasterId r:id="rId25"/>
  </p:handoutMasterIdLst>
  <p:sldIdLst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3" r:id="rId22"/>
    <p:sldId id="282" r:id="rId23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C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3" autoAdjust="0"/>
    <p:restoredTop sz="95843" autoAdjust="0"/>
  </p:normalViewPr>
  <p:slideViewPr>
    <p:cSldViewPr snapToGrid="0" showGuides="1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00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DDCB7EC-CEDA-42D5-8A0A-747B258F7B12}" type="datetime1">
              <a:rPr lang="ru-RU" smtClean="0"/>
              <a:pPr rtl="0"/>
              <a:t>08.08.2023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7BBAA-8962-46BE-8131-E6CE08071E10}" type="datetime1">
              <a:rPr lang="ru-RU" smtClean="0"/>
              <a:pPr/>
              <a:t>08.08.2023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ru-RU" noProof="0" smtClean="0"/>
              <a:pPr rtl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918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2AAF71-7088-4082-A4B5-5D2286FF71AE}" type="datetime1">
              <a:rPr lang="ru-RU" noProof="0" smtClean="0"/>
              <a:pPr rtl="0"/>
              <a:t>08.08.2023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05DDED-C00D-420D-BCCC-88709E63D747}" type="datetime1">
              <a:rPr lang="ru-RU" noProof="0" smtClean="0"/>
              <a:pPr rtl="0"/>
              <a:t>08.08.2023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DCCF59-F12C-4B22-A0B5-0569E7EBF814}" type="datetime1">
              <a:rPr lang="ru-RU" noProof="0" smtClean="0"/>
              <a:pPr rtl="0"/>
              <a:t>08.08.2023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130E92-8550-4A93-A5ED-7A5CF78928CB}" type="datetime1">
              <a:rPr lang="ru-RU" noProof="0" smtClean="0"/>
              <a:pPr rtl="0"/>
              <a:t>08.08.2023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50B887-75E0-4C5B-AF37-E33049182621}" type="datetime1">
              <a:rPr lang="ru-RU" noProof="0" smtClean="0"/>
              <a:pPr rtl="0"/>
              <a:t>08.08.2023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379668-2161-488D-96B8-6A859D0F15B4}" type="datetime1">
              <a:rPr lang="ru-RU" noProof="0" smtClean="0"/>
              <a:pPr rtl="0"/>
              <a:t>08.08.2023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939C50-7762-4792-95E1-E7874CF6E4AE}" type="datetime1">
              <a:rPr lang="ru-RU" noProof="0" smtClean="0"/>
              <a:pPr rtl="0"/>
              <a:t>08.08.2023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901220-6B3C-4719-8281-16AA8BA3EF64}" type="datetime1">
              <a:rPr lang="ru-RU" noProof="0" smtClean="0"/>
              <a:pPr rtl="0"/>
              <a:t>08.08.2023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D7245F-B3C7-4358-926A-1EE496656B67}" type="datetime1">
              <a:rPr lang="ru-RU" noProof="0" smtClean="0"/>
              <a:pPr rtl="0"/>
              <a:t>08.08.2023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D0A9D0-FD05-4374-8990-9A13D81CB546}" type="datetime1">
              <a:rPr lang="ru-RU" noProof="0" smtClean="0"/>
              <a:pPr rtl="0"/>
              <a:t>08.08.2023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970C57-C6EC-43E3-AE3A-40D83CDB2BD6}" type="datetime1">
              <a:rPr lang="ru-RU" noProof="0" smtClean="0"/>
              <a:pPr rtl="0"/>
              <a:t>08.08.2023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24B01-8CDF-43F1-A896-03E2F79CCBAE}" type="datetime1">
              <a:rPr lang="ru-RU" noProof="0" smtClean="0"/>
              <a:pPr rtl="0"/>
              <a:t>08.08.2023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C3194B10-7A25-4893-8C5C-B707DE59842E}" type="datetime1">
              <a:rPr lang="ru-RU" noProof="0" smtClean="0"/>
              <a:pPr rtl="0"/>
              <a:t>08.08.2023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ru-RU" noProof="0" smtClean="0"/>
              <a:pPr rtl="0"/>
              <a:t>‹№›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041400"/>
            <a:ext cx="10110281" cy="2816225"/>
          </a:xfrm>
        </p:spPr>
        <p:txBody>
          <a:bodyPr rtlCol="0" anchor="ctr">
            <a:normAutofit/>
          </a:bodyPr>
          <a:lstStyle/>
          <a:p>
            <a:r>
              <a:rPr lang="uk-UA" sz="4400" b="1" i="1" dirty="0">
                <a:solidFill>
                  <a:schemeClr val="tx1"/>
                </a:solidFill>
              </a:rPr>
              <a:t>Практичне заняття №5</a:t>
            </a:r>
            <a:br>
              <a:rPr lang="uk-UA" sz="4400" b="1" dirty="0">
                <a:solidFill>
                  <a:schemeClr val="tx1"/>
                </a:solidFill>
              </a:rPr>
            </a:br>
            <a:r>
              <a:rPr lang="uk-UA" sz="28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ОБЛІК СЕЛЕКЦІЙНИХ ДАНИХ І ПЛАНИ ПЛЕМІННОЇ РОБОТИ. </a:t>
            </a:r>
            <a:br>
              <a:rPr lang="uk-UA" sz="28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i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СКЛАДАННЯ ПЛАНУ ПАРУВАНЬ </a:t>
            </a:r>
            <a:r>
              <a:rPr lang="uk-UA" sz="28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ПТИЦІ</a:t>
            </a:r>
            <a:endParaRPr lang="ru-RU" sz="2800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3E993AA-768E-4D1D-8034-B207A402E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8549" y="4048125"/>
            <a:ext cx="2809875" cy="250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4DDDBC3-45A7-4D45-8BF5-0CD86D0C0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442912"/>
            <a:ext cx="11415713" cy="6186487"/>
          </a:xfrm>
        </p:spPr>
        <p:txBody>
          <a:bodyPr anchor="ctr">
            <a:normAutofit/>
          </a:bodyPr>
          <a:lstStyle/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dirty="0">
                <a:solidFill>
                  <a:srgbClr val="CC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Планом племінної роботи передбачаються: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- методи оцінки і відбору птиці і правила її  підбору в гніздо для спаровування, 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- методи оцінки плідників за якістю нащадків,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- способи розмноження птиці кращих сімей і розширеного відтворення ліній.  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</a:t>
            </a:r>
            <a:r>
              <a:rPr lang="uk-UA" i="1" dirty="0">
                <a:solidFill>
                  <a:srgbClr val="0066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Особлива увага надається складанню плану спаровувань і годівлі птиці. 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В плані передбачається також проведення необхідних ветеринарних заходів.</a:t>
            </a:r>
            <a:endParaRPr lang="uk-UA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38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C7D5641-7827-4699-9813-DC57A7551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414337"/>
            <a:ext cx="11258550" cy="6029325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uk-UA" b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	Складання плану парувань птиці. </a:t>
            </a:r>
          </a:p>
          <a:p>
            <a:pPr marL="0" indent="0">
              <a:buNone/>
            </a:pPr>
            <a:r>
              <a:rPr lang="uk-UA" b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	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При складанні плану парування сільськогосподарської птиці різних видів багато спільного, але є деякі відмінності в зв’язку з біологічними особливостями відтворення птиці, типом будови її тіла і направленням продуктивності, строками племінного використання і іншими властивостями. </a:t>
            </a:r>
          </a:p>
          <a:p>
            <a:pPr marL="0" indent="0"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План спаровування птиці складають на генетичних і зональних дослідних станціях з птахівництва, в експериментальних господарствах науково-дослідних закладів, вузів, а також на </a:t>
            </a:r>
            <a:r>
              <a:rPr lang="uk-UA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племзаводах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Основна мета гніздових спаровувань птиці – перевірка плідників за якістю нащадків при веденні родинної селекції.</a:t>
            </a:r>
            <a:endParaRPr lang="uk-UA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79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A9CC6BC-1E5F-42E8-9F98-FAB6E26F3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285750"/>
            <a:ext cx="11672887" cy="6300787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Без застосування штучного осіменіння птиці </a:t>
            </a:r>
            <a:r>
              <a:rPr lang="uk-UA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план гніздових спаровувань складається не менше трьох разів в рік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, що обумовлено необхідністю отримання мінімального числа нащадків для достовірної оцінки птиці.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Arial Black" panose="020B0A04020102020204" pitchFamily="34" charset="0"/>
              </a:rPr>
              <a:t>	В залежності від виду птиці і напрямку її продуктивності в кожному гнізді </a:t>
            </a:r>
            <a:r>
              <a:rPr lang="uk-UA" dirty="0">
                <a:solidFill>
                  <a:srgbClr val="FF0000"/>
                </a:solidFill>
                <a:latin typeface="Arial Black" panose="020B0A04020102020204" pitchFamily="34" charset="0"/>
              </a:rPr>
              <a:t>з одним самцем утримують</a:t>
            </a:r>
            <a:r>
              <a:rPr lang="uk-UA" dirty="0">
                <a:latin typeface="Arial Black" panose="020B0A04020102020204" pitchFamily="34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- 15 яєчних або 12 м’ясних курей,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- 10-15 індичок важких ліній або 18 легких,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- 7 качок,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i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- 3 гуски.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При комплектуванні гнізд використовують птицю різного віку в залежності від її призначення.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</a:t>
            </a:r>
            <a:r>
              <a:rPr lang="uk-UA" i="1" u="sng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Наприклад</a:t>
            </a: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, в селекційному пташнику для курей, в якому знаходиться 60 гнізд, 20 гнізд використовують для </a:t>
            </a:r>
            <a:r>
              <a:rPr lang="uk-UA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внутрішньолінійних</a:t>
            </a: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 спаровувань і 40 гнізд для </a:t>
            </a:r>
            <a:r>
              <a:rPr lang="uk-UA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реципрокних</a:t>
            </a: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 схрещувань з метою оцінки співставлення птиці для гібридизації.</a:t>
            </a:r>
            <a:endParaRPr lang="uk-UA" i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32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3648DBA-2378-4D4C-BA82-01098D1CF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314325"/>
            <a:ext cx="11501438" cy="6300788"/>
          </a:xfrm>
        </p:spPr>
        <p:txBody>
          <a:bodyPr anchor="ctr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3000" b="1" i="1" dirty="0">
                <a:solidFill>
                  <a:srgbClr val="CC0000"/>
                </a:solidFill>
                <a:latin typeface="Arial Black" panose="020B0A04020102020204" pitchFamily="34" charset="0"/>
              </a:rPr>
              <a:t>	Молодих півнів в 43-52 – тижневому віці</a:t>
            </a:r>
            <a:r>
              <a:rPr lang="uk-UA" sz="3000" i="1" dirty="0">
                <a:latin typeface="Arial Black" panose="020B0A04020102020204" pitchFamily="34" charset="0"/>
              </a:rPr>
              <a:t>,</a:t>
            </a:r>
            <a:r>
              <a:rPr lang="uk-UA" sz="3000" dirty="0">
                <a:latin typeface="Arial Black" panose="020B0A04020102020204" pitchFamily="34" charset="0"/>
              </a:rPr>
              <a:t> призначених для </a:t>
            </a:r>
            <a:r>
              <a:rPr lang="uk-UA" sz="3000" dirty="0" err="1">
                <a:latin typeface="Arial Black" panose="020B0A04020102020204" pitchFamily="34" charset="0"/>
              </a:rPr>
              <a:t>реципрокних</a:t>
            </a:r>
            <a:r>
              <a:rPr lang="uk-UA" sz="3000" dirty="0">
                <a:latin typeface="Arial Black" panose="020B0A04020102020204" pitchFamily="34" charset="0"/>
              </a:rPr>
              <a:t> схрещувань в гніздах, відбирають за екстер’єром, живою масою, походженням, якістю сперми і продуктивністю сестер і </a:t>
            </a:r>
            <a:r>
              <a:rPr lang="uk-UA" sz="3000" dirty="0" err="1">
                <a:latin typeface="Arial Black" panose="020B0A04020102020204" pitchFamily="34" charset="0"/>
              </a:rPr>
              <a:t>напівсестер</a:t>
            </a:r>
            <a:r>
              <a:rPr lang="uk-UA" sz="3000" dirty="0">
                <a:latin typeface="Arial Black" panose="020B0A04020102020204" pitchFamily="34" charset="0"/>
              </a:rPr>
              <a:t> за перші 39 тижнів життя.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3000" b="1" i="1" dirty="0">
                <a:solidFill>
                  <a:srgbClr val="CC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	Переярих півнів в 2-х річному і старшому віці</a:t>
            </a:r>
            <a:r>
              <a:rPr lang="uk-UA" sz="3000" dirty="0">
                <a:solidFill>
                  <a:srgbClr val="CC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uk-UA" sz="3000" dirty="0">
                <a:latin typeface="Arial Black" panose="020B0A04020102020204" pitchFamily="34" charset="0"/>
                <a:ea typeface="Times New Roman" panose="02020603050405020304" pitchFamily="18" charset="0"/>
              </a:rPr>
              <a:t>для комплектування гнізд </a:t>
            </a:r>
            <a:r>
              <a:rPr lang="uk-UA" sz="30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внутрішньолінійного</a:t>
            </a:r>
            <a:r>
              <a:rPr lang="uk-UA" sz="3000" dirty="0">
                <a:latin typeface="Arial Black" panose="020B0A04020102020204" pitchFamily="34" charset="0"/>
                <a:ea typeface="Times New Roman" panose="02020603050405020304" pitchFamily="18" charset="0"/>
              </a:rPr>
              <a:t> спаровування відбирають за станом здоров’я, екстер’єром, якістю сперми, відтворювальними якостями і продуктивністю чистопородних і гібридних дочок за 68 тижнів життя.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3000" dirty="0">
                <a:latin typeface="Arial Black" panose="020B0A04020102020204" pitchFamily="34" charset="0"/>
                <a:ea typeface="Times New Roman" panose="02020603050405020304" pitchFamily="18" charset="0"/>
              </a:rPr>
              <a:t>	</a:t>
            </a:r>
            <a:r>
              <a:rPr lang="uk-UA" sz="3000" i="1" dirty="0">
                <a:solidFill>
                  <a:srgbClr val="0066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Кращими є півні, дочки яких за продуктивністю достовірно переважають ровесниць.</a:t>
            </a:r>
            <a:endParaRPr lang="uk-UA" sz="3000" i="1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01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F40C3F2-A22E-47A2-964D-A6AD393E5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485775"/>
            <a:ext cx="11430000" cy="6072188"/>
          </a:xfrm>
        </p:spPr>
        <p:txBody>
          <a:bodyPr anchor="ctr"/>
          <a:lstStyle/>
          <a:p>
            <a:pPr marL="0" indent="0"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При кінцевому </a:t>
            </a:r>
            <a:r>
              <a:rPr lang="uk-UA" dirty="0">
                <a:solidFill>
                  <a:srgbClr val="003399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підборі півня в гніздо порівнюють останні показники продуктивності курей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, з якими передбачається його спарувати, із продуктивністю його матері, сестер, </a:t>
            </a:r>
            <a:r>
              <a:rPr lang="uk-UA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напівсестер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 і дочок, якщо вони є, за один і той самий період часу. </a:t>
            </a:r>
          </a:p>
          <a:p>
            <a:pPr marL="0" indent="0"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Показники продуктивності родичів півня </a:t>
            </a:r>
            <a:r>
              <a:rPr lang="uk-UA" dirty="0">
                <a:solidFill>
                  <a:srgbClr val="CC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повинні бути вище середньої продуктивності відібраних курей 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гнізда або в крайньому випадку рівні їм, але не нижчі.</a:t>
            </a:r>
          </a:p>
          <a:p>
            <a:pPr marL="0" indent="0"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 Якщо планом племінної роботи 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не передбачено застосування інбридингу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, то підібрані за кількістю ознак для внутрішньо лінійного спаровування </a:t>
            </a:r>
            <a:r>
              <a:rPr lang="uk-UA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півні не повинні мати загальних предків з курками гнізда.</a:t>
            </a:r>
            <a:endParaRPr lang="uk-UA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070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A9A6B18-2344-4004-8A84-57DF02DBD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214314"/>
            <a:ext cx="11329988" cy="6329362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В селекції в основному використовують </a:t>
            </a:r>
            <a:r>
              <a:rPr lang="uk-UA" dirty="0">
                <a:solidFill>
                  <a:srgbClr val="CC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гомогенний (однорідний) підбір 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птиці для спаровування і отримання вирівняних за селекційними ознаками нащадків, подібних з батьками. </a:t>
            </a:r>
          </a:p>
          <a:p>
            <a:pPr marL="0" indent="0"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Для підвищення життєздатності птиці застосовують </a:t>
            </a:r>
            <a:r>
              <a:rPr lang="uk-UA" dirty="0">
                <a:solidFill>
                  <a:srgbClr val="CC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гетерогенний (різнорідний) підбір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При низькій спадковості ознак індивідуальний відбір птиці з високою продуктивністю малоефективний порівняно з родинною селекцією, коли індивідуально враховують продуктивність кожної особини, продуктивність всіх членів родини і оцінку плідників за якістю нащадків. </a:t>
            </a:r>
          </a:p>
          <a:p>
            <a:pPr marL="0" indent="0"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</a:t>
            </a: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В подальшій селекції використовують птицю, що походить тільки з кращих родин. Особини навіть з високою продуктивністю, але які походять не з кращих родин, для селекції не використовуються.</a:t>
            </a:r>
            <a:endParaRPr lang="uk-UA" i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56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AB2D83C-D21D-4A58-8351-6CA9811B6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200024"/>
            <a:ext cx="11315700" cy="638651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З метою виявлення кращої комбінаційної здатності і більш точної оцінки племінних переваг плідників-півнів і індиків використовують </a:t>
            </a:r>
            <a:r>
              <a:rPr lang="uk-UA" b="1" dirty="0">
                <a:solidFill>
                  <a:srgbClr val="CC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складне гніздо</a:t>
            </a:r>
            <a:r>
              <a:rPr lang="uk-UA" dirty="0">
                <a:solidFill>
                  <a:srgbClr val="CC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, в якому одну частину складають несучки однієї лінії, а в другому – іншої лінії. </a:t>
            </a:r>
          </a:p>
          <a:p>
            <a:pPr marL="0" indent="0"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Перед комплектуванням гнізд більш правильно спочатку відібрати птицю в трохи більшій кількості, ніж потрібно для кожного гнізда. Відбір здійснюють на основі даних про походження, продуктивних і племінних якостей птиці. </a:t>
            </a:r>
          </a:p>
          <a:p>
            <a:pPr marL="0" indent="0"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</a:t>
            </a:r>
            <a:r>
              <a:rPr lang="uk-UA" dirty="0">
                <a:solidFill>
                  <a:srgbClr val="003399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Потім починають бонітування живої птиці за зовнішніми ознаками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, взявши кожну особину в руки, і після цього остаточно визначають можливість її використання для гніздових спаровувань.</a:t>
            </a:r>
            <a:endParaRPr lang="uk-UA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80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2A7B834-2812-473D-BCAC-83E088480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637" y="385763"/>
            <a:ext cx="11329987" cy="4600575"/>
          </a:xfrm>
        </p:spPr>
        <p:txBody>
          <a:bodyPr anchor="ctr"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Завдання 1</a:t>
            </a:r>
            <a:r>
              <a:rPr lang="uk-UA" b="1" dirty="0"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Засвоїти методику кільцювання птиці різних статевовікових груп. Намалювати </a:t>
            </a:r>
            <a:r>
              <a:rPr lang="uk-UA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криломітку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 і згідно завдання пронумерувати 3 птиці.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uk-UA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b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Завдання 2. 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Ознайомитися з планами племінної роботи з птицею в різних господарствах.</a:t>
            </a:r>
            <a:endParaRPr lang="uk-UA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38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784BB7D-3F83-4886-A2B9-3ED912BEC5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322948"/>
              </p:ext>
            </p:extLst>
          </p:nvPr>
        </p:nvGraphicFramePr>
        <p:xfrm>
          <a:off x="95252" y="487256"/>
          <a:ext cx="11977686" cy="15713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33599">
                  <a:extLst>
                    <a:ext uri="{9D8B030D-6E8A-4147-A177-3AD203B41FA5}">
                      <a16:colId xmlns:a16="http://schemas.microsoft.com/office/drawing/2014/main" val="1691323761"/>
                    </a:ext>
                  </a:extLst>
                </a:gridCol>
                <a:gridCol w="2944087">
                  <a:extLst>
                    <a:ext uri="{9D8B030D-6E8A-4147-A177-3AD203B41FA5}">
                      <a16:colId xmlns:a16="http://schemas.microsoft.com/office/drawing/2014/main" val="1242994604"/>
                    </a:ext>
                  </a:extLst>
                </a:gridCol>
              </a:tblGrid>
              <a:tr h="647401">
                <a:tc>
                  <a:txBody>
                    <a:bodyPr/>
                    <a:lstStyle/>
                    <a:p>
                      <a:pPr indent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6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Гніздо № __________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indent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6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Номер півня _________ Порода _______________ Лінія ______ Дата виводу __________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indent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6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Жива маса (кг) у 39 тижнів __________, у 52 тижні ____________.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845" marR="398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60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Б                      ББ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60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                        МБ</a:t>
                      </a:r>
                      <a:endParaRPr lang="uk-UA" sz="120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845" marR="39845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9456723"/>
                  </a:ext>
                </a:extLst>
              </a:tr>
              <a:tr h="923917">
                <a:tc>
                  <a:txBody>
                    <a:bodyPr/>
                    <a:lstStyle/>
                    <a:p>
                      <a:pPr indent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6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Продуктивність сестер: статева зрілість (днів) _________;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indent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6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несучість (шт.) у 39 тижнів __________, у 68 тижнів _______; 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indent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6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маса яєць (г) у 39 тижнів _______, у 52 тижні ________; 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indent="4572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6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яйценосність (шт.) дочок у 39 тижнів ______, у 68 тижнів _______.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845" marR="3984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6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М                     БМ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6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                         ММ</a:t>
                      </a:r>
                      <a:endParaRPr lang="uk-UA" sz="1200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845" marR="39845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5879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CC41E36-1EA9-4D40-8E3F-7183661CF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" y="38014"/>
            <a:ext cx="115214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1. План парувань</a:t>
            </a:r>
            <a:endParaRPr kumimoji="0" lang="uk-UA" altLang="uk-UA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4366E202-F67F-4F83-8A3C-9E0466C1F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456167"/>
              </p:ext>
            </p:extLst>
          </p:nvPr>
        </p:nvGraphicFramePr>
        <p:xfrm>
          <a:off x="293368" y="2507815"/>
          <a:ext cx="11662408" cy="40138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1020">
                  <a:extLst>
                    <a:ext uri="{9D8B030D-6E8A-4147-A177-3AD203B41FA5}">
                      <a16:colId xmlns:a16="http://schemas.microsoft.com/office/drawing/2014/main" val="758920151"/>
                    </a:ext>
                  </a:extLst>
                </a:gridCol>
                <a:gridCol w="500062">
                  <a:extLst>
                    <a:ext uri="{9D8B030D-6E8A-4147-A177-3AD203B41FA5}">
                      <a16:colId xmlns:a16="http://schemas.microsoft.com/office/drawing/2014/main" val="1757183386"/>
                    </a:ext>
                  </a:extLst>
                </a:gridCol>
                <a:gridCol w="579658">
                  <a:extLst>
                    <a:ext uri="{9D8B030D-6E8A-4147-A177-3AD203B41FA5}">
                      <a16:colId xmlns:a16="http://schemas.microsoft.com/office/drawing/2014/main" val="3153636339"/>
                    </a:ext>
                  </a:extLst>
                </a:gridCol>
                <a:gridCol w="518703">
                  <a:extLst>
                    <a:ext uri="{9D8B030D-6E8A-4147-A177-3AD203B41FA5}">
                      <a16:colId xmlns:a16="http://schemas.microsoft.com/office/drawing/2014/main" val="2601409025"/>
                    </a:ext>
                  </a:extLst>
                </a:gridCol>
                <a:gridCol w="542845">
                  <a:extLst>
                    <a:ext uri="{9D8B030D-6E8A-4147-A177-3AD203B41FA5}">
                      <a16:colId xmlns:a16="http://schemas.microsoft.com/office/drawing/2014/main" val="2039766004"/>
                    </a:ext>
                  </a:extLst>
                </a:gridCol>
                <a:gridCol w="542845">
                  <a:extLst>
                    <a:ext uri="{9D8B030D-6E8A-4147-A177-3AD203B41FA5}">
                      <a16:colId xmlns:a16="http://schemas.microsoft.com/office/drawing/2014/main" val="860572280"/>
                    </a:ext>
                  </a:extLst>
                </a:gridCol>
                <a:gridCol w="518703">
                  <a:extLst>
                    <a:ext uri="{9D8B030D-6E8A-4147-A177-3AD203B41FA5}">
                      <a16:colId xmlns:a16="http://schemas.microsoft.com/office/drawing/2014/main" val="391809274"/>
                    </a:ext>
                  </a:extLst>
                </a:gridCol>
                <a:gridCol w="597715">
                  <a:extLst>
                    <a:ext uri="{9D8B030D-6E8A-4147-A177-3AD203B41FA5}">
                      <a16:colId xmlns:a16="http://schemas.microsoft.com/office/drawing/2014/main" val="3723463248"/>
                    </a:ext>
                  </a:extLst>
                </a:gridCol>
                <a:gridCol w="621859">
                  <a:extLst>
                    <a:ext uri="{9D8B030D-6E8A-4147-A177-3AD203B41FA5}">
                      <a16:colId xmlns:a16="http://schemas.microsoft.com/office/drawing/2014/main" val="1933531176"/>
                    </a:ext>
                  </a:extLst>
                </a:gridCol>
                <a:gridCol w="750619">
                  <a:extLst>
                    <a:ext uri="{9D8B030D-6E8A-4147-A177-3AD203B41FA5}">
                      <a16:colId xmlns:a16="http://schemas.microsoft.com/office/drawing/2014/main" val="2981827836"/>
                    </a:ext>
                  </a:extLst>
                </a:gridCol>
                <a:gridCol w="870603">
                  <a:extLst>
                    <a:ext uri="{9D8B030D-6E8A-4147-A177-3AD203B41FA5}">
                      <a16:colId xmlns:a16="http://schemas.microsoft.com/office/drawing/2014/main" val="1178479119"/>
                    </a:ext>
                  </a:extLst>
                </a:gridCol>
                <a:gridCol w="605762">
                  <a:extLst>
                    <a:ext uri="{9D8B030D-6E8A-4147-A177-3AD203B41FA5}">
                      <a16:colId xmlns:a16="http://schemas.microsoft.com/office/drawing/2014/main" val="1281266657"/>
                    </a:ext>
                  </a:extLst>
                </a:gridCol>
                <a:gridCol w="725746">
                  <a:extLst>
                    <a:ext uri="{9D8B030D-6E8A-4147-A177-3AD203B41FA5}">
                      <a16:colId xmlns:a16="http://schemas.microsoft.com/office/drawing/2014/main" val="4015488978"/>
                    </a:ext>
                  </a:extLst>
                </a:gridCol>
                <a:gridCol w="646732">
                  <a:extLst>
                    <a:ext uri="{9D8B030D-6E8A-4147-A177-3AD203B41FA5}">
                      <a16:colId xmlns:a16="http://schemas.microsoft.com/office/drawing/2014/main" val="564338974"/>
                    </a:ext>
                  </a:extLst>
                </a:gridCol>
                <a:gridCol w="725746">
                  <a:extLst>
                    <a:ext uri="{9D8B030D-6E8A-4147-A177-3AD203B41FA5}">
                      <a16:colId xmlns:a16="http://schemas.microsoft.com/office/drawing/2014/main" val="1650002856"/>
                    </a:ext>
                  </a:extLst>
                </a:gridCol>
                <a:gridCol w="834022">
                  <a:extLst>
                    <a:ext uri="{9D8B030D-6E8A-4147-A177-3AD203B41FA5}">
                      <a16:colId xmlns:a16="http://schemas.microsoft.com/office/drawing/2014/main" val="1590927612"/>
                    </a:ext>
                  </a:extLst>
                </a:gridCol>
                <a:gridCol w="834022">
                  <a:extLst>
                    <a:ext uri="{9D8B030D-6E8A-4147-A177-3AD203B41FA5}">
                      <a16:colId xmlns:a16="http://schemas.microsoft.com/office/drawing/2014/main" val="1417181619"/>
                    </a:ext>
                  </a:extLst>
                </a:gridCol>
                <a:gridCol w="725746">
                  <a:extLst>
                    <a:ext uri="{9D8B030D-6E8A-4147-A177-3AD203B41FA5}">
                      <a16:colId xmlns:a16="http://schemas.microsoft.com/office/drawing/2014/main" val="3976239365"/>
                    </a:ext>
                  </a:extLst>
                </a:gridCol>
              </a:tblGrid>
              <a:tr h="612897">
                <a:tc row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kern="1600">
                          <a:effectLst/>
                          <a:latin typeface="Arial Black" panose="020B0A04020102020204" pitchFamily="34" charset="0"/>
                        </a:rPr>
                        <a:t>№ п/п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kern="1600">
                          <a:effectLst/>
                          <a:latin typeface="Arial Black" panose="020B0A04020102020204" pitchFamily="34" charset="0"/>
                        </a:rPr>
                        <a:t>Номер курки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kern="1600">
                          <a:effectLst/>
                          <a:latin typeface="Arial Black" panose="020B0A04020102020204" pitchFamily="34" charset="0"/>
                        </a:rPr>
                        <a:t>Дата виводу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kern="1600">
                          <a:effectLst/>
                          <a:latin typeface="Arial Black" panose="020B0A04020102020204" pitchFamily="34" charset="0"/>
                        </a:rPr>
                        <a:t>Номери предків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kern="1600">
                          <a:effectLst/>
                          <a:latin typeface="Arial Black" panose="020B0A04020102020204" pitchFamily="34" charset="0"/>
                        </a:rPr>
                        <a:t>Несучість (шт.) родичів за період життя, у віці (тижнів)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kern="1600">
                          <a:effectLst/>
                          <a:latin typeface="Arial Black" panose="020B0A04020102020204" pitchFamily="34" charset="0"/>
                        </a:rPr>
                        <a:t>Продуктивні якості курей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179654"/>
                  </a:ext>
                </a:extLst>
              </a:tr>
              <a:tr h="90457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kern="1600">
                          <a:effectLst/>
                          <a:latin typeface="Arial Black" panose="020B0A04020102020204" pitchFamily="34" charset="0"/>
                        </a:rPr>
                        <a:t>Б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kern="1600">
                          <a:effectLst/>
                          <a:latin typeface="Arial Black" panose="020B0A04020102020204" pitchFamily="34" charset="0"/>
                        </a:rPr>
                        <a:t>М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kern="1600">
                          <a:effectLst/>
                          <a:latin typeface="Arial Black" panose="020B0A04020102020204" pitchFamily="34" charset="0"/>
                        </a:rPr>
                        <a:t>ББ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kern="1600">
                          <a:effectLst/>
                          <a:latin typeface="Arial Black" panose="020B0A04020102020204" pitchFamily="34" charset="0"/>
                        </a:rPr>
                        <a:t>БМ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kern="1600">
                          <a:effectLst/>
                          <a:latin typeface="Arial Black" panose="020B0A04020102020204" pitchFamily="34" charset="0"/>
                        </a:rPr>
                        <a:t>МБ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kern="1600">
                          <a:effectLst/>
                          <a:latin typeface="Arial Black" panose="020B0A04020102020204" pitchFamily="34" charset="0"/>
                        </a:rPr>
                        <a:t>М, 68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kern="1600">
                          <a:effectLst/>
                          <a:latin typeface="Arial Black" panose="020B0A04020102020204" pitchFamily="34" charset="0"/>
                        </a:rPr>
                        <a:t>МБ, 68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kern="1600" spc="-30">
                          <a:effectLst/>
                          <a:latin typeface="Arial Black" panose="020B0A04020102020204" pitchFamily="34" charset="0"/>
                        </a:rPr>
                        <a:t>дочок батька, 39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kern="1600">
                          <a:effectLst/>
                          <a:latin typeface="Arial Black" panose="020B0A04020102020204" pitchFamily="34" charset="0"/>
                        </a:rPr>
                        <a:t>жива маса, кг у віці (тижнів)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kern="1600">
                          <a:effectLst/>
                          <a:latin typeface="Arial Black" panose="020B0A04020102020204" pitchFamily="34" charset="0"/>
                        </a:rPr>
                        <a:t>статева зрілість, днів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kern="1600">
                          <a:effectLst/>
                          <a:latin typeface="Arial Black" panose="020B0A04020102020204" pitchFamily="34" charset="0"/>
                        </a:rPr>
                        <a:t>несучість (шт.) за період життя, тижнів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kern="1600">
                          <a:effectLst/>
                          <a:latin typeface="Arial Black" panose="020B0A04020102020204" pitchFamily="34" charset="0"/>
                        </a:rPr>
                        <a:t>маса яєць, г у віці (тижнів)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939336"/>
                  </a:ext>
                </a:extLst>
              </a:tr>
              <a:tr h="58027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39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52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39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68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39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52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171237"/>
                  </a:ext>
                </a:extLst>
              </a:tr>
              <a:tr h="27373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722428"/>
                  </a:ext>
                </a:extLst>
              </a:tr>
              <a:tr h="27373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997420"/>
                  </a:ext>
                </a:extLst>
              </a:tr>
              <a:tr h="27373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920688"/>
                  </a:ext>
                </a:extLst>
              </a:tr>
              <a:tr h="27373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787865"/>
                  </a:ext>
                </a:extLst>
              </a:tr>
              <a:tr h="27373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545828"/>
                  </a:ext>
                </a:extLst>
              </a:tr>
              <a:tr h="27373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1129527"/>
                  </a:ext>
                </a:extLst>
              </a:tr>
              <a:tr h="27373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uk-UA" sz="1100" dirty="0"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89" marR="6478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1426154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7CDC354-6116-4519-B829-E827E5910358}"/>
              </a:ext>
            </a:extLst>
          </p:cNvPr>
          <p:cNvSpPr/>
          <p:nvPr/>
        </p:nvSpPr>
        <p:spPr>
          <a:xfrm>
            <a:off x="1569720" y="2058574"/>
            <a:ext cx="876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uk-UA" b="1" dirty="0">
                <a:latin typeface="Arial" panose="020B0604020202020204" pitchFamily="34" charset="0"/>
                <a:ea typeface="Times New Roman" panose="02020603050405020304" pitchFamily="18" charset="0"/>
              </a:rPr>
              <a:t>Порода несучок ______________     Лінія _______________</a:t>
            </a:r>
            <a:endParaRPr lang="uk-UA" altLang="uk-UA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69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1DCEDFD-78B4-4FBB-BC1B-5F3937F17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719" y="342900"/>
            <a:ext cx="10596562" cy="5576888"/>
          </a:xfrm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spcAft>
                <a:spcPts val="0"/>
              </a:spcAft>
              <a:buNone/>
              <a:tabLst>
                <a:tab pos="1887220" algn="l"/>
                <a:tab pos="4841875" algn="l"/>
              </a:tabLst>
            </a:pPr>
            <a:r>
              <a:rPr lang="uk-UA" b="1" i="1" dirty="0">
                <a:solidFill>
                  <a:srgbClr val="003399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КОНТРОЛЬНІ ПИТАННЯ:</a:t>
            </a:r>
            <a:endParaRPr lang="uk-UA" dirty="0">
              <a:solidFill>
                <a:srgbClr val="003399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2400" dirty="0">
                <a:latin typeface="Arial Black" panose="020B0A04020102020204" pitchFamily="34" charset="0"/>
                <a:ea typeface="Times New Roman" panose="02020603050405020304" pitchFamily="18" charset="0"/>
              </a:rPr>
              <a:t>1. Форми первинного обліку селекційних даних.</a:t>
            </a: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2400" dirty="0">
                <a:latin typeface="Arial Black" panose="020B0A04020102020204" pitchFamily="34" charset="0"/>
                <a:ea typeface="Times New Roman" panose="02020603050405020304" pitchFamily="18" charset="0"/>
              </a:rPr>
              <a:t>2. Мічення птиці різних статевовікових груп.</a:t>
            </a: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2400" dirty="0">
                <a:latin typeface="Arial Black" panose="020B0A04020102020204" pitchFamily="34" charset="0"/>
                <a:ea typeface="Times New Roman" panose="02020603050405020304" pitchFamily="18" charset="0"/>
              </a:rPr>
              <a:t>3. Зміст планів племінної роботи.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2400" dirty="0">
                <a:latin typeface="Arial Black" panose="020B0A04020102020204" pitchFamily="34" charset="0"/>
              </a:rPr>
              <a:t>4. Комплектування гнізд.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2400" dirty="0">
                <a:latin typeface="Arial Black" panose="020B0A04020102020204" pitchFamily="34" charset="0"/>
              </a:rPr>
              <a:t>5. Оцінка молодих півнів.</a:t>
            </a: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2400" dirty="0">
                <a:latin typeface="Arial Black" panose="020B0A04020102020204" pitchFamily="34" charset="0"/>
                <a:ea typeface="Times New Roman" panose="02020603050405020304" pitchFamily="18" charset="0"/>
              </a:rPr>
              <a:t>6. Оцінка переярих півнів. </a:t>
            </a: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2400" dirty="0">
                <a:latin typeface="Arial Black" panose="020B0A04020102020204" pitchFamily="34" charset="0"/>
                <a:ea typeface="Times New Roman" panose="02020603050405020304" pitchFamily="18" charset="0"/>
              </a:rPr>
              <a:t>7. Складне гніздо.</a:t>
            </a:r>
          </a:p>
          <a:p>
            <a:pPr indent="0" algn="just">
              <a:lnSpc>
                <a:spcPct val="100000"/>
              </a:lnSpc>
              <a:spcAft>
                <a:spcPts val="0"/>
              </a:spcAft>
              <a:buNone/>
            </a:pPr>
            <a:endParaRPr lang="uk-UA" dirty="0">
              <a:latin typeface="Arial Black" panose="020B0A04020102020204" pitchFamily="34" charset="0"/>
            </a:endParaRPr>
          </a:p>
          <a:p>
            <a:pPr indent="0" algn="r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Дякую за увагу!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29D26B1-1CCC-4C19-B637-47F8E36F71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763" y="4819650"/>
            <a:ext cx="22860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50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40E551C-1240-4DCA-B4BF-8255D2245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099" y="371475"/>
            <a:ext cx="11072813" cy="6229350"/>
          </a:xfrm>
        </p:spPr>
        <p:txBody>
          <a:bodyPr anchor="ctr">
            <a:normAutofit/>
          </a:bodyPr>
          <a:lstStyle/>
          <a:p>
            <a:pPr indent="540385">
              <a:lnSpc>
                <a:spcPct val="100000"/>
              </a:lnSpc>
              <a:spcAft>
                <a:spcPts val="0"/>
              </a:spcAft>
            </a:pPr>
            <a:r>
              <a:rPr lang="uk-UA" b="1" u="sng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Мета заняття:</a:t>
            </a:r>
            <a:r>
              <a:rPr lang="uk-UA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Ознайомитися з формами обліку і планами племінної роботи. Засвоїти методику кільцювання птиці і вміти робити відповідні записи.</a:t>
            </a:r>
          </a:p>
          <a:p>
            <a:pPr indent="540385">
              <a:lnSpc>
                <a:spcPct val="100000"/>
              </a:lnSpc>
              <a:spcAft>
                <a:spcPts val="0"/>
              </a:spcAft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 Вивчити правила підбору яєчних курей в гніздах за рядом показників, а також умови підбору до них півнів. </a:t>
            </a:r>
          </a:p>
          <a:p>
            <a:pPr indent="540385">
              <a:lnSpc>
                <a:spcPct val="100000"/>
              </a:lnSpc>
              <a:spcAft>
                <a:spcPts val="0"/>
              </a:spcAft>
            </a:pPr>
            <a:r>
              <a:rPr lang="uk-UA" b="1" u="sng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Матеріали та обладнання:</a:t>
            </a:r>
            <a:r>
              <a:rPr lang="uk-UA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матеріал лекцій, план племінної роботи з птицею, дані продуктивності курей та дочок півнів, </a:t>
            </a:r>
            <a:r>
              <a:rPr lang="uk-UA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криломітки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, ніжні кільця,  калькулятори.</a:t>
            </a:r>
            <a:endParaRPr lang="uk-UA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40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4C1333-B109-4B52-99A7-9B9C91BC8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442913"/>
            <a:ext cx="12049125" cy="5972175"/>
          </a:xfrm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2400" b="1" u="sng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Зміст заняття</a:t>
            </a:r>
            <a:r>
              <a:rPr lang="uk-UA" sz="2400" b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:</a:t>
            </a:r>
            <a:r>
              <a:rPr lang="uk-UA" sz="24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</a:p>
          <a:p>
            <a:pPr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uk-UA" sz="2400" b="1" dirty="0">
                <a:latin typeface="Arial Black" panose="020B0A04020102020204" pitchFamily="34" charset="0"/>
                <a:ea typeface="Times New Roman" panose="02020603050405020304" pitchFamily="18" charset="0"/>
              </a:rPr>
              <a:t>Облік селекційних даних і плани племінної роботи</a:t>
            </a:r>
            <a:r>
              <a:rPr lang="uk-UA" sz="2400" b="1" i="1" dirty="0"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  <a:r>
              <a:rPr lang="uk-UA" sz="2400" dirty="0">
                <a:latin typeface="Arial Black" panose="020B0A04020102020204" pitchFamily="34" charset="0"/>
                <a:ea typeface="Times New Roman" panose="02020603050405020304" pitchFamily="18" charset="0"/>
              </a:rPr>
              <a:t>Для обліку селекційних даних використовують наступні відомості:</a:t>
            </a:r>
          </a:p>
          <a:p>
            <a:pPr indent="540385">
              <a:lnSpc>
                <a:spcPct val="100000"/>
              </a:lnSpc>
              <a:spcAft>
                <a:spcPts val="0"/>
              </a:spcAft>
            </a:pPr>
            <a:r>
              <a:rPr lang="uk-UA" sz="2400" spc="-30" dirty="0">
                <a:latin typeface="Arial Black" panose="020B0A04020102020204" pitchFamily="34" charset="0"/>
                <a:ea typeface="Times New Roman" panose="02020603050405020304" pitchFamily="18" charset="0"/>
              </a:rPr>
              <a:t>- щоденного обліку яйценосності в групі випробувача (форма 1);</a:t>
            </a:r>
            <a:endParaRPr lang="uk-UA" sz="2400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indent="540385">
              <a:lnSpc>
                <a:spcPct val="100000"/>
              </a:lnSpc>
              <a:spcAft>
                <a:spcPts val="0"/>
              </a:spcAft>
            </a:pPr>
            <a:r>
              <a:rPr lang="uk-UA" sz="2400" dirty="0">
                <a:latin typeface="Arial Black" panose="020B0A04020102020204" pitchFamily="34" charset="0"/>
                <a:ea typeface="Times New Roman" panose="02020603050405020304" pitchFamily="18" charset="0"/>
              </a:rPr>
              <a:t>- відомість щоденного обліку яйценосності несучок селекційної групи (форма 1а);</a:t>
            </a:r>
          </a:p>
          <a:p>
            <a:pPr indent="540385">
              <a:lnSpc>
                <a:spcPct val="100000"/>
              </a:lnSpc>
              <a:spcAft>
                <a:spcPts val="0"/>
              </a:spcAft>
            </a:pPr>
            <a:r>
              <a:rPr lang="uk-UA" sz="2400" dirty="0">
                <a:latin typeface="Arial Black" panose="020B0A04020102020204" pitchFamily="34" charset="0"/>
                <a:ea typeface="Times New Roman" panose="02020603050405020304" pitchFamily="18" charset="0"/>
              </a:rPr>
              <a:t>- листок щоденного обліку яйценосності (форма 16);</a:t>
            </a:r>
          </a:p>
          <a:p>
            <a:pPr indent="540385">
              <a:lnSpc>
                <a:spcPct val="100000"/>
              </a:lnSpc>
              <a:spcAft>
                <a:spcPts val="0"/>
              </a:spcAft>
            </a:pPr>
            <a:r>
              <a:rPr lang="uk-UA" sz="2400" dirty="0">
                <a:latin typeface="Arial Black" panose="020B0A04020102020204" pitchFamily="34" charset="0"/>
                <a:ea typeface="Times New Roman" panose="02020603050405020304" pitchFamily="18" charset="0"/>
              </a:rPr>
              <a:t>- журнал морфологічного аналізу яєць;</a:t>
            </a:r>
          </a:p>
          <a:p>
            <a:pPr indent="540385">
              <a:lnSpc>
                <a:spcPct val="100000"/>
              </a:lnSpc>
              <a:spcAft>
                <a:spcPts val="0"/>
              </a:spcAft>
            </a:pPr>
            <a:r>
              <a:rPr lang="uk-UA" sz="2400" dirty="0">
                <a:latin typeface="Arial Black" panose="020B0A04020102020204" pitchFamily="34" charset="0"/>
                <a:ea typeface="Times New Roman" panose="02020603050405020304" pitchFamily="18" charset="0"/>
              </a:rPr>
              <a:t>- журнал - план парувань;</a:t>
            </a:r>
          </a:p>
          <a:p>
            <a:pPr indent="540385">
              <a:lnSpc>
                <a:spcPct val="100000"/>
              </a:lnSpc>
              <a:spcAft>
                <a:spcPts val="0"/>
              </a:spcAft>
            </a:pPr>
            <a:r>
              <a:rPr lang="uk-UA" sz="2400" dirty="0">
                <a:latin typeface="Arial Black" panose="020B0A04020102020204" pitchFamily="34" charset="0"/>
                <a:ea typeface="Times New Roman" panose="02020603050405020304" pitchFamily="18" charset="0"/>
              </a:rPr>
              <a:t>- карточка про </a:t>
            </a:r>
            <a:r>
              <a:rPr lang="uk-UA" sz="24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спаровуваних</a:t>
            </a:r>
            <a:r>
              <a:rPr lang="uk-UA" sz="2400" dirty="0">
                <a:latin typeface="Arial Black" panose="020B0A04020102020204" pitchFamily="34" charset="0"/>
                <a:ea typeface="Times New Roman" panose="02020603050405020304" pitchFamily="18" charset="0"/>
              </a:rPr>
              <a:t> курей (форма 9); </a:t>
            </a:r>
          </a:p>
          <a:p>
            <a:pPr indent="540385">
              <a:lnSpc>
                <a:spcPct val="100000"/>
              </a:lnSpc>
              <a:spcAft>
                <a:spcPts val="0"/>
              </a:spcAft>
            </a:pPr>
            <a:r>
              <a:rPr lang="uk-UA" sz="2400" dirty="0">
                <a:latin typeface="Arial Black" panose="020B0A04020102020204" pitchFamily="34" charset="0"/>
                <a:ea typeface="Times New Roman" panose="02020603050405020304" pitchFamily="18" charset="0"/>
              </a:rPr>
              <a:t>- журнал лінії та ін.</a:t>
            </a:r>
            <a:endParaRPr lang="uk-UA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83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3DD38B4-3BBE-48D9-862B-8E85584E8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9" y="471488"/>
            <a:ext cx="11501436" cy="6100762"/>
          </a:xfrm>
        </p:spPr>
        <p:txBody>
          <a:bodyPr anchor="ctr">
            <a:normAutofit fontScale="92500" lnSpcReduction="20000"/>
          </a:bodyPr>
          <a:lstStyle/>
          <a:p>
            <a:pPr indent="54038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В племінних господарствах, крім індивідуальних, використовують групові форми обліку продуктивності при розширеному відтворенні ліній і гібридів, коли проводять групове спаровування птиці. </a:t>
            </a:r>
          </a:p>
          <a:p>
            <a:pPr indent="54038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dirty="0">
                <a:solidFill>
                  <a:srgbClr val="003399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Обліковець на гострому кінці яйця пише номер батька (гнізда), номер несучки, яка знесла яйце, можна також відмітити номер пташника, лінії птиці, масу яйця та інші дані, передбачені планом селекційної роботи. </a:t>
            </a:r>
          </a:p>
          <a:p>
            <a:pPr indent="54038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Інкубаційні яйця з кожного пташника в кінці робочого дня в відповідній тарі доставляють в цех інкубації. </a:t>
            </a:r>
          </a:p>
          <a:p>
            <a:pPr indent="54038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Тут їх дезінфікують парами формальдегіду в спеціальних камерах, опромінюють ультрафіолетовим промінням, </a:t>
            </a:r>
            <a:r>
              <a:rPr lang="uk-UA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овоскопують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 і розкладають на лотки по лініях, гніздах і родинах. </a:t>
            </a:r>
          </a:p>
          <a:p>
            <a:pPr indent="54038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dirty="0">
                <a:solidFill>
                  <a:srgbClr val="CC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Відбирають яйця, непридатні для інкубації. </a:t>
            </a:r>
          </a:p>
          <a:p>
            <a:pPr indent="54038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Перед початком виведення, (</a:t>
            </a:r>
            <a:r>
              <a:rPr lang="uk-UA" i="1" dirty="0">
                <a:solidFill>
                  <a:srgbClr val="0066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наприклад, курчат на 19-й день інкубаці</a:t>
            </a:r>
            <a:r>
              <a:rPr lang="uk-UA" i="1" dirty="0">
                <a:solidFill>
                  <a:srgbClr val="006600"/>
                </a:solidFill>
                <a:latin typeface="Arial Black" panose="020B0A04020102020204" pitchFamily="34" charset="0"/>
              </a:rPr>
              <a:t>ї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) яйця перекладають на спеціально обладнані для індивідуального виведення лотки.</a:t>
            </a:r>
            <a:endParaRPr lang="uk-UA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26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8F71C5F-0AA1-4D50-8A99-3B11DD944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71462"/>
            <a:ext cx="11472863" cy="6300787"/>
          </a:xfrm>
        </p:spPr>
        <p:txBody>
          <a:bodyPr anchor="ctr">
            <a:normAutofit lnSpcReduction="10000"/>
          </a:bodyPr>
          <a:lstStyle/>
          <a:p>
            <a:pPr indent="540385">
              <a:lnSpc>
                <a:spcPct val="100000"/>
              </a:lnSpc>
              <a:spcAft>
                <a:spcPts val="0"/>
              </a:spcAft>
            </a:pPr>
            <a:r>
              <a:rPr lang="uk-UA" b="1" i="1" dirty="0">
                <a:solidFill>
                  <a:srgbClr val="003399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Весь кондиційний селекційний добовий молодняк кільцюють </a:t>
            </a:r>
            <a:r>
              <a:rPr lang="uk-UA" b="1" i="1" dirty="0" err="1">
                <a:solidFill>
                  <a:srgbClr val="003399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криломітками</a:t>
            </a:r>
            <a:r>
              <a:rPr lang="uk-UA" b="1" i="1" dirty="0">
                <a:solidFill>
                  <a:srgbClr val="003399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в праве крило</a:t>
            </a:r>
            <a:r>
              <a:rPr lang="uk-UA" b="1" dirty="0">
                <a:solidFill>
                  <a:srgbClr val="003399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lang="uk-UA" dirty="0">
                <a:solidFill>
                  <a:srgbClr val="003399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Добових селекційних курчат краще кільцювати </a:t>
            </a:r>
            <a:r>
              <a:rPr lang="uk-UA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криломітками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 з семизначною нумерацією, що дозволяє встановити за номером на </a:t>
            </a:r>
            <a:r>
              <a:rPr lang="uk-UA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криломітці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 їх походження.</a:t>
            </a:r>
          </a:p>
          <a:p>
            <a:pPr indent="540385">
              <a:lnSpc>
                <a:spcPct val="100000"/>
              </a:lnSpc>
              <a:spcAft>
                <a:spcPts val="0"/>
              </a:spcAft>
            </a:pPr>
            <a:r>
              <a:rPr lang="uk-UA" spc="-30" dirty="0">
                <a:latin typeface="Arial Black" panose="020B0A04020102020204" pitchFamily="34" charset="0"/>
                <a:ea typeface="Times New Roman" panose="02020603050405020304" pitchFamily="18" charset="0"/>
              </a:rPr>
              <a:t>На </a:t>
            </a:r>
            <a:r>
              <a:rPr lang="uk-UA" spc="-3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криломітці</a:t>
            </a:r>
            <a:r>
              <a:rPr lang="uk-UA" spc="-30" dirty="0">
                <a:latin typeface="Arial Black" panose="020B0A04020102020204" pitchFamily="34" charset="0"/>
                <a:ea typeface="Times New Roman" panose="02020603050405020304" pitchFamily="18" charset="0"/>
              </a:rPr>
              <a:t> перед шістьма цифрами стоїть буква, яка означає лінію, наступні дві перші цифри відповідають номеру батька (гнізда), дві наступні - номеру матері і дві останні - порядковому номеру курчати. </a:t>
            </a:r>
          </a:p>
          <a:p>
            <a:pPr indent="540385">
              <a:lnSpc>
                <a:spcPct val="100000"/>
              </a:lnSpc>
              <a:spcAft>
                <a:spcPts val="0"/>
              </a:spcAft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Отже, </a:t>
            </a:r>
            <a:r>
              <a:rPr lang="uk-UA" b="1" i="1" dirty="0">
                <a:solidFill>
                  <a:srgbClr val="003399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нумерація добового молодняку – семизначна</a:t>
            </a:r>
            <a:r>
              <a:rPr lang="uk-UA" b="1" dirty="0"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 Наприклад, по </a:t>
            </a:r>
            <a:r>
              <a:rPr lang="uk-UA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криломітці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С250401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 можна визначити, що курча належить до лінії </a:t>
            </a:r>
            <a:r>
              <a:rPr lang="uk-UA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С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, його батько має номер </a:t>
            </a:r>
            <a:r>
              <a:rPr lang="uk-UA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25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, а мати – </a:t>
            </a:r>
            <a:r>
              <a:rPr lang="uk-UA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04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.</a:t>
            </a:r>
            <a:endParaRPr lang="uk-UA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6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C1E331-568F-4FC5-8B14-AC5F27D5E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500063"/>
            <a:ext cx="6429375" cy="6229350"/>
          </a:xfrm>
        </p:spPr>
        <p:txBody>
          <a:bodyPr anchor="ctr">
            <a:normAutofit lnSpcReduction="10000"/>
          </a:bodyPr>
          <a:lstStyle/>
          <a:p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При гніздовому спаровуванні для кільцювання нащадків, отриманих від однієї курки-матері, використовують </a:t>
            </a:r>
            <a:r>
              <a:rPr lang="uk-UA" dirty="0">
                <a:solidFill>
                  <a:srgbClr val="003399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30 </a:t>
            </a:r>
            <a:r>
              <a:rPr lang="uk-UA" dirty="0" err="1">
                <a:solidFill>
                  <a:srgbClr val="003399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криломіток</a:t>
            </a:r>
            <a:r>
              <a:rPr lang="uk-UA" dirty="0">
                <a:solidFill>
                  <a:srgbClr val="003399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з окремими номерами від одного до 30. </a:t>
            </a:r>
          </a:p>
          <a:p>
            <a:r>
              <a:rPr lang="uk-UA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Криломітка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 зберігається на крилі до кінця життя птиці. </a:t>
            </a:r>
          </a:p>
          <a:p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При груповому спаровуванні птиці визначених ліній </a:t>
            </a:r>
            <a:r>
              <a:rPr lang="uk-UA" dirty="0">
                <a:solidFill>
                  <a:srgbClr val="CC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добовий племінний молодняк мітять за допомогою розрізів перетинок на обох ногах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. Застосовуючи цю систему, можна зробити </a:t>
            </a:r>
            <a:r>
              <a:rPr lang="uk-UA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16 різних міток 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птиці.</a:t>
            </a:r>
            <a:endParaRPr lang="uk-UA" dirty="0">
              <a:latin typeface="Arial Black" panose="020B0A04020102020204" pitchFamily="34" charset="0"/>
            </a:endParaRPr>
          </a:p>
        </p:txBody>
      </p:sp>
      <p:pic>
        <p:nvPicPr>
          <p:cNvPr id="2050" name="Picture 2" descr="image001 ТЕХНОЛОГІЯ ВИРОБНИЦТВА ПРОДУКЦІЇ ПТАХІВНИЦТВА Електронний  підручник Головна Анотація Теоретичні відомості Додатки Глосарій Список  використаних джерел Навчальна програма Укладачі 3. ПЛЕМІННА РОБОТА У ...">
            <a:extLst>
              <a:ext uri="{FF2B5EF4-FFF2-40B4-BE49-F238E27FC236}">
                <a16:creationId xmlns:a16="http://schemas.microsoft.com/office/drawing/2014/main" id="{283717F9-E376-4AD7-9507-8E5849572F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699" y="380999"/>
            <a:ext cx="5376863" cy="537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46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5EBEDE8-B181-4C92-8F65-A6731658C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357188"/>
            <a:ext cx="11530013" cy="6315075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Перед комплектуванням батьківського стада птиці до початку несучості з метою скорочення витрат часу на облік продуктивності </a:t>
            </a:r>
            <a:r>
              <a:rPr lang="uk-UA" b="1" i="1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молодок кільцюють ножними кільцями з шестизначною нумерацією</a:t>
            </a:r>
            <a:r>
              <a:rPr lang="uk-UA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(С25001) 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і в подальшому в усіх формах обліку вказують тільки ці номера. </a:t>
            </a:r>
          </a:p>
          <a:p>
            <a:pPr marL="0" indent="0"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Буква на кільці означає лінію птиці, два наступних знаки – номер гнізда, з якого виведена особина, і останні три цифри – номер самої молодки. </a:t>
            </a:r>
          </a:p>
          <a:p>
            <a:pPr marL="0" indent="0"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При комплектуванні селекційних гнізд у відповідності з планом спаровування усю дорослу птицю повторно </a:t>
            </a:r>
            <a:r>
              <a:rPr lang="uk-UA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перекільцьовують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 ножними кільцями з тим, щоб номер кільця самця співпадав з номером гнізда, де він знаходиться; </a:t>
            </a:r>
            <a:r>
              <a:rPr lang="uk-UA" i="1" dirty="0">
                <a:solidFill>
                  <a:srgbClr val="003399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у самок дві перших цифри відповідають номеру самця, а дві наступні – особистому номеру несучки (від 1 до 15).</a:t>
            </a:r>
            <a:endParaRPr lang="uk-UA" i="1" dirty="0">
              <a:solidFill>
                <a:srgbClr val="00339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89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39E6B88-FAFA-47B2-BF56-11A20AB0D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438" y="3043238"/>
            <a:ext cx="11940499" cy="358798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sz="3400" i="1" dirty="0">
                <a:solidFill>
                  <a:srgbClr val="0033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Рис. 1.</a:t>
            </a:r>
            <a:r>
              <a:rPr lang="uk-UA" sz="3400" b="1" dirty="0">
                <a:solidFill>
                  <a:srgbClr val="0033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Спосіб нумерації ножними кільцями.</a:t>
            </a:r>
          </a:p>
          <a:p>
            <a:pPr marL="0" indent="0" algn="ctr">
              <a:buNone/>
            </a:pPr>
            <a:endParaRPr lang="uk-UA" b="1" dirty="0">
              <a:latin typeface="Times New Roman" panose="02020603050405020304" pitchFamily="18" charset="0"/>
            </a:endParaRPr>
          </a:p>
          <a:p>
            <a:pPr indent="540385">
              <a:lnSpc>
                <a:spcPct val="120000"/>
              </a:lnSpc>
              <a:spcAft>
                <a:spcPts val="0"/>
              </a:spcAft>
            </a:pPr>
            <a:r>
              <a:rPr lang="uk-UA" sz="3200" dirty="0">
                <a:latin typeface="Arial Black" panose="020B0A04020102020204" pitchFamily="34" charset="0"/>
                <a:ea typeface="Times New Roman" panose="02020603050405020304" pitchFamily="18" charset="0"/>
              </a:rPr>
              <a:t>Для кільцювання </a:t>
            </a:r>
            <a:r>
              <a:rPr lang="uk-UA" sz="3200" b="1" i="1" dirty="0">
                <a:solidFill>
                  <a:srgbClr val="CC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самців в гніздах</a:t>
            </a:r>
            <a:r>
              <a:rPr lang="uk-UA" sz="3200" dirty="0">
                <a:solidFill>
                  <a:srgbClr val="CC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uk-UA" sz="3200" dirty="0">
                <a:latin typeface="Arial Black" panose="020B0A04020102020204" pitchFamily="34" charset="0"/>
                <a:ea typeface="Times New Roman" panose="02020603050405020304" pitchFamily="18" charset="0"/>
              </a:rPr>
              <a:t>використовують ніжні кільця з </a:t>
            </a:r>
            <a:r>
              <a:rPr lang="uk-UA" sz="3200" b="1" i="1" dirty="0" err="1">
                <a:solidFill>
                  <a:srgbClr val="CC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трьохзначною</a:t>
            </a:r>
            <a:r>
              <a:rPr lang="uk-UA" sz="3200" b="1" i="1" dirty="0">
                <a:solidFill>
                  <a:srgbClr val="CC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 нумерацією (С25), а самок - з п'ятизначною (С2504).</a:t>
            </a:r>
            <a:endParaRPr lang="uk-UA" sz="3200" dirty="0">
              <a:solidFill>
                <a:srgbClr val="CC0000"/>
              </a:solidFill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indent="540385">
              <a:lnSpc>
                <a:spcPct val="120000"/>
              </a:lnSpc>
              <a:spcAft>
                <a:spcPts val="0"/>
              </a:spcAft>
            </a:pPr>
            <a:r>
              <a:rPr lang="uk-UA" sz="3200" dirty="0">
                <a:latin typeface="Arial Black" panose="020B0A04020102020204" pitchFamily="34" charset="0"/>
                <a:ea typeface="Times New Roman" panose="02020603050405020304" pitchFamily="18" charset="0"/>
              </a:rPr>
              <a:t>Добових індичат кільцюють так само, як і курчат, але з більшою обережністю через тонку перетинку крила. </a:t>
            </a:r>
          </a:p>
          <a:p>
            <a:pPr indent="540385">
              <a:lnSpc>
                <a:spcPct val="120000"/>
              </a:lnSpc>
              <a:spcAft>
                <a:spcPts val="0"/>
              </a:spcAft>
            </a:pPr>
            <a:r>
              <a:rPr lang="uk-UA" sz="3200" dirty="0">
                <a:latin typeface="Arial Black" panose="020B0A04020102020204" pitchFamily="34" charset="0"/>
                <a:ea typeface="Times New Roman" panose="02020603050405020304" pitchFamily="18" charset="0"/>
              </a:rPr>
              <a:t>Добовим каченятам і гусенятам краще спочатку надіти </a:t>
            </a:r>
            <a:r>
              <a:rPr lang="uk-UA" sz="32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криломітку</a:t>
            </a:r>
            <a:r>
              <a:rPr lang="uk-UA" sz="3200" dirty="0">
                <a:latin typeface="Arial Black" panose="020B0A04020102020204" pitchFamily="34" charset="0"/>
                <a:ea typeface="Times New Roman" panose="02020603050405020304" pitchFamily="18" charset="0"/>
              </a:rPr>
              <a:t> на ногу в зв’язку з невеликою величиною крил, а в 3-тижневому віці </a:t>
            </a:r>
            <a:r>
              <a:rPr lang="uk-UA" sz="3200" dirty="0" err="1">
                <a:latin typeface="Arial Black" panose="020B0A04020102020204" pitchFamily="34" charset="0"/>
                <a:ea typeface="Times New Roman" panose="02020603050405020304" pitchFamily="18" charset="0"/>
              </a:rPr>
              <a:t>перекільцювати</a:t>
            </a:r>
            <a:r>
              <a:rPr lang="uk-UA" sz="3200" dirty="0">
                <a:latin typeface="Arial Black" panose="020B0A04020102020204" pitchFamily="34" charset="0"/>
                <a:ea typeface="Times New Roman" panose="02020603050405020304" pitchFamily="18" charset="0"/>
              </a:rPr>
              <a:t> на крило.</a:t>
            </a:r>
            <a:endParaRPr lang="uk-UA" sz="3200" dirty="0">
              <a:latin typeface="Arial Black" panose="020B0A040201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5CBC753-4A05-4CB3-9DDA-46641B7DE825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0295" y="226776"/>
            <a:ext cx="5759381" cy="2602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078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D2B0A4B-CC63-489E-BFE8-A9B609EB3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8" y="414338"/>
            <a:ext cx="11844337" cy="6172200"/>
          </a:xfrm>
        </p:spPr>
        <p:txBody>
          <a:bodyPr anchor="ctr">
            <a:normAutofit fontScale="925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Для успішного проведення селекції велике значення мають науково обґрунтовані плани племінної роботи в господарствах</a:t>
            </a:r>
            <a:r>
              <a:rPr lang="uk-UA" b="1" dirty="0"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  <a:endParaRPr lang="uk-UA" dirty="0">
              <a:latin typeface="Arial Black" panose="020B0A04020102020204" pitchFamily="34" charset="0"/>
              <a:ea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i="1" dirty="0">
                <a:solidFill>
                  <a:srgbClr val="CC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	План племінної роботи складається з двох частин</a:t>
            </a:r>
            <a:r>
              <a:rPr lang="uk-UA" b="1" dirty="0">
                <a:latin typeface="Arial Black" panose="020B0A04020102020204" pitchFamily="34" charset="0"/>
                <a:ea typeface="Times New Roman" panose="02020603050405020304" pitchFamily="18" charset="0"/>
              </a:rPr>
              <a:t>: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solidFill>
                  <a:srgbClr val="003399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- перша частина 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містить аналіз роботи господарства,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uk-UA" dirty="0">
                <a:solidFill>
                  <a:srgbClr val="003399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друга частина  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відображає перспективний план розвитку господарства.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	В планах племінної роботи відображаються: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solidFill>
                  <a:srgbClr val="0066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-</a:t>
            </a:r>
            <a:r>
              <a:rPr lang="uk-UA" dirty="0"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історія стада,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- характеристика ліній,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- способи спаровування і оцінки птиці,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-  методи селекції,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- очікувані результати підвищення племінних і продуктивних ознак птиці;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Times New Roman" panose="02020603050405020304" pitchFamily="18" charset="0"/>
              </a:rPr>
              <a:t>- рецепти комбікормів.</a:t>
            </a:r>
            <a:endParaRPr lang="uk-UA" i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21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Шаблон в оформлении «Облачный шкипер»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665955_TF03460508.potx" id="{5DFBD78C-123E-43C4-B1D8-C87BD0916EA4}" vid="{61EFFEBC-D632-4584-AAF5-CCDDDB22578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EDD01B8-816B-49B7-8C81-03AB51D87C54}">
  <ds:schemaRefs>
    <ds:schemaRef ds:uri="http://www.w3.org/XML/1998/namespace"/>
    <ds:schemaRef ds:uri="http://schemas.microsoft.com/office/2006/metadata/properties"/>
    <ds:schemaRef ds:uri="a4f35948-e619-41b3-aa29-22878b09cfd2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40262f94-9f35-4ac3-9a90-690165a166b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Слайды в оформлении «Облачный шкипер»</Template>
  <TotalTime>83</TotalTime>
  <Words>1780</Words>
  <Application>Microsoft Office PowerPoint</Application>
  <PresentationFormat>Широкий екран</PresentationFormat>
  <Paragraphs>252</Paragraphs>
  <Slides>19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Calibri</vt:lpstr>
      <vt:lpstr>Cambria</vt:lpstr>
      <vt:lpstr>Times New Roman</vt:lpstr>
      <vt:lpstr>Шаблон в оформлении «Облачный шкипер»</vt:lpstr>
      <vt:lpstr>Практичне заняття №5 ОБЛІК СЕЛЕКЦІЙНИХ ДАНИХ І ПЛАНИ ПЛЕМІННОЇ РОБОТИ.  СКЛАДАННЯ ПЛАНУ ПАРУВАНЬ ПТИЦІ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Практичне заняття №7 ОБЛІК СЕЛЕКЦІЙНИХ ДАНИХ І ПЛАНИ ПЛЕМІННОЇ РОБОТИ.  СКЛАДАННЯ ПЛАНУ ПАРУВАНЬ ПТИЦІ</dc:title>
  <dc:creator>User</dc:creator>
  <cp:lastModifiedBy>Lenovo</cp:lastModifiedBy>
  <cp:revision>11</cp:revision>
  <dcterms:created xsi:type="dcterms:W3CDTF">2021-03-16T12:24:20Z</dcterms:created>
  <dcterms:modified xsi:type="dcterms:W3CDTF">2023-08-08T09:30:35Z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