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8689B-4F00-4ACB-B7F8-769434FF8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9592184-4166-4442-99C6-23D58759B8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4AD95FD-3F80-4F2B-A2A9-EAA0C7010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270A55E-6CA4-488B-B37D-4BAD8C59D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F1F8BE9-3B39-46D4-A492-DAE1E26DB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40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89FEF-2887-4EA6-9695-1F75EF3D9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B3C935B-0944-4054-AB1D-3269D63A9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FC2ED76-3FEC-4180-8BB3-BE166823D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9F39BB4-B17B-44E6-BAD0-C69F55BE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3A333E6-3FA9-414B-A421-439C1F3A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16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F116DFAC-FCCF-4043-A672-D252110E17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D8A8B1F-3FB9-4760-91FD-683E69046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116CB46-C852-460C-AC03-51815C83F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F1FAF53-55C2-4DB8-9DBB-7F30EA629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8534DD8-927B-4E52-AA18-2DF99079F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9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AA8BFE-0A8C-4853-ADCF-5F8DCD2EB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881448F-FA94-480C-A63A-2A7C07B81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17BF9DC-CDB7-493F-8622-0E8C80B0E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D717391-DCA5-4FE7-BC1F-591A283BB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C4E5187-E54E-4804-B624-8EDC2A16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39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006A6-C25E-4655-AE66-3C3AE94D1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59D72CB-57BC-4A3A-95A6-CB4D34917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2BDE8FF-2756-48EB-872F-B289A9227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31445FE-FA3C-4C05-9E43-B4C3E4BA2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B6CC973-E501-4600-A42E-C8CF9D3B4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8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6B979-7142-4B0C-A8F0-122B8909F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C0F65C-B57F-4982-8260-86ED6FC4C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0E137B6-831D-4B68-AF82-81C71DD46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95D0A15-8253-417A-9DB2-51511F9F2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07ACD39-5374-4F9C-A2DD-F4CE2A5BD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192C81F-6549-4DD5-B5CA-8C199E035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76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AA94D-64CE-4E7A-BB26-3E045A0A5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A281B1D-448E-43AC-AE98-58EC6E709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BE9E0C2-4164-4A04-A577-D8C3066BF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2CB00F64-BD6F-4409-897C-96DF15B85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D07B7E2-71FF-40A9-992B-AD4C1F6C08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EBC397E3-43A5-4995-B170-C2AF1AB92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C202A934-8225-435E-BC78-584F068AD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95BE426E-2D28-42B6-84E5-71F1CAFDB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4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736EB-BEAC-4033-9348-58E9ED849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23A78916-2AFB-49BF-86E3-A5DBFA15B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A1D4D28-4D0F-4F45-B774-D60BBA354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BD093F4C-BE8B-4AC5-A938-647F71BBD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92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A3DAD9B3-90B9-4717-9A25-25FC8157A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82F138B8-5B65-4CDA-9994-D3AA9067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3546647-1A85-4B5D-9052-51EDE71AE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83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A9186-7D84-458E-9350-4BF54B5D6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A1325C-770B-45A4-8C06-051E82365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E578DAE-2B61-48A0-B006-66F1B474C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2FF9EC8-53FA-4A15-AEF5-FE652C133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6E950B1-790A-4BB0-9973-3E2C08A9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B2F02B5-622A-44C5-88DF-6348DFE8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48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918EF1-C2E9-458B-8E2A-8DA4EFA1E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5EBEF79E-AE90-4997-BEC6-937DC5CF1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1C359AC-CA2D-4EAA-841E-696507C46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4C18F0F-3B79-48EF-BE24-452E46877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A5AF8C4-3EA0-4989-8A4E-63980C489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A4438D8-8172-41E1-9881-BE324593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61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492A3E0C-3D3A-4945-BA52-ED16529FB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80247E3-3B7D-4FA9-9C26-DAF657F45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F4F0B1E-7E0F-4C32-8E05-6FAFF2A6E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97FD0-5C28-483B-8142-DCF2061E132E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E28AA34-0E53-46A5-88C5-786A3CA5D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CAC663E-5668-4BC4-B582-472BD8ECA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AD011-5140-42FB-BB79-F9F6A20418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50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B509E6F-FE43-4A65-A6D4-3EAE54C3B98D}"/>
              </a:ext>
            </a:extLst>
          </p:cNvPr>
          <p:cNvSpPr txBox="1"/>
          <p:nvPr/>
        </p:nvSpPr>
        <p:spPr>
          <a:xfrm>
            <a:off x="621437" y="275208"/>
            <a:ext cx="11310151" cy="556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заняття №4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>
              <a:lnSpc>
                <a:spcPct val="150000"/>
              </a:lnSpc>
              <a:tabLst>
                <a:tab pos="2216150" algn="l"/>
              </a:tabLs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М’ЯСНІ ЯКОСТІ МОЛОДНЯКУ ПТИЦІ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>
              <a:lnSpc>
                <a:spcPct val="15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Мета заняття: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Вивчити м’ясні якості молодняку сільськогосподарської птиці. Більш чітко ознайомитися з м’ясними якостями бройлерів.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Матеріали та обладнання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Муляж курчати-бройлера з вираженою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обмускуленістю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Зміст заняття: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За ознаками екстер’єру порівняно простіше оцінити м’ясну продуктивність птиці, ніж яєчну, що пов’язано з більш високою кореляцією між екстер’єрними показниками птиці і їх м’ясними якостями.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36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4E1836-6F32-403B-8635-2D52D3A3C401}"/>
              </a:ext>
            </a:extLst>
          </p:cNvPr>
          <p:cNvSpPr txBox="1"/>
          <p:nvPr/>
        </p:nvSpPr>
        <p:spPr>
          <a:xfrm>
            <a:off x="585926" y="230819"/>
            <a:ext cx="11203620" cy="4856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Індекси м’ясних якостей </a:t>
            </a:r>
            <a:r>
              <a:rPr lang="uk-UA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визначають за формулою </a:t>
            </a:r>
            <a:r>
              <a:rPr lang="uk-UA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Гінцне</a:t>
            </a:r>
            <a:r>
              <a:rPr lang="uk-UA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М’ясність тушки = (маса усіх м’язів : маса тушки) х 100%.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М’ясність грудей = (маса грудних м’язів : маса тушки) х 100%.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Костистість = (маса кісток : маса тушки) х 100%.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Їстівні частини = (маса їстівних частин : маса тушки) х 100%.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М’ясність ніг = (маса м’язів ніг : маса тушки) х 100%.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433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2AB5B4-3C61-4E50-BDA3-39F393BEF700}"/>
              </a:ext>
            </a:extLst>
          </p:cNvPr>
          <p:cNvSpPr txBox="1"/>
          <p:nvPr/>
        </p:nvSpPr>
        <p:spPr>
          <a:xfrm>
            <a:off x="1012054" y="381740"/>
            <a:ext cx="9738804" cy="44283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Завдання 1.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Вивчити показники м’ясної продуктивності птиці. Розрахунок згідно індивідуального завдання подати у таблиці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Завдання 2.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Вивчити оцінку вгодованості молодняку птиці.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Завдання 3.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Вивчити індекси м’ясних якостей.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r">
              <a:lnSpc>
                <a:spcPct val="150000"/>
              </a:lnSpc>
            </a:pP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315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DC56C93-16E6-4CD1-B31D-4F61CD2FF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971" y="491773"/>
            <a:ext cx="7030004" cy="609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73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2D39D8-C434-4076-B4F6-494D10977212}"/>
              </a:ext>
            </a:extLst>
          </p:cNvPr>
          <p:cNvSpPr txBox="1"/>
          <p:nvPr/>
        </p:nvSpPr>
        <p:spPr>
          <a:xfrm>
            <a:off x="878889" y="559293"/>
            <a:ext cx="10511161" cy="5444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Контрольні запитання: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l">
              <a:lnSpc>
                <a:spcPct val="15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Прижиттєві та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післязабійні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показники м’ясної продуктивності.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Особливості росту молодняку птиці різних видів. Категорії вгодованості.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Визначення «тушка», категорії тушок.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Терміни забою та мінімальна жива маса при забої молодняку птиці різних видів.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 Індекси м’ясних якостей.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 Їстівні та неїстівні частини туші птиці.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8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B99401A-EC01-452F-8DA7-277D740C8617}"/>
              </a:ext>
            </a:extLst>
          </p:cNvPr>
          <p:cNvSpPr txBox="1"/>
          <p:nvPr/>
        </p:nvSpPr>
        <p:spPr>
          <a:xfrm>
            <a:off x="568171" y="248575"/>
            <a:ext cx="10946167" cy="4457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М’ясні якості птиці оцінюють за екстер’єром, вимірюючи відповідні частини тіла, прощупуючи і оглядаючи м’язи і шкіру в живої птиці, а також за рядом показників при забої і анатомічній розробці тушок. Показники м’ясної продуктивності молодняку птиці поділяють на 2 групи: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прижиттєві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м’ясні форми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тілобудови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(взяття промірів), інтенсивність росту, вгодованість, швидкість оперення, витрати кормів на 1 кг приросту;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післязабійні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маса тушки, забійний вихід, співвідношення їстівних і неїстівних частин в туш­ці, категорія тушки і якість м’яса.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2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6BA257-9F03-4109-8D04-E21D13386DF9}"/>
              </a:ext>
            </a:extLst>
          </p:cNvPr>
          <p:cNvSpPr txBox="1"/>
          <p:nvPr/>
        </p:nvSpPr>
        <p:spPr>
          <a:xfrm>
            <a:off x="381739" y="195309"/>
            <a:ext cx="11310151" cy="7124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Молодняк птиці різних видів характеризується дуже високою швидкістю росту. За перші два місяці життя, маса молодняку збільшується в декілька десятків разів порівняно з живою масою при виводі. Так, жива маса бройлерів 8-тижневого віку збільшується більш ніж в 40 разів. Між швидкістю росту оперення у молодняку птиці і інтенсивністю його росту існує тісна позитивна кореляція. Від швидкості росту залежать і забійні якості птиці. Швидкість оперення добових курчат легко визначають за розвитком махового пір’я крила.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Швидкість росту, вихід м’ясної продукції, її якість, оплата корму та інші показники птиці одного виду в значній мірі залежать від породи і поєднання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схрещуваних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ліній.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6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5F97C73-7915-4A41-BF2D-71EADE3EECF2}"/>
              </a:ext>
            </a:extLst>
          </p:cNvPr>
          <p:cNvSpPr txBox="1"/>
          <p:nvPr/>
        </p:nvSpPr>
        <p:spPr>
          <a:xfrm>
            <a:off x="292963" y="85944"/>
            <a:ext cx="11603115" cy="556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М’ясна продуктивність птиці обумовлена не тільки спадковістю, але й умовами її вирощування і годівлі. Кращий приріст маси у курчат спостерігається до 10-тижневого віку, індичат - до 13-21 тижневого, каченят - до 9-тижневого і в гусят - до 13-тижневого віку. З метою найбільш раціонального виробництва м’яса птиці інтенсивними способами м’ясний молодняк забивають в наступні строки: курчат-бройлерів в 8 і 9 тижнів, індичат в 10, 16 і 23, каченят в 7,8 і гусенят в 9 тижнів. В м’ясі птиці міститься менше сполучної тканини, ніж в м’ясі інших сільськогосподарських тварин. У птиці краще розвинуті грудні м’язи і м’язи ніг. Грудний м’яз складає приблизно 30-40% маси всіх м’язів. Між величиною кута грудей у м’ясних курчат і відносною масою грудного м’яза в 8-тижневому віці виявлена позитивна і дуже висока кореляція (r = 0,75).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903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F426EA-A0AD-4E58-AAF1-827DAD53AA62}"/>
              </a:ext>
            </a:extLst>
          </p:cNvPr>
          <p:cNvSpPr txBox="1"/>
          <p:nvPr/>
        </p:nvSpPr>
        <p:spPr>
          <a:xfrm>
            <a:off x="435005" y="293694"/>
            <a:ext cx="11319029" cy="611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залежності від пігментації м’язової тканини м’ясо 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курей, індичок і цесарок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поділяють на 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біле і червоне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До білого м’яса відносяться грудні м’язи, а до червоного - м’язи інших частин тушки. 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 качок, </a:t>
            </a:r>
            <a:r>
              <a:rPr lang="uk-UA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гусей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голубів отримують червоне м’ясо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М’ясо птиці різних видів має специфічний смак і запах, що пов’язано з вмістом в ньому екстрактивних речовин. М’ясо птиці є багатим джерелом повноцінних за амінокислотним складом білків, а також мінеральних елементів і вітамінів.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 виробництві м’яса птиці її забій – одна з найважливіших операцій технологічного процесу. Від правильної організації забою залежать якість м’ясної продукції що випускається і строк її зберігання. Після обробітку і охолодження тушки сортують за вгодованістю, способу і якості обробки.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584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27BEAC-A775-412F-8C39-3945FAF6B08A}"/>
              </a:ext>
            </a:extLst>
          </p:cNvPr>
          <p:cNvSpPr txBox="1"/>
          <p:nvPr/>
        </p:nvSpPr>
        <p:spPr>
          <a:xfrm>
            <a:off x="319596" y="213065"/>
            <a:ext cx="11354540" cy="556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відповідності з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ДСТУ 3136:2017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«Птиця сільськогосподарська для забою» маса птиці, що використовується для забою (після скидки на вміст шлунково-кишкового тракту у встановленому розмірі), повинна бути не менше: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курчат-бройлерів – 900 г,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індиченят – 2200 г,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цесарят – 700 г,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каченят – 1400 г,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гусенят – 2300 г</a:t>
            </a:r>
            <a:r>
              <a:rPr lang="uk-UA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вгодованості птиці залежить від ступеня розвитку м’язової і жирової тканин (табл.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86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B3187B4-E4A7-440E-9794-7ED7E037E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056" y="187733"/>
            <a:ext cx="6956429" cy="648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136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138674-9D67-4C61-8CD7-56F9B4AA1095}"/>
              </a:ext>
            </a:extLst>
          </p:cNvPr>
          <p:cNvSpPr txBox="1"/>
          <p:nvPr/>
        </p:nvSpPr>
        <p:spPr>
          <a:xfrm>
            <a:off x="577049" y="275208"/>
            <a:ext cx="11114842" cy="501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Забита птиця, з якої знято оперення, називається 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тушкою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В залежності від способу обробки тушки поділяють на: 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непатрані, </a:t>
            </a:r>
            <a:r>
              <a:rPr lang="uk-UA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напівпатрані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патрані.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i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Маса непатраної тушки (забійна маса) </a:t>
            </a:r>
            <a:r>
              <a:rPr lang="uk-UA" sz="2400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маса тушки без крові і пера (а також пуху у водоплавних).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i="1" kern="1200" dirty="0">
                <a:effectLst/>
                <a:latin typeface="Times New Roman" panose="02020603050405020304" pitchFamily="18" charset="0"/>
                <a:ea typeface="+mn-ea"/>
              </a:rPr>
              <a:t>Маса </a:t>
            </a:r>
            <a:r>
              <a:rPr lang="uk-UA" sz="2400" b="1" i="1" kern="1200" dirty="0" err="1">
                <a:effectLst/>
                <a:latin typeface="Times New Roman" panose="02020603050405020304" pitchFamily="18" charset="0"/>
                <a:ea typeface="+mn-ea"/>
              </a:rPr>
              <a:t>напівпатраної</a:t>
            </a:r>
            <a:r>
              <a:rPr lang="uk-UA" sz="2400" b="1" i="1" kern="1200" dirty="0">
                <a:effectLst/>
                <a:latin typeface="Times New Roman" panose="02020603050405020304" pitchFamily="18" charset="0"/>
                <a:ea typeface="+mn-ea"/>
              </a:rPr>
              <a:t> тушки </a:t>
            </a:r>
            <a:r>
              <a:rPr lang="uk-UA" sz="2400" kern="1200" dirty="0">
                <a:effectLst/>
                <a:latin typeface="Times New Roman" panose="02020603050405020304" pitchFamily="18" charset="0"/>
                <a:ea typeface="+mn-ea"/>
              </a:rPr>
              <a:t>– маса тушки без крові, пір’я, у якої видалений кишечник із клоакою, наповнене воло, яйцепровід (у жіночих особин).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i="1" kern="1200" dirty="0">
                <a:effectLst/>
                <a:latin typeface="Times New Roman" panose="02020603050405020304" pitchFamily="18" charset="0"/>
                <a:ea typeface="+mn-ea"/>
              </a:rPr>
              <a:t>Маса патраної тушки </a:t>
            </a:r>
            <a:r>
              <a:rPr lang="uk-UA" sz="2400" kern="1200" dirty="0">
                <a:effectLst/>
                <a:latin typeface="Times New Roman" panose="02020603050405020304" pitchFamily="18" charset="0"/>
                <a:ea typeface="+mn-ea"/>
              </a:rPr>
              <a:t>– маса тушки без крові, пір’я, голови, ніг, крил до ліктьового суглоба, у якої видалені всі внутрішні органи. Легені і нирки залишаються в тушці.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75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671892-1783-4944-9013-404450DB7AAD}"/>
              </a:ext>
            </a:extLst>
          </p:cNvPr>
          <p:cNvSpPr txBox="1"/>
          <p:nvPr/>
        </p:nvSpPr>
        <p:spPr>
          <a:xfrm>
            <a:off x="550415" y="301841"/>
            <a:ext cx="11141475" cy="6478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Тушки птиці за вгодованістю і якістю обробітку поділяють на </a:t>
            </a:r>
            <a:r>
              <a:rPr lang="uk-UA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і 2 категорії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які характеризують товарні якості м’яса. В процесі забою і обробки птиці можуть бути отримані різні дефекти тушок. Наприклад, крововиливи пов’язані з крововиливами на тушках, механічні пошкодження шкіри і м’язів,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перепарка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через порушення режиму парки. Після сортування тушки маркують, позначаючи цифрами 1 і 2 категорії.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М’ясо птиці після її забою при температурі в товщині м’язів не вище 25°С називають застиглим, при температурі від 0 до 4°С - охолодженим і при температурі не вище мінус 6°С - мороженим.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945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1012</Words>
  <Application>Microsoft Office PowerPoint</Application>
  <PresentationFormat>Широкий екран</PresentationFormat>
  <Paragraphs>45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2</cp:revision>
  <dcterms:created xsi:type="dcterms:W3CDTF">2023-08-08T17:10:32Z</dcterms:created>
  <dcterms:modified xsi:type="dcterms:W3CDTF">2023-08-08T17:12:45Z</dcterms:modified>
</cp:coreProperties>
</file>