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6" r:id="rId3"/>
    <p:sldId id="262" r:id="rId4"/>
    <p:sldId id="266" r:id="rId5"/>
    <p:sldId id="270" r:id="rId6"/>
    <p:sldId id="265" r:id="rId7"/>
    <p:sldId id="264" r:id="rId8"/>
    <p:sldId id="263" r:id="rId9"/>
    <p:sldId id="269" r:id="rId10"/>
    <p:sldId id="268" r:id="rId11"/>
    <p:sldId id="267" r:id="rId12"/>
    <p:sldId id="271" r:id="rId13"/>
    <p:sldId id="261" r:id="rId14"/>
    <p:sldId id="260" r:id="rId15"/>
    <p:sldId id="259" r:id="rId16"/>
    <p:sldId id="273" r:id="rId17"/>
    <p:sldId id="272" r:id="rId18"/>
    <p:sldId id="258"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8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138"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6 Imagen" descr="Dibujo.bmp"/>
          <p:cNvPicPr>
            <a:picLocks noChangeAspect="1"/>
          </p:cNvPicPr>
          <p:nvPr/>
        </p:nvPicPr>
        <p:blipFill>
          <a:blip r:embed="rId2" cstate="print"/>
          <a:stretch>
            <a:fillRect/>
          </a:stretch>
        </p:blipFill>
        <p:spPr>
          <a:xfrm>
            <a:off x="0" y="0"/>
            <a:ext cx="9144000" cy="6858000"/>
          </a:xfrm>
          <a:prstGeom prst="rect">
            <a:avLst/>
          </a:prstGeom>
        </p:spPr>
      </p:pic>
      <p:sp>
        <p:nvSpPr>
          <p:cNvPr id="2" name="1 Título"/>
          <p:cNvSpPr>
            <a:spLocks noGrp="1"/>
          </p:cNvSpPr>
          <p:nvPr>
            <p:ph type="ctrTitle"/>
          </p:nvPr>
        </p:nvSpPr>
        <p:spPr>
          <a:xfrm>
            <a:off x="685800" y="2130425"/>
            <a:ext cx="7772400" cy="1470025"/>
          </a:xfrm>
        </p:spPr>
        <p:txBody>
          <a:bodyPr/>
          <a:lstStyle>
            <a:lvl1pPr>
              <a:defRPr b="1" cap="none" spc="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defRPr>
            </a:lvl1pPr>
          </a:lstStyle>
          <a:p>
            <a:r>
              <a:rPr lang="ru-RU" smtClean="0"/>
              <a:t>Образец заголовка</a:t>
            </a:r>
            <a:endParaRPr lang="ru-RU" dirty="0"/>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dirty="0"/>
          </a:p>
        </p:txBody>
      </p:sp>
      <p:sp>
        <p:nvSpPr>
          <p:cNvPr id="4" name="3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4 Marcador de pie de página"/>
          <p:cNvSpPr>
            <a:spLocks noGrp="1"/>
          </p:cNvSpPr>
          <p:nvPr>
            <p:ph type="ftr" sz="quarter" idx="11"/>
          </p:nvPr>
        </p:nvSpPr>
        <p:spPr/>
        <p:txBody>
          <a:bodyPr/>
          <a:lstStyle/>
          <a:p>
            <a:endParaRPr lang="ru-RU"/>
          </a:p>
        </p:txBody>
      </p:sp>
      <p:sp>
        <p:nvSpPr>
          <p:cNvPr id="6" name="5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ru-RU"/>
          </a:p>
        </p:txBody>
      </p:sp>
      <p:sp>
        <p:nvSpPr>
          <p:cNvPr id="3" name="2 Marcador de texto vertical"/>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4 Marcador de pie de página"/>
          <p:cNvSpPr>
            <a:spLocks noGrp="1"/>
          </p:cNvSpPr>
          <p:nvPr>
            <p:ph type="ftr" sz="quarter" idx="11"/>
          </p:nvPr>
        </p:nvSpPr>
        <p:spPr/>
        <p:txBody>
          <a:bodyPr/>
          <a:lstStyle/>
          <a:p>
            <a:endParaRPr lang="ru-RU"/>
          </a:p>
        </p:txBody>
      </p:sp>
      <p:sp>
        <p:nvSpPr>
          <p:cNvPr id="6" name="5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4 Marcador de pie de página"/>
          <p:cNvSpPr>
            <a:spLocks noGrp="1"/>
          </p:cNvSpPr>
          <p:nvPr>
            <p:ph type="ftr" sz="quarter" idx="11"/>
          </p:nvPr>
        </p:nvSpPr>
        <p:spPr/>
        <p:txBody>
          <a:bodyPr/>
          <a:lstStyle/>
          <a:p>
            <a:endParaRPr lang="ru-RU"/>
          </a:p>
        </p:txBody>
      </p:sp>
      <p:sp>
        <p:nvSpPr>
          <p:cNvPr id="6" name="5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1" cap="none" spc="0">
                <a:ln w="18415" cmpd="sng">
                  <a:solidFill>
                    <a:srgbClr val="0066FF"/>
                  </a:solidFill>
                  <a:prstDash val="solid"/>
                </a:ln>
                <a:solidFill>
                  <a:srgbClr val="FFFFFF"/>
                </a:solidFill>
                <a:effectLst>
                  <a:outerShdw blurRad="63500" dir="3600000" algn="tl" rotWithShape="0">
                    <a:srgbClr val="000000">
                      <a:alpha val="70000"/>
                    </a:srgbClr>
                  </a:outerShdw>
                </a:effectLst>
              </a:defRPr>
            </a:lvl1pPr>
          </a:lstStyle>
          <a:p>
            <a:r>
              <a:rPr lang="ru-RU" smtClean="0"/>
              <a:t>Образец заголовка</a:t>
            </a:r>
            <a:endParaRPr lang="ru-RU" dirty="0"/>
          </a:p>
        </p:txBody>
      </p:sp>
      <p:sp>
        <p:nvSpPr>
          <p:cNvPr id="3" name="2 Marcador de contenido"/>
          <p:cNvSpPr>
            <a:spLocks noGrp="1"/>
          </p:cNvSpPr>
          <p:nvPr>
            <p:ph idx="1"/>
          </p:nvPr>
        </p:nvSpPr>
        <p:spPr/>
        <p:txBody>
          <a:bodyPr/>
          <a:lstStyle>
            <a:lvl1pPr>
              <a:defRPr sz="2800">
                <a:ln>
                  <a:noFill/>
                </a:ln>
                <a:solidFill>
                  <a:srgbClr val="0000CC"/>
                </a:solidFill>
              </a:defRPr>
            </a:lvl1pPr>
            <a:lvl2pPr>
              <a:defRPr>
                <a:ln>
                  <a:noFill/>
                </a:ln>
                <a:solidFill>
                  <a:srgbClr val="0000CC"/>
                </a:solidFill>
              </a:defRPr>
            </a:lvl2pPr>
            <a:lvl3pPr>
              <a:defRPr>
                <a:ln>
                  <a:noFill/>
                </a:ln>
                <a:solidFill>
                  <a:srgbClr val="0000CC"/>
                </a:solidFill>
              </a:defRPr>
            </a:lvl3pPr>
            <a:lvl4pPr>
              <a:defRPr>
                <a:ln>
                  <a:noFill/>
                </a:ln>
                <a:solidFill>
                  <a:srgbClr val="0000CC"/>
                </a:solidFill>
              </a:defRPr>
            </a:lvl4pPr>
            <a:lvl5pPr>
              <a:defRPr>
                <a:ln>
                  <a:noFill/>
                </a:ln>
                <a:solidFill>
                  <a:srgbClr val="0000CC"/>
                </a:solidFill>
              </a:defRPr>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dirty="0"/>
          </a:p>
        </p:txBody>
      </p:sp>
      <p:sp>
        <p:nvSpPr>
          <p:cNvPr id="4" name="3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4 Marcador de pie de página"/>
          <p:cNvSpPr>
            <a:spLocks noGrp="1"/>
          </p:cNvSpPr>
          <p:nvPr>
            <p:ph type="ftr" sz="quarter" idx="11"/>
          </p:nvPr>
        </p:nvSpPr>
        <p:spPr/>
        <p:txBody>
          <a:bodyPr/>
          <a:lstStyle/>
          <a:p>
            <a:endParaRPr lang="ru-RU"/>
          </a:p>
        </p:txBody>
      </p:sp>
      <p:sp>
        <p:nvSpPr>
          <p:cNvPr id="6" name="5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3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5" name="4 Marcador de pie de página"/>
          <p:cNvSpPr>
            <a:spLocks noGrp="1"/>
          </p:cNvSpPr>
          <p:nvPr>
            <p:ph type="ftr" sz="quarter" idx="11"/>
          </p:nvPr>
        </p:nvSpPr>
        <p:spPr/>
        <p:txBody>
          <a:bodyPr/>
          <a:lstStyle/>
          <a:p>
            <a:endParaRPr lang="ru-RU"/>
          </a:p>
        </p:txBody>
      </p:sp>
      <p:sp>
        <p:nvSpPr>
          <p:cNvPr id="6" name="5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ru-RU"/>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4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6" name="5 Marcador de pie de página"/>
          <p:cNvSpPr>
            <a:spLocks noGrp="1"/>
          </p:cNvSpPr>
          <p:nvPr>
            <p:ph type="ftr" sz="quarter" idx="11"/>
          </p:nvPr>
        </p:nvSpPr>
        <p:spPr/>
        <p:txBody>
          <a:bodyPr/>
          <a:lstStyle/>
          <a:p>
            <a:endParaRPr lang="ru-RU"/>
          </a:p>
        </p:txBody>
      </p:sp>
      <p:sp>
        <p:nvSpPr>
          <p:cNvPr id="7" name="6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ru-RU" smtClean="0"/>
              <a:t>Образец заголовка</a:t>
            </a:r>
            <a:endParaRPr lang="ru-RU"/>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6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8" name="7 Marcador de pie de página"/>
          <p:cNvSpPr>
            <a:spLocks noGrp="1"/>
          </p:cNvSpPr>
          <p:nvPr>
            <p:ph type="ftr" sz="quarter" idx="11"/>
          </p:nvPr>
        </p:nvSpPr>
        <p:spPr/>
        <p:txBody>
          <a:bodyPr/>
          <a:lstStyle/>
          <a:p>
            <a:endParaRPr lang="ru-RU"/>
          </a:p>
        </p:txBody>
      </p:sp>
      <p:sp>
        <p:nvSpPr>
          <p:cNvPr id="9" name="8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ru-RU" smtClean="0"/>
              <a:t>Образец заголовка</a:t>
            </a:r>
            <a:endParaRPr lang="ru-RU"/>
          </a:p>
        </p:txBody>
      </p:sp>
      <p:sp>
        <p:nvSpPr>
          <p:cNvPr id="3" name="2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4" name="3 Marcador de pie de página"/>
          <p:cNvSpPr>
            <a:spLocks noGrp="1"/>
          </p:cNvSpPr>
          <p:nvPr>
            <p:ph type="ftr" sz="quarter" idx="11"/>
          </p:nvPr>
        </p:nvSpPr>
        <p:spPr/>
        <p:txBody>
          <a:bodyPr/>
          <a:lstStyle/>
          <a:p>
            <a:endParaRPr lang="ru-RU"/>
          </a:p>
        </p:txBody>
      </p:sp>
      <p:sp>
        <p:nvSpPr>
          <p:cNvPr id="5" name="4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3" name="2 Marcador de pie de página"/>
          <p:cNvSpPr>
            <a:spLocks noGrp="1"/>
          </p:cNvSpPr>
          <p:nvPr>
            <p:ph type="ftr" sz="quarter" idx="11"/>
          </p:nvPr>
        </p:nvSpPr>
        <p:spPr/>
        <p:txBody>
          <a:bodyPr/>
          <a:lstStyle/>
          <a:p>
            <a:endParaRPr lang="ru-RU"/>
          </a:p>
        </p:txBody>
      </p:sp>
      <p:sp>
        <p:nvSpPr>
          <p:cNvPr id="4" name="3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4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6" name="5 Marcador de pie de página"/>
          <p:cNvSpPr>
            <a:spLocks noGrp="1"/>
          </p:cNvSpPr>
          <p:nvPr>
            <p:ph type="ftr" sz="quarter" idx="11"/>
          </p:nvPr>
        </p:nvSpPr>
        <p:spPr/>
        <p:txBody>
          <a:bodyPr/>
          <a:lstStyle/>
          <a:p>
            <a:endParaRPr lang="ru-RU"/>
          </a:p>
        </p:txBody>
      </p:sp>
      <p:sp>
        <p:nvSpPr>
          <p:cNvPr id="7" name="6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4 Marcador de fecha"/>
          <p:cNvSpPr>
            <a:spLocks noGrp="1"/>
          </p:cNvSpPr>
          <p:nvPr>
            <p:ph type="dt" sz="half" idx="10"/>
          </p:nvPr>
        </p:nvSpPr>
        <p:spPr/>
        <p:txBody>
          <a:bodyPr/>
          <a:lstStyle/>
          <a:p>
            <a:fld id="{B4C71EC6-210F-42DE-9C53-41977AD35B3D}" type="datetimeFigureOut">
              <a:rPr lang="ru-RU" smtClean="0"/>
              <a:t>05.07.2022</a:t>
            </a:fld>
            <a:endParaRPr lang="ru-RU"/>
          </a:p>
        </p:txBody>
      </p:sp>
      <p:sp>
        <p:nvSpPr>
          <p:cNvPr id="6" name="5 Marcador de pie de página"/>
          <p:cNvSpPr>
            <a:spLocks noGrp="1"/>
          </p:cNvSpPr>
          <p:nvPr>
            <p:ph type="ftr" sz="quarter" idx="11"/>
          </p:nvPr>
        </p:nvSpPr>
        <p:spPr/>
        <p:txBody>
          <a:bodyPr/>
          <a:lstStyle/>
          <a:p>
            <a:endParaRPr lang="ru-RU"/>
          </a:p>
        </p:txBody>
      </p:sp>
      <p:sp>
        <p:nvSpPr>
          <p:cNvPr id="7" name="6 Marcador de número de diapositiva"/>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Haga clic para modificar el estilo de título del patrón</a:t>
            </a:r>
            <a:endParaRPr lang="ru-RU"/>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Haga clic para modificar el estilo de texto del patrón</a:t>
            </a:r>
          </a:p>
          <a:p>
            <a:pPr lvl="1"/>
            <a:r>
              <a:rPr lang="ru-RU" smtClean="0"/>
              <a:t>Segundo nivel</a:t>
            </a:r>
          </a:p>
          <a:p>
            <a:pPr lvl="2"/>
            <a:r>
              <a:rPr lang="ru-RU" smtClean="0"/>
              <a:t>Tercer nivel</a:t>
            </a:r>
          </a:p>
          <a:p>
            <a:pPr lvl="3"/>
            <a:r>
              <a:rPr lang="ru-RU" smtClean="0"/>
              <a:t>Cuarto nivel</a:t>
            </a:r>
          </a:p>
          <a:p>
            <a:pPr lvl="4"/>
            <a:r>
              <a:rPr lang="ru-RU" smtClean="0"/>
              <a:t>Quinto nivel</a:t>
            </a:r>
            <a:endParaRPr lang="ru-RU"/>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05.07.2022</a:t>
            </a:fld>
            <a:endParaRPr lang="ru-RU"/>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pic>
        <p:nvPicPr>
          <p:cNvPr id="7" name="6 Imagen" descr="Dibujo.bmp"/>
          <p:cNvPicPr>
            <a:picLocks noChangeAspect="1"/>
          </p:cNvPicPr>
          <p:nvPr/>
        </p:nvPicPr>
        <p:blipFill>
          <a:blip r:embed="rId13" cstate="print"/>
          <a:stretch>
            <a:fillRect/>
          </a:stretch>
        </p:blipFill>
        <p:spPr>
          <a:xfrm>
            <a:off x="0" y="0"/>
            <a:ext cx="9144000" cy="6858000"/>
          </a:xfrm>
          <a:prstGeom prst="rect">
            <a:avLst/>
          </a:prstGeom>
        </p:spPr>
      </p:pic>
      <p:sp>
        <p:nvSpPr>
          <p:cNvPr id="9" name="Rectangle 10"/>
          <p:cNvSpPr>
            <a:spLocks noChangeArrowheads="1"/>
          </p:cNvSpPr>
          <p:nvPr/>
        </p:nvSpPr>
        <p:spPr bwMode="auto">
          <a:xfrm>
            <a:off x="0" y="0"/>
            <a:ext cx="9144000" cy="7010400"/>
          </a:xfrm>
          <a:prstGeom prst="rect">
            <a:avLst/>
          </a:prstGeom>
          <a:gradFill flip="none" rotWithShape="1">
            <a:gsLst>
              <a:gs pos="100000">
                <a:srgbClr val="03D4A8">
                  <a:alpha val="18000"/>
                </a:srgbClr>
              </a:gs>
              <a:gs pos="25000">
                <a:srgbClr val="21D6E0">
                  <a:alpha val="23000"/>
                </a:srgbClr>
              </a:gs>
              <a:gs pos="75000">
                <a:srgbClr val="0087E6">
                  <a:alpha val="25000"/>
                </a:srgbClr>
              </a:gs>
              <a:gs pos="100000">
                <a:srgbClr val="005CBF">
                  <a:alpha val="25999"/>
                </a:srgbClr>
              </a:gs>
            </a:gsLst>
            <a:lin ang="2700000" scaled="1"/>
            <a:tileRect/>
          </a:gradFill>
          <a:ln w="9525">
            <a:noFill/>
            <a:miter lim="800000"/>
            <a:headEnd/>
            <a:tailEnd/>
          </a:ln>
          <a:effectLst/>
        </p:spPr>
        <p:txBody>
          <a:bodyPr wrap="none" anchor="ctr"/>
          <a:lstStyle/>
          <a:p>
            <a:pPr>
              <a:defRPr/>
            </a:pPr>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7643192" cy="5170586"/>
          </a:xfrm>
        </p:spPr>
        <p:txBody>
          <a:bodyPr>
            <a:normAutofit/>
          </a:bodyPr>
          <a:lstStyle/>
          <a:p>
            <a:pPr marL="187960" marR="281940">
              <a:lnSpc>
                <a:spcPct val="115000"/>
              </a:lnSpc>
              <a:spcBef>
                <a:spcPts val="340"/>
              </a:spcBef>
            </a:pPr>
            <a:r>
              <a:rPr lang="uk-UA" b="1" dirty="0">
                <a:latin typeface="Times New Roman"/>
                <a:ea typeface="Times New Roman"/>
                <a:cs typeface="Times New Roman"/>
              </a:rPr>
              <a:t>Практична робота № </a:t>
            </a:r>
            <a:r>
              <a:rPr lang="uk-UA" b="1" dirty="0" smtClean="0">
                <a:latin typeface="Times New Roman"/>
                <a:ea typeface="Times New Roman"/>
                <a:cs typeface="Times New Roman"/>
              </a:rPr>
              <a:t>1</a:t>
            </a:r>
            <a:br>
              <a:rPr lang="uk-UA" b="1" dirty="0" smtClean="0">
                <a:latin typeface="Times New Roman"/>
                <a:ea typeface="Times New Roman"/>
                <a:cs typeface="Times New Roman"/>
              </a:rPr>
            </a:br>
            <a:r>
              <a:rPr lang="ru-RU" sz="3600" dirty="0">
                <a:ea typeface="Calibri"/>
                <a:cs typeface="Times New Roman"/>
              </a:rPr>
              <a:t/>
            </a:r>
            <a:br>
              <a:rPr lang="ru-RU" sz="3600" dirty="0">
                <a:ea typeface="Calibri"/>
                <a:cs typeface="Times New Roman"/>
              </a:rPr>
            </a:br>
            <a:r>
              <a:rPr lang="uk-UA" b="1" dirty="0">
                <a:latin typeface="Times New Roman"/>
                <a:ea typeface="Times New Roman"/>
                <a:cs typeface="Times New Roman"/>
              </a:rPr>
              <a:t>Тема: </a:t>
            </a:r>
            <a:r>
              <a:rPr lang="uk-UA" b="1" dirty="0">
                <a:solidFill>
                  <a:srgbClr val="FF0000"/>
                </a:solidFill>
                <a:latin typeface="Times New Roman"/>
                <a:ea typeface="Times New Roman"/>
                <a:cs typeface="Times New Roman"/>
              </a:rPr>
              <a:t>Організація проведення досліду на тваринах в умовах</a:t>
            </a:r>
            <a:r>
              <a:rPr lang="uk-UA" b="1" spc="-385" dirty="0">
                <a:solidFill>
                  <a:srgbClr val="FF0000"/>
                </a:solidFill>
                <a:latin typeface="Times New Roman"/>
                <a:ea typeface="Times New Roman"/>
                <a:cs typeface="Times New Roman"/>
              </a:rPr>
              <a:t> </a:t>
            </a:r>
            <a:r>
              <a:rPr lang="uk-UA" b="1" dirty="0">
                <a:solidFill>
                  <a:srgbClr val="FF0000"/>
                </a:solidFill>
                <a:latin typeface="Times New Roman"/>
                <a:ea typeface="Times New Roman"/>
                <a:cs typeface="Times New Roman"/>
              </a:rPr>
              <a:t>ферми</a:t>
            </a:r>
            <a:r>
              <a:rPr lang="ru-RU" sz="3600" dirty="0">
                <a:solidFill>
                  <a:srgbClr val="FF0000"/>
                </a:solidFill>
                <a:ea typeface="Calibri"/>
                <a:cs typeface="Times New Roman"/>
              </a:rPr>
              <a:t/>
            </a:r>
            <a:br>
              <a:rPr lang="ru-RU" sz="3600" dirty="0">
                <a:solidFill>
                  <a:srgbClr val="FF0000"/>
                </a:solidFill>
                <a:ea typeface="Calibri"/>
                <a:cs typeface="Times New Roman"/>
              </a:rPr>
            </a:b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0422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22714"/>
          </a:xfrm>
        </p:spPr>
        <p:txBody>
          <a:bodyPr>
            <a:normAutofit/>
          </a:bodyPr>
          <a:lstStyle/>
          <a:p>
            <a:pPr marL="75565" marR="162560" indent="344170" algn="just">
              <a:lnSpc>
                <a:spcPct val="115000"/>
              </a:lnSpc>
              <a:spcAft>
                <a:spcPts val="0"/>
              </a:spcAft>
            </a:pPr>
            <a:r>
              <a:rPr lang="uk-UA" sz="2400" b="1" i="1" dirty="0">
                <a:solidFill>
                  <a:srgbClr val="C00000"/>
                </a:solidFill>
                <a:latin typeface="Times New Roman"/>
                <a:ea typeface="Times New Roman"/>
                <a:cs typeface="Times New Roman"/>
              </a:rPr>
              <a:t>Заключний</a:t>
            </a:r>
            <a:r>
              <a:rPr lang="uk-UA" sz="2400" b="1" i="1" spc="400" dirty="0">
                <a:solidFill>
                  <a:srgbClr val="C00000"/>
                </a:solidFill>
                <a:latin typeface="Times New Roman"/>
                <a:ea typeface="Times New Roman"/>
                <a:cs typeface="Times New Roman"/>
              </a:rPr>
              <a:t> </a:t>
            </a:r>
            <a:r>
              <a:rPr lang="uk-UA" sz="2400" b="1" i="1" dirty="0">
                <a:solidFill>
                  <a:srgbClr val="C00000"/>
                </a:solidFill>
                <a:latin typeface="Times New Roman"/>
                <a:ea typeface="Times New Roman"/>
                <a:cs typeface="Times New Roman"/>
              </a:rPr>
              <a:t>період</a:t>
            </a:r>
            <a:r>
              <a:rPr lang="uk-UA" sz="2400" i="1" dirty="0">
                <a:latin typeface="Times New Roman"/>
                <a:ea typeface="Times New Roman"/>
                <a:cs typeface="Times New Roman"/>
              </a:rPr>
              <a:t> </a:t>
            </a:r>
            <a:r>
              <a:rPr lang="uk-UA" sz="2400" dirty="0">
                <a:latin typeface="Times New Roman"/>
                <a:ea typeface="Times New Roman"/>
                <a:cs typeface="Times New Roman"/>
              </a:rPr>
              <a:t>необхідний для чого, щоб переконатись, що</a:t>
            </a:r>
            <a:r>
              <a:rPr lang="uk-UA" sz="2400" spc="5" dirty="0">
                <a:latin typeface="Times New Roman"/>
                <a:ea typeface="Times New Roman"/>
                <a:cs typeface="Times New Roman"/>
              </a:rPr>
              <a:t> </a:t>
            </a:r>
            <a:r>
              <a:rPr lang="uk-UA" sz="2400" dirty="0">
                <a:latin typeface="Times New Roman"/>
                <a:ea typeface="Times New Roman"/>
                <a:cs typeface="Times New Roman"/>
              </a:rPr>
              <a:t>за однакових умов годівлі й утримання тварини різних груп давали</a:t>
            </a:r>
            <a:r>
              <a:rPr lang="uk-UA" sz="2400" spc="5" dirty="0">
                <a:latin typeface="Times New Roman"/>
                <a:ea typeface="Times New Roman"/>
                <a:cs typeface="Times New Roman"/>
              </a:rPr>
              <a:t> </a:t>
            </a:r>
            <a:r>
              <a:rPr lang="uk-UA" sz="2400" dirty="0">
                <a:latin typeface="Times New Roman"/>
                <a:ea typeface="Times New Roman"/>
                <a:cs typeface="Times New Roman"/>
              </a:rPr>
              <a:t>схожі</a:t>
            </a:r>
            <a:r>
              <a:rPr lang="uk-UA" sz="2400" spc="5" dirty="0">
                <a:latin typeface="Times New Roman"/>
                <a:ea typeface="Times New Roman"/>
                <a:cs typeface="Times New Roman"/>
              </a:rPr>
              <a:t> </a:t>
            </a:r>
            <a:r>
              <a:rPr lang="uk-UA" sz="2400" dirty="0">
                <a:latin typeface="Times New Roman"/>
                <a:ea typeface="Times New Roman"/>
                <a:cs typeface="Times New Roman"/>
              </a:rPr>
              <a:t>результати,</a:t>
            </a:r>
            <a:r>
              <a:rPr lang="uk-UA" sz="2400" spc="5" dirty="0">
                <a:latin typeface="Times New Roman"/>
                <a:ea typeface="Times New Roman"/>
                <a:cs typeface="Times New Roman"/>
              </a:rPr>
              <a:t> </a:t>
            </a:r>
            <a:r>
              <a:rPr lang="uk-UA" sz="2400" dirty="0">
                <a:latin typeface="Times New Roman"/>
                <a:ea typeface="Times New Roman"/>
                <a:cs typeface="Times New Roman"/>
              </a:rPr>
              <a:t>тобто</a:t>
            </a:r>
            <a:r>
              <a:rPr lang="uk-UA" sz="2400" spc="5" dirty="0">
                <a:latin typeface="Times New Roman"/>
                <a:ea typeface="Times New Roman"/>
                <a:cs typeface="Times New Roman"/>
              </a:rPr>
              <a:t> </a:t>
            </a:r>
            <a:r>
              <a:rPr lang="uk-UA" sz="2400" dirty="0">
                <a:latin typeface="Times New Roman"/>
                <a:ea typeface="Times New Roman"/>
                <a:cs typeface="Times New Roman"/>
              </a:rPr>
              <a:t>різниця</a:t>
            </a:r>
            <a:r>
              <a:rPr lang="uk-UA" sz="2400" spc="5" dirty="0">
                <a:latin typeface="Times New Roman"/>
                <a:ea typeface="Times New Roman"/>
                <a:cs typeface="Times New Roman"/>
              </a:rPr>
              <a:t> </a:t>
            </a:r>
            <a:r>
              <a:rPr lang="uk-UA" sz="2400" dirty="0">
                <a:latin typeface="Times New Roman"/>
                <a:ea typeface="Times New Roman"/>
                <a:cs typeface="Times New Roman"/>
              </a:rPr>
              <a:t>між</a:t>
            </a:r>
            <a:r>
              <a:rPr lang="uk-UA" sz="2400" spc="5" dirty="0">
                <a:latin typeface="Times New Roman"/>
                <a:ea typeface="Times New Roman"/>
                <a:cs typeface="Times New Roman"/>
              </a:rPr>
              <a:t> </a:t>
            </a:r>
            <a:r>
              <a:rPr lang="uk-UA" sz="2400" dirty="0">
                <a:latin typeface="Times New Roman"/>
                <a:ea typeface="Times New Roman"/>
                <a:cs typeface="Times New Roman"/>
              </a:rPr>
              <a:t>ними</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5" dirty="0">
                <a:latin typeface="Times New Roman"/>
                <a:ea typeface="Times New Roman"/>
                <a:cs typeface="Times New Roman"/>
              </a:rPr>
              <a:t> </a:t>
            </a:r>
            <a:r>
              <a:rPr lang="uk-UA" sz="2400" dirty="0">
                <a:latin typeface="Times New Roman"/>
                <a:ea typeface="Times New Roman"/>
                <a:cs typeface="Times New Roman"/>
              </a:rPr>
              <a:t>головний</a:t>
            </a:r>
            <a:r>
              <a:rPr lang="uk-UA" sz="2400" spc="5" dirty="0">
                <a:latin typeface="Times New Roman"/>
                <a:ea typeface="Times New Roman"/>
                <a:cs typeface="Times New Roman"/>
              </a:rPr>
              <a:t> </a:t>
            </a:r>
            <a:r>
              <a:rPr lang="uk-UA" sz="2400" dirty="0">
                <a:latin typeface="Times New Roman"/>
                <a:ea typeface="Times New Roman"/>
                <a:cs typeface="Times New Roman"/>
              </a:rPr>
              <a:t>період</a:t>
            </a:r>
            <a:r>
              <a:rPr lang="uk-UA" sz="2400" spc="5" dirty="0">
                <a:latin typeface="Times New Roman"/>
                <a:ea typeface="Times New Roman"/>
                <a:cs typeface="Times New Roman"/>
              </a:rPr>
              <a:t> </a:t>
            </a:r>
            <a:r>
              <a:rPr lang="uk-UA" sz="2400" dirty="0">
                <a:latin typeface="Times New Roman"/>
                <a:ea typeface="Times New Roman"/>
                <a:cs typeface="Times New Roman"/>
              </a:rPr>
              <a:t>залежить тільки від досліджуваного </a:t>
            </a:r>
            <a:r>
              <a:rPr lang="uk-UA" sz="2400" dirty="0" err="1">
                <a:latin typeface="Times New Roman"/>
                <a:ea typeface="Times New Roman"/>
                <a:cs typeface="Times New Roman"/>
              </a:rPr>
              <a:t>фактора</a:t>
            </a:r>
            <a:r>
              <a:rPr lang="uk-UA" sz="2400" dirty="0">
                <a:latin typeface="Times New Roman"/>
                <a:ea typeface="Times New Roman"/>
                <a:cs typeface="Times New Roman"/>
              </a:rPr>
              <a:t>. Його виділяють лише</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5" dirty="0">
                <a:latin typeface="Times New Roman"/>
                <a:ea typeface="Times New Roman"/>
                <a:cs typeface="Times New Roman"/>
              </a:rPr>
              <a:t> </a:t>
            </a:r>
            <a:r>
              <a:rPr lang="uk-UA" sz="2400" dirty="0">
                <a:latin typeface="Times New Roman"/>
                <a:ea typeface="Times New Roman"/>
                <a:cs typeface="Times New Roman"/>
              </a:rPr>
              <a:t>дослідах</a:t>
            </a:r>
            <a:r>
              <a:rPr lang="uk-UA" sz="2400" spc="5" dirty="0">
                <a:latin typeface="Times New Roman"/>
                <a:ea typeface="Times New Roman"/>
                <a:cs typeface="Times New Roman"/>
              </a:rPr>
              <a:t> </a:t>
            </a:r>
            <a:r>
              <a:rPr lang="uk-UA" sz="2400" dirty="0">
                <a:latin typeface="Times New Roman"/>
                <a:ea typeface="Times New Roman"/>
                <a:cs typeface="Times New Roman"/>
              </a:rPr>
              <a:t>із</a:t>
            </a:r>
            <a:r>
              <a:rPr lang="uk-UA" sz="2400" spc="5" dirty="0">
                <a:latin typeface="Times New Roman"/>
                <a:ea typeface="Times New Roman"/>
                <a:cs typeface="Times New Roman"/>
              </a:rPr>
              <a:t> </a:t>
            </a:r>
            <a:r>
              <a:rPr lang="uk-UA" sz="2400" dirty="0">
                <a:latin typeface="Times New Roman"/>
                <a:ea typeface="Times New Roman"/>
                <a:cs typeface="Times New Roman"/>
              </a:rPr>
              <a:t>дорослими</a:t>
            </a:r>
            <a:r>
              <a:rPr lang="uk-UA" sz="2400" spc="5" dirty="0">
                <a:latin typeface="Times New Roman"/>
                <a:ea typeface="Times New Roman"/>
                <a:cs typeface="Times New Roman"/>
              </a:rPr>
              <a:t> </a:t>
            </a:r>
            <a:r>
              <a:rPr lang="uk-UA" sz="2400" dirty="0">
                <a:latin typeface="Times New Roman"/>
                <a:ea typeface="Times New Roman"/>
                <a:cs typeface="Times New Roman"/>
              </a:rPr>
              <a:t>тваринами.</a:t>
            </a:r>
            <a:r>
              <a:rPr lang="uk-UA" sz="2400" spc="5" dirty="0">
                <a:latin typeface="Times New Roman"/>
                <a:ea typeface="Times New Roman"/>
                <a:cs typeface="Times New Roman"/>
              </a:rPr>
              <a:t> </a:t>
            </a:r>
            <a:r>
              <a:rPr lang="uk-UA" sz="2400" dirty="0">
                <a:latin typeface="Times New Roman"/>
                <a:ea typeface="Times New Roman"/>
                <a:cs typeface="Times New Roman"/>
              </a:rPr>
              <a:t>У</a:t>
            </a:r>
            <a:r>
              <a:rPr lang="uk-UA" sz="2400" spc="5" dirty="0">
                <a:latin typeface="Times New Roman"/>
                <a:ea typeface="Times New Roman"/>
                <a:cs typeface="Times New Roman"/>
              </a:rPr>
              <a:t> </a:t>
            </a:r>
            <a:r>
              <a:rPr lang="uk-UA" sz="2400" dirty="0">
                <a:latin typeface="Times New Roman"/>
                <a:ea typeface="Times New Roman"/>
                <a:cs typeface="Times New Roman"/>
              </a:rPr>
              <a:t>годівельних</a:t>
            </a:r>
            <a:r>
              <a:rPr lang="uk-UA" sz="2400" spc="5" dirty="0">
                <a:latin typeface="Times New Roman"/>
                <a:ea typeface="Times New Roman"/>
                <a:cs typeface="Times New Roman"/>
              </a:rPr>
              <a:t> </a:t>
            </a:r>
            <a:r>
              <a:rPr lang="uk-UA" sz="2400" dirty="0">
                <a:latin typeface="Times New Roman"/>
                <a:ea typeface="Times New Roman"/>
                <a:cs typeface="Times New Roman"/>
              </a:rPr>
              <a:t>дослідах</a:t>
            </a:r>
            <a:r>
              <a:rPr lang="uk-UA" sz="2400" spc="5" dirty="0">
                <a:latin typeface="Times New Roman"/>
                <a:ea typeface="Times New Roman"/>
                <a:cs typeface="Times New Roman"/>
              </a:rPr>
              <a:t> </a:t>
            </a:r>
            <a:r>
              <a:rPr lang="uk-UA" sz="2400" dirty="0">
                <a:latin typeface="Times New Roman"/>
                <a:ea typeface="Times New Roman"/>
                <a:cs typeface="Times New Roman"/>
              </a:rPr>
              <a:t>із</a:t>
            </a:r>
            <a:r>
              <a:rPr lang="uk-UA" sz="2400" spc="5" dirty="0">
                <a:latin typeface="Times New Roman"/>
                <a:ea typeface="Times New Roman"/>
                <a:cs typeface="Times New Roman"/>
              </a:rPr>
              <a:t> </a:t>
            </a:r>
            <a:r>
              <a:rPr lang="uk-UA" sz="2400" dirty="0">
                <a:latin typeface="Times New Roman"/>
                <a:ea typeface="Times New Roman"/>
                <a:cs typeface="Times New Roman"/>
              </a:rPr>
              <a:t>молодняком,</a:t>
            </a:r>
            <a:r>
              <a:rPr lang="uk-UA" sz="2400" spc="5" dirty="0">
                <a:latin typeface="Times New Roman"/>
                <a:ea typeface="Times New Roman"/>
                <a:cs typeface="Times New Roman"/>
              </a:rPr>
              <a:t> </a:t>
            </a:r>
            <a:r>
              <a:rPr lang="uk-UA" sz="2400" dirty="0">
                <a:latin typeface="Times New Roman"/>
                <a:ea typeface="Times New Roman"/>
                <a:cs typeface="Times New Roman"/>
              </a:rPr>
              <a:t>що</a:t>
            </a:r>
            <a:r>
              <a:rPr lang="uk-UA" sz="2400" spc="-30" dirty="0">
                <a:latin typeface="Times New Roman"/>
                <a:ea typeface="Times New Roman"/>
                <a:cs typeface="Times New Roman"/>
              </a:rPr>
              <a:t> </a:t>
            </a:r>
            <a:r>
              <a:rPr lang="uk-UA" sz="2400" dirty="0">
                <a:latin typeface="Times New Roman"/>
                <a:ea typeface="Times New Roman"/>
                <a:cs typeface="Times New Roman"/>
              </a:rPr>
              <a:t>росте,</a:t>
            </a:r>
            <a:r>
              <a:rPr lang="uk-UA" sz="2400" spc="5" dirty="0">
                <a:latin typeface="Times New Roman"/>
                <a:ea typeface="Times New Roman"/>
                <a:cs typeface="Times New Roman"/>
              </a:rPr>
              <a:t> </a:t>
            </a:r>
            <a:r>
              <a:rPr lang="uk-UA" sz="2400" dirty="0">
                <a:latin typeface="Times New Roman"/>
                <a:ea typeface="Times New Roman"/>
                <a:cs typeface="Times New Roman"/>
              </a:rPr>
              <a:t>заключний</a:t>
            </a:r>
            <a:r>
              <a:rPr lang="uk-UA" sz="2400" spc="-15" dirty="0">
                <a:latin typeface="Times New Roman"/>
                <a:ea typeface="Times New Roman"/>
                <a:cs typeface="Times New Roman"/>
              </a:rPr>
              <a:t> </a:t>
            </a:r>
            <a:r>
              <a:rPr lang="uk-UA" sz="2400" dirty="0">
                <a:latin typeface="Times New Roman"/>
                <a:ea typeface="Times New Roman"/>
                <a:cs typeface="Times New Roman"/>
              </a:rPr>
              <a:t>період не</a:t>
            </a:r>
            <a:r>
              <a:rPr lang="uk-UA" sz="2400" spc="-35" dirty="0">
                <a:latin typeface="Times New Roman"/>
                <a:ea typeface="Times New Roman"/>
                <a:cs typeface="Times New Roman"/>
              </a:rPr>
              <a:t> </a:t>
            </a:r>
            <a:r>
              <a:rPr lang="uk-UA" sz="2400" dirty="0">
                <a:latin typeface="Times New Roman"/>
                <a:ea typeface="Times New Roman"/>
                <a:cs typeface="Times New Roman"/>
              </a:rPr>
              <a:t>виділяється.</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dirty="0" smtClean="0">
                <a:latin typeface="Times New Roman"/>
                <a:ea typeface="Times New Roman"/>
              </a:rPr>
              <a:t>У </a:t>
            </a:r>
            <a:r>
              <a:rPr lang="uk-UA" sz="2400" dirty="0">
                <a:latin typeface="Times New Roman"/>
                <a:ea typeface="Times New Roman"/>
              </a:rPr>
              <a:t>дослідах з питань розведення сільськогосподарських тварин, коли вивчаються фактори спадково-конституційного характеру (ріст, розвиток та продуктивність чистопорідних і помісних тварин) на фоні однакових годівлі і утримання, схема досліду відрізняється від наведеної раніше відсутністю окремих періодів </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284737774"/>
              </p:ext>
            </p:extLst>
          </p:nvPr>
        </p:nvGraphicFramePr>
        <p:xfrm>
          <a:off x="827584" y="1772817"/>
          <a:ext cx="7848872" cy="4680518"/>
        </p:xfrm>
        <a:graphic>
          <a:graphicData uri="http://schemas.openxmlformats.org/drawingml/2006/table">
            <a:tbl>
              <a:tblPr/>
              <a:tblGrid>
                <a:gridCol w="863141">
                  <a:extLst>
                    <a:ext uri="{9D8B030D-6E8A-4147-A177-3AD203B41FA5}">
                      <a16:colId xmlns:a16="http://schemas.microsoft.com/office/drawing/2014/main" val="20000"/>
                    </a:ext>
                  </a:extLst>
                </a:gridCol>
                <a:gridCol w="1190597">
                  <a:extLst>
                    <a:ext uri="{9D8B030D-6E8A-4147-A177-3AD203B41FA5}">
                      <a16:colId xmlns:a16="http://schemas.microsoft.com/office/drawing/2014/main" val="20001"/>
                    </a:ext>
                  </a:extLst>
                </a:gridCol>
                <a:gridCol w="1218305">
                  <a:extLst>
                    <a:ext uri="{9D8B030D-6E8A-4147-A177-3AD203B41FA5}">
                      <a16:colId xmlns:a16="http://schemas.microsoft.com/office/drawing/2014/main" val="20002"/>
                    </a:ext>
                  </a:extLst>
                </a:gridCol>
                <a:gridCol w="1399664">
                  <a:extLst>
                    <a:ext uri="{9D8B030D-6E8A-4147-A177-3AD203B41FA5}">
                      <a16:colId xmlns:a16="http://schemas.microsoft.com/office/drawing/2014/main" val="20003"/>
                    </a:ext>
                  </a:extLst>
                </a:gridCol>
                <a:gridCol w="3177165">
                  <a:extLst>
                    <a:ext uri="{9D8B030D-6E8A-4147-A177-3AD203B41FA5}">
                      <a16:colId xmlns:a16="http://schemas.microsoft.com/office/drawing/2014/main" val="20004"/>
                    </a:ext>
                  </a:extLst>
                </a:gridCol>
              </a:tblGrid>
              <a:tr h="1276505">
                <a:tc>
                  <a:txBody>
                    <a:bodyPr/>
                    <a:lstStyle/>
                    <a:p>
                      <a:pPr marR="162560" algn="ctr">
                        <a:lnSpc>
                          <a:spcPct val="115000"/>
                        </a:lnSpc>
                        <a:spcAft>
                          <a:spcPts val="0"/>
                        </a:spcAft>
                      </a:pPr>
                      <a:r>
                        <a:rPr lang="ru-RU" sz="1800" dirty="0" err="1">
                          <a:effectLst/>
                          <a:latin typeface="Times New Roman"/>
                          <a:ea typeface="TimesNewRoman"/>
                          <a:cs typeface="Times New Roman"/>
                        </a:rPr>
                        <a:t>Група</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2560" indent="90170" algn="ctr">
                        <a:lnSpc>
                          <a:spcPct val="115000"/>
                        </a:lnSpc>
                        <a:spcAft>
                          <a:spcPts val="0"/>
                        </a:spcAft>
                      </a:pPr>
                      <a:r>
                        <a:rPr lang="ru-RU" sz="1800" dirty="0" err="1">
                          <a:effectLst/>
                          <a:latin typeface="Times New Roman"/>
                          <a:ea typeface="TimesNewRoman"/>
                          <a:cs typeface="Times New Roman"/>
                        </a:rPr>
                        <a:t>Кількість</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тварин</a:t>
                      </a:r>
                      <a:r>
                        <a:rPr lang="ru-RU" sz="1800" dirty="0">
                          <a:effectLst/>
                          <a:latin typeface="Times New Roman"/>
                          <a:ea typeface="TimesNewRoman"/>
                          <a:cs typeface="Times New Roman"/>
                        </a:rPr>
                        <a:t> у </a:t>
                      </a:r>
                      <a:r>
                        <a:rPr lang="ru-RU" sz="1800" dirty="0" err="1">
                          <a:effectLst/>
                          <a:latin typeface="Times New Roman"/>
                          <a:ea typeface="TimesNewRoman"/>
                          <a:cs typeface="Times New Roman"/>
                        </a:rPr>
                        <a:t>групі</a:t>
                      </a:r>
                      <a:r>
                        <a:rPr lang="ru-RU" sz="1800" dirty="0">
                          <a:effectLst/>
                          <a:latin typeface="Times New Roman"/>
                          <a:ea typeface="TimesNewRoman"/>
                          <a:cs typeface="Times New Roman"/>
                        </a:rPr>
                        <a:t>, гол.</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R="162560" indent="419735" algn="ctr">
                        <a:lnSpc>
                          <a:spcPct val="115000"/>
                        </a:lnSpc>
                        <a:spcAft>
                          <a:spcPts val="0"/>
                        </a:spcAft>
                      </a:pPr>
                      <a:r>
                        <a:rPr lang="ru-RU" sz="1800" dirty="0">
                          <a:effectLst/>
                          <a:latin typeface="Times New Roman"/>
                          <a:ea typeface="TimesNewRoman"/>
                          <a:cs typeface="Times New Roman"/>
                        </a:rPr>
                        <a:t> </a:t>
                      </a:r>
                      <a:endParaRPr lang="ru-RU" sz="1800" dirty="0">
                        <a:effectLst/>
                        <a:latin typeface="Calibri"/>
                        <a:ea typeface="Calibri"/>
                        <a:cs typeface="Times New Roman"/>
                      </a:endParaRPr>
                    </a:p>
                    <a:p>
                      <a:pPr marR="162560" indent="419735" algn="ctr">
                        <a:lnSpc>
                          <a:spcPct val="115000"/>
                        </a:lnSpc>
                        <a:spcAft>
                          <a:spcPts val="0"/>
                        </a:spcAft>
                      </a:pPr>
                      <a:r>
                        <a:rPr lang="ru-RU" sz="1800" dirty="0">
                          <a:effectLst/>
                          <a:latin typeface="Times New Roman"/>
                          <a:ea typeface="TimesNewRoman"/>
                          <a:cs typeface="Times New Roman"/>
                        </a:rPr>
                        <a:t>Порода</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marR="162560" indent="419735" algn="ctr">
                        <a:lnSpc>
                          <a:spcPct val="115000"/>
                        </a:lnSpc>
                        <a:spcAft>
                          <a:spcPts val="0"/>
                        </a:spcAft>
                      </a:pPr>
                      <a:r>
                        <a:rPr lang="ru-RU" sz="1800" dirty="0">
                          <a:effectLst/>
                          <a:latin typeface="Times New Roman"/>
                          <a:ea typeface="TimesNewRoman"/>
                          <a:cs typeface="Times New Roman"/>
                        </a:rPr>
                        <a:t> </a:t>
                      </a:r>
                      <a:endParaRPr lang="ru-RU" sz="1800" dirty="0">
                        <a:effectLst/>
                        <a:latin typeface="Calibri"/>
                        <a:ea typeface="Calibri"/>
                        <a:cs typeface="Times New Roman"/>
                      </a:endParaRPr>
                    </a:p>
                    <a:p>
                      <a:pPr marR="162560" indent="419735" algn="ctr">
                        <a:lnSpc>
                          <a:spcPct val="115000"/>
                        </a:lnSpc>
                        <a:spcAft>
                          <a:spcPts val="0"/>
                        </a:spcAft>
                      </a:pPr>
                      <a:r>
                        <a:rPr lang="ru-RU" sz="1800" dirty="0" err="1">
                          <a:effectLst/>
                          <a:latin typeface="Times New Roman"/>
                          <a:ea typeface="TimesNewRoman"/>
                          <a:cs typeface="Times New Roman"/>
                        </a:rPr>
                        <a:t>Нащадки</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25502">
                <a:tc>
                  <a:txBody>
                    <a:bodyPr/>
                    <a:lstStyle/>
                    <a:p>
                      <a:pPr indent="22860" algn="ctr">
                        <a:lnSpc>
                          <a:spcPct val="115000"/>
                        </a:lnSpc>
                        <a:spcAft>
                          <a:spcPts val="0"/>
                        </a:spcAft>
                      </a:pPr>
                      <a:r>
                        <a:rPr lang="ru-RU" sz="1800">
                          <a:effectLst/>
                          <a:latin typeface="Times New Roman"/>
                          <a:ea typeface="TimesNewRoman"/>
                          <a:cs typeface="Times New Roman"/>
                        </a:rPr>
                        <a:t> </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 </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батька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матері</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dirty="0">
                          <a:effectLst/>
                          <a:latin typeface="Times New Roman"/>
                          <a:ea typeface="TimesNewRoman"/>
                          <a:cs typeface="Times New Roman"/>
                        </a:rPr>
                        <a:t> </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25502">
                <a:tc>
                  <a:txBody>
                    <a:bodyPr/>
                    <a:lstStyle/>
                    <a:p>
                      <a:pPr indent="22860" algn="ctr">
                        <a:lnSpc>
                          <a:spcPct val="115000"/>
                        </a:lnSpc>
                        <a:spcAft>
                          <a:spcPts val="0"/>
                        </a:spcAft>
                      </a:pPr>
                      <a:r>
                        <a:rPr lang="ru-RU" sz="1800">
                          <a:effectLst/>
                          <a:latin typeface="Times New Roman"/>
                          <a:ea typeface="TimesNewRoman"/>
                          <a:cs typeface="Times New Roman"/>
                        </a:rPr>
                        <a:t>1</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17</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Чорноряба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Чорно-ряба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dirty="0" err="1">
                          <a:effectLst/>
                          <a:latin typeface="Times New Roman"/>
                          <a:ea typeface="TimesNewRoman"/>
                          <a:cs typeface="Times New Roman"/>
                        </a:rPr>
                        <a:t>Чистопородні</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чорно-рябі</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51003">
                <a:tc>
                  <a:txBody>
                    <a:bodyPr/>
                    <a:lstStyle/>
                    <a:p>
                      <a:pPr indent="22860" algn="ctr">
                        <a:lnSpc>
                          <a:spcPct val="115000"/>
                        </a:lnSpc>
                        <a:spcAft>
                          <a:spcPts val="0"/>
                        </a:spcAft>
                      </a:pPr>
                      <a:r>
                        <a:rPr lang="ru-RU" sz="1800">
                          <a:effectLst/>
                          <a:latin typeface="Times New Roman"/>
                          <a:ea typeface="TimesNewRoman"/>
                          <a:cs typeface="Times New Roman"/>
                        </a:rPr>
                        <a:t>2</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17</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Чорно-ряба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Абердин- ангуська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dirty="0" err="1">
                          <a:effectLst/>
                          <a:latin typeface="Times New Roman"/>
                          <a:ea typeface="TimesNewRoman"/>
                          <a:cs typeface="Times New Roman"/>
                        </a:rPr>
                        <a:t>Помісі</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першого</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покоління</a:t>
                      </a:r>
                      <a:endParaRPr lang="ru-RU" sz="1800" dirty="0">
                        <a:effectLst/>
                        <a:latin typeface="Calibri"/>
                        <a:ea typeface="Calibri"/>
                        <a:cs typeface="Times New Roman"/>
                      </a:endParaRPr>
                    </a:p>
                    <a:p>
                      <a:pPr indent="22860" algn="ctr">
                        <a:lnSpc>
                          <a:spcPct val="115000"/>
                        </a:lnSpc>
                        <a:spcAft>
                          <a:spcPts val="0"/>
                        </a:spcAft>
                      </a:pPr>
                      <a:r>
                        <a:rPr lang="ru-RU" sz="1800" dirty="0">
                          <a:effectLst/>
                          <a:latin typeface="Times New Roman"/>
                          <a:ea typeface="TimesNewRoman"/>
                          <a:cs typeface="Times New Roman"/>
                        </a:rPr>
                        <a:t>(</a:t>
                      </a:r>
                      <a:r>
                        <a:rPr lang="ru-RU" sz="1800" dirty="0" err="1">
                          <a:effectLst/>
                          <a:latin typeface="Times New Roman"/>
                          <a:ea typeface="TimesNewRoman"/>
                          <a:cs typeface="Times New Roman"/>
                        </a:rPr>
                        <a:t>пряме</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схрещування</a:t>
                      </a:r>
                      <a:r>
                        <a:rPr lang="ru-RU" sz="1800" dirty="0">
                          <a:effectLst/>
                          <a:latin typeface="Times New Roman"/>
                          <a:ea typeface="TimesNewRoman"/>
                          <a:cs typeface="Times New Roman"/>
                        </a:rPr>
                        <a:t>)</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51003">
                <a:tc>
                  <a:txBody>
                    <a:bodyPr/>
                    <a:lstStyle/>
                    <a:p>
                      <a:pPr indent="22860" algn="ctr">
                        <a:lnSpc>
                          <a:spcPct val="115000"/>
                        </a:lnSpc>
                        <a:spcAft>
                          <a:spcPts val="0"/>
                        </a:spcAft>
                      </a:pPr>
                      <a:r>
                        <a:rPr lang="ru-RU" sz="1800">
                          <a:effectLst/>
                          <a:latin typeface="Times New Roman"/>
                          <a:ea typeface="TimesNewRoman"/>
                          <a:cs typeface="Times New Roman"/>
                        </a:rPr>
                        <a:t>3</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17</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Абердин ангуська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Чорноряба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dirty="0" err="1">
                          <a:effectLst/>
                          <a:latin typeface="Times New Roman"/>
                          <a:ea typeface="TimesNewRoman"/>
                          <a:cs typeface="Times New Roman"/>
                        </a:rPr>
                        <a:t>Помісі</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першого</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покоління</a:t>
                      </a:r>
                      <a:endParaRPr lang="ru-RU" sz="1800" dirty="0">
                        <a:effectLst/>
                        <a:latin typeface="Calibri"/>
                        <a:ea typeface="Calibri"/>
                        <a:cs typeface="Times New Roman"/>
                      </a:endParaRPr>
                    </a:p>
                    <a:p>
                      <a:pPr indent="22860" algn="ctr">
                        <a:lnSpc>
                          <a:spcPct val="115000"/>
                        </a:lnSpc>
                        <a:spcAft>
                          <a:spcPts val="0"/>
                        </a:spcAft>
                      </a:pPr>
                      <a:r>
                        <a:rPr lang="ru-RU" sz="1800" dirty="0">
                          <a:effectLst/>
                          <a:latin typeface="Times New Roman"/>
                          <a:ea typeface="TimesNewRoman"/>
                          <a:cs typeface="Times New Roman"/>
                        </a:rPr>
                        <a:t>(</a:t>
                      </a:r>
                      <a:r>
                        <a:rPr lang="ru-RU" sz="1800" dirty="0" err="1">
                          <a:effectLst/>
                          <a:latin typeface="Times New Roman"/>
                          <a:ea typeface="TimesNewRoman"/>
                          <a:cs typeface="Times New Roman"/>
                        </a:rPr>
                        <a:t>зворотне</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схрещування</a:t>
                      </a:r>
                      <a:r>
                        <a:rPr lang="ru-RU" sz="1800" dirty="0">
                          <a:effectLst/>
                          <a:latin typeface="Times New Roman"/>
                          <a:ea typeface="TimesNewRoman"/>
                          <a:cs typeface="Times New Roman"/>
                        </a:rPr>
                        <a:t>)</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51003">
                <a:tc>
                  <a:txBody>
                    <a:bodyPr/>
                    <a:lstStyle/>
                    <a:p>
                      <a:pPr indent="22860" algn="ctr">
                        <a:lnSpc>
                          <a:spcPct val="115000"/>
                        </a:lnSpc>
                        <a:spcAft>
                          <a:spcPts val="0"/>
                        </a:spcAft>
                      </a:pPr>
                      <a:r>
                        <a:rPr lang="ru-RU" sz="1800">
                          <a:effectLst/>
                          <a:latin typeface="Times New Roman"/>
                          <a:ea typeface="TimesNewRoman"/>
                          <a:cs typeface="Times New Roman"/>
                        </a:rPr>
                        <a:t>4</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17</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Абердин- ангуська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a:effectLst/>
                          <a:latin typeface="Times New Roman"/>
                          <a:ea typeface="TimesNewRoman"/>
                          <a:cs typeface="Times New Roman"/>
                        </a:rPr>
                        <a:t>Абердин ангуська</a:t>
                      </a:r>
                      <a:endParaRPr lang="ru-RU" sz="18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2860" algn="ctr">
                        <a:lnSpc>
                          <a:spcPct val="115000"/>
                        </a:lnSpc>
                        <a:spcAft>
                          <a:spcPts val="0"/>
                        </a:spcAft>
                      </a:pPr>
                      <a:r>
                        <a:rPr lang="ru-RU" sz="1800" dirty="0" err="1">
                          <a:effectLst/>
                          <a:latin typeface="Times New Roman"/>
                          <a:ea typeface="TimesNewRoman"/>
                          <a:cs typeface="Times New Roman"/>
                        </a:rPr>
                        <a:t>Чистопородні</a:t>
                      </a:r>
                      <a:r>
                        <a:rPr lang="ru-RU" sz="1800" dirty="0">
                          <a:effectLst/>
                          <a:latin typeface="Times New Roman"/>
                          <a:ea typeface="TimesNewRoman"/>
                          <a:cs typeface="Times New Roman"/>
                        </a:rPr>
                        <a:t> </a:t>
                      </a:r>
                      <a:r>
                        <a:rPr lang="ru-RU" sz="1800" dirty="0" err="1">
                          <a:effectLst/>
                          <a:latin typeface="Times New Roman"/>
                          <a:ea typeface="TimesNewRoman"/>
                          <a:cs typeface="Times New Roman"/>
                        </a:rPr>
                        <a:t>абердин-ангуси</a:t>
                      </a:r>
                      <a:endParaRPr lang="ru-RU" sz="18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3" name="Rectangle 1"/>
          <p:cNvSpPr>
            <a:spLocks noGrp="1" noChangeArrowheads="1"/>
          </p:cNvSpPr>
          <p:nvPr>
            <p:ph type="title"/>
          </p:nvPr>
        </p:nvSpPr>
        <p:spPr bwMode="auto">
          <a:xfrm>
            <a:off x="395536" y="354141"/>
            <a:ext cx="828092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3444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344488" defTabSz="914400" rtl="0" eaLnBrk="1" fontAlgn="base" latinLnBrk="0" hangingPunct="1">
              <a:lnSpc>
                <a:spcPct val="100000"/>
              </a:lnSpc>
              <a:spcBef>
                <a:spcPct val="0"/>
              </a:spcBef>
              <a:spcAft>
                <a:spcPct val="0"/>
              </a:spcAft>
              <a:buClrTx/>
              <a:buSzTx/>
              <a:buFontTx/>
              <a:buNone/>
              <a:tabLst/>
            </a:pPr>
            <a:r>
              <a:rPr kumimoji="0" lang="ru-RU" altLang="ru-RU" sz="2400" i="1" u="none" strike="noStrike" cap="none" normalizeH="0" baseline="0" dirty="0" smtClean="0">
                <a:ln>
                  <a:noFill/>
                </a:ln>
                <a:effectLst/>
                <a:latin typeface="Calibri" pitchFamily="34" charset="0"/>
                <a:ea typeface="Calibri" pitchFamily="34" charset="0"/>
                <a:cs typeface="TimesNewRoman,Bold"/>
              </a:rPr>
              <a:t>                                                                   </a:t>
            </a:r>
            <a:r>
              <a:rPr kumimoji="0" lang="ru-RU" altLang="ru-RU" sz="2400" i="1" u="none" strike="noStrike" cap="none" normalizeH="0" baseline="0" dirty="0" err="1" smtClean="0">
                <a:ln>
                  <a:noFill/>
                </a:ln>
                <a:effectLst/>
                <a:latin typeface="Calibri" pitchFamily="34" charset="0"/>
                <a:ea typeface="Calibri" pitchFamily="34" charset="0"/>
                <a:cs typeface="TimesNewRoman,Bold"/>
              </a:rPr>
              <a:t>Таблиця</a:t>
            </a:r>
            <a:r>
              <a:rPr kumimoji="0" lang="ru-RU" altLang="ru-RU" sz="2400" i="1" u="none" strike="noStrike" cap="none" normalizeH="0" baseline="0" dirty="0" smtClean="0">
                <a:ln>
                  <a:noFill/>
                </a:ln>
                <a:effectLst/>
                <a:latin typeface="Calibri" pitchFamily="34" charset="0"/>
                <a:ea typeface="Calibri" pitchFamily="34" charset="0"/>
                <a:cs typeface="TimesNewRoman,Bold"/>
              </a:rPr>
              <a:t> 2</a:t>
            </a:r>
            <a:br>
              <a:rPr kumimoji="0" lang="ru-RU" altLang="ru-RU" sz="2400" i="1" u="none" strike="noStrike" cap="none" normalizeH="0" baseline="0" dirty="0" smtClean="0">
                <a:ln>
                  <a:noFill/>
                </a:ln>
                <a:effectLst/>
                <a:latin typeface="Calibri" pitchFamily="34" charset="0"/>
                <a:ea typeface="Calibri" pitchFamily="34" charset="0"/>
                <a:cs typeface="TimesNewRoman,Bold"/>
              </a:rPr>
            </a:b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Схема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досліду</a:t>
            </a: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 реципрокного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схрещування</a:t>
            </a: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чорно-рябої</a:t>
            </a: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 породи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великої</a:t>
            </a: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рогатої</a:t>
            </a: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худоби</a:t>
            </a:r>
            <a:r>
              <a:rPr kumimoji="0" lang="ru-RU" altLang="ru-RU" sz="2400" b="1" i="0" u="none" strike="noStrike" cap="none" normalizeH="0" baseline="0" dirty="0" smtClean="0">
                <a:ln>
                  <a:noFill/>
                </a:ln>
                <a:solidFill>
                  <a:srgbClr val="C00000"/>
                </a:solidFill>
                <a:effectLst/>
                <a:latin typeface="Calibri" pitchFamily="34" charset="0"/>
                <a:ea typeface="Calibri" pitchFamily="34" charset="0"/>
                <a:cs typeface="TimesNewRoman,Bold"/>
              </a:rPr>
              <a:t> з </a:t>
            </a:r>
            <a:r>
              <a:rPr kumimoji="0" lang="ru-RU" altLang="ru-RU" sz="2400" b="1" i="0" u="none" strike="noStrike" cap="none" normalizeH="0" baseline="0" dirty="0" err="1" smtClean="0">
                <a:ln>
                  <a:noFill/>
                </a:ln>
                <a:solidFill>
                  <a:srgbClr val="C00000"/>
                </a:solidFill>
                <a:effectLst/>
                <a:latin typeface="Calibri" pitchFamily="34" charset="0"/>
                <a:ea typeface="Calibri" pitchFamily="34" charset="0"/>
                <a:cs typeface="TimesNewRoman,Bold"/>
              </a:rPr>
              <a:t>абердин-ангуською</a:t>
            </a:r>
            <a:endParaRPr kumimoji="0" lang="ru-RU" altLang="ru-RU" sz="2400" b="0" i="0" u="none" strike="noStrike" cap="none" normalizeH="0" baseline="0" dirty="0" smtClean="0">
              <a:ln>
                <a:noFill/>
              </a:ln>
              <a:solidFill>
                <a:srgbClr val="C00000"/>
              </a:solidFill>
              <a:effectLst/>
            </a:endParaRPr>
          </a:p>
        </p:txBody>
      </p:sp>
    </p:spTree>
    <p:extLst>
      <p:ext uri="{BB962C8B-B14F-4D97-AF65-F5344CB8AC3E}">
        <p14:creationId xmlns:p14="http://schemas.microsoft.com/office/powerpoint/2010/main" val="28935374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178698"/>
          </a:xfrm>
        </p:spPr>
        <p:txBody>
          <a:bodyPr>
            <a:normAutofit/>
          </a:bodyPr>
          <a:lstStyle/>
          <a:p>
            <a:pPr marL="75565" marR="163830" indent="344170" algn="l">
              <a:lnSpc>
                <a:spcPct val="115000"/>
              </a:lnSpc>
              <a:spcAft>
                <a:spcPts val="0"/>
              </a:spcAft>
            </a:pPr>
            <a:r>
              <a:rPr lang="uk-UA" sz="2400" b="1" i="1" dirty="0" smtClean="0">
                <a:solidFill>
                  <a:srgbClr val="C00000"/>
                </a:solidFill>
                <a:latin typeface="Times New Roman"/>
                <a:ea typeface="Times New Roman"/>
                <a:cs typeface="Times New Roman"/>
              </a:rPr>
              <a:t>	Підбір </a:t>
            </a:r>
            <a:r>
              <a:rPr lang="uk-UA" sz="2400" b="1" i="1" dirty="0">
                <a:solidFill>
                  <a:srgbClr val="C00000"/>
                </a:solidFill>
                <a:latin typeface="Times New Roman"/>
                <a:ea typeface="Times New Roman"/>
                <a:cs typeface="Times New Roman"/>
              </a:rPr>
              <a:t>тварин-аналогів</a:t>
            </a:r>
            <a:r>
              <a:rPr lang="uk-UA" sz="2400" i="1" dirty="0">
                <a:latin typeface="Times New Roman"/>
                <a:ea typeface="Times New Roman"/>
                <a:cs typeface="Times New Roman"/>
              </a:rPr>
              <a:t>. </a:t>
            </a:r>
            <a:r>
              <a:rPr lang="uk-UA" sz="2400" i="1" dirty="0" smtClean="0">
                <a:latin typeface="Times New Roman"/>
                <a:ea typeface="Times New Roman"/>
                <a:cs typeface="Times New Roman"/>
              </a:rPr>
              <a:t/>
            </a:r>
            <a:br>
              <a:rPr lang="uk-UA" sz="2400" i="1" dirty="0" smtClean="0">
                <a:latin typeface="Times New Roman"/>
                <a:ea typeface="Times New Roman"/>
                <a:cs typeface="Times New Roman"/>
              </a:rPr>
            </a:br>
            <a:r>
              <a:rPr lang="uk-UA" sz="2400" i="1" dirty="0">
                <a:latin typeface="Times New Roman"/>
                <a:ea typeface="Times New Roman"/>
                <a:cs typeface="Times New Roman"/>
              </a:rPr>
              <a:t>	</a:t>
            </a:r>
            <a:r>
              <a:rPr lang="uk-UA" sz="2400" i="1" dirty="0" smtClean="0">
                <a:latin typeface="Times New Roman"/>
                <a:ea typeface="Times New Roman"/>
                <a:cs typeface="Times New Roman"/>
              </a:rPr>
              <a:t>При підборі </a:t>
            </a:r>
            <a:r>
              <a:rPr lang="uk-UA" sz="2400" dirty="0" smtClean="0">
                <a:latin typeface="Times New Roman"/>
                <a:ea typeface="Times New Roman"/>
                <a:cs typeface="Times New Roman"/>
              </a:rPr>
              <a:t>враховують </a:t>
            </a:r>
            <a:r>
              <a:rPr lang="uk-UA" sz="2400" dirty="0">
                <a:latin typeface="Times New Roman"/>
                <a:ea typeface="Times New Roman"/>
                <a:cs typeface="Times New Roman"/>
              </a:rPr>
              <a:t>породу, стать,</a:t>
            </a:r>
            <a:r>
              <a:rPr lang="uk-UA" sz="2400" spc="5" dirty="0">
                <a:latin typeface="Times New Roman"/>
                <a:ea typeface="Times New Roman"/>
                <a:cs typeface="Times New Roman"/>
              </a:rPr>
              <a:t> </a:t>
            </a:r>
            <a:r>
              <a:rPr lang="uk-UA" sz="2400" dirty="0">
                <a:latin typeface="Times New Roman"/>
                <a:ea typeface="Times New Roman"/>
                <a:cs typeface="Times New Roman"/>
              </a:rPr>
              <a:t>вік,</a:t>
            </a:r>
            <a:r>
              <a:rPr lang="uk-UA" sz="2400" spc="5" dirty="0">
                <a:latin typeface="Times New Roman"/>
                <a:ea typeface="Times New Roman"/>
                <a:cs typeface="Times New Roman"/>
              </a:rPr>
              <a:t> </a:t>
            </a:r>
            <a:r>
              <a:rPr lang="uk-UA" sz="2400" dirty="0">
                <a:latin typeface="Times New Roman"/>
                <a:ea typeface="Times New Roman"/>
                <a:cs typeface="Times New Roman"/>
              </a:rPr>
              <a:t>масу,</a:t>
            </a:r>
            <a:r>
              <a:rPr lang="uk-UA" sz="2400" spc="5" dirty="0">
                <a:latin typeface="Times New Roman"/>
                <a:ea typeface="Times New Roman"/>
                <a:cs typeface="Times New Roman"/>
              </a:rPr>
              <a:t> </a:t>
            </a:r>
            <a:r>
              <a:rPr lang="uk-UA" sz="2400" dirty="0">
                <a:latin typeface="Times New Roman"/>
                <a:ea typeface="Times New Roman"/>
                <a:cs typeface="Times New Roman"/>
              </a:rPr>
              <a:t>походження,</a:t>
            </a:r>
            <a:r>
              <a:rPr lang="uk-UA" sz="2400" spc="5" dirty="0">
                <a:latin typeface="Times New Roman"/>
                <a:ea typeface="Times New Roman"/>
                <a:cs typeface="Times New Roman"/>
              </a:rPr>
              <a:t> </a:t>
            </a:r>
            <a:r>
              <a:rPr lang="uk-UA" sz="2400" dirty="0">
                <a:latin typeface="Times New Roman"/>
                <a:ea typeface="Times New Roman"/>
                <a:cs typeface="Times New Roman"/>
              </a:rPr>
              <a:t>фізіологічний</a:t>
            </a:r>
            <a:r>
              <a:rPr lang="uk-UA" sz="2400" spc="5" dirty="0">
                <a:latin typeface="Times New Roman"/>
                <a:ea typeface="Times New Roman"/>
                <a:cs typeface="Times New Roman"/>
              </a:rPr>
              <a:t> </a:t>
            </a:r>
            <a:r>
              <a:rPr lang="uk-UA" sz="2400" dirty="0">
                <a:latin typeface="Times New Roman"/>
                <a:ea typeface="Times New Roman"/>
                <a:cs typeface="Times New Roman"/>
              </a:rPr>
              <a:t>стан</a:t>
            </a:r>
            <a:r>
              <a:rPr lang="uk-UA" sz="2400" spc="5" dirty="0">
                <a:latin typeface="Times New Roman"/>
                <a:ea typeface="Times New Roman"/>
                <a:cs typeface="Times New Roman"/>
              </a:rPr>
              <a:t> </a:t>
            </a:r>
            <a:r>
              <a:rPr lang="uk-UA" sz="2400" dirty="0">
                <a:latin typeface="Times New Roman"/>
                <a:ea typeface="Times New Roman"/>
                <a:cs typeface="Times New Roman"/>
              </a:rPr>
              <a:t>(лактація,</a:t>
            </a:r>
            <a:r>
              <a:rPr lang="uk-UA" sz="2400" spc="5" dirty="0">
                <a:latin typeface="Times New Roman"/>
                <a:ea typeface="Times New Roman"/>
                <a:cs typeface="Times New Roman"/>
              </a:rPr>
              <a:t> </a:t>
            </a:r>
            <a:r>
              <a:rPr lang="uk-UA" sz="2400" dirty="0">
                <a:latin typeface="Times New Roman"/>
                <a:ea typeface="Times New Roman"/>
                <a:cs typeface="Times New Roman"/>
              </a:rPr>
              <a:t>вагітність),</a:t>
            </a:r>
            <a:r>
              <a:rPr lang="uk-UA" sz="2400" spc="5" dirty="0">
                <a:latin typeface="Times New Roman"/>
                <a:ea typeface="Times New Roman"/>
                <a:cs typeface="Times New Roman"/>
              </a:rPr>
              <a:t> </a:t>
            </a:r>
            <a:r>
              <a:rPr lang="uk-UA" sz="2400" dirty="0">
                <a:latin typeface="Times New Roman"/>
                <a:ea typeface="Times New Roman"/>
                <a:cs typeface="Times New Roman"/>
              </a:rPr>
              <a:t>продуктивність</a:t>
            </a:r>
            <a:r>
              <a:rPr lang="uk-UA" sz="2400" spc="5" dirty="0">
                <a:latin typeface="Times New Roman"/>
                <a:ea typeface="Times New Roman"/>
                <a:cs typeface="Times New Roman"/>
              </a:rPr>
              <a:t> </a:t>
            </a:r>
            <a:r>
              <a:rPr lang="uk-UA" sz="2400" dirty="0">
                <a:latin typeface="Times New Roman"/>
                <a:ea typeface="Times New Roman"/>
                <a:cs typeface="Times New Roman"/>
              </a:rPr>
              <a:t>(удій,</a:t>
            </a:r>
            <a:r>
              <a:rPr lang="uk-UA" sz="2400" spc="5" dirty="0">
                <a:latin typeface="Times New Roman"/>
                <a:ea typeface="Times New Roman"/>
                <a:cs typeface="Times New Roman"/>
              </a:rPr>
              <a:t> </a:t>
            </a:r>
            <a:r>
              <a:rPr lang="uk-UA" sz="2400" dirty="0">
                <a:latin typeface="Times New Roman"/>
                <a:ea typeface="Times New Roman"/>
                <a:cs typeface="Times New Roman"/>
              </a:rPr>
              <a:t>середньодобовий</a:t>
            </a:r>
            <a:r>
              <a:rPr lang="uk-UA" sz="2400" spc="5" dirty="0">
                <a:latin typeface="Times New Roman"/>
                <a:ea typeface="Times New Roman"/>
                <a:cs typeface="Times New Roman"/>
              </a:rPr>
              <a:t> </a:t>
            </a:r>
            <a:r>
              <a:rPr lang="uk-UA" sz="2400" dirty="0">
                <a:latin typeface="Times New Roman"/>
                <a:ea typeface="Times New Roman"/>
                <a:cs typeface="Times New Roman"/>
              </a:rPr>
              <a:t>приріст)</a:t>
            </a:r>
            <a:r>
              <a:rPr lang="uk-UA" sz="2400" spc="5" dirty="0">
                <a:latin typeface="Times New Roman"/>
                <a:ea typeface="Times New Roman"/>
                <a:cs typeface="Times New Roman"/>
              </a:rPr>
              <a:t> </a:t>
            </a:r>
            <a:r>
              <a:rPr lang="uk-UA" sz="2400" dirty="0">
                <a:latin typeface="Times New Roman"/>
                <a:ea typeface="Times New Roman"/>
                <a:cs typeface="Times New Roman"/>
              </a:rPr>
              <a:t>і</a:t>
            </a:r>
            <a:r>
              <a:rPr lang="uk-UA" sz="2400" spc="5" dirty="0">
                <a:latin typeface="Times New Roman"/>
                <a:ea typeface="Times New Roman"/>
                <a:cs typeface="Times New Roman"/>
              </a:rPr>
              <a:t> </a:t>
            </a:r>
            <a:r>
              <a:rPr lang="uk-UA" sz="2400" dirty="0">
                <a:latin typeface="Times New Roman"/>
                <a:ea typeface="Times New Roman"/>
                <a:cs typeface="Times New Roman"/>
              </a:rPr>
              <a:t>т.</a:t>
            </a:r>
            <a:r>
              <a:rPr lang="uk-UA" sz="2400" spc="5" dirty="0">
                <a:latin typeface="Times New Roman"/>
                <a:ea typeface="Times New Roman"/>
                <a:cs typeface="Times New Roman"/>
              </a:rPr>
              <a:t> </a:t>
            </a:r>
            <a:r>
              <a:rPr lang="uk-UA" sz="2400" dirty="0">
                <a:latin typeface="Times New Roman"/>
                <a:ea typeface="Times New Roman"/>
                <a:cs typeface="Times New Roman"/>
              </a:rPr>
              <a:t>п.</a:t>
            </a:r>
            <a:r>
              <a:rPr lang="uk-UA" sz="2400" spc="5" dirty="0">
                <a:latin typeface="Times New Roman"/>
                <a:ea typeface="Times New Roman"/>
                <a:cs typeface="Times New Roman"/>
              </a:rPr>
              <a:t> </a:t>
            </a:r>
            <a:r>
              <a:rPr lang="uk-UA" sz="2400" spc="5" dirty="0" smtClean="0">
                <a:latin typeface="Times New Roman"/>
                <a:ea typeface="Times New Roman"/>
                <a:cs typeface="Times New Roman"/>
              </a:rPr>
              <a:t/>
            </a:r>
            <a:br>
              <a:rPr lang="uk-UA" sz="2400" spc="5" dirty="0" smtClean="0">
                <a:latin typeface="Times New Roman"/>
                <a:ea typeface="Times New Roman"/>
                <a:cs typeface="Times New Roman"/>
              </a:rPr>
            </a:br>
            <a:r>
              <a:rPr lang="uk-UA" sz="2400" spc="5" dirty="0">
                <a:latin typeface="Times New Roman"/>
                <a:ea typeface="Times New Roman"/>
                <a:cs typeface="Times New Roman"/>
              </a:rPr>
              <a:t>	</a:t>
            </a:r>
            <a:r>
              <a:rPr lang="uk-UA" sz="2400" dirty="0" smtClean="0">
                <a:latin typeface="Times New Roman"/>
                <a:ea typeface="Times New Roman"/>
                <a:cs typeface="Times New Roman"/>
              </a:rPr>
              <a:t>Перед</a:t>
            </a:r>
            <a:r>
              <a:rPr lang="uk-UA" sz="2400" spc="5" dirty="0" smtClean="0">
                <a:latin typeface="Times New Roman"/>
                <a:ea typeface="Times New Roman"/>
                <a:cs typeface="Times New Roman"/>
              </a:rPr>
              <a:t> </a:t>
            </a:r>
            <a:r>
              <a:rPr lang="uk-UA" sz="2400" dirty="0">
                <a:latin typeface="Times New Roman"/>
                <a:ea typeface="Times New Roman"/>
                <a:cs typeface="Times New Roman"/>
              </a:rPr>
              <a:t>відбором тварин у групи їх повинен оглянути ветлікар,</a:t>
            </a:r>
            <a:r>
              <a:rPr lang="uk-UA" sz="2400" spc="5" dirty="0">
                <a:latin typeface="Times New Roman"/>
                <a:ea typeface="Times New Roman"/>
                <a:cs typeface="Times New Roman"/>
              </a:rPr>
              <a:t> </a:t>
            </a:r>
            <a:r>
              <a:rPr lang="uk-UA" sz="2400" dirty="0">
                <a:latin typeface="Times New Roman"/>
                <a:ea typeface="Times New Roman"/>
                <a:cs typeface="Times New Roman"/>
              </a:rPr>
              <a:t>зробити</a:t>
            </a:r>
            <a:r>
              <a:rPr lang="uk-UA" sz="2400" spc="5" dirty="0">
                <a:latin typeface="Times New Roman"/>
                <a:ea typeface="Times New Roman"/>
                <a:cs typeface="Times New Roman"/>
              </a:rPr>
              <a:t> </a:t>
            </a:r>
            <a:r>
              <a:rPr lang="uk-UA" sz="2400" dirty="0">
                <a:latin typeface="Times New Roman"/>
                <a:ea typeface="Times New Roman"/>
                <a:cs typeface="Times New Roman"/>
              </a:rPr>
              <a:t>необхідні щеплення, дегельмінтизацію, хворих і тих, що видужали,</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10" dirty="0">
                <a:latin typeface="Times New Roman"/>
                <a:ea typeface="Times New Roman"/>
                <a:cs typeface="Times New Roman"/>
              </a:rPr>
              <a:t> </a:t>
            </a:r>
            <a:r>
              <a:rPr lang="uk-UA" sz="2400" dirty="0">
                <a:latin typeface="Times New Roman"/>
                <a:ea typeface="Times New Roman"/>
                <a:cs typeface="Times New Roman"/>
              </a:rPr>
              <a:t>дослід</a:t>
            </a:r>
            <a:r>
              <a:rPr lang="uk-UA" sz="2400" spc="-25" dirty="0">
                <a:latin typeface="Times New Roman"/>
                <a:ea typeface="Times New Roman"/>
                <a:cs typeface="Times New Roman"/>
              </a:rPr>
              <a:t> </a:t>
            </a:r>
            <a:r>
              <a:rPr lang="uk-UA" sz="2400" dirty="0">
                <a:latin typeface="Times New Roman"/>
                <a:ea typeface="Times New Roman"/>
                <a:cs typeface="Times New Roman"/>
              </a:rPr>
              <a:t>не</a:t>
            </a:r>
            <a:r>
              <a:rPr lang="uk-UA" sz="2400" spc="-15" dirty="0">
                <a:latin typeface="Times New Roman"/>
                <a:ea typeface="Times New Roman"/>
                <a:cs typeface="Times New Roman"/>
              </a:rPr>
              <a:t> </a:t>
            </a:r>
            <a:r>
              <a:rPr lang="uk-UA" sz="2400" dirty="0">
                <a:latin typeface="Times New Roman"/>
                <a:ea typeface="Times New Roman"/>
                <a:cs typeface="Times New Roman"/>
              </a:rPr>
              <a:t>включати.</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dirty="0" smtClean="0">
                <a:latin typeface="Times New Roman"/>
                <a:ea typeface="Times New Roman"/>
                <a:cs typeface="Times New Roman"/>
              </a:rPr>
              <a:t>При</a:t>
            </a:r>
            <a:r>
              <a:rPr lang="uk-UA" sz="2400" spc="5" dirty="0" smtClean="0">
                <a:latin typeface="Times New Roman"/>
                <a:ea typeface="Times New Roman"/>
                <a:cs typeface="Times New Roman"/>
              </a:rPr>
              <a:t> </a:t>
            </a:r>
            <a:r>
              <a:rPr lang="uk-UA" sz="2400" dirty="0">
                <a:latin typeface="Times New Roman"/>
                <a:ea typeface="Times New Roman"/>
                <a:cs typeface="Times New Roman"/>
              </a:rPr>
              <a:t>підборі</a:t>
            </a:r>
            <a:r>
              <a:rPr lang="uk-UA" sz="2400" spc="5" dirty="0">
                <a:latin typeface="Times New Roman"/>
                <a:ea typeface="Times New Roman"/>
                <a:cs typeface="Times New Roman"/>
              </a:rPr>
              <a:t> </a:t>
            </a:r>
            <a:r>
              <a:rPr lang="uk-UA" sz="2400" dirty="0">
                <a:latin typeface="Times New Roman"/>
                <a:ea typeface="Times New Roman"/>
                <a:cs typeface="Times New Roman"/>
              </a:rPr>
              <a:t>тварин</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5" dirty="0">
                <a:latin typeface="Times New Roman"/>
                <a:ea typeface="Times New Roman"/>
                <a:cs typeface="Times New Roman"/>
              </a:rPr>
              <a:t> </a:t>
            </a:r>
            <a:r>
              <a:rPr lang="uk-UA" sz="2400" dirty="0">
                <a:latin typeface="Times New Roman"/>
                <a:ea typeface="Times New Roman"/>
                <a:cs typeface="Times New Roman"/>
              </a:rPr>
              <a:t>групи</a:t>
            </a:r>
            <a:r>
              <a:rPr lang="uk-UA" sz="2400" spc="5" dirty="0">
                <a:latin typeface="Times New Roman"/>
                <a:ea typeface="Times New Roman"/>
                <a:cs typeface="Times New Roman"/>
              </a:rPr>
              <a:t> </a:t>
            </a:r>
            <a:r>
              <a:rPr lang="uk-UA" sz="2400" dirty="0">
                <a:latin typeface="Times New Roman"/>
                <a:ea typeface="Times New Roman"/>
                <a:cs typeface="Times New Roman"/>
              </a:rPr>
              <a:t>використовують</a:t>
            </a:r>
            <a:r>
              <a:rPr lang="uk-UA" sz="2400" spc="5" dirty="0">
                <a:latin typeface="Times New Roman"/>
                <a:ea typeface="Times New Roman"/>
                <a:cs typeface="Times New Roman"/>
              </a:rPr>
              <a:t> </a:t>
            </a:r>
            <a:r>
              <a:rPr lang="uk-UA" sz="2400" dirty="0">
                <a:latin typeface="Times New Roman"/>
                <a:ea typeface="Times New Roman"/>
                <a:cs typeface="Times New Roman"/>
              </a:rPr>
              <a:t>первинну</a:t>
            </a:r>
            <a:r>
              <a:rPr lang="uk-UA" sz="2400" spc="5" dirty="0">
                <a:latin typeface="Times New Roman"/>
                <a:ea typeface="Times New Roman"/>
                <a:cs typeface="Times New Roman"/>
              </a:rPr>
              <a:t> </a:t>
            </a:r>
            <a:r>
              <a:rPr lang="uk-UA" sz="2400" dirty="0">
                <a:latin typeface="Times New Roman"/>
                <a:ea typeface="Times New Roman"/>
                <a:cs typeface="Times New Roman"/>
              </a:rPr>
              <a:t>документацію. </a:t>
            </a:r>
            <a:r>
              <a:rPr lang="uk-UA" sz="2400" dirty="0" smtClean="0">
                <a:latin typeface="Times New Roman"/>
                <a:ea typeface="Times New Roman"/>
                <a:cs typeface="Times New Roman"/>
              </a:rPr>
              <a:t/>
            </a:r>
            <a:br>
              <a:rPr lang="uk-UA" sz="2400" dirty="0" smtClean="0">
                <a:latin typeface="Times New Roman"/>
                <a:ea typeface="Times New Roman"/>
                <a:cs typeface="Times New Roman"/>
              </a:rPr>
            </a:br>
            <a:r>
              <a:rPr lang="uk-UA" sz="2400" dirty="0">
                <a:latin typeface="Times New Roman"/>
                <a:ea typeface="Times New Roman"/>
                <a:cs typeface="Times New Roman"/>
              </a:rPr>
              <a:t>	</a:t>
            </a:r>
            <a:r>
              <a:rPr lang="uk-UA" sz="2400" dirty="0" smtClean="0">
                <a:latin typeface="Times New Roman"/>
                <a:ea typeface="Times New Roman"/>
                <a:cs typeface="Times New Roman"/>
              </a:rPr>
              <a:t>У </a:t>
            </a:r>
            <a:r>
              <a:rPr lang="uk-UA" sz="2400" dirty="0">
                <a:latin typeface="Times New Roman"/>
                <a:ea typeface="Times New Roman"/>
                <a:cs typeface="Times New Roman"/>
              </a:rPr>
              <a:t>багатоплідних тварин (свині, кролі) пари-аналоги</a:t>
            </a:r>
            <a:r>
              <a:rPr lang="uk-UA" sz="2400" spc="5" dirty="0">
                <a:latin typeface="Times New Roman"/>
                <a:ea typeface="Times New Roman"/>
                <a:cs typeface="Times New Roman"/>
              </a:rPr>
              <a:t> </a:t>
            </a:r>
            <a:r>
              <a:rPr lang="uk-UA" sz="2400" dirty="0">
                <a:latin typeface="Times New Roman"/>
                <a:ea typeface="Times New Roman"/>
                <a:cs typeface="Times New Roman"/>
              </a:rPr>
              <a:t>відбирають</a:t>
            </a:r>
            <a:r>
              <a:rPr lang="uk-UA" sz="2400" spc="5" dirty="0">
                <a:latin typeface="Times New Roman"/>
                <a:ea typeface="Times New Roman"/>
                <a:cs typeface="Times New Roman"/>
              </a:rPr>
              <a:t> </a:t>
            </a:r>
            <a:r>
              <a:rPr lang="uk-UA" sz="2400" dirty="0">
                <a:latin typeface="Times New Roman"/>
                <a:ea typeface="Times New Roman"/>
                <a:cs typeface="Times New Roman"/>
              </a:rPr>
              <a:t>із</a:t>
            </a:r>
            <a:r>
              <a:rPr lang="uk-UA" sz="2400" spc="5" dirty="0">
                <a:latin typeface="Times New Roman"/>
                <a:ea typeface="Times New Roman"/>
                <a:cs typeface="Times New Roman"/>
              </a:rPr>
              <a:t> </a:t>
            </a:r>
            <a:r>
              <a:rPr lang="uk-UA" sz="2400" dirty="0">
                <a:latin typeface="Times New Roman"/>
                <a:ea typeface="Times New Roman"/>
                <a:cs typeface="Times New Roman"/>
              </a:rPr>
              <a:t>одного</a:t>
            </a:r>
            <a:r>
              <a:rPr lang="uk-UA" sz="2400" spc="5" dirty="0">
                <a:latin typeface="Times New Roman"/>
                <a:ea typeface="Times New Roman"/>
                <a:cs typeface="Times New Roman"/>
              </a:rPr>
              <a:t> </a:t>
            </a:r>
            <a:r>
              <a:rPr lang="uk-UA" sz="2400" dirty="0">
                <a:latin typeface="Times New Roman"/>
                <a:ea typeface="Times New Roman"/>
                <a:cs typeface="Times New Roman"/>
              </a:rPr>
              <a:t>гнізда,</a:t>
            </a:r>
            <a:r>
              <a:rPr lang="uk-UA" sz="2400" spc="5" dirty="0">
                <a:latin typeface="Times New Roman"/>
                <a:ea typeface="Times New Roman"/>
                <a:cs typeface="Times New Roman"/>
              </a:rPr>
              <a:t> </a:t>
            </a:r>
            <a:r>
              <a:rPr lang="uk-UA" sz="2400" dirty="0">
                <a:latin typeface="Times New Roman"/>
                <a:ea typeface="Times New Roman"/>
                <a:cs typeface="Times New Roman"/>
              </a:rPr>
              <a:t>тоді</a:t>
            </a:r>
            <a:r>
              <a:rPr lang="uk-UA" sz="2400" spc="5" dirty="0">
                <a:latin typeface="Times New Roman"/>
                <a:ea typeface="Times New Roman"/>
                <a:cs typeface="Times New Roman"/>
              </a:rPr>
              <a:t> </a:t>
            </a:r>
            <a:r>
              <a:rPr lang="uk-UA" sz="2400" dirty="0">
                <a:latin typeface="Times New Roman"/>
                <a:ea typeface="Times New Roman"/>
                <a:cs typeface="Times New Roman"/>
              </a:rPr>
              <a:t>вони</a:t>
            </a:r>
            <a:r>
              <a:rPr lang="uk-UA" sz="2400" spc="5" dirty="0">
                <a:latin typeface="Times New Roman"/>
                <a:ea typeface="Times New Roman"/>
                <a:cs typeface="Times New Roman"/>
              </a:rPr>
              <a:t> </a:t>
            </a:r>
            <a:r>
              <a:rPr lang="uk-UA" sz="2400" dirty="0">
                <a:latin typeface="Times New Roman"/>
                <a:ea typeface="Times New Roman"/>
                <a:cs typeface="Times New Roman"/>
              </a:rPr>
              <a:t>будуть</a:t>
            </a:r>
            <a:r>
              <a:rPr lang="uk-UA" sz="2400" spc="5" dirty="0">
                <a:latin typeface="Times New Roman"/>
                <a:ea typeface="Times New Roman"/>
                <a:cs typeface="Times New Roman"/>
              </a:rPr>
              <a:t> </a:t>
            </a:r>
            <a:r>
              <a:rPr lang="uk-UA" sz="2400" dirty="0">
                <a:latin typeface="Times New Roman"/>
                <a:ea typeface="Times New Roman"/>
                <a:cs typeface="Times New Roman"/>
              </a:rPr>
              <a:t>аналогічними,</a:t>
            </a:r>
            <a:r>
              <a:rPr lang="uk-UA" sz="2400" spc="5" dirty="0">
                <a:latin typeface="Times New Roman"/>
                <a:ea typeface="Times New Roman"/>
                <a:cs typeface="Times New Roman"/>
              </a:rPr>
              <a:t> </a:t>
            </a:r>
            <a:r>
              <a:rPr lang="uk-UA" sz="2400" dirty="0">
                <a:latin typeface="Times New Roman"/>
                <a:ea typeface="Times New Roman"/>
                <a:cs typeface="Times New Roman"/>
              </a:rPr>
              <a:t>за</a:t>
            </a:r>
            <a:r>
              <a:rPr lang="uk-UA" sz="2400" spc="5" dirty="0">
                <a:latin typeface="Times New Roman"/>
                <a:ea typeface="Times New Roman"/>
                <a:cs typeface="Times New Roman"/>
              </a:rPr>
              <a:t> </a:t>
            </a:r>
            <a:r>
              <a:rPr lang="uk-UA" sz="2400" dirty="0">
                <a:latin typeface="Times New Roman"/>
                <a:ea typeface="Times New Roman"/>
                <a:cs typeface="Times New Roman"/>
              </a:rPr>
              <a:t>походженням і віком. </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4090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94722"/>
          </a:xfrm>
        </p:spPr>
        <p:txBody>
          <a:bodyPr>
            <a:noAutofit/>
          </a:bodyPr>
          <a:lstStyle/>
          <a:p>
            <a:pPr marL="75565" marR="162560" indent="344170" algn="l">
              <a:lnSpc>
                <a:spcPct val="115000"/>
              </a:lnSpc>
              <a:spcBef>
                <a:spcPts val="5"/>
              </a:spcBef>
              <a:spcAft>
                <a:spcPts val="0"/>
              </a:spcAft>
            </a:pPr>
            <a:r>
              <a:rPr lang="ru-RU" sz="2400" spc="5" dirty="0" smtClean="0">
                <a:latin typeface="Times New Roman"/>
                <a:ea typeface="Times New Roman"/>
                <a:cs typeface="Times New Roman"/>
              </a:rPr>
              <a:t>      При </a:t>
            </a:r>
            <a:r>
              <a:rPr lang="ru-RU" sz="2400" b="1" spc="5" dirty="0" err="1">
                <a:solidFill>
                  <a:srgbClr val="C00000"/>
                </a:solidFill>
                <a:latin typeface="Times New Roman"/>
                <a:ea typeface="Times New Roman"/>
                <a:cs typeface="Times New Roman"/>
              </a:rPr>
              <a:t>формуванні</a:t>
            </a:r>
            <a:r>
              <a:rPr lang="ru-RU" sz="2400" b="1" spc="5" dirty="0">
                <a:solidFill>
                  <a:srgbClr val="C00000"/>
                </a:solidFill>
                <a:latin typeface="Times New Roman"/>
                <a:ea typeface="Times New Roman"/>
                <a:cs typeface="Times New Roman"/>
              </a:rPr>
              <a:t> </a:t>
            </a:r>
            <a:r>
              <a:rPr lang="ru-RU" sz="2400" b="1" spc="5" dirty="0" err="1">
                <a:solidFill>
                  <a:srgbClr val="C00000"/>
                </a:solidFill>
                <a:latin typeface="Times New Roman"/>
                <a:ea typeface="Times New Roman"/>
                <a:cs typeface="Times New Roman"/>
              </a:rPr>
              <a:t>груп</a:t>
            </a:r>
            <a:r>
              <a:rPr lang="ru-RU" sz="2400" b="1" spc="5" dirty="0">
                <a:solidFill>
                  <a:srgbClr val="C00000"/>
                </a:solidFill>
                <a:latin typeface="Times New Roman"/>
                <a:ea typeface="Times New Roman"/>
                <a:cs typeface="Times New Roman"/>
              </a:rPr>
              <a:t> молодняку </a:t>
            </a:r>
            <a:r>
              <a:rPr lang="ru-RU" sz="2400" b="1" spc="5" dirty="0" err="1">
                <a:solidFill>
                  <a:srgbClr val="C00000"/>
                </a:solidFill>
                <a:latin typeface="Times New Roman"/>
                <a:ea typeface="Times New Roman"/>
                <a:cs typeface="Times New Roman"/>
              </a:rPr>
              <a:t>великої</a:t>
            </a:r>
            <a:r>
              <a:rPr lang="ru-RU" sz="2400" b="1" spc="5" dirty="0">
                <a:solidFill>
                  <a:srgbClr val="C00000"/>
                </a:solidFill>
                <a:latin typeface="Times New Roman"/>
                <a:ea typeface="Times New Roman"/>
                <a:cs typeface="Times New Roman"/>
              </a:rPr>
              <a:t> </a:t>
            </a:r>
            <a:r>
              <a:rPr lang="ru-RU" sz="2400" b="1" spc="5" dirty="0" err="1">
                <a:solidFill>
                  <a:srgbClr val="C00000"/>
                </a:solidFill>
                <a:latin typeface="Times New Roman"/>
                <a:ea typeface="Times New Roman"/>
                <a:cs typeface="Times New Roman"/>
              </a:rPr>
              <a:t>рогатої</a:t>
            </a:r>
            <a:r>
              <a:rPr lang="ru-RU" sz="2400" b="1" spc="5" dirty="0">
                <a:solidFill>
                  <a:srgbClr val="C00000"/>
                </a:solidFill>
                <a:latin typeface="Times New Roman"/>
                <a:ea typeface="Times New Roman"/>
                <a:cs typeface="Times New Roman"/>
              </a:rPr>
              <a:t> </a:t>
            </a:r>
            <a:r>
              <a:rPr lang="ru-RU" sz="2400" b="1" spc="5" dirty="0" err="1">
                <a:solidFill>
                  <a:srgbClr val="C00000"/>
                </a:solidFill>
                <a:latin typeface="Times New Roman"/>
                <a:ea typeface="Times New Roman"/>
                <a:cs typeface="Times New Roman"/>
              </a:rPr>
              <a:t>худоби</a:t>
            </a:r>
            <a:r>
              <a:rPr lang="ru-RU" sz="2400" spc="5" dirty="0">
                <a:latin typeface="Times New Roman"/>
                <a:ea typeface="Times New Roman"/>
                <a:cs typeface="Times New Roman"/>
              </a:rPr>
              <a:t> до 12-місячного </a:t>
            </a:r>
            <a:r>
              <a:rPr lang="ru-RU" sz="2400" spc="5" dirty="0" err="1">
                <a:latin typeface="Times New Roman"/>
                <a:ea typeface="Times New Roman"/>
                <a:cs typeface="Times New Roman"/>
              </a:rPr>
              <a:t>віку</a:t>
            </a:r>
            <a:r>
              <a:rPr lang="ru-RU" sz="2400" spc="5" dirty="0">
                <a:latin typeface="Times New Roman"/>
                <a:ea typeface="Times New Roman"/>
                <a:cs typeface="Times New Roman"/>
              </a:rPr>
              <a:t> допустима </a:t>
            </a:r>
            <a:r>
              <a:rPr lang="ru-RU" sz="2400" spc="5" dirty="0" err="1">
                <a:latin typeface="Times New Roman"/>
                <a:ea typeface="Times New Roman"/>
                <a:cs typeface="Times New Roman"/>
              </a:rPr>
              <a:t>різниця</a:t>
            </a:r>
            <a:r>
              <a:rPr lang="ru-RU" sz="2400" spc="5" dirty="0">
                <a:latin typeface="Times New Roman"/>
                <a:ea typeface="Times New Roman"/>
                <a:cs typeface="Times New Roman"/>
              </a:rPr>
              <a:t> </a:t>
            </a:r>
            <a:r>
              <a:rPr lang="ru-RU" sz="2400" spc="5" dirty="0" err="1">
                <a:latin typeface="Times New Roman"/>
                <a:ea typeface="Times New Roman"/>
                <a:cs typeface="Times New Roman"/>
              </a:rPr>
              <a:t>між</a:t>
            </a:r>
            <a:r>
              <a:rPr lang="ru-RU" sz="2400" spc="5" dirty="0">
                <a:latin typeface="Times New Roman"/>
                <a:ea typeface="Times New Roman"/>
                <a:cs typeface="Times New Roman"/>
              </a:rPr>
              <a:t> аналогами за </a:t>
            </a:r>
            <a:r>
              <a:rPr lang="ru-RU" sz="2400" spc="5" dirty="0" err="1">
                <a:latin typeface="Times New Roman"/>
                <a:ea typeface="Times New Roman"/>
                <a:cs typeface="Times New Roman"/>
              </a:rPr>
              <a:t>віком</a:t>
            </a:r>
            <a:r>
              <a:rPr lang="ru-RU" sz="2400" spc="5" dirty="0">
                <a:latin typeface="Times New Roman"/>
                <a:ea typeface="Times New Roman"/>
                <a:cs typeface="Times New Roman"/>
              </a:rPr>
              <a:t> 10-15 </a:t>
            </a:r>
            <a:r>
              <a:rPr lang="ru-RU" sz="2400" spc="5" dirty="0" err="1">
                <a:latin typeface="Times New Roman"/>
                <a:ea typeface="Times New Roman"/>
                <a:cs typeface="Times New Roman"/>
              </a:rPr>
              <a:t>днів</a:t>
            </a:r>
            <a:r>
              <a:rPr lang="ru-RU" sz="2400" spc="5" dirty="0">
                <a:latin typeface="Times New Roman"/>
                <a:ea typeface="Times New Roman"/>
                <a:cs typeface="Times New Roman"/>
              </a:rPr>
              <a:t>, за живою </a:t>
            </a:r>
            <a:r>
              <a:rPr lang="ru-RU" sz="2400" spc="5" dirty="0" err="1">
                <a:latin typeface="Times New Roman"/>
                <a:ea typeface="Times New Roman"/>
                <a:cs typeface="Times New Roman"/>
              </a:rPr>
              <a:t>масою</a:t>
            </a:r>
            <a:r>
              <a:rPr lang="ru-RU" sz="2400" spc="5" dirty="0">
                <a:latin typeface="Times New Roman"/>
                <a:ea typeface="Times New Roman"/>
                <a:cs typeface="Times New Roman"/>
              </a:rPr>
              <a:t> 5-10%, </a:t>
            </a:r>
            <a:r>
              <a:rPr lang="ru-RU" sz="2400" spc="5" dirty="0" err="1">
                <a:latin typeface="Times New Roman"/>
                <a:ea typeface="Times New Roman"/>
                <a:cs typeface="Times New Roman"/>
              </a:rPr>
              <a:t>або</a:t>
            </a:r>
            <a:r>
              <a:rPr lang="ru-RU" sz="2400" spc="5" dirty="0">
                <a:latin typeface="Times New Roman"/>
                <a:ea typeface="Times New Roman"/>
                <a:cs typeface="Times New Roman"/>
              </a:rPr>
              <a:t> 2-3% </a:t>
            </a:r>
            <a:r>
              <a:rPr lang="ru-RU" sz="2400" spc="5" dirty="0" err="1">
                <a:latin typeface="Times New Roman"/>
                <a:ea typeface="Times New Roman"/>
                <a:cs typeface="Times New Roman"/>
              </a:rPr>
              <a:t>від</a:t>
            </a:r>
            <a:r>
              <a:rPr lang="ru-RU" sz="2400" spc="5" dirty="0">
                <a:latin typeface="Times New Roman"/>
                <a:ea typeface="Times New Roman"/>
                <a:cs typeface="Times New Roman"/>
              </a:rPr>
              <a:t> </a:t>
            </a:r>
            <a:r>
              <a:rPr lang="ru-RU" sz="2400" spc="5" dirty="0" err="1">
                <a:latin typeface="Times New Roman"/>
                <a:ea typeface="Times New Roman"/>
                <a:cs typeface="Times New Roman"/>
              </a:rPr>
              <a:t>середнього</a:t>
            </a:r>
            <a:r>
              <a:rPr lang="ru-RU" sz="2400" spc="5" dirty="0">
                <a:latin typeface="Times New Roman"/>
                <a:ea typeface="Times New Roman"/>
                <a:cs typeface="Times New Roman"/>
              </a:rPr>
              <a:t> </a:t>
            </a:r>
            <a:r>
              <a:rPr lang="ru-RU" sz="2400" spc="5" dirty="0" err="1">
                <a:latin typeface="Times New Roman"/>
                <a:ea typeface="Times New Roman"/>
                <a:cs typeface="Times New Roman"/>
              </a:rPr>
              <a:t>показника</a:t>
            </a:r>
            <a:r>
              <a:rPr lang="ru-RU" sz="2400" spc="5" dirty="0">
                <a:latin typeface="Times New Roman"/>
                <a:ea typeface="Times New Roman"/>
                <a:cs typeface="Times New Roman"/>
              </a:rPr>
              <a:t> по </a:t>
            </a:r>
            <a:r>
              <a:rPr lang="ru-RU" sz="2400" spc="5" dirty="0" err="1">
                <a:latin typeface="Times New Roman"/>
                <a:ea typeface="Times New Roman"/>
                <a:cs typeface="Times New Roman"/>
              </a:rPr>
              <a:t>групі</a:t>
            </a:r>
            <a:r>
              <a:rPr lang="ru-RU" sz="2400" spc="5" dirty="0">
                <a:latin typeface="Times New Roman"/>
                <a:ea typeface="Times New Roman"/>
                <a:cs typeface="Times New Roman"/>
              </a:rPr>
              <a:t>. </a:t>
            </a:r>
            <a:r>
              <a:rPr lang="ru-RU" sz="2400" spc="5" dirty="0" smtClean="0">
                <a:latin typeface="Times New Roman"/>
                <a:ea typeface="Times New Roman"/>
                <a:cs typeface="Times New Roman"/>
              </a:rPr>
              <a:t/>
            </a:r>
            <a:br>
              <a:rPr lang="ru-RU" sz="2400" spc="5" dirty="0" smtClean="0">
                <a:latin typeface="Times New Roman"/>
                <a:ea typeface="Times New Roman"/>
                <a:cs typeface="Times New Roman"/>
              </a:rPr>
            </a:br>
            <a:r>
              <a:rPr lang="ru-RU" sz="2400" spc="5" dirty="0">
                <a:latin typeface="Times New Roman"/>
                <a:ea typeface="Times New Roman"/>
                <a:cs typeface="Times New Roman"/>
              </a:rPr>
              <a:t>	</a:t>
            </a:r>
            <a:r>
              <a:rPr lang="ru-RU" sz="2400" spc="5" dirty="0" smtClean="0">
                <a:latin typeface="Times New Roman"/>
                <a:ea typeface="Times New Roman"/>
                <a:cs typeface="Times New Roman"/>
              </a:rPr>
              <a:t>За </a:t>
            </a:r>
            <a:r>
              <a:rPr lang="ru-RU" sz="2400" spc="5" dirty="0" err="1">
                <a:latin typeface="Times New Roman"/>
                <a:ea typeface="Times New Roman"/>
                <a:cs typeface="Times New Roman"/>
              </a:rPr>
              <a:t>походженням</a:t>
            </a:r>
            <a:r>
              <a:rPr lang="ru-RU" sz="2400" spc="5" dirty="0">
                <a:latin typeface="Times New Roman"/>
                <a:ea typeface="Times New Roman"/>
                <a:cs typeface="Times New Roman"/>
              </a:rPr>
              <a:t> </a:t>
            </a:r>
            <a:r>
              <a:rPr lang="ru-RU" sz="2400" spc="5" dirty="0" err="1">
                <a:latin typeface="Times New Roman"/>
                <a:ea typeface="Times New Roman"/>
                <a:cs typeface="Times New Roman"/>
              </a:rPr>
              <a:t>бажано</a:t>
            </a:r>
            <a:r>
              <a:rPr lang="ru-RU" sz="2400" spc="5" dirty="0">
                <a:latin typeface="Times New Roman"/>
                <a:ea typeface="Times New Roman"/>
                <a:cs typeface="Times New Roman"/>
              </a:rPr>
              <a:t> </a:t>
            </a:r>
            <a:r>
              <a:rPr lang="ru-RU" sz="2400" spc="5" dirty="0" err="1">
                <a:latin typeface="Times New Roman"/>
                <a:ea typeface="Times New Roman"/>
                <a:cs typeface="Times New Roman"/>
              </a:rPr>
              <a:t>підбирати</a:t>
            </a:r>
            <a:r>
              <a:rPr lang="ru-RU" sz="2400" spc="5" dirty="0">
                <a:latin typeface="Times New Roman"/>
                <a:ea typeface="Times New Roman"/>
                <a:cs typeface="Times New Roman"/>
              </a:rPr>
              <a:t> </a:t>
            </a:r>
            <a:r>
              <a:rPr lang="ru-RU" sz="2400" spc="5" dirty="0" err="1">
                <a:latin typeface="Times New Roman"/>
                <a:ea typeface="Times New Roman"/>
                <a:cs typeface="Times New Roman"/>
              </a:rPr>
              <a:t>напівсестер</a:t>
            </a:r>
            <a:r>
              <a:rPr lang="ru-RU" sz="2400" spc="5" dirty="0">
                <a:latin typeface="Times New Roman"/>
                <a:ea typeface="Times New Roman"/>
                <a:cs typeface="Times New Roman"/>
              </a:rPr>
              <a:t> </a:t>
            </a:r>
            <a:r>
              <a:rPr lang="ru-RU" sz="2400" spc="5" dirty="0" err="1">
                <a:latin typeface="Times New Roman"/>
                <a:ea typeface="Times New Roman"/>
                <a:cs typeface="Times New Roman"/>
              </a:rPr>
              <a:t>або</a:t>
            </a:r>
            <a:r>
              <a:rPr lang="ru-RU" sz="2400" spc="5" dirty="0">
                <a:latin typeface="Times New Roman"/>
                <a:ea typeface="Times New Roman"/>
                <a:cs typeface="Times New Roman"/>
              </a:rPr>
              <a:t> </a:t>
            </a:r>
            <a:r>
              <a:rPr lang="ru-RU" sz="2400" spc="5" dirty="0" err="1">
                <a:latin typeface="Times New Roman"/>
                <a:ea typeface="Times New Roman"/>
                <a:cs typeface="Times New Roman"/>
              </a:rPr>
              <a:t>напівбратів</a:t>
            </a:r>
            <a:r>
              <a:rPr lang="ru-RU" sz="2400" spc="5" dirty="0">
                <a:latin typeface="Times New Roman"/>
                <a:ea typeface="Times New Roman"/>
                <a:cs typeface="Times New Roman"/>
              </a:rPr>
              <a:t> за </a:t>
            </a:r>
            <a:r>
              <a:rPr lang="ru-RU" sz="2400" spc="5" dirty="0" err="1">
                <a:latin typeface="Times New Roman"/>
                <a:ea typeface="Times New Roman"/>
                <a:cs typeface="Times New Roman"/>
              </a:rPr>
              <a:t>батьком</a:t>
            </a:r>
            <a:r>
              <a:rPr lang="ru-RU" sz="2400" spc="5" dirty="0">
                <a:latin typeface="Times New Roman"/>
                <a:ea typeface="Times New Roman"/>
                <a:cs typeface="Times New Roman"/>
              </a:rPr>
              <a:t>.</a:t>
            </a:r>
            <a:r>
              <a:rPr lang="ru-RU" sz="2400" dirty="0">
                <a:ea typeface="Calibri"/>
                <a:cs typeface="Times New Roman"/>
              </a:rPr>
              <a:t/>
            </a:r>
            <a:br>
              <a:rPr lang="ru-RU" sz="2400" dirty="0">
                <a:ea typeface="Calibri"/>
                <a:cs typeface="Times New Roman"/>
              </a:rPr>
            </a:br>
            <a:r>
              <a:rPr lang="ru-RU" sz="2400" dirty="0" smtClean="0">
                <a:ea typeface="Calibri"/>
                <a:cs typeface="Times New Roman"/>
              </a:rPr>
              <a:t>	</a:t>
            </a:r>
            <a:r>
              <a:rPr lang="ru-RU" sz="2400" spc="5" dirty="0" err="1" smtClean="0">
                <a:latin typeface="Times New Roman"/>
                <a:ea typeface="Times New Roman"/>
                <a:cs typeface="Times New Roman"/>
              </a:rPr>
              <a:t>Гранична</a:t>
            </a:r>
            <a:r>
              <a:rPr lang="ru-RU" sz="2400" spc="5" dirty="0" smtClean="0">
                <a:latin typeface="Times New Roman"/>
                <a:ea typeface="Times New Roman"/>
                <a:cs typeface="Times New Roman"/>
              </a:rPr>
              <a:t> </a:t>
            </a:r>
            <a:r>
              <a:rPr lang="ru-RU" sz="2400" spc="5" dirty="0" err="1">
                <a:latin typeface="Times New Roman"/>
                <a:ea typeface="Times New Roman"/>
                <a:cs typeface="Times New Roman"/>
              </a:rPr>
              <a:t>різниця</a:t>
            </a:r>
            <a:r>
              <a:rPr lang="ru-RU" sz="2400" spc="5" dirty="0">
                <a:latin typeface="Times New Roman"/>
                <a:ea typeface="Times New Roman"/>
                <a:cs typeface="Times New Roman"/>
              </a:rPr>
              <a:t> </a:t>
            </a:r>
            <a:r>
              <a:rPr lang="ru-RU" sz="2400" spc="5" dirty="0" err="1">
                <a:latin typeface="Times New Roman"/>
                <a:ea typeface="Times New Roman"/>
                <a:cs typeface="Times New Roman"/>
              </a:rPr>
              <a:t>між</a:t>
            </a:r>
            <a:r>
              <a:rPr lang="ru-RU" sz="2400" spc="5" dirty="0">
                <a:latin typeface="Times New Roman"/>
                <a:ea typeface="Times New Roman"/>
                <a:cs typeface="Times New Roman"/>
              </a:rPr>
              <a:t> </a:t>
            </a:r>
            <a:r>
              <a:rPr lang="ru-RU" sz="2400" spc="5" dirty="0" err="1">
                <a:latin typeface="Times New Roman"/>
                <a:ea typeface="Times New Roman"/>
                <a:cs typeface="Times New Roman"/>
              </a:rPr>
              <a:t>групами</a:t>
            </a:r>
            <a:r>
              <a:rPr lang="ru-RU" sz="2400" spc="5" dirty="0">
                <a:latin typeface="Times New Roman"/>
                <a:ea typeface="Times New Roman"/>
                <a:cs typeface="Times New Roman"/>
              </a:rPr>
              <a:t> у </a:t>
            </a:r>
            <a:r>
              <a:rPr lang="ru-RU" sz="2400" spc="5" dirty="0" err="1">
                <a:latin typeface="Times New Roman"/>
                <a:ea typeface="Times New Roman"/>
                <a:cs typeface="Times New Roman"/>
              </a:rPr>
              <a:t>віці</a:t>
            </a:r>
            <a:r>
              <a:rPr lang="ru-RU" sz="2400" spc="5" dirty="0">
                <a:latin typeface="Times New Roman"/>
                <a:ea typeface="Times New Roman"/>
                <a:cs typeface="Times New Roman"/>
              </a:rPr>
              <a:t> за </a:t>
            </a:r>
            <a:r>
              <a:rPr lang="ru-RU" sz="2400" spc="5" dirty="0" err="1">
                <a:latin typeface="Times New Roman"/>
                <a:ea typeface="Times New Roman"/>
                <a:cs typeface="Times New Roman"/>
              </a:rPr>
              <a:t>середніми</a:t>
            </a:r>
            <a:r>
              <a:rPr lang="ru-RU" sz="2400" spc="5" dirty="0">
                <a:latin typeface="Times New Roman"/>
                <a:ea typeface="Times New Roman"/>
                <a:cs typeface="Times New Roman"/>
              </a:rPr>
              <a:t> </a:t>
            </a:r>
            <a:r>
              <a:rPr lang="ru-RU" sz="2400" spc="5" dirty="0" err="1">
                <a:latin typeface="Times New Roman"/>
                <a:ea typeface="Times New Roman"/>
                <a:cs typeface="Times New Roman"/>
              </a:rPr>
              <a:t>показниками</a:t>
            </a:r>
            <a:r>
              <a:rPr lang="ru-RU" sz="2400" spc="5" dirty="0">
                <a:latin typeface="Times New Roman"/>
                <a:ea typeface="Times New Roman"/>
                <a:cs typeface="Times New Roman"/>
              </a:rPr>
              <a:t> не повинна </a:t>
            </a:r>
            <a:r>
              <a:rPr lang="ru-RU" sz="2400" spc="5" dirty="0" err="1">
                <a:latin typeface="Times New Roman"/>
                <a:ea typeface="Times New Roman"/>
                <a:cs typeface="Times New Roman"/>
              </a:rPr>
              <a:t>перевищувати</a:t>
            </a:r>
            <a:r>
              <a:rPr lang="ru-RU" sz="2400" spc="5" dirty="0">
                <a:latin typeface="Times New Roman"/>
                <a:ea typeface="Times New Roman"/>
                <a:cs typeface="Times New Roman"/>
              </a:rPr>
              <a:t> 5%, у </a:t>
            </a:r>
            <a:r>
              <a:rPr lang="ru-RU" sz="2400" spc="5" dirty="0" err="1">
                <a:latin typeface="Times New Roman"/>
                <a:ea typeface="Times New Roman"/>
                <a:cs typeface="Times New Roman"/>
              </a:rPr>
              <a:t>живій</a:t>
            </a:r>
            <a:r>
              <a:rPr lang="ru-RU" sz="2400" spc="5" dirty="0">
                <a:latin typeface="Times New Roman"/>
                <a:ea typeface="Times New Roman"/>
                <a:cs typeface="Times New Roman"/>
              </a:rPr>
              <a:t> </a:t>
            </a:r>
            <a:r>
              <a:rPr lang="ru-RU" sz="2400" spc="5" dirty="0" err="1">
                <a:latin typeface="Times New Roman"/>
                <a:ea typeface="Times New Roman"/>
                <a:cs typeface="Times New Roman"/>
              </a:rPr>
              <a:t>масі</a:t>
            </a:r>
            <a:r>
              <a:rPr lang="ru-RU" sz="2400" spc="5" dirty="0">
                <a:latin typeface="Times New Roman"/>
                <a:ea typeface="Times New Roman"/>
                <a:cs typeface="Times New Roman"/>
              </a:rPr>
              <a:t> - 2%.</a:t>
            </a:r>
            <a:r>
              <a:rPr lang="ru-RU" sz="2400" dirty="0">
                <a:ea typeface="Calibri"/>
                <a:cs typeface="Times New Roman"/>
              </a:rPr>
              <a:t/>
            </a:r>
            <a:br>
              <a:rPr lang="ru-RU" sz="2400" dirty="0">
                <a:ea typeface="Calibri"/>
                <a:cs typeface="Times New Roman"/>
              </a:rPr>
            </a:br>
            <a:r>
              <a:rPr lang="ru-RU" sz="2400" dirty="0" smtClean="0">
                <a:ea typeface="Calibri"/>
                <a:cs typeface="Times New Roman"/>
              </a:rPr>
              <a:t>	</a:t>
            </a:r>
            <a:r>
              <a:rPr lang="ru-RU" sz="2400" b="1" spc="5" dirty="0" smtClean="0">
                <a:solidFill>
                  <a:srgbClr val="C00000"/>
                </a:solidFill>
                <a:latin typeface="Times New Roman"/>
                <a:ea typeface="Times New Roman"/>
                <a:cs typeface="Times New Roman"/>
              </a:rPr>
              <a:t>При </a:t>
            </a:r>
            <a:r>
              <a:rPr lang="ru-RU" sz="2400" b="1" spc="5" dirty="0" err="1">
                <a:solidFill>
                  <a:srgbClr val="C00000"/>
                </a:solidFill>
                <a:latin typeface="Times New Roman"/>
                <a:ea typeface="Times New Roman"/>
                <a:cs typeface="Times New Roman"/>
              </a:rPr>
              <a:t>постановці</a:t>
            </a:r>
            <a:r>
              <a:rPr lang="ru-RU" sz="2400" b="1" spc="5" dirty="0">
                <a:solidFill>
                  <a:srgbClr val="C00000"/>
                </a:solidFill>
                <a:latin typeface="Times New Roman"/>
                <a:ea typeface="Times New Roman"/>
                <a:cs typeface="Times New Roman"/>
              </a:rPr>
              <a:t> </a:t>
            </a:r>
            <a:r>
              <a:rPr lang="ru-RU" sz="2400" b="1" spc="5" dirty="0" err="1">
                <a:solidFill>
                  <a:srgbClr val="C00000"/>
                </a:solidFill>
                <a:latin typeface="Times New Roman"/>
                <a:ea typeface="Times New Roman"/>
                <a:cs typeface="Times New Roman"/>
              </a:rPr>
              <a:t>дослідів</a:t>
            </a:r>
            <a:r>
              <a:rPr lang="ru-RU" sz="2400" b="1" spc="5" dirty="0">
                <a:solidFill>
                  <a:srgbClr val="C00000"/>
                </a:solidFill>
                <a:latin typeface="Times New Roman"/>
                <a:ea typeface="Times New Roman"/>
                <a:cs typeface="Times New Roman"/>
              </a:rPr>
              <a:t> на </a:t>
            </a:r>
            <a:r>
              <a:rPr lang="ru-RU" sz="2400" b="1" spc="5" dirty="0" err="1">
                <a:solidFill>
                  <a:srgbClr val="C00000"/>
                </a:solidFill>
                <a:latin typeface="Times New Roman"/>
                <a:ea typeface="Times New Roman"/>
                <a:cs typeface="Times New Roman"/>
              </a:rPr>
              <a:t>лактуючих</a:t>
            </a:r>
            <a:r>
              <a:rPr lang="ru-RU" sz="2400" b="1" spc="5" dirty="0">
                <a:solidFill>
                  <a:srgbClr val="C00000"/>
                </a:solidFill>
                <a:latin typeface="Times New Roman"/>
                <a:ea typeface="Times New Roman"/>
                <a:cs typeface="Times New Roman"/>
              </a:rPr>
              <a:t> коровах </a:t>
            </a:r>
            <a:r>
              <a:rPr lang="ru-RU" sz="2400" spc="5" dirty="0" err="1">
                <a:latin typeface="Times New Roman"/>
                <a:ea typeface="Times New Roman"/>
                <a:cs typeface="Times New Roman"/>
              </a:rPr>
              <a:t>різниця</a:t>
            </a:r>
            <a:r>
              <a:rPr lang="ru-RU" sz="2400" spc="5" dirty="0">
                <a:latin typeface="Times New Roman"/>
                <a:ea typeface="Times New Roman"/>
                <a:cs typeface="Times New Roman"/>
              </a:rPr>
              <a:t> </a:t>
            </a:r>
            <a:r>
              <a:rPr lang="ru-RU" sz="2400" spc="5" dirty="0" err="1">
                <a:latin typeface="Times New Roman"/>
                <a:ea typeface="Times New Roman"/>
                <a:cs typeface="Times New Roman"/>
              </a:rPr>
              <a:t>між</a:t>
            </a:r>
            <a:r>
              <a:rPr lang="ru-RU" sz="2400" spc="5" dirty="0">
                <a:latin typeface="Times New Roman"/>
                <a:ea typeface="Times New Roman"/>
                <a:cs typeface="Times New Roman"/>
              </a:rPr>
              <a:t> аналогами у </a:t>
            </a:r>
            <a:r>
              <a:rPr lang="ru-RU" sz="2400" spc="5" dirty="0" err="1">
                <a:latin typeface="Times New Roman"/>
                <a:ea typeface="Times New Roman"/>
                <a:cs typeface="Times New Roman"/>
              </a:rPr>
              <a:t>живій</a:t>
            </a:r>
            <a:r>
              <a:rPr lang="ru-RU" sz="2400" spc="5" dirty="0">
                <a:latin typeface="Times New Roman"/>
                <a:ea typeface="Times New Roman"/>
                <a:cs typeface="Times New Roman"/>
              </a:rPr>
              <a:t> </a:t>
            </a:r>
            <a:r>
              <a:rPr lang="ru-RU" sz="2400" spc="5" dirty="0" err="1">
                <a:latin typeface="Times New Roman"/>
                <a:ea typeface="Times New Roman"/>
                <a:cs typeface="Times New Roman"/>
              </a:rPr>
              <a:t>масі</a:t>
            </a:r>
            <a:r>
              <a:rPr lang="ru-RU" sz="2400" spc="5" dirty="0">
                <a:latin typeface="Times New Roman"/>
                <a:ea typeface="Times New Roman"/>
                <a:cs typeface="Times New Roman"/>
              </a:rPr>
              <a:t> не повинна </a:t>
            </a:r>
            <a:r>
              <a:rPr lang="ru-RU" sz="2400" spc="5" dirty="0" err="1">
                <a:latin typeface="Times New Roman"/>
                <a:ea typeface="Times New Roman"/>
                <a:cs typeface="Times New Roman"/>
              </a:rPr>
              <a:t>перевищувати</a:t>
            </a:r>
            <a:r>
              <a:rPr lang="ru-RU" sz="2400" spc="5" dirty="0">
                <a:latin typeface="Times New Roman"/>
                <a:ea typeface="Times New Roman"/>
                <a:cs typeface="Times New Roman"/>
              </a:rPr>
              <a:t> 3-5% </a:t>
            </a:r>
            <a:r>
              <a:rPr lang="ru-RU" sz="2400" spc="5" dirty="0" err="1">
                <a:latin typeface="Times New Roman"/>
                <a:ea typeface="Times New Roman"/>
                <a:cs typeface="Times New Roman"/>
              </a:rPr>
              <a:t>середнього</a:t>
            </a:r>
            <a:r>
              <a:rPr lang="ru-RU" sz="2400" spc="5" dirty="0">
                <a:latin typeface="Times New Roman"/>
                <a:ea typeface="Times New Roman"/>
                <a:cs typeface="Times New Roman"/>
              </a:rPr>
              <a:t> </a:t>
            </a:r>
            <a:r>
              <a:rPr lang="ru-RU" sz="2400" spc="5" dirty="0" err="1">
                <a:latin typeface="Times New Roman"/>
                <a:ea typeface="Times New Roman"/>
                <a:cs typeface="Times New Roman"/>
              </a:rPr>
              <a:t>значення</a:t>
            </a:r>
            <a:r>
              <a:rPr lang="ru-RU" sz="2400" spc="5" dirty="0">
                <a:latin typeface="Times New Roman"/>
                <a:ea typeface="Times New Roman"/>
                <a:cs typeface="Times New Roman"/>
              </a:rPr>
              <a:t>, в </a:t>
            </a:r>
            <a:r>
              <a:rPr lang="ru-RU" sz="2400" spc="5" dirty="0" err="1">
                <a:latin typeface="Times New Roman"/>
                <a:ea typeface="Times New Roman"/>
                <a:cs typeface="Times New Roman"/>
              </a:rPr>
              <a:t>надої</a:t>
            </a:r>
            <a:r>
              <a:rPr lang="ru-RU" sz="2400" spc="5" dirty="0">
                <a:latin typeface="Times New Roman"/>
                <a:ea typeface="Times New Roman"/>
                <a:cs typeface="Times New Roman"/>
              </a:rPr>
              <a:t> молока за </a:t>
            </a:r>
            <a:r>
              <a:rPr lang="ru-RU" sz="2400" spc="5" dirty="0" err="1">
                <a:latin typeface="Times New Roman"/>
                <a:ea typeface="Times New Roman"/>
                <a:cs typeface="Times New Roman"/>
              </a:rPr>
              <a:t>лактацію</a:t>
            </a:r>
            <a:r>
              <a:rPr lang="ru-RU" sz="2400" spc="5" dirty="0">
                <a:latin typeface="Times New Roman"/>
                <a:ea typeface="Times New Roman"/>
                <a:cs typeface="Times New Roman"/>
              </a:rPr>
              <a:t> 2-3%, </a:t>
            </a:r>
            <a:r>
              <a:rPr lang="ru-RU" sz="2400" spc="5" dirty="0" err="1">
                <a:latin typeface="Times New Roman"/>
                <a:ea typeface="Times New Roman"/>
                <a:cs typeface="Times New Roman"/>
              </a:rPr>
              <a:t>жирності</a:t>
            </a:r>
            <a:r>
              <a:rPr lang="ru-RU" sz="2400" spc="5" dirty="0">
                <a:latin typeface="Times New Roman"/>
                <a:ea typeface="Times New Roman"/>
                <a:cs typeface="Times New Roman"/>
              </a:rPr>
              <a:t> молока 0,1-0,2% (</a:t>
            </a:r>
            <a:r>
              <a:rPr lang="ru-RU" sz="2400" spc="5" dirty="0" err="1">
                <a:latin typeface="Times New Roman"/>
                <a:ea typeface="Times New Roman"/>
                <a:cs typeface="Times New Roman"/>
              </a:rPr>
              <a:t>абсолютних</a:t>
            </a:r>
            <a:r>
              <a:rPr lang="ru-RU" sz="2400" spc="5" dirty="0">
                <a:latin typeface="Times New Roman"/>
                <a:ea typeface="Times New Roman"/>
                <a:cs typeface="Times New Roman"/>
              </a:rPr>
              <a:t>), у строках </a:t>
            </a:r>
            <a:r>
              <a:rPr lang="ru-RU" sz="2400" spc="5" dirty="0" err="1">
                <a:latin typeface="Times New Roman"/>
                <a:ea typeface="Times New Roman"/>
                <a:cs typeface="Times New Roman"/>
              </a:rPr>
              <a:t>отелення</a:t>
            </a:r>
            <a:r>
              <a:rPr lang="ru-RU" sz="2400" spc="5" dirty="0">
                <a:latin typeface="Times New Roman"/>
                <a:ea typeface="Times New Roman"/>
                <a:cs typeface="Times New Roman"/>
              </a:rPr>
              <a:t> - не </a:t>
            </a:r>
            <a:r>
              <a:rPr lang="ru-RU" sz="2400" spc="5" dirty="0" err="1">
                <a:latin typeface="Times New Roman"/>
                <a:ea typeface="Times New Roman"/>
                <a:cs typeface="Times New Roman"/>
              </a:rPr>
              <a:t>більше</a:t>
            </a:r>
            <a:r>
              <a:rPr lang="ru-RU" sz="2400" spc="5" dirty="0">
                <a:latin typeface="Times New Roman"/>
                <a:ea typeface="Times New Roman"/>
                <a:cs typeface="Times New Roman"/>
              </a:rPr>
              <a:t> 10-15 </a:t>
            </a:r>
            <a:r>
              <a:rPr lang="ru-RU" sz="2400" spc="5" dirty="0" err="1">
                <a:latin typeface="Times New Roman"/>
                <a:ea typeface="Times New Roman"/>
                <a:cs typeface="Times New Roman"/>
              </a:rPr>
              <a:t>днів</a:t>
            </a:r>
            <a:r>
              <a:rPr lang="ru-RU" sz="2400" spc="5" dirty="0">
                <a:latin typeface="Times New Roman"/>
                <a:ea typeface="Times New Roman"/>
                <a:cs typeface="Times New Roman"/>
              </a:rPr>
              <a:t>.</a:t>
            </a:r>
            <a:r>
              <a:rPr lang="ru-RU" sz="2400" dirty="0">
                <a:ea typeface="Calibri"/>
                <a:cs typeface="Times New Roman"/>
              </a:rPr>
              <a:t/>
            </a:r>
            <a:br>
              <a:rPr lang="ru-RU" sz="24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179512" y="274638"/>
            <a:ext cx="8712968" cy="6322714"/>
          </a:xfrm>
        </p:spPr>
        <p:txBody>
          <a:bodyPr>
            <a:normAutofit fontScale="90000"/>
          </a:bodyPr>
          <a:lstStyle/>
          <a:p>
            <a:pPr marL="75565" marR="162560" indent="344170" algn="just">
              <a:spcBef>
                <a:spcPts val="5"/>
              </a:spcBef>
              <a:spcAft>
                <a:spcPts val="0"/>
              </a:spcAft>
            </a:pPr>
            <a:r>
              <a:rPr lang="uk-UA" sz="2400" b="1" spc="5" dirty="0" smtClean="0">
                <a:solidFill>
                  <a:srgbClr val="C00000"/>
                </a:solidFill>
                <a:latin typeface="Times New Roman"/>
                <a:ea typeface="Times New Roman"/>
                <a:cs typeface="Times New Roman"/>
              </a:rPr>
              <a:t>	Розподіл </a:t>
            </a:r>
            <a:r>
              <a:rPr lang="uk-UA" sz="2400" b="1" spc="5" dirty="0">
                <a:solidFill>
                  <a:srgbClr val="C00000"/>
                </a:solidFill>
                <a:latin typeface="Times New Roman"/>
                <a:ea typeface="Times New Roman"/>
                <a:cs typeface="Times New Roman"/>
              </a:rPr>
              <a:t>молодняку свиней на аналогічні групи </a:t>
            </a:r>
            <a:r>
              <a:rPr lang="uk-UA" sz="2400" spc="5" dirty="0">
                <a:latin typeface="Times New Roman"/>
                <a:ea typeface="Times New Roman"/>
                <a:cs typeface="Times New Roman"/>
              </a:rPr>
              <a:t>проводиться за такими показниками: порідність – однакова або близька, вік – різниця між групами не повинна перевищувати 5-ти днів, жива маса – допустиме відхилення між групами не більше 5 %, стать – аналоги; енергія росту (середньодобовий приріст) –різниця не більше 5 %; походження – від одних кнурів або від маток-сестер.</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b="1" spc="5" dirty="0" smtClean="0">
                <a:solidFill>
                  <a:srgbClr val="C00000"/>
                </a:solidFill>
                <a:latin typeface="Times New Roman"/>
                <a:ea typeface="Times New Roman"/>
                <a:cs typeface="Times New Roman"/>
              </a:rPr>
              <a:t>Розподіл </a:t>
            </a:r>
            <a:r>
              <a:rPr lang="uk-UA" sz="2400" b="1" spc="5" dirty="0">
                <a:solidFill>
                  <a:srgbClr val="C00000"/>
                </a:solidFill>
                <a:latin typeface="Times New Roman"/>
                <a:ea typeface="Times New Roman"/>
                <a:cs typeface="Times New Roman"/>
              </a:rPr>
              <a:t>свиноматок на аналогічні групи </a:t>
            </a:r>
            <a:r>
              <a:rPr lang="uk-UA" sz="2400" spc="5" dirty="0">
                <a:latin typeface="Times New Roman"/>
                <a:ea typeface="Times New Roman"/>
                <a:cs typeface="Times New Roman"/>
              </a:rPr>
              <a:t>здійснюють за такими ознаками і вимогами: порідність – однакова або близька; вік – різниця між групами не </a:t>
            </a:r>
            <a:r>
              <a:rPr lang="ru-RU" sz="2400" spc="5" dirty="0" err="1" smtClean="0">
                <a:latin typeface="Times New Roman"/>
                <a:ea typeface="Times New Roman"/>
                <a:cs typeface="Times New Roman"/>
              </a:rPr>
              <a:t>быльше</a:t>
            </a:r>
            <a:r>
              <a:rPr lang="ru-RU" sz="2400" spc="5" dirty="0" smtClean="0">
                <a:latin typeface="Times New Roman"/>
                <a:ea typeface="Times New Roman"/>
                <a:cs typeface="Times New Roman"/>
              </a:rPr>
              <a:t> </a:t>
            </a:r>
            <a:r>
              <a:rPr lang="uk-UA" sz="2400" spc="5" dirty="0" smtClean="0">
                <a:latin typeface="Times New Roman"/>
                <a:ea typeface="Times New Roman"/>
                <a:cs typeface="Times New Roman"/>
              </a:rPr>
              <a:t>30 </a:t>
            </a:r>
            <a:r>
              <a:rPr lang="uk-UA" sz="2400" spc="5" dirty="0">
                <a:latin typeface="Times New Roman"/>
                <a:ea typeface="Times New Roman"/>
                <a:cs typeface="Times New Roman"/>
              </a:rPr>
              <a:t>днів; жива маса </a:t>
            </a:r>
            <a:r>
              <a:rPr lang="uk-UA" sz="2400" spc="5" dirty="0" smtClean="0">
                <a:latin typeface="Times New Roman"/>
                <a:ea typeface="Times New Roman"/>
                <a:cs typeface="Times New Roman"/>
              </a:rPr>
              <a:t>–відхилення </a:t>
            </a:r>
            <a:r>
              <a:rPr lang="uk-UA" sz="2400" spc="5" dirty="0">
                <a:latin typeface="Times New Roman"/>
                <a:ea typeface="Times New Roman"/>
                <a:cs typeface="Times New Roman"/>
              </a:rPr>
              <a:t>не більше 5-10% (5% - між матками аналогами, 10% - між групами; дата опоросу – різниця не більше 5-20 днів (5 днів – між матками-аналогами, 20 днів – між групами); багатоплідність – допускається різниця 5 %; </a:t>
            </a:r>
            <a:r>
              <a:rPr lang="uk-UA" sz="2400" spc="5" dirty="0" err="1">
                <a:latin typeface="Times New Roman"/>
                <a:ea typeface="Times New Roman"/>
                <a:cs typeface="Times New Roman"/>
              </a:rPr>
              <a:t>великоплідність</a:t>
            </a:r>
            <a:r>
              <a:rPr lang="uk-UA" sz="2400" spc="5" dirty="0">
                <a:latin typeface="Times New Roman"/>
                <a:ea typeface="Times New Roman"/>
                <a:cs typeface="Times New Roman"/>
              </a:rPr>
              <a:t> - допустима різниця 5 %; молочність – допустимі відхилення 2-5% (2% - між матками-аналогами, 5% між групами);  жива маса поросят при відлученні – допускається різниця 5 %; походження – від одних кнурів або від маток-сестер.</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466730"/>
          </a:xfrm>
        </p:spPr>
        <p:txBody>
          <a:bodyPr>
            <a:normAutofit fontScale="90000"/>
          </a:bodyPr>
          <a:lstStyle/>
          <a:p>
            <a:pPr marL="75565" marR="162560" indent="344170" algn="l">
              <a:lnSpc>
                <a:spcPct val="115000"/>
              </a:lnSpc>
              <a:spcBef>
                <a:spcPts val="5"/>
              </a:spcBef>
              <a:spcAft>
                <a:spcPts val="0"/>
              </a:spcAft>
            </a:pPr>
            <a:r>
              <a:rPr lang="uk-UA" sz="2400" b="1" spc="5" dirty="0" smtClean="0">
                <a:solidFill>
                  <a:srgbClr val="C00000"/>
                </a:solidFill>
                <a:latin typeface="Times New Roman"/>
                <a:ea typeface="Times New Roman"/>
                <a:cs typeface="Times New Roman"/>
              </a:rPr>
              <a:t>	Розподіл </a:t>
            </a:r>
            <a:r>
              <a:rPr lang="uk-UA" sz="2400" b="1" spc="5" dirty="0">
                <a:solidFill>
                  <a:srgbClr val="C00000"/>
                </a:solidFill>
                <a:latin typeface="Times New Roman"/>
                <a:ea typeface="Times New Roman"/>
                <a:cs typeface="Times New Roman"/>
              </a:rPr>
              <a:t>вівцематок на аналогічні групи </a:t>
            </a:r>
            <a:r>
              <a:rPr lang="uk-UA" sz="2400" spc="5" dirty="0">
                <a:latin typeface="Times New Roman"/>
                <a:ea typeface="Times New Roman"/>
                <a:cs typeface="Times New Roman"/>
              </a:rPr>
              <a:t>для проведення досліду відбувається за такими ознаками: порідність - однакова або близька; вік - різниця між групами не повинна перевищувати 30 днів; жива маса - допустиме відхилення не більше 5%; настриг вовни - різниця не більше 2-5% (2% - між матками-аналогами, 5% - між групами).</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b="1" spc="5" dirty="0" smtClean="0">
                <a:solidFill>
                  <a:srgbClr val="C00000"/>
                </a:solidFill>
                <a:latin typeface="Times New Roman"/>
                <a:ea typeface="Times New Roman"/>
                <a:cs typeface="Times New Roman"/>
              </a:rPr>
              <a:t>Розподіл </a:t>
            </a:r>
            <a:r>
              <a:rPr lang="uk-UA" sz="2400" b="1" spc="5" dirty="0">
                <a:solidFill>
                  <a:srgbClr val="C00000"/>
                </a:solidFill>
                <a:latin typeface="Times New Roman"/>
                <a:ea typeface="Times New Roman"/>
                <a:cs typeface="Times New Roman"/>
              </a:rPr>
              <a:t>птиці на аналогічні групи </a:t>
            </a:r>
            <a:r>
              <a:rPr lang="uk-UA" sz="2400" spc="5" dirty="0">
                <a:latin typeface="Times New Roman"/>
                <a:ea typeface="Times New Roman"/>
                <a:cs typeface="Times New Roman"/>
              </a:rPr>
              <a:t>для проведення досліду відбувається за такими вимогами: вік  та стать </a:t>
            </a:r>
            <a:r>
              <a:rPr lang="uk-UA" sz="2400" spc="5" dirty="0">
                <a:latin typeface="Times New Roman"/>
                <a:ea typeface="Times New Roman"/>
                <a:cs typeface="Times New Roman"/>
                <a:sym typeface="Symbol"/>
              </a:rPr>
              <a:t></a:t>
            </a:r>
            <a:r>
              <a:rPr lang="uk-UA" sz="2400" spc="5" dirty="0">
                <a:latin typeface="Times New Roman"/>
                <a:ea typeface="Times New Roman"/>
                <a:cs typeface="Times New Roman"/>
              </a:rPr>
              <a:t> аналоги однакові; жива маса </a:t>
            </a:r>
            <a:r>
              <a:rPr lang="uk-UA" sz="2400" spc="5" dirty="0">
                <a:latin typeface="Times New Roman"/>
                <a:ea typeface="Times New Roman"/>
                <a:cs typeface="Times New Roman"/>
                <a:sym typeface="Symbol"/>
              </a:rPr>
              <a:t></a:t>
            </a:r>
            <a:r>
              <a:rPr lang="uk-UA" sz="2400" spc="5" dirty="0">
                <a:latin typeface="Times New Roman"/>
                <a:ea typeface="Times New Roman"/>
                <a:cs typeface="Times New Roman"/>
              </a:rPr>
              <a:t> допустиме відхилення між групами </a:t>
            </a:r>
            <a:r>
              <a:rPr lang="uk-UA" sz="2400" spc="5" dirty="0">
                <a:latin typeface="Times New Roman"/>
                <a:ea typeface="Times New Roman"/>
                <a:cs typeface="Times New Roman"/>
                <a:sym typeface="Symbol"/>
              </a:rPr>
              <a:t></a:t>
            </a:r>
            <a:r>
              <a:rPr lang="uk-UA" sz="2400" spc="5" dirty="0">
                <a:latin typeface="Times New Roman"/>
                <a:ea typeface="Times New Roman"/>
                <a:cs typeface="Times New Roman"/>
              </a:rPr>
              <a:t> не більше 3%; продуктивність (несучість, маса яєць і т. п.) </a:t>
            </a:r>
            <a:r>
              <a:rPr lang="uk-UA" sz="2400" spc="5" dirty="0">
                <a:latin typeface="Times New Roman"/>
                <a:ea typeface="Times New Roman"/>
                <a:cs typeface="Times New Roman"/>
                <a:sym typeface="Symbol"/>
              </a:rPr>
              <a:t></a:t>
            </a:r>
            <a:r>
              <a:rPr lang="uk-UA" sz="2400" spc="5" dirty="0">
                <a:latin typeface="Times New Roman"/>
                <a:ea typeface="Times New Roman"/>
                <a:cs typeface="Times New Roman"/>
              </a:rPr>
              <a:t> різниця не більше 5%. 5; походження </a:t>
            </a:r>
            <a:r>
              <a:rPr lang="uk-UA" sz="2400" spc="5" dirty="0">
                <a:latin typeface="Times New Roman"/>
                <a:ea typeface="Times New Roman"/>
                <a:cs typeface="Times New Roman"/>
                <a:sym typeface="Symbol"/>
              </a:rPr>
              <a:t></a:t>
            </a:r>
            <a:r>
              <a:rPr lang="uk-UA" sz="2400" spc="5" dirty="0">
                <a:latin typeface="Times New Roman"/>
                <a:ea typeface="Times New Roman"/>
                <a:cs typeface="Times New Roman"/>
              </a:rPr>
              <a:t> однієї породи, лінії або кросу.</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spc="5" dirty="0" smtClean="0">
                <a:latin typeface="Times New Roman"/>
                <a:ea typeface="Times New Roman"/>
              </a:rPr>
              <a:t>Для </a:t>
            </a:r>
            <a:r>
              <a:rPr lang="uk-UA" sz="2400" spc="5" dirty="0">
                <a:latin typeface="Times New Roman"/>
                <a:ea typeface="Times New Roman"/>
              </a:rPr>
              <a:t>полегшення роботи з відбору тварин для досліду слід завести окремі картки на кожну тварину або підготувати допоміжні таблиці, у які занести усі необхідні дані про тварин, котрі підходять для експерименту</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914620781"/>
              </p:ext>
            </p:extLst>
          </p:nvPr>
        </p:nvGraphicFramePr>
        <p:xfrm>
          <a:off x="467544" y="1484790"/>
          <a:ext cx="8352927" cy="3897311"/>
        </p:xfrm>
        <a:graphic>
          <a:graphicData uri="http://schemas.openxmlformats.org/drawingml/2006/table">
            <a:tbl>
              <a:tblPr/>
              <a:tblGrid>
                <a:gridCol w="1217314">
                  <a:extLst>
                    <a:ext uri="{9D8B030D-6E8A-4147-A177-3AD203B41FA5}">
                      <a16:colId xmlns:a16="http://schemas.microsoft.com/office/drawing/2014/main" val="20000"/>
                    </a:ext>
                  </a:extLst>
                </a:gridCol>
                <a:gridCol w="1520031">
                  <a:extLst>
                    <a:ext uri="{9D8B030D-6E8A-4147-A177-3AD203B41FA5}">
                      <a16:colId xmlns:a16="http://schemas.microsoft.com/office/drawing/2014/main" val="20001"/>
                    </a:ext>
                  </a:extLst>
                </a:gridCol>
                <a:gridCol w="1521641">
                  <a:extLst>
                    <a:ext uri="{9D8B030D-6E8A-4147-A177-3AD203B41FA5}">
                      <a16:colId xmlns:a16="http://schemas.microsoft.com/office/drawing/2014/main" val="20002"/>
                    </a:ext>
                  </a:extLst>
                </a:gridCol>
                <a:gridCol w="1364647">
                  <a:extLst>
                    <a:ext uri="{9D8B030D-6E8A-4147-A177-3AD203B41FA5}">
                      <a16:colId xmlns:a16="http://schemas.microsoft.com/office/drawing/2014/main" val="20003"/>
                    </a:ext>
                  </a:extLst>
                </a:gridCol>
                <a:gridCol w="1364647">
                  <a:extLst>
                    <a:ext uri="{9D8B030D-6E8A-4147-A177-3AD203B41FA5}">
                      <a16:colId xmlns:a16="http://schemas.microsoft.com/office/drawing/2014/main" val="20004"/>
                    </a:ext>
                  </a:extLst>
                </a:gridCol>
                <a:gridCol w="1364647">
                  <a:extLst>
                    <a:ext uri="{9D8B030D-6E8A-4147-A177-3AD203B41FA5}">
                      <a16:colId xmlns:a16="http://schemas.microsoft.com/office/drawing/2014/main" val="20005"/>
                    </a:ext>
                  </a:extLst>
                </a:gridCol>
              </a:tblGrid>
              <a:tr h="295464">
                <a:tc rowSpan="2">
                  <a:txBody>
                    <a:bodyPr/>
                    <a:lstStyle/>
                    <a:p>
                      <a:pPr marL="75565" marR="162560" indent="14605" algn="just">
                        <a:lnSpc>
                          <a:spcPct val="115000"/>
                        </a:lnSpc>
                        <a:spcAft>
                          <a:spcPts val="0"/>
                        </a:spcAft>
                      </a:pPr>
                      <a:r>
                        <a:rPr lang="ru-RU" sz="1400" spc="5" dirty="0">
                          <a:effectLst/>
                          <a:latin typeface="Times New Roman"/>
                          <a:ea typeface="Times New Roman"/>
                          <a:cs typeface="Times New Roman"/>
                        </a:rPr>
                        <a:t>№п/п</a:t>
                      </a:r>
                      <a:endParaRPr lang="ru-RU"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5565" marR="162560" indent="14605" algn="just">
                        <a:lnSpc>
                          <a:spcPct val="115000"/>
                        </a:lnSpc>
                        <a:spcAft>
                          <a:spcPts val="0"/>
                        </a:spcAft>
                      </a:pPr>
                      <a:r>
                        <a:rPr lang="ru-RU" sz="1400" spc="5">
                          <a:effectLst/>
                          <a:latin typeface="Times New Roman"/>
                          <a:ea typeface="Times New Roman"/>
                          <a:cs typeface="Times New Roman"/>
                        </a:rPr>
                        <a:t>Індивідуальний номер тварини</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5565" marR="162560" indent="14605" algn="just">
                        <a:lnSpc>
                          <a:spcPct val="115000"/>
                        </a:lnSpc>
                        <a:spcAft>
                          <a:spcPts val="0"/>
                        </a:spcAft>
                      </a:pPr>
                      <a:r>
                        <a:rPr lang="ru-RU" sz="1400" spc="5" dirty="0">
                          <a:effectLst/>
                          <a:latin typeface="Times New Roman"/>
                          <a:ea typeface="Times New Roman"/>
                          <a:cs typeface="Times New Roman"/>
                        </a:rPr>
                        <a:t>Дата </a:t>
                      </a:r>
                      <a:r>
                        <a:rPr lang="ru-RU" sz="1400" spc="5" dirty="0" err="1">
                          <a:effectLst/>
                          <a:latin typeface="Times New Roman"/>
                          <a:ea typeface="Times New Roman"/>
                          <a:cs typeface="Times New Roman"/>
                        </a:rPr>
                        <a:t>народження</a:t>
                      </a:r>
                      <a:endParaRPr lang="ru-RU"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75565" marR="162560" indent="14605" algn="just">
                        <a:lnSpc>
                          <a:spcPct val="115000"/>
                        </a:lnSpc>
                        <a:spcAft>
                          <a:spcPts val="0"/>
                        </a:spcAft>
                      </a:pPr>
                      <a:r>
                        <a:rPr lang="ru-RU" sz="1400" spc="5">
                          <a:effectLst/>
                          <a:latin typeface="Times New Roman"/>
                          <a:ea typeface="Times New Roman"/>
                          <a:cs typeface="Times New Roman"/>
                        </a:rPr>
                        <a:t>Жива маса,кг</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75565" marR="162560" indent="14605" algn="just">
                        <a:lnSpc>
                          <a:spcPct val="115000"/>
                        </a:lnSpc>
                        <a:spcAft>
                          <a:spcPts val="0"/>
                        </a:spcAft>
                      </a:pPr>
                      <a:r>
                        <a:rPr lang="ru-RU" sz="1400" spc="5">
                          <a:effectLst/>
                          <a:latin typeface="Times New Roman"/>
                          <a:ea typeface="Times New Roman"/>
                          <a:cs typeface="Times New Roman"/>
                        </a:rPr>
                        <a:t>Походження</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0"/>
                  </a:ext>
                </a:extLst>
              </a:tr>
              <a:tr h="351743">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батько</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мати</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8371</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10,04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Пітон</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Пальма</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2</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8403</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12,04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48</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Оріон</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Варта</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3</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8365</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10,04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45</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Пітон</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Пальма Г</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8357</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9,04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46</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Скорпіон</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Гвоздика</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5</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8359</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9,04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47</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Скорпіон</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Гвоздика</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15</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8405</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12,04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49</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Оріон</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Варта</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24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8393</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11,04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48</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Сом</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Стріла</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 </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295464">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30</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8381</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11,04</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47</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a:effectLst/>
                          <a:latin typeface="Times New Roman"/>
                          <a:ea typeface="Times New Roman"/>
                          <a:cs typeface="Times New Roman"/>
                        </a:rPr>
                        <a:t>Сом</a:t>
                      </a:r>
                      <a:endParaRPr lang="ru-RU" sz="11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just">
                        <a:lnSpc>
                          <a:spcPct val="115000"/>
                        </a:lnSpc>
                        <a:spcAft>
                          <a:spcPts val="0"/>
                        </a:spcAft>
                      </a:pPr>
                      <a:r>
                        <a:rPr lang="ru-RU" sz="1400" spc="5" dirty="0" err="1">
                          <a:effectLst/>
                          <a:latin typeface="Times New Roman"/>
                          <a:ea typeface="Times New Roman"/>
                          <a:cs typeface="Times New Roman"/>
                        </a:rPr>
                        <a:t>Стріла</a:t>
                      </a:r>
                      <a:endParaRPr lang="ru-RU" sz="11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3" name="Rectangle 1"/>
          <p:cNvSpPr>
            <a:spLocks noGrp="1" noChangeArrowheads="1"/>
          </p:cNvSpPr>
          <p:nvPr>
            <p:ph type="title"/>
          </p:nvPr>
        </p:nvSpPr>
        <p:spPr bwMode="auto">
          <a:xfrm>
            <a:off x="323528" y="639008"/>
            <a:ext cx="8712968"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4288"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344488" algn="r" defTabSz="914400" rtl="0" eaLnBrk="1" fontAlgn="base" latinLnBrk="0" hangingPunct="1">
              <a:lnSpc>
                <a:spcPct val="100000"/>
              </a:lnSpc>
              <a:spcBef>
                <a:spcPct val="0"/>
              </a:spcBef>
              <a:spcAft>
                <a:spcPct val="0"/>
              </a:spcAft>
              <a:buClrTx/>
              <a:buSzTx/>
              <a:buFontTx/>
              <a:buNone/>
              <a:tabLst/>
            </a:pPr>
            <a:r>
              <a:rPr kumimoji="0" lang="uk-UA" altLang="ru-RU" sz="2000" b="0" i="1" u="none" strike="noStrike" cap="none" normalizeH="0" baseline="0" dirty="0" smtClean="0">
                <a:ln>
                  <a:noFill/>
                </a:ln>
                <a:effectLst/>
                <a:latin typeface="Times New Roman" panose="02020603050405020304" pitchFamily="18" charset="0"/>
                <a:ea typeface="Times New Roman" pitchFamily="18" charset="0"/>
                <a:cs typeface="Times New Roman" panose="02020603050405020304" pitchFamily="18" charset="0"/>
              </a:rPr>
              <a:t>Таблиця 3</a:t>
            </a:r>
            <a:endParaRPr kumimoji="0" lang="ru-RU" altLang="ru-RU" sz="2000" b="0" i="1" u="none" strike="noStrike" cap="none" normalizeH="0" baseline="0" dirty="0" smtClean="0">
              <a:ln>
                <a:noFill/>
              </a:ln>
              <a:effectLst/>
              <a:latin typeface="Times New Roman" panose="02020603050405020304" pitchFamily="18" charset="0"/>
              <a:cs typeface="Times New Roman" panose="02020603050405020304" pitchFamily="18" charset="0"/>
            </a:endParaRPr>
          </a:p>
          <a:p>
            <a:pPr marL="0" marR="0" lvl="0" indent="14288" algn="just" defTabSz="914400" rtl="0" eaLnBrk="0" fontAlgn="base" latinLnBrk="0" hangingPunct="0">
              <a:lnSpc>
                <a:spcPct val="100000"/>
              </a:lnSpc>
              <a:spcBef>
                <a:spcPct val="0"/>
              </a:spcBef>
              <a:spcAft>
                <a:spcPct val="0"/>
              </a:spcAft>
              <a:buClrTx/>
              <a:buSzTx/>
              <a:buFontTx/>
              <a:buNone/>
              <a:tabLst/>
            </a:pPr>
            <a:r>
              <a:rPr kumimoji="0" lang="uk-UA" altLang="ru-RU" sz="2400" b="1" i="0" u="none" strike="noStrike" cap="none" normalizeH="0" baseline="0" dirty="0" smtClean="0">
                <a:ln>
                  <a:noFill/>
                </a:ln>
                <a:solidFill>
                  <a:srgbClr val="FF0000"/>
                </a:solidFill>
                <a:effectLst/>
                <a:latin typeface="Times New Roman" panose="02020603050405020304" pitchFamily="18" charset="0"/>
                <a:ea typeface="Times New Roman" pitchFamily="18" charset="0"/>
                <a:cs typeface="Times New Roman" panose="02020603050405020304" pitchFamily="18" charset="0"/>
              </a:rPr>
              <a:t>Характеристика відібраного для досліду молодняку свиней</a:t>
            </a:r>
            <a:endParaRPr kumimoji="0" lang="uk-UA" altLang="ru-RU"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7515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4107955741"/>
              </p:ext>
            </p:extLst>
          </p:nvPr>
        </p:nvGraphicFramePr>
        <p:xfrm>
          <a:off x="395535" y="1412779"/>
          <a:ext cx="8640960" cy="5092241"/>
        </p:xfrm>
        <a:graphic>
          <a:graphicData uri="http://schemas.openxmlformats.org/drawingml/2006/table">
            <a:tbl>
              <a:tblPr/>
              <a:tblGrid>
                <a:gridCol w="1767285">
                  <a:extLst>
                    <a:ext uri="{9D8B030D-6E8A-4147-A177-3AD203B41FA5}">
                      <a16:colId xmlns:a16="http://schemas.microsoft.com/office/drawing/2014/main" val="20000"/>
                    </a:ext>
                  </a:extLst>
                </a:gridCol>
                <a:gridCol w="1447184">
                  <a:extLst>
                    <a:ext uri="{9D8B030D-6E8A-4147-A177-3AD203B41FA5}">
                      <a16:colId xmlns:a16="http://schemas.microsoft.com/office/drawing/2014/main" val="20001"/>
                    </a:ext>
                  </a:extLst>
                </a:gridCol>
                <a:gridCol w="1248129">
                  <a:extLst>
                    <a:ext uri="{9D8B030D-6E8A-4147-A177-3AD203B41FA5}">
                      <a16:colId xmlns:a16="http://schemas.microsoft.com/office/drawing/2014/main" val="20002"/>
                    </a:ext>
                  </a:extLst>
                </a:gridCol>
                <a:gridCol w="1768182">
                  <a:extLst>
                    <a:ext uri="{9D8B030D-6E8A-4147-A177-3AD203B41FA5}">
                      <a16:colId xmlns:a16="http://schemas.microsoft.com/office/drawing/2014/main" val="20003"/>
                    </a:ext>
                  </a:extLst>
                </a:gridCol>
                <a:gridCol w="2410180">
                  <a:extLst>
                    <a:ext uri="{9D8B030D-6E8A-4147-A177-3AD203B41FA5}">
                      <a16:colId xmlns:a16="http://schemas.microsoft.com/office/drawing/2014/main" val="20004"/>
                    </a:ext>
                  </a:extLst>
                </a:gridCol>
              </a:tblGrid>
              <a:tr h="601479">
                <a:tc>
                  <a:txBody>
                    <a:bodyPr/>
                    <a:lstStyle/>
                    <a:p>
                      <a:pPr marL="75565" marR="58420" indent="14605" algn="ctr">
                        <a:lnSpc>
                          <a:spcPct val="115000"/>
                        </a:lnSpc>
                        <a:spcBef>
                          <a:spcPts val="5"/>
                        </a:spcBef>
                        <a:spcAft>
                          <a:spcPts val="0"/>
                        </a:spcAft>
                        <a:tabLst>
                          <a:tab pos="1251585" algn="l"/>
                        </a:tabLst>
                      </a:pPr>
                      <a:r>
                        <a:rPr lang="ru-RU" sz="1600" spc="5" dirty="0" err="1">
                          <a:effectLst/>
                          <a:latin typeface="Times New Roman"/>
                          <a:ea typeface="Times New Roman"/>
                          <a:cs typeface="Times New Roman"/>
                        </a:rPr>
                        <a:t>Індивідуальний</a:t>
                      </a:r>
                      <a:r>
                        <a:rPr lang="ru-RU" sz="1600" spc="5" dirty="0">
                          <a:effectLst/>
                          <a:latin typeface="Times New Roman"/>
                          <a:ea typeface="Times New Roman"/>
                          <a:cs typeface="Times New Roman"/>
                        </a:rPr>
                        <a:t> номер </a:t>
                      </a:r>
                      <a:r>
                        <a:rPr lang="ru-RU" sz="1600" spc="5" dirty="0" err="1">
                          <a:effectLst/>
                          <a:latin typeface="Times New Roman"/>
                          <a:ea typeface="Times New Roman"/>
                          <a:cs typeface="Times New Roman"/>
                        </a:rPr>
                        <a:t>тварини</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Дата </a:t>
                      </a:r>
                      <a:r>
                        <a:rPr lang="ru-RU" sz="1600" spc="5" dirty="0" err="1">
                          <a:effectLst/>
                          <a:latin typeface="Times New Roman"/>
                          <a:ea typeface="Times New Roman"/>
                          <a:cs typeface="Times New Roman"/>
                        </a:rPr>
                        <a:t>народження</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Жива маса, кг</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Походження</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extLst>
                  <a:ext uri="{0D108BD9-81ED-4DB2-BD59-A6C34878D82A}">
                    <a16:rowId xmlns:a16="http://schemas.microsoft.com/office/drawing/2014/main" val="10000"/>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 </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 </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батько</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мати</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0739">
                <a:tc gridSpan="5">
                  <a:txBody>
                    <a:bodyPr/>
                    <a:lstStyle/>
                    <a:p>
                      <a:pPr marL="75565" marR="162560" indent="14605" algn="ctr">
                        <a:lnSpc>
                          <a:spcPct val="115000"/>
                        </a:lnSpc>
                        <a:spcBef>
                          <a:spcPts val="5"/>
                        </a:spcBef>
                        <a:spcAft>
                          <a:spcPts val="0"/>
                        </a:spcAft>
                      </a:pPr>
                      <a:r>
                        <a:rPr lang="ru-RU" sz="1600" b="1" spc="5" dirty="0">
                          <a:effectLst/>
                          <a:latin typeface="Times New Roman"/>
                          <a:ea typeface="Times New Roman"/>
                          <a:cs typeface="Times New Roman"/>
                        </a:rPr>
                        <a:t>Перша </a:t>
                      </a:r>
                      <a:r>
                        <a:rPr lang="ru-RU" sz="1600" b="1" spc="5" dirty="0" err="1">
                          <a:effectLst/>
                          <a:latin typeface="Times New Roman"/>
                          <a:ea typeface="Times New Roman"/>
                          <a:cs typeface="Times New Roman"/>
                        </a:rPr>
                        <a:t>група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2"/>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8371</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10.04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Пітон</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Пальма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8403</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12.04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48</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Оріон</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Варта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8357</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9.04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46</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Скорпіон</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Гвоздика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 </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8393</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11.04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48</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Сом</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Стріла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00739">
                <a:tc gridSpan="5">
                  <a:txBody>
                    <a:bodyPr/>
                    <a:lstStyle/>
                    <a:p>
                      <a:pPr marL="75565" marR="162560" indent="14605">
                        <a:lnSpc>
                          <a:spcPct val="115000"/>
                        </a:lnSpc>
                        <a:spcBef>
                          <a:spcPts val="5"/>
                        </a:spcBef>
                        <a:spcAft>
                          <a:spcPts val="0"/>
                        </a:spcAft>
                      </a:pPr>
                      <a:r>
                        <a:rPr lang="ru-RU" sz="1600" b="1" spc="5" dirty="0">
                          <a:effectLst/>
                          <a:latin typeface="Times New Roman"/>
                          <a:ea typeface="Times New Roman"/>
                          <a:cs typeface="Times New Roman"/>
                        </a:rPr>
                        <a:t>                          У </a:t>
                      </a:r>
                      <a:r>
                        <a:rPr lang="ru-RU" sz="1600" spc="5" dirty="0" err="1">
                          <a:effectLst/>
                          <a:latin typeface="Times New Roman"/>
                          <a:ea typeface="Times New Roman"/>
                          <a:cs typeface="Times New Roman"/>
                        </a:rPr>
                        <a:t>середньому</a:t>
                      </a:r>
                      <a:r>
                        <a:rPr lang="ru-RU" sz="1600" spc="5" dirty="0">
                          <a:effectLst/>
                          <a:latin typeface="Times New Roman"/>
                          <a:ea typeface="Times New Roman"/>
                          <a:cs typeface="Times New Roman"/>
                        </a:rPr>
                        <a:t>                  46,5</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8"/>
                  </a:ext>
                </a:extLst>
              </a:tr>
              <a:tr h="300739">
                <a:tc gridSpan="5">
                  <a:txBody>
                    <a:bodyPr/>
                    <a:lstStyle/>
                    <a:p>
                      <a:pPr marL="75565" marR="162560" indent="14605" algn="ctr">
                        <a:lnSpc>
                          <a:spcPct val="115000"/>
                        </a:lnSpc>
                        <a:spcBef>
                          <a:spcPts val="5"/>
                        </a:spcBef>
                        <a:spcAft>
                          <a:spcPts val="0"/>
                        </a:spcAft>
                      </a:pPr>
                      <a:r>
                        <a:rPr lang="ru-RU" sz="1600" b="1" spc="5" dirty="0">
                          <a:effectLst/>
                          <a:latin typeface="Times New Roman"/>
                          <a:ea typeface="Times New Roman"/>
                          <a:cs typeface="Times New Roman"/>
                        </a:rPr>
                        <a:t>Друга </a:t>
                      </a:r>
                      <a:r>
                        <a:rPr lang="ru-RU" sz="1600" b="1" spc="5" dirty="0" err="1">
                          <a:effectLst/>
                          <a:latin typeface="Times New Roman"/>
                          <a:ea typeface="Times New Roman"/>
                          <a:cs typeface="Times New Roman"/>
                        </a:rPr>
                        <a:t>група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9"/>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8365</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10.04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45</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Пітон</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Пальма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8405</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12.04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49</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Оріон</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Варта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8359</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9.04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47</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Скорпіон</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Гвоздика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2"/>
                  </a:ext>
                </a:extLst>
              </a:tr>
              <a:tr h="300739">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 </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a:effectLst/>
                          <a:latin typeface="Times New Roman"/>
                          <a:ea typeface="Times New Roman"/>
                          <a:cs typeface="Times New Roman"/>
                        </a:rPr>
                        <a:t> </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3"/>
                  </a:ext>
                </a:extLst>
              </a:tr>
              <a:tr h="25415">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8381</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11.04</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47</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a:effectLst/>
                          <a:latin typeface="Times New Roman"/>
                          <a:ea typeface="Times New Roman"/>
                          <a:cs typeface="Times New Roman"/>
                        </a:rPr>
                        <a:t>Сом</a:t>
                      </a:r>
                      <a:endParaRPr lang="ru-RU" sz="16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5565" marR="162560" indent="14605" algn="ctr">
                        <a:lnSpc>
                          <a:spcPct val="115000"/>
                        </a:lnSpc>
                        <a:spcBef>
                          <a:spcPts val="5"/>
                        </a:spcBef>
                        <a:spcAft>
                          <a:spcPts val="0"/>
                        </a:spcAft>
                      </a:pPr>
                      <a:r>
                        <a:rPr lang="ru-RU" sz="1600" spc="5" dirty="0" err="1">
                          <a:effectLst/>
                          <a:latin typeface="Times New Roman"/>
                          <a:ea typeface="Times New Roman"/>
                          <a:cs typeface="Times New Roman"/>
                        </a:rPr>
                        <a:t>Стріла</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4"/>
                  </a:ext>
                </a:extLst>
              </a:tr>
              <a:tr h="300739">
                <a:tc gridSpan="5">
                  <a:txBody>
                    <a:bodyPr/>
                    <a:lstStyle/>
                    <a:p>
                      <a:pPr marL="75565" marR="162560" indent="14605">
                        <a:lnSpc>
                          <a:spcPct val="115000"/>
                        </a:lnSpc>
                        <a:spcBef>
                          <a:spcPts val="5"/>
                        </a:spcBef>
                        <a:spcAft>
                          <a:spcPts val="0"/>
                        </a:spcAft>
                      </a:pPr>
                      <a:r>
                        <a:rPr lang="ru-RU" sz="1600" b="1" spc="5" dirty="0">
                          <a:effectLst/>
                          <a:latin typeface="Times New Roman"/>
                          <a:ea typeface="Times New Roman"/>
                          <a:cs typeface="Times New Roman"/>
                        </a:rPr>
                        <a:t>                          У </a:t>
                      </a:r>
                      <a:r>
                        <a:rPr lang="ru-RU" sz="1600" spc="5" dirty="0" err="1">
                          <a:effectLst/>
                          <a:latin typeface="Times New Roman"/>
                          <a:ea typeface="Times New Roman"/>
                          <a:cs typeface="Times New Roman"/>
                        </a:rPr>
                        <a:t>середньому</a:t>
                      </a:r>
                      <a:r>
                        <a:rPr lang="ru-RU" sz="1600" spc="5" dirty="0">
                          <a:effectLst/>
                          <a:latin typeface="Times New Roman"/>
                          <a:ea typeface="Times New Roman"/>
                          <a:cs typeface="Times New Roman"/>
                        </a:rPr>
                        <a:t>                    47</a:t>
                      </a:r>
                      <a:endParaRPr lang="ru-RU" sz="16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15"/>
                  </a:ext>
                </a:extLst>
              </a:tr>
            </a:tbl>
          </a:graphicData>
        </a:graphic>
      </p:graphicFrame>
      <p:sp>
        <p:nvSpPr>
          <p:cNvPr id="3" name="Rectangle 1"/>
          <p:cNvSpPr>
            <a:spLocks noGrp="1" noChangeArrowheads="1"/>
          </p:cNvSpPr>
          <p:nvPr>
            <p:ph type="title"/>
          </p:nvPr>
        </p:nvSpPr>
        <p:spPr bwMode="auto">
          <a:xfrm>
            <a:off x="215891" y="369084"/>
            <a:ext cx="847090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indent="14288" fontAlgn="base">
              <a:spcBef>
                <a:spcPct val="0"/>
              </a:spcBef>
              <a:spcAft>
                <a:spcPct val="0"/>
              </a:spcAft>
              <a:tabLst>
                <a:tab pos="1250950" algn="l"/>
              </a:tabLst>
              <a:defRPr>
                <a:solidFill>
                  <a:schemeClr val="tx1"/>
                </a:solidFill>
                <a:latin typeface="Arial" pitchFamily="34" charset="0"/>
                <a:cs typeface="Arial" pitchFamily="34" charset="0"/>
              </a:defRPr>
            </a:lvl1pPr>
            <a:lvl2pPr fontAlgn="base">
              <a:spcBef>
                <a:spcPct val="0"/>
              </a:spcBef>
              <a:spcAft>
                <a:spcPct val="0"/>
              </a:spcAft>
              <a:tabLst>
                <a:tab pos="1250950" algn="l"/>
              </a:tabLst>
              <a:defRPr>
                <a:solidFill>
                  <a:schemeClr val="tx1"/>
                </a:solidFill>
                <a:latin typeface="Arial" pitchFamily="34" charset="0"/>
                <a:cs typeface="Arial" pitchFamily="34" charset="0"/>
              </a:defRPr>
            </a:lvl2pPr>
            <a:lvl3pPr fontAlgn="base">
              <a:spcBef>
                <a:spcPct val="0"/>
              </a:spcBef>
              <a:spcAft>
                <a:spcPct val="0"/>
              </a:spcAft>
              <a:tabLst>
                <a:tab pos="1250950" algn="l"/>
              </a:tabLst>
              <a:defRPr>
                <a:solidFill>
                  <a:schemeClr val="tx1"/>
                </a:solidFill>
                <a:latin typeface="Arial" pitchFamily="34" charset="0"/>
                <a:cs typeface="Arial" pitchFamily="34" charset="0"/>
              </a:defRPr>
            </a:lvl3pPr>
            <a:lvl4pPr fontAlgn="base">
              <a:spcBef>
                <a:spcPct val="0"/>
              </a:spcBef>
              <a:spcAft>
                <a:spcPct val="0"/>
              </a:spcAft>
              <a:tabLst>
                <a:tab pos="1250950" algn="l"/>
              </a:tabLst>
              <a:defRPr>
                <a:solidFill>
                  <a:schemeClr val="tx1"/>
                </a:solidFill>
                <a:latin typeface="Arial" pitchFamily="34" charset="0"/>
                <a:cs typeface="Arial" pitchFamily="34" charset="0"/>
              </a:defRPr>
            </a:lvl4pPr>
            <a:lvl5pPr fontAlgn="base">
              <a:spcBef>
                <a:spcPct val="0"/>
              </a:spcBef>
              <a:spcAft>
                <a:spcPct val="0"/>
              </a:spcAft>
              <a:tabLst>
                <a:tab pos="1250950" algn="l"/>
              </a:tabLst>
              <a:defRPr>
                <a:solidFill>
                  <a:schemeClr val="tx1"/>
                </a:solidFill>
                <a:latin typeface="Arial" pitchFamily="34" charset="0"/>
                <a:cs typeface="Arial" pitchFamily="34" charset="0"/>
              </a:defRPr>
            </a:lvl5pPr>
            <a:lvl6pPr fontAlgn="base">
              <a:spcBef>
                <a:spcPct val="0"/>
              </a:spcBef>
              <a:spcAft>
                <a:spcPct val="0"/>
              </a:spcAft>
              <a:tabLst>
                <a:tab pos="1250950" algn="l"/>
              </a:tabLst>
              <a:defRPr>
                <a:solidFill>
                  <a:schemeClr val="tx1"/>
                </a:solidFill>
                <a:latin typeface="Arial" pitchFamily="34" charset="0"/>
                <a:cs typeface="Arial" pitchFamily="34" charset="0"/>
              </a:defRPr>
            </a:lvl6pPr>
            <a:lvl7pPr fontAlgn="base">
              <a:spcBef>
                <a:spcPct val="0"/>
              </a:spcBef>
              <a:spcAft>
                <a:spcPct val="0"/>
              </a:spcAft>
              <a:tabLst>
                <a:tab pos="1250950" algn="l"/>
              </a:tabLst>
              <a:defRPr>
                <a:solidFill>
                  <a:schemeClr val="tx1"/>
                </a:solidFill>
                <a:latin typeface="Arial" pitchFamily="34" charset="0"/>
                <a:cs typeface="Arial" pitchFamily="34" charset="0"/>
              </a:defRPr>
            </a:lvl7pPr>
            <a:lvl8pPr fontAlgn="base">
              <a:spcBef>
                <a:spcPct val="0"/>
              </a:spcBef>
              <a:spcAft>
                <a:spcPct val="0"/>
              </a:spcAft>
              <a:tabLst>
                <a:tab pos="1250950" algn="l"/>
              </a:tabLst>
              <a:defRPr>
                <a:solidFill>
                  <a:schemeClr val="tx1"/>
                </a:solidFill>
                <a:latin typeface="Arial" pitchFamily="34" charset="0"/>
                <a:cs typeface="Arial" pitchFamily="34" charset="0"/>
              </a:defRPr>
            </a:lvl8pPr>
            <a:lvl9pPr fontAlgn="base">
              <a:spcBef>
                <a:spcPct val="0"/>
              </a:spcBef>
              <a:spcAft>
                <a:spcPct val="0"/>
              </a:spcAft>
              <a:tabLst>
                <a:tab pos="1250950" algn="l"/>
              </a:tabLst>
              <a:defRPr>
                <a:solidFill>
                  <a:schemeClr val="tx1"/>
                </a:solidFill>
                <a:latin typeface="Arial" pitchFamily="34" charset="0"/>
                <a:cs typeface="Arial" pitchFamily="34" charset="0"/>
              </a:defRPr>
            </a:lvl9pPr>
          </a:lstStyle>
          <a:p>
            <a:pPr marL="0" marR="0" lvl="0" indent="14288" algn="r" defTabSz="914400" rtl="0" eaLnBrk="1" fontAlgn="base" latinLnBrk="0" hangingPunct="1">
              <a:lnSpc>
                <a:spcPct val="100000"/>
              </a:lnSpc>
              <a:spcBef>
                <a:spcPct val="0"/>
              </a:spcBef>
              <a:spcAft>
                <a:spcPct val="0"/>
              </a:spcAft>
              <a:buClrTx/>
              <a:buSzTx/>
              <a:buFontTx/>
              <a:buNone/>
              <a:tabLst>
                <a:tab pos="1250950" algn="l"/>
              </a:tabLst>
            </a:pPr>
            <a:r>
              <a:rPr kumimoji="0" lang="ru-RU" altLang="ru-RU" sz="1400" b="0" i="1"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Таблиця</a:t>
            </a:r>
            <a:r>
              <a:rPr kumimoji="0" lang="ru-RU" altLang="ru-RU" sz="1400" b="0" i="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4</a:t>
            </a:r>
            <a:endParaRPr kumimoji="0" lang="ru-RU" alt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14288" defTabSz="914400" rtl="0" eaLnBrk="0" fontAlgn="base" latinLnBrk="0" hangingPunct="0">
              <a:lnSpc>
                <a:spcPct val="100000"/>
              </a:lnSpc>
              <a:spcBef>
                <a:spcPct val="0"/>
              </a:spcBef>
              <a:spcAft>
                <a:spcPct val="0"/>
              </a:spcAft>
              <a:buClrTx/>
              <a:buSzTx/>
              <a:buFontTx/>
              <a:buNone/>
              <a:tabLst>
                <a:tab pos="1250950" algn="l"/>
              </a:tabLst>
            </a:pPr>
            <a:r>
              <a:rPr kumimoji="0" lang="ru-RU" altLang="ru-RU"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Схема </a:t>
            </a:r>
            <a:r>
              <a:rPr kumimoji="0" lang="ru-RU" altLang="ru-RU" sz="2400" b="1" i="0" u="none" strike="noStrike" cap="none" normalizeH="0" baseline="0" dirty="0" err="1"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формування</a:t>
            </a:r>
            <a:r>
              <a:rPr kumimoji="0" lang="ru-RU" altLang="ru-RU"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піддослідних</a:t>
            </a:r>
            <a:r>
              <a:rPr kumimoji="0" lang="ru-RU" altLang="ru-RU"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груп</a:t>
            </a:r>
            <a:r>
              <a:rPr kumimoji="0" lang="ru-RU" altLang="ru-RU" sz="2400" b="1" i="0" u="none" strike="noStrike" cap="none" normalizeH="0" baseline="0" dirty="0"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2400" b="1" i="0" u="none" strike="noStrike" cap="none" normalizeH="0" baseline="0" dirty="0" err="1" smtClean="0">
                <a:ln>
                  <a:noFill/>
                </a:ln>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тварин</a:t>
            </a:r>
            <a:endParaRPr kumimoji="0" lang="ru-RU" altLang="ru-RU" sz="2400" b="0" i="0" u="none" strike="noStrike" cap="none" normalizeH="0" baseline="0" dirty="0" smtClean="0">
              <a:ln>
                <a:noFill/>
              </a:ln>
              <a:solidFill>
                <a:srgbClr val="FF0000"/>
              </a:solidFill>
              <a:effectLst/>
              <a:latin typeface="Times New Roman" panose="02020603050405020304" pitchFamily="18" charset="0"/>
              <a:cs typeface="Times New Roman" panose="02020603050405020304" pitchFamily="18" charset="0"/>
            </a:endParaRPr>
          </a:p>
          <a:p>
            <a:pPr marL="0" marR="0" lvl="0" indent="14288" algn="l" defTabSz="914400" rtl="0" eaLnBrk="0" fontAlgn="base" latinLnBrk="0" hangingPunct="0">
              <a:lnSpc>
                <a:spcPct val="100000"/>
              </a:lnSpc>
              <a:spcBef>
                <a:spcPct val="0"/>
              </a:spcBef>
              <a:spcAft>
                <a:spcPct val="0"/>
              </a:spcAft>
              <a:buClrTx/>
              <a:buSzTx/>
              <a:buFontTx/>
              <a:buNone/>
              <a:tabLst>
                <a:tab pos="1250950" algn="l"/>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558751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22714"/>
          </a:xfrm>
        </p:spPr>
        <p:txBody>
          <a:bodyPr>
            <a:normAutofit/>
          </a:bodyPr>
          <a:lstStyle/>
          <a:p>
            <a:pPr marL="75565" marR="165100" indent="344170" algn="l">
              <a:lnSpc>
                <a:spcPct val="115000"/>
              </a:lnSpc>
              <a:spcAft>
                <a:spcPts val="0"/>
              </a:spcAft>
            </a:pPr>
            <a:r>
              <a:rPr lang="uk-UA" sz="2400" b="1" i="1" dirty="0" smtClean="0">
                <a:latin typeface="Times New Roman"/>
                <a:ea typeface="Times New Roman"/>
                <a:cs typeface="Times New Roman"/>
              </a:rPr>
              <a:t>	Завдання</a:t>
            </a:r>
            <a:r>
              <a:rPr lang="uk-UA" sz="2400" b="1" i="1" spc="5" dirty="0" smtClean="0">
                <a:latin typeface="Times New Roman"/>
                <a:ea typeface="Times New Roman"/>
                <a:cs typeface="Times New Roman"/>
              </a:rPr>
              <a:t> </a:t>
            </a:r>
            <a:r>
              <a:rPr lang="uk-UA" sz="2400" b="1" i="1" dirty="0">
                <a:latin typeface="Times New Roman"/>
                <a:ea typeface="Times New Roman"/>
                <a:cs typeface="Times New Roman"/>
              </a:rPr>
              <a:t>1.</a:t>
            </a:r>
            <a:r>
              <a:rPr lang="uk-UA" sz="2400" b="1" i="1" spc="5" dirty="0">
                <a:latin typeface="Times New Roman"/>
                <a:ea typeface="Times New Roman"/>
                <a:cs typeface="Times New Roman"/>
              </a:rPr>
              <a:t> </a:t>
            </a:r>
            <a:r>
              <a:rPr lang="uk-UA" sz="2400" dirty="0">
                <a:latin typeface="Times New Roman"/>
                <a:ea typeface="Times New Roman"/>
                <a:cs typeface="Times New Roman"/>
              </a:rPr>
              <a:t>Підібрати</a:t>
            </a:r>
            <a:r>
              <a:rPr lang="uk-UA" sz="2400" spc="5" dirty="0">
                <a:latin typeface="Times New Roman"/>
                <a:ea typeface="Times New Roman"/>
                <a:cs typeface="Times New Roman"/>
              </a:rPr>
              <a:t> </a:t>
            </a:r>
            <a:r>
              <a:rPr lang="uk-UA" sz="2400" dirty="0">
                <a:latin typeface="Times New Roman"/>
                <a:ea typeface="Times New Roman"/>
                <a:cs typeface="Times New Roman"/>
              </a:rPr>
              <a:t>за</a:t>
            </a:r>
            <a:r>
              <a:rPr lang="uk-UA" sz="2400" spc="5" dirty="0">
                <a:latin typeface="Times New Roman"/>
                <a:ea typeface="Times New Roman"/>
                <a:cs typeface="Times New Roman"/>
              </a:rPr>
              <a:t> </a:t>
            </a:r>
            <a:r>
              <a:rPr lang="uk-UA" sz="2400" dirty="0">
                <a:latin typeface="Times New Roman"/>
                <a:ea typeface="Times New Roman"/>
                <a:cs typeface="Times New Roman"/>
              </a:rPr>
              <a:t>методом</a:t>
            </a:r>
            <a:r>
              <a:rPr lang="uk-UA" sz="2400" spc="5" dirty="0">
                <a:latin typeface="Times New Roman"/>
                <a:ea typeface="Times New Roman"/>
                <a:cs typeface="Times New Roman"/>
              </a:rPr>
              <a:t> </a:t>
            </a:r>
            <a:r>
              <a:rPr lang="uk-UA" sz="2400" dirty="0">
                <a:latin typeface="Times New Roman"/>
                <a:ea typeface="Times New Roman"/>
                <a:cs typeface="Times New Roman"/>
              </a:rPr>
              <a:t>пар-аналогів</a:t>
            </a:r>
            <a:r>
              <a:rPr lang="uk-UA" sz="2400" spc="5" dirty="0">
                <a:latin typeface="Times New Roman"/>
                <a:ea typeface="Times New Roman"/>
                <a:cs typeface="Times New Roman"/>
              </a:rPr>
              <a:t> </a:t>
            </a:r>
            <a:r>
              <a:rPr lang="uk-UA" sz="2400" dirty="0">
                <a:latin typeface="Times New Roman"/>
                <a:ea typeface="Times New Roman"/>
                <a:cs typeface="Times New Roman"/>
              </a:rPr>
              <a:t>дві</a:t>
            </a:r>
            <a:r>
              <a:rPr lang="uk-UA" sz="2400" spc="400" dirty="0">
                <a:latin typeface="Times New Roman"/>
                <a:ea typeface="Times New Roman"/>
                <a:cs typeface="Times New Roman"/>
              </a:rPr>
              <a:t> </a:t>
            </a:r>
            <a:r>
              <a:rPr lang="uk-UA" sz="2400" dirty="0">
                <a:latin typeface="Times New Roman"/>
                <a:ea typeface="Times New Roman"/>
                <a:cs typeface="Times New Roman"/>
              </a:rPr>
              <a:t>групи</a:t>
            </a:r>
            <a:r>
              <a:rPr lang="uk-UA" sz="2400" spc="5" dirty="0">
                <a:latin typeface="Times New Roman"/>
                <a:ea typeface="Times New Roman"/>
                <a:cs typeface="Times New Roman"/>
              </a:rPr>
              <a:t> </a:t>
            </a:r>
            <a:r>
              <a:rPr lang="uk-UA" sz="2400" dirty="0">
                <a:latin typeface="Times New Roman"/>
                <a:ea typeface="Times New Roman"/>
                <a:cs typeface="Times New Roman"/>
              </a:rPr>
              <a:t>тварин</a:t>
            </a:r>
            <a:r>
              <a:rPr lang="uk-UA" sz="2400" spc="5" dirty="0">
                <a:latin typeface="Times New Roman"/>
                <a:ea typeface="Times New Roman"/>
                <a:cs typeface="Times New Roman"/>
              </a:rPr>
              <a:t> </a:t>
            </a:r>
            <a:r>
              <a:rPr lang="uk-UA" sz="2400" dirty="0">
                <a:latin typeface="Times New Roman"/>
                <a:ea typeface="Times New Roman"/>
                <a:cs typeface="Times New Roman"/>
              </a:rPr>
              <a:t>(дослідну</a:t>
            </a:r>
            <a:r>
              <a:rPr lang="uk-UA" sz="2400" spc="5" dirty="0">
                <a:latin typeface="Times New Roman"/>
                <a:ea typeface="Times New Roman"/>
                <a:cs typeface="Times New Roman"/>
              </a:rPr>
              <a:t> </a:t>
            </a:r>
            <a:r>
              <a:rPr lang="uk-UA" sz="2400" dirty="0">
                <a:latin typeface="Times New Roman"/>
                <a:ea typeface="Times New Roman"/>
                <a:cs typeface="Times New Roman"/>
              </a:rPr>
              <a:t>і</a:t>
            </a:r>
            <a:r>
              <a:rPr lang="uk-UA" sz="2400" spc="5" dirty="0">
                <a:latin typeface="Times New Roman"/>
                <a:ea typeface="Times New Roman"/>
                <a:cs typeface="Times New Roman"/>
              </a:rPr>
              <a:t> </a:t>
            </a:r>
            <a:r>
              <a:rPr lang="uk-UA" sz="2400" dirty="0">
                <a:latin typeface="Times New Roman"/>
                <a:ea typeface="Times New Roman"/>
                <a:cs typeface="Times New Roman"/>
              </a:rPr>
              <a:t>контрольну),</a:t>
            </a:r>
            <a:r>
              <a:rPr lang="uk-UA" sz="2400" spc="5" dirty="0">
                <a:latin typeface="Times New Roman"/>
                <a:ea typeface="Times New Roman"/>
                <a:cs typeface="Times New Roman"/>
              </a:rPr>
              <a:t> </a:t>
            </a:r>
            <a:r>
              <a:rPr lang="uk-UA" sz="2400" dirty="0">
                <a:latin typeface="Times New Roman"/>
                <a:ea typeface="Times New Roman"/>
                <a:cs typeface="Times New Roman"/>
              </a:rPr>
              <a:t>дотримуючись</a:t>
            </a:r>
            <a:r>
              <a:rPr lang="uk-UA" sz="2400" spc="405" dirty="0">
                <a:latin typeface="Times New Roman"/>
                <a:ea typeface="Times New Roman"/>
                <a:cs typeface="Times New Roman"/>
              </a:rPr>
              <a:t> </a:t>
            </a:r>
            <a:r>
              <a:rPr lang="uk-UA" sz="2400" dirty="0">
                <a:latin typeface="Times New Roman"/>
                <a:ea typeface="Times New Roman"/>
                <a:cs typeface="Times New Roman"/>
              </a:rPr>
              <a:t>встановлених</a:t>
            </a:r>
            <a:r>
              <a:rPr lang="uk-UA" sz="2400" spc="5" dirty="0">
                <a:latin typeface="Times New Roman"/>
                <a:ea typeface="Times New Roman"/>
                <a:cs typeface="Times New Roman"/>
              </a:rPr>
              <a:t> </a:t>
            </a:r>
            <a:r>
              <a:rPr lang="uk-UA" sz="2400" dirty="0">
                <a:latin typeface="Times New Roman"/>
                <a:ea typeface="Times New Roman"/>
                <a:cs typeface="Times New Roman"/>
              </a:rPr>
              <a:t>вимог.</a:t>
            </a:r>
            <a:r>
              <a:rPr lang="uk-UA" sz="2400" spc="5" dirty="0">
                <a:latin typeface="Times New Roman"/>
                <a:ea typeface="Times New Roman"/>
                <a:cs typeface="Times New Roman"/>
              </a:rPr>
              <a:t> </a:t>
            </a:r>
            <a:r>
              <a:rPr lang="uk-UA" sz="2400" dirty="0">
                <a:latin typeface="Times New Roman"/>
                <a:ea typeface="Times New Roman"/>
                <a:cs typeface="Times New Roman"/>
              </a:rPr>
              <a:t>Обчислити</a:t>
            </a:r>
            <a:r>
              <a:rPr lang="uk-UA" sz="2400" spc="-15" dirty="0">
                <a:latin typeface="Times New Roman"/>
                <a:ea typeface="Times New Roman"/>
                <a:cs typeface="Times New Roman"/>
              </a:rPr>
              <a:t> </a:t>
            </a:r>
            <a:r>
              <a:rPr lang="uk-UA" sz="2400" dirty="0">
                <a:latin typeface="Times New Roman"/>
                <a:ea typeface="Times New Roman"/>
                <a:cs typeface="Times New Roman"/>
              </a:rPr>
              <a:t>середні</a:t>
            </a:r>
            <a:r>
              <a:rPr lang="uk-UA" sz="2400" spc="-15" dirty="0">
                <a:latin typeface="Times New Roman"/>
                <a:ea typeface="Times New Roman"/>
                <a:cs typeface="Times New Roman"/>
              </a:rPr>
              <a:t> </a:t>
            </a:r>
            <a:r>
              <a:rPr lang="uk-UA" sz="2400" dirty="0">
                <a:latin typeface="Times New Roman"/>
                <a:ea typeface="Times New Roman"/>
                <a:cs typeface="Times New Roman"/>
              </a:rPr>
              <a:t>величини</a:t>
            </a:r>
            <a:r>
              <a:rPr lang="uk-UA" sz="2400" spc="5" dirty="0">
                <a:latin typeface="Times New Roman"/>
                <a:ea typeface="Times New Roman"/>
                <a:cs typeface="Times New Roman"/>
              </a:rPr>
              <a:t> </a:t>
            </a:r>
            <a:r>
              <a:rPr lang="uk-UA" sz="2400" dirty="0">
                <a:latin typeface="Times New Roman"/>
                <a:ea typeface="Times New Roman"/>
                <a:cs typeface="Times New Roman"/>
              </a:rPr>
              <a:t>ознак</a:t>
            </a:r>
            <a:r>
              <a:rPr lang="uk-UA" sz="2400" spc="-15" dirty="0">
                <a:latin typeface="Times New Roman"/>
                <a:ea typeface="Times New Roman"/>
                <a:cs typeface="Times New Roman"/>
              </a:rPr>
              <a:t> </a:t>
            </a:r>
            <a:r>
              <a:rPr lang="uk-UA" sz="2400" dirty="0">
                <a:latin typeface="Times New Roman"/>
                <a:ea typeface="Times New Roman"/>
                <a:cs typeface="Times New Roman"/>
              </a:rPr>
              <a:t>по</a:t>
            </a:r>
            <a:r>
              <a:rPr lang="uk-UA" sz="2400" spc="-5" dirty="0">
                <a:latin typeface="Times New Roman"/>
                <a:ea typeface="Times New Roman"/>
                <a:cs typeface="Times New Roman"/>
              </a:rPr>
              <a:t> </a:t>
            </a:r>
            <a:r>
              <a:rPr lang="uk-UA" sz="2400" dirty="0">
                <a:latin typeface="Times New Roman"/>
                <a:ea typeface="Times New Roman"/>
                <a:cs typeface="Times New Roman"/>
              </a:rPr>
              <a:t>групах.</a:t>
            </a:r>
            <a:r>
              <a:rPr lang="ru-RU" sz="1600" dirty="0">
                <a:ea typeface="Calibri"/>
                <a:cs typeface="Times New Roman"/>
              </a:rPr>
              <a:t/>
            </a:r>
            <a:br>
              <a:rPr lang="ru-RU" sz="1600" dirty="0">
                <a:ea typeface="Calibri"/>
                <a:cs typeface="Times New Roman"/>
              </a:rPr>
            </a:br>
            <a:r>
              <a:rPr lang="ru-RU" sz="1600" dirty="0" smtClean="0">
                <a:ea typeface="Calibri"/>
                <a:cs typeface="Times New Roman"/>
              </a:rPr>
              <a:t>	</a:t>
            </a:r>
            <a:r>
              <a:rPr lang="uk-UA" sz="2400" b="1" i="1" dirty="0" smtClean="0">
                <a:latin typeface="Times New Roman"/>
                <a:ea typeface="Times New Roman"/>
                <a:cs typeface="Times New Roman"/>
              </a:rPr>
              <a:t>Завдання </a:t>
            </a:r>
            <a:r>
              <a:rPr lang="uk-UA" sz="2400" b="1" i="1" dirty="0">
                <a:latin typeface="Times New Roman"/>
                <a:ea typeface="Times New Roman"/>
                <a:cs typeface="Times New Roman"/>
              </a:rPr>
              <a:t>2. </a:t>
            </a:r>
            <a:r>
              <a:rPr lang="uk-UA" sz="2400" dirty="0">
                <a:latin typeface="Times New Roman"/>
                <a:ea typeface="Times New Roman"/>
                <a:cs typeface="Times New Roman"/>
              </a:rPr>
              <a:t>Розробити схему досліду з вивчення ефективності</a:t>
            </a:r>
            <a:r>
              <a:rPr lang="uk-UA" sz="2400" spc="5" dirty="0">
                <a:latin typeface="Times New Roman"/>
                <a:ea typeface="Times New Roman"/>
                <a:cs typeface="Times New Roman"/>
              </a:rPr>
              <a:t> </a:t>
            </a:r>
            <a:r>
              <a:rPr lang="uk-UA" sz="2400" dirty="0">
                <a:latin typeface="Times New Roman"/>
                <a:ea typeface="Times New Roman"/>
                <a:cs typeface="Times New Roman"/>
              </a:rPr>
              <a:t>згодовування</a:t>
            </a:r>
            <a:r>
              <a:rPr lang="uk-UA" sz="2400" spc="5" dirty="0">
                <a:latin typeface="Times New Roman"/>
                <a:ea typeface="Times New Roman"/>
                <a:cs typeface="Times New Roman"/>
              </a:rPr>
              <a:t> </a:t>
            </a:r>
            <a:r>
              <a:rPr lang="uk-UA" sz="2400" dirty="0" err="1">
                <a:latin typeface="Times New Roman"/>
                <a:ea typeface="Times New Roman"/>
                <a:cs typeface="Times New Roman"/>
              </a:rPr>
              <a:t>преміксу</a:t>
            </a:r>
            <a:r>
              <a:rPr lang="uk-UA" sz="2400" dirty="0">
                <a:latin typeface="Times New Roman"/>
                <a:ea typeface="Times New Roman"/>
                <a:cs typeface="Times New Roman"/>
              </a:rPr>
              <a:t> «</a:t>
            </a:r>
            <a:r>
              <a:rPr lang="uk-UA" sz="2400" dirty="0" err="1">
                <a:latin typeface="Times New Roman"/>
                <a:ea typeface="Times New Roman"/>
                <a:cs typeface="Times New Roman"/>
              </a:rPr>
              <a:t>Інтермікс</a:t>
            </a:r>
            <a:r>
              <a:rPr lang="uk-UA" sz="2400" dirty="0">
                <a:latin typeface="Times New Roman"/>
                <a:ea typeface="Times New Roman"/>
                <a:cs typeface="Times New Roman"/>
              </a:rPr>
              <a:t>» молодняку</a:t>
            </a:r>
            <a:r>
              <a:rPr lang="uk-UA" sz="2400" spc="5" dirty="0">
                <a:latin typeface="Times New Roman"/>
                <a:ea typeface="Times New Roman"/>
                <a:cs typeface="Times New Roman"/>
              </a:rPr>
              <a:t> </a:t>
            </a:r>
            <a:r>
              <a:rPr lang="uk-UA" sz="2400" dirty="0">
                <a:latin typeface="Times New Roman"/>
                <a:ea typeface="Times New Roman"/>
                <a:cs typeface="Times New Roman"/>
              </a:rPr>
              <a:t>свиней</a:t>
            </a:r>
            <a:r>
              <a:rPr lang="uk-UA" sz="2400" spc="5" dirty="0">
                <a:latin typeface="Times New Roman"/>
                <a:ea typeface="Times New Roman"/>
                <a:cs typeface="Times New Roman"/>
              </a:rPr>
              <a:t> </a:t>
            </a:r>
            <a:r>
              <a:rPr lang="uk-UA" sz="2400" dirty="0">
                <a:latin typeface="Times New Roman"/>
                <a:ea typeface="Times New Roman"/>
                <a:cs typeface="Times New Roman"/>
              </a:rPr>
              <a:t>при</a:t>
            </a:r>
            <a:r>
              <a:rPr lang="uk-UA" sz="2400" spc="5" dirty="0">
                <a:latin typeface="Times New Roman"/>
                <a:ea typeface="Times New Roman"/>
                <a:cs typeface="Times New Roman"/>
              </a:rPr>
              <a:t> </a:t>
            </a:r>
            <a:r>
              <a:rPr lang="uk-UA" sz="2400" dirty="0">
                <a:latin typeface="Times New Roman"/>
                <a:ea typeface="Times New Roman"/>
                <a:cs typeface="Times New Roman"/>
              </a:rPr>
              <a:t>вирощуванні</a:t>
            </a:r>
            <a:r>
              <a:rPr lang="uk-UA" sz="2400" spc="5" dirty="0">
                <a:latin typeface="Times New Roman"/>
                <a:ea typeface="Times New Roman"/>
                <a:cs typeface="Times New Roman"/>
              </a:rPr>
              <a:t> </a:t>
            </a:r>
            <a:r>
              <a:rPr lang="uk-UA" sz="2400" dirty="0">
                <a:latin typeface="Times New Roman"/>
                <a:ea typeface="Times New Roman"/>
                <a:cs typeface="Times New Roman"/>
              </a:rPr>
              <a:t>на</a:t>
            </a:r>
            <a:r>
              <a:rPr lang="uk-UA" sz="2400" spc="5" dirty="0">
                <a:latin typeface="Times New Roman"/>
                <a:ea typeface="Times New Roman"/>
                <a:cs typeface="Times New Roman"/>
              </a:rPr>
              <a:t> </a:t>
            </a:r>
            <a:r>
              <a:rPr lang="uk-UA" sz="2400" dirty="0">
                <a:latin typeface="Times New Roman"/>
                <a:ea typeface="Times New Roman"/>
                <a:cs typeface="Times New Roman"/>
              </a:rPr>
              <a:t>м'ясо.</a:t>
            </a:r>
            <a:r>
              <a:rPr lang="uk-UA" sz="2400" spc="5" dirty="0">
                <a:latin typeface="Times New Roman"/>
                <a:ea typeface="Times New Roman"/>
                <a:cs typeface="Times New Roman"/>
              </a:rPr>
              <a:t> </a:t>
            </a:r>
            <a:r>
              <a:rPr lang="uk-UA" sz="2400" dirty="0">
                <a:latin typeface="Times New Roman"/>
                <a:ea typeface="Times New Roman"/>
                <a:cs typeface="Times New Roman"/>
              </a:rPr>
              <a:t>Дані</a:t>
            </a:r>
            <a:r>
              <a:rPr lang="uk-UA" sz="2400" spc="5" dirty="0">
                <a:latin typeface="Times New Roman"/>
                <a:ea typeface="Times New Roman"/>
                <a:cs typeface="Times New Roman"/>
              </a:rPr>
              <a:t> </a:t>
            </a:r>
            <a:r>
              <a:rPr lang="uk-UA" sz="2400" dirty="0">
                <a:latin typeface="Times New Roman"/>
                <a:ea typeface="Times New Roman"/>
                <a:cs typeface="Times New Roman"/>
              </a:rPr>
              <a:t>записати</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5" dirty="0">
                <a:latin typeface="Times New Roman"/>
                <a:ea typeface="Times New Roman"/>
                <a:cs typeface="Times New Roman"/>
              </a:rPr>
              <a:t> </a:t>
            </a:r>
            <a:r>
              <a:rPr lang="uk-UA" sz="2400" dirty="0">
                <a:latin typeface="Times New Roman"/>
                <a:ea typeface="Times New Roman"/>
                <a:cs typeface="Times New Roman"/>
              </a:rPr>
              <a:t>таблицю</a:t>
            </a:r>
            <a:r>
              <a:rPr lang="uk-UA" sz="2400" spc="5" dirty="0">
                <a:latin typeface="Times New Roman"/>
                <a:ea typeface="Times New Roman"/>
                <a:cs typeface="Times New Roman"/>
              </a:rPr>
              <a:t> </a:t>
            </a:r>
            <a:r>
              <a:rPr lang="uk-UA" sz="2400" dirty="0">
                <a:latin typeface="Times New Roman"/>
                <a:ea typeface="Times New Roman"/>
                <a:cs typeface="Times New Roman"/>
              </a:rPr>
              <a:t>відповідно</a:t>
            </a:r>
            <a:r>
              <a:rPr lang="uk-UA" sz="2400" spc="400" dirty="0">
                <a:latin typeface="Times New Roman"/>
                <a:ea typeface="Times New Roman"/>
                <a:cs typeface="Times New Roman"/>
              </a:rPr>
              <a:t> </a:t>
            </a:r>
            <a:r>
              <a:rPr lang="uk-UA" sz="2400" dirty="0">
                <a:latin typeface="Times New Roman"/>
                <a:ea typeface="Times New Roman"/>
                <a:cs typeface="Times New Roman"/>
              </a:rPr>
              <a:t>до</a:t>
            </a:r>
            <a:r>
              <a:rPr lang="uk-UA" sz="2400" spc="5" dirty="0">
                <a:latin typeface="Times New Roman"/>
                <a:ea typeface="Times New Roman"/>
                <a:cs typeface="Times New Roman"/>
              </a:rPr>
              <a:t> </a:t>
            </a:r>
            <a:r>
              <a:rPr lang="uk-UA" sz="2400" dirty="0">
                <a:latin typeface="Times New Roman"/>
                <a:ea typeface="Times New Roman"/>
                <a:cs typeface="Times New Roman"/>
              </a:rPr>
              <a:t>схеми табл.</a:t>
            </a:r>
            <a:r>
              <a:rPr lang="uk-UA" sz="2400" spc="10" dirty="0">
                <a:latin typeface="Times New Roman"/>
                <a:ea typeface="Times New Roman"/>
                <a:cs typeface="Times New Roman"/>
              </a:rPr>
              <a:t> </a:t>
            </a:r>
            <a:r>
              <a:rPr lang="uk-UA" sz="2400" dirty="0">
                <a:latin typeface="Times New Roman"/>
                <a:ea typeface="Times New Roman"/>
                <a:cs typeface="Times New Roman"/>
              </a:rPr>
              <a:t>1.</a:t>
            </a:r>
            <a:r>
              <a:rPr lang="ru-RU" sz="1600" dirty="0">
                <a:ea typeface="Calibri"/>
                <a:cs typeface="Times New Roman"/>
              </a:rPr>
              <a:t/>
            </a:r>
            <a:br>
              <a:rPr lang="ru-RU" sz="1600" dirty="0">
                <a:ea typeface="Calibri"/>
                <a:cs typeface="Times New Roman"/>
              </a:rPr>
            </a:br>
            <a:r>
              <a:rPr lang="ru-RU" sz="1600" dirty="0" smtClean="0">
                <a:ea typeface="Calibri"/>
                <a:cs typeface="Times New Roman"/>
              </a:rPr>
              <a:t>	</a:t>
            </a:r>
            <a:r>
              <a:rPr lang="uk-UA" sz="2400" b="1" i="1" dirty="0" smtClean="0">
                <a:latin typeface="Times New Roman"/>
                <a:ea typeface="Times New Roman"/>
                <a:cs typeface="Times New Roman"/>
              </a:rPr>
              <a:t>Завдання </a:t>
            </a:r>
            <a:r>
              <a:rPr lang="uk-UA" sz="2400" b="1" i="1" dirty="0">
                <a:latin typeface="Times New Roman"/>
                <a:ea typeface="Times New Roman"/>
                <a:cs typeface="Times New Roman"/>
              </a:rPr>
              <a:t>3. </a:t>
            </a:r>
            <a:r>
              <a:rPr lang="uk-UA" sz="2400" dirty="0">
                <a:latin typeface="Times New Roman"/>
                <a:ea typeface="Times New Roman"/>
                <a:cs typeface="Times New Roman"/>
              </a:rPr>
              <a:t>Розробити схему досліду з вивчення ефективності</a:t>
            </a:r>
            <a:r>
              <a:rPr lang="uk-UA" sz="2400" spc="5" dirty="0">
                <a:latin typeface="Times New Roman"/>
                <a:ea typeface="Times New Roman"/>
                <a:cs typeface="Times New Roman"/>
              </a:rPr>
              <a:t> </a:t>
            </a:r>
            <a:r>
              <a:rPr lang="uk-UA" sz="2400" dirty="0">
                <a:latin typeface="Times New Roman"/>
                <a:ea typeface="Times New Roman"/>
                <a:cs typeface="Times New Roman"/>
              </a:rPr>
              <a:t>схрещування корів симентальської породи з бугаями </a:t>
            </a:r>
            <a:r>
              <a:rPr lang="uk-UA" sz="2400" dirty="0" err="1">
                <a:latin typeface="Times New Roman"/>
                <a:ea typeface="Times New Roman"/>
                <a:cs typeface="Times New Roman"/>
              </a:rPr>
              <a:t>голштинської</a:t>
            </a:r>
            <a:r>
              <a:rPr lang="uk-UA" sz="2400" dirty="0">
                <a:latin typeface="Times New Roman"/>
                <a:ea typeface="Times New Roman"/>
                <a:cs typeface="Times New Roman"/>
              </a:rPr>
              <a:t>.</a:t>
            </a:r>
            <a:r>
              <a:rPr lang="uk-UA" sz="2400" spc="5" dirty="0">
                <a:latin typeface="Times New Roman"/>
                <a:ea typeface="Times New Roman"/>
                <a:cs typeface="Times New Roman"/>
              </a:rPr>
              <a:t> </a:t>
            </a:r>
            <a:r>
              <a:rPr lang="uk-UA" sz="2400" dirty="0">
                <a:latin typeface="Times New Roman"/>
                <a:ea typeface="Times New Roman"/>
                <a:cs typeface="Times New Roman"/>
              </a:rPr>
              <a:t>Дані</a:t>
            </a:r>
            <a:r>
              <a:rPr lang="uk-UA" sz="2400" spc="10" dirty="0">
                <a:latin typeface="Times New Roman"/>
                <a:ea typeface="Times New Roman"/>
                <a:cs typeface="Times New Roman"/>
              </a:rPr>
              <a:t> </a:t>
            </a:r>
            <a:r>
              <a:rPr lang="uk-UA" sz="2400" dirty="0">
                <a:latin typeface="Times New Roman"/>
                <a:ea typeface="Times New Roman"/>
                <a:cs typeface="Times New Roman"/>
              </a:rPr>
              <a:t>записані</a:t>
            </a:r>
            <a:r>
              <a:rPr lang="uk-UA" sz="2400" spc="-10" dirty="0">
                <a:latin typeface="Times New Roman"/>
                <a:ea typeface="Times New Roman"/>
                <a:cs typeface="Times New Roman"/>
              </a:rPr>
              <a:t> </a:t>
            </a:r>
            <a:r>
              <a:rPr lang="uk-UA" sz="2400" dirty="0">
                <a:latin typeface="Times New Roman"/>
                <a:ea typeface="Times New Roman"/>
                <a:cs typeface="Times New Roman"/>
              </a:rPr>
              <a:t>у</a:t>
            </a:r>
            <a:r>
              <a:rPr lang="uk-UA" sz="2400" spc="-30" dirty="0">
                <a:latin typeface="Times New Roman"/>
                <a:ea typeface="Times New Roman"/>
                <a:cs typeface="Times New Roman"/>
              </a:rPr>
              <a:t> </a:t>
            </a:r>
            <a:r>
              <a:rPr lang="uk-UA" sz="2400" dirty="0">
                <a:latin typeface="Times New Roman"/>
                <a:ea typeface="Times New Roman"/>
                <a:cs typeface="Times New Roman"/>
              </a:rPr>
              <a:t>вигляді</a:t>
            </a:r>
            <a:r>
              <a:rPr lang="uk-UA" sz="2400" spc="15" dirty="0">
                <a:latin typeface="Times New Roman"/>
                <a:ea typeface="Times New Roman"/>
                <a:cs typeface="Times New Roman"/>
              </a:rPr>
              <a:t> </a:t>
            </a:r>
            <a:r>
              <a:rPr lang="uk-UA" sz="2400" dirty="0">
                <a:latin typeface="Times New Roman"/>
                <a:ea typeface="Times New Roman"/>
                <a:cs typeface="Times New Roman"/>
              </a:rPr>
              <a:t>таблиці.</a:t>
            </a:r>
            <a:r>
              <a:rPr lang="ru-RU" sz="1600" dirty="0">
                <a:ea typeface="Calibri"/>
                <a:cs typeface="Times New Roman"/>
              </a:rPr>
              <a:t/>
            </a:r>
            <a:br>
              <a:rPr lang="ru-RU" sz="16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18658"/>
          </a:xfrm>
        </p:spPr>
        <p:txBody>
          <a:bodyPr>
            <a:normAutofit/>
          </a:bodyPr>
          <a:lstStyle/>
          <a:p>
            <a:pPr algn="l"/>
            <a:r>
              <a:rPr lang="ru-RU" sz="2800" dirty="0" smtClean="0">
                <a:solidFill>
                  <a:srgbClr val="C00000"/>
                </a:solidFill>
                <a:latin typeface="Times New Roman" panose="02020603050405020304" pitchFamily="18" charset="0"/>
                <a:cs typeface="Times New Roman" panose="02020603050405020304" pitchFamily="18" charset="0"/>
              </a:rPr>
              <a:t>	</a:t>
            </a:r>
            <a:r>
              <a:rPr lang="ru-RU" sz="2800" dirty="0" err="1" smtClean="0">
                <a:solidFill>
                  <a:srgbClr val="C00000"/>
                </a:solidFill>
                <a:latin typeface="Times New Roman" panose="02020603050405020304" pitchFamily="18" charset="0"/>
                <a:cs typeface="Times New Roman" panose="02020603050405020304" pitchFamily="18" charset="0"/>
              </a:rPr>
              <a:t>Контрольні</a:t>
            </a:r>
            <a:r>
              <a:rPr lang="ru-RU" sz="2800" dirty="0" smtClean="0">
                <a:solidFill>
                  <a:srgbClr val="C00000"/>
                </a:solidFill>
                <a:latin typeface="Times New Roman" panose="02020603050405020304" pitchFamily="18" charset="0"/>
                <a:cs typeface="Times New Roman" panose="02020603050405020304" pitchFamily="18" charset="0"/>
              </a:rPr>
              <a:t> </a:t>
            </a:r>
            <a:r>
              <a:rPr lang="ru-RU" sz="2800" dirty="0" err="1" smtClean="0">
                <a:solidFill>
                  <a:srgbClr val="C00000"/>
                </a:solidFill>
                <a:latin typeface="Times New Roman" panose="02020603050405020304" pitchFamily="18" charset="0"/>
                <a:cs typeface="Times New Roman" panose="02020603050405020304" pitchFamily="18" charset="0"/>
              </a:rPr>
              <a:t>питання</a:t>
            </a:r>
            <a:r>
              <a:rPr lang="ru-RU" sz="2800" dirty="0" smtClean="0">
                <a:solidFill>
                  <a:srgbClr val="C00000"/>
                </a:solidFill>
                <a:latin typeface="Times New Roman" panose="02020603050405020304" pitchFamily="18" charset="0"/>
                <a:cs typeface="Times New Roman" panose="02020603050405020304" pitchFamily="18" charset="0"/>
              </a:rPr>
              <a:t/>
            </a:r>
            <a:br>
              <a:rPr lang="ru-RU" sz="2800" dirty="0" smtClean="0">
                <a:solidFill>
                  <a:srgbClr val="C00000"/>
                </a:solidFill>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1. </a:t>
            </a:r>
            <a:r>
              <a:rPr lang="ru-RU" sz="2800" dirty="0" err="1" smtClean="0">
                <a:latin typeface="Times New Roman" panose="02020603050405020304" pitchFamily="18" charset="0"/>
                <a:cs typeface="Times New Roman" panose="02020603050405020304" pitchFamily="18" charset="0"/>
              </a:rPr>
              <a:t>Назвіть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основні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елементи</a:t>
            </a:r>
            <a:r>
              <a:rPr lang="ru-RU" sz="2800" dirty="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планування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досліду</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2. Як </a:t>
            </a:r>
            <a:r>
              <a:rPr lang="ru-RU" sz="2800" dirty="0" err="1" smtClean="0">
                <a:latin typeface="Times New Roman" panose="02020603050405020304" pitchFamily="18" charset="0"/>
                <a:cs typeface="Times New Roman" panose="02020603050405020304" pitchFamily="18" charset="0"/>
              </a:rPr>
              <a:t>обирається</a:t>
            </a:r>
            <a:r>
              <a:rPr lang="ru-RU" sz="2800" dirty="0" smtClean="0">
                <a:latin typeface="Times New Roman" panose="02020603050405020304" pitchFamily="18" charset="0"/>
                <a:cs typeface="Times New Roman" panose="02020603050405020304" pitchFamily="18" charset="0"/>
              </a:rPr>
              <a:t> тема </a:t>
            </a:r>
            <a:r>
              <a:rPr lang="ru-RU" sz="2800" dirty="0" err="1" smtClean="0">
                <a:latin typeface="Times New Roman" panose="02020603050405020304" pitchFamily="18" charset="0"/>
                <a:cs typeface="Times New Roman" panose="02020603050405020304" pitchFamily="18" charset="0"/>
              </a:rPr>
              <a:t>досліду</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3. </a:t>
            </a:r>
            <a:r>
              <a:rPr lang="ru-RU" sz="2800" dirty="0" err="1" smtClean="0">
                <a:latin typeface="Times New Roman" panose="02020603050405020304" pitchFamily="18" charset="0"/>
                <a:cs typeface="Times New Roman" panose="02020603050405020304" pitchFamily="18" charset="0"/>
              </a:rPr>
              <a:t>Який</a:t>
            </a:r>
            <a:r>
              <a:rPr lang="ru-RU" sz="2800" dirty="0" smtClean="0">
                <a:latin typeface="Times New Roman" panose="02020603050405020304" pitchFamily="18" charset="0"/>
                <a:cs typeface="Times New Roman" panose="02020603050405020304" pitchFamily="18" charset="0"/>
              </a:rPr>
              <a:t> принцип </a:t>
            </a:r>
            <a:r>
              <a:rPr lang="ru-RU" sz="2800" dirty="0" err="1" smtClean="0">
                <a:latin typeface="Times New Roman" panose="02020603050405020304" pitchFamily="18" charset="0"/>
                <a:cs typeface="Times New Roman" panose="02020603050405020304" pitchFamily="18" charset="0"/>
              </a:rPr>
              <a:t>лежить</a:t>
            </a:r>
            <a:r>
              <a:rPr lang="ru-RU" sz="2800" dirty="0" smtClean="0">
                <a:latin typeface="Times New Roman" panose="02020603050405020304" pitchFamily="18" charset="0"/>
                <a:cs typeface="Times New Roman" panose="02020603050405020304" pitchFamily="18" charset="0"/>
              </a:rPr>
              <a:t> в </a:t>
            </a:r>
            <a:r>
              <a:rPr lang="ru-RU" sz="2800" dirty="0" err="1" smtClean="0">
                <a:latin typeface="Times New Roman" panose="02020603050405020304" pitchFamily="18" charset="0"/>
                <a:cs typeface="Times New Roman" panose="02020603050405020304" pitchFamily="18" charset="0"/>
              </a:rPr>
              <a:t>основі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дослідження</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4.Від </a:t>
            </a:r>
            <a:r>
              <a:rPr lang="ru-RU" sz="2800" dirty="0" err="1">
                <a:latin typeface="Times New Roman" panose="02020603050405020304" pitchFamily="18" charset="0"/>
                <a:cs typeface="Times New Roman" panose="02020603050405020304" pitchFamily="18" charset="0"/>
              </a:rPr>
              <a:t>чого</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залежить</a:t>
            </a:r>
            <a:r>
              <a:rPr lang="ru-RU" sz="2800" dirty="0">
                <a:latin typeface="Times New Roman" panose="02020603050405020304" pitchFamily="18" charset="0"/>
                <a:cs typeface="Times New Roman" panose="02020603050405020304" pitchFamily="18" charset="0"/>
              </a:rPr>
              <a:t> число </a:t>
            </a:r>
            <a:r>
              <a:rPr lang="ru-RU" sz="2800" dirty="0" err="1">
                <a:latin typeface="Times New Roman" panose="02020603050405020304" pitchFamily="18" charset="0"/>
                <a:cs typeface="Times New Roman" panose="02020603050405020304" pitchFamily="18" charset="0"/>
              </a:rPr>
              <a:t>тварин</a:t>
            </a:r>
            <a:r>
              <a:rPr lang="ru-RU" sz="2800" dirty="0">
                <a:latin typeface="Times New Roman" panose="02020603050405020304" pitchFamily="18" charset="0"/>
                <a:cs typeface="Times New Roman" panose="02020603050405020304" pitchFamily="18" charset="0"/>
              </a:rPr>
              <a:t> у </a:t>
            </a:r>
            <a:r>
              <a:rPr lang="ru-RU" sz="2800" dirty="0" err="1">
                <a:latin typeface="Times New Roman" panose="02020603050405020304" pitchFamily="18" charset="0"/>
                <a:cs typeface="Times New Roman" panose="02020603050405020304" pitchFamily="18" charset="0"/>
              </a:rPr>
              <a:t>групі</a:t>
            </a:r>
            <a:r>
              <a:rPr lang="ru-RU" sz="2800" dirty="0">
                <a:latin typeface="Times New Roman" panose="02020603050405020304" pitchFamily="18" charset="0"/>
                <a:cs typeface="Times New Roman" panose="02020603050405020304" pitchFamily="18" charset="0"/>
              </a:rPr>
              <a:t>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5. </a:t>
            </a:r>
            <a:r>
              <a:rPr lang="ru-RU" sz="2800" dirty="0">
                <a:latin typeface="Times New Roman" panose="02020603050405020304" pitchFamily="18" charset="0"/>
                <a:cs typeface="Times New Roman" panose="02020603050405020304" pitchFamily="18" charset="0"/>
              </a:rPr>
              <a:t>Яке </a:t>
            </a:r>
            <a:r>
              <a:rPr lang="ru-RU" sz="2800" dirty="0" err="1">
                <a:latin typeface="Times New Roman" panose="02020603050405020304" pitchFamily="18" charset="0"/>
                <a:cs typeface="Times New Roman" panose="02020603050405020304" pitchFamily="18" charset="0"/>
              </a:rPr>
              <a:t>значення</a:t>
            </a:r>
            <a:r>
              <a:rPr lang="ru-RU" sz="2800" dirty="0">
                <a:latin typeface="Times New Roman" panose="02020603050405020304" pitchFamily="18" charset="0"/>
                <a:cs typeface="Times New Roman" panose="02020603050405020304" pitchFamily="18" charset="0"/>
              </a:rPr>
              <a:t> в </a:t>
            </a:r>
            <a:r>
              <a:rPr lang="ru-RU" sz="2800" dirty="0" err="1">
                <a:latin typeface="Times New Roman" panose="02020603050405020304" pitchFamily="18" charset="0"/>
                <a:cs typeface="Times New Roman" panose="02020603050405020304" pitchFamily="18" charset="0"/>
              </a:rPr>
              <a:t>дослідній</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справі</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має</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вік</a:t>
            </a:r>
            <a:r>
              <a:rPr lang="ru-RU" sz="2800" dirty="0">
                <a:latin typeface="Times New Roman" panose="02020603050405020304" pitchFamily="18" charset="0"/>
                <a:cs typeface="Times New Roman" panose="02020603050405020304" pitchFamily="18" charset="0"/>
              </a:rPr>
              <a:t> </a:t>
            </a:r>
            <a:r>
              <a:rPr lang="ru-RU" sz="2800" dirty="0" err="1">
                <a:latin typeface="Times New Roman" panose="02020603050405020304" pitchFamily="18" charset="0"/>
                <a:cs typeface="Times New Roman" panose="02020603050405020304" pitchFamily="18" charset="0"/>
              </a:rPr>
              <a:t>тварин</a:t>
            </a:r>
            <a:r>
              <a:rPr lang="ru-RU" sz="2800" dirty="0">
                <a:latin typeface="Times New Roman" panose="02020603050405020304" pitchFamily="18" charset="0"/>
                <a:cs typeface="Times New Roman" panose="02020603050405020304" pitchFamily="18" charset="0"/>
              </a:rPr>
              <a:t> ?</a:t>
            </a:r>
            <a:br>
              <a:rPr lang="ru-RU" sz="2800" dirty="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6. Яке </a:t>
            </a:r>
            <a:r>
              <a:rPr lang="ru-RU" sz="2800" dirty="0" err="1" smtClean="0">
                <a:latin typeface="Times New Roman" panose="02020603050405020304" pitchFamily="18" charset="0"/>
                <a:cs typeface="Times New Roman" panose="02020603050405020304" pitchFamily="18" charset="0"/>
              </a:rPr>
              <a:t>призначення</a:t>
            </a:r>
            <a:r>
              <a:rPr lang="ru-RU" sz="2800" dirty="0" smtClean="0">
                <a:latin typeface="Times New Roman" panose="02020603050405020304" pitchFamily="18" charset="0"/>
                <a:cs typeface="Times New Roman" panose="02020603050405020304" pitchFamily="18" charset="0"/>
              </a:rPr>
              <a:t> та </a:t>
            </a:r>
            <a:r>
              <a:rPr lang="ru-RU" sz="2800" dirty="0" err="1" smtClean="0">
                <a:latin typeface="Times New Roman" panose="02020603050405020304" pitchFamily="18" charset="0"/>
                <a:cs typeface="Times New Roman" panose="02020603050405020304" pitchFamily="18" charset="0"/>
              </a:rPr>
              <a:t>тривалість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зрівняльного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періоду</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досліду</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7. Як </a:t>
            </a:r>
            <a:r>
              <a:rPr lang="ru-RU" sz="2800" dirty="0" err="1" smtClean="0">
                <a:latin typeface="Times New Roman" panose="02020603050405020304" pitchFamily="18" charset="0"/>
                <a:cs typeface="Times New Roman" panose="02020603050405020304" pitchFamily="18" charset="0"/>
              </a:rPr>
              <a:t>формують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дослідні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групи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тварин</a:t>
            </a:r>
            <a:r>
              <a:rPr lang="ru-RU" sz="2800" dirty="0" smtClean="0">
                <a:latin typeface="Times New Roman" panose="02020603050405020304" pitchFamily="18" charset="0"/>
                <a:cs typeface="Times New Roman" panose="02020603050405020304" pitchFamily="18" charset="0"/>
              </a:rPr>
              <a:t> методом пар-</a:t>
            </a:r>
            <a:r>
              <a:rPr lang="ru-RU" sz="2800" dirty="0" err="1" smtClean="0">
                <a:latin typeface="Times New Roman" panose="02020603050405020304" pitchFamily="18" charset="0"/>
                <a:cs typeface="Times New Roman" panose="02020603050405020304" pitchFamily="18" charset="0"/>
              </a:rPr>
              <a:t>аналогів</a:t>
            </a:r>
            <a:r>
              <a:rPr lang="ru-RU" sz="2800" dirty="0" smtClean="0">
                <a:latin typeface="Times New Roman" panose="02020603050405020304" pitchFamily="18" charset="0"/>
                <a:cs typeface="Times New Roman" panose="02020603050405020304" pitchFamily="18" charset="0"/>
              </a:rPr>
              <a:t>?</a:t>
            </a:r>
            <a:br>
              <a:rPr lang="ru-RU" sz="2800" dirty="0" smtClean="0">
                <a:latin typeface="Times New Roman" panose="02020603050405020304" pitchFamily="18" charset="0"/>
                <a:cs typeface="Times New Roman" panose="02020603050405020304" pitchFamily="18" charset="0"/>
              </a:rPr>
            </a:br>
            <a:r>
              <a:rPr lang="ru-RU" sz="2800" dirty="0" smtClean="0">
                <a:latin typeface="Times New Roman" panose="02020603050405020304" pitchFamily="18" charset="0"/>
                <a:cs typeface="Times New Roman" panose="02020603050405020304" pitchFamily="18" charset="0"/>
              </a:rPr>
              <a:t>8. Допустима </a:t>
            </a:r>
            <a:r>
              <a:rPr lang="ru-RU" sz="2800" dirty="0" err="1" smtClean="0">
                <a:latin typeface="Times New Roman" panose="02020603050405020304" pitchFamily="18" charset="0"/>
                <a:cs typeface="Times New Roman" panose="02020603050405020304" pitchFamily="18" charset="0"/>
              </a:rPr>
              <a:t>різниця</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між</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тваринами</a:t>
            </a:r>
            <a:r>
              <a:rPr lang="ru-RU" sz="2800" dirty="0" smtClean="0">
                <a:latin typeface="Times New Roman" panose="02020603050405020304" pitchFamily="18" charset="0"/>
                <a:cs typeface="Times New Roman" panose="02020603050405020304" pitchFamily="18" charset="0"/>
              </a:rPr>
              <a:t>-аналогами при </a:t>
            </a:r>
            <a:r>
              <a:rPr lang="ru-RU" sz="2800" dirty="0" err="1" smtClean="0">
                <a:latin typeface="Times New Roman" panose="02020603050405020304" pitchFamily="18" charset="0"/>
                <a:cs typeface="Times New Roman" panose="02020603050405020304" pitchFamily="18" charset="0"/>
              </a:rPr>
              <a:t>формуванні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груп</a:t>
            </a:r>
            <a:r>
              <a:rPr lang="ru-RU" sz="2800" dirty="0" smtClean="0">
                <a:latin typeface="Times New Roman" panose="02020603050405020304" pitchFamily="18" charset="0"/>
                <a:cs typeface="Times New Roman" panose="02020603050405020304" pitchFamily="18" charset="0"/>
              </a:rPr>
              <a:t>.</a:t>
            </a:r>
            <a:endParaRPr lang="ru-RU"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5607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242594"/>
          </a:xfrm>
        </p:spPr>
        <p:txBody>
          <a:bodyPr>
            <a:normAutofit/>
          </a:bodyPr>
          <a:lstStyle/>
          <a:p>
            <a:pPr marL="75565" marR="165735" indent="344170" algn="l">
              <a:lnSpc>
                <a:spcPct val="150000"/>
              </a:lnSpc>
              <a:spcAft>
                <a:spcPts val="0"/>
              </a:spcAft>
            </a:pPr>
            <a:r>
              <a:rPr lang="ru-RU" sz="3600" b="1" dirty="0">
                <a:solidFill>
                  <a:srgbClr val="C00000"/>
                </a:solidFill>
                <a:latin typeface="Times New Roman"/>
                <a:ea typeface="Times New Roman"/>
                <a:cs typeface="Times New Roman"/>
              </a:rPr>
              <a:t>М</a:t>
            </a:r>
            <a:r>
              <a:rPr lang="uk-UA" sz="3600" b="1" dirty="0">
                <a:solidFill>
                  <a:srgbClr val="C00000"/>
                </a:solidFill>
                <a:latin typeface="Times New Roman"/>
                <a:ea typeface="Times New Roman"/>
                <a:cs typeface="Times New Roman"/>
              </a:rPr>
              <a:t>ета</a:t>
            </a:r>
            <a:r>
              <a:rPr lang="uk-UA" sz="3600" b="1" spc="5" dirty="0">
                <a:solidFill>
                  <a:srgbClr val="C00000"/>
                </a:solidFill>
                <a:latin typeface="Times New Roman"/>
                <a:ea typeface="Times New Roman"/>
                <a:cs typeface="Times New Roman"/>
              </a:rPr>
              <a:t> </a:t>
            </a:r>
            <a:r>
              <a:rPr lang="uk-UA" sz="3600" b="1" dirty="0">
                <a:solidFill>
                  <a:srgbClr val="C00000"/>
                </a:solidFill>
                <a:latin typeface="Times New Roman"/>
                <a:ea typeface="Times New Roman"/>
                <a:cs typeface="Times New Roman"/>
              </a:rPr>
              <a:t>заняття.</a:t>
            </a:r>
            <a:r>
              <a:rPr lang="uk-UA" sz="3600" b="1" spc="5" dirty="0">
                <a:solidFill>
                  <a:srgbClr val="C00000"/>
                </a:solidFill>
                <a:latin typeface="Times New Roman"/>
                <a:ea typeface="Times New Roman"/>
                <a:cs typeface="Times New Roman"/>
              </a:rPr>
              <a:t> </a:t>
            </a:r>
            <a:r>
              <a:rPr lang="uk-UA" sz="3600" b="1" spc="5" dirty="0" smtClean="0">
                <a:latin typeface="Times New Roman"/>
                <a:ea typeface="Times New Roman"/>
                <a:cs typeface="Times New Roman"/>
              </a:rPr>
              <a:t/>
            </a:r>
            <a:br>
              <a:rPr lang="uk-UA" sz="3600" b="1" spc="5" dirty="0" smtClean="0">
                <a:latin typeface="Times New Roman"/>
                <a:ea typeface="Times New Roman"/>
                <a:cs typeface="Times New Roman"/>
              </a:rPr>
            </a:br>
            <a:r>
              <a:rPr lang="ru-RU" sz="3600" dirty="0" err="1" smtClean="0">
                <a:latin typeface="Times New Roman"/>
                <a:ea typeface="Calibri"/>
                <a:cs typeface="Times New Roman"/>
              </a:rPr>
              <a:t>Ознайомитися</a:t>
            </a:r>
            <a:r>
              <a:rPr lang="ru-RU" sz="3600" dirty="0" smtClean="0">
                <a:latin typeface="Times New Roman"/>
                <a:ea typeface="Calibri"/>
                <a:cs typeface="Times New Roman"/>
              </a:rPr>
              <a:t> </a:t>
            </a:r>
            <a:r>
              <a:rPr lang="ru-RU" sz="3600" dirty="0">
                <a:latin typeface="Times New Roman"/>
                <a:ea typeface="Calibri"/>
                <a:cs typeface="Times New Roman"/>
              </a:rPr>
              <a:t>з порядком </a:t>
            </a:r>
            <a:r>
              <a:rPr lang="ru-RU" sz="3600" dirty="0" err="1">
                <a:latin typeface="Times New Roman"/>
                <a:ea typeface="Calibri"/>
                <a:cs typeface="Times New Roman"/>
              </a:rPr>
              <a:t>планування</a:t>
            </a:r>
            <a:r>
              <a:rPr lang="ru-RU" sz="3600" dirty="0">
                <a:latin typeface="Times New Roman"/>
                <a:ea typeface="Calibri"/>
                <a:cs typeface="Times New Roman"/>
              </a:rPr>
              <a:t> </a:t>
            </a:r>
            <a:r>
              <a:rPr lang="ru-RU" sz="3600" dirty="0" err="1">
                <a:latin typeface="Times New Roman"/>
                <a:ea typeface="Calibri"/>
                <a:cs typeface="Times New Roman"/>
              </a:rPr>
              <a:t>досліду</a:t>
            </a:r>
            <a:r>
              <a:rPr lang="ru-RU" sz="3600" dirty="0">
                <a:latin typeface="Times New Roman"/>
                <a:ea typeface="Calibri"/>
                <a:cs typeface="Times New Roman"/>
              </a:rPr>
              <a:t>,</a:t>
            </a:r>
            <a:r>
              <a:rPr lang="ru-RU" sz="3600" i="1" dirty="0">
                <a:ea typeface="Calibri"/>
                <a:cs typeface="Times New Roman"/>
              </a:rPr>
              <a:t> </a:t>
            </a:r>
            <a:r>
              <a:rPr lang="ru-RU" sz="3600" dirty="0">
                <a:latin typeface="Times New Roman"/>
                <a:ea typeface="Times New Roman"/>
                <a:cs typeface="Times New Roman"/>
              </a:rPr>
              <a:t>н</a:t>
            </a:r>
            <a:r>
              <a:rPr lang="uk-UA" sz="3600" dirty="0" err="1">
                <a:latin typeface="Times New Roman"/>
                <a:ea typeface="Times New Roman"/>
                <a:cs typeface="Times New Roman"/>
              </a:rPr>
              <a:t>абути</a:t>
            </a:r>
            <a:r>
              <a:rPr lang="uk-UA" sz="3600" spc="5" dirty="0">
                <a:latin typeface="Times New Roman"/>
                <a:ea typeface="Times New Roman"/>
                <a:cs typeface="Times New Roman"/>
              </a:rPr>
              <a:t> </a:t>
            </a:r>
            <a:r>
              <a:rPr lang="uk-UA" sz="3600" dirty="0">
                <a:latin typeface="Times New Roman"/>
                <a:ea typeface="Times New Roman"/>
                <a:cs typeface="Times New Roman"/>
              </a:rPr>
              <a:t>навичок</a:t>
            </a:r>
            <a:r>
              <a:rPr lang="uk-UA" sz="3600" spc="5" dirty="0">
                <a:latin typeface="Times New Roman"/>
                <a:ea typeface="Times New Roman"/>
                <a:cs typeface="Times New Roman"/>
              </a:rPr>
              <a:t> </a:t>
            </a:r>
            <a:r>
              <a:rPr lang="uk-UA" sz="3600" dirty="0">
                <a:latin typeface="Times New Roman"/>
                <a:ea typeface="Times New Roman"/>
                <a:cs typeface="Times New Roman"/>
              </a:rPr>
              <a:t>відбору</a:t>
            </a:r>
            <a:r>
              <a:rPr lang="uk-UA" sz="3600" spc="5" dirty="0">
                <a:latin typeface="Times New Roman"/>
                <a:ea typeface="Times New Roman"/>
                <a:cs typeface="Times New Roman"/>
              </a:rPr>
              <a:t> </a:t>
            </a:r>
            <a:r>
              <a:rPr lang="uk-UA" sz="3600" dirty="0">
                <a:latin typeface="Times New Roman"/>
                <a:ea typeface="Times New Roman"/>
                <a:cs typeface="Times New Roman"/>
              </a:rPr>
              <a:t>тварин</a:t>
            </a:r>
            <a:r>
              <a:rPr lang="uk-UA" sz="3600" spc="5" dirty="0">
                <a:latin typeface="Times New Roman"/>
                <a:ea typeface="Times New Roman"/>
                <a:cs typeface="Times New Roman"/>
              </a:rPr>
              <a:t> </a:t>
            </a:r>
            <a:r>
              <a:rPr lang="uk-UA" sz="3600" dirty="0">
                <a:latin typeface="Times New Roman"/>
                <a:ea typeface="Times New Roman"/>
                <a:cs typeface="Times New Roman"/>
              </a:rPr>
              <a:t>в</a:t>
            </a:r>
            <a:r>
              <a:rPr lang="uk-UA" sz="3600" spc="5" dirty="0">
                <a:latin typeface="Times New Roman"/>
                <a:ea typeface="Times New Roman"/>
                <a:cs typeface="Times New Roman"/>
              </a:rPr>
              <a:t> </a:t>
            </a:r>
            <a:r>
              <a:rPr lang="uk-UA" sz="3600" dirty="0">
                <a:latin typeface="Times New Roman"/>
                <a:ea typeface="Times New Roman"/>
                <a:cs typeface="Times New Roman"/>
              </a:rPr>
              <a:t>групи,</a:t>
            </a:r>
            <a:r>
              <a:rPr lang="uk-UA" sz="3600" spc="-385" dirty="0">
                <a:latin typeface="Times New Roman"/>
                <a:ea typeface="Times New Roman"/>
                <a:cs typeface="Times New Roman"/>
              </a:rPr>
              <a:t> </a:t>
            </a:r>
            <a:r>
              <a:rPr lang="uk-UA" sz="3600" dirty="0">
                <a:latin typeface="Times New Roman"/>
                <a:ea typeface="Times New Roman"/>
                <a:cs typeface="Times New Roman"/>
              </a:rPr>
              <a:t>формування</a:t>
            </a:r>
            <a:r>
              <a:rPr lang="uk-UA" sz="3600" spc="5" dirty="0">
                <a:latin typeface="Times New Roman"/>
                <a:ea typeface="Times New Roman"/>
                <a:cs typeface="Times New Roman"/>
              </a:rPr>
              <a:t> </a:t>
            </a:r>
            <a:r>
              <a:rPr lang="uk-UA" sz="3600" dirty="0">
                <a:latin typeface="Times New Roman"/>
                <a:ea typeface="Times New Roman"/>
                <a:cs typeface="Times New Roman"/>
              </a:rPr>
              <a:t>їх</a:t>
            </a:r>
            <a:r>
              <a:rPr lang="uk-UA" sz="3600" spc="5" dirty="0">
                <a:latin typeface="Times New Roman"/>
                <a:ea typeface="Times New Roman"/>
                <a:cs typeface="Times New Roman"/>
              </a:rPr>
              <a:t> </a:t>
            </a:r>
            <a:r>
              <a:rPr lang="uk-UA" sz="3600" dirty="0">
                <a:latin typeface="Times New Roman"/>
                <a:ea typeface="Times New Roman"/>
                <a:cs typeface="Times New Roman"/>
              </a:rPr>
              <a:t>відповідно</a:t>
            </a:r>
            <a:r>
              <a:rPr lang="uk-UA" sz="3600" spc="5" dirty="0">
                <a:latin typeface="Times New Roman"/>
                <a:ea typeface="Times New Roman"/>
                <a:cs typeface="Times New Roman"/>
              </a:rPr>
              <a:t> </a:t>
            </a:r>
            <a:r>
              <a:rPr lang="uk-UA" sz="3600" dirty="0">
                <a:latin typeface="Times New Roman"/>
                <a:ea typeface="Times New Roman"/>
                <a:cs typeface="Times New Roman"/>
              </a:rPr>
              <a:t>до</a:t>
            </a:r>
            <a:r>
              <a:rPr lang="uk-UA" sz="3600" spc="5" dirty="0">
                <a:latin typeface="Times New Roman"/>
                <a:ea typeface="Times New Roman"/>
                <a:cs typeface="Times New Roman"/>
              </a:rPr>
              <a:t> </a:t>
            </a:r>
            <a:r>
              <a:rPr lang="uk-UA" sz="3600" dirty="0">
                <a:latin typeface="Times New Roman"/>
                <a:ea typeface="Times New Roman"/>
                <a:cs typeface="Times New Roman"/>
              </a:rPr>
              <a:t>схеми</a:t>
            </a:r>
            <a:r>
              <a:rPr lang="uk-UA" sz="3600" spc="5" dirty="0">
                <a:latin typeface="Times New Roman"/>
                <a:ea typeface="Times New Roman"/>
                <a:cs typeface="Times New Roman"/>
              </a:rPr>
              <a:t> </a:t>
            </a:r>
            <a:r>
              <a:rPr lang="uk-UA" sz="3600" dirty="0">
                <a:latin typeface="Times New Roman"/>
                <a:ea typeface="Times New Roman"/>
                <a:cs typeface="Times New Roman"/>
              </a:rPr>
              <a:t>досліду.</a:t>
            </a:r>
            <a:r>
              <a:rPr lang="ru-RU" sz="3600" dirty="0">
                <a:ea typeface="Calibri"/>
                <a:cs typeface="Times New Roman"/>
              </a:rPr>
              <a:t/>
            </a:r>
            <a:br>
              <a:rPr lang="ru-RU" sz="3600" dirty="0">
                <a:ea typeface="Calibri"/>
                <a:cs typeface="Times New Roman"/>
              </a:rPr>
            </a:b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316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106690"/>
          </a:xfrm>
        </p:spPr>
        <p:txBody>
          <a:bodyPr>
            <a:normAutofit fontScale="90000"/>
          </a:bodyPr>
          <a:lstStyle/>
          <a:p>
            <a:pPr marL="75565" marR="167640" indent="344170" algn="l">
              <a:lnSpc>
                <a:spcPct val="115000"/>
              </a:lnSpc>
              <a:spcAft>
                <a:spcPts val="0"/>
              </a:spcAft>
            </a:pPr>
            <a:r>
              <a:rPr lang="uk-UA" sz="2400" dirty="0" smtClean="0">
                <a:latin typeface="Times New Roman"/>
                <a:ea typeface="Times New Roman"/>
                <a:cs typeface="Times New Roman"/>
              </a:rPr>
              <a:t>	</a:t>
            </a:r>
            <a:r>
              <a:rPr lang="uk-UA" sz="2800" b="1" dirty="0" smtClean="0">
                <a:solidFill>
                  <a:srgbClr val="FF0000"/>
                </a:solidFill>
                <a:latin typeface="Times New Roman"/>
                <a:ea typeface="Times New Roman"/>
                <a:cs typeface="Times New Roman"/>
              </a:rPr>
              <a:t>Планування досліду </a:t>
            </a:r>
            <a:r>
              <a:rPr lang="uk-UA" sz="2800" dirty="0">
                <a:latin typeface="Times New Roman"/>
                <a:ea typeface="Times New Roman"/>
                <a:cs typeface="Times New Roman"/>
              </a:rPr>
              <a:t>передбачає такі основні моменти, як вибір теми, її обґрунтування та побудову робочої гіпотези досліду, формулювання мети та завдань досліджень, збір наукової інформації та написання огляду літератури, розробку методики і схеми проведення досліду.</a:t>
            </a:r>
            <a:r>
              <a:rPr lang="ru-RU" sz="2800" dirty="0">
                <a:ea typeface="Calibri"/>
                <a:cs typeface="Times New Roman"/>
              </a:rPr>
              <a:t/>
            </a:r>
            <a:br>
              <a:rPr lang="ru-RU" sz="2800" dirty="0">
                <a:ea typeface="Calibri"/>
                <a:cs typeface="Times New Roman"/>
              </a:rPr>
            </a:br>
            <a:r>
              <a:rPr lang="ru-RU" sz="2800" dirty="0" smtClean="0">
                <a:ea typeface="Calibri"/>
                <a:cs typeface="Times New Roman"/>
              </a:rPr>
              <a:t>	</a:t>
            </a:r>
            <a:r>
              <a:rPr lang="uk-UA" sz="2800" dirty="0" smtClean="0">
                <a:latin typeface="Times New Roman"/>
                <a:ea typeface="Times New Roman"/>
                <a:cs typeface="Times New Roman"/>
              </a:rPr>
              <a:t>Від </a:t>
            </a:r>
            <a:r>
              <a:rPr lang="uk-UA" sz="2800" dirty="0">
                <a:latin typeface="Times New Roman"/>
                <a:ea typeface="Times New Roman"/>
                <a:cs typeface="Times New Roman"/>
              </a:rPr>
              <a:t>правильного вибору теми залежить успіх досліду</a:t>
            </a:r>
            <a:r>
              <a:rPr lang="uk-UA" sz="2800" dirty="0" smtClean="0">
                <a:latin typeface="Times New Roman"/>
                <a:ea typeface="Times New Roman"/>
                <a:cs typeface="Times New Roman"/>
              </a:rPr>
              <a:t>.</a:t>
            </a:r>
            <a:br>
              <a:rPr lang="uk-UA" sz="2800" dirty="0" smtClean="0">
                <a:latin typeface="Times New Roman"/>
                <a:ea typeface="Times New Roman"/>
                <a:cs typeface="Times New Roman"/>
              </a:rPr>
            </a:br>
            <a:r>
              <a:rPr lang="uk-UA" sz="2800" dirty="0">
                <a:latin typeface="Times New Roman"/>
                <a:ea typeface="Times New Roman"/>
                <a:cs typeface="Times New Roman"/>
              </a:rPr>
              <a:t>	</a:t>
            </a:r>
            <a:r>
              <a:rPr lang="uk-UA" sz="2800" dirty="0" smtClean="0">
                <a:latin typeface="Times New Roman"/>
                <a:ea typeface="Times New Roman"/>
                <a:cs typeface="Times New Roman"/>
              </a:rPr>
              <a:t>1.  </a:t>
            </a:r>
            <a:r>
              <a:rPr lang="uk-UA" sz="2800" b="1" dirty="0">
                <a:solidFill>
                  <a:srgbClr val="FF0000"/>
                </a:solidFill>
                <a:latin typeface="Times New Roman"/>
                <a:ea typeface="Times New Roman"/>
                <a:cs typeface="Times New Roman"/>
              </a:rPr>
              <a:t>Тема досліду </a:t>
            </a:r>
            <a:r>
              <a:rPr lang="uk-UA" sz="2800" dirty="0">
                <a:latin typeface="Times New Roman"/>
                <a:ea typeface="Times New Roman"/>
                <a:cs typeface="Times New Roman"/>
              </a:rPr>
              <a:t>формується як логічне опрацювання ідеї чи задуму. Ідея дослідження може виникнути в результаті аналізу виробничої практики, а може бути запозичена з літературних джерел, або з раніше виконаного досліду. Тема повинна відповідати профілю наукового колективу, членом якого є дослідник.</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91264" cy="6583362"/>
          </a:xfrm>
        </p:spPr>
        <p:txBody>
          <a:bodyPr>
            <a:normAutofit/>
          </a:bodyPr>
          <a:lstStyle/>
          <a:p>
            <a:pPr marL="75565" marR="167640" indent="344170" algn="l">
              <a:lnSpc>
                <a:spcPct val="115000"/>
              </a:lnSpc>
              <a:spcAft>
                <a:spcPts val="0"/>
              </a:spcAft>
            </a:pPr>
            <a:r>
              <a:rPr lang="uk-UA" sz="2400" b="1" dirty="0" smtClean="0">
                <a:solidFill>
                  <a:srgbClr val="FF0000"/>
                </a:solidFill>
                <a:latin typeface="Times New Roman"/>
                <a:ea typeface="Times New Roman"/>
                <a:cs typeface="Times New Roman"/>
              </a:rPr>
              <a:t>2. Наукове </a:t>
            </a:r>
            <a:r>
              <a:rPr lang="uk-UA" sz="2400" b="1" dirty="0">
                <a:solidFill>
                  <a:srgbClr val="FF0000"/>
                </a:solidFill>
                <a:latin typeface="Times New Roman"/>
                <a:ea typeface="Times New Roman"/>
                <a:cs typeface="Times New Roman"/>
              </a:rPr>
              <a:t>обґрунтування теми </a:t>
            </a:r>
            <a:r>
              <a:rPr lang="uk-UA" sz="2400" dirty="0">
                <a:latin typeface="Times New Roman"/>
                <a:ea typeface="Times New Roman"/>
                <a:cs typeface="Times New Roman"/>
              </a:rPr>
              <a:t>досліду </a:t>
            </a:r>
            <a:r>
              <a:rPr lang="uk-UA" sz="2400" dirty="0" smtClean="0">
                <a:latin typeface="Times New Roman"/>
                <a:ea typeface="Times New Roman"/>
                <a:cs typeface="Times New Roman"/>
              </a:rPr>
              <a:t>передбачає:</a:t>
            </a:r>
            <a:br>
              <a:rPr lang="uk-UA" sz="2400" dirty="0" smtClean="0">
                <a:latin typeface="Times New Roman"/>
                <a:ea typeface="Times New Roman"/>
                <a:cs typeface="Times New Roman"/>
              </a:rPr>
            </a:br>
            <a:r>
              <a:rPr lang="uk-UA" sz="2400" dirty="0" smtClean="0">
                <a:latin typeface="Times New Roman"/>
                <a:ea typeface="Times New Roman"/>
                <a:cs typeface="Times New Roman"/>
              </a:rPr>
              <a:t>-збір наукової інформації </a:t>
            </a:r>
            <a:r>
              <a:rPr lang="uk-UA" sz="2400" dirty="0">
                <a:latin typeface="Times New Roman"/>
                <a:ea typeface="Times New Roman"/>
                <a:cs typeface="Times New Roman"/>
              </a:rPr>
              <a:t>з </a:t>
            </a:r>
            <a:r>
              <a:rPr lang="uk-UA" sz="2400" dirty="0" smtClean="0">
                <a:latin typeface="Times New Roman"/>
                <a:ea typeface="Times New Roman"/>
                <a:cs typeface="Times New Roman"/>
              </a:rPr>
              <a:t>досліджуваного </a:t>
            </a:r>
            <a:r>
              <a:rPr lang="uk-UA" sz="2400" dirty="0">
                <a:latin typeface="Times New Roman"/>
                <a:ea typeface="Times New Roman"/>
                <a:cs typeface="Times New Roman"/>
              </a:rPr>
              <a:t>питання, </a:t>
            </a:r>
            <a:r>
              <a:rPr lang="uk-UA" sz="2400" dirty="0" smtClean="0">
                <a:latin typeface="Times New Roman"/>
                <a:ea typeface="Times New Roman"/>
                <a:cs typeface="Times New Roman"/>
              </a:rPr>
              <a:t/>
            </a:r>
            <a:br>
              <a:rPr lang="uk-UA" sz="2400" dirty="0" smtClean="0">
                <a:latin typeface="Times New Roman"/>
                <a:ea typeface="Times New Roman"/>
                <a:cs typeface="Times New Roman"/>
              </a:rPr>
            </a:br>
            <a:r>
              <a:rPr lang="uk-UA" sz="2400" dirty="0" smtClean="0">
                <a:latin typeface="Times New Roman"/>
                <a:ea typeface="Times New Roman"/>
                <a:cs typeface="Times New Roman"/>
              </a:rPr>
              <a:t>- написання огляду </a:t>
            </a:r>
            <a:r>
              <a:rPr lang="uk-UA" sz="2400" dirty="0">
                <a:latin typeface="Times New Roman"/>
                <a:ea typeface="Times New Roman"/>
                <a:cs typeface="Times New Roman"/>
              </a:rPr>
              <a:t>літератури, в якому </a:t>
            </a:r>
            <a:r>
              <a:rPr lang="uk-UA" sz="2400" dirty="0" smtClean="0">
                <a:latin typeface="Times New Roman"/>
                <a:ea typeface="Times New Roman"/>
                <a:cs typeface="Times New Roman"/>
              </a:rPr>
              <a:t>після узагальнення  </a:t>
            </a:r>
            <a:r>
              <a:rPr lang="uk-UA" sz="2400" dirty="0">
                <a:latin typeface="Times New Roman"/>
                <a:ea typeface="Times New Roman"/>
                <a:cs typeface="Times New Roman"/>
              </a:rPr>
              <a:t>вказати </a:t>
            </a:r>
            <a:r>
              <a:rPr lang="uk-UA" sz="2400" dirty="0" smtClean="0">
                <a:latin typeface="Times New Roman"/>
                <a:ea typeface="Times New Roman"/>
                <a:cs typeface="Times New Roman"/>
              </a:rPr>
              <a:t>недостатньо </a:t>
            </a:r>
            <a:r>
              <a:rPr lang="uk-UA" sz="2400" dirty="0">
                <a:latin typeface="Times New Roman"/>
                <a:ea typeface="Times New Roman"/>
                <a:cs typeface="Times New Roman"/>
              </a:rPr>
              <a:t>вивчені питання </a:t>
            </a:r>
            <a:r>
              <a:rPr lang="uk-UA" sz="2400" dirty="0" smtClean="0">
                <a:latin typeface="Times New Roman"/>
                <a:ea typeface="Times New Roman"/>
                <a:cs typeface="Times New Roman"/>
              </a:rPr>
              <a:t>теми ( на цьому  </a:t>
            </a:r>
            <a:r>
              <a:rPr lang="uk-UA" sz="2400" dirty="0" err="1" smtClean="0">
                <a:latin typeface="Times New Roman"/>
                <a:ea typeface="Times New Roman"/>
                <a:cs typeface="Times New Roman"/>
              </a:rPr>
              <a:t>грунтується</a:t>
            </a:r>
            <a:r>
              <a:rPr lang="uk-UA" sz="2400" dirty="0" smtClean="0">
                <a:latin typeface="Times New Roman"/>
                <a:ea typeface="Times New Roman"/>
                <a:cs typeface="Times New Roman"/>
              </a:rPr>
              <a:t> вивчення </a:t>
            </a:r>
            <a:r>
              <a:rPr lang="uk-UA" sz="2400" dirty="0">
                <a:latin typeface="Times New Roman"/>
                <a:ea typeface="Times New Roman"/>
                <a:cs typeface="Times New Roman"/>
              </a:rPr>
              <a:t>актуальності </a:t>
            </a:r>
            <a:r>
              <a:rPr lang="uk-UA" sz="2400" dirty="0" smtClean="0">
                <a:latin typeface="Times New Roman"/>
                <a:ea typeface="Times New Roman"/>
                <a:cs typeface="Times New Roman"/>
              </a:rPr>
              <a:t>теми).</a:t>
            </a:r>
            <a:r>
              <a:rPr lang="ru-RU" sz="1800" dirty="0">
                <a:ea typeface="Calibri"/>
                <a:cs typeface="Times New Roman"/>
              </a:rPr>
              <a:t/>
            </a:r>
            <a:br>
              <a:rPr lang="ru-RU" sz="1800" dirty="0">
                <a:ea typeface="Calibri"/>
                <a:cs typeface="Times New Roman"/>
              </a:rPr>
            </a:br>
            <a:r>
              <a:rPr lang="ru-RU" sz="2400" b="1" dirty="0" smtClean="0">
                <a:ea typeface="Calibri"/>
                <a:cs typeface="Times New Roman"/>
              </a:rPr>
              <a:t>3</a:t>
            </a:r>
            <a:r>
              <a:rPr lang="ru-RU" sz="1800" dirty="0" smtClean="0">
                <a:ea typeface="Calibri"/>
                <a:cs typeface="Times New Roman"/>
              </a:rPr>
              <a:t>. </a:t>
            </a:r>
            <a:r>
              <a:rPr lang="ru-RU" sz="2400" dirty="0" smtClean="0">
                <a:ea typeface="Calibri"/>
                <a:cs typeface="Times New Roman"/>
              </a:rPr>
              <a:t>У</a:t>
            </a:r>
            <a:r>
              <a:rPr lang="uk-UA" sz="2400" dirty="0" err="1" smtClean="0">
                <a:latin typeface="Times New Roman"/>
                <a:ea typeface="Times New Roman"/>
                <a:cs typeface="Times New Roman"/>
              </a:rPr>
              <a:t>точнюється</a:t>
            </a:r>
            <a:r>
              <a:rPr lang="uk-UA" sz="2400" dirty="0" smtClean="0">
                <a:latin typeface="Times New Roman"/>
                <a:ea typeface="Times New Roman"/>
                <a:cs typeface="Times New Roman"/>
              </a:rPr>
              <a:t> </a:t>
            </a:r>
            <a:r>
              <a:rPr lang="uk-UA" sz="2400" b="1" dirty="0">
                <a:solidFill>
                  <a:srgbClr val="FF0000"/>
                </a:solidFill>
                <a:latin typeface="Times New Roman"/>
                <a:ea typeface="Times New Roman"/>
                <a:cs typeface="Times New Roman"/>
              </a:rPr>
              <a:t>матеріальна база, </a:t>
            </a:r>
            <a:r>
              <a:rPr lang="uk-UA" sz="2400" dirty="0">
                <a:latin typeface="Times New Roman"/>
                <a:ea typeface="Times New Roman"/>
                <a:cs typeface="Times New Roman"/>
              </a:rPr>
              <a:t>необхідна для виконання </a:t>
            </a:r>
            <a:r>
              <a:rPr lang="uk-UA" sz="2400" dirty="0" smtClean="0">
                <a:latin typeface="Times New Roman"/>
                <a:ea typeface="Times New Roman"/>
                <a:cs typeface="Times New Roman"/>
              </a:rPr>
              <a:t>роботи (інструментарій</a:t>
            </a:r>
            <a:r>
              <a:rPr lang="uk-UA" sz="2400" dirty="0">
                <a:latin typeface="Times New Roman"/>
                <a:ea typeface="Times New Roman"/>
                <a:cs typeface="Times New Roman"/>
              </a:rPr>
              <a:t>, сучасні електронні прилади та </a:t>
            </a:r>
            <a:r>
              <a:rPr lang="uk-UA" sz="2400" dirty="0" smtClean="0">
                <a:latin typeface="Times New Roman"/>
                <a:ea typeface="Times New Roman"/>
                <a:cs typeface="Times New Roman"/>
              </a:rPr>
              <a:t>обладнання). </a:t>
            </a:r>
            <a:br>
              <a:rPr lang="uk-UA" sz="2400" dirty="0" smtClean="0">
                <a:latin typeface="Times New Roman"/>
                <a:ea typeface="Times New Roman"/>
                <a:cs typeface="Times New Roman"/>
              </a:rPr>
            </a:br>
            <a:r>
              <a:rPr lang="uk-UA" sz="2400" dirty="0" smtClean="0">
                <a:latin typeface="Times New Roman"/>
                <a:ea typeface="Times New Roman"/>
                <a:cs typeface="Times New Roman"/>
              </a:rPr>
              <a:t>	Виконання </a:t>
            </a:r>
            <a:r>
              <a:rPr lang="uk-UA" sz="2400" dirty="0">
                <a:latin typeface="Times New Roman"/>
                <a:ea typeface="Times New Roman"/>
                <a:cs typeface="Times New Roman"/>
              </a:rPr>
              <a:t>досліджень на застарілому обладнанні недоцільне, оскільки це знижує достовірність результатів. </a:t>
            </a:r>
            <a:r>
              <a:rPr lang="uk-UA" sz="2400" b="1" dirty="0">
                <a:solidFill>
                  <a:srgbClr val="FF0000"/>
                </a:solidFill>
                <a:latin typeface="Times New Roman"/>
                <a:ea typeface="Times New Roman"/>
                <a:cs typeface="Times New Roman"/>
              </a:rPr>
              <a:t>4. Встановлення реальних термінів виконання роботи. </a:t>
            </a:r>
            <a:r>
              <a:rPr lang="uk-UA" sz="2400" dirty="0">
                <a:latin typeface="Times New Roman"/>
                <a:ea typeface="Times New Roman"/>
                <a:cs typeface="Times New Roman"/>
              </a:rPr>
              <a:t>Затягування дослідження інколи призводить до того, що результати отримують швидше інші дослідники або ж вони стають неактуальними.</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106690"/>
          </a:xfrm>
        </p:spPr>
        <p:txBody>
          <a:bodyPr>
            <a:normAutofit/>
          </a:bodyPr>
          <a:lstStyle/>
          <a:p>
            <a:pPr marL="75565" marR="167640" indent="344170" algn="l">
              <a:lnSpc>
                <a:spcPct val="115000"/>
              </a:lnSpc>
              <a:spcAft>
                <a:spcPts val="0"/>
              </a:spcAft>
            </a:pP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i="1" u="sng" dirty="0" smtClean="0">
                <a:latin typeface="Times New Roman"/>
                <a:ea typeface="Times New Roman"/>
                <a:cs typeface="Times New Roman"/>
              </a:rPr>
              <a:t>В </a:t>
            </a:r>
            <a:r>
              <a:rPr lang="uk-UA" sz="2400" i="1" u="sng" dirty="0">
                <a:latin typeface="Times New Roman"/>
                <a:ea typeface="Times New Roman"/>
                <a:cs typeface="Times New Roman"/>
              </a:rPr>
              <a:t>основу всіх дослідів</a:t>
            </a:r>
            <a:r>
              <a:rPr lang="uk-UA" sz="2400" dirty="0">
                <a:latin typeface="Times New Roman"/>
                <a:ea typeface="Times New Roman"/>
                <a:cs typeface="Times New Roman"/>
              </a:rPr>
              <a:t>, що проводять на сільськогосподарських тваринах, покладено </a:t>
            </a:r>
            <a:r>
              <a:rPr lang="uk-UA" sz="2400" b="1" dirty="0">
                <a:solidFill>
                  <a:srgbClr val="FF0000"/>
                </a:solidFill>
                <a:latin typeface="Times New Roman"/>
                <a:ea typeface="Times New Roman"/>
                <a:cs typeface="Times New Roman"/>
              </a:rPr>
              <a:t>метод порівняння, </a:t>
            </a:r>
            <a:r>
              <a:rPr lang="uk-UA" sz="2400" dirty="0">
                <a:latin typeface="Times New Roman"/>
                <a:ea typeface="Times New Roman"/>
                <a:cs typeface="Times New Roman"/>
              </a:rPr>
              <a:t>коли відібрані групи мають максимальну подібність всіх факторів, за винятком того </a:t>
            </a:r>
            <a:r>
              <a:rPr lang="uk-UA" sz="2400" dirty="0" err="1">
                <a:latin typeface="Times New Roman"/>
                <a:ea typeface="Times New Roman"/>
                <a:cs typeface="Times New Roman"/>
              </a:rPr>
              <a:t>фактора</a:t>
            </a:r>
            <a:r>
              <a:rPr lang="uk-UA" sz="2400" dirty="0">
                <a:latin typeface="Times New Roman"/>
                <a:ea typeface="Times New Roman"/>
                <a:cs typeface="Times New Roman"/>
              </a:rPr>
              <a:t>, який вивчають. </a:t>
            </a:r>
            <a:r>
              <a:rPr lang="uk-UA" sz="2400" dirty="0" smtClean="0">
                <a:latin typeface="Times New Roman"/>
                <a:ea typeface="Times New Roman"/>
                <a:cs typeface="Times New Roman"/>
              </a:rPr>
              <a:t/>
            </a:r>
            <a:br>
              <a:rPr lang="uk-UA" sz="2400" dirty="0" smtClean="0">
                <a:latin typeface="Times New Roman"/>
                <a:ea typeface="Times New Roman"/>
                <a:cs typeface="Times New Roman"/>
              </a:rPr>
            </a:br>
            <a:r>
              <a:rPr lang="uk-UA" sz="2400" dirty="0">
                <a:latin typeface="Times New Roman"/>
                <a:ea typeface="Times New Roman"/>
                <a:cs typeface="Times New Roman"/>
              </a:rPr>
              <a:t>	</a:t>
            </a:r>
            <a:r>
              <a:rPr lang="uk-UA" sz="2400" dirty="0" smtClean="0">
                <a:latin typeface="Times New Roman"/>
                <a:ea typeface="Times New Roman"/>
                <a:cs typeface="Times New Roman"/>
              </a:rPr>
              <a:t>Організовуючи </a:t>
            </a:r>
            <a:r>
              <a:rPr lang="uk-UA" sz="2400" dirty="0">
                <a:latin typeface="Times New Roman"/>
                <a:ea typeface="Times New Roman"/>
                <a:cs typeface="Times New Roman"/>
              </a:rPr>
              <a:t>експериментальну роботу, один із варіантів досліду вважають контрольним, а інші – дослідними. </a:t>
            </a:r>
            <a:r>
              <a:rPr lang="uk-UA" sz="2400" dirty="0" smtClean="0">
                <a:latin typeface="Times New Roman"/>
                <a:ea typeface="Times New Roman"/>
                <a:cs typeface="Times New Roman"/>
              </a:rPr>
              <a:t/>
            </a:r>
            <a:br>
              <a:rPr lang="uk-UA" sz="2400" dirty="0" smtClean="0">
                <a:latin typeface="Times New Roman"/>
                <a:ea typeface="Times New Roman"/>
                <a:cs typeface="Times New Roman"/>
              </a:rPr>
            </a:br>
            <a:r>
              <a:rPr lang="uk-UA" sz="2400" dirty="0">
                <a:latin typeface="Times New Roman"/>
                <a:ea typeface="Times New Roman"/>
                <a:cs typeface="Times New Roman"/>
              </a:rPr>
              <a:t>	</a:t>
            </a:r>
            <a:r>
              <a:rPr lang="uk-UA" sz="2400" dirty="0" smtClean="0">
                <a:latin typeface="Times New Roman"/>
                <a:ea typeface="Times New Roman"/>
                <a:cs typeface="Times New Roman"/>
              </a:rPr>
              <a:t>На </a:t>
            </a:r>
            <a:r>
              <a:rPr lang="uk-UA" sz="2400" dirty="0">
                <a:latin typeface="Times New Roman"/>
                <a:ea typeface="Times New Roman"/>
                <a:cs typeface="Times New Roman"/>
              </a:rPr>
              <a:t>сьогодні всі сучасні наукові методи постановки експерименту узагальнені та поділені на дві великі групи: за принципом аналогічних груп та груп-періодів .</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10894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ext uri="{D42A27DB-BD31-4B8C-83A1-F6EECF244321}">
                <p14:modId xmlns:p14="http://schemas.microsoft.com/office/powerpoint/2010/main" val="3612907188"/>
              </p:ext>
            </p:extLst>
          </p:nvPr>
        </p:nvGraphicFramePr>
        <p:xfrm>
          <a:off x="395535" y="1738615"/>
          <a:ext cx="8424937" cy="3951166"/>
        </p:xfrm>
        <a:graphic>
          <a:graphicData uri="http://schemas.openxmlformats.org/drawingml/2006/table">
            <a:tbl>
              <a:tblPr firstRow="1" firstCol="1" lastRow="1" lastCol="1" bandRow="1" bandCol="1"/>
              <a:tblGrid>
                <a:gridCol w="1789617">
                  <a:extLst>
                    <a:ext uri="{9D8B030D-6E8A-4147-A177-3AD203B41FA5}">
                      <a16:colId xmlns:a16="http://schemas.microsoft.com/office/drawing/2014/main" val="20000"/>
                    </a:ext>
                  </a:extLst>
                </a:gridCol>
                <a:gridCol w="1789617">
                  <a:extLst>
                    <a:ext uri="{9D8B030D-6E8A-4147-A177-3AD203B41FA5}">
                      <a16:colId xmlns:a16="http://schemas.microsoft.com/office/drawing/2014/main" val="20001"/>
                    </a:ext>
                  </a:extLst>
                </a:gridCol>
                <a:gridCol w="1454223">
                  <a:extLst>
                    <a:ext uri="{9D8B030D-6E8A-4147-A177-3AD203B41FA5}">
                      <a16:colId xmlns:a16="http://schemas.microsoft.com/office/drawing/2014/main" val="20002"/>
                    </a:ext>
                  </a:extLst>
                </a:gridCol>
                <a:gridCol w="1695740">
                  <a:extLst>
                    <a:ext uri="{9D8B030D-6E8A-4147-A177-3AD203B41FA5}">
                      <a16:colId xmlns:a16="http://schemas.microsoft.com/office/drawing/2014/main" val="20003"/>
                    </a:ext>
                  </a:extLst>
                </a:gridCol>
                <a:gridCol w="1695740">
                  <a:extLst>
                    <a:ext uri="{9D8B030D-6E8A-4147-A177-3AD203B41FA5}">
                      <a16:colId xmlns:a16="http://schemas.microsoft.com/office/drawing/2014/main" val="20004"/>
                    </a:ext>
                  </a:extLst>
                </a:gridCol>
              </a:tblGrid>
              <a:tr h="388162">
                <a:tc rowSpan="2">
                  <a:txBody>
                    <a:bodyPr/>
                    <a:lstStyle/>
                    <a:p>
                      <a:pPr marL="132080">
                        <a:lnSpc>
                          <a:spcPct val="100000"/>
                        </a:lnSpc>
                        <a:spcBef>
                          <a:spcPts val="0"/>
                        </a:spcBef>
                        <a:spcAft>
                          <a:spcPts val="0"/>
                        </a:spcAft>
                      </a:pPr>
                      <a:r>
                        <a:rPr lang="uk-UA" sz="2000" dirty="0">
                          <a:effectLst/>
                          <a:latin typeface="Times New Roman"/>
                          <a:ea typeface="Times New Roman"/>
                          <a:cs typeface="Times New Roman"/>
                        </a:rPr>
                        <a:t>Групи</a:t>
                      </a:r>
                      <a:r>
                        <a:rPr lang="uk-UA" sz="2000" spc="-5" dirty="0">
                          <a:effectLst/>
                          <a:latin typeface="Times New Roman"/>
                          <a:ea typeface="Times New Roman"/>
                          <a:cs typeface="Times New Roman"/>
                        </a:rPr>
                        <a:t> </a:t>
                      </a:r>
                      <a:r>
                        <a:rPr lang="uk-UA" sz="2000" dirty="0">
                          <a:effectLst/>
                          <a:latin typeface="Times New Roman"/>
                          <a:ea typeface="Times New Roman"/>
                          <a:cs typeface="Times New Roman"/>
                        </a:rPr>
                        <a:t>тварин</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1930400" marR="1915160" algn="ctr">
                        <a:lnSpc>
                          <a:spcPct val="100000"/>
                        </a:lnSpc>
                        <a:spcBef>
                          <a:spcPts val="0"/>
                        </a:spcBef>
                        <a:spcAft>
                          <a:spcPts val="0"/>
                        </a:spcAft>
                      </a:pPr>
                      <a:r>
                        <a:rPr lang="uk-UA" sz="2000" b="1" dirty="0">
                          <a:solidFill>
                            <a:srgbClr val="C00000"/>
                          </a:solidFill>
                          <a:effectLst/>
                          <a:latin typeface="Times New Roman"/>
                          <a:ea typeface="Times New Roman"/>
                          <a:cs typeface="Times New Roman"/>
                        </a:rPr>
                        <a:t>Періоди</a:t>
                      </a:r>
                      <a:endParaRPr lang="ru-RU" sz="2000" b="1" dirty="0">
                        <a:solidFill>
                          <a:srgbClr val="C0000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0000"/>
                  </a:ext>
                </a:extLst>
              </a:tr>
              <a:tr h="567116">
                <a:tc vMerge="1">
                  <a:txBody>
                    <a:bodyPr/>
                    <a:lstStyle/>
                    <a:p>
                      <a:endParaRPr lang="ru-RU"/>
                    </a:p>
                  </a:txBody>
                  <a:tcPr/>
                </a:tc>
                <a:tc>
                  <a:txBody>
                    <a:bodyPr/>
                    <a:lstStyle/>
                    <a:p>
                      <a:pPr marL="106045" marR="102235" algn="ctr">
                        <a:lnSpc>
                          <a:spcPct val="100000"/>
                        </a:lnSpc>
                        <a:spcBef>
                          <a:spcPts val="0"/>
                        </a:spcBef>
                        <a:spcAft>
                          <a:spcPts val="0"/>
                        </a:spcAft>
                      </a:pPr>
                      <a:r>
                        <a:rPr lang="uk-UA" sz="2000" b="1" i="1" dirty="0" err="1">
                          <a:solidFill>
                            <a:srgbClr val="7030A0"/>
                          </a:solidFill>
                          <a:effectLst/>
                          <a:latin typeface="Times New Roman"/>
                          <a:ea typeface="Times New Roman"/>
                          <a:cs typeface="Times New Roman"/>
                        </a:rPr>
                        <a:t>зрівняльни</a:t>
                      </a:r>
                      <a:r>
                        <a:rPr lang="uk-UA" sz="2000" b="1" i="1" spc="-385" dirty="0">
                          <a:solidFill>
                            <a:srgbClr val="7030A0"/>
                          </a:solidFill>
                          <a:effectLst/>
                          <a:latin typeface="Times New Roman"/>
                          <a:ea typeface="Times New Roman"/>
                          <a:cs typeface="Times New Roman"/>
                        </a:rPr>
                        <a:t> </a:t>
                      </a:r>
                      <a:r>
                        <a:rPr lang="uk-UA" sz="2000" b="1" i="1" dirty="0">
                          <a:solidFill>
                            <a:srgbClr val="7030A0"/>
                          </a:solidFill>
                          <a:effectLst/>
                          <a:latin typeface="Times New Roman"/>
                          <a:ea typeface="Times New Roman"/>
                          <a:cs typeface="Times New Roman"/>
                        </a:rPr>
                        <a:t>й</a:t>
                      </a:r>
                      <a:endParaRPr lang="ru-RU" sz="2000" b="1" i="1" dirty="0">
                        <a:solidFill>
                          <a:srgbClr val="7030A0"/>
                        </a:solidFill>
                        <a:effectLst/>
                        <a:latin typeface="Calibri"/>
                        <a:ea typeface="Calibri"/>
                        <a:cs typeface="Times New Roman"/>
                      </a:endParaRPr>
                    </a:p>
                    <a:p>
                      <a:pPr marL="106045" marR="105410" algn="ctr">
                        <a:lnSpc>
                          <a:spcPct val="100000"/>
                        </a:lnSpc>
                        <a:spcBef>
                          <a:spcPts val="0"/>
                        </a:spcBef>
                        <a:spcAft>
                          <a:spcPts val="0"/>
                        </a:spcAft>
                      </a:pPr>
                      <a:r>
                        <a:rPr lang="uk-UA" sz="2000" b="1" i="1" dirty="0">
                          <a:solidFill>
                            <a:srgbClr val="7030A0"/>
                          </a:solidFill>
                          <a:effectLst/>
                          <a:latin typeface="Times New Roman"/>
                          <a:ea typeface="Times New Roman"/>
                          <a:cs typeface="Times New Roman"/>
                        </a:rPr>
                        <a:t> </a:t>
                      </a:r>
                      <a:endParaRPr lang="ru-RU" sz="2000" b="1" i="1" dirty="0">
                        <a:solidFill>
                          <a:srgbClr val="7030A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6050" marR="93345" indent="-55245">
                        <a:lnSpc>
                          <a:spcPct val="100000"/>
                        </a:lnSpc>
                        <a:spcBef>
                          <a:spcPts val="0"/>
                        </a:spcBef>
                        <a:spcAft>
                          <a:spcPts val="0"/>
                        </a:spcAft>
                      </a:pPr>
                      <a:r>
                        <a:rPr lang="uk-UA" sz="2000" b="1" i="1" dirty="0">
                          <a:solidFill>
                            <a:srgbClr val="7030A0"/>
                          </a:solidFill>
                          <a:effectLst/>
                          <a:latin typeface="Times New Roman"/>
                          <a:ea typeface="Times New Roman"/>
                          <a:cs typeface="Times New Roman"/>
                        </a:rPr>
                        <a:t>перехідний</a:t>
                      </a:r>
                      <a:r>
                        <a:rPr lang="uk-UA" sz="2000" b="1" i="1" spc="-385" dirty="0">
                          <a:solidFill>
                            <a:srgbClr val="7030A0"/>
                          </a:solidFill>
                          <a:effectLst/>
                          <a:latin typeface="Times New Roman"/>
                          <a:ea typeface="Times New Roman"/>
                          <a:cs typeface="Times New Roman"/>
                        </a:rPr>
                        <a:t> </a:t>
                      </a:r>
                      <a:endParaRPr lang="ru-RU" sz="2000" b="1" i="1" dirty="0">
                        <a:solidFill>
                          <a:srgbClr val="7030A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6045" marR="105410" algn="ctr">
                        <a:lnSpc>
                          <a:spcPct val="100000"/>
                        </a:lnSpc>
                        <a:spcBef>
                          <a:spcPts val="0"/>
                        </a:spcBef>
                        <a:spcAft>
                          <a:spcPts val="0"/>
                        </a:spcAft>
                      </a:pPr>
                      <a:r>
                        <a:rPr lang="uk-UA" sz="2000" b="1" i="1" dirty="0">
                          <a:solidFill>
                            <a:srgbClr val="7030A0"/>
                          </a:solidFill>
                          <a:effectLst/>
                          <a:latin typeface="Times New Roman"/>
                          <a:ea typeface="Times New Roman"/>
                          <a:cs typeface="Times New Roman"/>
                        </a:rPr>
                        <a:t>головний</a:t>
                      </a:r>
                      <a:r>
                        <a:rPr lang="uk-UA" sz="2000" b="1" i="1" spc="5" dirty="0">
                          <a:solidFill>
                            <a:srgbClr val="7030A0"/>
                          </a:solidFill>
                          <a:effectLst/>
                          <a:latin typeface="Times New Roman"/>
                          <a:ea typeface="Times New Roman"/>
                          <a:cs typeface="Times New Roman"/>
                        </a:rPr>
                        <a:t> </a:t>
                      </a:r>
                      <a:endParaRPr lang="ru-RU" sz="2000" b="1" i="1" dirty="0">
                        <a:solidFill>
                          <a:srgbClr val="7030A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6045" marR="105410" algn="ctr">
                        <a:lnSpc>
                          <a:spcPct val="100000"/>
                        </a:lnSpc>
                        <a:spcBef>
                          <a:spcPts val="0"/>
                        </a:spcBef>
                        <a:spcAft>
                          <a:spcPts val="0"/>
                        </a:spcAft>
                      </a:pPr>
                      <a:r>
                        <a:rPr lang="uk-UA" sz="2000" b="1" i="1" dirty="0">
                          <a:solidFill>
                            <a:srgbClr val="7030A0"/>
                          </a:solidFill>
                          <a:effectLst/>
                          <a:latin typeface="Times New Roman"/>
                          <a:ea typeface="Times New Roman"/>
                          <a:cs typeface="Times New Roman"/>
                        </a:rPr>
                        <a:t>заключний</a:t>
                      </a:r>
                      <a:r>
                        <a:rPr lang="uk-UA" sz="2000" b="1" i="1" spc="-385" dirty="0">
                          <a:solidFill>
                            <a:srgbClr val="7030A0"/>
                          </a:solidFill>
                          <a:effectLst/>
                          <a:latin typeface="Times New Roman"/>
                          <a:ea typeface="Times New Roman"/>
                          <a:cs typeface="Times New Roman"/>
                        </a:rPr>
                        <a:t> </a:t>
                      </a:r>
                      <a:endParaRPr lang="ru-RU" sz="2000" b="1" i="1" dirty="0">
                        <a:solidFill>
                          <a:srgbClr val="7030A0"/>
                        </a:solidFill>
                        <a:effectLst/>
                        <a:latin typeface="Calibri"/>
                        <a:ea typeface="Calibri"/>
                        <a:cs typeface="Times New Roman"/>
                      </a:endParaRPr>
                    </a:p>
                    <a:p>
                      <a:pPr marL="106045" marR="105410" algn="ctr">
                        <a:lnSpc>
                          <a:spcPct val="100000"/>
                        </a:lnSpc>
                        <a:spcBef>
                          <a:spcPts val="0"/>
                        </a:spcBef>
                        <a:spcAft>
                          <a:spcPts val="0"/>
                        </a:spcAft>
                      </a:pPr>
                      <a:r>
                        <a:rPr lang="uk-UA" sz="2000" b="1" i="1" dirty="0">
                          <a:solidFill>
                            <a:srgbClr val="7030A0"/>
                          </a:solidFill>
                          <a:effectLst/>
                          <a:latin typeface="Times New Roman"/>
                          <a:ea typeface="Times New Roman"/>
                          <a:cs typeface="Times New Roman"/>
                        </a:rPr>
                        <a:t> </a:t>
                      </a:r>
                      <a:endParaRPr lang="ru-RU" sz="2000" b="1" i="1" dirty="0">
                        <a:solidFill>
                          <a:srgbClr val="7030A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50675">
                <a:tc>
                  <a:txBody>
                    <a:bodyPr/>
                    <a:lstStyle/>
                    <a:p>
                      <a:pPr marL="28575">
                        <a:lnSpc>
                          <a:spcPct val="100000"/>
                        </a:lnSpc>
                        <a:spcBef>
                          <a:spcPts val="0"/>
                        </a:spcBef>
                        <a:spcAft>
                          <a:spcPts val="0"/>
                        </a:spcAft>
                      </a:pPr>
                      <a:r>
                        <a:rPr lang="uk-UA" sz="2000" dirty="0">
                          <a:effectLst/>
                          <a:latin typeface="Times New Roman"/>
                          <a:ea typeface="Times New Roman"/>
                          <a:cs typeface="Times New Roman"/>
                        </a:rPr>
                        <a:t>1</a:t>
                      </a:r>
                      <a:r>
                        <a:rPr lang="uk-UA" sz="2000" spc="15" dirty="0">
                          <a:effectLst/>
                          <a:latin typeface="Times New Roman"/>
                          <a:ea typeface="Times New Roman"/>
                          <a:cs typeface="Times New Roman"/>
                        </a:rPr>
                        <a:t> </a:t>
                      </a:r>
                      <a:r>
                        <a:rPr lang="uk-UA" sz="2000" dirty="0">
                          <a:effectLst/>
                          <a:latin typeface="Times New Roman"/>
                          <a:ea typeface="Times New Roman"/>
                          <a:cs typeface="Times New Roman"/>
                        </a:rPr>
                        <a:t>-</a:t>
                      </a:r>
                      <a:r>
                        <a:rPr lang="uk-UA" sz="2000" spc="-25" dirty="0">
                          <a:effectLst/>
                          <a:latin typeface="Times New Roman"/>
                          <a:ea typeface="Times New Roman"/>
                          <a:cs typeface="Times New Roman"/>
                        </a:rPr>
                        <a:t> </a:t>
                      </a:r>
                      <a:r>
                        <a:rPr lang="uk-UA" sz="2000" b="1" dirty="0">
                          <a:solidFill>
                            <a:srgbClr val="004821"/>
                          </a:solidFill>
                          <a:effectLst/>
                          <a:latin typeface="Times New Roman"/>
                          <a:ea typeface="Times New Roman"/>
                          <a:cs typeface="Times New Roman"/>
                        </a:rPr>
                        <a:t>контрольна</a:t>
                      </a:r>
                      <a:endParaRPr lang="ru-RU" sz="2000" b="1" dirty="0">
                        <a:solidFill>
                          <a:srgbClr val="004821"/>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985" marR="121920" algn="ctr">
                        <a:lnSpc>
                          <a:spcPct val="100000"/>
                        </a:lnSpc>
                        <a:spcBef>
                          <a:spcPts val="0"/>
                        </a:spcBef>
                        <a:spcAft>
                          <a:spcPts val="0"/>
                        </a:spcAft>
                      </a:pPr>
                      <a:r>
                        <a:rPr lang="uk-UA" sz="2000" dirty="0" smtClean="0">
                          <a:effectLst/>
                          <a:latin typeface="Times New Roman"/>
                          <a:ea typeface="Times New Roman"/>
                          <a:cs typeface="Times New Roman"/>
                        </a:rPr>
                        <a:t>ОК</a:t>
                      </a:r>
                      <a:endParaRPr lang="ru-RU" sz="2000" dirty="0">
                        <a:effectLst/>
                        <a:latin typeface="Calibri"/>
                        <a:ea typeface="Calibri"/>
                        <a:cs typeface="Times New Roman"/>
                      </a:endParaRPr>
                    </a:p>
                    <a:p>
                      <a:pPr marL="138430" marR="121920" algn="ctr">
                        <a:lnSpc>
                          <a:spcPct val="100000"/>
                        </a:lnSpc>
                        <a:spcBef>
                          <a:spcPts val="0"/>
                        </a:spcBef>
                        <a:spcAft>
                          <a:spcPts val="0"/>
                        </a:spcAft>
                      </a:pPr>
                      <a:r>
                        <a:rPr lang="uk-UA" sz="2000" dirty="0">
                          <a:effectLst/>
                          <a:latin typeface="Times New Roman"/>
                          <a:ea typeface="Times New Roman"/>
                          <a:cs typeface="Times New Roman"/>
                        </a:rPr>
                        <a:t>(основний</a:t>
                      </a:r>
                      <a:r>
                        <a:rPr lang="uk-UA" sz="2000" spc="-385" dirty="0">
                          <a:effectLst/>
                          <a:latin typeface="Times New Roman"/>
                          <a:ea typeface="Times New Roman"/>
                          <a:cs typeface="Times New Roman"/>
                        </a:rPr>
                        <a:t> </a:t>
                      </a:r>
                      <a:r>
                        <a:rPr lang="uk-UA" sz="2000" dirty="0">
                          <a:effectLst/>
                          <a:latin typeface="Times New Roman"/>
                          <a:ea typeface="Times New Roman"/>
                          <a:cs typeface="Times New Roman"/>
                        </a:rPr>
                        <a:t>комплекс)</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3655" marR="21590" algn="ctr">
                        <a:lnSpc>
                          <a:spcPct val="100000"/>
                        </a:lnSpc>
                        <a:spcBef>
                          <a:spcPts val="0"/>
                        </a:spcBef>
                        <a:spcAft>
                          <a:spcPts val="0"/>
                        </a:spcAft>
                      </a:pPr>
                      <a:r>
                        <a:rPr lang="uk-UA" sz="2000">
                          <a:effectLst/>
                          <a:latin typeface="Times New Roman"/>
                          <a:ea typeface="Times New Roman"/>
                          <a:cs typeface="Times New Roman"/>
                        </a:rPr>
                        <a:t>ОК</a:t>
                      </a:r>
                      <a:endParaRPr lang="ru-RU"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97485" marR="182245" algn="ctr">
                        <a:lnSpc>
                          <a:spcPct val="100000"/>
                        </a:lnSpc>
                        <a:spcBef>
                          <a:spcPts val="0"/>
                        </a:spcBef>
                        <a:spcAft>
                          <a:spcPts val="0"/>
                        </a:spcAft>
                      </a:pPr>
                      <a:r>
                        <a:rPr lang="uk-UA" sz="2000" dirty="0">
                          <a:effectLst/>
                          <a:latin typeface="Times New Roman"/>
                          <a:ea typeface="Times New Roman"/>
                          <a:cs typeface="Times New Roman"/>
                        </a:rPr>
                        <a:t>ОК</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5595" marR="300355" algn="ctr">
                        <a:lnSpc>
                          <a:spcPct val="100000"/>
                        </a:lnSpc>
                        <a:spcBef>
                          <a:spcPts val="0"/>
                        </a:spcBef>
                        <a:spcAft>
                          <a:spcPts val="0"/>
                        </a:spcAft>
                      </a:pPr>
                      <a:r>
                        <a:rPr lang="uk-UA" sz="2000" dirty="0">
                          <a:effectLst/>
                          <a:latin typeface="Times New Roman"/>
                          <a:ea typeface="Times New Roman"/>
                          <a:cs typeface="Times New Roman"/>
                        </a:rPr>
                        <a:t>ОК</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272804">
                <a:tc>
                  <a:txBody>
                    <a:bodyPr/>
                    <a:lstStyle/>
                    <a:p>
                      <a:pPr marL="28575">
                        <a:lnSpc>
                          <a:spcPct val="100000"/>
                        </a:lnSpc>
                        <a:spcBef>
                          <a:spcPts val="0"/>
                        </a:spcBef>
                        <a:spcAft>
                          <a:spcPts val="0"/>
                        </a:spcAft>
                      </a:pPr>
                      <a:r>
                        <a:rPr lang="uk-UA" sz="2000" dirty="0">
                          <a:effectLst/>
                          <a:latin typeface="Times New Roman"/>
                          <a:ea typeface="Times New Roman"/>
                          <a:cs typeface="Times New Roman"/>
                        </a:rPr>
                        <a:t>2</a:t>
                      </a:r>
                      <a:r>
                        <a:rPr lang="uk-UA" sz="2000" spc="15" dirty="0">
                          <a:effectLst/>
                          <a:latin typeface="Times New Roman"/>
                          <a:ea typeface="Times New Roman"/>
                          <a:cs typeface="Times New Roman"/>
                        </a:rPr>
                        <a:t> </a:t>
                      </a:r>
                      <a:r>
                        <a:rPr lang="uk-UA" sz="2000" dirty="0">
                          <a:effectLst/>
                          <a:latin typeface="Times New Roman"/>
                          <a:ea typeface="Times New Roman"/>
                          <a:cs typeface="Times New Roman"/>
                        </a:rPr>
                        <a:t>-</a:t>
                      </a:r>
                      <a:r>
                        <a:rPr lang="uk-UA" sz="2000" spc="-5" dirty="0">
                          <a:effectLst/>
                          <a:latin typeface="Times New Roman"/>
                          <a:ea typeface="Times New Roman"/>
                          <a:cs typeface="Times New Roman"/>
                        </a:rPr>
                        <a:t> </a:t>
                      </a:r>
                      <a:r>
                        <a:rPr lang="uk-UA" sz="2000" b="1" dirty="0">
                          <a:solidFill>
                            <a:srgbClr val="004821"/>
                          </a:solidFill>
                          <a:effectLst/>
                          <a:latin typeface="Times New Roman"/>
                          <a:ea typeface="Times New Roman"/>
                          <a:cs typeface="Times New Roman"/>
                        </a:rPr>
                        <a:t>дослідна</a:t>
                      </a:r>
                      <a:endParaRPr lang="ru-RU" sz="2000" b="1" dirty="0">
                        <a:solidFill>
                          <a:srgbClr val="004821"/>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33985" marR="121920" algn="ctr">
                        <a:lnSpc>
                          <a:spcPct val="100000"/>
                        </a:lnSpc>
                        <a:spcBef>
                          <a:spcPts val="0"/>
                        </a:spcBef>
                        <a:spcAft>
                          <a:spcPts val="0"/>
                        </a:spcAft>
                      </a:pPr>
                      <a:endParaRPr lang="uk-UA" sz="2000" dirty="0" smtClean="0">
                        <a:effectLst/>
                        <a:latin typeface="Times New Roman"/>
                        <a:ea typeface="Times New Roman"/>
                        <a:cs typeface="Times New Roman"/>
                      </a:endParaRPr>
                    </a:p>
                    <a:p>
                      <a:pPr marL="133985" marR="121920" algn="ctr">
                        <a:lnSpc>
                          <a:spcPct val="100000"/>
                        </a:lnSpc>
                        <a:spcBef>
                          <a:spcPts val="0"/>
                        </a:spcBef>
                        <a:spcAft>
                          <a:spcPts val="0"/>
                        </a:spcAft>
                      </a:pPr>
                      <a:r>
                        <a:rPr lang="uk-UA" sz="2000" dirty="0" smtClean="0">
                          <a:effectLst/>
                          <a:latin typeface="Times New Roman"/>
                          <a:ea typeface="Times New Roman"/>
                          <a:cs typeface="Times New Roman"/>
                        </a:rPr>
                        <a:t>ОК</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925" marR="21590" algn="ctr">
                        <a:lnSpc>
                          <a:spcPct val="100000"/>
                        </a:lnSpc>
                        <a:spcBef>
                          <a:spcPts val="0"/>
                        </a:spcBef>
                        <a:spcAft>
                          <a:spcPts val="0"/>
                        </a:spcAft>
                      </a:pPr>
                      <a:r>
                        <a:rPr lang="uk-UA" sz="2000" spc="-5">
                          <a:effectLst/>
                          <a:latin typeface="Times New Roman"/>
                          <a:ea typeface="Times New Roman"/>
                          <a:cs typeface="Times New Roman"/>
                        </a:rPr>
                        <a:t>поступовий</a:t>
                      </a:r>
                      <a:r>
                        <a:rPr lang="uk-UA" sz="2000" spc="-385">
                          <a:effectLst/>
                          <a:latin typeface="Times New Roman"/>
                          <a:ea typeface="Times New Roman"/>
                          <a:cs typeface="Times New Roman"/>
                        </a:rPr>
                        <a:t> </a:t>
                      </a:r>
                      <a:r>
                        <a:rPr lang="uk-UA" sz="2000">
                          <a:effectLst/>
                          <a:latin typeface="Times New Roman"/>
                          <a:ea typeface="Times New Roman"/>
                          <a:cs typeface="Times New Roman"/>
                        </a:rPr>
                        <a:t>перехід на</a:t>
                      </a:r>
                      <a:r>
                        <a:rPr lang="uk-UA" sz="2000" spc="5">
                          <a:effectLst/>
                          <a:latin typeface="Times New Roman"/>
                          <a:ea typeface="Times New Roman"/>
                          <a:cs typeface="Times New Roman"/>
                        </a:rPr>
                        <a:t> </a:t>
                      </a:r>
                      <a:r>
                        <a:rPr lang="uk-UA" sz="2000">
                          <a:effectLst/>
                          <a:latin typeface="Times New Roman"/>
                          <a:ea typeface="Times New Roman"/>
                          <a:cs typeface="Times New Roman"/>
                        </a:rPr>
                        <a:t>режим</a:t>
                      </a:r>
                      <a:endParaRPr lang="ru-RU" sz="2000">
                        <a:effectLst/>
                        <a:latin typeface="Calibri"/>
                        <a:ea typeface="Calibri"/>
                        <a:cs typeface="Times New Roman"/>
                      </a:endParaRPr>
                    </a:p>
                    <a:p>
                      <a:pPr marL="34925" marR="17145" algn="ctr">
                        <a:lnSpc>
                          <a:spcPct val="100000"/>
                        </a:lnSpc>
                        <a:spcBef>
                          <a:spcPts val="0"/>
                        </a:spcBef>
                        <a:spcAft>
                          <a:spcPts val="0"/>
                        </a:spcAft>
                      </a:pPr>
                      <a:r>
                        <a:rPr lang="uk-UA" sz="2000">
                          <a:effectLst/>
                          <a:latin typeface="Times New Roman"/>
                          <a:ea typeface="Times New Roman"/>
                          <a:cs typeface="Times New Roman"/>
                        </a:rPr>
                        <a:t>досліду</a:t>
                      </a:r>
                      <a:endParaRPr lang="ru-RU"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marR="182245" algn="ctr">
                        <a:lnSpc>
                          <a:spcPct val="100000"/>
                        </a:lnSpc>
                        <a:spcBef>
                          <a:spcPts val="0"/>
                        </a:spcBef>
                        <a:spcAft>
                          <a:spcPts val="0"/>
                        </a:spcAft>
                      </a:pPr>
                      <a:r>
                        <a:rPr lang="uk-UA" sz="2000" dirty="0">
                          <a:effectLst/>
                          <a:latin typeface="Times New Roman"/>
                          <a:ea typeface="Times New Roman"/>
                          <a:cs typeface="Times New Roman"/>
                        </a:rPr>
                        <a:t>ОК</a:t>
                      </a:r>
                      <a:r>
                        <a:rPr lang="uk-UA" sz="2000" spc="10" dirty="0">
                          <a:effectLst/>
                          <a:latin typeface="Times New Roman"/>
                          <a:ea typeface="Times New Roman"/>
                          <a:cs typeface="Times New Roman"/>
                        </a:rPr>
                        <a:t> </a:t>
                      </a:r>
                      <a:r>
                        <a:rPr lang="uk-UA" sz="2000" dirty="0">
                          <a:effectLst/>
                          <a:latin typeface="Times New Roman"/>
                          <a:ea typeface="Times New Roman"/>
                          <a:cs typeface="Times New Roman"/>
                        </a:rPr>
                        <a:t>+</a:t>
                      </a:r>
                      <a:endParaRPr lang="ru-RU" sz="2000" dirty="0">
                        <a:effectLst/>
                        <a:latin typeface="Calibri"/>
                        <a:ea typeface="Calibri"/>
                        <a:cs typeface="Times New Roman"/>
                      </a:endParaRPr>
                    </a:p>
                    <a:p>
                      <a:pPr marL="46990" marR="28575" indent="-1905" algn="ctr">
                        <a:lnSpc>
                          <a:spcPct val="100000"/>
                        </a:lnSpc>
                        <a:spcBef>
                          <a:spcPts val="0"/>
                        </a:spcBef>
                        <a:spcAft>
                          <a:spcPts val="0"/>
                        </a:spcAft>
                      </a:pPr>
                      <a:r>
                        <a:rPr lang="uk-UA" sz="2000" dirty="0">
                          <a:effectLst/>
                          <a:latin typeface="Times New Roman"/>
                          <a:ea typeface="Times New Roman"/>
                          <a:cs typeface="Times New Roman"/>
                        </a:rPr>
                        <a:t>досліджу-ва</a:t>
                      </a:r>
                      <a:r>
                        <a:rPr lang="uk-UA" sz="2000" spc="-385" dirty="0">
                          <a:effectLst/>
                          <a:latin typeface="Times New Roman"/>
                          <a:ea typeface="Times New Roman"/>
                          <a:cs typeface="Times New Roman"/>
                        </a:rPr>
                        <a:t> </a:t>
                      </a:r>
                      <a:r>
                        <a:rPr lang="uk-UA" sz="2000" dirty="0">
                          <a:effectLst/>
                          <a:latin typeface="Times New Roman"/>
                          <a:ea typeface="Times New Roman"/>
                          <a:cs typeface="Times New Roman"/>
                        </a:rPr>
                        <a:t>ний</a:t>
                      </a:r>
                      <a:r>
                        <a:rPr lang="uk-UA" sz="2000" spc="-55" dirty="0">
                          <a:effectLst/>
                          <a:latin typeface="Times New Roman"/>
                          <a:ea typeface="Times New Roman"/>
                          <a:cs typeface="Times New Roman"/>
                        </a:rPr>
                        <a:t> </a:t>
                      </a:r>
                      <a:r>
                        <a:rPr lang="uk-UA" sz="2000" dirty="0">
                          <a:effectLst/>
                          <a:latin typeface="Times New Roman"/>
                          <a:ea typeface="Times New Roman"/>
                          <a:cs typeface="Times New Roman"/>
                        </a:rPr>
                        <a:t>фактор</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5595" marR="300355" algn="ctr">
                        <a:lnSpc>
                          <a:spcPct val="100000"/>
                        </a:lnSpc>
                        <a:spcBef>
                          <a:spcPts val="0"/>
                        </a:spcBef>
                        <a:spcAft>
                          <a:spcPts val="0"/>
                        </a:spcAft>
                      </a:pPr>
                      <a:r>
                        <a:rPr lang="uk-UA" sz="2000" dirty="0">
                          <a:effectLst/>
                          <a:latin typeface="Times New Roman"/>
                          <a:ea typeface="Times New Roman"/>
                          <a:cs typeface="Times New Roman"/>
                        </a:rPr>
                        <a:t>ОК</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766200">
                <a:tc>
                  <a:txBody>
                    <a:bodyPr/>
                    <a:lstStyle/>
                    <a:p>
                      <a:pPr>
                        <a:lnSpc>
                          <a:spcPct val="100000"/>
                        </a:lnSpc>
                        <a:spcBef>
                          <a:spcPts val="0"/>
                        </a:spcBef>
                        <a:spcAft>
                          <a:spcPts val="0"/>
                        </a:spcAft>
                      </a:pPr>
                      <a:r>
                        <a:rPr lang="uk-UA" sz="2000" b="1" dirty="0">
                          <a:solidFill>
                            <a:srgbClr val="002060"/>
                          </a:solidFill>
                          <a:effectLst/>
                          <a:latin typeface="Times New Roman"/>
                          <a:ea typeface="Times New Roman"/>
                          <a:cs typeface="Times New Roman"/>
                        </a:rPr>
                        <a:t>Тривалість періоду, діб</a:t>
                      </a:r>
                      <a:endParaRPr lang="ru-RU" sz="2000" b="1" dirty="0">
                        <a:solidFill>
                          <a:srgbClr val="002060"/>
                        </a:solidFill>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235" marR="105410" algn="ctr">
                        <a:lnSpc>
                          <a:spcPct val="100000"/>
                        </a:lnSpc>
                        <a:spcBef>
                          <a:spcPts val="0"/>
                        </a:spcBef>
                        <a:spcAft>
                          <a:spcPts val="0"/>
                        </a:spcAft>
                      </a:pPr>
                      <a:r>
                        <a:rPr lang="uk-UA" sz="2000">
                          <a:effectLst/>
                          <a:latin typeface="Times New Roman"/>
                          <a:ea typeface="Times New Roman"/>
                          <a:cs typeface="Times New Roman"/>
                        </a:rPr>
                        <a:t>15</a:t>
                      </a:r>
                      <a:r>
                        <a:rPr lang="uk-UA" sz="2000" spc="20">
                          <a:effectLst/>
                          <a:latin typeface="Times New Roman"/>
                          <a:ea typeface="Times New Roman"/>
                          <a:cs typeface="Times New Roman"/>
                        </a:rPr>
                        <a:t> </a:t>
                      </a:r>
                      <a:r>
                        <a:rPr lang="uk-UA" sz="2000">
                          <a:effectLst/>
                          <a:latin typeface="Times New Roman"/>
                          <a:ea typeface="Times New Roman"/>
                          <a:cs typeface="Times New Roman"/>
                        </a:rPr>
                        <a:t>-</a:t>
                      </a:r>
                      <a:r>
                        <a:rPr lang="uk-UA" sz="2000" spc="-25">
                          <a:effectLst/>
                          <a:latin typeface="Times New Roman"/>
                          <a:ea typeface="Times New Roman"/>
                          <a:cs typeface="Times New Roman"/>
                        </a:rPr>
                        <a:t> </a:t>
                      </a:r>
                      <a:r>
                        <a:rPr lang="uk-UA" sz="2000">
                          <a:effectLst/>
                          <a:latin typeface="Times New Roman"/>
                          <a:ea typeface="Times New Roman"/>
                          <a:cs typeface="Times New Roman"/>
                        </a:rPr>
                        <a:t>40</a:t>
                      </a:r>
                      <a:endParaRPr lang="ru-RU" sz="2000">
                        <a:effectLst/>
                        <a:latin typeface="Calibri"/>
                        <a:ea typeface="Calibri"/>
                        <a:cs typeface="Times New Roman"/>
                      </a:endParaRPr>
                    </a:p>
                    <a:p>
                      <a:pPr marL="136525" marR="121920" algn="ctr">
                        <a:lnSpc>
                          <a:spcPct val="100000"/>
                        </a:lnSpc>
                        <a:spcBef>
                          <a:spcPts val="0"/>
                        </a:spcBef>
                        <a:spcAft>
                          <a:spcPts val="0"/>
                        </a:spcAft>
                      </a:pPr>
                      <a:r>
                        <a:rPr lang="uk-UA" sz="2000">
                          <a:effectLst/>
                          <a:latin typeface="Times New Roman"/>
                          <a:ea typeface="Times New Roman"/>
                          <a:cs typeface="Times New Roman"/>
                        </a:rPr>
                        <a:t> </a:t>
                      </a:r>
                      <a:endParaRPr lang="ru-RU"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925" marR="15875" algn="ctr">
                        <a:lnSpc>
                          <a:spcPct val="100000"/>
                        </a:lnSpc>
                        <a:spcBef>
                          <a:spcPts val="0"/>
                        </a:spcBef>
                        <a:spcAft>
                          <a:spcPts val="0"/>
                        </a:spcAft>
                      </a:pPr>
                      <a:r>
                        <a:rPr lang="uk-UA" sz="2000">
                          <a:effectLst/>
                          <a:latin typeface="Times New Roman"/>
                          <a:ea typeface="Times New Roman"/>
                          <a:cs typeface="Times New Roman"/>
                        </a:rPr>
                        <a:t>7-</a:t>
                      </a:r>
                      <a:r>
                        <a:rPr lang="uk-UA" sz="2000" spc="-5">
                          <a:effectLst/>
                          <a:latin typeface="Times New Roman"/>
                          <a:ea typeface="Times New Roman"/>
                          <a:cs typeface="Times New Roman"/>
                        </a:rPr>
                        <a:t> </a:t>
                      </a:r>
                      <a:r>
                        <a:rPr lang="uk-UA" sz="2000">
                          <a:effectLst/>
                          <a:latin typeface="Times New Roman"/>
                          <a:ea typeface="Times New Roman"/>
                          <a:cs typeface="Times New Roman"/>
                        </a:rPr>
                        <a:t>10</a:t>
                      </a:r>
                      <a:endParaRPr lang="ru-RU" sz="2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200660" marR="182245" algn="ctr">
                        <a:lnSpc>
                          <a:spcPct val="100000"/>
                        </a:lnSpc>
                        <a:spcBef>
                          <a:spcPts val="0"/>
                        </a:spcBef>
                        <a:spcAft>
                          <a:spcPts val="0"/>
                        </a:spcAft>
                      </a:pPr>
                      <a:r>
                        <a:rPr lang="uk-UA" sz="2000" dirty="0">
                          <a:effectLst/>
                          <a:latin typeface="Times New Roman"/>
                          <a:ea typeface="Times New Roman"/>
                          <a:cs typeface="Times New Roman"/>
                        </a:rPr>
                        <a:t>не менше 45</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16865" marR="300355" algn="ctr">
                        <a:lnSpc>
                          <a:spcPct val="100000"/>
                        </a:lnSpc>
                        <a:spcBef>
                          <a:spcPts val="0"/>
                        </a:spcBef>
                        <a:spcAft>
                          <a:spcPts val="0"/>
                        </a:spcAft>
                      </a:pPr>
                      <a:r>
                        <a:rPr lang="uk-UA" sz="2000" dirty="0">
                          <a:effectLst/>
                          <a:latin typeface="Times New Roman"/>
                          <a:ea typeface="Times New Roman"/>
                          <a:cs typeface="Times New Roman"/>
                        </a:rPr>
                        <a:t>30-60</a:t>
                      </a:r>
                      <a:endParaRPr lang="ru-RU" sz="2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3" name="Rectangle 1"/>
          <p:cNvSpPr>
            <a:spLocks noGrp="1" noChangeArrowheads="1"/>
          </p:cNvSpPr>
          <p:nvPr>
            <p:ph type="title"/>
          </p:nvPr>
        </p:nvSpPr>
        <p:spPr bwMode="auto">
          <a:xfrm>
            <a:off x="611560" y="479575"/>
            <a:ext cx="7920880" cy="104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344488" algn="l" defTabSz="914400" rtl="0" eaLnBrk="0" fontAlgn="base" latinLnBrk="0" hangingPunct="0">
              <a:lnSpc>
                <a:spcPct val="100000"/>
              </a:lnSpc>
              <a:spcBef>
                <a:spcPct val="0"/>
              </a:spcBef>
              <a:spcAft>
                <a:spcPct val="0"/>
              </a:spcAft>
              <a:buClrTx/>
              <a:buSzTx/>
              <a:buFontTx/>
              <a:buNone/>
              <a:tabLst/>
            </a:pPr>
            <a:r>
              <a:rPr kumimoji="0" lang="uk-UA" altLang="ru-RU" sz="2000" b="0" i="1" u="none" strike="noStrike" cap="none" normalizeH="0" baseline="0" dirty="0" smtClean="0">
                <a:ln>
                  <a:noFill/>
                </a:ln>
                <a:solidFill>
                  <a:schemeClr val="tx1"/>
                </a:solidFill>
                <a:effectLst/>
                <a:latin typeface="Times New Roman" panose="02020603050405020304" pitchFamily="18" charset="0"/>
                <a:ea typeface="Times New Roman" pitchFamily="18" charset="0"/>
                <a:cs typeface="Times New Roman" panose="02020603050405020304" pitchFamily="18" charset="0"/>
              </a:rPr>
              <a:t>						Таблиця 1</a:t>
            </a:r>
            <a:endParaRPr kumimoji="0" lang="ru-RU" altLang="ru-RU" sz="20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endParaRPr>
          </a:p>
          <a:p>
            <a:pPr marL="0" marR="0" lvl="0" indent="344488" algn="l" defTabSz="914400" rtl="0" eaLnBrk="0" fontAlgn="base" latinLnBrk="0" hangingPunct="0">
              <a:lnSpc>
                <a:spcPct val="100000"/>
              </a:lnSpc>
              <a:spcBef>
                <a:spcPct val="0"/>
              </a:spcBef>
              <a:spcAft>
                <a:spcPct val="0"/>
              </a:spcAft>
              <a:buClrTx/>
              <a:buSzTx/>
              <a:buFontTx/>
              <a:buNone/>
              <a:tabLst/>
            </a:pPr>
            <a:r>
              <a:rPr kumimoji="0" lang="uk-UA" altLang="ru-RU" sz="2400" b="1" i="0" u="none" strike="noStrike" cap="none" normalizeH="0" baseline="0" dirty="0" smtClean="0">
                <a:ln>
                  <a:noFill/>
                </a:ln>
                <a:solidFill>
                  <a:srgbClr val="C00000"/>
                </a:solidFill>
                <a:effectLst/>
                <a:latin typeface="Times New Roman" panose="02020603050405020304" pitchFamily="18" charset="0"/>
                <a:ea typeface="Times New Roman" pitchFamily="18" charset="0"/>
                <a:cs typeface="Times New Roman" panose="02020603050405020304" pitchFamily="18" charset="0"/>
              </a:rPr>
              <a:t>Схема постановки досліду методом аналогічних груп</a:t>
            </a:r>
            <a:endParaRPr kumimoji="0" lang="ru-RU" altLang="ru-RU" sz="2400" b="0" i="0" u="none" strike="noStrike" cap="none" normalizeH="0" baseline="0" dirty="0" smtClean="0">
              <a:ln>
                <a:noFill/>
              </a:ln>
              <a:solidFill>
                <a:srgbClr val="C00000"/>
              </a:solidFill>
              <a:effectLst/>
              <a:latin typeface="Times New Roman" panose="02020603050405020304" pitchFamily="18" charset="0"/>
              <a:cs typeface="Times New Roman" panose="02020603050405020304" pitchFamily="18" charset="0"/>
            </a:endParaRPr>
          </a:p>
          <a:p>
            <a:pPr marL="0" marR="0" lvl="0" indent="344488"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893537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5890666"/>
          </a:xfrm>
        </p:spPr>
        <p:txBody>
          <a:bodyPr>
            <a:normAutofit/>
          </a:bodyPr>
          <a:lstStyle/>
          <a:p>
            <a:pPr algn="l"/>
            <a:r>
              <a:rPr lang="uk-UA" sz="2400" b="1" dirty="0" smtClean="0">
                <a:solidFill>
                  <a:srgbClr val="C00000"/>
                </a:solidFill>
                <a:latin typeface="Times New Roman"/>
                <a:ea typeface="Times New Roman"/>
              </a:rPr>
              <a:t>	У</a:t>
            </a:r>
            <a:r>
              <a:rPr lang="uk-UA" sz="2400" b="1" spc="5" dirty="0" smtClean="0">
                <a:solidFill>
                  <a:srgbClr val="C00000"/>
                </a:solidFill>
                <a:latin typeface="Times New Roman"/>
                <a:ea typeface="Times New Roman"/>
              </a:rPr>
              <a:t> </a:t>
            </a:r>
            <a:r>
              <a:rPr lang="uk-UA" sz="2400" b="1" i="1" dirty="0">
                <a:solidFill>
                  <a:srgbClr val="C00000"/>
                </a:solidFill>
                <a:latin typeface="Times New Roman"/>
                <a:ea typeface="Times New Roman"/>
              </a:rPr>
              <a:t>зрівняльний</a:t>
            </a:r>
            <a:r>
              <a:rPr lang="uk-UA" sz="2400" b="1" i="1" spc="5" dirty="0">
                <a:solidFill>
                  <a:srgbClr val="C00000"/>
                </a:solidFill>
                <a:latin typeface="Times New Roman"/>
                <a:ea typeface="Times New Roman"/>
              </a:rPr>
              <a:t> </a:t>
            </a:r>
            <a:r>
              <a:rPr lang="uk-UA" sz="2400" b="1" i="1" dirty="0">
                <a:solidFill>
                  <a:srgbClr val="C00000"/>
                </a:solidFill>
                <a:latin typeface="Times New Roman"/>
                <a:ea typeface="Times New Roman"/>
              </a:rPr>
              <a:t>період</a:t>
            </a:r>
            <a:r>
              <a:rPr lang="uk-UA" sz="2400" b="1" i="1" spc="5" dirty="0">
                <a:solidFill>
                  <a:srgbClr val="C00000"/>
                </a:solidFill>
                <a:latin typeface="Times New Roman"/>
                <a:ea typeface="Times New Roman"/>
              </a:rPr>
              <a:t> </a:t>
            </a:r>
            <a:r>
              <a:rPr lang="uk-UA" sz="2400" dirty="0">
                <a:latin typeface="Times New Roman"/>
                <a:ea typeface="Times New Roman"/>
              </a:rPr>
              <a:t>ставиться</a:t>
            </a:r>
            <a:r>
              <a:rPr lang="uk-UA" sz="2400" spc="5" dirty="0">
                <a:latin typeface="Times New Roman"/>
                <a:ea typeface="Times New Roman"/>
              </a:rPr>
              <a:t> </a:t>
            </a:r>
            <a:r>
              <a:rPr lang="uk-UA" sz="2400" dirty="0">
                <a:latin typeface="Times New Roman"/>
                <a:ea typeface="Times New Roman"/>
              </a:rPr>
              <a:t>завдання</a:t>
            </a:r>
            <a:r>
              <a:rPr lang="uk-UA" sz="2400" spc="405" dirty="0">
                <a:latin typeface="Times New Roman"/>
                <a:ea typeface="Times New Roman"/>
              </a:rPr>
              <a:t> </a:t>
            </a:r>
            <a:r>
              <a:rPr lang="uk-UA" sz="2400" dirty="0">
                <a:latin typeface="Times New Roman"/>
                <a:ea typeface="Times New Roman"/>
              </a:rPr>
              <a:t>визначити</a:t>
            </a:r>
            <a:r>
              <a:rPr lang="uk-UA" sz="2400" spc="5" dirty="0">
                <a:latin typeface="Times New Roman"/>
                <a:ea typeface="Times New Roman"/>
              </a:rPr>
              <a:t> </a:t>
            </a:r>
            <a:r>
              <a:rPr lang="uk-UA" sz="2400" dirty="0">
                <a:latin typeface="Times New Roman"/>
                <a:ea typeface="Times New Roman"/>
              </a:rPr>
              <a:t>максимальну</a:t>
            </a:r>
            <a:r>
              <a:rPr lang="uk-UA" sz="2400" spc="5" dirty="0">
                <a:latin typeface="Times New Roman"/>
                <a:ea typeface="Times New Roman"/>
              </a:rPr>
              <a:t> </a:t>
            </a:r>
            <a:r>
              <a:rPr lang="uk-UA" sz="2400" dirty="0">
                <a:latin typeface="Times New Roman"/>
                <a:ea typeface="Times New Roman"/>
              </a:rPr>
              <a:t>аналогічність</a:t>
            </a:r>
            <a:r>
              <a:rPr lang="uk-UA" sz="2400" spc="5" dirty="0">
                <a:latin typeface="Times New Roman"/>
                <a:ea typeface="Times New Roman"/>
              </a:rPr>
              <a:t> </a:t>
            </a:r>
            <a:r>
              <a:rPr lang="uk-UA" sz="2400" dirty="0">
                <a:latin typeface="Times New Roman"/>
                <a:ea typeface="Times New Roman"/>
              </a:rPr>
              <a:t>підібраних</a:t>
            </a:r>
            <a:r>
              <a:rPr lang="uk-UA" sz="2400" spc="5" dirty="0">
                <a:latin typeface="Times New Roman"/>
                <a:ea typeface="Times New Roman"/>
              </a:rPr>
              <a:t> </a:t>
            </a:r>
            <a:r>
              <a:rPr lang="uk-UA" sz="2400" dirty="0">
                <a:latin typeface="Times New Roman"/>
                <a:ea typeface="Times New Roman"/>
              </a:rPr>
              <a:t>у</a:t>
            </a:r>
            <a:r>
              <a:rPr lang="uk-UA" sz="2400" spc="5" dirty="0">
                <a:latin typeface="Times New Roman"/>
                <a:ea typeface="Times New Roman"/>
              </a:rPr>
              <a:t> </a:t>
            </a:r>
            <a:r>
              <a:rPr lang="uk-UA" sz="2400" dirty="0">
                <a:latin typeface="Times New Roman"/>
                <a:ea typeface="Times New Roman"/>
              </a:rPr>
              <a:t>контрольну</a:t>
            </a:r>
            <a:r>
              <a:rPr lang="uk-UA" sz="2400" spc="5" dirty="0">
                <a:latin typeface="Times New Roman"/>
                <a:ea typeface="Times New Roman"/>
              </a:rPr>
              <a:t> </a:t>
            </a:r>
            <a:r>
              <a:rPr lang="uk-UA" sz="2400" dirty="0">
                <a:latin typeface="Times New Roman"/>
                <a:ea typeface="Times New Roman"/>
              </a:rPr>
              <a:t>і</a:t>
            </a:r>
            <a:r>
              <a:rPr lang="uk-UA" sz="2400" spc="400" dirty="0">
                <a:latin typeface="Times New Roman"/>
                <a:ea typeface="Times New Roman"/>
              </a:rPr>
              <a:t> </a:t>
            </a:r>
            <a:r>
              <a:rPr lang="uk-UA" sz="2400" dirty="0">
                <a:latin typeface="Times New Roman"/>
                <a:ea typeface="Times New Roman"/>
              </a:rPr>
              <a:t>дослідні</a:t>
            </a:r>
            <a:r>
              <a:rPr lang="uk-UA" sz="2400" spc="5" dirty="0">
                <a:latin typeface="Times New Roman"/>
                <a:ea typeface="Times New Roman"/>
              </a:rPr>
              <a:t> </a:t>
            </a:r>
            <a:r>
              <a:rPr lang="uk-UA" sz="2400" dirty="0">
                <a:latin typeface="Times New Roman"/>
                <a:ea typeface="Times New Roman"/>
              </a:rPr>
              <a:t>групи тварин. У досліді із жуйними його тривалість становить 30-</a:t>
            </a:r>
            <a:r>
              <a:rPr lang="uk-UA" sz="2400" spc="5" dirty="0">
                <a:latin typeface="Times New Roman"/>
                <a:ea typeface="Times New Roman"/>
              </a:rPr>
              <a:t> </a:t>
            </a:r>
            <a:r>
              <a:rPr lang="uk-UA" sz="2400" dirty="0">
                <a:latin typeface="Times New Roman"/>
                <a:ea typeface="Times New Roman"/>
              </a:rPr>
              <a:t>40,</a:t>
            </a:r>
            <a:r>
              <a:rPr lang="uk-UA" sz="2400" spc="5" dirty="0">
                <a:latin typeface="Times New Roman"/>
                <a:ea typeface="Times New Roman"/>
              </a:rPr>
              <a:t> </a:t>
            </a:r>
            <a:r>
              <a:rPr lang="uk-UA" sz="2400" dirty="0">
                <a:latin typeface="Times New Roman"/>
                <a:ea typeface="Times New Roman"/>
              </a:rPr>
              <a:t>із</a:t>
            </a:r>
            <a:r>
              <a:rPr lang="uk-UA" sz="2400" spc="5" dirty="0">
                <a:latin typeface="Times New Roman"/>
                <a:ea typeface="Times New Roman"/>
              </a:rPr>
              <a:t> </a:t>
            </a:r>
            <a:r>
              <a:rPr lang="uk-UA" sz="2400" dirty="0">
                <a:latin typeface="Times New Roman"/>
                <a:ea typeface="Times New Roman"/>
              </a:rPr>
              <a:t>свинями</a:t>
            </a:r>
            <a:r>
              <a:rPr lang="uk-UA" sz="2400" spc="5" dirty="0">
                <a:latin typeface="Times New Roman"/>
                <a:ea typeface="Times New Roman"/>
              </a:rPr>
              <a:t> </a:t>
            </a:r>
            <a:r>
              <a:rPr lang="uk-UA" sz="2400" dirty="0">
                <a:latin typeface="Times New Roman"/>
                <a:ea typeface="Times New Roman"/>
              </a:rPr>
              <a:t>20-30</a:t>
            </a:r>
            <a:r>
              <a:rPr lang="uk-UA" sz="2400" spc="5" dirty="0">
                <a:latin typeface="Times New Roman"/>
                <a:ea typeface="Times New Roman"/>
              </a:rPr>
              <a:t> </a:t>
            </a:r>
            <a:r>
              <a:rPr lang="uk-UA" sz="2400" dirty="0">
                <a:latin typeface="Times New Roman"/>
                <a:ea typeface="Times New Roman"/>
              </a:rPr>
              <a:t>днів,</a:t>
            </a:r>
            <a:r>
              <a:rPr lang="uk-UA" sz="2400" spc="5" dirty="0">
                <a:latin typeface="Times New Roman"/>
                <a:ea typeface="Times New Roman"/>
              </a:rPr>
              <a:t> </a:t>
            </a:r>
            <a:r>
              <a:rPr lang="uk-UA" sz="2400" dirty="0">
                <a:latin typeface="Times New Roman"/>
                <a:ea typeface="Times New Roman"/>
              </a:rPr>
              <a:t>з</a:t>
            </a:r>
            <a:r>
              <a:rPr lang="uk-UA" sz="2400" spc="5" dirty="0">
                <a:latin typeface="Times New Roman"/>
                <a:ea typeface="Times New Roman"/>
              </a:rPr>
              <a:t> </a:t>
            </a:r>
            <a:r>
              <a:rPr lang="uk-UA" sz="2400" dirty="0">
                <a:latin typeface="Times New Roman"/>
                <a:ea typeface="Times New Roman"/>
              </a:rPr>
              <a:t>яких</a:t>
            </a:r>
            <a:r>
              <a:rPr lang="uk-UA" sz="2400" spc="5" dirty="0">
                <a:latin typeface="Times New Roman"/>
                <a:ea typeface="Times New Roman"/>
              </a:rPr>
              <a:t> </a:t>
            </a:r>
            <a:r>
              <a:rPr lang="uk-UA" sz="2400" dirty="0">
                <a:latin typeface="Times New Roman"/>
                <a:ea typeface="Times New Roman"/>
              </a:rPr>
              <a:t>останні</a:t>
            </a:r>
            <a:r>
              <a:rPr lang="uk-UA" sz="2400" spc="5" dirty="0">
                <a:latin typeface="Times New Roman"/>
                <a:ea typeface="Times New Roman"/>
              </a:rPr>
              <a:t> </a:t>
            </a:r>
            <a:r>
              <a:rPr lang="uk-UA" sz="2400" dirty="0">
                <a:latin typeface="Times New Roman"/>
                <a:ea typeface="Times New Roman"/>
              </a:rPr>
              <a:t>6-10</a:t>
            </a:r>
            <a:r>
              <a:rPr lang="uk-UA" sz="2400" spc="5" dirty="0">
                <a:latin typeface="Times New Roman"/>
                <a:ea typeface="Times New Roman"/>
              </a:rPr>
              <a:t> </a:t>
            </a:r>
            <a:r>
              <a:rPr lang="uk-UA" sz="2400" dirty="0">
                <a:latin typeface="Times New Roman"/>
                <a:ea typeface="Times New Roman"/>
              </a:rPr>
              <a:t>вважаються</a:t>
            </a:r>
            <a:r>
              <a:rPr lang="uk-UA" sz="2400" spc="-385" dirty="0">
                <a:latin typeface="Times New Roman"/>
                <a:ea typeface="Times New Roman"/>
              </a:rPr>
              <a:t> </a:t>
            </a:r>
            <a:r>
              <a:rPr lang="uk-UA" sz="2400" dirty="0">
                <a:latin typeface="Times New Roman"/>
                <a:ea typeface="Times New Roman"/>
              </a:rPr>
              <a:t>обліковими, а решта - підготовчими. Годують і утримують піддослідних</a:t>
            </a:r>
            <a:r>
              <a:rPr lang="uk-UA" sz="2400" spc="5" dirty="0">
                <a:latin typeface="Times New Roman"/>
                <a:ea typeface="Times New Roman"/>
              </a:rPr>
              <a:t> </a:t>
            </a:r>
            <a:r>
              <a:rPr lang="uk-UA" sz="2400" dirty="0">
                <a:latin typeface="Times New Roman"/>
                <a:ea typeface="Times New Roman"/>
              </a:rPr>
              <a:t>тварин</a:t>
            </a:r>
            <a:r>
              <a:rPr lang="uk-UA" sz="2400" spc="5" dirty="0">
                <a:latin typeface="Times New Roman"/>
                <a:ea typeface="Times New Roman"/>
              </a:rPr>
              <a:t> </a:t>
            </a:r>
            <a:r>
              <a:rPr lang="uk-UA" sz="2400" dirty="0">
                <a:latin typeface="Times New Roman"/>
                <a:ea typeface="Times New Roman"/>
              </a:rPr>
              <a:t>у</a:t>
            </a:r>
            <a:r>
              <a:rPr lang="uk-UA" sz="2400" spc="5" dirty="0">
                <a:latin typeface="Times New Roman"/>
                <a:ea typeface="Times New Roman"/>
              </a:rPr>
              <a:t> </a:t>
            </a:r>
            <a:r>
              <a:rPr lang="uk-UA" sz="2400" dirty="0">
                <a:latin typeface="Times New Roman"/>
                <a:ea typeface="Times New Roman"/>
              </a:rPr>
              <a:t>цей</a:t>
            </a:r>
            <a:r>
              <a:rPr lang="uk-UA" sz="2400" spc="5" dirty="0">
                <a:latin typeface="Times New Roman"/>
                <a:ea typeface="Times New Roman"/>
              </a:rPr>
              <a:t> </a:t>
            </a:r>
            <a:r>
              <a:rPr lang="uk-UA" sz="2400" dirty="0">
                <a:latin typeface="Times New Roman"/>
                <a:ea typeface="Times New Roman"/>
              </a:rPr>
              <a:t>період</a:t>
            </a:r>
            <a:r>
              <a:rPr lang="uk-UA" sz="2400" spc="5" dirty="0">
                <a:latin typeface="Times New Roman"/>
                <a:ea typeface="Times New Roman"/>
              </a:rPr>
              <a:t> </a:t>
            </a:r>
            <a:r>
              <a:rPr lang="uk-UA" sz="2400" dirty="0">
                <a:latin typeface="Times New Roman"/>
                <a:ea typeface="Times New Roman"/>
              </a:rPr>
              <a:t>однаково</a:t>
            </a:r>
            <a:r>
              <a:rPr lang="uk-UA" sz="2400" dirty="0" smtClean="0">
                <a:latin typeface="Times New Roman"/>
                <a:ea typeface="Times New Roman"/>
              </a:rPr>
              <a:t>.</a:t>
            </a:r>
            <a:br>
              <a:rPr lang="uk-UA" sz="2400" dirty="0" smtClean="0">
                <a:latin typeface="Times New Roman"/>
                <a:ea typeface="Times New Roman"/>
              </a:rPr>
            </a:br>
            <a:r>
              <a:rPr lang="uk-UA" sz="2400" dirty="0">
                <a:latin typeface="Times New Roman"/>
                <a:ea typeface="Times New Roman"/>
              </a:rPr>
              <a:t>	</a:t>
            </a:r>
            <a:r>
              <a:rPr lang="uk-UA" sz="2400" spc="5" dirty="0" smtClean="0">
                <a:latin typeface="Times New Roman"/>
                <a:ea typeface="Times New Roman"/>
              </a:rPr>
              <a:t> </a:t>
            </a:r>
            <a:r>
              <a:rPr lang="uk-UA" sz="2400" dirty="0">
                <a:latin typeface="Times New Roman"/>
                <a:ea typeface="Times New Roman"/>
              </a:rPr>
              <a:t>На</a:t>
            </a:r>
            <a:r>
              <a:rPr lang="uk-UA" sz="2400" spc="5" dirty="0">
                <a:latin typeface="Times New Roman"/>
                <a:ea typeface="Times New Roman"/>
              </a:rPr>
              <a:t> </a:t>
            </a:r>
            <a:r>
              <a:rPr lang="uk-UA" sz="2400" dirty="0">
                <a:latin typeface="Times New Roman"/>
                <a:ea typeface="Times New Roman"/>
              </a:rPr>
              <a:t>основі</a:t>
            </a:r>
            <a:r>
              <a:rPr lang="uk-UA" sz="2400" spc="5" dirty="0">
                <a:latin typeface="Times New Roman"/>
                <a:ea typeface="Times New Roman"/>
              </a:rPr>
              <a:t> </a:t>
            </a:r>
            <a:r>
              <a:rPr lang="uk-UA" sz="2400" dirty="0">
                <a:latin typeface="Times New Roman"/>
                <a:ea typeface="Times New Roman"/>
              </a:rPr>
              <a:t>отриманих</a:t>
            </a:r>
            <a:r>
              <a:rPr lang="uk-UA" sz="2400" spc="5" dirty="0">
                <a:latin typeface="Times New Roman"/>
                <a:ea typeface="Times New Roman"/>
              </a:rPr>
              <a:t> </a:t>
            </a:r>
            <a:r>
              <a:rPr lang="uk-UA" sz="2400" dirty="0">
                <a:latin typeface="Times New Roman"/>
                <a:ea typeface="Times New Roman"/>
              </a:rPr>
              <a:t>результатів</a:t>
            </a:r>
            <a:r>
              <a:rPr lang="uk-UA" sz="2400" spc="230" dirty="0">
                <a:latin typeface="Times New Roman"/>
                <a:ea typeface="Times New Roman"/>
              </a:rPr>
              <a:t> </a:t>
            </a:r>
            <a:r>
              <a:rPr lang="uk-UA" sz="2400" dirty="0">
                <a:latin typeface="Times New Roman"/>
                <a:ea typeface="Times New Roman"/>
              </a:rPr>
              <a:t>можливі</a:t>
            </a:r>
            <a:r>
              <a:rPr lang="uk-UA" sz="2400" spc="225" dirty="0">
                <a:latin typeface="Times New Roman"/>
                <a:ea typeface="Times New Roman"/>
              </a:rPr>
              <a:t> </a:t>
            </a:r>
            <a:r>
              <a:rPr lang="uk-UA" sz="2400" dirty="0">
                <a:latin typeface="Times New Roman"/>
                <a:ea typeface="Times New Roman"/>
              </a:rPr>
              <a:t>переведення</a:t>
            </a:r>
            <a:r>
              <a:rPr lang="uk-UA" sz="2400" spc="200" dirty="0">
                <a:latin typeface="Times New Roman"/>
                <a:ea typeface="Times New Roman"/>
              </a:rPr>
              <a:t> </a:t>
            </a:r>
            <a:r>
              <a:rPr lang="uk-UA" sz="2400" dirty="0">
                <a:latin typeface="Times New Roman"/>
                <a:ea typeface="Times New Roman"/>
              </a:rPr>
              <a:t>тварин</a:t>
            </a:r>
            <a:r>
              <a:rPr lang="uk-UA" sz="2400" spc="220" dirty="0">
                <a:latin typeface="Times New Roman"/>
                <a:ea typeface="Times New Roman"/>
              </a:rPr>
              <a:t> </a:t>
            </a:r>
            <a:r>
              <a:rPr lang="uk-UA" sz="2400" dirty="0">
                <a:latin typeface="Times New Roman"/>
                <a:ea typeface="Times New Roman"/>
              </a:rPr>
              <a:t>із</a:t>
            </a:r>
            <a:r>
              <a:rPr lang="uk-UA" sz="2400" spc="220" dirty="0">
                <a:latin typeface="Times New Roman"/>
                <a:ea typeface="Times New Roman"/>
              </a:rPr>
              <a:t> </a:t>
            </a:r>
            <a:r>
              <a:rPr lang="uk-UA" sz="2400" dirty="0">
                <a:latin typeface="Times New Roman"/>
                <a:ea typeface="Times New Roman"/>
              </a:rPr>
              <a:t>групи</a:t>
            </a:r>
            <a:r>
              <a:rPr lang="uk-UA" sz="2400" spc="220" dirty="0">
                <a:latin typeface="Times New Roman"/>
                <a:ea typeface="Times New Roman"/>
              </a:rPr>
              <a:t> </a:t>
            </a:r>
            <a:r>
              <a:rPr lang="uk-UA" sz="2400" dirty="0">
                <a:latin typeface="Times New Roman"/>
                <a:ea typeface="Times New Roman"/>
              </a:rPr>
              <a:t>в</a:t>
            </a:r>
            <a:r>
              <a:rPr lang="uk-UA" sz="2400" spc="225" dirty="0">
                <a:latin typeface="Times New Roman"/>
                <a:ea typeface="Times New Roman"/>
              </a:rPr>
              <a:t> </a:t>
            </a:r>
            <a:r>
              <a:rPr lang="uk-UA" sz="2400" dirty="0">
                <a:latin typeface="Times New Roman"/>
                <a:ea typeface="Times New Roman"/>
              </a:rPr>
              <a:t>групу</a:t>
            </a:r>
            <a:r>
              <a:rPr lang="uk-UA" sz="2400" spc="185" dirty="0">
                <a:latin typeface="Times New Roman"/>
                <a:ea typeface="Times New Roman"/>
              </a:rPr>
              <a:t> </a:t>
            </a:r>
            <a:r>
              <a:rPr lang="uk-UA" sz="2400" dirty="0">
                <a:latin typeface="Times New Roman"/>
                <a:ea typeface="Times New Roman"/>
              </a:rPr>
              <a:t>і</a:t>
            </a:r>
            <a:r>
              <a:rPr lang="uk-UA" sz="2400" spc="225" dirty="0">
                <a:latin typeface="Times New Roman"/>
                <a:ea typeface="Times New Roman"/>
              </a:rPr>
              <a:t> </a:t>
            </a:r>
            <a:r>
              <a:rPr lang="uk-UA" sz="2400" dirty="0">
                <a:latin typeface="Times New Roman"/>
                <a:ea typeface="Times New Roman"/>
              </a:rPr>
              <a:t>навіть заміна</a:t>
            </a:r>
            <a:r>
              <a:rPr lang="uk-UA" sz="2400" spc="-20" dirty="0">
                <a:latin typeface="Times New Roman"/>
                <a:ea typeface="Times New Roman"/>
              </a:rPr>
              <a:t> </a:t>
            </a:r>
            <a:r>
              <a:rPr lang="uk-UA" sz="2400" dirty="0">
                <a:latin typeface="Times New Roman"/>
                <a:ea typeface="Times New Roman"/>
              </a:rPr>
              <a:t>іншими. </a:t>
            </a:r>
            <a:r>
              <a:rPr lang="uk-UA" sz="2400" dirty="0" smtClean="0">
                <a:latin typeface="Times New Roman"/>
                <a:ea typeface="Times New Roman"/>
              </a:rPr>
              <a:t>	В </a:t>
            </a:r>
            <a:r>
              <a:rPr lang="uk-UA" sz="2400" dirty="0">
                <a:latin typeface="Times New Roman"/>
                <a:ea typeface="Times New Roman"/>
              </a:rPr>
              <a:t>даний період необхідно перевірити стан здоров’я тварин, наявність в їх тілі латентних інфекцій і ураженість гельмінтами, оскільки інфекції та інвазії можуть чинити настільки великий вплив на прирости і використання кормів тваринами, що дія досліджуваних факторів годівлі, утримання або спадковості може не мати необхідного прояву</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94722"/>
          </a:xfrm>
        </p:spPr>
        <p:txBody>
          <a:bodyPr>
            <a:normAutofit/>
          </a:bodyPr>
          <a:lstStyle/>
          <a:p>
            <a:pPr marL="75565" marR="162560" indent="344170" algn="l">
              <a:lnSpc>
                <a:spcPct val="115000"/>
              </a:lnSpc>
              <a:spcBef>
                <a:spcPts val="15"/>
              </a:spcBef>
              <a:spcAft>
                <a:spcPts val="0"/>
              </a:spcAft>
            </a:pPr>
            <a:r>
              <a:rPr lang="uk-UA" sz="2400" dirty="0">
                <a:solidFill>
                  <a:srgbClr val="C00000"/>
                </a:solidFill>
                <a:latin typeface="Times New Roman"/>
                <a:ea typeface="Times New Roman"/>
                <a:cs typeface="Times New Roman"/>
              </a:rPr>
              <a:t>У </a:t>
            </a:r>
            <a:r>
              <a:rPr lang="uk-UA" sz="2400" b="1" i="1" dirty="0">
                <a:solidFill>
                  <a:srgbClr val="C00000"/>
                </a:solidFill>
                <a:latin typeface="Times New Roman"/>
                <a:ea typeface="Times New Roman"/>
                <a:cs typeface="Times New Roman"/>
              </a:rPr>
              <a:t>перехідний період </a:t>
            </a:r>
            <a:r>
              <a:rPr lang="uk-UA" sz="2400" dirty="0">
                <a:latin typeface="Times New Roman"/>
                <a:ea typeface="Times New Roman"/>
                <a:cs typeface="Times New Roman"/>
              </a:rPr>
              <a:t>тварин</a:t>
            </a:r>
            <a:r>
              <a:rPr lang="uk-UA" sz="1800" dirty="0">
                <a:ea typeface="Calibri"/>
                <a:cs typeface="Times New Roman"/>
              </a:rPr>
              <a:t>  </a:t>
            </a:r>
            <a:r>
              <a:rPr lang="uk-UA" sz="2400" dirty="0">
                <a:latin typeface="Times New Roman"/>
                <a:ea typeface="Times New Roman"/>
                <a:cs typeface="Times New Roman"/>
              </a:rPr>
              <a:t>поступового привчають до умов дослідного режиму годівлі або утримання задля уникнення стресового стану організму, що виникає під впливом перенапруги нейрогуморальної системи тварини (нерідко виникає під впливом різкої зміни факторів умов існування). </a:t>
            </a:r>
            <a:r>
              <a:rPr lang="uk-UA" sz="2400" dirty="0" smtClean="0">
                <a:latin typeface="Times New Roman"/>
                <a:ea typeface="Times New Roman"/>
                <a:cs typeface="Times New Roman"/>
              </a:rPr>
              <a:t/>
            </a:r>
            <a:br>
              <a:rPr lang="uk-UA" sz="2400" dirty="0" smtClean="0">
                <a:latin typeface="Times New Roman"/>
                <a:ea typeface="Times New Roman"/>
                <a:cs typeface="Times New Roman"/>
              </a:rPr>
            </a:br>
            <a:r>
              <a:rPr lang="uk-UA" sz="2400" dirty="0">
                <a:latin typeface="Times New Roman"/>
                <a:ea typeface="Times New Roman"/>
                <a:cs typeface="Times New Roman"/>
              </a:rPr>
              <a:t>	</a:t>
            </a:r>
            <a:r>
              <a:rPr lang="uk-UA" sz="2400" dirty="0" smtClean="0">
                <a:latin typeface="Times New Roman"/>
                <a:ea typeface="Times New Roman"/>
                <a:cs typeface="Times New Roman"/>
              </a:rPr>
              <a:t>Цей </a:t>
            </a:r>
            <a:r>
              <a:rPr lang="uk-UA" sz="2400" dirty="0">
                <a:latin typeface="Times New Roman"/>
                <a:ea typeface="Times New Roman"/>
                <a:cs typeface="Times New Roman"/>
              </a:rPr>
              <a:t>період необхідний для звикання тварин у групі після їх перестановки в кінці попереднього періоду досліду. </a:t>
            </a:r>
            <a:r>
              <a:rPr lang="uk-UA" sz="2400" dirty="0" smtClean="0">
                <a:latin typeface="Times New Roman"/>
                <a:ea typeface="Times New Roman"/>
                <a:cs typeface="Times New Roman"/>
              </a:rPr>
              <a:t/>
            </a:r>
            <a:br>
              <a:rPr lang="uk-UA" sz="2400" dirty="0" smtClean="0">
                <a:latin typeface="Times New Roman"/>
                <a:ea typeface="Times New Roman"/>
                <a:cs typeface="Times New Roman"/>
              </a:rPr>
            </a:br>
            <a:r>
              <a:rPr lang="uk-UA" sz="2400" dirty="0" smtClean="0">
                <a:latin typeface="Times New Roman"/>
                <a:ea typeface="Times New Roman"/>
                <a:cs typeface="Times New Roman"/>
              </a:rPr>
              <a:t>	Якщо </a:t>
            </a:r>
            <a:r>
              <a:rPr lang="uk-UA" sz="2400" dirty="0">
                <a:latin typeface="Times New Roman"/>
                <a:ea typeface="Times New Roman"/>
                <a:cs typeface="Times New Roman"/>
              </a:rPr>
              <a:t>введення досліджуваного кормового </a:t>
            </a:r>
            <a:r>
              <a:rPr lang="uk-UA" sz="2400" dirty="0" err="1">
                <a:latin typeface="Times New Roman"/>
                <a:ea typeface="Times New Roman"/>
                <a:cs typeface="Times New Roman"/>
              </a:rPr>
              <a:t>фактора</a:t>
            </a:r>
            <a:r>
              <a:rPr lang="uk-UA" sz="2400" dirty="0">
                <a:latin typeface="Times New Roman"/>
                <a:ea typeface="Times New Roman"/>
                <a:cs typeface="Times New Roman"/>
              </a:rPr>
              <a:t> не вимагає</a:t>
            </a:r>
            <a:r>
              <a:rPr lang="uk-UA" sz="2400" spc="5" dirty="0">
                <a:latin typeface="Times New Roman"/>
                <a:ea typeface="Times New Roman"/>
                <a:cs typeface="Times New Roman"/>
              </a:rPr>
              <a:t> </a:t>
            </a:r>
            <a:r>
              <a:rPr lang="uk-UA" sz="2400" dirty="0">
                <a:latin typeface="Times New Roman"/>
                <a:ea typeface="Times New Roman"/>
                <a:cs typeface="Times New Roman"/>
              </a:rPr>
              <a:t>від</a:t>
            </a:r>
            <a:r>
              <a:rPr lang="uk-UA" sz="2400" spc="5" dirty="0">
                <a:latin typeface="Times New Roman"/>
                <a:ea typeface="Times New Roman"/>
                <a:cs typeface="Times New Roman"/>
              </a:rPr>
              <a:t> </a:t>
            </a:r>
            <a:r>
              <a:rPr lang="uk-UA" sz="2400" dirty="0">
                <a:latin typeface="Times New Roman"/>
                <a:ea typeface="Times New Roman"/>
                <a:cs typeface="Times New Roman"/>
              </a:rPr>
              <a:t>тварин</a:t>
            </a:r>
            <a:r>
              <a:rPr lang="uk-UA" sz="2400" spc="5" dirty="0">
                <a:latin typeface="Times New Roman"/>
                <a:ea typeface="Times New Roman"/>
                <a:cs typeface="Times New Roman"/>
              </a:rPr>
              <a:t> </a:t>
            </a:r>
            <a:r>
              <a:rPr lang="uk-UA" sz="2400" dirty="0">
                <a:latin typeface="Times New Roman"/>
                <a:ea typeface="Times New Roman"/>
                <a:cs typeface="Times New Roman"/>
              </a:rPr>
              <a:t>великих</a:t>
            </a:r>
            <a:r>
              <a:rPr lang="uk-UA" sz="2400" spc="5" dirty="0">
                <a:latin typeface="Times New Roman"/>
                <a:ea typeface="Times New Roman"/>
                <a:cs typeface="Times New Roman"/>
              </a:rPr>
              <a:t> </a:t>
            </a:r>
            <a:r>
              <a:rPr lang="uk-UA" sz="2400" dirty="0">
                <a:latin typeface="Times New Roman"/>
                <a:ea typeface="Times New Roman"/>
                <a:cs typeface="Times New Roman"/>
              </a:rPr>
              <a:t>адаптаційних</a:t>
            </a:r>
            <a:r>
              <a:rPr lang="uk-UA" sz="2400" spc="5" dirty="0">
                <a:latin typeface="Times New Roman"/>
                <a:ea typeface="Times New Roman"/>
                <a:cs typeface="Times New Roman"/>
              </a:rPr>
              <a:t> </a:t>
            </a:r>
            <a:r>
              <a:rPr lang="uk-UA" sz="2400" dirty="0">
                <a:latin typeface="Times New Roman"/>
                <a:ea typeface="Times New Roman"/>
                <a:cs typeface="Times New Roman"/>
              </a:rPr>
              <a:t>зусиль,</a:t>
            </a:r>
            <a:r>
              <a:rPr lang="uk-UA" sz="2400" spc="5" dirty="0">
                <a:latin typeface="Times New Roman"/>
                <a:ea typeface="Times New Roman"/>
                <a:cs typeface="Times New Roman"/>
              </a:rPr>
              <a:t> </a:t>
            </a:r>
            <a:r>
              <a:rPr lang="uk-UA" sz="2400" dirty="0">
                <a:latin typeface="Times New Roman"/>
                <a:ea typeface="Times New Roman"/>
                <a:cs typeface="Times New Roman"/>
              </a:rPr>
              <a:t>то</a:t>
            </a:r>
            <a:r>
              <a:rPr lang="uk-UA" sz="2400" spc="5" dirty="0">
                <a:latin typeface="Times New Roman"/>
                <a:ea typeface="Times New Roman"/>
                <a:cs typeface="Times New Roman"/>
              </a:rPr>
              <a:t> </a:t>
            </a:r>
            <a:r>
              <a:rPr lang="uk-UA" sz="2400" dirty="0">
                <a:latin typeface="Times New Roman"/>
                <a:ea typeface="Times New Roman"/>
                <a:cs typeface="Times New Roman"/>
              </a:rPr>
              <a:t>установлювати</a:t>
            </a:r>
            <a:r>
              <a:rPr lang="uk-UA" sz="2400" spc="5" dirty="0">
                <a:latin typeface="Times New Roman"/>
                <a:ea typeface="Times New Roman"/>
                <a:cs typeface="Times New Roman"/>
              </a:rPr>
              <a:t> </a:t>
            </a:r>
            <a:r>
              <a:rPr lang="uk-UA" sz="2400" dirty="0">
                <a:latin typeface="Times New Roman"/>
                <a:ea typeface="Times New Roman"/>
                <a:cs typeface="Times New Roman"/>
              </a:rPr>
              <a:t>перехідний</a:t>
            </a:r>
            <a:r>
              <a:rPr lang="uk-UA" sz="2400" spc="-20" dirty="0">
                <a:latin typeface="Times New Roman"/>
                <a:ea typeface="Times New Roman"/>
                <a:cs typeface="Times New Roman"/>
              </a:rPr>
              <a:t> </a:t>
            </a:r>
            <a:r>
              <a:rPr lang="uk-UA" sz="2400" dirty="0">
                <a:latin typeface="Times New Roman"/>
                <a:ea typeface="Times New Roman"/>
                <a:cs typeface="Times New Roman"/>
              </a:rPr>
              <a:t>період</a:t>
            </a:r>
            <a:r>
              <a:rPr lang="uk-UA" sz="2400" spc="-20" dirty="0">
                <a:latin typeface="Times New Roman"/>
                <a:ea typeface="Times New Roman"/>
                <a:cs typeface="Times New Roman"/>
              </a:rPr>
              <a:t> </a:t>
            </a:r>
            <a:r>
              <a:rPr lang="uk-UA" sz="2400" dirty="0">
                <a:latin typeface="Times New Roman"/>
                <a:ea typeface="Times New Roman"/>
                <a:cs typeface="Times New Roman"/>
              </a:rPr>
              <a:t>не</a:t>
            </a:r>
            <a:r>
              <a:rPr lang="uk-UA" sz="2400" spc="-15" dirty="0">
                <a:latin typeface="Times New Roman"/>
                <a:ea typeface="Times New Roman"/>
                <a:cs typeface="Times New Roman"/>
              </a:rPr>
              <a:t> </a:t>
            </a:r>
            <a:r>
              <a:rPr lang="uk-UA" sz="2400" dirty="0">
                <a:latin typeface="Times New Roman"/>
                <a:ea typeface="Times New Roman"/>
                <a:cs typeface="Times New Roman"/>
              </a:rPr>
              <a:t>обов'язково</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6394722"/>
          </a:xfrm>
        </p:spPr>
        <p:txBody>
          <a:bodyPr>
            <a:normAutofit fontScale="90000"/>
          </a:bodyPr>
          <a:lstStyle/>
          <a:p>
            <a:pPr marL="75565" marR="163195" indent="344170" algn="l">
              <a:lnSpc>
                <a:spcPct val="115000"/>
              </a:lnSpc>
              <a:spcBef>
                <a:spcPts val="10"/>
              </a:spcBef>
              <a:spcAft>
                <a:spcPts val="0"/>
              </a:spcAft>
            </a:pPr>
            <a:r>
              <a:rPr lang="uk-UA" sz="2400" dirty="0">
                <a:latin typeface="Times New Roman"/>
                <a:ea typeface="Times New Roman"/>
                <a:cs typeface="Times New Roman"/>
              </a:rPr>
              <a:t>У</a:t>
            </a:r>
            <a:r>
              <a:rPr lang="uk-UA" sz="2400" spc="5" dirty="0">
                <a:latin typeface="Times New Roman"/>
                <a:ea typeface="Times New Roman"/>
                <a:cs typeface="Times New Roman"/>
              </a:rPr>
              <a:t> </a:t>
            </a:r>
            <a:r>
              <a:rPr lang="uk-UA" sz="2400" b="1" i="1" dirty="0">
                <a:solidFill>
                  <a:srgbClr val="C00000"/>
                </a:solidFill>
                <a:latin typeface="Times New Roman"/>
                <a:ea typeface="Times New Roman"/>
                <a:cs typeface="Times New Roman"/>
              </a:rPr>
              <a:t>головний</a:t>
            </a:r>
            <a:r>
              <a:rPr lang="uk-UA" sz="2400" b="1" i="1" spc="5" dirty="0">
                <a:solidFill>
                  <a:srgbClr val="C00000"/>
                </a:solidFill>
                <a:latin typeface="Times New Roman"/>
                <a:ea typeface="Times New Roman"/>
                <a:cs typeface="Times New Roman"/>
              </a:rPr>
              <a:t> </a:t>
            </a:r>
            <a:r>
              <a:rPr lang="uk-UA" sz="2400" b="1" i="1" dirty="0">
                <a:solidFill>
                  <a:srgbClr val="C00000"/>
                </a:solidFill>
                <a:latin typeface="Times New Roman"/>
                <a:ea typeface="Times New Roman"/>
                <a:cs typeface="Times New Roman"/>
              </a:rPr>
              <a:t>період</a:t>
            </a:r>
            <a:r>
              <a:rPr lang="uk-UA" sz="2400" b="1" i="1" spc="5" dirty="0">
                <a:solidFill>
                  <a:srgbClr val="C00000"/>
                </a:solidFill>
                <a:latin typeface="Times New Roman"/>
                <a:ea typeface="Times New Roman"/>
                <a:cs typeface="Times New Roman"/>
              </a:rPr>
              <a:t> </a:t>
            </a:r>
            <a:r>
              <a:rPr lang="uk-UA" sz="2400" dirty="0">
                <a:latin typeface="Times New Roman"/>
                <a:ea typeface="Times New Roman"/>
                <a:cs typeface="Times New Roman"/>
              </a:rPr>
              <a:t>переведення</a:t>
            </a:r>
            <a:r>
              <a:rPr lang="uk-UA" sz="2400" spc="5" dirty="0">
                <a:latin typeface="Times New Roman"/>
                <a:ea typeface="Times New Roman"/>
                <a:cs typeface="Times New Roman"/>
              </a:rPr>
              <a:t> </a:t>
            </a:r>
            <a:r>
              <a:rPr lang="uk-UA" sz="2400" dirty="0">
                <a:latin typeface="Times New Roman"/>
                <a:ea typeface="Times New Roman"/>
                <a:cs typeface="Times New Roman"/>
              </a:rPr>
              <a:t>тварин</a:t>
            </a:r>
            <a:r>
              <a:rPr lang="uk-UA" sz="2400" spc="5" dirty="0">
                <a:latin typeface="Times New Roman"/>
                <a:ea typeface="Times New Roman"/>
                <a:cs typeface="Times New Roman"/>
              </a:rPr>
              <a:t> </a:t>
            </a:r>
            <a:r>
              <a:rPr lang="uk-UA" sz="2400" dirty="0">
                <a:latin typeface="Times New Roman"/>
                <a:ea typeface="Times New Roman"/>
                <a:cs typeface="Times New Roman"/>
              </a:rPr>
              <a:t>із</a:t>
            </a:r>
            <a:r>
              <a:rPr lang="uk-UA" sz="2400" spc="5" dirty="0">
                <a:latin typeface="Times New Roman"/>
                <a:ea typeface="Times New Roman"/>
                <a:cs typeface="Times New Roman"/>
              </a:rPr>
              <a:t> </a:t>
            </a:r>
            <a:r>
              <a:rPr lang="uk-UA" sz="2400" dirty="0">
                <a:latin typeface="Times New Roman"/>
                <a:ea typeface="Times New Roman"/>
                <a:cs typeface="Times New Roman"/>
              </a:rPr>
              <a:t>групи</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5" dirty="0">
                <a:latin typeface="Times New Roman"/>
                <a:ea typeface="Times New Roman"/>
                <a:cs typeface="Times New Roman"/>
              </a:rPr>
              <a:t> </a:t>
            </a:r>
            <a:r>
              <a:rPr lang="uk-UA" sz="2400" dirty="0">
                <a:latin typeface="Times New Roman"/>
                <a:ea typeface="Times New Roman"/>
                <a:cs typeface="Times New Roman"/>
              </a:rPr>
              <a:t>групу</a:t>
            </a:r>
            <a:r>
              <a:rPr lang="uk-UA" sz="2400" spc="5" dirty="0">
                <a:latin typeface="Times New Roman"/>
                <a:ea typeface="Times New Roman"/>
                <a:cs typeface="Times New Roman"/>
              </a:rPr>
              <a:t> </a:t>
            </a:r>
            <a:r>
              <a:rPr lang="uk-UA" sz="2400" dirty="0">
                <a:latin typeface="Times New Roman"/>
                <a:ea typeface="Times New Roman"/>
                <a:cs typeface="Times New Roman"/>
              </a:rPr>
              <a:t>не</a:t>
            </a:r>
            <a:r>
              <a:rPr lang="uk-UA" sz="2400" spc="5" dirty="0">
                <a:latin typeface="Times New Roman"/>
                <a:ea typeface="Times New Roman"/>
                <a:cs typeface="Times New Roman"/>
              </a:rPr>
              <a:t> </a:t>
            </a:r>
            <a:r>
              <a:rPr lang="uk-UA" sz="2400" dirty="0">
                <a:latin typeface="Times New Roman"/>
                <a:ea typeface="Times New Roman"/>
                <a:cs typeface="Times New Roman"/>
              </a:rPr>
              <a:t>допускається, а вибуття можливе в разі хвороби. З першого дня</a:t>
            </a:r>
            <a:r>
              <a:rPr lang="uk-UA" sz="2400" spc="5" dirty="0">
                <a:latin typeface="Times New Roman"/>
                <a:ea typeface="Times New Roman"/>
                <a:cs typeface="Times New Roman"/>
              </a:rPr>
              <a:t> </a:t>
            </a:r>
            <a:r>
              <a:rPr lang="uk-UA" sz="2400" dirty="0">
                <a:latin typeface="Times New Roman"/>
                <a:ea typeface="Times New Roman"/>
                <a:cs typeface="Times New Roman"/>
              </a:rPr>
              <a:t>головного</a:t>
            </a:r>
            <a:r>
              <a:rPr lang="uk-UA" sz="2400" spc="5" dirty="0">
                <a:latin typeface="Times New Roman"/>
                <a:ea typeface="Times New Roman"/>
                <a:cs typeface="Times New Roman"/>
              </a:rPr>
              <a:t> </a:t>
            </a:r>
            <a:r>
              <a:rPr lang="uk-UA" sz="2400" dirty="0">
                <a:latin typeface="Times New Roman"/>
                <a:ea typeface="Times New Roman"/>
                <a:cs typeface="Times New Roman"/>
              </a:rPr>
              <a:t>періоду</a:t>
            </a:r>
            <a:r>
              <a:rPr lang="uk-UA" sz="2400" spc="5" dirty="0">
                <a:latin typeface="Times New Roman"/>
                <a:ea typeface="Times New Roman"/>
                <a:cs typeface="Times New Roman"/>
              </a:rPr>
              <a:t> </a:t>
            </a:r>
            <a:r>
              <a:rPr lang="uk-UA" sz="2400" dirty="0">
                <a:latin typeface="Times New Roman"/>
                <a:ea typeface="Times New Roman"/>
                <a:cs typeface="Times New Roman"/>
              </a:rPr>
              <a:t>вводять</a:t>
            </a:r>
            <a:r>
              <a:rPr lang="uk-UA" sz="2400" spc="5" dirty="0">
                <a:latin typeface="Times New Roman"/>
                <a:ea typeface="Times New Roman"/>
                <a:cs typeface="Times New Roman"/>
              </a:rPr>
              <a:t> </a:t>
            </a:r>
            <a:r>
              <a:rPr lang="uk-UA" sz="2400" dirty="0">
                <a:latin typeface="Times New Roman"/>
                <a:ea typeface="Times New Roman"/>
                <a:cs typeface="Times New Roman"/>
              </a:rPr>
              <a:t>в</a:t>
            </a:r>
            <a:r>
              <a:rPr lang="uk-UA" sz="2400" spc="5" dirty="0">
                <a:latin typeface="Times New Roman"/>
                <a:ea typeface="Times New Roman"/>
                <a:cs typeface="Times New Roman"/>
              </a:rPr>
              <a:t> </a:t>
            </a:r>
            <a:r>
              <a:rPr lang="uk-UA" sz="2400" dirty="0">
                <a:latin typeface="Times New Roman"/>
                <a:ea typeface="Times New Roman"/>
                <a:cs typeface="Times New Roman"/>
              </a:rPr>
              <a:t>дію</a:t>
            </a:r>
            <a:r>
              <a:rPr lang="uk-UA" sz="2400" spc="5" dirty="0">
                <a:latin typeface="Times New Roman"/>
                <a:ea typeface="Times New Roman"/>
                <a:cs typeface="Times New Roman"/>
              </a:rPr>
              <a:t> </a:t>
            </a:r>
            <a:r>
              <a:rPr lang="uk-UA" sz="2400" dirty="0">
                <a:latin typeface="Times New Roman"/>
                <a:ea typeface="Times New Roman"/>
                <a:cs typeface="Times New Roman"/>
              </a:rPr>
              <a:t>досліджуваний</a:t>
            </a:r>
            <a:r>
              <a:rPr lang="uk-UA" sz="2400" spc="5" dirty="0">
                <a:latin typeface="Times New Roman"/>
                <a:ea typeface="Times New Roman"/>
                <a:cs typeface="Times New Roman"/>
              </a:rPr>
              <a:t> </a:t>
            </a:r>
            <a:r>
              <a:rPr lang="uk-UA" sz="2400" dirty="0">
                <a:latin typeface="Times New Roman"/>
                <a:ea typeface="Times New Roman"/>
                <a:cs typeface="Times New Roman"/>
              </a:rPr>
              <a:t>фактор</a:t>
            </a:r>
            <a:r>
              <a:rPr lang="uk-UA" sz="2400" spc="5" dirty="0">
                <a:latin typeface="Times New Roman"/>
                <a:ea typeface="Times New Roman"/>
                <a:cs typeface="Times New Roman"/>
              </a:rPr>
              <a:t> </a:t>
            </a:r>
            <a:r>
              <a:rPr lang="uk-UA" sz="2400" dirty="0">
                <a:latin typeface="Times New Roman"/>
                <a:ea typeface="Times New Roman"/>
                <a:cs typeface="Times New Roman"/>
              </a:rPr>
              <a:t>або </a:t>
            </a:r>
            <a:r>
              <a:rPr lang="uk-UA" sz="2400" spc="-385" dirty="0">
                <a:latin typeface="Times New Roman"/>
                <a:ea typeface="Times New Roman"/>
                <a:cs typeface="Times New Roman"/>
              </a:rPr>
              <a:t>     </a:t>
            </a:r>
            <a:r>
              <a:rPr lang="uk-UA" sz="2400" dirty="0">
                <a:latin typeface="Times New Roman"/>
                <a:ea typeface="Times New Roman"/>
                <a:cs typeface="Times New Roman"/>
              </a:rPr>
              <a:t>комплекс</a:t>
            </a:r>
            <a:r>
              <a:rPr lang="uk-UA" sz="2400" spc="5" dirty="0">
                <a:latin typeface="Times New Roman"/>
                <a:ea typeface="Times New Roman"/>
                <a:cs typeface="Times New Roman"/>
              </a:rPr>
              <a:t> </a:t>
            </a:r>
            <a:r>
              <a:rPr lang="uk-UA" sz="2400" dirty="0">
                <a:latin typeface="Times New Roman"/>
                <a:ea typeface="Times New Roman"/>
                <a:cs typeface="Times New Roman"/>
              </a:rPr>
              <a:t>факторів</a:t>
            </a:r>
            <a:r>
              <a:rPr lang="uk-UA" sz="2400" spc="5" dirty="0">
                <a:latin typeface="Times New Roman"/>
                <a:ea typeface="Times New Roman"/>
                <a:cs typeface="Times New Roman"/>
              </a:rPr>
              <a:t> </a:t>
            </a:r>
            <a:r>
              <a:rPr lang="uk-UA" sz="2400" dirty="0">
                <a:latin typeface="Times New Roman"/>
                <a:ea typeface="Times New Roman"/>
                <a:cs typeface="Times New Roman"/>
              </a:rPr>
              <a:t>і</a:t>
            </a:r>
            <a:r>
              <a:rPr lang="uk-UA" sz="2400" spc="5" dirty="0">
                <a:latin typeface="Times New Roman"/>
                <a:ea typeface="Times New Roman"/>
                <a:cs typeface="Times New Roman"/>
              </a:rPr>
              <a:t> </a:t>
            </a:r>
            <a:r>
              <a:rPr lang="uk-UA" sz="2400" dirty="0">
                <a:latin typeface="Times New Roman"/>
                <a:ea typeface="Times New Roman"/>
                <a:cs typeface="Times New Roman"/>
              </a:rPr>
              <a:t>здійснюють</a:t>
            </a:r>
            <a:r>
              <a:rPr lang="uk-UA" sz="2400" spc="5" dirty="0">
                <a:latin typeface="Times New Roman"/>
                <a:ea typeface="Times New Roman"/>
                <a:cs typeface="Times New Roman"/>
              </a:rPr>
              <a:t> </a:t>
            </a:r>
            <a:r>
              <a:rPr lang="uk-UA" sz="2400" dirty="0">
                <a:latin typeface="Times New Roman"/>
                <a:ea typeface="Times New Roman"/>
                <a:cs typeface="Times New Roman"/>
              </a:rPr>
              <a:t>контрольні</a:t>
            </a:r>
            <a:r>
              <a:rPr lang="uk-UA" sz="2400" spc="5" dirty="0">
                <a:latin typeface="Times New Roman"/>
                <a:ea typeface="Times New Roman"/>
                <a:cs typeface="Times New Roman"/>
              </a:rPr>
              <a:t> </a:t>
            </a:r>
            <a:r>
              <a:rPr lang="uk-UA" sz="2400" dirty="0">
                <a:latin typeface="Times New Roman"/>
                <a:ea typeface="Times New Roman"/>
                <a:cs typeface="Times New Roman"/>
              </a:rPr>
              <a:t>визначення,</a:t>
            </a:r>
            <a:r>
              <a:rPr lang="uk-UA" sz="2400" spc="5" dirty="0">
                <a:latin typeface="Times New Roman"/>
                <a:ea typeface="Times New Roman"/>
                <a:cs typeface="Times New Roman"/>
              </a:rPr>
              <a:t> </a:t>
            </a:r>
            <a:r>
              <a:rPr lang="uk-UA" sz="2400" dirty="0">
                <a:latin typeface="Times New Roman"/>
                <a:ea typeface="Times New Roman"/>
                <a:cs typeface="Times New Roman"/>
              </a:rPr>
              <a:t>передбачені методикою. Тривалість цього періоду може становити</a:t>
            </a:r>
            <a:r>
              <a:rPr lang="uk-UA" sz="2400" spc="5" dirty="0">
                <a:latin typeface="Times New Roman"/>
                <a:ea typeface="Times New Roman"/>
                <a:cs typeface="Times New Roman"/>
              </a:rPr>
              <a:t> </a:t>
            </a:r>
            <a:r>
              <a:rPr lang="uk-UA" sz="2400" dirty="0">
                <a:latin typeface="Times New Roman"/>
                <a:ea typeface="Times New Roman"/>
                <a:cs typeface="Times New Roman"/>
              </a:rPr>
              <a:t>від</a:t>
            </a:r>
            <a:r>
              <a:rPr lang="uk-UA" sz="2400" spc="-25" dirty="0">
                <a:latin typeface="Times New Roman"/>
                <a:ea typeface="Times New Roman"/>
                <a:cs typeface="Times New Roman"/>
              </a:rPr>
              <a:t> </a:t>
            </a:r>
            <a:r>
              <a:rPr lang="uk-UA" sz="2400" dirty="0">
                <a:latin typeface="Times New Roman"/>
                <a:ea typeface="Times New Roman"/>
                <a:cs typeface="Times New Roman"/>
              </a:rPr>
              <a:t>кількох</a:t>
            </a:r>
            <a:r>
              <a:rPr lang="uk-UA" sz="2400" spc="-5" dirty="0">
                <a:latin typeface="Times New Roman"/>
                <a:ea typeface="Times New Roman"/>
                <a:cs typeface="Times New Roman"/>
              </a:rPr>
              <a:t> </a:t>
            </a:r>
            <a:r>
              <a:rPr lang="uk-UA" sz="2400" dirty="0">
                <a:latin typeface="Times New Roman"/>
                <a:ea typeface="Times New Roman"/>
                <a:cs typeface="Times New Roman"/>
              </a:rPr>
              <a:t>тижнів</a:t>
            </a:r>
            <a:r>
              <a:rPr lang="uk-UA" sz="2400" spc="15" dirty="0">
                <a:latin typeface="Times New Roman"/>
                <a:ea typeface="Times New Roman"/>
                <a:cs typeface="Times New Roman"/>
              </a:rPr>
              <a:t> </a:t>
            </a:r>
            <a:r>
              <a:rPr lang="uk-UA" sz="2400" dirty="0">
                <a:latin typeface="Times New Roman"/>
                <a:ea typeface="Times New Roman"/>
                <a:cs typeface="Times New Roman"/>
              </a:rPr>
              <a:t>до</a:t>
            </a:r>
            <a:r>
              <a:rPr lang="uk-UA" sz="2400" spc="-35" dirty="0">
                <a:latin typeface="Times New Roman"/>
                <a:ea typeface="Times New Roman"/>
                <a:cs typeface="Times New Roman"/>
              </a:rPr>
              <a:t> </a:t>
            </a:r>
            <a:r>
              <a:rPr lang="uk-UA" sz="2400" dirty="0">
                <a:latin typeface="Times New Roman"/>
                <a:ea typeface="Times New Roman"/>
                <a:cs typeface="Times New Roman"/>
              </a:rPr>
              <a:t>кількох</a:t>
            </a:r>
            <a:r>
              <a:rPr lang="uk-UA" sz="2400" spc="-5" dirty="0">
                <a:latin typeface="Times New Roman"/>
                <a:ea typeface="Times New Roman"/>
                <a:cs typeface="Times New Roman"/>
              </a:rPr>
              <a:t> </a:t>
            </a:r>
            <a:r>
              <a:rPr lang="uk-UA" sz="2400" dirty="0">
                <a:latin typeface="Times New Roman"/>
                <a:ea typeface="Times New Roman"/>
                <a:cs typeface="Times New Roman"/>
              </a:rPr>
              <a:t>місяців</a:t>
            </a:r>
            <a:r>
              <a:rPr lang="uk-UA" sz="2400" spc="-10" dirty="0">
                <a:latin typeface="Times New Roman"/>
                <a:ea typeface="Times New Roman"/>
                <a:cs typeface="Times New Roman"/>
              </a:rPr>
              <a:t> </a:t>
            </a:r>
            <a:r>
              <a:rPr lang="uk-UA" sz="2400" dirty="0">
                <a:latin typeface="Times New Roman"/>
                <a:ea typeface="Times New Roman"/>
                <a:cs typeface="Times New Roman"/>
              </a:rPr>
              <a:t>і</a:t>
            </a:r>
            <a:r>
              <a:rPr lang="uk-UA" sz="2400" spc="10" dirty="0">
                <a:latin typeface="Times New Roman"/>
                <a:ea typeface="Times New Roman"/>
                <a:cs typeface="Times New Roman"/>
              </a:rPr>
              <a:t> </a:t>
            </a:r>
            <a:r>
              <a:rPr lang="uk-UA" sz="2400" dirty="0">
                <a:latin typeface="Times New Roman"/>
                <a:ea typeface="Times New Roman"/>
                <a:cs typeface="Times New Roman"/>
              </a:rPr>
              <a:t>навіть</a:t>
            </a:r>
            <a:r>
              <a:rPr lang="uk-UA" sz="2400" spc="-10" dirty="0">
                <a:latin typeface="Times New Roman"/>
                <a:ea typeface="Times New Roman"/>
                <a:cs typeface="Times New Roman"/>
              </a:rPr>
              <a:t> </a:t>
            </a:r>
            <a:r>
              <a:rPr lang="uk-UA" sz="2400" dirty="0">
                <a:latin typeface="Times New Roman"/>
                <a:ea typeface="Times New Roman"/>
                <a:cs typeface="Times New Roman"/>
              </a:rPr>
              <a:t>років.</a:t>
            </a:r>
            <a:r>
              <a:rPr lang="uk-UA" sz="2000" dirty="0">
                <a:latin typeface="TimesNewRoman"/>
                <a:ea typeface="Calibri"/>
                <a:cs typeface="TimesNewRoman"/>
              </a:rPr>
              <a:t> </a:t>
            </a:r>
            <a:r>
              <a:rPr lang="uk-UA" sz="2400" dirty="0">
                <a:latin typeface="Times New Roman"/>
                <a:ea typeface="Times New Roman"/>
                <a:cs typeface="Times New Roman"/>
              </a:rPr>
              <a:t>Найчастіше він відповідає тривалості виробничого циклу або певній фазі фізіологічного стану тварини (лактація, яйцекладка, тільність, поросність, вегетаційний період у рибництві тощо).</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uk-UA" sz="2400" dirty="0" smtClean="0">
                <a:latin typeface="Times New Roman"/>
                <a:ea typeface="Times New Roman"/>
                <a:cs typeface="Times New Roman"/>
              </a:rPr>
              <a:t>Як </a:t>
            </a:r>
            <a:r>
              <a:rPr lang="uk-UA" sz="2400" dirty="0">
                <a:latin typeface="Times New Roman"/>
                <a:ea typeface="Times New Roman"/>
                <a:cs typeface="Times New Roman"/>
              </a:rPr>
              <a:t>і в зрівняльному періоді, у головному періоді виділяють </a:t>
            </a:r>
            <a:r>
              <a:rPr lang="uk-UA" sz="2400" b="1" dirty="0">
                <a:solidFill>
                  <a:srgbClr val="C00000"/>
                </a:solidFill>
                <a:latin typeface="Times New Roman"/>
                <a:ea typeface="Times New Roman"/>
                <a:cs typeface="Times New Roman"/>
              </a:rPr>
              <a:t>обліковий </a:t>
            </a:r>
            <a:r>
              <a:rPr lang="uk-UA" sz="2400" b="1" dirty="0" err="1">
                <a:solidFill>
                  <a:srgbClr val="C00000"/>
                </a:solidFill>
                <a:latin typeface="Times New Roman"/>
                <a:ea typeface="Times New Roman"/>
                <a:cs typeface="Times New Roman"/>
              </a:rPr>
              <a:t>підперіод</a:t>
            </a:r>
            <a:r>
              <a:rPr lang="uk-UA" sz="2400" b="1" dirty="0">
                <a:latin typeface="Times New Roman"/>
                <a:ea typeface="Times New Roman"/>
                <a:cs typeface="Times New Roman"/>
              </a:rPr>
              <a:t>, </a:t>
            </a:r>
            <a:r>
              <a:rPr lang="uk-UA" sz="2400" dirty="0">
                <a:latin typeface="Times New Roman"/>
                <a:ea typeface="Times New Roman"/>
                <a:cs typeface="Times New Roman"/>
              </a:rPr>
              <a:t>протягом якого визначають різні показники (перетравність поживних речовин раціонів, гематологічні та ін.). </a:t>
            </a:r>
            <a:r>
              <a:rPr lang="ru-RU" sz="2400" dirty="0">
                <a:latin typeface="Times New Roman"/>
                <a:ea typeface="Times New Roman"/>
                <a:cs typeface="Times New Roman"/>
              </a:rPr>
              <a:t>У </a:t>
            </a:r>
            <a:r>
              <a:rPr lang="ru-RU" sz="2400" dirty="0" err="1">
                <a:latin typeface="Times New Roman"/>
                <a:ea typeface="Times New Roman"/>
                <a:cs typeface="Times New Roman"/>
              </a:rPr>
              <a:t>тривалих</a:t>
            </a:r>
            <a:r>
              <a:rPr lang="ru-RU" sz="2400" dirty="0">
                <a:latin typeface="Times New Roman"/>
                <a:ea typeface="Times New Roman"/>
                <a:cs typeface="Times New Roman"/>
              </a:rPr>
              <a:t> </a:t>
            </a:r>
            <a:r>
              <a:rPr lang="ru-RU" sz="2400" dirty="0" err="1">
                <a:latin typeface="Times New Roman"/>
                <a:ea typeface="Times New Roman"/>
                <a:cs typeface="Times New Roman"/>
              </a:rPr>
              <a:t>дослідах</a:t>
            </a:r>
            <a:r>
              <a:rPr lang="ru-RU" sz="2400" dirty="0">
                <a:latin typeface="Times New Roman"/>
                <a:ea typeface="Times New Roman"/>
                <a:cs typeface="Times New Roman"/>
              </a:rPr>
              <a:t> таких </a:t>
            </a:r>
            <a:r>
              <a:rPr lang="ru-RU" sz="2400" dirty="0" err="1">
                <a:latin typeface="Times New Roman"/>
                <a:ea typeface="Times New Roman"/>
                <a:cs typeface="Times New Roman"/>
              </a:rPr>
              <a:t>підперіодів</a:t>
            </a:r>
            <a:r>
              <a:rPr lang="ru-RU" sz="2400" dirty="0">
                <a:latin typeface="Times New Roman"/>
                <a:ea typeface="Times New Roman"/>
                <a:cs typeface="Times New Roman"/>
              </a:rPr>
              <a:t> </a:t>
            </a:r>
            <a:r>
              <a:rPr lang="ru-RU" sz="2400" dirty="0" err="1">
                <a:latin typeface="Times New Roman"/>
                <a:ea typeface="Times New Roman"/>
                <a:cs typeface="Times New Roman"/>
              </a:rPr>
              <a:t>може</a:t>
            </a:r>
            <a:r>
              <a:rPr lang="ru-RU" sz="2400" dirty="0">
                <a:latin typeface="Times New Roman"/>
                <a:ea typeface="Times New Roman"/>
                <a:cs typeface="Times New Roman"/>
              </a:rPr>
              <a:t> бути </a:t>
            </a:r>
            <a:r>
              <a:rPr lang="ru-RU" sz="2400" dirty="0" err="1">
                <a:latin typeface="Times New Roman"/>
                <a:ea typeface="Times New Roman"/>
                <a:cs typeface="Times New Roman"/>
              </a:rPr>
              <a:t>кілька</a:t>
            </a:r>
            <a:r>
              <a:rPr lang="ru-RU" sz="2400" dirty="0">
                <a:latin typeface="Times New Roman"/>
                <a:ea typeface="Times New Roman"/>
                <a:cs typeface="Times New Roman"/>
              </a:rPr>
              <a:t>.</a:t>
            </a:r>
            <a:r>
              <a:rPr lang="ru-RU" sz="1800" dirty="0">
                <a:ea typeface="Calibri"/>
                <a:cs typeface="Times New Roman"/>
              </a:rPr>
              <a:t/>
            </a:r>
            <a:br>
              <a:rPr lang="ru-RU" sz="1800" dirty="0">
                <a:ea typeface="Calibri"/>
                <a:cs typeface="Times New Roman"/>
              </a:rPr>
            </a:br>
            <a:r>
              <a:rPr lang="ru-RU" sz="1800" dirty="0" smtClean="0">
                <a:ea typeface="Calibri"/>
                <a:cs typeface="Times New Roman"/>
              </a:rPr>
              <a:t>	</a:t>
            </a:r>
            <a:r>
              <a:rPr lang="ru-RU" sz="2400" dirty="0" err="1" smtClean="0">
                <a:latin typeface="Times New Roman"/>
                <a:ea typeface="Times New Roman"/>
                <a:cs typeface="Times New Roman"/>
              </a:rPr>
              <a:t>Результати</a:t>
            </a:r>
            <a:r>
              <a:rPr lang="ru-RU" sz="2400" dirty="0" smtClean="0">
                <a:latin typeface="Times New Roman"/>
                <a:ea typeface="Times New Roman"/>
                <a:cs typeface="Times New Roman"/>
              </a:rPr>
              <a:t> </a:t>
            </a:r>
            <a:r>
              <a:rPr lang="ru-RU" sz="2400" dirty="0" err="1">
                <a:latin typeface="Times New Roman"/>
                <a:ea typeface="Times New Roman"/>
                <a:cs typeface="Times New Roman"/>
              </a:rPr>
              <a:t>досліду</a:t>
            </a:r>
            <a:r>
              <a:rPr lang="ru-RU" sz="2400" dirty="0">
                <a:latin typeface="Times New Roman"/>
                <a:ea typeface="Times New Roman"/>
                <a:cs typeface="Times New Roman"/>
              </a:rPr>
              <a:t> </a:t>
            </a:r>
            <a:r>
              <a:rPr lang="ru-RU" sz="2400" dirty="0" err="1">
                <a:latin typeface="Times New Roman"/>
                <a:ea typeface="Times New Roman"/>
                <a:cs typeface="Times New Roman"/>
              </a:rPr>
              <a:t>отримують</a:t>
            </a:r>
            <a:r>
              <a:rPr lang="ru-RU" sz="2400" dirty="0">
                <a:latin typeface="Times New Roman"/>
                <a:ea typeface="Times New Roman"/>
                <a:cs typeface="Times New Roman"/>
              </a:rPr>
              <a:t> </a:t>
            </a:r>
            <a:r>
              <a:rPr lang="ru-RU" sz="2400" dirty="0" err="1">
                <a:latin typeface="Times New Roman"/>
                <a:ea typeface="Times New Roman"/>
                <a:cs typeface="Times New Roman"/>
              </a:rPr>
              <a:t>порівнянням</a:t>
            </a:r>
            <a:r>
              <a:rPr lang="ru-RU" sz="2400" dirty="0">
                <a:latin typeface="Times New Roman"/>
                <a:ea typeface="Times New Roman"/>
                <a:cs typeface="Times New Roman"/>
              </a:rPr>
              <a:t> </a:t>
            </a:r>
            <a:r>
              <a:rPr lang="ru-RU" sz="2400" dirty="0" err="1">
                <a:latin typeface="Times New Roman"/>
                <a:ea typeface="Times New Roman"/>
                <a:cs typeface="Times New Roman"/>
              </a:rPr>
              <a:t>показників</a:t>
            </a:r>
            <a:r>
              <a:rPr lang="ru-RU" sz="2400" dirty="0">
                <a:latin typeface="Times New Roman"/>
                <a:ea typeface="Times New Roman"/>
                <a:cs typeface="Times New Roman"/>
              </a:rPr>
              <a:t> </a:t>
            </a:r>
            <a:r>
              <a:rPr lang="ru-RU" sz="2400" dirty="0" err="1">
                <a:latin typeface="Times New Roman"/>
                <a:ea typeface="Times New Roman"/>
                <a:cs typeface="Times New Roman"/>
              </a:rPr>
              <a:t>дослідних</a:t>
            </a:r>
            <a:r>
              <a:rPr lang="ru-RU" sz="2400" dirty="0">
                <a:latin typeface="Times New Roman"/>
                <a:ea typeface="Times New Roman"/>
                <a:cs typeface="Times New Roman"/>
              </a:rPr>
              <a:t> </a:t>
            </a:r>
            <a:r>
              <a:rPr lang="ru-RU" sz="2400" dirty="0" err="1">
                <a:latin typeface="Times New Roman"/>
                <a:ea typeface="Times New Roman"/>
                <a:cs typeface="Times New Roman"/>
              </a:rPr>
              <a:t>груп</a:t>
            </a:r>
            <a:r>
              <a:rPr lang="ru-RU" sz="2400" dirty="0">
                <a:latin typeface="Times New Roman"/>
                <a:ea typeface="Times New Roman"/>
                <a:cs typeface="Times New Roman"/>
              </a:rPr>
              <a:t> з </a:t>
            </a:r>
            <a:r>
              <a:rPr lang="ru-RU" sz="2400" dirty="0" err="1">
                <a:latin typeface="Times New Roman"/>
                <a:ea typeface="Times New Roman"/>
                <a:cs typeface="Times New Roman"/>
              </a:rPr>
              <a:t>показниками</a:t>
            </a:r>
            <a:r>
              <a:rPr lang="ru-RU" sz="2400" dirty="0">
                <a:latin typeface="Times New Roman"/>
                <a:ea typeface="Times New Roman"/>
                <a:cs typeface="Times New Roman"/>
              </a:rPr>
              <a:t> </a:t>
            </a:r>
            <a:r>
              <a:rPr lang="ru-RU" sz="2400" dirty="0" err="1">
                <a:latin typeface="Times New Roman"/>
                <a:ea typeface="Times New Roman"/>
                <a:cs typeface="Times New Roman"/>
              </a:rPr>
              <a:t>контрольної</a:t>
            </a:r>
            <a:r>
              <a:rPr lang="ru-RU" sz="2400" dirty="0">
                <a:latin typeface="Times New Roman"/>
                <a:ea typeface="Times New Roman"/>
                <a:cs typeface="Times New Roman"/>
              </a:rPr>
              <a:t>.</a:t>
            </a:r>
            <a:r>
              <a:rPr lang="ru-RU" sz="1800" dirty="0">
                <a:ea typeface="Calibri"/>
                <a:cs typeface="Times New Roman"/>
              </a:rPr>
              <a:t/>
            </a:r>
            <a:br>
              <a:rPr lang="ru-RU" sz="1800" dirty="0">
                <a:ea typeface="Calibri"/>
                <a:cs typeface="Times New Roman"/>
              </a:rPr>
            </a:b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3537439"/>
      </p:ext>
    </p:extLst>
  </p:cSld>
  <p:clrMapOvr>
    <a:masterClrMapping/>
  </p:clrMapOvr>
</p:sld>
</file>

<file path=ppt/theme/theme1.xml><?xml version="1.0" encoding="utf-8"?>
<a:theme xmlns:a="http://schemas.openxmlformats.org/drawingml/2006/main" name="La ment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TM02474572[[fn=Медицинский шаблон оформления]]</Template>
  <TotalTime>58</TotalTime>
  <Words>470</Words>
  <Application>Microsoft Office PowerPoint</Application>
  <PresentationFormat>Экран (4:3)</PresentationFormat>
  <Paragraphs>219</Paragraphs>
  <Slides>19</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19</vt:i4>
      </vt:variant>
    </vt:vector>
  </HeadingPairs>
  <TitlesOfParts>
    <vt:vector size="26" baseType="lpstr">
      <vt:lpstr>Arial</vt:lpstr>
      <vt:lpstr>Calibri</vt:lpstr>
      <vt:lpstr>Symbol</vt:lpstr>
      <vt:lpstr>Times New Roman</vt:lpstr>
      <vt:lpstr>TimesNewRoman</vt:lpstr>
      <vt:lpstr>TimesNewRoman,Bold</vt:lpstr>
      <vt:lpstr>La mente</vt:lpstr>
      <vt:lpstr>Практична робота № 1  Тема: Організація проведення досліду на тваринах в умовах ферми </vt:lpstr>
      <vt:lpstr>Мета заняття.  Ознайомитися з порядком планування досліду, набути навичок відбору тварин в групи, формування їх відповідно до схеми досліду. </vt:lpstr>
      <vt:lpstr> Планування досліду передбачає такі основні моменти, як вибір теми, її обґрунтування та побудову робочої гіпотези досліду, формулювання мети та завдань досліджень, збір наукової інформації та написання огляду літератури, розробку методики і схеми проведення досліду.  Від правильного вибору теми залежить успіх досліду.  1.  Тема досліду формується як логічне опрацювання ідеї чи задуму. Ідея дослідження може виникнути в результаті аналізу виробничої практики, а може бути запозичена з літературних джерел, або з раніше виконаного досліду. Тема повинна відповідати профілю наукового колективу, членом якого є дослідник. </vt:lpstr>
      <vt:lpstr>2. Наукове обґрунтування теми досліду передбачає: -збір наукової інформації з досліджуваного питання,  - написання огляду літератури, в якому після узагальнення  вказати недостатньо вивчені питання теми ( на цьому  грунтується вивчення актуальності теми). 3. Уточнюється матеріальна база, необхідна для виконання роботи (інструментарій, сучасні електронні прилади та обладнання).   Виконання досліджень на застарілому обладнанні недоцільне, оскільки це знижує достовірність результатів. 4. Встановлення реальних термінів виконання роботи. Затягування дослідження інколи призводить до того, що результати отримують швидше інші дослідники або ж вони стають неактуальними.</vt:lpstr>
      <vt:lpstr>  В основу всіх дослідів, що проводять на сільськогосподарських тваринах, покладено метод порівняння, коли відібрані групи мають максимальну подібність всіх факторів, за винятком того фактора, який вивчають.   Організовуючи експериментальну роботу, один із варіантів досліду вважають контрольним, а інші – дослідними.   На сьогодні всі сучасні наукові методи постановки експерименту узагальнені та поділені на дві великі групи: за принципом аналогічних груп та груп-періодів . </vt:lpstr>
      <vt:lpstr>      Таблиця 1 Схема постановки досліду методом аналогічних груп </vt:lpstr>
      <vt:lpstr> У зрівняльний період ставиться завдання визначити максимальну аналогічність підібраних у контрольну і дослідні групи тварин. У досліді із жуйними його тривалість становить 30- 40, із свинями 20-30 днів, з яких останні 6-10 вважаються обліковими, а решта - підготовчими. Годують і утримують піддослідних тварин у цей період однаково.   На основі отриманих результатів можливі переведення тварин із групи в групу і навіть заміна іншими.  В даний період необхідно перевірити стан здоров’я тварин, наявність в їх тілі латентних інфекцій і ураженість гельмінтами, оскільки інфекції та інвазії можуть чинити настільки великий вплив на прирости і використання кормів тваринами, що дія досліджуваних факторів годівлі, утримання або спадковості може не мати необхідного прояву</vt:lpstr>
      <vt:lpstr>У перехідний період тварин  поступового привчають до умов дослідного режиму годівлі або утримання задля уникнення стресового стану організму, що виникає під впливом перенапруги нейрогуморальної системи тварини (нерідко виникає під впливом різкої зміни факторів умов існування).   Цей період необхідний для звикання тварин у групі після їх перестановки в кінці попереднього періоду досліду.   Якщо введення досліджуваного кормового фактора не вимагає від тварин великих адаптаційних зусиль, то установлювати перехідний період не обов'язково </vt:lpstr>
      <vt:lpstr>У головний період переведення тварин із групи в групу не допускається, а вибуття можливе в разі хвороби. З першого дня головного періоду вводять в дію досліджуваний фактор або      комплекс факторів і здійснюють контрольні визначення, передбачені методикою. Тривалість цього періоду може становити від кількох тижнів до кількох місяців і навіть років. Найчастіше він відповідає тривалості виробничого циклу або певній фазі фізіологічного стану тварини (лактація, яйцекладка, тільність, поросність, вегетаційний період у рибництві тощо).  Як і в зрівняльному періоді, у головному періоді виділяють обліковий підперіод, протягом якого визначають різні показники (перетравність поживних речовин раціонів, гематологічні та ін.). У тривалих дослідах таких підперіодів може бути кілька.  Результати досліду отримують порівнянням показників дослідних груп з показниками контрольної. </vt:lpstr>
      <vt:lpstr>Заключний період необхідний для чого, щоб переконатись, що за однакових умов годівлі й утримання тварини різних груп давали схожі результати, тобто різниця між ними в головний період залежить тільки від досліджуваного фактора. Його виділяють лише в дослідах із дорослими тваринами. У годівельних дослідах із молодняком, що росте, заключний період не виділяється.  У дослідах з питань розведення сільськогосподарських тварин, коли вивчаються фактори спадково-конституційного характеру (ріст, розвиток та продуктивність чистопорідних і помісних тварин) на фоні однакових годівлі і утримання, схема досліду відрізняється від наведеної раніше відсутністю окремих періодів </vt:lpstr>
      <vt:lpstr>                                                                   Таблиця 2 Схема досліду реципрокного схрещування чорно-рябої породи великої рогатої худоби з абердин-ангуською</vt:lpstr>
      <vt:lpstr> Підбір тварин-аналогів.   При підборі враховують породу, стать, вік, масу, походження, фізіологічний стан (лактація, вагітність), продуктивність (удій, середньодобовий приріст) і т. п.   Перед відбором тварин у групи їх повинен оглянути ветлікар, зробити необхідні щеплення, дегельмінтизацію, хворих і тих, що видужали, в дослід не включати.  При підборі тварин в групи використовують первинну документацію.   У багатоплідних тварин (свині, кролі) пари-аналоги відбирають із одного гнізда, тоді вони будуть аналогічними, за походженням і віком.  </vt:lpstr>
      <vt:lpstr>      При формуванні груп молодняку великої рогатої худоби до 12-місячного віку допустима різниця між аналогами за віком 10-15 днів, за живою масою 5-10%, або 2-3% від середнього показника по групі.   За походженням бажано підбирати напівсестер або напівбратів за батьком.  Гранична різниця між групами у віці за середніми показниками не повинна перевищувати 5%, у живій масі - 2%.  При постановці дослідів на лактуючих коровах різниця між аналогами у живій масі не повинна перевищувати 3-5% середнього значення, в надої молока за лактацію 2-3%, жирності молока 0,1-0,2% (абсолютних), у строках отелення - не більше 10-15 днів. </vt:lpstr>
      <vt:lpstr> Розподіл молодняку свиней на аналогічні групи проводиться за такими показниками: порідність – однакова або близька, вік – різниця між групами не повинна перевищувати 5-ти днів, жива маса – допустиме відхилення між групами не більше 5 %, стать – аналоги; енергія росту (середньодобовий приріст) –різниця не більше 5 %; походження – від одних кнурів або від маток-сестер.  Розподіл свиноматок на аналогічні групи здійснюють за такими ознаками і вимогами: порідність – однакова або близька; вік – різниця між групами не быльше 30 днів; жива маса –відхилення не більше 5-10% (5% - між матками аналогами, 10% - між групами; дата опоросу – різниця не більше 5-20 днів (5 днів – між матками-аналогами, 20 днів – між групами); багатоплідність – допускається різниця 5 %; великоплідність - допустима різниця 5 %; молочність – допустимі відхилення 2-5% (2% - між матками-аналогами, 5% між групами);  жива маса поросят при відлученні – допускається різниця 5 %; походження – від одних кнурів або від маток-сестер. </vt:lpstr>
      <vt:lpstr> Розподіл вівцематок на аналогічні групи для проведення досліду відбувається за такими ознаками: порідність - однакова або близька; вік - різниця між групами не повинна перевищувати 30 днів; жива маса - допустиме відхилення не більше 5%; настриг вовни - різниця не більше 2-5% (2% - між матками-аналогами, 5% - між групами).  Розподіл птиці на аналогічні групи для проведення досліду відбувається за такими вимогами: вік  та стать  аналоги однакові; жива маса  допустиме відхилення між групами  не більше 3%; продуктивність (несучість, маса яєць і т. п.)  різниця не більше 5%. 5; походження  однієї породи, лінії або кросу.  Для полегшення роботи з відбору тварин для досліду слід завести окремі картки на кожну тварину або підготувати допоміжні таблиці, у які занести усі необхідні дані про тварин, котрі підходять для експерименту</vt:lpstr>
      <vt:lpstr>Таблиця 3 Характеристика відібраного для досліду молодняку свиней</vt:lpstr>
      <vt:lpstr>Таблиця 4 Схема формування піддослідних груп тварин </vt:lpstr>
      <vt:lpstr> Завдання 1. Підібрати за методом пар-аналогів дві групи тварин (дослідну і контрольну), дотримуючись встановлених вимог. Обчислити середні величини ознак по групах.  Завдання 2. Розробити схему досліду з вивчення ефективності згодовування преміксу «Інтермікс» молодняку свиней при вирощуванні на м'ясо. Дані записати в таблицю відповідно до схеми табл. 1.  Завдання 3. Розробити схему досліду з вивчення ефективності схрещування корів симентальської породи з бугаями голштинської. Дані записані у вигляді таблиці. </vt:lpstr>
      <vt:lpstr> Контрольні питання 1. Назвіть основні елементи планування досліду? 2. Як обирається тема досліду? 3. Який принцип лежить в основі дослідження? 4.Від чого залежить число тварин у групі ? 5. Яке значення в дослідній справі має вік тварин ? 6. Яке призначення та тривалість зрівняльного періоду досліду? 7. Як формують дослідні групи тварин методом пар-аналогів? 8. Допустима різниця між тваринами-аналогами при формуванні груп.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Практична робота № 1  Тема: Організація проведення досліду на тваринах в умовах ферми</dc:title>
  <dc:creator>USER</dc:creator>
  <cp:lastModifiedBy>Пользователь Windows</cp:lastModifiedBy>
  <cp:revision>10</cp:revision>
  <dcterms:created xsi:type="dcterms:W3CDTF">2021-03-20T14:31:46Z</dcterms:created>
  <dcterms:modified xsi:type="dcterms:W3CDTF">2022-07-04T23:28:40Z</dcterms:modified>
</cp:coreProperties>
</file>