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0"/>
  </p:notesMasterIdLst>
  <p:sldIdLst>
    <p:sldId id="256" r:id="rId2"/>
    <p:sldId id="257" r:id="rId3"/>
    <p:sldId id="258" r:id="rId4"/>
    <p:sldId id="259" r:id="rId5"/>
    <p:sldId id="261" r:id="rId6"/>
    <p:sldId id="262" r:id="rId7"/>
    <p:sldId id="264" r:id="rId8"/>
    <p:sldId id="265" r:id="rId9"/>
    <p:sldId id="266" r:id="rId10"/>
    <p:sldId id="268" r:id="rId11"/>
    <p:sldId id="269" r:id="rId12"/>
    <p:sldId id="270" r:id="rId13"/>
    <p:sldId id="271" r:id="rId14"/>
    <p:sldId id="273" r:id="rId15"/>
    <p:sldId id="274" r:id="rId16"/>
    <p:sldId id="275" r:id="rId17"/>
    <p:sldId id="277" r:id="rId18"/>
    <p:sldId id="278" r:id="rId19"/>
    <p:sldId id="280" r:id="rId20"/>
    <p:sldId id="281" r:id="rId21"/>
    <p:sldId id="284" r:id="rId22"/>
    <p:sldId id="285" r:id="rId23"/>
    <p:sldId id="286" r:id="rId24"/>
    <p:sldId id="287" r:id="rId25"/>
    <p:sldId id="289" r:id="rId26"/>
    <p:sldId id="290" r:id="rId27"/>
    <p:sldId id="291" r:id="rId28"/>
    <p:sldId id="292"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03" autoAdjust="0"/>
  </p:normalViewPr>
  <p:slideViewPr>
    <p:cSldViewPr>
      <p:cViewPr varScale="1">
        <p:scale>
          <a:sx n="80" d="100"/>
          <a:sy n="80" d="100"/>
        </p:scale>
        <p:origin x="1522"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B357FF-1245-4731-A3B7-896AD846E2B1}" type="datetimeFigureOut">
              <a:rPr lang="ru-RU" smtClean="0"/>
              <a:t>01.10.2024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7DC815-5698-4D02-9850-9FE22079C184}" type="slidenum">
              <a:rPr lang="ru-RU" smtClean="0"/>
              <a:t>‹№›</a:t>
            </a:fld>
            <a:endParaRPr lang="ru-RU"/>
          </a:p>
        </p:txBody>
      </p:sp>
    </p:spTree>
    <p:extLst>
      <p:ext uri="{BB962C8B-B14F-4D97-AF65-F5344CB8AC3E}">
        <p14:creationId xmlns:p14="http://schemas.microsoft.com/office/powerpoint/2010/main" val="2812728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27DC815-5698-4D02-9850-9FE22079C184}" type="slidenum">
              <a:rPr lang="ru-RU" smtClean="0"/>
              <a:t>13</a:t>
            </a:fld>
            <a:endParaRPr lang="ru-RU"/>
          </a:p>
        </p:txBody>
      </p:sp>
    </p:spTree>
    <p:extLst>
      <p:ext uri="{BB962C8B-B14F-4D97-AF65-F5344CB8AC3E}">
        <p14:creationId xmlns:p14="http://schemas.microsoft.com/office/powerpoint/2010/main" val="453766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a:t>Образец заголовка</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09310A4E-980B-4E61-AC3A-14D531D37675}" type="datetimeFigureOut">
              <a:rPr lang="ru-RU" smtClean="0"/>
              <a:t>01.10.2024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09310A4E-980B-4E61-AC3A-14D531D37675}" type="datetimeFigureOut">
              <a:rPr lang="ru-RU" smtClean="0"/>
              <a:t>01.10.2024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09310A4E-980B-4E61-AC3A-14D531D37675}" type="datetimeFigureOut">
              <a:rPr lang="ru-RU" smtClean="0"/>
              <a:t>01.10.2024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09310A4E-980B-4E61-AC3A-14D531D37675}" type="datetimeFigureOut">
              <a:rPr lang="ru-RU" smtClean="0"/>
              <a:t>01.10.2024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9310A4E-980B-4E61-AC3A-14D531D37675}" type="datetimeFigureOut">
              <a:rPr lang="ru-RU" smtClean="0"/>
              <a:t>01.10.2024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9310A4E-980B-4E61-AC3A-14D531D37675}" type="datetimeFigureOut">
              <a:rPr lang="ru-RU" smtClean="0"/>
              <a:t>01.10.2024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09310A4E-980B-4E61-AC3A-14D531D37675}" type="datetimeFigureOut">
              <a:rPr lang="ru-RU" smtClean="0"/>
              <a:t>01.10.2024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09310A4E-980B-4E61-AC3A-14D531D37675}" type="datetimeFigureOut">
              <a:rPr lang="ru-RU" smtClean="0"/>
              <a:t>01.10.2024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10A4E-980B-4E61-AC3A-14D531D37675}" type="datetimeFigureOut">
              <a:rPr lang="ru-RU" smtClean="0"/>
              <a:t>01.10.2024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9310A4E-980B-4E61-AC3A-14D531D37675}" type="datetimeFigureOut">
              <a:rPr lang="ru-RU" smtClean="0"/>
              <a:t>01.10.2024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A03E55-4F7F-4398-AF39-5CFA9211933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ru-RU"/>
              <a:t>Образец заголовка</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9310A4E-980B-4E61-AC3A-14D531D37675}" type="datetimeFigureOut">
              <a:rPr lang="ru-RU" smtClean="0"/>
              <a:t>01.10.2024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A03E55-4F7F-4398-AF39-5CFA9211933F}" type="slidenum">
              <a:rPr lang="ru-RU" smtClean="0"/>
              <a:t>‹№›</a:t>
            </a:fld>
            <a:endParaRPr lang="ru-RU"/>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ru-RU"/>
              <a:t>Вставка рисунка</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09310A4E-980B-4E61-AC3A-14D531D37675}" type="datetimeFigureOut">
              <a:rPr lang="ru-RU" smtClean="0"/>
              <a:t>01.10.2024</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86A03E55-4F7F-4398-AF39-5CFA9211933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507288" cy="6106690"/>
          </a:xfrm>
        </p:spPr>
        <p:txBody>
          <a:bodyPr/>
          <a:lstStyle/>
          <a:p>
            <a:r>
              <a:rPr lang="ru-RU" b="1" dirty="0">
                <a:solidFill>
                  <a:srgbClr val="C00000"/>
                </a:solidFill>
              </a:rPr>
              <a:t>ЛЕКЦІЯ </a:t>
            </a:r>
            <a:r>
              <a:rPr lang="uk-UA" b="1">
                <a:solidFill>
                  <a:srgbClr val="C00000"/>
                </a:solidFill>
              </a:rPr>
              <a:t> 2</a:t>
            </a:r>
            <a:br>
              <a:rPr lang="uk-UA" b="1" dirty="0"/>
            </a:br>
            <a:br>
              <a:rPr lang="ru-RU" dirty="0"/>
            </a:br>
            <a:r>
              <a:rPr lang="uk-UA" sz="4800" b="1" dirty="0">
                <a:solidFill>
                  <a:srgbClr val="002060"/>
                </a:solidFill>
              </a:rPr>
              <a:t>Методи наукових досліджень у тваринництві</a:t>
            </a:r>
            <a:br>
              <a:rPr lang="ru-RU" dirty="0"/>
            </a:br>
            <a:endParaRPr lang="ru-RU" dirty="0"/>
          </a:p>
        </p:txBody>
      </p:sp>
    </p:spTree>
    <p:extLst>
      <p:ext uri="{BB962C8B-B14F-4D97-AF65-F5344CB8AC3E}">
        <p14:creationId xmlns:p14="http://schemas.microsoft.com/office/powerpoint/2010/main" val="1227966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75724"/>
            <a:ext cx="8424936" cy="924475"/>
          </a:xfrm>
        </p:spPr>
        <p:txBody>
          <a:bodyPr>
            <a:normAutofit fontScale="90000"/>
          </a:bodyPr>
          <a:lstStyle/>
          <a:p>
            <a:pPr algn="ctr">
              <a:spcAft>
                <a:spcPts val="1000"/>
              </a:spcAft>
            </a:pPr>
            <a:r>
              <a:rPr lang="ru-RU" b="1" dirty="0">
                <a:solidFill>
                  <a:srgbClr val="C00000"/>
                </a:solidFill>
                <a:latin typeface="Times New Roman"/>
                <a:ea typeface="Calibri"/>
                <a:cs typeface="Times New Roman"/>
              </a:rPr>
              <a:t>Схема </a:t>
            </a:r>
            <a:r>
              <a:rPr lang="ru-RU" b="1" dirty="0" err="1">
                <a:solidFill>
                  <a:srgbClr val="C00000"/>
                </a:solidFill>
                <a:latin typeface="Times New Roman"/>
                <a:ea typeface="Calibri"/>
                <a:cs typeface="Times New Roman"/>
              </a:rPr>
              <a:t>диференційованого</a:t>
            </a:r>
            <a:r>
              <a:rPr lang="ru-RU" b="1" dirty="0">
                <a:solidFill>
                  <a:srgbClr val="C00000"/>
                </a:solidFill>
                <a:latin typeface="Times New Roman"/>
                <a:ea typeface="Calibri"/>
                <a:cs typeface="Times New Roman"/>
              </a:rPr>
              <a:t> </a:t>
            </a:r>
            <a:r>
              <a:rPr lang="ru-RU" b="1" dirty="0" err="1">
                <a:solidFill>
                  <a:srgbClr val="C00000"/>
                </a:solidFill>
                <a:latin typeface="Times New Roman"/>
                <a:ea typeface="Calibri"/>
                <a:cs typeface="Times New Roman"/>
              </a:rPr>
              <a:t>досліду</a:t>
            </a:r>
            <a:r>
              <a:rPr lang="ru-RU" b="1" dirty="0">
                <a:solidFill>
                  <a:srgbClr val="C00000"/>
                </a:solidFill>
                <a:latin typeface="Times New Roman"/>
                <a:ea typeface="Calibri"/>
                <a:cs typeface="Times New Roman"/>
              </a:rPr>
              <a:t> з </a:t>
            </a:r>
            <a:r>
              <a:rPr lang="ru-RU" b="1" dirty="0" err="1">
                <a:solidFill>
                  <a:srgbClr val="C00000"/>
                </a:solidFill>
                <a:latin typeface="Times New Roman"/>
                <a:ea typeface="Calibri"/>
                <a:cs typeface="Times New Roman"/>
              </a:rPr>
              <a:t>вивчення</a:t>
            </a:r>
            <a:r>
              <a:rPr lang="ru-RU" b="1" dirty="0">
                <a:solidFill>
                  <a:srgbClr val="C00000"/>
                </a:solidFill>
                <a:latin typeface="Times New Roman"/>
                <a:ea typeface="Calibri"/>
                <a:cs typeface="Times New Roman"/>
              </a:rPr>
              <a:t> </a:t>
            </a:r>
            <a:r>
              <a:rPr lang="ru-RU" b="1" dirty="0" err="1">
                <a:solidFill>
                  <a:srgbClr val="C00000"/>
                </a:solidFill>
                <a:latin typeface="Times New Roman"/>
                <a:ea typeface="Calibri"/>
                <a:cs typeface="Times New Roman"/>
              </a:rPr>
              <a:t>перетравності</a:t>
            </a:r>
            <a:r>
              <a:rPr lang="ru-RU" b="1" dirty="0">
                <a:solidFill>
                  <a:srgbClr val="C00000"/>
                </a:solidFill>
                <a:latin typeface="Times New Roman"/>
                <a:ea typeface="Calibri"/>
                <a:cs typeface="Times New Roman"/>
              </a:rPr>
              <a:t> </a:t>
            </a:r>
            <a:r>
              <a:rPr lang="ru-RU" b="1" dirty="0" err="1">
                <a:solidFill>
                  <a:srgbClr val="C00000"/>
                </a:solidFill>
                <a:latin typeface="Times New Roman"/>
                <a:ea typeface="Calibri"/>
                <a:cs typeface="Times New Roman"/>
              </a:rPr>
              <a:t>кормів</a:t>
            </a:r>
            <a:br>
              <a:rPr lang="ru-RU" sz="2400" dirty="0">
                <a:latin typeface="Calibri"/>
                <a:ea typeface="Calibri"/>
                <a:cs typeface="Times New Roman"/>
              </a:rPr>
            </a:b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937082383"/>
              </p:ext>
            </p:extLst>
          </p:nvPr>
        </p:nvGraphicFramePr>
        <p:xfrm>
          <a:off x="683568" y="1916831"/>
          <a:ext cx="7776864" cy="4277273"/>
        </p:xfrm>
        <a:graphic>
          <a:graphicData uri="http://schemas.openxmlformats.org/drawingml/2006/table">
            <a:tbl>
              <a:tblPr/>
              <a:tblGrid>
                <a:gridCol w="2439800">
                  <a:extLst>
                    <a:ext uri="{9D8B030D-6E8A-4147-A177-3AD203B41FA5}">
                      <a16:colId xmlns:a16="http://schemas.microsoft.com/office/drawing/2014/main" val="20000"/>
                    </a:ext>
                  </a:extLst>
                </a:gridCol>
                <a:gridCol w="2857944">
                  <a:extLst>
                    <a:ext uri="{9D8B030D-6E8A-4147-A177-3AD203B41FA5}">
                      <a16:colId xmlns:a16="http://schemas.microsoft.com/office/drawing/2014/main" val="20001"/>
                    </a:ext>
                  </a:extLst>
                </a:gridCol>
                <a:gridCol w="2479120">
                  <a:extLst>
                    <a:ext uri="{9D8B030D-6E8A-4147-A177-3AD203B41FA5}">
                      <a16:colId xmlns:a16="http://schemas.microsoft.com/office/drawing/2014/main" val="20002"/>
                    </a:ext>
                  </a:extLst>
                </a:gridCol>
              </a:tblGrid>
              <a:tr h="971304">
                <a:tc>
                  <a:txBody>
                    <a:bodyPr/>
                    <a:lstStyle/>
                    <a:p>
                      <a:pPr marL="151765" marR="147320" algn="ctr" eaLnBrk="0" hangingPunct="0">
                        <a:lnSpc>
                          <a:spcPct val="115000"/>
                        </a:lnSpc>
                        <a:spcBef>
                          <a:spcPts val="160"/>
                        </a:spcBef>
                        <a:spcAft>
                          <a:spcPts val="0"/>
                        </a:spcAft>
                      </a:pPr>
                      <a:r>
                        <a:rPr lang="uk-UA" sz="2400" b="1" spc="5" dirty="0">
                          <a:solidFill>
                            <a:srgbClr val="002060"/>
                          </a:solidFill>
                          <a:effectLst/>
                          <a:latin typeface="Times New Roman"/>
                          <a:ea typeface="Calibri"/>
                          <a:cs typeface="Times New Roman"/>
                        </a:rPr>
                        <a:t>Дослід</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628650" eaLnBrk="0" hangingPunct="0">
                        <a:lnSpc>
                          <a:spcPct val="115000"/>
                        </a:lnSpc>
                        <a:spcBef>
                          <a:spcPts val="160"/>
                        </a:spcBef>
                        <a:spcAft>
                          <a:spcPts val="0"/>
                        </a:spcAft>
                      </a:pPr>
                      <a:r>
                        <a:rPr lang="uk-UA" sz="2400" b="1" dirty="0">
                          <a:solidFill>
                            <a:srgbClr val="002060"/>
                          </a:solidFill>
                          <a:effectLst/>
                          <a:latin typeface="Times New Roman"/>
                          <a:ea typeface="Calibri"/>
                          <a:cs typeface="Times New Roman"/>
                        </a:rPr>
                        <a:t>Годівля</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151765" marR="165100" algn="ctr" eaLnBrk="0" hangingPunct="0">
                        <a:lnSpc>
                          <a:spcPct val="115000"/>
                        </a:lnSpc>
                        <a:spcBef>
                          <a:spcPts val="160"/>
                        </a:spcBef>
                        <a:spcAft>
                          <a:spcPts val="0"/>
                        </a:spcAft>
                      </a:pPr>
                      <a:r>
                        <a:rPr lang="uk-UA" sz="2400" b="1" spc="-10" dirty="0">
                          <a:solidFill>
                            <a:srgbClr val="002060"/>
                          </a:solidFill>
                          <a:effectLst/>
                          <a:latin typeface="Times New Roman"/>
                          <a:ea typeface="Calibri"/>
                          <a:cs typeface="Times New Roman"/>
                        </a:rPr>
                        <a:t>Період</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827167">
                <a:tc>
                  <a:txBody>
                    <a:bodyPr/>
                    <a:lstStyle/>
                    <a:p>
                      <a:pPr marL="151765" marR="151765" algn="ctr" eaLnBrk="0" hangingPunct="0">
                        <a:lnSpc>
                          <a:spcPct val="115000"/>
                        </a:lnSpc>
                        <a:spcAft>
                          <a:spcPts val="0"/>
                        </a:spcAft>
                      </a:pPr>
                      <a:r>
                        <a:rPr lang="uk-UA" sz="2400" b="1" spc="-25">
                          <a:solidFill>
                            <a:srgbClr val="002060"/>
                          </a:solidFill>
                          <a:effectLst/>
                          <a:latin typeface="Times New Roman"/>
                          <a:ea typeface="Calibri"/>
                          <a:cs typeface="Times New Roman"/>
                        </a:rPr>
                        <a:t>Перший</a:t>
                      </a:r>
                      <a:endParaRPr lang="ru-RU" sz="2400" b="1">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66675" marR="86360" algn="ctr" eaLnBrk="0" hangingPunct="0">
                        <a:lnSpc>
                          <a:spcPct val="115000"/>
                        </a:lnSpc>
                        <a:spcAft>
                          <a:spcPts val="0"/>
                        </a:spcAft>
                      </a:pPr>
                      <a:r>
                        <a:rPr lang="uk-UA" sz="2400" b="1" spc="15" dirty="0">
                          <a:solidFill>
                            <a:srgbClr val="002060"/>
                          </a:solidFill>
                          <a:effectLst/>
                          <a:latin typeface="Times New Roman"/>
                          <a:ea typeface="Calibri"/>
                          <a:cs typeface="Times New Roman"/>
                        </a:rPr>
                        <a:t>ОР</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36830" algn="ctr" eaLnBrk="0" hangingPunct="0">
                        <a:lnSpc>
                          <a:spcPct val="115000"/>
                        </a:lnSpc>
                        <a:spcAft>
                          <a:spcPts val="0"/>
                        </a:spcAft>
                      </a:pPr>
                      <a:r>
                        <a:rPr lang="uk-UA" sz="2400" b="1" spc="-10" dirty="0">
                          <a:solidFill>
                            <a:srgbClr val="002060"/>
                          </a:solidFill>
                          <a:effectLst/>
                          <a:latin typeface="Times New Roman"/>
                          <a:ea typeface="Calibri"/>
                          <a:cs typeface="Times New Roman"/>
                        </a:rPr>
                        <a:t>Підготовчий,</a:t>
                      </a:r>
                      <a:r>
                        <a:rPr lang="uk-UA" sz="2400" b="1" spc="175" dirty="0">
                          <a:solidFill>
                            <a:srgbClr val="002060"/>
                          </a:solidFill>
                          <a:effectLst/>
                          <a:latin typeface="Times New Roman"/>
                          <a:ea typeface="Calibri"/>
                          <a:cs typeface="Times New Roman"/>
                        </a:rPr>
                        <a:t> </a:t>
                      </a:r>
                      <a:r>
                        <a:rPr lang="uk-UA" sz="2400" b="1" spc="-15" dirty="0">
                          <a:solidFill>
                            <a:srgbClr val="002060"/>
                          </a:solidFill>
                          <a:effectLst/>
                          <a:latin typeface="Times New Roman"/>
                          <a:ea typeface="Calibri"/>
                          <a:cs typeface="Times New Roman"/>
                        </a:rPr>
                        <a:t>обліковий</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1"/>
                  </a:ext>
                </a:extLst>
              </a:tr>
              <a:tr h="758206">
                <a:tc>
                  <a:txBody>
                    <a:bodyPr/>
                    <a:lstStyle/>
                    <a:p>
                      <a:pPr>
                        <a:lnSpc>
                          <a:spcPct val="115000"/>
                        </a:lnSpc>
                        <a:spcAft>
                          <a:spcPts val="0"/>
                        </a:spcAft>
                      </a:pPr>
                      <a:r>
                        <a:rPr lang="uk-UA"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nSpc>
                          <a:spcPct val="115000"/>
                        </a:lnSpc>
                        <a:spcAft>
                          <a:spcPts val="0"/>
                        </a:spcAft>
                      </a:pPr>
                      <a:r>
                        <a:rPr lang="uk-UA"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513715" algn="ctr" eaLnBrk="0" hangingPunct="0">
                        <a:lnSpc>
                          <a:spcPct val="115000"/>
                        </a:lnSpc>
                        <a:spcAft>
                          <a:spcPts val="0"/>
                        </a:spcAft>
                      </a:pPr>
                      <a:r>
                        <a:rPr lang="uk-UA" sz="2400" b="1" spc="-25" dirty="0">
                          <a:solidFill>
                            <a:srgbClr val="002060"/>
                          </a:solidFill>
                          <a:effectLst/>
                          <a:latin typeface="Times New Roman"/>
                          <a:ea typeface="Calibri"/>
                          <a:cs typeface="Times New Roman"/>
                        </a:rPr>
                        <a:t>Перехідний</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2"/>
                  </a:ext>
                </a:extLst>
              </a:tr>
              <a:tr h="1691796">
                <a:tc>
                  <a:txBody>
                    <a:bodyPr/>
                    <a:lstStyle/>
                    <a:p>
                      <a:pPr marL="151765" marR="142240" algn="ctr" eaLnBrk="0" hangingPunct="0">
                        <a:lnSpc>
                          <a:spcPct val="115000"/>
                        </a:lnSpc>
                        <a:spcBef>
                          <a:spcPts val="1090"/>
                        </a:spcBef>
                        <a:spcAft>
                          <a:spcPts val="0"/>
                        </a:spcAft>
                      </a:pPr>
                      <a:r>
                        <a:rPr lang="uk-UA" sz="2400" b="1" spc="-5">
                          <a:solidFill>
                            <a:srgbClr val="002060"/>
                          </a:solidFill>
                          <a:effectLst/>
                          <a:latin typeface="Times New Roman"/>
                          <a:ea typeface="Calibri"/>
                          <a:cs typeface="Times New Roman"/>
                        </a:rPr>
                        <a:t>Другий</a:t>
                      </a:r>
                      <a:endParaRPr lang="ru-RU" sz="2400" b="1">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151765" marR="167640" algn="ctr" eaLnBrk="0" hangingPunct="0">
                        <a:lnSpc>
                          <a:spcPct val="115000"/>
                        </a:lnSpc>
                        <a:spcBef>
                          <a:spcPts val="260"/>
                        </a:spcBef>
                        <a:spcAft>
                          <a:spcPts val="0"/>
                        </a:spcAft>
                      </a:pPr>
                      <a:r>
                        <a:rPr lang="uk-UA" sz="2400" b="1" spc="-35" dirty="0">
                          <a:solidFill>
                            <a:srgbClr val="002060"/>
                          </a:solidFill>
                          <a:effectLst/>
                          <a:latin typeface="Times New Roman"/>
                          <a:ea typeface="Calibri"/>
                          <a:cs typeface="Times New Roman"/>
                        </a:rPr>
                        <a:t>70-80%</a:t>
                      </a:r>
                      <a:r>
                        <a:rPr lang="uk-UA" sz="2400" b="1" spc="150" dirty="0">
                          <a:solidFill>
                            <a:srgbClr val="002060"/>
                          </a:solidFill>
                          <a:effectLst/>
                          <a:latin typeface="Times New Roman"/>
                          <a:ea typeface="Calibri"/>
                          <a:cs typeface="Times New Roman"/>
                        </a:rPr>
                        <a:t> </a:t>
                      </a:r>
                      <a:r>
                        <a:rPr lang="uk-UA" sz="2400" b="1" spc="5" dirty="0">
                          <a:solidFill>
                            <a:srgbClr val="002060"/>
                          </a:solidFill>
                          <a:effectLst/>
                          <a:latin typeface="Times New Roman"/>
                          <a:ea typeface="Calibri"/>
                          <a:cs typeface="Times New Roman"/>
                        </a:rPr>
                        <a:t>ОР</a:t>
                      </a:r>
                      <a:r>
                        <a:rPr lang="uk-UA" sz="2400" b="1" spc="90" dirty="0">
                          <a:solidFill>
                            <a:srgbClr val="002060"/>
                          </a:solidFill>
                          <a:effectLst/>
                          <a:latin typeface="Times New Roman"/>
                          <a:ea typeface="Calibri"/>
                          <a:cs typeface="Times New Roman"/>
                        </a:rPr>
                        <a:t> </a:t>
                      </a:r>
                    </a:p>
                    <a:p>
                      <a:pPr marL="151765" marR="167640" algn="ctr" eaLnBrk="0" hangingPunct="0">
                        <a:lnSpc>
                          <a:spcPct val="115000"/>
                        </a:lnSpc>
                        <a:spcBef>
                          <a:spcPts val="260"/>
                        </a:spcBef>
                        <a:spcAft>
                          <a:spcPts val="0"/>
                        </a:spcAft>
                      </a:pPr>
                      <a:r>
                        <a:rPr lang="uk-UA" sz="2400" b="1" dirty="0">
                          <a:solidFill>
                            <a:srgbClr val="002060"/>
                          </a:solidFill>
                          <a:effectLst/>
                          <a:latin typeface="Times New Roman"/>
                          <a:ea typeface="Calibri"/>
                          <a:cs typeface="Times New Roman"/>
                        </a:rPr>
                        <a:t>+</a:t>
                      </a:r>
                      <a:r>
                        <a:rPr lang="uk-UA" sz="2400" b="1" spc="75" dirty="0">
                          <a:solidFill>
                            <a:srgbClr val="002060"/>
                          </a:solidFill>
                          <a:effectLst/>
                          <a:latin typeface="Times New Roman"/>
                          <a:ea typeface="Calibri"/>
                          <a:cs typeface="Times New Roman"/>
                        </a:rPr>
                        <a:t> </a:t>
                      </a:r>
                      <a:r>
                        <a:rPr lang="uk-UA" sz="2400" b="1" spc="-40" dirty="0">
                          <a:solidFill>
                            <a:srgbClr val="002060"/>
                          </a:solidFill>
                          <a:effectLst/>
                          <a:latin typeface="Times New Roman"/>
                          <a:ea typeface="Calibri"/>
                          <a:cs typeface="Times New Roman"/>
                        </a:rPr>
                        <a:t>30-20%</a:t>
                      </a:r>
                      <a:endParaRPr lang="ru-RU" sz="2400" b="1" dirty="0">
                        <a:solidFill>
                          <a:srgbClr val="002060"/>
                        </a:solidFill>
                        <a:effectLst/>
                        <a:latin typeface="Calibri"/>
                        <a:ea typeface="Calibri"/>
                        <a:cs typeface="Times New Roman"/>
                      </a:endParaRPr>
                    </a:p>
                    <a:p>
                      <a:pPr marL="78105" marR="86360" algn="ctr" eaLnBrk="0" hangingPunct="0">
                        <a:lnSpc>
                          <a:spcPct val="115000"/>
                        </a:lnSpc>
                        <a:spcBef>
                          <a:spcPts val="40"/>
                        </a:spcBef>
                        <a:spcAft>
                          <a:spcPts val="0"/>
                        </a:spcAft>
                      </a:pPr>
                      <a:r>
                        <a:rPr lang="uk-UA" sz="2400" b="1" spc="-10" dirty="0">
                          <a:solidFill>
                            <a:srgbClr val="002060"/>
                          </a:solidFill>
                          <a:effectLst/>
                          <a:latin typeface="Times New Roman"/>
                          <a:ea typeface="Calibri"/>
                          <a:cs typeface="Times New Roman"/>
                        </a:rPr>
                        <a:t>досліджуваного</a:t>
                      </a:r>
                      <a:r>
                        <a:rPr lang="uk-UA" sz="2400" b="1" spc="185" dirty="0">
                          <a:solidFill>
                            <a:srgbClr val="002060"/>
                          </a:solidFill>
                          <a:effectLst/>
                          <a:latin typeface="Times New Roman"/>
                          <a:ea typeface="Calibri"/>
                          <a:cs typeface="Times New Roman"/>
                        </a:rPr>
                        <a:t> </a:t>
                      </a:r>
                      <a:r>
                        <a:rPr lang="uk-UA" sz="2400" b="1" spc="5" dirty="0">
                          <a:solidFill>
                            <a:srgbClr val="002060"/>
                          </a:solidFill>
                          <a:effectLst/>
                          <a:latin typeface="Times New Roman"/>
                          <a:ea typeface="Calibri"/>
                          <a:cs typeface="Times New Roman"/>
                        </a:rPr>
                        <a:t>корму</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36830" algn="ctr" eaLnBrk="0" hangingPunct="0">
                        <a:lnSpc>
                          <a:spcPct val="115000"/>
                        </a:lnSpc>
                        <a:spcBef>
                          <a:spcPts val="1090"/>
                        </a:spcBef>
                        <a:spcAft>
                          <a:spcPts val="0"/>
                        </a:spcAft>
                      </a:pPr>
                      <a:r>
                        <a:rPr lang="uk-UA" sz="2400" b="1" spc="-10" dirty="0">
                          <a:solidFill>
                            <a:srgbClr val="002060"/>
                          </a:solidFill>
                          <a:effectLst/>
                          <a:latin typeface="Times New Roman"/>
                          <a:ea typeface="Calibri"/>
                          <a:cs typeface="Times New Roman"/>
                        </a:rPr>
                        <a:t>Підготовчий,</a:t>
                      </a:r>
                      <a:r>
                        <a:rPr lang="uk-UA" sz="2400" b="1" spc="175" dirty="0">
                          <a:solidFill>
                            <a:srgbClr val="002060"/>
                          </a:solidFill>
                          <a:effectLst/>
                          <a:latin typeface="Times New Roman"/>
                          <a:ea typeface="Calibri"/>
                          <a:cs typeface="Times New Roman"/>
                        </a:rPr>
                        <a:t> </a:t>
                      </a:r>
                      <a:r>
                        <a:rPr lang="uk-UA" sz="2400" b="1" spc="-15" dirty="0">
                          <a:solidFill>
                            <a:srgbClr val="002060"/>
                          </a:solidFill>
                          <a:effectLst/>
                          <a:latin typeface="Times New Roman"/>
                          <a:ea typeface="Calibri"/>
                          <a:cs typeface="Times New Roman"/>
                        </a:rPr>
                        <a:t>обліковий</a:t>
                      </a:r>
                      <a:endParaRPr lang="ru-RU" sz="24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84711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75724"/>
            <a:ext cx="8280920" cy="5921628"/>
          </a:xfrm>
        </p:spPr>
        <p:txBody>
          <a:bodyPr>
            <a:normAutofit fontScale="90000"/>
          </a:bodyPr>
          <a:lstStyle/>
          <a:p>
            <a:pPr indent="449580">
              <a:lnSpc>
                <a:spcPct val="115000"/>
              </a:lnSpc>
              <a:spcAft>
                <a:spcPts val="1000"/>
              </a:spcAft>
            </a:pPr>
            <a:r>
              <a:rPr lang="ru-RU" sz="2400" b="1" dirty="0">
                <a:solidFill>
                  <a:srgbClr val="C00000"/>
                </a:solidFill>
                <a:latin typeface="Times New Roman"/>
                <a:ea typeface="Calibri"/>
                <a:cs typeface="Times New Roman"/>
              </a:rPr>
              <a:t>За </a:t>
            </a:r>
            <a:r>
              <a:rPr lang="ru-RU" sz="2400" b="1" dirty="0" err="1">
                <a:solidFill>
                  <a:srgbClr val="C00000"/>
                </a:solidFill>
                <a:latin typeface="Times New Roman"/>
                <a:ea typeface="Calibri"/>
                <a:cs typeface="Times New Roman"/>
              </a:rPr>
              <a:t>даними</a:t>
            </a:r>
            <a:r>
              <a:rPr lang="ru-RU" sz="2400" b="1" dirty="0">
                <a:solidFill>
                  <a:srgbClr val="C00000"/>
                </a:solidFill>
                <a:latin typeface="Times New Roman"/>
                <a:ea typeface="Calibri"/>
                <a:cs typeface="Times New Roman"/>
              </a:rPr>
              <a:t> </a:t>
            </a:r>
            <a:r>
              <a:rPr lang="ru-RU" sz="2400" b="1" dirty="0" err="1">
                <a:solidFill>
                  <a:srgbClr val="C00000"/>
                </a:solidFill>
                <a:latin typeface="Times New Roman"/>
                <a:ea typeface="Calibri"/>
                <a:cs typeface="Times New Roman"/>
              </a:rPr>
              <a:t>двох</a:t>
            </a:r>
            <a:r>
              <a:rPr lang="ru-RU" sz="2400" b="1" dirty="0">
                <a:solidFill>
                  <a:srgbClr val="C00000"/>
                </a:solidFill>
                <a:latin typeface="Times New Roman"/>
                <a:ea typeface="Calibri"/>
                <a:cs typeface="Times New Roman"/>
              </a:rPr>
              <a:t> </a:t>
            </a:r>
            <a:r>
              <a:rPr lang="ru-RU" sz="2400" b="1" dirty="0" err="1">
                <a:solidFill>
                  <a:srgbClr val="C00000"/>
                </a:solidFill>
                <a:latin typeface="Times New Roman"/>
                <a:ea typeface="Calibri"/>
                <a:cs typeface="Times New Roman"/>
              </a:rPr>
              <a:t>дослідів</a:t>
            </a:r>
            <a:r>
              <a:rPr lang="ru-RU" sz="2400" b="1" dirty="0">
                <a:solidFill>
                  <a:srgbClr val="C00000"/>
                </a:solidFill>
                <a:latin typeface="Times New Roman"/>
                <a:ea typeface="Calibri"/>
                <a:cs typeface="Times New Roman"/>
              </a:rPr>
              <a:t> </a:t>
            </a:r>
            <a:r>
              <a:rPr lang="ru-RU" sz="2400" b="1" dirty="0" err="1">
                <a:solidFill>
                  <a:srgbClr val="C00000"/>
                </a:solidFill>
                <a:latin typeface="Times New Roman"/>
                <a:ea typeface="Calibri"/>
                <a:cs typeface="Times New Roman"/>
              </a:rPr>
              <a:t>обчислюють</a:t>
            </a:r>
            <a:r>
              <a:rPr lang="ru-RU" sz="2400" b="1" dirty="0">
                <a:solidFill>
                  <a:srgbClr val="C00000"/>
                </a:solidFill>
                <a:latin typeface="Times New Roman"/>
                <a:ea typeface="Calibri"/>
                <a:cs typeface="Times New Roman"/>
              </a:rPr>
              <a:t> </a:t>
            </a:r>
            <a:r>
              <a:rPr lang="ru-RU" sz="2400" b="1" dirty="0" err="1">
                <a:solidFill>
                  <a:srgbClr val="C00000"/>
                </a:solidFill>
                <a:latin typeface="Times New Roman"/>
                <a:ea typeface="Calibri"/>
                <a:cs typeface="Times New Roman"/>
              </a:rPr>
              <a:t>перетравність</a:t>
            </a:r>
            <a:r>
              <a:rPr lang="ru-RU" sz="2400" b="1" dirty="0">
                <a:solidFill>
                  <a:srgbClr val="C00000"/>
                </a:solidFill>
                <a:latin typeface="Times New Roman"/>
                <a:ea typeface="Calibri"/>
                <a:cs typeface="Times New Roman"/>
              </a:rPr>
              <a:t> </a:t>
            </a:r>
            <a:r>
              <a:rPr lang="ru-RU" sz="2400" b="1" dirty="0" err="1">
                <a:solidFill>
                  <a:srgbClr val="C00000"/>
                </a:solidFill>
                <a:latin typeface="Times New Roman"/>
                <a:ea typeface="Calibri"/>
                <a:cs typeface="Times New Roman"/>
              </a:rPr>
              <a:t>поживних</a:t>
            </a:r>
            <a:r>
              <a:rPr lang="ru-RU" sz="2400" b="1" dirty="0">
                <a:solidFill>
                  <a:srgbClr val="C00000"/>
                </a:solidFill>
                <a:latin typeface="Times New Roman"/>
                <a:ea typeface="Calibri"/>
                <a:cs typeface="Times New Roman"/>
              </a:rPr>
              <a:t> </a:t>
            </a:r>
            <a:r>
              <a:rPr lang="ru-RU" sz="2400" b="1" dirty="0" err="1">
                <a:solidFill>
                  <a:srgbClr val="C00000"/>
                </a:solidFill>
                <a:latin typeface="Times New Roman"/>
                <a:ea typeface="Calibri"/>
                <a:cs typeface="Times New Roman"/>
              </a:rPr>
              <a:t>речовин</a:t>
            </a:r>
            <a:r>
              <a:rPr lang="ru-RU" sz="2400" b="1" dirty="0">
                <a:solidFill>
                  <a:srgbClr val="C00000"/>
                </a:solidFill>
                <a:latin typeface="Times New Roman"/>
                <a:ea typeface="Calibri"/>
                <a:cs typeface="Times New Roman"/>
              </a:rPr>
              <a:t> </a:t>
            </a:r>
            <a:r>
              <a:rPr lang="ru-RU" sz="2400" b="1" dirty="0" err="1">
                <a:solidFill>
                  <a:srgbClr val="C00000"/>
                </a:solidFill>
                <a:latin typeface="Times New Roman"/>
                <a:ea typeface="Calibri"/>
                <a:cs typeface="Times New Roman"/>
              </a:rPr>
              <a:t>досліджуваного</a:t>
            </a:r>
            <a:r>
              <a:rPr lang="ru-RU" sz="2400" b="1" dirty="0">
                <a:solidFill>
                  <a:srgbClr val="C00000"/>
                </a:solidFill>
                <a:latin typeface="Times New Roman"/>
                <a:ea typeface="Calibri"/>
                <a:cs typeface="Times New Roman"/>
              </a:rPr>
              <a:t> корму. </a:t>
            </a:r>
            <a:br>
              <a:rPr lang="ru-RU" sz="2400" b="1" dirty="0">
                <a:solidFill>
                  <a:srgbClr val="C00000"/>
                </a:solidFill>
                <a:latin typeface="Times New Roman"/>
                <a:ea typeface="Calibri"/>
                <a:cs typeface="Times New Roman"/>
              </a:rPr>
            </a:b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Наприклад</a:t>
            </a:r>
            <a:r>
              <a:rPr lang="ru-RU" sz="2400" dirty="0">
                <a:solidFill>
                  <a:srgbClr val="002060"/>
                </a:solidFill>
                <a:latin typeface="Times New Roman"/>
                <a:ea typeface="Calibri"/>
                <a:cs typeface="Times New Roman"/>
              </a:rPr>
              <a:t>, у </a:t>
            </a:r>
            <a:r>
              <a:rPr lang="ru-RU" sz="2400" dirty="0" err="1">
                <a:solidFill>
                  <a:srgbClr val="002060"/>
                </a:solidFill>
                <a:latin typeface="Times New Roman"/>
                <a:ea typeface="Calibri"/>
                <a:cs typeface="Times New Roman"/>
              </a:rPr>
              <a:t>першій</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частині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досліду</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встановлено</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що</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із</a:t>
            </a:r>
            <a:r>
              <a:rPr lang="ru-RU" sz="2400" dirty="0">
                <a:solidFill>
                  <a:srgbClr val="002060"/>
                </a:solidFill>
                <a:latin typeface="Times New Roman"/>
                <a:ea typeface="Calibri"/>
                <a:cs typeface="Times New Roman"/>
              </a:rPr>
              <a:t> основного </a:t>
            </a:r>
            <a:r>
              <a:rPr lang="ru-RU" sz="2400" dirty="0" err="1">
                <a:solidFill>
                  <a:srgbClr val="002060"/>
                </a:solidFill>
                <a:latin typeface="Times New Roman"/>
                <a:ea typeface="Calibri"/>
                <a:cs typeface="Times New Roman"/>
              </a:rPr>
              <a:t>раціону</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бичком</a:t>
            </a:r>
            <a:r>
              <a:rPr lang="ru-RU" sz="2400" dirty="0">
                <a:solidFill>
                  <a:srgbClr val="002060"/>
                </a:solidFill>
                <a:latin typeface="Times New Roman"/>
                <a:ea typeface="Calibri"/>
                <a:cs typeface="Times New Roman"/>
              </a:rPr>
              <a:t> перетравлено 550 г </a:t>
            </a:r>
            <a:r>
              <a:rPr lang="ru-RU" sz="2400" dirty="0" err="1">
                <a:solidFill>
                  <a:srgbClr val="002060"/>
                </a:solidFill>
                <a:latin typeface="Times New Roman"/>
                <a:ea typeface="Calibri"/>
                <a:cs typeface="Times New Roman"/>
              </a:rPr>
              <a:t>протеїну</a:t>
            </a:r>
            <a:r>
              <a:rPr lang="ru-RU" sz="2400" dirty="0">
                <a:solidFill>
                  <a:srgbClr val="002060"/>
                </a:solidFill>
                <a:latin typeface="Times New Roman"/>
                <a:ea typeface="Calibri"/>
                <a:cs typeface="Times New Roman"/>
              </a:rPr>
              <a:t>; у </a:t>
            </a:r>
            <a:r>
              <a:rPr lang="ru-RU" sz="2400" dirty="0" err="1">
                <a:solidFill>
                  <a:srgbClr val="002060"/>
                </a:solidFill>
                <a:latin typeface="Times New Roman"/>
                <a:ea typeface="Calibri"/>
                <a:cs typeface="Times New Roman"/>
              </a:rPr>
              <a:t>другій</a:t>
            </a:r>
            <a:r>
              <a:rPr lang="ru-RU" sz="2400" dirty="0">
                <a:solidFill>
                  <a:srgbClr val="002060"/>
                </a:solidFill>
                <a:latin typeface="Times New Roman"/>
                <a:ea typeface="Calibri"/>
                <a:cs typeface="Times New Roman"/>
              </a:rPr>
              <a:t>, коли </a:t>
            </a:r>
            <a:r>
              <a:rPr lang="ru-RU" sz="2400" dirty="0" err="1">
                <a:solidFill>
                  <a:srgbClr val="002060"/>
                </a:solidFill>
                <a:latin typeface="Times New Roman"/>
                <a:ea typeface="Calibri"/>
                <a:cs typeface="Times New Roman"/>
              </a:rPr>
              <a:t>згодовувалось</a:t>
            </a:r>
            <a:r>
              <a:rPr lang="ru-RU" sz="2400" dirty="0">
                <a:solidFill>
                  <a:srgbClr val="002060"/>
                </a:solidFill>
                <a:latin typeface="Times New Roman"/>
                <a:ea typeface="Calibri"/>
                <a:cs typeface="Times New Roman"/>
              </a:rPr>
              <a:t> 80 </a:t>
            </a:r>
            <a:r>
              <a:rPr lang="ru-RU" sz="2400" dirty="0" err="1">
                <a:solidFill>
                  <a:srgbClr val="002060"/>
                </a:solidFill>
                <a:latin typeface="Times New Roman"/>
                <a:ea typeface="Calibri"/>
                <a:cs typeface="Times New Roman"/>
              </a:rPr>
              <a:t>відсотків</a:t>
            </a:r>
            <a:r>
              <a:rPr lang="ru-RU" sz="2400" dirty="0">
                <a:solidFill>
                  <a:srgbClr val="002060"/>
                </a:solidFill>
                <a:latin typeface="Times New Roman"/>
                <a:ea typeface="Calibri"/>
                <a:cs typeface="Times New Roman"/>
              </a:rPr>
              <a:t> основного </a:t>
            </a:r>
            <a:r>
              <a:rPr lang="ru-RU" sz="2400" dirty="0" err="1">
                <a:solidFill>
                  <a:srgbClr val="002060"/>
                </a:solidFill>
                <a:latin typeface="Times New Roman"/>
                <a:ea typeface="Calibri"/>
                <a:cs typeface="Times New Roman"/>
              </a:rPr>
              <a:t>Раціону</a:t>
            </a:r>
            <a:r>
              <a:rPr lang="ru-RU" sz="2400" dirty="0">
                <a:solidFill>
                  <a:srgbClr val="002060"/>
                </a:solidFill>
                <a:latin typeface="Times New Roman"/>
                <a:ea typeface="Calibri"/>
                <a:cs typeface="Times New Roman"/>
              </a:rPr>
              <a:t> і 30 </a:t>
            </a:r>
            <a:r>
              <a:rPr lang="ru-RU" sz="2400" dirty="0" err="1">
                <a:solidFill>
                  <a:srgbClr val="002060"/>
                </a:solidFill>
                <a:latin typeface="Times New Roman"/>
                <a:ea typeface="Calibri"/>
                <a:cs typeface="Times New Roman"/>
              </a:rPr>
              <a:t>відсотків</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досліджуваного</a:t>
            </a:r>
            <a:r>
              <a:rPr lang="ru-RU" sz="2400" dirty="0">
                <a:solidFill>
                  <a:srgbClr val="002060"/>
                </a:solidFill>
                <a:latin typeface="Times New Roman"/>
                <a:ea typeface="Calibri"/>
                <a:cs typeface="Times New Roman"/>
              </a:rPr>
              <a:t> корму (3 кг </a:t>
            </a:r>
            <a:r>
              <a:rPr lang="ru-RU" sz="2400" dirty="0" err="1">
                <a:solidFill>
                  <a:srgbClr val="002060"/>
                </a:solidFill>
                <a:latin typeface="Times New Roman"/>
                <a:ea typeface="Calibri"/>
                <a:cs typeface="Times New Roman"/>
              </a:rPr>
              <a:t>кукурудзяної</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дерті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його</a:t>
            </a:r>
            <a:r>
              <a:rPr lang="ru-RU" sz="2400" dirty="0">
                <a:solidFill>
                  <a:srgbClr val="002060"/>
                </a:solidFill>
                <a:latin typeface="Times New Roman"/>
                <a:ea typeface="Calibri"/>
                <a:cs typeface="Times New Roman"/>
              </a:rPr>
              <a:t> перетравлено 600 г. </a:t>
            </a:r>
            <a:br>
              <a:rPr lang="ru-RU" sz="2400" dirty="0">
                <a:solidFill>
                  <a:srgbClr val="002060"/>
                </a:solidFill>
                <a:latin typeface="Times New Roman"/>
                <a:ea typeface="Calibri"/>
                <a:cs typeface="Times New Roman"/>
              </a:rPr>
            </a:b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Отже</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із</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кукурудзяної</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дерті</a:t>
            </a:r>
            <a:r>
              <a:rPr lang="ru-RU" sz="2400" dirty="0">
                <a:solidFill>
                  <a:srgbClr val="002060"/>
                </a:solidFill>
                <a:latin typeface="Times New Roman"/>
                <a:ea typeface="Calibri"/>
                <a:cs typeface="Times New Roman"/>
              </a:rPr>
              <a:t> перетравлено 600-(550х70:100)=215 г </a:t>
            </a:r>
            <a:r>
              <a:rPr lang="ru-RU" sz="2400" dirty="0" err="1">
                <a:solidFill>
                  <a:srgbClr val="002060"/>
                </a:solidFill>
                <a:latin typeface="Times New Roman"/>
                <a:ea typeface="Calibri"/>
                <a:cs typeface="Times New Roman"/>
              </a:rPr>
              <a:t>протеїну</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Оскільки</a:t>
            </a:r>
            <a:r>
              <a:rPr lang="ru-RU" sz="2400" dirty="0">
                <a:solidFill>
                  <a:srgbClr val="002060"/>
                </a:solidFill>
                <a:latin typeface="Times New Roman"/>
                <a:ea typeface="Calibri"/>
                <a:cs typeface="Times New Roman"/>
              </a:rPr>
              <a:t> за </a:t>
            </a:r>
            <a:r>
              <a:rPr lang="ru-RU" sz="2400" dirty="0" err="1">
                <a:solidFill>
                  <a:srgbClr val="002060"/>
                </a:solidFill>
                <a:latin typeface="Times New Roman"/>
                <a:ea typeface="Calibri"/>
                <a:cs typeface="Times New Roman"/>
              </a:rPr>
              <a:t>даними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зоотехнічного</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аналізу</a:t>
            </a:r>
            <a:r>
              <a:rPr lang="ru-RU" sz="2400" dirty="0">
                <a:solidFill>
                  <a:srgbClr val="002060"/>
                </a:solidFill>
                <a:latin typeface="Times New Roman"/>
                <a:ea typeface="Calibri"/>
                <a:cs typeface="Times New Roman"/>
              </a:rPr>
              <a:t> в 3 кг </a:t>
            </a:r>
            <a:r>
              <a:rPr lang="ru-RU" sz="2400" dirty="0" err="1">
                <a:solidFill>
                  <a:srgbClr val="002060"/>
                </a:solidFill>
                <a:latin typeface="Times New Roman"/>
                <a:ea typeface="Calibri"/>
                <a:cs typeface="Times New Roman"/>
              </a:rPr>
              <a:t>цієї</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дерті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міститься</a:t>
            </a:r>
            <a:r>
              <a:rPr lang="ru-RU" sz="2400" dirty="0">
                <a:solidFill>
                  <a:srgbClr val="002060"/>
                </a:solidFill>
                <a:latin typeface="Times New Roman"/>
                <a:ea typeface="Calibri"/>
                <a:cs typeface="Times New Roman"/>
              </a:rPr>
              <a:t> 284 г </a:t>
            </a:r>
            <a:r>
              <a:rPr lang="ru-RU" sz="2400" dirty="0" err="1">
                <a:solidFill>
                  <a:srgbClr val="002060"/>
                </a:solidFill>
                <a:latin typeface="Times New Roman"/>
                <a:ea typeface="Calibri"/>
                <a:cs typeface="Times New Roman"/>
              </a:rPr>
              <a:t>протеїну</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коефіцієнт</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перетравності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його</a:t>
            </a:r>
            <a:r>
              <a:rPr lang="ru-RU" sz="2400" dirty="0">
                <a:solidFill>
                  <a:srgbClr val="002060"/>
                </a:solidFill>
                <a:latin typeface="Times New Roman"/>
                <a:ea typeface="Calibri"/>
                <a:cs typeface="Times New Roman"/>
              </a:rPr>
              <a:t> в </a:t>
            </a:r>
            <a:r>
              <a:rPr lang="ru-RU" sz="2400" dirty="0" err="1">
                <a:solidFill>
                  <a:srgbClr val="002060"/>
                </a:solidFill>
                <a:latin typeface="Times New Roman"/>
                <a:ea typeface="Calibri"/>
                <a:cs typeface="Times New Roman"/>
              </a:rPr>
              <a:t>кукурудзяній</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дерті</a:t>
            </a:r>
            <a:r>
              <a:rPr lang="ru-RU" sz="2400" dirty="0">
                <a:solidFill>
                  <a:srgbClr val="002060"/>
                </a:solidFill>
                <a:latin typeface="Times New Roman"/>
                <a:ea typeface="Calibri"/>
                <a:cs typeface="Times New Roman"/>
              </a:rPr>
              <a:t> становить 215:284х100=75,7%. Так само </a:t>
            </a:r>
            <a:r>
              <a:rPr lang="ru-RU" sz="2400" dirty="0" err="1">
                <a:solidFill>
                  <a:srgbClr val="002060"/>
                </a:solidFill>
                <a:latin typeface="Times New Roman"/>
                <a:ea typeface="Calibri"/>
                <a:cs typeface="Times New Roman"/>
              </a:rPr>
              <a:t>розраховують</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перетравність</a:t>
            </a:r>
            <a:r>
              <a:rPr lang="ru-RU" sz="2400" dirty="0">
                <a:solidFill>
                  <a:srgbClr val="002060"/>
                </a:solidFill>
                <a:latin typeface="Times New Roman"/>
                <a:ea typeface="Calibri"/>
                <a:cs typeface="Times New Roman"/>
              </a:rPr>
              <a:t> і </a:t>
            </a:r>
            <a:r>
              <a:rPr lang="ru-RU" sz="2400" dirty="0" err="1">
                <a:solidFill>
                  <a:srgbClr val="002060"/>
                </a:solidFill>
                <a:latin typeface="Times New Roman"/>
                <a:ea typeface="Calibri"/>
                <a:cs typeface="Times New Roman"/>
              </a:rPr>
              <a:t>решти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поживних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речовин</a:t>
            </a:r>
            <a:r>
              <a:rPr lang="ru-RU" sz="2400" dirty="0">
                <a:solidFill>
                  <a:srgbClr val="002060"/>
                </a:solidFill>
                <a:latin typeface="Times New Roman"/>
                <a:ea typeface="Calibri"/>
                <a:cs typeface="Times New Roman"/>
              </a:rPr>
              <a:t> корму</a:t>
            </a:r>
            <a:r>
              <a:rPr lang="ru-RU" dirty="0">
                <a:latin typeface="Times New Roman"/>
                <a:ea typeface="Calibri"/>
                <a:cs typeface="Times New Roman"/>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1173875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6192688"/>
          </a:xfrm>
          <a:solidFill>
            <a:schemeClr val="tx2">
              <a:lumMod val="40000"/>
              <a:lumOff val="60000"/>
            </a:schemeClr>
          </a:solidFill>
          <a:ln>
            <a:solidFill>
              <a:schemeClr val="accent2">
                <a:lumMod val="60000"/>
                <a:lumOff val="40000"/>
              </a:schemeClr>
            </a:solidFill>
          </a:ln>
        </p:spPr>
        <p:txBody>
          <a:bodyPr>
            <a:normAutofit/>
          </a:bodyPr>
          <a:lstStyle/>
          <a:p>
            <a:pPr indent="449580">
              <a:lnSpc>
                <a:spcPts val="3400"/>
              </a:lnSpc>
              <a:spcAft>
                <a:spcPts val="1000"/>
              </a:spcAft>
            </a:pPr>
            <a:r>
              <a:rPr lang="ru-RU" sz="2400" b="1" dirty="0">
                <a:solidFill>
                  <a:srgbClr val="003300"/>
                </a:solidFill>
                <a:latin typeface="Times New Roman"/>
                <a:ea typeface="Calibri"/>
                <a:cs typeface="Times New Roman"/>
              </a:rPr>
              <a:t>При </a:t>
            </a:r>
            <a:r>
              <a:rPr lang="ru-RU" sz="2400" b="1" dirty="0" err="1">
                <a:solidFill>
                  <a:srgbClr val="003300"/>
                </a:solidFill>
                <a:latin typeface="Times New Roman"/>
                <a:ea typeface="Calibri"/>
                <a:cs typeface="Times New Roman"/>
              </a:rPr>
              <a:t>проведенні</a:t>
            </a:r>
            <a:r>
              <a:rPr lang="ru-RU" sz="2400" b="1" dirty="0">
                <a:solidFill>
                  <a:srgbClr val="003300"/>
                </a:solidFill>
                <a:latin typeface="Times New Roman"/>
                <a:ea typeface="Calibri"/>
                <a:cs typeface="Times New Roman"/>
              </a:rPr>
              <a:t> </a:t>
            </a:r>
            <a:r>
              <a:rPr lang="ru-RU" sz="2400" b="1" dirty="0" err="1">
                <a:solidFill>
                  <a:srgbClr val="003300"/>
                </a:solidFill>
                <a:latin typeface="Times New Roman"/>
                <a:ea typeface="Calibri"/>
                <a:cs typeface="Times New Roman"/>
              </a:rPr>
              <a:t>дослідів</a:t>
            </a:r>
            <a:r>
              <a:rPr lang="ru-RU" sz="2400" b="1" dirty="0">
                <a:solidFill>
                  <a:srgbClr val="003300"/>
                </a:solidFill>
                <a:latin typeface="Times New Roman"/>
                <a:ea typeface="Calibri"/>
                <a:cs typeface="Times New Roman"/>
              </a:rPr>
              <a:t> з  </a:t>
            </a:r>
            <a:r>
              <a:rPr lang="ru-RU" sz="2400" b="1" dirty="0" err="1">
                <a:solidFill>
                  <a:srgbClr val="003300"/>
                </a:solidFill>
                <a:latin typeface="Times New Roman"/>
                <a:ea typeface="Calibri"/>
                <a:cs typeface="Times New Roman"/>
              </a:rPr>
              <a:t>вивчення</a:t>
            </a:r>
            <a:r>
              <a:rPr lang="ru-RU" sz="2400" b="1" dirty="0">
                <a:solidFill>
                  <a:srgbClr val="003300"/>
                </a:solidFill>
                <a:latin typeface="Times New Roman"/>
                <a:ea typeface="Calibri"/>
                <a:cs typeface="Times New Roman"/>
              </a:rPr>
              <a:t> </a:t>
            </a:r>
            <a:r>
              <a:rPr lang="ru-RU" sz="2400" b="1" dirty="0" err="1">
                <a:solidFill>
                  <a:srgbClr val="003300"/>
                </a:solidFill>
                <a:latin typeface="Times New Roman"/>
                <a:ea typeface="Calibri"/>
                <a:cs typeface="Times New Roman"/>
              </a:rPr>
              <a:t>перетравності</a:t>
            </a:r>
            <a:r>
              <a:rPr lang="ru-RU" sz="2400" b="1" dirty="0">
                <a:solidFill>
                  <a:srgbClr val="003300"/>
                </a:solidFill>
                <a:latin typeface="Times New Roman"/>
                <a:ea typeface="Calibri"/>
                <a:cs typeface="Times New Roman"/>
              </a:rPr>
              <a:t> </a:t>
            </a:r>
            <a:r>
              <a:rPr lang="ru-RU" sz="2400" b="1" dirty="0" err="1">
                <a:solidFill>
                  <a:srgbClr val="003300"/>
                </a:solidFill>
                <a:latin typeface="Times New Roman"/>
                <a:ea typeface="Calibri"/>
                <a:cs typeface="Times New Roman"/>
              </a:rPr>
              <a:t>кормів</a:t>
            </a:r>
            <a:r>
              <a:rPr lang="ru-RU" sz="2400" b="1"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передбачено</a:t>
            </a:r>
            <a:r>
              <a:rPr lang="ru-RU" sz="2400" dirty="0">
                <a:solidFill>
                  <a:srgbClr val="003300"/>
                </a:solidFill>
                <a:latin typeface="Times New Roman"/>
                <a:ea typeface="Calibri"/>
                <a:cs typeface="Times New Roman"/>
              </a:rPr>
              <a:t>  </a:t>
            </a:r>
            <a:r>
              <a:rPr lang="ru-RU" sz="2400" i="1" u="sng" dirty="0" err="1">
                <a:solidFill>
                  <a:srgbClr val="C00000"/>
                </a:solidFill>
                <a:latin typeface="Times New Roman"/>
                <a:ea typeface="Calibri"/>
                <a:cs typeface="Times New Roman"/>
              </a:rPr>
              <a:t>ретельний</a:t>
            </a:r>
            <a:r>
              <a:rPr lang="ru-RU" sz="2400" i="1" u="sng" dirty="0">
                <a:solidFill>
                  <a:srgbClr val="C00000"/>
                </a:solidFill>
                <a:latin typeface="Times New Roman"/>
                <a:ea typeface="Calibri"/>
                <a:cs typeface="Times New Roman"/>
              </a:rPr>
              <a:t>  </a:t>
            </a:r>
            <a:r>
              <a:rPr lang="ru-RU" sz="2400" i="1" u="sng" dirty="0" err="1">
                <a:solidFill>
                  <a:srgbClr val="C00000"/>
                </a:solidFill>
                <a:latin typeface="Times New Roman"/>
                <a:ea typeface="Calibri"/>
                <a:cs typeface="Times New Roman"/>
              </a:rPr>
              <a:t>облік</a:t>
            </a:r>
            <a:r>
              <a:rPr lang="ru-RU" sz="2400" i="1" u="sng" dirty="0">
                <a:solidFill>
                  <a:srgbClr val="C00000"/>
                </a:solidFill>
                <a:latin typeface="Times New Roman"/>
                <a:ea typeface="Calibri"/>
                <a:cs typeface="Times New Roman"/>
              </a:rPr>
              <a:t>  </a:t>
            </a:r>
            <a:r>
              <a:rPr lang="ru-RU" sz="2400" i="1" u="sng" dirty="0" err="1">
                <a:solidFill>
                  <a:srgbClr val="C00000"/>
                </a:solidFill>
                <a:latin typeface="Times New Roman"/>
                <a:ea typeface="Calibri"/>
                <a:cs typeface="Times New Roman"/>
              </a:rPr>
              <a:t>спожитих</a:t>
            </a:r>
            <a:r>
              <a:rPr lang="ru-RU" sz="2400" i="1" u="sng" dirty="0">
                <a:solidFill>
                  <a:srgbClr val="C00000"/>
                </a:solidFill>
                <a:latin typeface="Times New Roman"/>
                <a:ea typeface="Calibri"/>
                <a:cs typeface="Times New Roman"/>
              </a:rPr>
              <a:t>  </a:t>
            </a:r>
            <a:r>
              <a:rPr lang="ru-RU" sz="2400" i="1" u="sng" dirty="0" err="1">
                <a:solidFill>
                  <a:srgbClr val="C00000"/>
                </a:solidFill>
                <a:latin typeface="Times New Roman"/>
                <a:ea typeface="Calibri"/>
                <a:cs typeface="Times New Roman"/>
              </a:rPr>
              <a:t>кормів</a:t>
            </a:r>
            <a:r>
              <a:rPr lang="ru-RU" sz="2400" i="1" u="sng" dirty="0">
                <a:solidFill>
                  <a:srgbClr val="C00000"/>
                </a:solidFill>
                <a:latin typeface="Times New Roman"/>
                <a:ea typeface="Calibri"/>
                <a:cs typeface="Times New Roman"/>
              </a:rPr>
              <a:t>  і </a:t>
            </a:r>
            <a:r>
              <a:rPr lang="ru-RU" sz="2400" i="1" u="sng" dirty="0" err="1">
                <a:solidFill>
                  <a:srgbClr val="C00000"/>
                </a:solidFill>
                <a:latin typeface="Times New Roman"/>
                <a:ea typeface="Calibri"/>
                <a:cs typeface="Times New Roman"/>
              </a:rPr>
              <a:t>виділеного</a:t>
            </a:r>
            <a:r>
              <a:rPr lang="ru-RU" sz="2400" i="1" u="sng" dirty="0">
                <a:solidFill>
                  <a:srgbClr val="C00000"/>
                </a:solidFill>
                <a:latin typeface="Times New Roman"/>
                <a:ea typeface="Calibri"/>
                <a:cs typeface="Times New Roman"/>
              </a:rPr>
              <a:t>  калу</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який</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збирають</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від</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кожної</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тварини</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окремо</a:t>
            </a:r>
            <a:r>
              <a:rPr lang="ru-RU" sz="2400" dirty="0">
                <a:solidFill>
                  <a:srgbClr val="003300"/>
                </a:solidFill>
                <a:latin typeface="Times New Roman"/>
                <a:ea typeface="Calibri"/>
                <a:cs typeface="Times New Roman"/>
              </a:rPr>
              <a:t> у </a:t>
            </a:r>
            <a:r>
              <a:rPr lang="ru-RU" sz="2400" dirty="0" err="1">
                <a:solidFill>
                  <a:srgbClr val="003300"/>
                </a:solidFill>
                <a:latin typeface="Times New Roman"/>
                <a:ea typeface="Calibri"/>
                <a:cs typeface="Times New Roman"/>
              </a:rPr>
              <a:t>відповідну</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місткість</a:t>
            </a:r>
            <a:r>
              <a:rPr lang="ru-RU" sz="2400" dirty="0">
                <a:solidFill>
                  <a:srgbClr val="003300"/>
                </a:solidFill>
                <a:latin typeface="Times New Roman"/>
                <a:ea typeface="Calibri"/>
                <a:cs typeface="Times New Roman"/>
              </a:rPr>
              <a:t>. </a:t>
            </a:r>
            <a:br>
              <a:rPr lang="ru-RU" sz="2400" dirty="0">
                <a:solidFill>
                  <a:srgbClr val="003300"/>
                </a:solidFill>
                <a:latin typeface="Times New Roman"/>
                <a:ea typeface="Calibri"/>
                <a:cs typeface="Times New Roman"/>
              </a:rPr>
            </a:b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Щодня</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відбирають</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зразки</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соковитих</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кормів</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з'їдів</a:t>
            </a:r>
            <a:r>
              <a:rPr lang="ru-RU" sz="2400" dirty="0">
                <a:solidFill>
                  <a:srgbClr val="003300"/>
                </a:solidFill>
                <a:latin typeface="Times New Roman"/>
                <a:ea typeface="Calibri"/>
                <a:cs typeface="Times New Roman"/>
              </a:rPr>
              <a:t>  і калу у </a:t>
            </a:r>
            <a:r>
              <a:rPr lang="ru-RU" sz="2400" dirty="0" err="1">
                <a:solidFill>
                  <a:srgbClr val="003300"/>
                </a:solidFill>
                <a:latin typeface="Times New Roman"/>
                <a:ea typeface="Calibri"/>
                <a:cs typeface="Times New Roman"/>
              </a:rPr>
              <a:t>скляні</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або</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поліетиленові</a:t>
            </a:r>
            <a:r>
              <a:rPr lang="ru-RU" sz="2400" dirty="0">
                <a:solidFill>
                  <a:srgbClr val="003300"/>
                </a:solidFill>
                <a:latin typeface="Times New Roman"/>
                <a:ea typeface="Calibri"/>
                <a:cs typeface="Times New Roman"/>
              </a:rPr>
              <a:t>  банки,  </a:t>
            </a:r>
            <a:r>
              <a:rPr lang="ru-RU" sz="2400" dirty="0" err="1">
                <a:solidFill>
                  <a:srgbClr val="003300"/>
                </a:solidFill>
                <a:latin typeface="Times New Roman"/>
                <a:ea typeface="Calibri"/>
                <a:cs typeface="Times New Roman"/>
              </a:rPr>
              <a:t>консервують</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їх</a:t>
            </a:r>
            <a:r>
              <a:rPr lang="ru-RU" sz="2400" dirty="0">
                <a:solidFill>
                  <a:srgbClr val="003300"/>
                </a:solidFill>
                <a:latin typeface="Times New Roman"/>
                <a:ea typeface="Calibri"/>
                <a:cs typeface="Times New Roman"/>
              </a:rPr>
              <a:t> за </a:t>
            </a:r>
            <a:r>
              <a:rPr lang="ru-RU" sz="2400" dirty="0" err="1">
                <a:solidFill>
                  <a:srgbClr val="003300"/>
                </a:solidFill>
                <a:latin typeface="Times New Roman"/>
                <a:ea typeface="Calibri"/>
                <a:cs typeface="Times New Roman"/>
              </a:rPr>
              <a:t>допомогою</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хімічних</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речовин</a:t>
            </a:r>
            <a:r>
              <a:rPr lang="ru-RU" sz="2400" dirty="0">
                <a:solidFill>
                  <a:srgbClr val="003300"/>
                </a:solidFill>
                <a:latin typeface="Times New Roman"/>
                <a:ea typeface="Calibri"/>
                <a:cs typeface="Times New Roman"/>
              </a:rPr>
              <a:t>  і </a:t>
            </a:r>
            <a:r>
              <a:rPr lang="ru-RU" sz="2400" dirty="0" err="1">
                <a:solidFill>
                  <a:srgbClr val="003300"/>
                </a:solidFill>
                <a:latin typeface="Times New Roman"/>
                <a:ea typeface="Calibri"/>
                <a:cs typeface="Times New Roman"/>
              </a:rPr>
              <a:t>зберігають</a:t>
            </a:r>
            <a:r>
              <a:rPr lang="ru-RU" sz="2400" dirty="0">
                <a:solidFill>
                  <a:srgbClr val="003300"/>
                </a:solidFill>
                <a:latin typeface="Times New Roman"/>
                <a:ea typeface="Calibri"/>
                <a:cs typeface="Times New Roman"/>
              </a:rPr>
              <a:t> у холодильнику.</a:t>
            </a:r>
            <a:br>
              <a:rPr lang="ru-RU" sz="2400" dirty="0">
                <a:solidFill>
                  <a:srgbClr val="003300"/>
                </a:solidFill>
                <a:latin typeface="Calibri"/>
                <a:ea typeface="Calibri"/>
                <a:cs typeface="Times New Roman"/>
              </a:rPr>
            </a:br>
            <a:r>
              <a:rPr lang="ru-RU" sz="2400" dirty="0">
                <a:solidFill>
                  <a:srgbClr val="003300"/>
                </a:solidFill>
                <a:latin typeface="Calibri"/>
                <a:ea typeface="Calibri"/>
                <a:cs typeface="Times New Roman"/>
              </a:rPr>
              <a:t>	</a:t>
            </a:r>
            <a:r>
              <a:rPr lang="ru-RU" sz="2400" b="1" i="1" dirty="0" err="1">
                <a:solidFill>
                  <a:srgbClr val="002060"/>
                </a:solidFill>
                <a:latin typeface="Times New Roman"/>
                <a:ea typeface="Calibri"/>
                <a:cs typeface="Times New Roman"/>
              </a:rPr>
              <a:t>Після</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закінчення</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облікового</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періоду</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досліду</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відібрані</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зразки</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кормів</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з'їдів</a:t>
            </a:r>
            <a:r>
              <a:rPr lang="ru-RU" sz="2400" b="1" i="1" dirty="0">
                <a:solidFill>
                  <a:srgbClr val="002060"/>
                </a:solidFill>
                <a:latin typeface="Times New Roman"/>
                <a:ea typeface="Calibri"/>
                <a:cs typeface="Times New Roman"/>
              </a:rPr>
              <a:t> і калу </a:t>
            </a:r>
            <a:r>
              <a:rPr lang="ru-RU" sz="2400" b="1" i="1" dirty="0" err="1">
                <a:solidFill>
                  <a:srgbClr val="002060"/>
                </a:solidFill>
                <a:latin typeface="Times New Roman"/>
                <a:ea typeface="Calibri"/>
                <a:cs typeface="Times New Roman"/>
              </a:rPr>
              <a:t>висушують</a:t>
            </a:r>
            <a:r>
              <a:rPr lang="ru-RU" sz="2400" b="1" i="1" dirty="0">
                <a:solidFill>
                  <a:srgbClr val="002060"/>
                </a:solidFill>
                <a:latin typeface="Times New Roman"/>
                <a:ea typeface="Calibri"/>
                <a:cs typeface="Times New Roman"/>
              </a:rPr>
              <a:t> при </a:t>
            </a:r>
            <a:r>
              <a:rPr lang="ru-RU" sz="2400" b="1" i="1" dirty="0" err="1">
                <a:solidFill>
                  <a:srgbClr val="002060"/>
                </a:solidFill>
                <a:latin typeface="Times New Roman"/>
                <a:ea typeface="Calibri"/>
                <a:cs typeface="Times New Roman"/>
              </a:rPr>
              <a:t>температурі</a:t>
            </a:r>
            <a:r>
              <a:rPr lang="ru-RU" sz="2400" b="1" i="1" dirty="0">
                <a:solidFill>
                  <a:srgbClr val="002060"/>
                </a:solidFill>
                <a:latin typeface="Times New Roman"/>
                <a:ea typeface="Calibri"/>
                <a:cs typeface="Times New Roman"/>
              </a:rPr>
              <a:t> 60-65°С </a:t>
            </a:r>
            <a:r>
              <a:rPr lang="ru-RU" sz="2400" dirty="0">
                <a:solidFill>
                  <a:srgbClr val="003300"/>
                </a:solidFill>
                <a:latin typeface="Times New Roman"/>
                <a:ea typeface="Calibri"/>
                <a:cs typeface="Times New Roman"/>
              </a:rPr>
              <a:t>до </a:t>
            </a:r>
            <a:r>
              <a:rPr lang="ru-RU" sz="2400" dirty="0" err="1">
                <a:solidFill>
                  <a:srgbClr val="003300"/>
                </a:solidFill>
                <a:latin typeface="Times New Roman"/>
                <a:ea typeface="Calibri"/>
                <a:cs typeface="Times New Roman"/>
              </a:rPr>
              <a:t>постійної</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маси</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розмелюють</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уміщають</a:t>
            </a:r>
            <a:r>
              <a:rPr lang="ru-RU" sz="2400" dirty="0">
                <a:solidFill>
                  <a:srgbClr val="003300"/>
                </a:solidFill>
                <a:latin typeface="Times New Roman"/>
                <a:ea typeface="Calibri"/>
                <a:cs typeface="Times New Roman"/>
              </a:rPr>
              <a:t> у банки з притертою </a:t>
            </a:r>
            <a:r>
              <a:rPr lang="ru-RU" sz="2400" dirty="0" err="1">
                <a:solidFill>
                  <a:srgbClr val="003300"/>
                </a:solidFill>
                <a:latin typeface="Times New Roman"/>
                <a:ea typeface="Calibri"/>
                <a:cs typeface="Times New Roman"/>
              </a:rPr>
              <a:t>кришкою</a:t>
            </a:r>
            <a:r>
              <a:rPr lang="ru-RU" sz="2400" dirty="0">
                <a:solidFill>
                  <a:srgbClr val="003300"/>
                </a:solidFill>
                <a:latin typeface="Times New Roman"/>
                <a:ea typeface="Calibri"/>
                <a:cs typeface="Times New Roman"/>
              </a:rPr>
              <a:t>, де </a:t>
            </a:r>
            <a:r>
              <a:rPr lang="ru-RU" sz="2400" dirty="0" err="1">
                <a:solidFill>
                  <a:srgbClr val="003300"/>
                </a:solidFill>
                <a:latin typeface="Times New Roman"/>
                <a:ea typeface="Calibri"/>
                <a:cs typeface="Times New Roman"/>
              </a:rPr>
              <a:t>зберігають</a:t>
            </a:r>
            <a:r>
              <a:rPr lang="ru-RU" sz="2400" dirty="0">
                <a:solidFill>
                  <a:srgbClr val="003300"/>
                </a:solidFill>
                <a:latin typeface="Times New Roman"/>
                <a:ea typeface="Calibri"/>
                <a:cs typeface="Times New Roman"/>
              </a:rPr>
              <a:t> до </a:t>
            </a:r>
            <a:r>
              <a:rPr lang="ru-RU" sz="2400" dirty="0" err="1">
                <a:solidFill>
                  <a:srgbClr val="003300"/>
                </a:solidFill>
                <a:latin typeface="Times New Roman"/>
                <a:ea typeface="Calibri"/>
                <a:cs typeface="Times New Roman"/>
              </a:rPr>
              <a:t>аналізу</a:t>
            </a:r>
            <a:r>
              <a:rPr lang="ru-RU" sz="2400" dirty="0">
                <a:solidFill>
                  <a:srgbClr val="003300"/>
                </a:solidFill>
                <a:latin typeface="Times New Roman"/>
                <a:ea typeface="Calibri"/>
                <a:cs typeface="Times New Roman"/>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70982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5373216"/>
            <a:ext cx="7595006" cy="720080"/>
          </a:xfrm>
        </p:spPr>
        <p:txBody>
          <a:bodyPr>
            <a:normAutofit/>
          </a:bodyPr>
          <a:lstStyle/>
          <a:p>
            <a:r>
              <a:rPr lang="uk-UA" dirty="0"/>
              <a:t>Клітки для фізіологічного досліду</a:t>
            </a:r>
            <a:endParaRPr lang="ru-RU"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250" y="908721"/>
            <a:ext cx="7681913" cy="4139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380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75724"/>
            <a:ext cx="8208912" cy="5777612"/>
          </a:xfrm>
          <a:solidFill>
            <a:schemeClr val="tx2">
              <a:lumMod val="40000"/>
              <a:lumOff val="60000"/>
            </a:schemeClr>
          </a:solidFill>
          <a:ln>
            <a:solidFill>
              <a:schemeClr val="accent2">
                <a:lumMod val="60000"/>
                <a:lumOff val="40000"/>
              </a:schemeClr>
            </a:solidFill>
          </a:ln>
        </p:spPr>
        <p:txBody>
          <a:bodyPr>
            <a:normAutofit/>
          </a:bodyPr>
          <a:lstStyle/>
          <a:p>
            <a:pPr indent="449580" algn="just">
              <a:lnSpc>
                <a:spcPct val="115000"/>
              </a:lnSpc>
              <a:spcAft>
                <a:spcPts val="1000"/>
              </a:spcAft>
            </a:pPr>
            <a:r>
              <a:rPr lang="ru-RU" sz="2800" dirty="0" err="1">
                <a:solidFill>
                  <a:srgbClr val="003300"/>
                </a:solidFill>
                <a:latin typeface="Times New Roman"/>
                <a:ea typeface="Calibri"/>
                <a:cs typeface="Times New Roman"/>
              </a:rPr>
              <a:t>Незважаючи</a:t>
            </a:r>
            <a:r>
              <a:rPr lang="ru-RU" sz="2800" dirty="0">
                <a:solidFill>
                  <a:srgbClr val="003300"/>
                </a:solidFill>
                <a:latin typeface="Times New Roman"/>
                <a:ea typeface="Calibri"/>
                <a:cs typeface="Times New Roman"/>
              </a:rPr>
              <a:t> на те, </a:t>
            </a:r>
            <a:r>
              <a:rPr lang="ru-RU" sz="2800" dirty="0" err="1">
                <a:solidFill>
                  <a:srgbClr val="003300"/>
                </a:solidFill>
                <a:latin typeface="Times New Roman"/>
                <a:ea typeface="Calibri"/>
                <a:cs typeface="Times New Roman"/>
              </a:rPr>
              <a:t>що</a:t>
            </a:r>
            <a:r>
              <a:rPr lang="ru-RU" sz="2800" dirty="0">
                <a:solidFill>
                  <a:srgbClr val="003300"/>
                </a:solidFill>
                <a:latin typeface="Times New Roman"/>
                <a:ea typeface="Calibri"/>
                <a:cs typeface="Times New Roman"/>
              </a:rPr>
              <a:t> при </a:t>
            </a:r>
            <a:r>
              <a:rPr lang="ru-RU" sz="2800" dirty="0" err="1">
                <a:solidFill>
                  <a:srgbClr val="003300"/>
                </a:solidFill>
                <a:latin typeface="Times New Roman"/>
                <a:ea typeface="Calibri"/>
                <a:cs typeface="Times New Roman"/>
              </a:rPr>
              <a:t>використанні</a:t>
            </a:r>
            <a:r>
              <a:rPr lang="ru-RU" sz="2800" dirty="0">
                <a:solidFill>
                  <a:srgbClr val="003300"/>
                </a:solidFill>
                <a:latin typeface="Times New Roman"/>
                <a:ea typeface="Calibri"/>
                <a:cs typeface="Times New Roman"/>
              </a:rPr>
              <a:t> методу </a:t>
            </a:r>
            <a:r>
              <a:rPr lang="ru-RU" sz="2800" dirty="0" err="1">
                <a:solidFill>
                  <a:srgbClr val="003300"/>
                </a:solidFill>
                <a:latin typeface="Times New Roman"/>
                <a:ea typeface="Calibri"/>
                <a:cs typeface="Times New Roman"/>
              </a:rPr>
              <a:t>періодів</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пєредбачається</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формування</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тільки</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однієї</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групи</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тварин</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дослід</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можна</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проводити</a:t>
            </a:r>
            <a:r>
              <a:rPr lang="ru-RU" sz="2800" dirty="0">
                <a:solidFill>
                  <a:srgbClr val="003300"/>
                </a:solidFill>
                <a:latin typeface="Times New Roman"/>
                <a:ea typeface="Calibri"/>
                <a:cs typeface="Times New Roman"/>
              </a:rPr>
              <a:t> на 2-3 </a:t>
            </a:r>
            <a:r>
              <a:rPr lang="ru-RU" sz="2800" dirty="0" err="1">
                <a:solidFill>
                  <a:srgbClr val="003300"/>
                </a:solidFill>
                <a:latin typeface="Times New Roman"/>
                <a:ea typeface="Calibri"/>
                <a:cs typeface="Times New Roman"/>
              </a:rPr>
              <a:t>групах</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вважаючи</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кожну</a:t>
            </a:r>
            <a:r>
              <a:rPr lang="ru-RU" sz="2800" dirty="0">
                <a:solidFill>
                  <a:srgbClr val="003300"/>
                </a:solidFill>
                <a:latin typeface="Times New Roman"/>
                <a:ea typeface="Calibri"/>
                <a:cs typeface="Times New Roman"/>
              </a:rPr>
              <a:t> з них </a:t>
            </a:r>
            <a:r>
              <a:rPr lang="ru-RU" sz="2800" dirty="0" err="1">
                <a:solidFill>
                  <a:srgbClr val="003300"/>
                </a:solidFill>
                <a:latin typeface="Times New Roman"/>
                <a:ea typeface="Calibri"/>
                <a:cs typeface="Times New Roman"/>
              </a:rPr>
              <a:t>об'єктом</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окремого</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досліду</a:t>
            </a:r>
            <a:r>
              <a:rPr lang="ru-RU" sz="2800" dirty="0">
                <a:solidFill>
                  <a:srgbClr val="003300"/>
                </a:solidFill>
                <a:latin typeface="Times New Roman"/>
                <a:ea typeface="Calibri"/>
                <a:cs typeface="Times New Roman"/>
              </a:rPr>
              <a:t>. </a:t>
            </a:r>
            <a:br>
              <a:rPr lang="ru-RU" sz="2800" dirty="0">
                <a:solidFill>
                  <a:srgbClr val="003300"/>
                </a:solidFill>
                <a:latin typeface="Times New Roman"/>
                <a:ea typeface="Calibri"/>
                <a:cs typeface="Times New Roman"/>
              </a:rPr>
            </a:br>
            <a:r>
              <a:rPr lang="ru-RU" sz="2800" dirty="0" err="1">
                <a:solidFill>
                  <a:srgbClr val="003300"/>
                </a:solidFill>
                <a:latin typeface="Times New Roman"/>
                <a:ea typeface="Calibri"/>
                <a:cs typeface="Times New Roman"/>
              </a:rPr>
              <a:t>Результати</a:t>
            </a:r>
            <a:r>
              <a:rPr lang="ru-RU" sz="2800" dirty="0">
                <a:solidFill>
                  <a:srgbClr val="003300"/>
                </a:solidFill>
                <a:latin typeface="Times New Roman"/>
                <a:ea typeface="Calibri"/>
                <a:cs typeface="Times New Roman"/>
              </a:rPr>
              <a:t> таких </a:t>
            </a:r>
            <a:r>
              <a:rPr lang="ru-RU" sz="2800" dirty="0" err="1">
                <a:solidFill>
                  <a:srgbClr val="003300"/>
                </a:solidFill>
                <a:latin typeface="Times New Roman"/>
                <a:ea typeface="Calibri"/>
                <a:cs typeface="Times New Roman"/>
              </a:rPr>
              <a:t>дослідів</a:t>
            </a:r>
            <a:r>
              <a:rPr lang="ru-RU" sz="2800" dirty="0">
                <a:solidFill>
                  <a:srgbClr val="003300"/>
                </a:solidFill>
                <a:latin typeface="Times New Roman"/>
                <a:ea typeface="Calibri"/>
                <a:cs typeface="Times New Roman"/>
              </a:rPr>
              <a:t> не </a:t>
            </a:r>
            <a:r>
              <a:rPr lang="ru-RU" sz="2800" dirty="0" err="1">
                <a:solidFill>
                  <a:srgbClr val="003300"/>
                </a:solidFill>
                <a:latin typeface="Times New Roman"/>
                <a:ea typeface="Calibri"/>
                <a:cs typeface="Times New Roman"/>
              </a:rPr>
              <a:t>порівнюються</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між</a:t>
            </a:r>
            <a:r>
              <a:rPr lang="ru-RU" sz="2800" dirty="0">
                <a:solidFill>
                  <a:srgbClr val="003300"/>
                </a:solidFill>
                <a:latin typeface="Times New Roman"/>
                <a:ea typeface="Calibri"/>
                <a:cs typeface="Times New Roman"/>
              </a:rPr>
              <a:t> собою,  тому </a:t>
            </a:r>
            <a:r>
              <a:rPr lang="ru-RU" sz="2800" dirty="0" err="1">
                <a:solidFill>
                  <a:srgbClr val="003300"/>
                </a:solidFill>
                <a:latin typeface="Times New Roman"/>
                <a:ea typeface="Calibri"/>
                <a:cs typeface="Times New Roman"/>
              </a:rPr>
              <a:t>немає</a:t>
            </a:r>
            <a:r>
              <a:rPr lang="ru-RU" sz="2800" dirty="0">
                <a:solidFill>
                  <a:srgbClr val="003300"/>
                </a:solidFill>
                <a:latin typeface="Times New Roman"/>
                <a:ea typeface="Calibri"/>
                <a:cs typeface="Times New Roman"/>
              </a:rPr>
              <a:t> потреби в такому </a:t>
            </a:r>
            <a:r>
              <a:rPr lang="ru-RU" sz="2800" dirty="0" err="1">
                <a:solidFill>
                  <a:srgbClr val="003300"/>
                </a:solidFill>
                <a:latin typeface="Times New Roman"/>
                <a:ea typeface="Calibri"/>
                <a:cs typeface="Times New Roman"/>
              </a:rPr>
              <a:t>випадку</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підбирати</a:t>
            </a:r>
            <a:r>
              <a:rPr lang="ru-RU" sz="2800" dirty="0">
                <a:solidFill>
                  <a:srgbClr val="003300"/>
                </a:solidFill>
                <a:latin typeface="Times New Roman"/>
                <a:ea typeface="Calibri"/>
                <a:cs typeface="Times New Roman"/>
              </a:rPr>
              <a:t> в </a:t>
            </a:r>
            <a:r>
              <a:rPr lang="ru-RU" sz="2800" dirty="0" err="1">
                <a:solidFill>
                  <a:srgbClr val="003300"/>
                </a:solidFill>
                <a:latin typeface="Times New Roman"/>
                <a:ea typeface="Calibri"/>
                <a:cs typeface="Times New Roman"/>
              </a:rPr>
              <a:t>групи</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аналогічних</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тварин</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Якщо</a:t>
            </a:r>
            <a:r>
              <a:rPr lang="ru-RU" sz="2800" dirty="0">
                <a:solidFill>
                  <a:srgbClr val="003300"/>
                </a:solidFill>
                <a:latin typeface="Times New Roman"/>
                <a:ea typeface="Calibri"/>
                <a:cs typeface="Times New Roman"/>
              </a:rPr>
              <a:t> ж </a:t>
            </a:r>
            <a:r>
              <a:rPr lang="ru-RU" sz="2800" dirty="0" err="1">
                <a:solidFill>
                  <a:srgbClr val="003300"/>
                </a:solidFill>
                <a:latin typeface="Times New Roman"/>
                <a:ea typeface="Calibri"/>
                <a:cs typeface="Times New Roman"/>
              </a:rPr>
              <a:t>це</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вдається</a:t>
            </a:r>
            <a:r>
              <a:rPr lang="ru-RU" sz="2800" dirty="0">
                <a:solidFill>
                  <a:srgbClr val="003300"/>
                </a:solidFill>
                <a:latin typeface="Times New Roman"/>
                <a:ea typeface="Calibri"/>
                <a:cs typeface="Times New Roman"/>
              </a:rPr>
              <a:t>, то </a:t>
            </a:r>
            <a:r>
              <a:rPr lang="ru-RU" sz="2800" dirty="0" err="1">
                <a:solidFill>
                  <a:srgbClr val="003300"/>
                </a:solidFill>
                <a:latin typeface="Times New Roman"/>
                <a:ea typeface="Calibri"/>
                <a:cs typeface="Times New Roman"/>
              </a:rPr>
              <a:t>такий</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дослід</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вважають</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поставленим</a:t>
            </a:r>
            <a:r>
              <a:rPr lang="ru-RU" sz="2800" dirty="0">
                <a:solidFill>
                  <a:srgbClr val="003300"/>
                </a:solidFill>
                <a:latin typeface="Times New Roman"/>
                <a:ea typeface="Calibri"/>
                <a:cs typeface="Times New Roman"/>
              </a:rPr>
              <a:t> уже за методом </a:t>
            </a:r>
            <a:r>
              <a:rPr lang="ru-RU" sz="2800" dirty="0" err="1">
                <a:solidFill>
                  <a:srgbClr val="003300"/>
                </a:solidFill>
                <a:latin typeface="Times New Roman"/>
                <a:ea typeface="Calibri"/>
                <a:cs typeface="Times New Roman"/>
              </a:rPr>
              <a:t>паралельних</a:t>
            </a:r>
            <a:r>
              <a:rPr lang="ru-RU" sz="2800" dirty="0">
                <a:solidFill>
                  <a:srgbClr val="003300"/>
                </a:solidFill>
                <a:latin typeface="Times New Roman"/>
                <a:ea typeface="Calibri"/>
                <a:cs typeface="Times New Roman"/>
              </a:rPr>
              <a:t> </a:t>
            </a:r>
            <a:r>
              <a:rPr lang="ru-RU" sz="2800" dirty="0" err="1">
                <a:solidFill>
                  <a:srgbClr val="003300"/>
                </a:solidFill>
                <a:latin typeface="Times New Roman"/>
                <a:ea typeface="Calibri"/>
                <a:cs typeface="Times New Roman"/>
              </a:rPr>
              <a:t>груп-періодів</a:t>
            </a:r>
            <a:r>
              <a:rPr lang="ru-RU" sz="2800" dirty="0">
                <a:solidFill>
                  <a:srgbClr val="003300"/>
                </a:solidFill>
                <a:latin typeface="Times New Roman"/>
                <a:ea typeface="Calibri"/>
                <a:cs typeface="Times New Roman"/>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1520332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820472" cy="6182276"/>
          </a:xfrm>
        </p:spPr>
        <p:txBody>
          <a:bodyPr/>
          <a:lstStyle/>
          <a:p>
            <a:pPr marL="449580" indent="449580">
              <a:lnSpc>
                <a:spcPct val="115000"/>
              </a:lnSpc>
              <a:spcAft>
                <a:spcPts val="1000"/>
              </a:spcAft>
            </a:pPr>
            <a:r>
              <a:rPr lang="uk-UA" sz="2400" dirty="0">
                <a:solidFill>
                  <a:srgbClr val="C00000"/>
                </a:solidFill>
                <a:latin typeface="Times New Roman" panose="02020603050405020304" pitchFamily="18" charset="0"/>
                <a:ea typeface="Calibri"/>
                <a:cs typeface="Times New Roman" panose="02020603050405020304" pitchFamily="18" charset="0"/>
              </a:rPr>
              <a:t> </a:t>
            </a:r>
            <a:br>
              <a:rPr lang="ru-RU" sz="2400" dirty="0">
                <a:solidFill>
                  <a:srgbClr val="C00000"/>
                </a:solidFill>
                <a:latin typeface="Times New Roman" panose="02020603050405020304" pitchFamily="18" charset="0"/>
                <a:ea typeface="Calibri"/>
                <a:cs typeface="Times New Roman" panose="02020603050405020304" pitchFamily="18" charset="0"/>
              </a:rPr>
            </a:br>
            <a:r>
              <a:rPr lang="ru-RU" sz="2400" dirty="0">
                <a:solidFill>
                  <a:srgbClr val="C00000"/>
                </a:solidFill>
                <a:latin typeface="Times New Roman" panose="02020603050405020304" pitchFamily="18" charset="0"/>
                <a:ea typeface="Calibri"/>
                <a:cs typeface="Times New Roman" panose="02020603050405020304" pitchFamily="18" charset="0"/>
              </a:rPr>
              <a:t>				</a:t>
            </a:r>
            <a:r>
              <a:rPr lang="uk-UA" b="1" dirty="0">
                <a:solidFill>
                  <a:srgbClr val="C00000"/>
                </a:solidFill>
                <a:latin typeface="Times New Roman" panose="02020603050405020304" pitchFamily="18" charset="0"/>
                <a:ea typeface="Calibri"/>
                <a:cs typeface="Times New Roman" panose="02020603050405020304" pitchFamily="18" charset="0"/>
              </a:rPr>
              <a:t>3.</a:t>
            </a:r>
            <a:r>
              <a:rPr lang="ru-RU" b="1" dirty="0">
                <a:solidFill>
                  <a:srgbClr val="C00000"/>
                </a:solidFill>
                <a:latin typeface="Times New Roman" panose="02020603050405020304" pitchFamily="18" charset="0"/>
                <a:ea typeface="Calibri"/>
                <a:cs typeface="Times New Roman" panose="02020603050405020304" pitchFamily="18" charset="0"/>
              </a:rPr>
              <a:t>Метод</a:t>
            </a:r>
            <a:r>
              <a:rPr lang="uk-UA" b="1" dirty="0">
                <a:solidFill>
                  <a:srgbClr val="C00000"/>
                </a:solidFill>
                <a:latin typeface="Times New Roman" panose="02020603050405020304" pitchFamily="18" charset="0"/>
                <a:ea typeface="Calibri"/>
                <a:cs typeface="Times New Roman" panose="02020603050405020304" pitchFamily="18" charset="0"/>
              </a:rPr>
              <a:t> г</a:t>
            </a:r>
            <a:r>
              <a:rPr lang="ru-RU" b="1" dirty="0" err="1">
                <a:solidFill>
                  <a:srgbClr val="C00000"/>
                </a:solidFill>
                <a:latin typeface="Times New Roman" panose="02020603050405020304" pitchFamily="18" charset="0"/>
                <a:ea typeface="Calibri"/>
                <a:cs typeface="Times New Roman" panose="02020603050405020304" pitchFamily="18" charset="0"/>
              </a:rPr>
              <a:t>ру</a:t>
            </a:r>
            <a:r>
              <a:rPr lang="uk-UA" b="1" dirty="0">
                <a:solidFill>
                  <a:srgbClr val="C00000"/>
                </a:solidFill>
                <a:latin typeface="Times New Roman" panose="02020603050405020304" pitchFamily="18" charset="0"/>
                <a:ea typeface="Calibri"/>
                <a:cs typeface="Times New Roman" panose="02020603050405020304" pitchFamily="18" charset="0"/>
              </a:rPr>
              <a:t>п</a:t>
            </a:r>
            <a:br>
              <a:rPr lang="ru-RU" sz="2400" dirty="0">
                <a:latin typeface="Times New Roman" panose="02020603050405020304" pitchFamily="18" charset="0"/>
                <a:ea typeface="Calibri"/>
                <a:cs typeface="Times New Roman" panose="02020603050405020304" pitchFamily="18" charset="0"/>
              </a:rPr>
            </a:br>
            <a:r>
              <a:rPr lang="ru-RU" sz="2400" dirty="0">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Цим</a:t>
            </a:r>
            <a:r>
              <a:rPr lang="ru-RU" sz="2400" b="1" dirty="0">
                <a:solidFill>
                  <a:srgbClr val="002060"/>
                </a:solidFill>
                <a:latin typeface="Times New Roman" panose="02020603050405020304" pitchFamily="18" charset="0"/>
                <a:ea typeface="Calibri"/>
                <a:cs typeface="Times New Roman" panose="02020603050405020304" pitchFamily="18" charset="0"/>
              </a:rPr>
              <a:t> методом </a:t>
            </a:r>
            <a:r>
              <a:rPr lang="ru-RU" sz="2400" b="1" dirty="0" err="1">
                <a:solidFill>
                  <a:srgbClr val="002060"/>
                </a:solidFill>
                <a:latin typeface="Times New Roman" panose="02020603050405020304" pitchFamily="18" charset="0"/>
                <a:ea typeface="Calibri"/>
                <a:cs typeface="Times New Roman" panose="02020603050405020304" pitchFamily="18" charset="0"/>
              </a:rPr>
              <a:t>вивчають</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одночасно</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дію</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порівнюваних</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факторів</a:t>
            </a:r>
            <a:r>
              <a:rPr lang="ru-RU" sz="2400" b="1" dirty="0">
                <a:solidFill>
                  <a:srgbClr val="002060"/>
                </a:solidFill>
                <a:latin typeface="Times New Roman" panose="02020603050405020304" pitchFamily="18" charset="0"/>
                <a:ea typeface="Calibri"/>
                <a:cs typeface="Times New Roman" panose="02020603050405020304" pitchFamily="18" charset="0"/>
              </a:rPr>
              <a:t>, але на </a:t>
            </a:r>
            <a:r>
              <a:rPr lang="ru-RU" sz="2400" b="1" dirty="0" err="1">
                <a:solidFill>
                  <a:srgbClr val="002060"/>
                </a:solidFill>
                <a:latin typeface="Times New Roman" panose="02020603050405020304" pitchFamily="18" charset="0"/>
                <a:ea typeface="Calibri"/>
                <a:cs typeface="Times New Roman" panose="02020603050405020304" pitchFamily="18" charset="0"/>
              </a:rPr>
              <a:t>різних</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тваринах</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Вплив</a:t>
            </a:r>
            <a:r>
              <a:rPr lang="ru-RU" sz="2400" b="1" dirty="0">
                <a:solidFill>
                  <a:srgbClr val="002060"/>
                </a:solidFill>
                <a:latin typeface="Times New Roman" panose="02020603050405020304" pitchFamily="18" charset="0"/>
                <a:ea typeface="Calibri"/>
                <a:cs typeface="Times New Roman" panose="02020603050405020304" pitchFamily="18" charset="0"/>
              </a:rPr>
              <a:t> часу на результат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досліду</a:t>
            </a:r>
            <a:r>
              <a:rPr lang="ru-RU" sz="2400" b="1" dirty="0">
                <a:solidFill>
                  <a:srgbClr val="002060"/>
                </a:solidFill>
                <a:latin typeface="Times New Roman" panose="02020603050405020304" pitchFamily="18" charset="0"/>
                <a:ea typeface="Calibri"/>
                <a:cs typeface="Times New Roman" panose="02020603050405020304" pitchFamily="18" charset="0"/>
              </a:rPr>
              <a:t> тут </a:t>
            </a:r>
            <a:r>
              <a:rPr lang="ru-RU" sz="2400" b="1" dirty="0" err="1">
                <a:solidFill>
                  <a:srgbClr val="002060"/>
                </a:solidFill>
                <a:latin typeface="Times New Roman" panose="02020603050405020304" pitchFamily="18" charset="0"/>
                <a:ea typeface="Calibri"/>
                <a:cs typeface="Times New Roman" panose="02020603050405020304" pitchFamily="18" charset="0"/>
              </a:rPr>
              <a:t>виключається</a:t>
            </a:r>
            <a:r>
              <a:rPr lang="ru-RU" sz="2400" b="1" dirty="0">
                <a:solidFill>
                  <a:srgbClr val="002060"/>
                </a:solidFill>
                <a:latin typeface="Times New Roman" panose="02020603050405020304" pitchFamily="18" charset="0"/>
                <a:ea typeface="Calibri"/>
                <a:cs typeface="Times New Roman" panose="02020603050405020304" pitchFamily="18" charset="0"/>
              </a:rPr>
              <a:t>, а </a:t>
            </a:r>
            <a:r>
              <a:rPr lang="ru-RU" sz="2400" b="1" dirty="0" err="1">
                <a:solidFill>
                  <a:srgbClr val="002060"/>
                </a:solidFill>
                <a:latin typeface="Times New Roman" panose="02020603050405020304" pitchFamily="18" charset="0"/>
                <a:ea typeface="Calibri"/>
                <a:cs typeface="Times New Roman" panose="02020603050405020304" pitchFamily="18" charset="0"/>
              </a:rPr>
              <a:t>вплив</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індивідуальних</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особливостей</a:t>
            </a:r>
            <a:r>
              <a:rPr lang="ru-RU" sz="2400" b="1" dirty="0">
                <a:solidFill>
                  <a:srgbClr val="002060"/>
                </a:solidFill>
                <a:latin typeface="Times New Roman" panose="02020603050405020304" pitchFamily="18" charset="0"/>
                <a:ea typeface="Calibri"/>
                <a:cs typeface="Times New Roman" panose="02020603050405020304" pitchFamily="18" charset="0"/>
              </a:rPr>
              <a:t> - </a:t>
            </a:r>
            <a:r>
              <a:rPr lang="ru-RU" sz="2400" b="1" dirty="0" err="1">
                <a:solidFill>
                  <a:srgbClr val="002060"/>
                </a:solidFill>
                <a:latin typeface="Times New Roman" panose="02020603050405020304" pitchFamily="18" charset="0"/>
                <a:ea typeface="Calibri"/>
                <a:cs typeface="Times New Roman" panose="02020603050405020304" pitchFamily="18" charset="0"/>
              </a:rPr>
              <a:t>пом'якшується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або</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усувається</a:t>
            </a:r>
            <a:r>
              <a:rPr lang="ru-RU" sz="2400" b="1" dirty="0">
                <a:solidFill>
                  <a:srgbClr val="002060"/>
                </a:solidFill>
                <a:latin typeface="Times New Roman" panose="02020603050405020304" pitchFamily="18" charset="0"/>
                <a:ea typeface="Calibri"/>
                <a:cs typeface="Times New Roman" panose="02020603050405020304" pitchFamily="18" charset="0"/>
              </a:rPr>
              <a:t> шляхом </a:t>
            </a:r>
            <a:r>
              <a:rPr lang="ru-RU" sz="2400" b="1" dirty="0" err="1">
                <a:solidFill>
                  <a:srgbClr val="002060"/>
                </a:solidFill>
                <a:latin typeface="Times New Roman" panose="02020603050405020304" pitchFamily="18" charset="0"/>
                <a:ea typeface="Calibri"/>
                <a:cs typeface="Times New Roman" panose="02020603050405020304" pitchFamily="18" charset="0"/>
              </a:rPr>
              <a:t>підбору</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особин</a:t>
            </a:r>
            <a:r>
              <a:rPr lang="ru-RU" sz="2400" b="1" dirty="0">
                <a:solidFill>
                  <a:srgbClr val="002060"/>
                </a:solidFill>
                <a:latin typeface="Times New Roman" panose="02020603050405020304" pitchFamily="18" charset="0"/>
                <a:ea typeface="Calibri"/>
                <a:cs typeface="Times New Roman" panose="02020603050405020304" pitchFamily="18" charset="0"/>
              </a:rPr>
              <a:t> з </a:t>
            </a:r>
            <a:r>
              <a:rPr lang="ru-RU" sz="2400" b="1" dirty="0" err="1">
                <a:solidFill>
                  <a:srgbClr val="002060"/>
                </a:solidFill>
                <a:latin typeface="Times New Roman" panose="02020603050405020304" pitchFamily="18" charset="0"/>
                <a:ea typeface="Calibri"/>
                <a:cs typeface="Times New Roman" panose="02020603050405020304" pitchFamily="18" charset="0"/>
              </a:rPr>
              <a:t>високим</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ступенем</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схожості</a:t>
            </a:r>
            <a:r>
              <a:rPr lang="ru-RU" sz="2400" b="1" dirty="0">
                <a:solidFill>
                  <a:srgbClr val="002060"/>
                </a:solidFill>
                <a:latin typeface="Times New Roman" panose="02020603050405020304" pitchFamily="18" charset="0"/>
                <a:ea typeface="Calibri"/>
                <a:cs typeface="Times New Roman" panose="02020603050405020304" pitchFamily="18" charset="0"/>
              </a:rPr>
              <a:t> та </a:t>
            </a:r>
            <a:r>
              <a:rPr lang="ru-RU" sz="2400" b="1" dirty="0" err="1">
                <a:solidFill>
                  <a:srgbClr val="002060"/>
                </a:solidFill>
                <a:latin typeface="Times New Roman" panose="02020603050405020304" pitchFamily="18" charset="0"/>
                <a:ea typeface="Calibri"/>
                <a:cs typeface="Times New Roman" panose="02020603050405020304" pitchFamily="18" charset="0"/>
              </a:rPr>
              <a:t>збільшення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піддослідного</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поголів'я</a:t>
            </a:r>
            <a:r>
              <a:rPr lang="ru-RU" sz="2400" b="1" dirty="0">
                <a:solidFill>
                  <a:srgbClr val="002060"/>
                </a:solidFill>
                <a:latin typeface="Times New Roman" panose="02020603050405020304" pitchFamily="18" charset="0"/>
                <a:ea typeface="Calibri"/>
                <a:cs typeface="Times New Roman" panose="02020603050405020304" pitchFamily="18" charset="0"/>
              </a:rPr>
              <a:t>.</a:t>
            </a:r>
            <a:br>
              <a:rPr lang="ru-RU" sz="2400" b="1" dirty="0">
                <a:solidFill>
                  <a:srgbClr val="002060"/>
                </a:solidFill>
                <a:latin typeface="Times New Roman" panose="02020603050405020304" pitchFamily="18" charset="0"/>
                <a:ea typeface="Calibri"/>
                <a:cs typeface="Times New Roman" panose="02020603050405020304" pitchFamily="18" charset="0"/>
              </a:rPr>
            </a:b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Тривалість</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експерименту</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поставленого</a:t>
            </a:r>
            <a:r>
              <a:rPr lang="ru-RU" sz="2400" b="1" dirty="0">
                <a:solidFill>
                  <a:srgbClr val="002060"/>
                </a:solidFill>
                <a:latin typeface="Times New Roman" panose="02020603050405020304" pitchFamily="18" charset="0"/>
                <a:ea typeface="Calibri"/>
                <a:cs typeface="Times New Roman" panose="02020603050405020304" pitchFamily="18" charset="0"/>
              </a:rPr>
              <a:t> методом </a:t>
            </a:r>
            <a:r>
              <a:rPr lang="ru-RU" sz="2400" b="1" dirty="0" err="1">
                <a:solidFill>
                  <a:srgbClr val="002060"/>
                </a:solidFill>
                <a:latin typeface="Times New Roman" panose="02020603050405020304" pitchFamily="18" charset="0"/>
                <a:ea typeface="Calibri"/>
                <a:cs typeface="Times New Roman" panose="02020603050405020304" pitchFamily="18" charset="0"/>
              </a:rPr>
              <a:t>груп</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залежить</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від</a:t>
            </a:r>
            <a:r>
              <a:rPr lang="ru-RU" sz="2400" b="1" dirty="0">
                <a:solidFill>
                  <a:srgbClr val="002060"/>
                </a:solidFill>
                <a:latin typeface="Times New Roman" panose="02020603050405020304" pitchFamily="18" charset="0"/>
                <a:ea typeface="Calibri"/>
                <a:cs typeface="Times New Roman" panose="02020603050405020304" pitchFamily="18" charset="0"/>
              </a:rPr>
              <a:t> мети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дослідження</a:t>
            </a:r>
            <a:r>
              <a:rPr lang="ru-RU" sz="2400" b="1" dirty="0">
                <a:solidFill>
                  <a:srgbClr val="002060"/>
                </a:solidFill>
                <a:latin typeface="Times New Roman" panose="02020603050405020304" pitchFamily="18" charset="0"/>
                <a:ea typeface="Calibri"/>
                <a:cs typeface="Times New Roman" panose="02020603050405020304" pitchFamily="18" charset="0"/>
              </a:rPr>
              <a:t> та </a:t>
            </a:r>
            <a:r>
              <a:rPr lang="ru-RU" sz="2400" b="1" dirty="0" err="1">
                <a:solidFill>
                  <a:srgbClr val="002060"/>
                </a:solidFill>
                <a:latin typeface="Times New Roman" panose="02020603050405020304" pitchFamily="18" charset="0"/>
                <a:ea typeface="Calibri"/>
                <a:cs typeface="Times New Roman" panose="02020603050405020304" pitchFamily="18" charset="0"/>
              </a:rPr>
              <a:t>можливостей</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господарського</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забезпечення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Інколи</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він</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може</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тривати</a:t>
            </a:r>
            <a:r>
              <a:rPr lang="ru-RU" sz="2400" b="1" dirty="0">
                <a:solidFill>
                  <a:srgbClr val="002060"/>
                </a:solidFill>
                <a:latin typeface="Times New Roman" panose="02020603050405020304" pitchFamily="18" charset="0"/>
                <a:ea typeface="Calibri"/>
                <a:cs typeface="Times New Roman" panose="02020603050405020304" pitchFamily="18" charset="0"/>
              </a:rPr>
              <a:t> роками за </a:t>
            </a:r>
            <a:r>
              <a:rPr lang="ru-RU" sz="2400" b="1" dirty="0" err="1">
                <a:solidFill>
                  <a:srgbClr val="002060"/>
                </a:solidFill>
                <a:latin typeface="Times New Roman" panose="02020603050405020304" pitchFamily="18" charset="0"/>
                <a:ea typeface="Calibri"/>
                <a:cs typeface="Times New Roman" panose="02020603050405020304" pitchFamily="18" charset="0"/>
              </a:rPr>
              <a:t>участю</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кількох</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поколінь</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Вік</a:t>
            </a:r>
            <a:r>
              <a:rPr lang="ru-RU" sz="2400" b="1" dirty="0">
                <a:solidFill>
                  <a:srgbClr val="002060"/>
                </a:solidFill>
                <a:latin typeface="Times New Roman" panose="02020603050405020304" pitchFamily="18" charset="0"/>
                <a:ea typeface="Calibri"/>
                <a:cs typeface="Times New Roman" panose="02020603050405020304" pitchFamily="18" charset="0"/>
              </a:rPr>
              <a:t> і </a:t>
            </a:r>
            <a:r>
              <a:rPr lang="ru-RU" sz="2400" b="1" dirty="0" err="1">
                <a:solidFill>
                  <a:srgbClr val="002060"/>
                </a:solidFill>
                <a:latin typeface="Times New Roman" panose="02020603050405020304" pitchFamily="18" charset="0"/>
                <a:ea typeface="Calibri"/>
                <a:cs typeface="Times New Roman" panose="02020603050405020304" pitchFamily="18" charset="0"/>
              </a:rPr>
              <a:t>фізіологічний</a:t>
            </a:r>
            <a:r>
              <a:rPr lang="ru-RU" sz="2400" b="1" dirty="0">
                <a:solidFill>
                  <a:srgbClr val="002060"/>
                </a:solidFill>
                <a:latin typeface="Times New Roman" panose="02020603050405020304" pitchFamily="18" charset="0"/>
                <a:ea typeface="Calibri"/>
                <a:cs typeface="Times New Roman" panose="02020603050405020304" pitchFamily="18" charset="0"/>
              </a:rPr>
              <a:t> стан </a:t>
            </a:r>
            <a:r>
              <a:rPr lang="ru-RU" sz="2400" b="1" dirty="0" err="1">
                <a:solidFill>
                  <a:srgbClr val="002060"/>
                </a:solidFill>
                <a:latin typeface="Times New Roman" panose="02020603050405020304" pitchFamily="18" charset="0"/>
                <a:ea typeface="Calibri"/>
                <a:cs typeface="Times New Roman" panose="02020603050405020304" pitchFamily="18" charset="0"/>
              </a:rPr>
              <a:t>їх</a:t>
            </a:r>
            <a:r>
              <a:rPr lang="ru-RU" sz="2400" b="1" dirty="0">
                <a:solidFill>
                  <a:srgbClr val="002060"/>
                </a:solidFill>
                <a:latin typeface="Times New Roman" panose="02020603050405020304" pitchFamily="18" charset="0"/>
                <a:ea typeface="Calibri"/>
                <a:cs typeface="Times New Roman" panose="02020603050405020304" pitchFamily="18" charset="0"/>
              </a:rPr>
              <a:t>, на </a:t>
            </a:r>
            <a:r>
              <a:rPr lang="ru-RU" sz="2400" b="1" dirty="0" err="1">
                <a:solidFill>
                  <a:srgbClr val="002060"/>
                </a:solidFill>
                <a:latin typeface="Times New Roman" panose="02020603050405020304" pitchFamily="18" charset="0"/>
                <a:ea typeface="Calibri"/>
                <a:cs typeface="Times New Roman" panose="02020603050405020304" pitchFamily="18" charset="0"/>
              </a:rPr>
              <a:t>відміну</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від</a:t>
            </a:r>
            <a:r>
              <a:rPr lang="ru-RU" sz="2400" b="1" dirty="0">
                <a:solidFill>
                  <a:srgbClr val="002060"/>
                </a:solidFill>
                <a:latin typeface="Times New Roman" panose="02020603050405020304" pitchFamily="18" charset="0"/>
                <a:ea typeface="Calibri"/>
                <a:cs typeface="Times New Roman" panose="02020603050405020304" pitchFamily="18" charset="0"/>
              </a:rPr>
              <a:t> методу </a:t>
            </a:r>
            <a:r>
              <a:rPr lang="ru-RU" sz="2400" b="1" dirty="0" err="1">
                <a:solidFill>
                  <a:srgbClr val="002060"/>
                </a:solidFill>
                <a:latin typeface="Times New Roman" panose="02020603050405020304" pitchFamily="18" charset="0"/>
                <a:ea typeface="Calibri"/>
                <a:cs typeface="Times New Roman" panose="02020603050405020304" pitchFamily="18" charset="0"/>
              </a:rPr>
              <a:t>періодів</a:t>
            </a:r>
            <a:r>
              <a:rPr lang="ru-RU" sz="2400" b="1" dirty="0">
                <a:solidFill>
                  <a:srgbClr val="002060"/>
                </a:solidFill>
                <a:latin typeface="Times New Roman" panose="02020603050405020304" pitchFamily="18" charset="0"/>
                <a:ea typeface="Calibri"/>
                <a:cs typeface="Times New Roman" panose="02020603050405020304" pitchFamily="18" charset="0"/>
              </a:rPr>
              <a:t>, не </a:t>
            </a:r>
            <a:r>
              <a:rPr lang="ru-RU" sz="2400" b="1" dirty="0" err="1">
                <a:solidFill>
                  <a:srgbClr val="002060"/>
                </a:solidFill>
                <a:latin typeface="Times New Roman" panose="02020603050405020304" pitchFamily="18" charset="0"/>
                <a:ea typeface="Calibri"/>
                <a:cs typeface="Times New Roman" panose="02020603050405020304" pitchFamily="18" charset="0"/>
              </a:rPr>
              <a:t>лімітують</a:t>
            </a:r>
            <a:r>
              <a:rPr lang="ru-RU" sz="2400" b="1" dirty="0">
                <a:solidFill>
                  <a:srgbClr val="002060"/>
                </a:solidFill>
                <a:latin typeface="Times New Roman" panose="02020603050405020304" pitchFamily="18" charset="0"/>
                <a:ea typeface="Calibri"/>
                <a:cs typeface="Times New Roman" panose="02020603050405020304" pitchFamily="18" charset="0"/>
              </a:rPr>
              <a:t>. </a:t>
            </a:r>
            <a:endParaRPr lang="ru-RU" b="1" dirty="0">
              <a:solidFill>
                <a:srgbClr val="002060"/>
              </a:solidFill>
            </a:endParaRPr>
          </a:p>
        </p:txBody>
      </p:sp>
    </p:spTree>
    <p:extLst>
      <p:ext uri="{BB962C8B-B14F-4D97-AF65-F5344CB8AC3E}">
        <p14:creationId xmlns:p14="http://schemas.microsoft.com/office/powerpoint/2010/main" val="1284077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1746517981"/>
              </p:ext>
            </p:extLst>
          </p:nvPr>
        </p:nvGraphicFramePr>
        <p:xfrm>
          <a:off x="395534" y="1484784"/>
          <a:ext cx="8496946" cy="4363720"/>
        </p:xfrm>
        <a:graphic>
          <a:graphicData uri="http://schemas.openxmlformats.org/drawingml/2006/table">
            <a:tbl>
              <a:tblPr/>
              <a:tblGrid>
                <a:gridCol w="108012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368152">
                  <a:extLst>
                    <a:ext uri="{9D8B030D-6E8A-4147-A177-3AD203B41FA5}">
                      <a16:colId xmlns:a16="http://schemas.microsoft.com/office/drawing/2014/main" val="20004"/>
                    </a:ext>
                  </a:extLst>
                </a:gridCol>
                <a:gridCol w="1440160">
                  <a:extLst>
                    <a:ext uri="{9D8B030D-6E8A-4147-A177-3AD203B41FA5}">
                      <a16:colId xmlns:a16="http://schemas.microsoft.com/office/drawing/2014/main" val="20005"/>
                    </a:ext>
                  </a:extLst>
                </a:gridCol>
              </a:tblGrid>
              <a:tr h="1477144">
                <a:tc>
                  <a:txBody>
                    <a:bodyPr/>
                    <a:lstStyle/>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Номер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групи</a:t>
                      </a:r>
                      <a:endParaRPr lang="ru-RU" sz="2000" b="1" dirty="0">
                        <a:solidFill>
                          <a:srgbClr val="002060"/>
                        </a:solidFill>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Призначен-ня</a:t>
                      </a: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групи</a:t>
                      </a:r>
                      <a:endParaRPr lang="ru-RU" sz="2000" b="1" dirty="0">
                        <a:solidFill>
                          <a:srgbClr val="002060"/>
                        </a:solidFill>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Зрівняльний</a:t>
                      </a: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період</a:t>
                      </a:r>
                      <a:r>
                        <a:rPr lang="ru-RU" sz="2000" b="1" dirty="0">
                          <a:solidFill>
                            <a:srgbClr val="002060"/>
                          </a:solidFill>
                          <a:effectLst/>
                          <a:latin typeface="Times New Roman" panose="02020603050405020304" pitchFamily="18" charset="0"/>
                          <a:ea typeface="Calibri"/>
                          <a:cs typeface="Times New Roman" panose="02020603050405020304" pitchFamily="18" charset="0"/>
                        </a:rPr>
                        <a:t> (15-</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40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діб</a:t>
                      </a:r>
                      <a:r>
                        <a:rPr lang="ru-RU" sz="2000" b="1" dirty="0">
                          <a:solidFill>
                            <a:srgbClr val="002060"/>
                          </a:solidFill>
                          <a:effectLst/>
                          <a:latin typeface="Times New Roman" panose="02020603050405020304" pitchFamily="18" charset="0"/>
                          <a:ea typeface="Calibri"/>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Перехідний</a:t>
                      </a: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період</a:t>
                      </a: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(7-10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діб</a:t>
                      </a:r>
                      <a:r>
                        <a:rPr lang="ru-RU" sz="2000" b="1" dirty="0">
                          <a:solidFill>
                            <a:srgbClr val="002060"/>
                          </a:solidFill>
                          <a:effectLst/>
                          <a:latin typeface="Times New Roman" panose="02020603050405020304" pitchFamily="18" charset="0"/>
                          <a:ea typeface="Calibri"/>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Головний</a:t>
                      </a:r>
                      <a:endParaRPr lang="ru-RU" sz="2000" b="1" dirty="0">
                        <a:solidFill>
                          <a:srgbClr val="002060"/>
                        </a:solidFill>
                        <a:effectLst/>
                        <a:latin typeface="Times New Roman" panose="02020603050405020304" pitchFamily="18" charset="0"/>
                        <a:ea typeface="Calibri"/>
                        <a:cs typeface="Times New Roman" panose="02020603050405020304" pitchFamily="18" charset="0"/>
                      </a:endParaRPr>
                    </a:p>
                    <a:p>
                      <a:pPr algn="ctr">
                        <a:lnSpc>
                          <a:spcPct val="115000"/>
                        </a:lnSpc>
                        <a:spcAft>
                          <a:spcPts val="1000"/>
                        </a:spcAft>
                      </a:pP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період</a:t>
                      </a: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(не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менше</a:t>
                      </a:r>
                      <a:r>
                        <a:rPr lang="ru-RU" sz="2000" b="1" dirty="0">
                          <a:solidFill>
                            <a:srgbClr val="002060"/>
                          </a:solidFill>
                          <a:effectLst/>
                          <a:latin typeface="Times New Roman" panose="02020603050405020304" pitchFamily="18" charset="0"/>
                          <a:ea typeface="Calibri"/>
                          <a:cs typeface="Times New Roman" panose="02020603050405020304" pitchFamily="18" charset="0"/>
                        </a:rPr>
                        <a:t> 45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діб</a:t>
                      </a:r>
                      <a:r>
                        <a:rPr lang="ru-RU" sz="2000" b="1" dirty="0">
                          <a:solidFill>
                            <a:srgbClr val="002060"/>
                          </a:solidFill>
                          <a:effectLst/>
                          <a:latin typeface="Times New Roman" panose="02020603050405020304" pitchFamily="18" charset="0"/>
                          <a:ea typeface="Calibri"/>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Заключний</a:t>
                      </a: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r>
                        <a:rPr lang="ru-RU" sz="2000" b="1" dirty="0" err="1">
                          <a:solidFill>
                            <a:srgbClr val="002060"/>
                          </a:solidFill>
                          <a:effectLst/>
                          <a:latin typeface="Times New Roman" panose="02020603050405020304" pitchFamily="18" charset="0"/>
                          <a:ea typeface="Calibri"/>
                          <a:cs typeface="Times New Roman" panose="02020603050405020304" pitchFamily="18" charset="0"/>
                        </a:rPr>
                        <a:t>період</a:t>
                      </a: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1800" b="1" dirty="0">
                          <a:solidFill>
                            <a:srgbClr val="002060"/>
                          </a:solidFill>
                          <a:effectLst/>
                          <a:latin typeface="Times New Roman" panose="02020603050405020304" pitchFamily="18" charset="0"/>
                          <a:ea typeface="Calibri"/>
                          <a:cs typeface="Times New Roman" panose="02020603050405020304" pitchFamily="18" charset="0"/>
                        </a:rPr>
                        <a:t>(30-</a:t>
                      </a:r>
                    </a:p>
                    <a:p>
                      <a:pPr algn="ctr">
                        <a:lnSpc>
                          <a:spcPct val="115000"/>
                        </a:lnSpc>
                        <a:spcAft>
                          <a:spcPts val="1000"/>
                        </a:spcAft>
                      </a:pPr>
                      <a:r>
                        <a:rPr lang="ru-RU" sz="1800" b="1" dirty="0">
                          <a:solidFill>
                            <a:srgbClr val="002060"/>
                          </a:solidFill>
                          <a:effectLst/>
                          <a:latin typeface="Times New Roman" panose="02020603050405020304" pitchFamily="18" charset="0"/>
                          <a:ea typeface="Calibri"/>
                          <a:cs typeface="Times New Roman" panose="02020603050405020304" pitchFamily="18" charset="0"/>
                        </a:rPr>
                        <a:t>60 </a:t>
                      </a:r>
                      <a:r>
                        <a:rPr lang="ru-RU" sz="1800" b="1" dirty="0" err="1">
                          <a:solidFill>
                            <a:srgbClr val="002060"/>
                          </a:solidFill>
                          <a:effectLst/>
                          <a:latin typeface="Times New Roman" panose="02020603050405020304" pitchFamily="18" charset="0"/>
                          <a:ea typeface="Calibri"/>
                          <a:cs typeface="Times New Roman" panose="02020603050405020304" pitchFamily="18" charset="0"/>
                        </a:rPr>
                        <a:t>діб</a:t>
                      </a:r>
                      <a:r>
                        <a:rPr lang="ru-RU" sz="1800" b="1" dirty="0">
                          <a:solidFill>
                            <a:srgbClr val="002060"/>
                          </a:solidFill>
                          <a:effectLst/>
                          <a:latin typeface="Times New Roman" panose="02020603050405020304" pitchFamily="18" charset="0"/>
                          <a:ea typeface="Calibri"/>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0169">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Контрольна</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ОК</a:t>
                      </a:r>
                    </a:p>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(основний комплекс)</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ОК</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ОК</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ОК</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77144">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Дослідна</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ОК</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Поступовий</a:t>
                      </a:r>
                    </a:p>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перехід на режим досліду</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solidFill>
                            <a:srgbClr val="002060"/>
                          </a:solidFill>
                          <a:effectLst/>
                          <a:latin typeface="Times New Roman" panose="02020603050405020304" pitchFamily="18" charset="0"/>
                          <a:ea typeface="Calibri"/>
                          <a:cs typeface="Times New Roman" panose="02020603050405020304" pitchFamily="18" charset="0"/>
                        </a:rPr>
                        <a:t>ОК±дослід жуваний фактор</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 </a:t>
                      </a:r>
                    </a:p>
                    <a:p>
                      <a:pPr algn="ctr">
                        <a:lnSpc>
                          <a:spcPct val="115000"/>
                        </a:lnSpc>
                        <a:spcAft>
                          <a:spcPts val="1000"/>
                        </a:spcAft>
                      </a:pPr>
                      <a:r>
                        <a:rPr lang="ru-RU" sz="2000" b="1" dirty="0">
                          <a:solidFill>
                            <a:srgbClr val="002060"/>
                          </a:solidFill>
                          <a:effectLst/>
                          <a:latin typeface="Times New Roman" panose="02020603050405020304" pitchFamily="18" charset="0"/>
                          <a:ea typeface="Calibri"/>
                          <a:cs typeface="Times New Roman" panose="02020603050405020304" pitchFamily="18" charset="0"/>
                        </a:rPr>
                        <a:t>ОК</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4" name="Rectangle 1"/>
          <p:cNvSpPr>
            <a:spLocks noGrp="1" noChangeArrowheads="1"/>
          </p:cNvSpPr>
          <p:nvPr>
            <p:ph type="title"/>
          </p:nvPr>
        </p:nvSpPr>
        <p:spPr bwMode="auto">
          <a:xfrm>
            <a:off x="467545" y="740767"/>
            <a:ext cx="84256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24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Схема постановки </a:t>
            </a:r>
            <a:r>
              <a:rPr kumimoji="0" lang="ru-RU" altLang="ru-RU" sz="2400" b="1" i="0" u="none" strike="noStrike" cap="none" normalizeH="0" baseline="0" dirty="0" err="1">
                <a:ln>
                  <a:noFill/>
                </a:ln>
                <a:solidFill>
                  <a:srgbClr val="C00000"/>
                </a:solidFill>
                <a:effectLst/>
                <a:latin typeface="Times New Roman" pitchFamily="18" charset="0"/>
                <a:ea typeface="Calibri" pitchFamily="34" charset="0"/>
                <a:cs typeface="Times New Roman" pitchFamily="18" charset="0"/>
              </a:rPr>
              <a:t>досліду</a:t>
            </a:r>
            <a:r>
              <a:rPr kumimoji="0" lang="ru-RU" altLang="ru-RU" sz="24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 методом </a:t>
            </a:r>
            <a:r>
              <a:rPr kumimoji="0" lang="ru-RU" altLang="ru-RU" sz="2400" b="1" i="0" u="none" strike="noStrike" cap="none" normalizeH="0" baseline="0" dirty="0" err="1">
                <a:ln>
                  <a:noFill/>
                </a:ln>
                <a:solidFill>
                  <a:srgbClr val="C00000"/>
                </a:solidFill>
                <a:effectLst/>
                <a:latin typeface="Times New Roman" pitchFamily="18" charset="0"/>
                <a:ea typeface="Calibri" pitchFamily="34" charset="0"/>
                <a:cs typeface="Times New Roman" pitchFamily="18" charset="0"/>
              </a:rPr>
              <a:t>груп</a:t>
            </a:r>
            <a:endParaRPr kumimoji="0" lang="ru-RU" altLang="ru-RU" sz="2400" b="0" i="0" u="none" strike="noStrike" cap="none" normalizeH="0" baseline="0" dirty="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val="1998718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80920" cy="6912768"/>
          </a:xfrm>
        </p:spPr>
        <p:txBody>
          <a:bodyPr/>
          <a:lstStyle/>
          <a:p>
            <a:pPr indent="449580">
              <a:lnSpc>
                <a:spcPct val="115000"/>
              </a:lnSpc>
              <a:spcAft>
                <a:spcPts val="1000"/>
              </a:spcAft>
            </a:pPr>
            <a:r>
              <a:rPr lang="ru-RU" sz="2400" dirty="0">
                <a:solidFill>
                  <a:srgbClr val="C00000"/>
                </a:solidFill>
                <a:latin typeface="Times New Roman" panose="02020603050405020304" pitchFamily="18" charset="0"/>
                <a:ea typeface="Calibri"/>
                <a:cs typeface="Times New Roman" panose="02020603050405020304" pitchFamily="18" charset="0"/>
              </a:rPr>
              <a:t>У </a:t>
            </a:r>
            <a:r>
              <a:rPr lang="ru-RU" sz="2400" b="1" i="1" dirty="0" err="1">
                <a:solidFill>
                  <a:srgbClr val="C00000"/>
                </a:solidFill>
                <a:latin typeface="Times New Roman" panose="02020603050405020304" pitchFamily="18" charset="0"/>
                <a:ea typeface="Calibri"/>
                <a:cs typeface="Times New Roman" panose="02020603050405020304" pitchFamily="18" charset="0"/>
              </a:rPr>
              <a:t>зрівняльний</a:t>
            </a:r>
            <a:r>
              <a:rPr lang="ru-RU" sz="2400" b="1" i="1" dirty="0">
                <a:solidFill>
                  <a:srgbClr val="C00000"/>
                </a:solidFill>
                <a:latin typeface="Times New Roman" panose="02020603050405020304" pitchFamily="18" charset="0"/>
                <a:ea typeface="Calibri"/>
                <a:cs typeface="Times New Roman" panose="02020603050405020304" pitchFamily="18" charset="0"/>
              </a:rPr>
              <a:t> </a:t>
            </a:r>
            <a:r>
              <a:rPr lang="ru-RU" sz="2400" b="1" i="1" dirty="0" err="1">
                <a:solidFill>
                  <a:srgbClr val="C00000"/>
                </a:solidFill>
                <a:latin typeface="Times New Roman" panose="02020603050405020304" pitchFamily="18" charset="0"/>
                <a:ea typeface="Calibri"/>
                <a:cs typeface="Times New Roman" panose="02020603050405020304" pitchFamily="18" charset="0"/>
              </a:rPr>
              <a:t>період</a:t>
            </a:r>
            <a:r>
              <a:rPr lang="ru-RU" sz="2400" b="1" i="1" dirty="0">
                <a:solidFill>
                  <a:srgbClr val="C00000"/>
                </a:solidFill>
                <a:latin typeface="Times New Roman" panose="02020603050405020304" pitchFamily="18" charset="0"/>
                <a:ea typeface="Calibri"/>
                <a:cs typeface="Times New Roman" panose="02020603050405020304" pitchFamily="18" charset="0"/>
              </a:rPr>
              <a:t> </a:t>
            </a:r>
            <a:r>
              <a:rPr lang="ru-RU" sz="2400" b="1" i="1" dirty="0">
                <a:solidFill>
                  <a:srgbClr val="FFFF00"/>
                </a:solidFill>
                <a:latin typeface="Times New Roman" panose="02020603050405020304" pitchFamily="18" charset="0"/>
                <a:ea typeface="Calibri"/>
                <a:cs typeface="Times New Roman" panose="02020603050405020304" pitchFamily="18" charset="0"/>
              </a:rPr>
              <a:t>-</a:t>
            </a:r>
            <a:r>
              <a:rPr lang="ru-RU" sz="2400" dirty="0" err="1">
                <a:solidFill>
                  <a:srgbClr val="002060"/>
                </a:solidFill>
                <a:latin typeface="Times New Roman" panose="02020603050405020304" pitchFamily="18" charset="0"/>
                <a:ea typeface="Calibri"/>
                <a:cs typeface="Times New Roman" panose="02020603050405020304" pitchFamily="18" charset="0"/>
              </a:rPr>
              <a:t>визначають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максимальну</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аналогічність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підібраних</a:t>
            </a:r>
            <a:r>
              <a:rPr lang="ru-RU" sz="2400" dirty="0">
                <a:solidFill>
                  <a:srgbClr val="002060"/>
                </a:solidFill>
                <a:latin typeface="Times New Roman" panose="02020603050405020304" pitchFamily="18" charset="0"/>
                <a:ea typeface="Calibri"/>
                <a:cs typeface="Times New Roman" panose="02020603050405020304" pitchFamily="18" charset="0"/>
              </a:rPr>
              <a:t> у </a:t>
            </a:r>
            <a:r>
              <a:rPr lang="ru-RU" sz="2400" dirty="0" err="1">
                <a:solidFill>
                  <a:srgbClr val="002060"/>
                </a:solidFill>
                <a:latin typeface="Times New Roman" panose="02020603050405020304" pitchFamily="18" charset="0"/>
                <a:ea typeface="Calibri"/>
                <a:cs typeface="Times New Roman" panose="02020603050405020304" pitchFamily="18" charset="0"/>
              </a:rPr>
              <a:t>контрольну</a:t>
            </a:r>
            <a:r>
              <a:rPr lang="ru-RU" sz="2400" dirty="0">
                <a:solidFill>
                  <a:srgbClr val="002060"/>
                </a:solidFill>
                <a:latin typeface="Times New Roman" panose="02020603050405020304" pitchFamily="18" charset="0"/>
                <a:ea typeface="Calibri"/>
                <a:cs typeface="Times New Roman" panose="02020603050405020304" pitchFamily="18" charset="0"/>
              </a:rPr>
              <a:t> і </a:t>
            </a:r>
            <a:r>
              <a:rPr lang="ru-RU" sz="2400" dirty="0" err="1">
                <a:solidFill>
                  <a:srgbClr val="002060"/>
                </a:solidFill>
                <a:latin typeface="Times New Roman" panose="02020603050405020304" pitchFamily="18" charset="0"/>
                <a:ea typeface="Calibri"/>
                <a:cs typeface="Times New Roman" panose="02020603050405020304" pitchFamily="18" charset="0"/>
              </a:rPr>
              <a:t>дослідні</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групи</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Тривалість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залежить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від</a:t>
            </a:r>
            <a:r>
              <a:rPr lang="ru-RU" sz="2400" dirty="0">
                <a:solidFill>
                  <a:srgbClr val="002060"/>
                </a:solidFill>
                <a:latin typeface="Times New Roman" panose="02020603050405020304" pitchFamily="18" charset="0"/>
                <a:ea typeface="Calibri"/>
                <a:cs typeface="Times New Roman" panose="02020603050405020304" pitchFamily="18" charset="0"/>
              </a:rPr>
              <a:t> виду </a:t>
            </a:r>
            <a:r>
              <a:rPr lang="ru-RU" sz="2400"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dirty="0">
                <a:solidFill>
                  <a:srgbClr val="002060"/>
                </a:solidFill>
                <a:latin typeface="Times New Roman" panose="02020603050405020304" pitchFamily="18" charset="0"/>
                <a:ea typeface="Calibri"/>
                <a:cs typeface="Times New Roman" panose="02020603050405020304" pitchFamily="18" charset="0"/>
              </a:rPr>
              <a:t> та </a:t>
            </a:r>
            <a:r>
              <a:rPr lang="ru-RU" sz="2400" dirty="0" err="1">
                <a:solidFill>
                  <a:srgbClr val="002060"/>
                </a:solidFill>
                <a:latin typeface="Times New Roman" panose="02020603050405020304" pitchFamily="18" charset="0"/>
                <a:ea typeface="Calibri"/>
                <a:cs typeface="Times New Roman" panose="02020603050405020304" pitchFamily="18" charset="0"/>
              </a:rPr>
              <a:t>досліджуваних</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факторів</a:t>
            </a:r>
            <a:r>
              <a:rPr lang="ru-RU" sz="2400" dirty="0">
                <a:solidFill>
                  <a:srgbClr val="002060"/>
                </a:solidFill>
                <a:latin typeface="Times New Roman" panose="02020603050405020304" pitchFamily="18" charset="0"/>
                <a:ea typeface="Calibri"/>
                <a:cs typeface="Times New Roman" panose="02020603050405020304" pitchFamily="18" charset="0"/>
              </a:rPr>
              <a:t>, умов </a:t>
            </a:r>
            <a:r>
              <a:rPr lang="ru-RU" sz="2400" dirty="0" err="1">
                <a:solidFill>
                  <a:srgbClr val="002060"/>
                </a:solidFill>
                <a:latin typeface="Times New Roman" panose="02020603050405020304" pitchFamily="18" charset="0"/>
                <a:ea typeface="Calibri"/>
                <a:cs typeface="Times New Roman" panose="02020603050405020304" pitchFamily="18" charset="0"/>
              </a:rPr>
              <a:t>попереднього</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утримання</a:t>
            </a:r>
            <a:r>
              <a:rPr lang="ru-RU" sz="2400" dirty="0">
                <a:solidFill>
                  <a:srgbClr val="002060"/>
                </a:solidFill>
                <a:latin typeface="Times New Roman" panose="02020603050405020304" pitchFamily="18" charset="0"/>
                <a:ea typeface="Calibri"/>
                <a:cs typeface="Times New Roman" panose="02020603050405020304" pitchFamily="18" charset="0"/>
              </a:rPr>
              <a:t> і </a:t>
            </a:r>
            <a:r>
              <a:rPr lang="ru-RU" sz="2400" dirty="0" err="1">
                <a:solidFill>
                  <a:srgbClr val="002060"/>
                </a:solidFill>
                <a:latin typeface="Times New Roman" panose="02020603050405020304" pitchFamily="18" charset="0"/>
                <a:ea typeface="Calibri"/>
                <a:cs typeface="Times New Roman" panose="02020603050405020304" pitchFamily="18" charset="0"/>
              </a:rPr>
              <a:t>годівлі</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жуйні</a:t>
            </a:r>
            <a:r>
              <a:rPr lang="ru-RU" sz="2400" dirty="0">
                <a:solidFill>
                  <a:srgbClr val="002060"/>
                </a:solidFill>
                <a:latin typeface="Times New Roman" panose="02020603050405020304" pitchFamily="18" charset="0"/>
                <a:ea typeface="Calibri"/>
                <a:cs typeface="Times New Roman" panose="02020603050405020304" pitchFamily="18" charset="0"/>
              </a:rPr>
              <a:t> - 30-40,  </a:t>
            </a:r>
            <a:r>
              <a:rPr lang="ru-RU" sz="2400" dirty="0" err="1">
                <a:solidFill>
                  <a:srgbClr val="002060"/>
                </a:solidFill>
                <a:latin typeface="Times New Roman" panose="02020603050405020304" pitchFamily="18" charset="0"/>
                <a:ea typeface="Calibri"/>
                <a:cs typeface="Times New Roman" panose="02020603050405020304" pitchFamily="18" charset="0"/>
              </a:rPr>
              <a:t>свині</a:t>
            </a:r>
            <a:r>
              <a:rPr lang="ru-RU" sz="2400" dirty="0">
                <a:solidFill>
                  <a:srgbClr val="002060"/>
                </a:solidFill>
                <a:latin typeface="Times New Roman" panose="02020603050405020304" pitchFamily="18" charset="0"/>
                <a:ea typeface="Calibri"/>
                <a:cs typeface="Times New Roman" panose="02020603050405020304" pitchFamily="18" charset="0"/>
              </a:rPr>
              <a:t>-  20-30 </a:t>
            </a:r>
            <a:r>
              <a:rPr lang="ru-RU" sz="2400" dirty="0" err="1">
                <a:solidFill>
                  <a:srgbClr val="002060"/>
                </a:solidFill>
                <a:latin typeface="Times New Roman" panose="02020603050405020304" pitchFamily="18" charset="0"/>
                <a:ea typeface="Calibri"/>
                <a:cs typeface="Times New Roman" panose="02020603050405020304" pitchFamily="18" charset="0"/>
              </a:rPr>
              <a:t>днів</a:t>
            </a:r>
            <a:r>
              <a:rPr lang="ru-RU" sz="2400" dirty="0">
                <a:solidFill>
                  <a:srgbClr val="002060"/>
                </a:solidFill>
                <a:latin typeface="Times New Roman" panose="02020603050405020304" pitchFamily="18" charset="0"/>
                <a:ea typeface="Calibri"/>
                <a:cs typeface="Times New Roman" panose="02020603050405020304" pitchFamily="18" charset="0"/>
              </a:rPr>
              <a:t>. </a:t>
            </a:r>
            <a:br>
              <a:rPr lang="ru-RU" sz="2400" dirty="0">
                <a:solidFill>
                  <a:srgbClr val="002060"/>
                </a:solidFill>
                <a:latin typeface="Times New Roman" panose="02020603050405020304" pitchFamily="18" charset="0"/>
                <a:ea typeface="Calibri"/>
                <a:cs typeface="Times New Roman" panose="02020603050405020304" pitchFamily="18" charset="0"/>
              </a:rPr>
            </a:br>
            <a:r>
              <a:rPr lang="ru-RU" sz="2400" dirty="0" err="1">
                <a:solidFill>
                  <a:srgbClr val="002060"/>
                </a:solidFill>
                <a:latin typeface="Times New Roman" panose="02020603050405020304" pitchFamily="18" charset="0"/>
                <a:ea typeface="Calibri"/>
                <a:cs typeface="Times New Roman" panose="02020603050405020304" pitchFamily="18" charset="0"/>
              </a:rPr>
              <a:t>Останні</a:t>
            </a:r>
            <a:r>
              <a:rPr lang="ru-RU" sz="2400" dirty="0">
                <a:solidFill>
                  <a:srgbClr val="002060"/>
                </a:solidFill>
                <a:latin typeface="Times New Roman" panose="02020603050405020304" pitchFamily="18" charset="0"/>
                <a:ea typeface="Calibri"/>
                <a:cs typeface="Times New Roman" panose="02020603050405020304" pitchFamily="18" charset="0"/>
              </a:rPr>
              <a:t> 6-10 </a:t>
            </a:r>
            <a:r>
              <a:rPr lang="ru-RU" sz="2400" dirty="0" err="1">
                <a:solidFill>
                  <a:srgbClr val="002060"/>
                </a:solidFill>
                <a:latin typeface="Times New Roman" panose="02020603050405020304" pitchFamily="18" charset="0"/>
                <a:ea typeface="Calibri"/>
                <a:cs typeface="Times New Roman" panose="02020603050405020304" pitchFamily="18" charset="0"/>
              </a:rPr>
              <a:t>вважаються</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обліковими</a:t>
            </a:r>
            <a:r>
              <a:rPr lang="ru-RU" sz="2400" dirty="0">
                <a:solidFill>
                  <a:srgbClr val="002060"/>
                </a:solidFill>
                <a:latin typeface="Times New Roman" panose="02020603050405020304" pitchFamily="18" charset="0"/>
                <a:ea typeface="Calibri"/>
                <a:cs typeface="Times New Roman" panose="02020603050405020304" pitchFamily="18" charset="0"/>
              </a:rPr>
              <a:t>, а </a:t>
            </a:r>
            <a:r>
              <a:rPr lang="ru-RU" sz="2400" dirty="0" err="1">
                <a:solidFill>
                  <a:srgbClr val="002060"/>
                </a:solidFill>
                <a:latin typeface="Times New Roman" panose="02020603050405020304" pitchFamily="18" charset="0"/>
                <a:ea typeface="Calibri"/>
                <a:cs typeface="Times New Roman" panose="02020603050405020304" pitchFamily="18" charset="0"/>
              </a:rPr>
              <a:t>решта</a:t>
            </a:r>
            <a:r>
              <a:rPr lang="ru-RU" sz="2400" dirty="0">
                <a:solidFill>
                  <a:srgbClr val="002060"/>
                </a:solidFill>
                <a:latin typeface="Times New Roman" panose="02020603050405020304" pitchFamily="18" charset="0"/>
                <a:ea typeface="Calibri"/>
                <a:cs typeface="Times New Roman" panose="02020603050405020304" pitchFamily="18" charset="0"/>
              </a:rPr>
              <a:t> - </a:t>
            </a:r>
            <a:r>
              <a:rPr lang="ru-RU" sz="2400" dirty="0" err="1">
                <a:solidFill>
                  <a:srgbClr val="002060"/>
                </a:solidFill>
                <a:latin typeface="Times New Roman" panose="02020603050405020304" pitchFamily="18" charset="0"/>
                <a:ea typeface="Calibri"/>
                <a:cs typeface="Times New Roman" panose="02020603050405020304" pitchFamily="18" charset="0"/>
              </a:rPr>
              <a:t>підготовчими</a:t>
            </a:r>
            <a:r>
              <a:rPr lang="ru-RU" sz="2400" dirty="0">
                <a:solidFill>
                  <a:srgbClr val="002060"/>
                </a:solidFill>
                <a:latin typeface="Times New Roman" panose="02020603050405020304" pitchFamily="18" charset="0"/>
                <a:ea typeface="Calibri"/>
                <a:cs typeface="Times New Roman" panose="02020603050405020304" pitchFamily="18" charset="0"/>
              </a:rPr>
              <a:t>.</a:t>
            </a:r>
            <a:br>
              <a:rPr lang="ru-RU" sz="2400" dirty="0">
                <a:solidFill>
                  <a:srgbClr val="002060"/>
                </a:solidFill>
                <a:latin typeface="Times New Roman" panose="02020603050405020304" pitchFamily="18" charset="0"/>
                <a:ea typeface="Calibri"/>
                <a:cs typeface="Times New Roman" panose="02020603050405020304" pitchFamily="18" charset="0"/>
              </a:rPr>
            </a:b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Годують</a:t>
            </a:r>
            <a:r>
              <a:rPr lang="ru-RU" sz="2400" dirty="0">
                <a:solidFill>
                  <a:srgbClr val="002060"/>
                </a:solidFill>
                <a:latin typeface="Times New Roman" panose="02020603050405020304" pitchFamily="18" charset="0"/>
                <a:ea typeface="Calibri"/>
                <a:cs typeface="Times New Roman" panose="02020603050405020304" pitchFamily="18" charset="0"/>
              </a:rPr>
              <a:t> і </a:t>
            </a:r>
            <a:r>
              <a:rPr lang="ru-RU" sz="2400" dirty="0" err="1">
                <a:solidFill>
                  <a:srgbClr val="002060"/>
                </a:solidFill>
                <a:latin typeface="Times New Roman" panose="02020603050405020304" pitchFamily="18" charset="0"/>
                <a:ea typeface="Calibri"/>
                <a:cs typeface="Times New Roman" panose="02020603050405020304" pitchFamily="18" charset="0"/>
              </a:rPr>
              <a:t>утримують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піддослідних</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dirty="0">
                <a:solidFill>
                  <a:srgbClr val="002060"/>
                </a:solidFill>
                <a:latin typeface="Times New Roman" panose="02020603050405020304" pitchFamily="18" charset="0"/>
                <a:ea typeface="Calibri"/>
                <a:cs typeface="Times New Roman" panose="02020603050405020304" pitchFamily="18" charset="0"/>
              </a:rPr>
              <a:t> у </a:t>
            </a:r>
            <a:r>
              <a:rPr lang="ru-RU" sz="2400" dirty="0" err="1">
                <a:solidFill>
                  <a:srgbClr val="002060"/>
                </a:solidFill>
                <a:latin typeface="Times New Roman" panose="02020603050405020304" pitchFamily="18" charset="0"/>
                <a:ea typeface="Calibri"/>
                <a:cs typeface="Times New Roman" panose="02020603050405020304" pitchFamily="18" charset="0"/>
              </a:rPr>
              <a:t>цей</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період</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однаково</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визначаючи</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їх</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енергію</a:t>
            </a:r>
            <a:r>
              <a:rPr lang="ru-RU" sz="2400" dirty="0">
                <a:solidFill>
                  <a:srgbClr val="002060"/>
                </a:solidFill>
                <a:latin typeface="Times New Roman" panose="02020603050405020304" pitchFamily="18" charset="0"/>
                <a:ea typeface="Calibri"/>
                <a:cs typeface="Times New Roman" panose="02020603050405020304" pitchFamily="18" charset="0"/>
              </a:rPr>
              <a:t> росту, </a:t>
            </a:r>
            <a:r>
              <a:rPr lang="ru-RU" sz="2400" dirty="0" err="1">
                <a:solidFill>
                  <a:srgbClr val="002060"/>
                </a:solidFill>
                <a:latin typeface="Times New Roman" panose="02020603050405020304" pitchFamily="18" charset="0"/>
                <a:ea typeface="Calibri"/>
                <a:cs typeface="Times New Roman" panose="02020603050405020304" pitchFamily="18" charset="0"/>
              </a:rPr>
              <a:t>продуктивність</a:t>
            </a:r>
            <a:r>
              <a:rPr lang="ru-RU" sz="2400" dirty="0">
                <a:solidFill>
                  <a:srgbClr val="002060"/>
                </a:solidFill>
                <a:latin typeface="Times New Roman" panose="02020603050405020304" pitchFamily="18" charset="0"/>
                <a:ea typeface="Calibri"/>
                <a:cs typeface="Times New Roman" panose="02020603050405020304" pitchFamily="18" charset="0"/>
              </a:rPr>
              <a:t> та </a:t>
            </a:r>
            <a:r>
              <a:rPr lang="ru-RU" sz="2400" dirty="0" err="1">
                <a:solidFill>
                  <a:srgbClr val="002060"/>
                </a:solidFill>
                <a:latin typeface="Times New Roman" panose="02020603050405020304" pitchFamily="18" charset="0"/>
                <a:ea typeface="Calibri"/>
                <a:cs typeface="Times New Roman" panose="02020603050405020304" pitchFamily="18" charset="0"/>
              </a:rPr>
              <a:t>інші</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показники</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передбачені</a:t>
            </a:r>
            <a:r>
              <a:rPr lang="ru-RU" sz="2400" dirty="0">
                <a:solidFill>
                  <a:srgbClr val="002060"/>
                </a:solidFill>
                <a:latin typeface="Times New Roman" panose="02020603050405020304" pitchFamily="18" charset="0"/>
                <a:ea typeface="Calibri"/>
                <a:cs typeface="Times New Roman" panose="02020603050405020304" pitchFamily="18" charset="0"/>
              </a:rPr>
              <a:t> методикою.</a:t>
            </a:r>
            <a:br>
              <a:rPr lang="ru-RU" sz="2400" dirty="0">
                <a:solidFill>
                  <a:srgbClr val="002060"/>
                </a:solidFill>
                <a:latin typeface="Times New Roman" panose="02020603050405020304" pitchFamily="18" charset="0"/>
                <a:ea typeface="Calibri"/>
                <a:cs typeface="Times New Roman" panose="02020603050405020304" pitchFamily="18" charset="0"/>
              </a:rPr>
            </a:b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Порівнюючи</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отримані</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результати</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проводять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вирівнювання</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груп</a:t>
            </a:r>
            <a:r>
              <a:rPr lang="ru-RU" sz="2400" dirty="0">
                <a:solidFill>
                  <a:srgbClr val="002060"/>
                </a:solidFill>
                <a:latin typeface="Times New Roman" panose="02020603050405020304" pitchFamily="18" charset="0"/>
                <a:ea typeface="Calibri"/>
                <a:cs typeface="Times New Roman" panose="02020603050405020304" pitchFamily="18" charset="0"/>
              </a:rPr>
              <a:t>, шляхом </a:t>
            </a:r>
            <a:r>
              <a:rPr lang="ru-RU" sz="2400" dirty="0" err="1">
                <a:solidFill>
                  <a:srgbClr val="002060"/>
                </a:solidFill>
                <a:latin typeface="Times New Roman" panose="02020603050405020304" pitchFamily="18" charset="0"/>
                <a:ea typeface="Calibri"/>
                <a:cs typeface="Times New Roman" panose="02020603050405020304" pitchFamily="18" charset="0"/>
              </a:rPr>
              <a:t>переведення</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із</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групи</a:t>
            </a:r>
            <a:r>
              <a:rPr lang="ru-RU" sz="2400" dirty="0">
                <a:solidFill>
                  <a:srgbClr val="002060"/>
                </a:solidFill>
                <a:latin typeface="Times New Roman" panose="02020603050405020304" pitchFamily="18" charset="0"/>
                <a:ea typeface="Calibri"/>
                <a:cs typeface="Times New Roman" panose="02020603050405020304" pitchFamily="18" charset="0"/>
              </a:rPr>
              <a:t> в </a:t>
            </a:r>
            <a:r>
              <a:rPr lang="ru-RU" sz="2400" dirty="0" err="1">
                <a:solidFill>
                  <a:srgbClr val="002060"/>
                </a:solidFill>
                <a:latin typeface="Times New Roman" panose="02020603050405020304" pitchFamily="18" charset="0"/>
                <a:ea typeface="Calibri"/>
                <a:cs typeface="Times New Roman" panose="02020603050405020304" pitchFamily="18" charset="0"/>
              </a:rPr>
              <a:t>групу</a:t>
            </a:r>
            <a:r>
              <a:rPr lang="ru-RU" sz="2400" dirty="0">
                <a:solidFill>
                  <a:srgbClr val="002060"/>
                </a:solidFill>
                <a:latin typeface="Times New Roman" panose="02020603050405020304" pitchFamily="18" charset="0"/>
                <a:ea typeface="Calibri"/>
                <a:cs typeface="Times New Roman" panose="02020603050405020304" pitchFamily="18" charset="0"/>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3456493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75724"/>
            <a:ext cx="8496944" cy="5921628"/>
          </a:xfrm>
        </p:spPr>
        <p:txBody>
          <a:bodyPr/>
          <a:lstStyle/>
          <a:p>
            <a:pPr indent="449580">
              <a:lnSpc>
                <a:spcPts val="2700"/>
              </a:lnSpc>
              <a:spcAft>
                <a:spcPts val="1000"/>
              </a:spcAft>
            </a:pPr>
            <a:r>
              <a:rPr lang="ru-RU" sz="2400" b="1" dirty="0">
                <a:solidFill>
                  <a:srgbClr val="006600"/>
                </a:solidFill>
                <a:latin typeface="Times New Roman"/>
                <a:ea typeface="Calibri"/>
                <a:cs typeface="Times New Roman"/>
              </a:rPr>
              <a:t>У </a:t>
            </a:r>
            <a:r>
              <a:rPr lang="ru-RU" sz="2400" b="1" i="1" dirty="0" err="1">
                <a:solidFill>
                  <a:srgbClr val="C00000"/>
                </a:solidFill>
                <a:latin typeface="Times New Roman"/>
                <a:ea typeface="Calibri"/>
                <a:cs typeface="Times New Roman"/>
              </a:rPr>
              <a:t>головний</a:t>
            </a:r>
            <a:r>
              <a:rPr lang="ru-RU" sz="2400" b="1" i="1" dirty="0">
                <a:solidFill>
                  <a:srgbClr val="C00000"/>
                </a:solidFill>
                <a:latin typeface="Times New Roman"/>
                <a:ea typeface="Calibri"/>
                <a:cs typeface="Times New Roman"/>
              </a:rPr>
              <a:t> </a:t>
            </a:r>
            <a:r>
              <a:rPr lang="ru-RU" sz="2400" b="1" i="1" dirty="0" err="1">
                <a:solidFill>
                  <a:srgbClr val="C00000"/>
                </a:solidFill>
                <a:latin typeface="Times New Roman"/>
                <a:ea typeface="Calibri"/>
                <a:cs typeface="Times New Roman"/>
              </a:rPr>
              <a:t>період</a:t>
            </a:r>
            <a:r>
              <a:rPr lang="ru-RU" sz="2400" b="1" i="1" dirty="0">
                <a:solidFill>
                  <a:srgbClr val="C00000"/>
                </a:solidFill>
                <a:latin typeface="Times New Roman"/>
                <a:ea typeface="Calibri"/>
                <a:cs typeface="Times New Roman"/>
              </a:rPr>
              <a:t> </a:t>
            </a:r>
            <a:r>
              <a:rPr lang="ru-RU" sz="2400" b="1" dirty="0" err="1">
                <a:solidFill>
                  <a:srgbClr val="006600"/>
                </a:solidFill>
                <a:latin typeface="Times New Roman"/>
                <a:ea typeface="Calibri"/>
                <a:cs typeface="Times New Roman"/>
              </a:rPr>
              <a:t>досліду</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переведення</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тварин</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із</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групи</a:t>
            </a:r>
            <a:r>
              <a:rPr lang="ru-RU" sz="2400" b="1" dirty="0">
                <a:solidFill>
                  <a:srgbClr val="006600"/>
                </a:solidFill>
                <a:latin typeface="Times New Roman"/>
                <a:ea typeface="Calibri"/>
                <a:cs typeface="Times New Roman"/>
              </a:rPr>
              <a:t> в </a:t>
            </a:r>
            <a:r>
              <a:rPr lang="ru-RU" sz="2400" b="1" dirty="0" err="1">
                <a:solidFill>
                  <a:srgbClr val="006600"/>
                </a:solidFill>
                <a:latin typeface="Times New Roman"/>
                <a:ea typeface="Calibri"/>
                <a:cs typeface="Times New Roman"/>
              </a:rPr>
              <a:t>групу</a:t>
            </a:r>
            <a:r>
              <a:rPr lang="ru-RU" sz="2400" b="1" dirty="0">
                <a:solidFill>
                  <a:srgbClr val="006600"/>
                </a:solidFill>
                <a:latin typeface="Times New Roman"/>
                <a:ea typeface="Calibri"/>
                <a:cs typeface="Times New Roman"/>
              </a:rPr>
              <a:t> не </a:t>
            </a:r>
            <a:r>
              <a:rPr lang="ru-RU" sz="2400" b="1" dirty="0" err="1">
                <a:solidFill>
                  <a:srgbClr val="006600"/>
                </a:solidFill>
                <a:latin typeface="Times New Roman"/>
                <a:ea typeface="Calibri"/>
                <a:cs typeface="Times New Roman"/>
              </a:rPr>
              <a:t>допускається</a:t>
            </a:r>
            <a:r>
              <a:rPr lang="ru-RU" sz="2400" b="1" dirty="0">
                <a:solidFill>
                  <a:srgbClr val="006600"/>
                </a:solidFill>
                <a:latin typeface="Times New Roman"/>
                <a:ea typeface="Calibri"/>
                <a:cs typeface="Times New Roman"/>
              </a:rPr>
              <a:t>, а </a:t>
            </a:r>
            <a:r>
              <a:rPr lang="ru-RU" sz="2400" b="1" dirty="0" err="1">
                <a:solidFill>
                  <a:srgbClr val="006600"/>
                </a:solidFill>
                <a:latin typeface="Times New Roman"/>
                <a:ea typeface="Calibri"/>
                <a:cs typeface="Times New Roman"/>
              </a:rPr>
              <a:t>вибуття</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їх</a:t>
            </a:r>
            <a:r>
              <a:rPr lang="ru-RU" sz="2400" b="1" dirty="0">
                <a:solidFill>
                  <a:srgbClr val="006600"/>
                </a:solidFill>
                <a:latin typeface="Times New Roman"/>
                <a:ea typeface="Calibri"/>
                <a:cs typeface="Times New Roman"/>
              </a:rPr>
              <a:t> з </a:t>
            </a:r>
            <a:r>
              <a:rPr lang="ru-RU" sz="2400" b="1" dirty="0" err="1">
                <a:solidFill>
                  <a:srgbClr val="006600"/>
                </a:solidFill>
                <a:latin typeface="Times New Roman"/>
                <a:ea typeface="Calibri"/>
                <a:cs typeface="Times New Roman"/>
              </a:rPr>
              <a:t>досліду</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можливе</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тільки</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внаслідок</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нещасного</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випадку</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або</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хвороби</a:t>
            </a:r>
            <a:r>
              <a:rPr lang="ru-RU" sz="2400" b="1" dirty="0">
                <a:solidFill>
                  <a:srgbClr val="006600"/>
                </a:solidFill>
                <a:latin typeface="Times New Roman"/>
                <a:ea typeface="Calibri"/>
                <a:cs typeface="Times New Roman"/>
              </a:rPr>
              <a:t>. </a:t>
            </a:r>
            <a:br>
              <a:rPr lang="ru-RU" sz="2400" b="1" dirty="0">
                <a:solidFill>
                  <a:srgbClr val="006600"/>
                </a:solidFill>
                <a:latin typeface="Times New Roman"/>
                <a:ea typeface="Calibri"/>
                <a:cs typeface="Times New Roman"/>
              </a:rPr>
            </a:br>
            <a:br>
              <a:rPr lang="ru-RU" sz="2400" b="1" dirty="0">
                <a:solidFill>
                  <a:srgbClr val="006600"/>
                </a:solidFill>
                <a:latin typeface="Calibri"/>
                <a:ea typeface="Calibri"/>
                <a:cs typeface="Times New Roman"/>
              </a:rPr>
            </a:br>
            <a:r>
              <a:rPr lang="ru-RU" sz="2400" b="1" dirty="0">
                <a:solidFill>
                  <a:srgbClr val="006600"/>
                </a:solidFill>
                <a:latin typeface="Calibri"/>
                <a:ea typeface="Calibri"/>
                <a:cs typeface="Times New Roman"/>
              </a:rPr>
              <a:t>	</a:t>
            </a:r>
            <a:r>
              <a:rPr lang="ru-RU" sz="2400" b="1" dirty="0">
                <a:solidFill>
                  <a:srgbClr val="006600"/>
                </a:solidFill>
                <a:latin typeface="Times New Roman"/>
                <a:ea typeface="Calibri"/>
                <a:cs typeface="Times New Roman"/>
              </a:rPr>
              <a:t>З </a:t>
            </a:r>
            <a:r>
              <a:rPr lang="ru-RU" sz="2400" b="1" dirty="0" err="1">
                <a:solidFill>
                  <a:srgbClr val="006600"/>
                </a:solidFill>
                <a:latin typeface="Times New Roman"/>
                <a:ea typeface="Calibri"/>
                <a:cs typeface="Times New Roman"/>
              </a:rPr>
              <a:t>першого</a:t>
            </a:r>
            <a:r>
              <a:rPr lang="ru-RU" sz="2400" b="1" dirty="0">
                <a:solidFill>
                  <a:srgbClr val="006600"/>
                </a:solidFill>
                <a:latin typeface="Times New Roman"/>
                <a:ea typeface="Calibri"/>
                <a:cs typeface="Times New Roman"/>
              </a:rPr>
              <a:t> дня головного </a:t>
            </a:r>
            <a:r>
              <a:rPr lang="ru-RU" sz="2400" b="1" dirty="0" err="1">
                <a:solidFill>
                  <a:srgbClr val="006600"/>
                </a:solidFill>
                <a:latin typeface="Times New Roman"/>
                <a:ea typeface="Calibri"/>
                <a:cs typeface="Times New Roman"/>
              </a:rPr>
              <a:t>періоду</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вводять</a:t>
            </a:r>
            <a:r>
              <a:rPr lang="ru-RU" sz="2400" b="1" dirty="0">
                <a:solidFill>
                  <a:srgbClr val="006600"/>
                </a:solidFill>
                <a:latin typeface="Times New Roman"/>
                <a:ea typeface="Calibri"/>
                <a:cs typeface="Times New Roman"/>
              </a:rPr>
              <a:t> у </a:t>
            </a:r>
            <a:r>
              <a:rPr lang="ru-RU" sz="2400" b="1" dirty="0" err="1">
                <a:solidFill>
                  <a:srgbClr val="006600"/>
                </a:solidFill>
                <a:latin typeface="Times New Roman"/>
                <a:ea typeface="Calibri"/>
                <a:cs typeface="Times New Roman"/>
              </a:rPr>
              <a:t>дію</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досліджуваний</a:t>
            </a:r>
            <a:r>
              <a:rPr lang="ru-RU" sz="2400" b="1" dirty="0">
                <a:solidFill>
                  <a:srgbClr val="006600"/>
                </a:solidFill>
                <a:latin typeface="Times New Roman"/>
                <a:ea typeface="Calibri"/>
                <a:cs typeface="Times New Roman"/>
              </a:rPr>
              <a:t> фактор </a:t>
            </a:r>
            <a:r>
              <a:rPr lang="ru-RU" sz="2400" b="1" dirty="0" err="1">
                <a:solidFill>
                  <a:srgbClr val="006600"/>
                </a:solidFill>
                <a:latin typeface="Times New Roman"/>
                <a:ea typeface="Calibri"/>
                <a:cs typeface="Times New Roman"/>
              </a:rPr>
              <a:t>або</a:t>
            </a:r>
            <a:r>
              <a:rPr lang="ru-RU" sz="2400" b="1" dirty="0">
                <a:solidFill>
                  <a:srgbClr val="006600"/>
                </a:solidFill>
                <a:latin typeface="Times New Roman"/>
                <a:ea typeface="Calibri"/>
                <a:cs typeface="Times New Roman"/>
              </a:rPr>
              <a:t> комплекс </a:t>
            </a:r>
            <a:r>
              <a:rPr lang="ru-RU" sz="2400" b="1" dirty="0" err="1">
                <a:solidFill>
                  <a:srgbClr val="006600"/>
                </a:solidFill>
                <a:latin typeface="Times New Roman"/>
                <a:ea typeface="Calibri"/>
                <a:cs typeface="Times New Roman"/>
              </a:rPr>
              <a:t>факторів</a:t>
            </a:r>
            <a:r>
              <a:rPr lang="ru-RU" sz="2400" b="1" dirty="0">
                <a:solidFill>
                  <a:srgbClr val="006600"/>
                </a:solidFill>
                <a:latin typeface="Times New Roman"/>
                <a:ea typeface="Calibri"/>
                <a:cs typeface="Times New Roman"/>
              </a:rPr>
              <a:t> і </a:t>
            </a:r>
            <a:r>
              <a:rPr lang="ru-RU" sz="2400" b="1" dirty="0" err="1">
                <a:solidFill>
                  <a:srgbClr val="006600"/>
                </a:solidFill>
                <a:latin typeface="Times New Roman"/>
                <a:ea typeface="Calibri"/>
                <a:cs typeface="Times New Roman"/>
              </a:rPr>
              <a:t>здійснюють</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контрольні</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визначення</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передбачені</a:t>
            </a:r>
            <a:r>
              <a:rPr lang="ru-RU" sz="2400" b="1" dirty="0">
                <a:solidFill>
                  <a:srgbClr val="006600"/>
                </a:solidFill>
                <a:latin typeface="Times New Roman"/>
                <a:ea typeface="Calibri"/>
                <a:cs typeface="Times New Roman"/>
              </a:rPr>
              <a:t> методикою. </a:t>
            </a:r>
            <a:r>
              <a:rPr lang="ru-RU" sz="2400" b="1" dirty="0" err="1">
                <a:solidFill>
                  <a:srgbClr val="006600"/>
                </a:solidFill>
                <a:latin typeface="Times New Roman"/>
                <a:ea typeface="Calibri"/>
                <a:cs typeface="Times New Roman"/>
              </a:rPr>
              <a:t>Тривалість</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цього</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періоду</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залежить</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від</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завдань</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дослідження</a:t>
            </a:r>
            <a:r>
              <a:rPr lang="ru-RU" sz="2400" b="1" dirty="0">
                <a:solidFill>
                  <a:srgbClr val="006600"/>
                </a:solidFill>
                <a:latin typeface="Times New Roman"/>
                <a:ea typeface="Calibri"/>
                <a:cs typeface="Times New Roman"/>
              </a:rPr>
              <a:t> і </a:t>
            </a:r>
            <a:r>
              <a:rPr lang="ru-RU" sz="2400" b="1" dirty="0" err="1">
                <a:solidFill>
                  <a:srgbClr val="006600"/>
                </a:solidFill>
                <a:latin typeface="Times New Roman"/>
                <a:ea typeface="Calibri"/>
                <a:cs typeface="Times New Roman"/>
              </a:rPr>
              <a:t>може</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становити</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від</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кількох</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тижнів</a:t>
            </a:r>
            <a:r>
              <a:rPr lang="ru-RU" sz="2400" b="1" dirty="0">
                <a:solidFill>
                  <a:srgbClr val="006600"/>
                </a:solidFill>
                <a:latin typeface="Times New Roman"/>
                <a:ea typeface="Calibri"/>
                <a:cs typeface="Times New Roman"/>
              </a:rPr>
              <a:t> до </a:t>
            </a:r>
            <a:r>
              <a:rPr lang="ru-RU" sz="2400" b="1" dirty="0" err="1">
                <a:solidFill>
                  <a:srgbClr val="006600"/>
                </a:solidFill>
                <a:latin typeface="Times New Roman"/>
                <a:ea typeface="Calibri"/>
                <a:cs typeface="Times New Roman"/>
              </a:rPr>
              <a:t>кількох</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місяців</a:t>
            </a:r>
            <a:r>
              <a:rPr lang="ru-RU" sz="2400" b="1" dirty="0">
                <a:solidFill>
                  <a:srgbClr val="006600"/>
                </a:solidFill>
                <a:latin typeface="Times New Roman"/>
                <a:ea typeface="Calibri"/>
                <a:cs typeface="Times New Roman"/>
              </a:rPr>
              <a:t> і </a:t>
            </a:r>
            <a:r>
              <a:rPr lang="ru-RU" sz="2400" b="1" dirty="0" err="1">
                <a:solidFill>
                  <a:srgbClr val="006600"/>
                </a:solidFill>
                <a:latin typeface="Times New Roman"/>
                <a:ea typeface="Calibri"/>
                <a:cs typeface="Times New Roman"/>
              </a:rPr>
              <a:t>навіть</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років</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Найчастіше</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він</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відповідає</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тривалості</a:t>
            </a:r>
            <a:r>
              <a:rPr lang="ru-RU" sz="2400" b="1" dirty="0">
                <a:solidFill>
                  <a:srgbClr val="006600"/>
                </a:solidFill>
                <a:latin typeface="Times New Roman"/>
                <a:ea typeface="Calibri"/>
                <a:cs typeface="Times New Roman"/>
              </a:rPr>
              <a:t> и </a:t>
            </a:r>
            <a:r>
              <a:rPr lang="ru-RU" sz="2400" b="1" dirty="0" err="1">
                <a:solidFill>
                  <a:srgbClr val="006600"/>
                </a:solidFill>
                <a:latin typeface="Times New Roman"/>
                <a:ea typeface="Calibri"/>
                <a:cs typeface="Times New Roman"/>
              </a:rPr>
              <a:t>виробничого</a:t>
            </a:r>
            <a:r>
              <a:rPr lang="ru-RU" sz="2400" b="1" dirty="0">
                <a:solidFill>
                  <a:srgbClr val="006600"/>
                </a:solidFill>
                <a:latin typeface="Times New Roman"/>
                <a:ea typeface="Calibri"/>
                <a:cs typeface="Times New Roman"/>
              </a:rPr>
              <a:t> циклу </a:t>
            </a:r>
            <a:r>
              <a:rPr lang="ru-RU" sz="2400" b="1" dirty="0" err="1">
                <a:solidFill>
                  <a:srgbClr val="006600"/>
                </a:solidFill>
                <a:latin typeface="Times New Roman"/>
                <a:ea typeface="Calibri"/>
                <a:cs typeface="Times New Roman"/>
              </a:rPr>
              <a:t>або</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певній</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фазі</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фізіологічного</a:t>
            </a:r>
            <a:r>
              <a:rPr lang="ru-RU" sz="2400" b="1" dirty="0">
                <a:solidFill>
                  <a:srgbClr val="006600"/>
                </a:solidFill>
                <a:latin typeface="Times New Roman"/>
                <a:ea typeface="Calibri"/>
                <a:cs typeface="Times New Roman"/>
              </a:rPr>
              <a:t> стану </a:t>
            </a:r>
            <a:r>
              <a:rPr lang="ru-RU" sz="2400" b="1" dirty="0" err="1">
                <a:solidFill>
                  <a:srgbClr val="006600"/>
                </a:solidFill>
                <a:latin typeface="Times New Roman"/>
                <a:ea typeface="Calibri"/>
                <a:cs typeface="Times New Roman"/>
              </a:rPr>
              <a:t>тварини</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лактація</a:t>
            </a:r>
            <a:r>
              <a:rPr lang="ru-RU" sz="2400" b="1" dirty="0">
                <a:solidFill>
                  <a:srgbClr val="006600"/>
                </a:solidFill>
                <a:latin typeface="Times New Roman"/>
                <a:ea typeface="Calibri"/>
                <a:cs typeface="Times New Roman"/>
              </a:rPr>
              <a:t>, яйцекладка, </a:t>
            </a:r>
            <a:r>
              <a:rPr lang="ru-RU" sz="2400" b="1" dirty="0" err="1">
                <a:solidFill>
                  <a:srgbClr val="006600"/>
                </a:solidFill>
                <a:latin typeface="Times New Roman"/>
                <a:ea typeface="Calibri"/>
                <a:cs typeface="Times New Roman"/>
              </a:rPr>
              <a:t>тільність</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поросність</a:t>
            </a:r>
            <a:r>
              <a:rPr lang="ru-RU" sz="2400" b="1" dirty="0">
                <a:solidFill>
                  <a:srgbClr val="006600"/>
                </a:solidFill>
                <a:latin typeface="Times New Roman"/>
                <a:ea typeface="Calibri"/>
                <a:cs typeface="Times New Roman"/>
              </a:rPr>
              <a:t> </a:t>
            </a:r>
            <a:r>
              <a:rPr lang="ru-RU" sz="2400" b="1" dirty="0" err="1">
                <a:solidFill>
                  <a:srgbClr val="006600"/>
                </a:solidFill>
                <a:latin typeface="Times New Roman"/>
                <a:ea typeface="Calibri"/>
                <a:cs typeface="Times New Roman"/>
              </a:rPr>
              <a:t>тощо</a:t>
            </a:r>
            <a:r>
              <a:rPr lang="ru-RU" sz="2400" b="1" dirty="0">
                <a:solidFill>
                  <a:srgbClr val="006600"/>
                </a:solidFill>
                <a:latin typeface="Times New Roman"/>
                <a:ea typeface="Calibri"/>
                <a:cs typeface="Times New Roman"/>
              </a:rPr>
              <a:t>).</a:t>
            </a:r>
            <a:br>
              <a:rPr lang="ru-RU" sz="2400" b="1" dirty="0">
                <a:solidFill>
                  <a:srgbClr val="006600"/>
                </a:solidFill>
                <a:latin typeface="Times New Roman"/>
                <a:ea typeface="Calibri"/>
                <a:cs typeface="Times New Roman"/>
              </a:rPr>
            </a:br>
            <a:r>
              <a:rPr lang="ru-RU" sz="2400" dirty="0">
                <a:solidFill>
                  <a:srgbClr val="003300"/>
                </a:solidFill>
                <a:latin typeface="Times New Roman" panose="02020603050405020304" pitchFamily="18" charset="0"/>
                <a:ea typeface="Calibri"/>
                <a:cs typeface="Times New Roman" panose="02020603050405020304" pitchFamily="18" charset="0"/>
              </a:rPr>
              <a:t>У головному </a:t>
            </a:r>
            <a:r>
              <a:rPr lang="ru-RU" sz="2400" dirty="0" err="1">
                <a:solidFill>
                  <a:srgbClr val="003300"/>
                </a:solidFill>
                <a:latin typeface="Times New Roman" panose="02020603050405020304" pitchFamily="18" charset="0"/>
                <a:ea typeface="Calibri"/>
                <a:cs typeface="Times New Roman" panose="02020603050405020304" pitchFamily="18" charset="0"/>
              </a:rPr>
              <a:t>періоді</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виділяють</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i="1" dirty="0" err="1">
                <a:solidFill>
                  <a:srgbClr val="003300"/>
                </a:solidFill>
                <a:latin typeface="Times New Roman" panose="02020603050405020304" pitchFamily="18" charset="0"/>
                <a:ea typeface="Calibri"/>
                <a:cs typeface="Times New Roman" panose="02020603050405020304" pitchFamily="18" charset="0"/>
              </a:rPr>
              <a:t>обліковий</a:t>
            </a:r>
            <a:r>
              <a:rPr lang="ru-RU" sz="2400" i="1" dirty="0">
                <a:solidFill>
                  <a:srgbClr val="003300"/>
                </a:solidFill>
                <a:latin typeface="Times New Roman" panose="02020603050405020304" pitchFamily="18" charset="0"/>
                <a:ea typeface="Calibri"/>
                <a:cs typeface="Times New Roman" panose="02020603050405020304" pitchFamily="18" charset="0"/>
              </a:rPr>
              <a:t> </a:t>
            </a:r>
            <a:r>
              <a:rPr lang="ru-RU" sz="2400" i="1" dirty="0" err="1">
                <a:solidFill>
                  <a:srgbClr val="003300"/>
                </a:solidFill>
                <a:latin typeface="Times New Roman" panose="02020603050405020304" pitchFamily="18" charset="0"/>
                <a:ea typeface="Calibri"/>
                <a:cs typeface="Times New Roman" panose="02020603050405020304" pitchFamily="18" charset="0"/>
              </a:rPr>
              <a:t>підперіод</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протягом</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якого</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визначають</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різні</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показники</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перетравність</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поживних</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речовин</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раціонів</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гематологічні</a:t>
            </a:r>
            <a:r>
              <a:rPr lang="ru-RU" sz="2400" dirty="0">
                <a:solidFill>
                  <a:srgbClr val="003300"/>
                </a:solidFill>
                <a:latin typeface="Times New Roman" panose="02020603050405020304" pitchFamily="18" charset="0"/>
                <a:ea typeface="Calibri"/>
                <a:cs typeface="Times New Roman" panose="02020603050405020304" pitchFamily="18" charset="0"/>
              </a:rPr>
              <a:t> та </a:t>
            </a:r>
            <a:r>
              <a:rPr lang="ru-RU" sz="2400" dirty="0" err="1">
                <a:solidFill>
                  <a:srgbClr val="003300"/>
                </a:solidFill>
                <a:latin typeface="Times New Roman" panose="02020603050405020304" pitchFamily="18" charset="0"/>
                <a:ea typeface="Calibri"/>
                <a:cs typeface="Times New Roman" panose="02020603050405020304" pitchFamily="18" charset="0"/>
              </a:rPr>
              <a:t>ін</a:t>
            </a:r>
            <a:r>
              <a:rPr lang="ru-RU" sz="2400" dirty="0">
                <a:solidFill>
                  <a:srgbClr val="003300"/>
                </a:solidFill>
                <a:latin typeface="Times New Roman" panose="02020603050405020304" pitchFamily="18" charset="0"/>
                <a:ea typeface="Calibri"/>
                <a:cs typeface="Times New Roman" panose="02020603050405020304" pitchFamily="18" charset="0"/>
              </a:rPr>
              <a:t>.). </a:t>
            </a:r>
            <a:br>
              <a:rPr lang="ru-RU" sz="2400" dirty="0">
                <a:solidFill>
                  <a:srgbClr val="003300"/>
                </a:solidFill>
                <a:latin typeface="Times New Roman" panose="02020603050405020304" pitchFamily="18" charset="0"/>
                <a:ea typeface="Calibri"/>
                <a:cs typeface="Times New Roman" panose="02020603050405020304" pitchFamily="18" charset="0"/>
              </a:rPr>
            </a:br>
            <a:r>
              <a:rPr lang="ru-RU" sz="2400" dirty="0">
                <a:solidFill>
                  <a:srgbClr val="003300"/>
                </a:solidFill>
                <a:latin typeface="Times New Roman" panose="02020603050405020304" pitchFamily="18" charset="0"/>
                <a:ea typeface="Calibri"/>
                <a:cs typeface="Times New Roman" panose="02020603050405020304" pitchFamily="18" charset="0"/>
              </a:rPr>
              <a:t>	</a:t>
            </a:r>
            <a:br>
              <a:rPr lang="ru-RU" sz="2400" dirty="0">
                <a:solidFill>
                  <a:prstClr val="white"/>
                </a:solidFill>
                <a:latin typeface="Calibri"/>
                <a:ea typeface="Calibri"/>
                <a:cs typeface="Times New Roman"/>
              </a:rPr>
            </a:br>
            <a:endParaRPr lang="ru-RU" dirty="0"/>
          </a:p>
        </p:txBody>
      </p:sp>
    </p:spTree>
    <p:extLst>
      <p:ext uri="{BB962C8B-B14F-4D97-AF65-F5344CB8AC3E}">
        <p14:creationId xmlns:p14="http://schemas.microsoft.com/office/powerpoint/2010/main" val="2329037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75724"/>
            <a:ext cx="8640960" cy="5921628"/>
          </a:xfrm>
        </p:spPr>
        <p:txBody>
          <a:bodyPr/>
          <a:lstStyle/>
          <a:p>
            <a:pPr indent="449580">
              <a:lnSpc>
                <a:spcPct val="150000"/>
              </a:lnSpc>
              <a:spcAft>
                <a:spcPts val="1000"/>
              </a:spcAft>
            </a:pPr>
            <a:r>
              <a:rPr lang="ru-RU" sz="2400" b="1" i="1" dirty="0" err="1">
                <a:solidFill>
                  <a:srgbClr val="C00000"/>
                </a:solidFill>
                <a:latin typeface="Times New Roman" panose="02020603050405020304" pitchFamily="18" charset="0"/>
                <a:ea typeface="Calibri"/>
                <a:cs typeface="Times New Roman" panose="02020603050405020304" pitchFamily="18" charset="0"/>
              </a:rPr>
              <a:t>Заключний</a:t>
            </a:r>
            <a:r>
              <a:rPr lang="ru-RU" sz="2400" b="1" i="1" dirty="0">
                <a:solidFill>
                  <a:srgbClr val="C00000"/>
                </a:solidFill>
                <a:latin typeface="Times New Roman" panose="02020603050405020304" pitchFamily="18" charset="0"/>
                <a:ea typeface="Calibri"/>
                <a:cs typeface="Times New Roman" panose="02020603050405020304" pitchFamily="18" charset="0"/>
              </a:rPr>
              <a:t> </a:t>
            </a:r>
            <a:r>
              <a:rPr lang="ru-RU" sz="2400" b="1" i="1" dirty="0" err="1">
                <a:solidFill>
                  <a:srgbClr val="C00000"/>
                </a:solidFill>
                <a:latin typeface="Times New Roman" panose="02020603050405020304" pitchFamily="18" charset="0"/>
                <a:ea typeface="Calibri"/>
                <a:cs typeface="Times New Roman" panose="02020603050405020304" pitchFamily="18" charset="0"/>
              </a:rPr>
              <a:t>період</a:t>
            </a:r>
            <a:r>
              <a:rPr lang="ru-RU" sz="2400" b="1" i="1" dirty="0">
                <a:solidFill>
                  <a:srgbClr val="C000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необхідний</a:t>
            </a:r>
            <a:r>
              <a:rPr lang="ru-RU" sz="2400" dirty="0">
                <a:solidFill>
                  <a:srgbClr val="003300"/>
                </a:solidFill>
                <a:latin typeface="Times New Roman" panose="02020603050405020304" pitchFamily="18" charset="0"/>
                <a:ea typeface="Calibri"/>
                <a:cs typeface="Times New Roman" panose="02020603050405020304" pitchFamily="18" charset="0"/>
              </a:rPr>
              <a:t> для того, </a:t>
            </a:r>
            <a:r>
              <a:rPr lang="ru-RU" sz="2400" dirty="0" err="1">
                <a:solidFill>
                  <a:srgbClr val="003300"/>
                </a:solidFill>
                <a:latin typeface="Times New Roman" panose="02020603050405020304" pitchFamily="18" charset="0"/>
                <a:ea typeface="Calibri"/>
                <a:cs typeface="Times New Roman" panose="02020603050405020304" pitchFamily="18" charset="0"/>
              </a:rPr>
              <a:t>щоб</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переконатися</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що</a:t>
            </a:r>
            <a:r>
              <a:rPr lang="ru-RU" sz="2400" dirty="0">
                <a:solidFill>
                  <a:srgbClr val="003300"/>
                </a:solidFill>
                <a:latin typeface="Times New Roman" panose="02020603050405020304" pitchFamily="18" charset="0"/>
                <a:ea typeface="Calibri"/>
                <a:cs typeface="Times New Roman" panose="02020603050405020304" pitchFamily="18" charset="0"/>
              </a:rPr>
              <a:t> за </a:t>
            </a:r>
            <a:r>
              <a:rPr lang="ru-RU" sz="2400" dirty="0" err="1">
                <a:solidFill>
                  <a:srgbClr val="003300"/>
                </a:solidFill>
                <a:latin typeface="Times New Roman" panose="02020603050405020304" pitchFamily="18" charset="0"/>
                <a:ea typeface="Calibri"/>
                <a:cs typeface="Times New Roman" panose="02020603050405020304" pitchFamily="18" charset="0"/>
              </a:rPr>
              <a:t>однакових</a:t>
            </a:r>
            <a:r>
              <a:rPr lang="ru-RU" sz="2400" dirty="0">
                <a:solidFill>
                  <a:srgbClr val="003300"/>
                </a:solidFill>
                <a:latin typeface="Times New Roman" panose="02020603050405020304" pitchFamily="18" charset="0"/>
                <a:ea typeface="Calibri"/>
                <a:cs typeface="Times New Roman" panose="02020603050405020304" pitchFamily="18" charset="0"/>
              </a:rPr>
              <a:t> умов </a:t>
            </a:r>
            <a:r>
              <a:rPr lang="ru-RU" sz="2400" dirty="0" err="1">
                <a:solidFill>
                  <a:srgbClr val="003300"/>
                </a:solidFill>
                <a:latin typeface="Times New Roman" panose="02020603050405020304" pitchFamily="18" charset="0"/>
                <a:ea typeface="Calibri"/>
                <a:cs typeface="Times New Roman" panose="02020603050405020304" pitchFamily="18" charset="0"/>
              </a:rPr>
              <a:t>годівлі</a:t>
            </a:r>
            <a:r>
              <a:rPr lang="ru-RU" sz="2400" dirty="0">
                <a:solidFill>
                  <a:srgbClr val="003300"/>
                </a:solidFill>
                <a:latin typeface="Times New Roman" panose="02020603050405020304" pitchFamily="18" charset="0"/>
                <a:ea typeface="Calibri"/>
                <a:cs typeface="Times New Roman" panose="02020603050405020304" pitchFamily="18" charset="0"/>
              </a:rPr>
              <a:t> і </a:t>
            </a:r>
            <a:r>
              <a:rPr lang="ru-RU" sz="2400" dirty="0" err="1">
                <a:solidFill>
                  <a:srgbClr val="003300"/>
                </a:solidFill>
                <a:latin typeface="Times New Roman" panose="02020603050405020304" pitchFamily="18" charset="0"/>
                <a:ea typeface="Calibri"/>
                <a:cs typeface="Times New Roman" panose="02020603050405020304" pitchFamily="18" charset="0"/>
              </a:rPr>
              <a:t>утримання</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тварини</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різних</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груп</a:t>
            </a:r>
            <a:r>
              <a:rPr lang="ru-RU" sz="2400" dirty="0">
                <a:solidFill>
                  <a:srgbClr val="003300"/>
                </a:solidFill>
                <a:latin typeface="Times New Roman" panose="02020603050405020304" pitchFamily="18" charset="0"/>
                <a:ea typeface="Calibri"/>
                <a:cs typeface="Times New Roman" panose="02020603050405020304" pitchFamily="18" charset="0"/>
              </a:rPr>
              <a:t> давали </a:t>
            </a:r>
            <a:r>
              <a:rPr lang="ru-RU" sz="2400" dirty="0" err="1">
                <a:solidFill>
                  <a:srgbClr val="003300"/>
                </a:solidFill>
                <a:latin typeface="Times New Roman" panose="02020603050405020304" pitchFamily="18" charset="0"/>
                <a:ea typeface="Calibri"/>
                <a:cs typeface="Times New Roman" panose="02020603050405020304" pitchFamily="18" charset="0"/>
              </a:rPr>
              <a:t>схожі</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результати</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тобто</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різниця</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між</a:t>
            </a:r>
            <a:r>
              <a:rPr lang="ru-RU" sz="2400" dirty="0">
                <a:solidFill>
                  <a:srgbClr val="003300"/>
                </a:solidFill>
                <a:latin typeface="Times New Roman" panose="02020603050405020304" pitchFamily="18" charset="0"/>
                <a:ea typeface="Calibri"/>
                <a:cs typeface="Times New Roman" panose="02020603050405020304" pitchFamily="18" charset="0"/>
              </a:rPr>
              <a:t> ними в </a:t>
            </a:r>
            <a:r>
              <a:rPr lang="ru-RU" sz="2400" dirty="0" err="1">
                <a:solidFill>
                  <a:srgbClr val="003300"/>
                </a:solidFill>
                <a:latin typeface="Times New Roman" panose="02020603050405020304" pitchFamily="18" charset="0"/>
                <a:ea typeface="Calibri"/>
                <a:cs typeface="Times New Roman" panose="02020603050405020304" pitchFamily="18" charset="0"/>
              </a:rPr>
              <a:t>головний</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період</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залежить</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тільки</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від</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досліджуваного</a:t>
            </a:r>
            <a:r>
              <a:rPr lang="ru-RU" sz="2400" dirty="0">
                <a:solidFill>
                  <a:srgbClr val="003300"/>
                </a:solidFill>
                <a:latin typeface="Times New Roman" panose="02020603050405020304" pitchFamily="18" charset="0"/>
                <a:ea typeface="Calibri"/>
                <a:cs typeface="Times New Roman" panose="02020603050405020304" pitchFamily="18" charset="0"/>
              </a:rPr>
              <a:t> фактора. </a:t>
            </a:r>
            <a:r>
              <a:rPr lang="ru-RU" sz="2400" dirty="0" err="1">
                <a:solidFill>
                  <a:srgbClr val="003300"/>
                </a:solidFill>
                <a:latin typeface="Times New Roman" panose="02020603050405020304" pitchFamily="18" charset="0"/>
                <a:ea typeface="Calibri"/>
                <a:cs typeface="Times New Roman" panose="02020603050405020304" pitchFamily="18" charset="0"/>
              </a:rPr>
              <a:t>Його</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можна</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виділяти</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лише</a:t>
            </a:r>
            <a:r>
              <a:rPr lang="ru-RU" sz="2400" dirty="0">
                <a:solidFill>
                  <a:srgbClr val="003300"/>
                </a:solidFill>
                <a:latin typeface="Times New Roman" panose="02020603050405020304" pitchFamily="18" charset="0"/>
                <a:ea typeface="Calibri"/>
                <a:cs typeface="Times New Roman" panose="02020603050405020304" pitchFamily="18" charset="0"/>
              </a:rPr>
              <a:t> в </a:t>
            </a:r>
            <a:r>
              <a:rPr lang="ru-RU" sz="2400" dirty="0" err="1">
                <a:solidFill>
                  <a:srgbClr val="003300"/>
                </a:solidFill>
                <a:latin typeface="Times New Roman" panose="02020603050405020304" pitchFamily="18" charset="0"/>
                <a:ea typeface="Calibri"/>
                <a:cs typeface="Times New Roman" panose="02020603050405020304" pitchFamily="18" charset="0"/>
              </a:rPr>
              <a:t>дослідах</a:t>
            </a:r>
            <a:r>
              <a:rPr lang="ru-RU" sz="2400" dirty="0">
                <a:solidFill>
                  <a:srgbClr val="003300"/>
                </a:solidFill>
                <a:latin typeface="Times New Roman" panose="02020603050405020304" pitchFamily="18" charset="0"/>
                <a:ea typeface="Calibri"/>
                <a:cs typeface="Times New Roman" panose="02020603050405020304" pitchFamily="18" charset="0"/>
              </a:rPr>
              <a:t> з </a:t>
            </a:r>
            <a:r>
              <a:rPr lang="ru-RU" sz="2400" dirty="0" err="1">
                <a:solidFill>
                  <a:srgbClr val="003300"/>
                </a:solidFill>
                <a:latin typeface="Times New Roman" panose="02020603050405020304" pitchFamily="18" charset="0"/>
                <a:ea typeface="Calibri"/>
                <a:cs typeface="Times New Roman" panose="02020603050405020304" pitchFamily="18" charset="0"/>
              </a:rPr>
              <a:t>дорослими</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тваринами</a:t>
            </a:r>
            <a:r>
              <a:rPr lang="ru-RU" sz="2400" dirty="0">
                <a:solidFill>
                  <a:srgbClr val="003300"/>
                </a:solidFill>
                <a:latin typeface="Times New Roman" panose="02020603050405020304" pitchFamily="18" charset="0"/>
                <a:ea typeface="Calibri"/>
                <a:cs typeface="Times New Roman" panose="02020603050405020304" pitchFamily="18" charset="0"/>
              </a:rPr>
              <a:t>. </a:t>
            </a:r>
            <a:br>
              <a:rPr lang="ru-RU" sz="2400" dirty="0">
                <a:solidFill>
                  <a:srgbClr val="003300"/>
                </a:solidFill>
                <a:latin typeface="Times New Roman" panose="02020603050405020304" pitchFamily="18" charset="0"/>
                <a:ea typeface="Calibri"/>
                <a:cs typeface="Times New Roman" panose="02020603050405020304" pitchFamily="18" charset="0"/>
              </a:rPr>
            </a:b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Залежно</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від</a:t>
            </a:r>
            <a:r>
              <a:rPr lang="ru-RU" sz="2400" dirty="0">
                <a:solidFill>
                  <a:srgbClr val="003300"/>
                </a:solidFill>
                <a:latin typeface="Times New Roman" panose="02020603050405020304" pitchFamily="18" charset="0"/>
                <a:ea typeface="Calibri"/>
                <a:cs typeface="Times New Roman" panose="02020603050405020304" pitchFamily="18" charset="0"/>
              </a:rPr>
              <a:t> мети і умов постановки </a:t>
            </a:r>
            <a:r>
              <a:rPr lang="ru-RU" sz="2400" dirty="0" err="1">
                <a:solidFill>
                  <a:srgbClr val="003300"/>
                </a:solidFill>
                <a:latin typeface="Times New Roman" panose="02020603050405020304" pitchFamily="18" charset="0"/>
                <a:ea typeface="Calibri"/>
                <a:cs typeface="Times New Roman" panose="02020603050405020304" pitchFamily="18" charset="0"/>
              </a:rPr>
              <a:t>експерименту</a:t>
            </a:r>
            <a:r>
              <a:rPr lang="ru-RU" sz="2400" dirty="0">
                <a:solidFill>
                  <a:srgbClr val="003300"/>
                </a:solidFill>
                <a:latin typeface="Times New Roman" panose="02020603050405020304" pitchFamily="18" charset="0"/>
                <a:ea typeface="Calibri"/>
                <a:cs typeface="Times New Roman" panose="02020603050405020304" pitchFamily="18" charset="0"/>
              </a:rPr>
              <a:t> методом </a:t>
            </a:r>
            <a:r>
              <a:rPr lang="ru-RU" sz="2400" dirty="0" err="1">
                <a:solidFill>
                  <a:srgbClr val="003300"/>
                </a:solidFill>
                <a:latin typeface="Times New Roman" panose="02020603050405020304" pitchFamily="18" charset="0"/>
                <a:ea typeface="Calibri"/>
                <a:cs typeface="Times New Roman" panose="02020603050405020304" pitchFamily="18" charset="0"/>
              </a:rPr>
              <a:t>груп</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можна</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скористатися</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кількома</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його</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різновидами</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основними</a:t>
            </a:r>
            <a:r>
              <a:rPr lang="ru-RU" sz="2400" dirty="0">
                <a:solidFill>
                  <a:srgbClr val="003300"/>
                </a:solidFill>
                <a:latin typeface="Times New Roman" panose="02020603050405020304" pitchFamily="18" charset="0"/>
                <a:ea typeface="Calibri"/>
                <a:cs typeface="Times New Roman" panose="02020603050405020304" pitchFamily="18" charset="0"/>
              </a:rPr>
              <a:t> з </a:t>
            </a:r>
            <a:r>
              <a:rPr lang="ru-RU" sz="2400" dirty="0" err="1">
                <a:solidFill>
                  <a:srgbClr val="003300"/>
                </a:solidFill>
                <a:latin typeface="Times New Roman" panose="02020603050405020304" pitchFamily="18" charset="0"/>
                <a:ea typeface="Calibri"/>
                <a:cs typeface="Times New Roman" panose="02020603050405020304" pitchFamily="18" charset="0"/>
              </a:rPr>
              <a:t>яких</a:t>
            </a:r>
            <a:r>
              <a:rPr lang="ru-RU" sz="2400" dirty="0">
                <a:solidFill>
                  <a:srgbClr val="003300"/>
                </a:solidFill>
                <a:latin typeface="Times New Roman" panose="02020603050405020304" pitchFamily="18" charset="0"/>
                <a:ea typeface="Calibri"/>
                <a:cs typeface="Times New Roman" panose="02020603050405020304" pitchFamily="18" charset="0"/>
              </a:rPr>
              <a:t> є метод пар-</a:t>
            </a:r>
            <a:r>
              <a:rPr lang="ru-RU" sz="2400" dirty="0" err="1">
                <a:solidFill>
                  <a:srgbClr val="003300"/>
                </a:solidFill>
                <a:latin typeface="Times New Roman" panose="02020603050405020304" pitchFamily="18" charset="0"/>
                <a:ea typeface="Calibri"/>
                <a:cs typeface="Times New Roman" panose="02020603050405020304" pitchFamily="18" charset="0"/>
              </a:rPr>
              <a:t>аналогів</a:t>
            </a:r>
            <a:r>
              <a:rPr lang="ru-RU" sz="2400" dirty="0">
                <a:solidFill>
                  <a:srgbClr val="003300"/>
                </a:solidFill>
                <a:latin typeface="Times New Roman" panose="02020603050405020304" pitchFamily="18" charset="0"/>
                <a:ea typeface="Calibri"/>
                <a:cs typeface="Times New Roman" panose="02020603050405020304" pitchFamily="18" charset="0"/>
              </a:rPr>
              <a:t> та метод </a:t>
            </a:r>
            <a:r>
              <a:rPr lang="ru-RU" sz="2400" dirty="0" err="1">
                <a:solidFill>
                  <a:srgbClr val="003300"/>
                </a:solidFill>
                <a:latin typeface="Times New Roman" panose="02020603050405020304" pitchFamily="18" charset="0"/>
                <a:ea typeface="Calibri"/>
                <a:cs typeface="Times New Roman" panose="02020603050405020304" pitchFamily="18" charset="0"/>
              </a:rPr>
              <a:t>збалансованих</a:t>
            </a:r>
            <a:r>
              <a:rPr lang="ru-RU" sz="2400" dirty="0">
                <a:solidFill>
                  <a:srgbClr val="003300"/>
                </a:solidFill>
                <a:latin typeface="Times New Roman" panose="02020603050405020304" pitchFamily="18" charset="0"/>
                <a:ea typeface="Calibri"/>
                <a:cs typeface="Times New Roman" panose="02020603050405020304" pitchFamily="18" charset="0"/>
              </a:rPr>
              <a:t> </a:t>
            </a:r>
            <a:r>
              <a:rPr lang="ru-RU" sz="2400" dirty="0" err="1">
                <a:solidFill>
                  <a:srgbClr val="003300"/>
                </a:solidFill>
                <a:latin typeface="Times New Roman" panose="02020603050405020304" pitchFamily="18" charset="0"/>
                <a:ea typeface="Calibri"/>
                <a:cs typeface="Times New Roman" panose="02020603050405020304" pitchFamily="18" charset="0"/>
              </a:rPr>
              <a:t>груп-аналогів</a:t>
            </a:r>
            <a:r>
              <a:rPr lang="ru-RU" sz="2400" dirty="0">
                <a:solidFill>
                  <a:srgbClr val="003300"/>
                </a:solidFill>
                <a:latin typeface="Times New Roman" panose="02020603050405020304" pitchFamily="18" charset="0"/>
                <a:ea typeface="Calibri"/>
                <a:cs typeface="Times New Roman" panose="02020603050405020304" pitchFamily="18" charset="0"/>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1715778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20688"/>
            <a:ext cx="7776864" cy="4841508"/>
          </a:xfrm>
        </p:spPr>
        <p:txBody>
          <a:bodyPr>
            <a:normAutofit fontScale="90000"/>
          </a:bodyPr>
          <a:lstStyle/>
          <a:p>
            <a:r>
              <a:rPr lang="ru-RU" dirty="0"/>
              <a:t>				</a:t>
            </a:r>
            <a:r>
              <a:rPr lang="ru-RU" b="1" dirty="0">
                <a:solidFill>
                  <a:srgbClr val="FF0000"/>
                </a:solidFill>
              </a:rPr>
              <a:t>	</a:t>
            </a:r>
            <a:r>
              <a:rPr lang="ru-RU" b="1" dirty="0">
                <a:solidFill>
                  <a:srgbClr val="FF0000"/>
                </a:solidFill>
                <a:latin typeface="Times New Roman"/>
                <a:ea typeface="Calibri"/>
                <a:cs typeface="Times New Roman"/>
              </a:rPr>
              <a:t>ЗМ</a:t>
            </a:r>
            <a:r>
              <a:rPr lang="uk-UA" b="1" dirty="0">
                <a:solidFill>
                  <a:srgbClr val="FF0000"/>
                </a:solidFill>
                <a:latin typeface="Times New Roman"/>
                <a:ea typeface="Calibri"/>
                <a:cs typeface="Times New Roman"/>
              </a:rPr>
              <a:t>І</a:t>
            </a:r>
            <a:r>
              <a:rPr lang="ru-RU" b="1" dirty="0">
                <a:solidFill>
                  <a:srgbClr val="FF0000"/>
                </a:solidFill>
                <a:latin typeface="Times New Roman"/>
                <a:ea typeface="Calibri"/>
                <a:cs typeface="Times New Roman"/>
              </a:rPr>
              <a:t>СТ</a:t>
            </a:r>
            <a:br>
              <a:rPr lang="ru-RU" dirty="0"/>
            </a:br>
            <a:r>
              <a:rPr lang="ru-RU" dirty="0"/>
              <a:t> </a:t>
            </a:r>
            <a:br>
              <a:rPr lang="ru-RU" dirty="0"/>
            </a:br>
            <a:r>
              <a:rPr lang="ru-RU" b="1" dirty="0">
                <a:solidFill>
                  <a:srgbClr val="002060"/>
                </a:solidFill>
                <a:latin typeface="Times New Roman" panose="02020603050405020304" pitchFamily="18" charset="0"/>
                <a:cs typeface="Times New Roman" panose="02020603050405020304" pitchFamily="18" charset="0"/>
              </a:rPr>
              <a:t>1.	</a:t>
            </a:r>
            <a:r>
              <a:rPr lang="ru-RU" b="1" dirty="0" err="1">
                <a:solidFill>
                  <a:srgbClr val="002060"/>
                </a:solidFill>
                <a:latin typeface="Times New Roman" panose="02020603050405020304" pitchFamily="18" charset="0"/>
                <a:cs typeface="Times New Roman" panose="02020603050405020304" pitchFamily="18" charset="0"/>
              </a:rPr>
              <a:t>Принципи</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класифікації</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методів</a:t>
            </a:r>
            <a:r>
              <a:rPr lang="ru-RU" b="1" dirty="0">
                <a:solidFill>
                  <a:srgbClr val="002060"/>
                </a:solidFill>
                <a:latin typeface="Times New Roman" panose="02020603050405020304" pitchFamily="18" charset="0"/>
                <a:cs typeface="Times New Roman" panose="02020603050405020304" pitchFamily="18" charset="0"/>
              </a:rPr>
              <a:t>  постановки </a:t>
            </a:r>
            <a:r>
              <a:rPr lang="ru-RU" b="1" dirty="0" err="1">
                <a:solidFill>
                  <a:srgbClr val="002060"/>
                </a:solidFill>
                <a:latin typeface="Times New Roman" panose="02020603050405020304" pitchFamily="18" charset="0"/>
                <a:cs typeface="Times New Roman" panose="02020603050405020304" pitchFamily="18" charset="0"/>
              </a:rPr>
              <a:t>досліджень</a:t>
            </a:r>
            <a:r>
              <a:rPr lang="ru-RU" b="1" dirty="0">
                <a:solidFill>
                  <a:srgbClr val="002060"/>
                </a:solidFill>
                <a:latin typeface="Times New Roman" panose="02020603050405020304" pitchFamily="18" charset="0"/>
                <a:cs typeface="Times New Roman" panose="02020603050405020304" pitchFamily="18" charset="0"/>
              </a:rPr>
              <a:t> з </a:t>
            </a:r>
            <a:r>
              <a:rPr lang="ru-RU" b="1" dirty="0" err="1">
                <a:solidFill>
                  <a:srgbClr val="002060"/>
                </a:solidFill>
                <a:latin typeface="Times New Roman" panose="02020603050405020304" pitchFamily="18" charset="0"/>
                <a:cs typeface="Times New Roman" panose="02020603050405020304" pitchFamily="18" charset="0"/>
              </a:rPr>
              <a:t>технології</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виробництва</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продукції</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тваринництва</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2.	Метод </a:t>
            </a:r>
            <a:r>
              <a:rPr lang="ru-RU" b="1" dirty="0" err="1">
                <a:solidFill>
                  <a:srgbClr val="002060"/>
                </a:solidFill>
                <a:latin typeface="Times New Roman" panose="02020603050405020304" pitchFamily="18" charset="0"/>
                <a:cs typeface="Times New Roman" panose="02020603050405020304" pitchFamily="18" charset="0"/>
              </a:rPr>
              <a:t>періодів</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3.	Метод </a:t>
            </a:r>
            <a:r>
              <a:rPr lang="ru-RU" b="1" dirty="0" err="1">
                <a:solidFill>
                  <a:srgbClr val="002060"/>
                </a:solidFill>
                <a:latin typeface="Times New Roman" panose="02020603050405020304" pitchFamily="18" charset="0"/>
                <a:cs typeface="Times New Roman" panose="02020603050405020304" pitchFamily="18" charset="0"/>
              </a:rPr>
              <a:t>груп</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4.	Метод </a:t>
            </a:r>
            <a:r>
              <a:rPr lang="ru-RU" b="1" dirty="0" err="1">
                <a:solidFill>
                  <a:srgbClr val="002060"/>
                </a:solidFill>
                <a:latin typeface="Times New Roman" panose="02020603050405020304" pitchFamily="18" charset="0"/>
                <a:cs typeface="Times New Roman" panose="02020603050405020304" pitchFamily="18" charset="0"/>
              </a:rPr>
              <a:t>мініатюрного</a:t>
            </a:r>
            <a:r>
              <a:rPr lang="ru-RU" b="1" dirty="0">
                <a:solidFill>
                  <a:srgbClr val="002060"/>
                </a:solidFill>
                <a:latin typeface="Times New Roman" panose="02020603050405020304" pitchFamily="18" charset="0"/>
                <a:cs typeface="Times New Roman" panose="02020603050405020304" pitchFamily="18" charset="0"/>
              </a:rPr>
              <a:t> стада</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5.	Метод </a:t>
            </a:r>
            <a:r>
              <a:rPr lang="ru-RU" b="1" dirty="0" err="1">
                <a:solidFill>
                  <a:srgbClr val="002060"/>
                </a:solidFill>
                <a:latin typeface="Times New Roman" panose="02020603050405020304" pitchFamily="18" charset="0"/>
                <a:cs typeface="Times New Roman" panose="02020603050405020304" pitchFamily="18" charset="0"/>
              </a:rPr>
              <a:t>груп-періодів</a:t>
            </a:r>
            <a:br>
              <a:rPr lang="ru-RU" dirty="0"/>
            </a:br>
            <a:endParaRPr lang="ru-RU" dirty="0"/>
          </a:p>
        </p:txBody>
      </p:sp>
    </p:spTree>
    <p:extLst>
      <p:ext uri="{BB962C8B-B14F-4D97-AF65-F5344CB8AC3E}">
        <p14:creationId xmlns:p14="http://schemas.microsoft.com/office/powerpoint/2010/main" val="1726121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6048672"/>
          </a:xfrm>
        </p:spPr>
        <p:txBody>
          <a:bodyPr/>
          <a:lstStyle/>
          <a:p>
            <a:pPr indent="449580">
              <a:lnSpc>
                <a:spcPct val="115000"/>
              </a:lnSpc>
              <a:spcAft>
                <a:spcPts val="1000"/>
              </a:spcAft>
            </a:pPr>
            <a:r>
              <a:rPr lang="ru-RU" sz="2400" b="1" dirty="0" err="1">
                <a:solidFill>
                  <a:srgbClr val="C00000"/>
                </a:solidFill>
                <a:latin typeface="Calibri"/>
                <a:ea typeface="Calibri"/>
                <a:cs typeface="Times New Roman"/>
              </a:rPr>
              <a:t>Кількість</a:t>
            </a:r>
            <a:r>
              <a:rPr lang="ru-RU" sz="2400" b="1" dirty="0">
                <a:solidFill>
                  <a:srgbClr val="C00000"/>
                </a:solidFill>
                <a:latin typeface="Calibri"/>
                <a:ea typeface="Calibri"/>
                <a:cs typeface="Times New Roman"/>
              </a:rPr>
              <a:t> </a:t>
            </a:r>
            <a:r>
              <a:rPr lang="ru-RU" sz="2400" b="1" dirty="0" err="1">
                <a:solidFill>
                  <a:srgbClr val="C00000"/>
                </a:solidFill>
                <a:latin typeface="Calibri"/>
                <a:ea typeface="Calibri"/>
                <a:cs typeface="Times New Roman"/>
              </a:rPr>
              <a:t>тварин</a:t>
            </a:r>
            <a:r>
              <a:rPr lang="ru-RU" sz="2400" b="1" dirty="0">
                <a:solidFill>
                  <a:srgbClr val="C00000"/>
                </a:solidFill>
                <a:latin typeface="Calibri"/>
                <a:ea typeface="Calibri"/>
                <a:cs typeface="Times New Roman"/>
              </a:rPr>
              <a:t> у </a:t>
            </a:r>
            <a:r>
              <a:rPr lang="ru-RU" sz="2400" b="1" dirty="0" err="1">
                <a:solidFill>
                  <a:srgbClr val="C00000"/>
                </a:solidFill>
                <a:latin typeface="Calibri"/>
                <a:ea typeface="Calibri"/>
                <a:cs typeface="Times New Roman"/>
              </a:rPr>
              <a:t>групах</a:t>
            </a:r>
            <a:r>
              <a:rPr lang="ru-RU" sz="2400" b="1" dirty="0">
                <a:solidFill>
                  <a:srgbClr val="C00000"/>
                </a:solidFill>
                <a:latin typeface="Calibri"/>
                <a:ea typeface="Calibri"/>
                <a:cs typeface="Times New Roman"/>
              </a:rPr>
              <a:t>:</a:t>
            </a:r>
            <a:br>
              <a:rPr lang="ru-RU" sz="2400" dirty="0">
                <a:solidFill>
                  <a:srgbClr val="003300"/>
                </a:solidFill>
                <a:latin typeface="Calibri"/>
                <a:ea typeface="Calibri"/>
                <a:cs typeface="Times New Roman"/>
              </a:rPr>
            </a:br>
            <a:r>
              <a:rPr lang="ru-RU" sz="2400" dirty="0">
                <a:solidFill>
                  <a:srgbClr val="003300"/>
                </a:solidFill>
                <a:latin typeface="Calibri"/>
                <a:ea typeface="Calibri"/>
                <a:cs typeface="Times New Roman"/>
              </a:rPr>
              <a:t>	П</a:t>
            </a:r>
            <a:r>
              <a:rPr lang="ru-RU" sz="2400" dirty="0">
                <a:solidFill>
                  <a:srgbClr val="003300"/>
                </a:solidFill>
                <a:latin typeface="Times New Roman"/>
                <a:ea typeface="Calibri"/>
                <a:cs typeface="Times New Roman"/>
              </a:rPr>
              <a:t>ри </a:t>
            </a:r>
            <a:r>
              <a:rPr lang="ru-RU" sz="2400" dirty="0" err="1">
                <a:solidFill>
                  <a:srgbClr val="003300"/>
                </a:solidFill>
                <a:latin typeface="Times New Roman"/>
                <a:ea typeface="Calibri"/>
                <a:cs typeface="Times New Roman"/>
              </a:rPr>
              <a:t>визначенні</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піддослідного</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поголів'я</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враховують</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походження</a:t>
            </a:r>
            <a:r>
              <a:rPr lang="ru-RU" sz="2400" dirty="0">
                <a:solidFill>
                  <a:srgbClr val="003300"/>
                </a:solidFill>
                <a:latin typeface="Times New Roman"/>
                <a:ea typeface="Calibri"/>
                <a:cs typeface="Times New Roman"/>
              </a:rPr>
              <a:t> та </a:t>
            </a:r>
            <a:r>
              <a:rPr lang="ru-RU" sz="2400" dirty="0" err="1">
                <a:solidFill>
                  <a:srgbClr val="003300"/>
                </a:solidFill>
                <a:latin typeface="Times New Roman"/>
                <a:ea typeface="Calibri"/>
                <a:cs typeface="Times New Roman"/>
              </a:rPr>
              <a:t>вік</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тварин</a:t>
            </a:r>
            <a:r>
              <a:rPr lang="ru-RU" sz="2400" dirty="0">
                <a:solidFill>
                  <a:srgbClr val="003300"/>
                </a:solidFill>
                <a:latin typeface="Times New Roman"/>
                <a:ea typeface="Calibri"/>
                <a:cs typeface="Times New Roman"/>
              </a:rPr>
              <a:t>. Чим </a:t>
            </a:r>
            <a:r>
              <a:rPr lang="ru-RU" sz="2400" dirty="0" err="1">
                <a:solidFill>
                  <a:srgbClr val="003300"/>
                </a:solidFill>
                <a:latin typeface="Times New Roman"/>
                <a:ea typeface="Calibri"/>
                <a:cs typeface="Times New Roman"/>
              </a:rPr>
              <a:t>молодша</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тварина</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тим</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більша</a:t>
            </a:r>
            <a:r>
              <a:rPr lang="ru-RU" sz="2400" dirty="0">
                <a:solidFill>
                  <a:srgbClr val="003300"/>
                </a:solidFill>
                <a:latin typeface="Times New Roman"/>
                <a:ea typeface="Calibri"/>
                <a:cs typeface="Times New Roman"/>
              </a:rPr>
              <a:t> вона </a:t>
            </a:r>
            <a:r>
              <a:rPr lang="ru-RU" sz="2400" dirty="0" err="1">
                <a:solidFill>
                  <a:srgbClr val="003300"/>
                </a:solidFill>
                <a:latin typeface="Times New Roman"/>
                <a:ea typeface="Calibri"/>
                <a:cs typeface="Times New Roman"/>
              </a:rPr>
              <a:t>схильна</a:t>
            </a:r>
            <a:r>
              <a:rPr lang="ru-RU" sz="2400" dirty="0">
                <a:solidFill>
                  <a:srgbClr val="003300"/>
                </a:solidFill>
                <a:latin typeface="Times New Roman"/>
                <a:ea typeface="Calibri"/>
                <a:cs typeface="Times New Roman"/>
              </a:rPr>
              <a:t> до </a:t>
            </a:r>
            <a:r>
              <a:rPr lang="ru-RU" sz="2400" dirty="0" err="1">
                <a:solidFill>
                  <a:srgbClr val="003300"/>
                </a:solidFill>
                <a:latin typeface="Times New Roman"/>
                <a:ea typeface="Calibri"/>
                <a:cs typeface="Times New Roman"/>
              </a:rPr>
              <a:t>мінливості</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ознак</a:t>
            </a:r>
            <a:r>
              <a:rPr lang="ru-RU" sz="2400" dirty="0">
                <a:solidFill>
                  <a:srgbClr val="003300"/>
                </a:solidFill>
                <a:latin typeface="Times New Roman"/>
                <a:ea typeface="Calibri"/>
                <a:cs typeface="Times New Roman"/>
              </a:rPr>
              <a:t>. Так, у телят молочного </a:t>
            </a:r>
            <a:r>
              <a:rPr lang="ru-RU" sz="2400" dirty="0" err="1">
                <a:solidFill>
                  <a:srgbClr val="003300"/>
                </a:solidFill>
                <a:latin typeface="Times New Roman"/>
                <a:ea typeface="Calibri"/>
                <a:cs typeface="Times New Roman"/>
              </a:rPr>
              <a:t>віку</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коефіцієнт</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мінливості</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ознак</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значно</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вищий</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ніж</a:t>
            </a:r>
            <a:r>
              <a:rPr lang="ru-RU" sz="2400" dirty="0">
                <a:solidFill>
                  <a:srgbClr val="003300"/>
                </a:solidFill>
                <a:latin typeface="Times New Roman"/>
                <a:ea typeface="Calibri"/>
                <a:cs typeface="Times New Roman"/>
              </a:rPr>
              <a:t> у </a:t>
            </a:r>
            <a:r>
              <a:rPr lang="ru-RU" sz="2400" dirty="0" err="1">
                <a:solidFill>
                  <a:srgbClr val="003300"/>
                </a:solidFill>
                <a:latin typeface="Times New Roman"/>
                <a:ea typeface="Calibri"/>
                <a:cs typeface="Times New Roman"/>
              </a:rPr>
              <a:t>зрілому</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віці</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Це</a:t>
            </a:r>
            <a:r>
              <a:rPr lang="ru-RU" sz="2400" dirty="0">
                <a:solidFill>
                  <a:srgbClr val="003300"/>
                </a:solidFill>
                <a:latin typeface="Times New Roman"/>
                <a:ea typeface="Calibri"/>
                <a:cs typeface="Times New Roman"/>
              </a:rPr>
              <a:t> треба </a:t>
            </a:r>
            <a:r>
              <a:rPr lang="ru-RU" sz="2400" dirty="0" err="1">
                <a:solidFill>
                  <a:srgbClr val="003300"/>
                </a:solidFill>
                <a:latin typeface="Times New Roman"/>
                <a:ea typeface="Calibri"/>
                <a:cs typeface="Times New Roman"/>
              </a:rPr>
              <a:t>враховувати</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визначаючи</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кількість</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тварин</a:t>
            </a:r>
            <a:r>
              <a:rPr lang="ru-RU" sz="2400" dirty="0">
                <a:solidFill>
                  <a:srgbClr val="003300"/>
                </a:solidFill>
                <a:latin typeface="Times New Roman"/>
                <a:ea typeface="Calibri"/>
                <a:cs typeface="Times New Roman"/>
              </a:rPr>
              <a:t> у </a:t>
            </a:r>
            <a:r>
              <a:rPr lang="ru-RU" sz="2400" dirty="0" err="1">
                <a:solidFill>
                  <a:srgbClr val="003300"/>
                </a:solidFill>
                <a:latin typeface="Times New Roman"/>
                <a:ea typeface="Calibri"/>
                <a:cs typeface="Times New Roman"/>
              </a:rPr>
              <a:t>дослідах</a:t>
            </a:r>
            <a:r>
              <a:rPr lang="ru-RU" sz="2400" dirty="0">
                <a:solidFill>
                  <a:srgbClr val="003300"/>
                </a:solidFill>
                <a:latin typeface="Times New Roman"/>
                <a:ea typeface="Calibri"/>
                <a:cs typeface="Times New Roman"/>
              </a:rPr>
              <a:t> з великою рогатою </a:t>
            </a:r>
            <a:r>
              <a:rPr lang="ru-RU" sz="2400" dirty="0" err="1">
                <a:solidFill>
                  <a:srgbClr val="003300"/>
                </a:solidFill>
                <a:latin typeface="Times New Roman"/>
                <a:ea typeface="Calibri"/>
                <a:cs typeface="Times New Roman"/>
              </a:rPr>
              <a:t>худобою</a:t>
            </a:r>
            <a:r>
              <a:rPr lang="ru-RU" sz="2400" dirty="0">
                <a:solidFill>
                  <a:srgbClr val="003300"/>
                </a:solidFill>
                <a:latin typeface="Times New Roman"/>
                <a:ea typeface="Calibri"/>
                <a:cs typeface="Times New Roman"/>
              </a:rPr>
              <a:t> та </a:t>
            </a:r>
            <a:r>
              <a:rPr lang="ru-RU" sz="2400" dirty="0" err="1">
                <a:solidFill>
                  <a:srgbClr val="003300"/>
                </a:solidFill>
                <a:latin typeface="Times New Roman"/>
                <a:ea typeface="Calibri"/>
                <a:cs typeface="Times New Roman"/>
              </a:rPr>
              <a:t>свиньми</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пов'язаних</a:t>
            </a:r>
            <a:r>
              <a:rPr lang="ru-RU" sz="2400" dirty="0">
                <a:solidFill>
                  <a:srgbClr val="003300"/>
                </a:solidFill>
                <a:latin typeface="Times New Roman"/>
                <a:ea typeface="Calibri"/>
                <a:cs typeface="Times New Roman"/>
              </a:rPr>
              <a:t> з </a:t>
            </a:r>
            <a:r>
              <a:rPr lang="ru-RU" sz="2400" dirty="0" err="1">
                <a:solidFill>
                  <a:srgbClr val="003300"/>
                </a:solidFill>
                <a:latin typeface="Times New Roman"/>
                <a:ea typeface="Calibri"/>
                <a:cs typeface="Times New Roman"/>
              </a:rPr>
              <a:t>вивченням</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факторів</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годівлі</a:t>
            </a:r>
            <a:r>
              <a:rPr lang="ru-RU" sz="2400" dirty="0">
                <a:solidFill>
                  <a:srgbClr val="003300"/>
                </a:solidFill>
                <a:latin typeface="Times New Roman"/>
                <a:ea typeface="Calibri"/>
                <a:cs typeface="Times New Roman"/>
              </a:rPr>
              <a:t> та </a:t>
            </a:r>
            <a:r>
              <a:rPr lang="ru-RU" sz="2400" dirty="0" err="1">
                <a:solidFill>
                  <a:srgbClr val="003300"/>
                </a:solidFill>
                <a:latin typeface="Times New Roman"/>
                <a:ea typeface="Calibri"/>
                <a:cs typeface="Times New Roman"/>
              </a:rPr>
              <a:t>утримання</a:t>
            </a:r>
            <a:r>
              <a:rPr lang="ru-RU" sz="2400" dirty="0">
                <a:solidFill>
                  <a:srgbClr val="003300"/>
                </a:solidFill>
                <a:latin typeface="Times New Roman"/>
                <a:ea typeface="Calibri"/>
                <a:cs typeface="Times New Roman"/>
              </a:rPr>
              <a:t>.</a:t>
            </a:r>
            <a:br>
              <a:rPr lang="ru-RU" sz="2400" dirty="0">
                <a:solidFill>
                  <a:srgbClr val="003300"/>
                </a:solidFill>
                <a:latin typeface="Calibri"/>
                <a:ea typeface="Calibri"/>
                <a:cs typeface="Times New Roman"/>
              </a:rPr>
            </a:br>
            <a:r>
              <a:rPr lang="ru-RU" sz="2400" dirty="0">
                <a:solidFill>
                  <a:srgbClr val="002060"/>
                </a:solidFill>
                <a:latin typeface="Calibri"/>
                <a:ea typeface="Calibri"/>
                <a:cs typeface="Times New Roman"/>
              </a:rPr>
              <a:t>	При </a:t>
            </a:r>
            <a:r>
              <a:rPr lang="ru-RU" sz="2400" dirty="0" err="1">
                <a:solidFill>
                  <a:srgbClr val="002060"/>
                </a:solidFill>
                <a:latin typeface="Calibri"/>
                <a:ea typeface="Calibri"/>
                <a:cs typeface="Times New Roman"/>
              </a:rPr>
              <a:t>вивченні</a:t>
            </a:r>
            <a:r>
              <a:rPr lang="ru-RU" sz="2400" dirty="0">
                <a:solidFill>
                  <a:srgbClr val="002060"/>
                </a:solidFill>
                <a:latin typeface="Calibri"/>
                <a:ea typeface="Calibri"/>
                <a:cs typeface="Times New Roman"/>
              </a:rPr>
              <a:t> </a:t>
            </a:r>
            <a:r>
              <a:rPr lang="ru-RU" sz="2400" dirty="0" err="1">
                <a:solidFill>
                  <a:srgbClr val="002060"/>
                </a:solidFill>
                <a:latin typeface="Calibri"/>
                <a:ea typeface="Calibri"/>
                <a:cs typeface="Times New Roman"/>
              </a:rPr>
              <a:t>питань</a:t>
            </a:r>
            <a:r>
              <a:rPr lang="ru-RU" sz="2400" dirty="0">
                <a:solidFill>
                  <a:srgbClr val="002060"/>
                </a:solidFill>
                <a:latin typeface="Calibri"/>
                <a:ea typeface="Calibri"/>
                <a:cs typeface="Times New Roman"/>
              </a:rPr>
              <a:t> </a:t>
            </a:r>
            <a:r>
              <a:rPr lang="ru-RU" sz="2400" dirty="0" err="1">
                <a:solidFill>
                  <a:srgbClr val="002060"/>
                </a:solidFill>
                <a:latin typeface="Calibri"/>
                <a:ea typeface="Calibri"/>
                <a:cs typeface="Times New Roman"/>
              </a:rPr>
              <a:t>годівлі</a:t>
            </a:r>
            <a:r>
              <a:rPr lang="ru-RU" sz="2400" dirty="0">
                <a:solidFill>
                  <a:srgbClr val="002060"/>
                </a:solidFill>
                <a:latin typeface="Calibri"/>
                <a:ea typeface="Calibri"/>
                <a:cs typeface="Times New Roman"/>
              </a:rPr>
              <a:t> </a:t>
            </a:r>
            <a:r>
              <a:rPr lang="ru-RU" sz="2400" dirty="0" err="1">
                <a:solidFill>
                  <a:srgbClr val="002060"/>
                </a:solidFill>
                <a:latin typeface="Calibri"/>
                <a:ea typeface="Calibri"/>
                <a:cs typeface="Times New Roman"/>
              </a:rPr>
              <a:t>кількість</a:t>
            </a:r>
            <a:r>
              <a:rPr lang="ru-RU" sz="2400" dirty="0">
                <a:solidFill>
                  <a:srgbClr val="002060"/>
                </a:solidFill>
                <a:latin typeface="Calibri"/>
                <a:ea typeface="Calibri"/>
                <a:cs typeface="Times New Roman"/>
              </a:rPr>
              <a:t> молодняку свиней у </a:t>
            </a:r>
            <a:r>
              <a:rPr lang="ru-RU" sz="2400" dirty="0" err="1">
                <a:solidFill>
                  <a:srgbClr val="002060"/>
                </a:solidFill>
                <a:latin typeface="Calibri"/>
                <a:ea typeface="Calibri"/>
                <a:cs typeface="Times New Roman"/>
              </a:rPr>
              <a:t>групі</a:t>
            </a:r>
            <a:r>
              <a:rPr lang="ru-RU" sz="2400" dirty="0">
                <a:solidFill>
                  <a:srgbClr val="002060"/>
                </a:solidFill>
                <a:latin typeface="Calibri"/>
                <a:ea typeface="Calibri"/>
                <a:cs typeface="Times New Roman"/>
              </a:rPr>
              <a:t> </a:t>
            </a:r>
            <a:r>
              <a:rPr lang="ru-RU" sz="2400" dirty="0" err="1">
                <a:solidFill>
                  <a:srgbClr val="002060"/>
                </a:solidFill>
                <a:latin typeface="Calibri"/>
                <a:ea typeface="Calibri"/>
                <a:cs typeface="Times New Roman"/>
              </a:rPr>
              <a:t>може</a:t>
            </a:r>
            <a:r>
              <a:rPr lang="ru-RU" sz="2400" dirty="0">
                <a:solidFill>
                  <a:srgbClr val="002060"/>
                </a:solidFill>
                <a:latin typeface="Calibri"/>
                <a:ea typeface="Calibri"/>
                <a:cs typeface="Times New Roman"/>
              </a:rPr>
              <a:t> бути 10-16 </a:t>
            </a:r>
            <a:r>
              <a:rPr lang="ru-RU" sz="2400" dirty="0" err="1">
                <a:solidFill>
                  <a:srgbClr val="002060"/>
                </a:solidFill>
                <a:latin typeface="Calibri"/>
                <a:ea typeface="Calibri"/>
                <a:cs typeface="Times New Roman"/>
              </a:rPr>
              <a:t>голів</a:t>
            </a:r>
            <a:r>
              <a:rPr lang="ru-RU" sz="2400" dirty="0">
                <a:solidFill>
                  <a:srgbClr val="002060"/>
                </a:solidFill>
                <a:latin typeface="Calibri"/>
                <a:ea typeface="Calibri"/>
                <a:cs typeface="Times New Roman"/>
              </a:rPr>
              <a:t>. </a:t>
            </a:r>
            <a:r>
              <a:rPr lang="ru-RU" sz="2400" dirty="0">
                <a:solidFill>
                  <a:srgbClr val="003300"/>
                </a:solidFill>
                <a:latin typeface="Times New Roman"/>
                <a:ea typeface="Calibri"/>
                <a:cs typeface="Times New Roman"/>
              </a:rPr>
              <a:t>При </a:t>
            </a:r>
            <a:r>
              <a:rPr lang="ru-RU" sz="2400" dirty="0" err="1">
                <a:solidFill>
                  <a:srgbClr val="003300"/>
                </a:solidFill>
                <a:latin typeface="Times New Roman"/>
                <a:ea typeface="Calibri"/>
                <a:cs typeface="Times New Roman"/>
              </a:rPr>
              <a:t>вивченні</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питань</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відтворення</a:t>
            </a:r>
            <a:r>
              <a:rPr lang="ru-RU" sz="2400" dirty="0">
                <a:solidFill>
                  <a:srgbClr val="003300"/>
                </a:solidFill>
                <a:latin typeface="Times New Roman"/>
                <a:ea typeface="Calibri"/>
                <a:cs typeface="Times New Roman"/>
              </a:rPr>
              <a:t> та характеристики </a:t>
            </a:r>
            <a:r>
              <a:rPr lang="ru-RU" sz="2400" dirty="0" err="1">
                <a:solidFill>
                  <a:srgbClr val="003300"/>
                </a:solidFill>
                <a:latin typeface="Times New Roman"/>
                <a:ea typeface="Calibri"/>
                <a:cs typeface="Times New Roman"/>
              </a:rPr>
              <a:t>отелів</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окотів</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опоросів</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бажано</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щоб</a:t>
            </a:r>
            <a:r>
              <a:rPr lang="ru-RU" sz="2400" dirty="0">
                <a:solidFill>
                  <a:srgbClr val="003300"/>
                </a:solidFill>
                <a:latin typeface="Times New Roman"/>
                <a:ea typeface="Calibri"/>
                <a:cs typeface="Times New Roman"/>
              </a:rPr>
              <a:t> у </a:t>
            </a:r>
            <a:r>
              <a:rPr lang="ru-RU" sz="2400" dirty="0" err="1">
                <a:solidFill>
                  <a:srgbClr val="003300"/>
                </a:solidFill>
                <a:latin typeface="Times New Roman"/>
                <a:ea typeface="Calibri"/>
                <a:cs typeface="Times New Roman"/>
              </a:rPr>
              <a:t>групі</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було</a:t>
            </a:r>
            <a:r>
              <a:rPr lang="ru-RU" sz="2400" dirty="0">
                <a:solidFill>
                  <a:srgbClr val="003300"/>
                </a:solidFill>
                <a:latin typeface="Times New Roman"/>
                <a:ea typeface="Calibri"/>
                <a:cs typeface="Times New Roman"/>
              </a:rPr>
              <a:t> </a:t>
            </a:r>
            <a:r>
              <a:rPr lang="ru-RU" sz="2400" dirty="0" err="1">
                <a:solidFill>
                  <a:srgbClr val="003300"/>
                </a:solidFill>
                <a:latin typeface="Times New Roman"/>
                <a:ea typeface="Calibri"/>
                <a:cs typeface="Times New Roman"/>
              </a:rPr>
              <a:t>мінімум</a:t>
            </a:r>
            <a:r>
              <a:rPr lang="ru-RU" sz="2400" dirty="0">
                <a:solidFill>
                  <a:srgbClr val="003300"/>
                </a:solidFill>
                <a:latin typeface="Times New Roman"/>
                <a:ea typeface="Calibri"/>
                <a:cs typeface="Times New Roman"/>
              </a:rPr>
              <a:t> 25-30 </a:t>
            </a:r>
            <a:r>
              <a:rPr lang="ru-RU" sz="2400" dirty="0" err="1">
                <a:solidFill>
                  <a:srgbClr val="003300"/>
                </a:solidFill>
                <a:latin typeface="Times New Roman"/>
                <a:ea typeface="Calibri"/>
                <a:cs typeface="Times New Roman"/>
              </a:rPr>
              <a:t>тварин</a:t>
            </a:r>
            <a:r>
              <a:rPr lang="ru-RU" sz="2400" dirty="0">
                <a:solidFill>
                  <a:srgbClr val="003300"/>
                </a:solidFill>
                <a:latin typeface="Times New Roman"/>
                <a:ea typeface="Calibri"/>
                <a:cs typeface="Times New Roman"/>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1278724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75724"/>
            <a:ext cx="8496944" cy="5849620"/>
          </a:xfrm>
        </p:spPr>
        <p:txBody>
          <a:bodyPr/>
          <a:lstStyle/>
          <a:p>
            <a:pPr indent="449580">
              <a:lnSpc>
                <a:spcPts val="3100"/>
              </a:lnSpc>
            </a:pPr>
            <a:r>
              <a:rPr lang="uk-UA" sz="2400" b="1" dirty="0">
                <a:solidFill>
                  <a:srgbClr val="002060"/>
                </a:solidFill>
                <a:latin typeface="Times New Roman" panose="02020603050405020304" pitchFamily="18" charset="0"/>
                <a:ea typeface="Calibri"/>
                <a:cs typeface="Times New Roman" panose="02020603050405020304" pitchFamily="18" charset="0"/>
              </a:rPr>
              <a:t>Метод збалансованих груп-аналогів </a:t>
            </a:r>
            <a:r>
              <a:rPr lang="uk-UA" sz="2400" dirty="0">
                <a:solidFill>
                  <a:srgbClr val="002060"/>
                </a:solidFill>
                <a:latin typeface="Times New Roman" panose="02020603050405020304" pitchFamily="18" charset="0"/>
                <a:ea typeface="Calibri"/>
                <a:cs typeface="Times New Roman" panose="02020603050405020304" pitchFamily="18" charset="0"/>
              </a:rPr>
              <a:t>застосовують при недостатньому поголів‘ї тварин, їх неоднорідність, відсутність даних про походження та попередні умови годівлі й утримання. К</a:t>
            </a:r>
            <a:r>
              <a:rPr lang="ru-RU" sz="2400" dirty="0" err="1">
                <a:solidFill>
                  <a:srgbClr val="002060"/>
                </a:solidFill>
                <a:latin typeface="Times New Roman" panose="02020603050405020304" pitchFamily="18" charset="0"/>
                <a:ea typeface="Calibri"/>
                <a:cs typeface="Times New Roman" panose="02020603050405020304" pitchFamily="18" charset="0"/>
              </a:rPr>
              <a:t>ількість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піддослідних</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збільшують</a:t>
            </a:r>
            <a:r>
              <a:rPr lang="ru-RU" sz="2400" dirty="0">
                <a:solidFill>
                  <a:srgbClr val="002060"/>
                </a:solidFill>
                <a:latin typeface="Times New Roman" panose="02020603050405020304" pitchFamily="18" charset="0"/>
                <a:ea typeface="Calibri"/>
                <a:cs typeface="Times New Roman" panose="02020603050405020304" pitchFamily="18" charset="0"/>
              </a:rPr>
              <a:t> у 1,5-2 рази </a:t>
            </a:r>
            <a:r>
              <a:rPr lang="ru-RU" sz="2400" dirty="0" err="1">
                <a:solidFill>
                  <a:srgbClr val="002060"/>
                </a:solidFill>
                <a:latin typeface="Times New Roman" panose="02020603050405020304" pitchFamily="18" charset="0"/>
                <a:ea typeface="Calibri"/>
                <a:cs typeface="Times New Roman" panose="02020603050405020304" pitchFamily="18" charset="0"/>
              </a:rPr>
              <a:t>порівняно</a:t>
            </a:r>
            <a:r>
              <a:rPr lang="ru-RU" sz="2400" dirty="0">
                <a:solidFill>
                  <a:srgbClr val="002060"/>
                </a:solidFill>
                <a:latin typeface="Times New Roman" panose="02020603050405020304" pitchFamily="18" charset="0"/>
                <a:ea typeface="Calibri"/>
                <a:cs typeface="Times New Roman" panose="02020603050405020304" pitchFamily="18" charset="0"/>
              </a:rPr>
              <a:t> з методом пар-</a:t>
            </a:r>
            <a:r>
              <a:rPr lang="ru-RU" sz="2400" dirty="0" err="1">
                <a:solidFill>
                  <a:srgbClr val="002060"/>
                </a:solidFill>
                <a:latin typeface="Times New Roman" panose="02020603050405020304" pitchFamily="18" charset="0"/>
                <a:ea typeface="Calibri"/>
                <a:cs typeface="Times New Roman" panose="02020603050405020304" pitchFamily="18" charset="0"/>
              </a:rPr>
              <a:t>аналогів</a:t>
            </a:r>
            <a:r>
              <a:rPr lang="ru-RU" sz="2400" dirty="0">
                <a:solidFill>
                  <a:srgbClr val="002060"/>
                </a:solidFill>
                <a:latin typeface="Times New Roman" panose="02020603050405020304" pitchFamily="18" charset="0"/>
                <a:ea typeface="Calibri"/>
                <a:cs typeface="Times New Roman" panose="02020603050405020304" pitchFamily="18" charset="0"/>
              </a:rPr>
              <a:t>.</a:t>
            </a:r>
            <a:br>
              <a:rPr lang="ru-RU" sz="2400" dirty="0">
                <a:solidFill>
                  <a:srgbClr val="002060"/>
                </a:solidFill>
                <a:latin typeface="Times New Roman" panose="02020603050405020304" pitchFamily="18" charset="0"/>
                <a:ea typeface="Calibri"/>
                <a:cs typeface="Times New Roman" panose="02020603050405020304" pitchFamily="18" charset="0"/>
              </a:rPr>
            </a:br>
            <a:r>
              <a:rPr lang="ru-RU" sz="2400" b="1" i="1" dirty="0" err="1">
                <a:solidFill>
                  <a:srgbClr val="002060"/>
                </a:solidFill>
                <a:latin typeface="Times New Roman" panose="02020603050405020304" pitchFamily="18" charset="0"/>
                <a:ea typeface="Calibri"/>
                <a:cs typeface="Times New Roman" panose="02020603050405020304" pitchFamily="18" charset="0"/>
              </a:rPr>
              <a:t>Піддослідні</a:t>
            </a:r>
            <a:r>
              <a:rPr lang="ru-RU" sz="2400" b="1" i="1" dirty="0">
                <a:solidFill>
                  <a:srgbClr val="002060"/>
                </a:solidFill>
                <a:latin typeface="Times New Roman" panose="02020603050405020304" pitchFamily="18" charset="0"/>
                <a:ea typeface="Calibri"/>
                <a:cs typeface="Times New Roman" panose="02020603050405020304" pitchFamily="18" charset="0"/>
              </a:rPr>
              <a:t> </a:t>
            </a:r>
            <a:r>
              <a:rPr lang="ru-RU" sz="2400" b="1" i="1" dirty="0" err="1">
                <a:solidFill>
                  <a:srgbClr val="002060"/>
                </a:solidFill>
                <a:latin typeface="Times New Roman" panose="02020603050405020304" pitchFamily="18" charset="0"/>
                <a:ea typeface="Calibri"/>
                <a:cs typeface="Times New Roman" panose="02020603050405020304" pitchFamily="18" charset="0"/>
              </a:rPr>
              <a:t>групи</a:t>
            </a:r>
            <a:r>
              <a:rPr lang="ru-RU" sz="2400" b="1" i="1" dirty="0">
                <a:solidFill>
                  <a:srgbClr val="002060"/>
                </a:solidFill>
                <a:latin typeface="Times New Roman" panose="02020603050405020304" pitchFamily="18" charset="0"/>
                <a:ea typeface="Calibri"/>
                <a:cs typeface="Times New Roman" panose="02020603050405020304" pitchFamily="18" charset="0"/>
              </a:rPr>
              <a:t> </a:t>
            </a:r>
            <a:r>
              <a:rPr lang="ru-RU" sz="2400" b="1" i="1" dirty="0" err="1">
                <a:solidFill>
                  <a:srgbClr val="002060"/>
                </a:solidFill>
                <a:latin typeface="Times New Roman" panose="02020603050405020304" pitchFamily="18" charset="0"/>
                <a:ea typeface="Calibri"/>
                <a:cs typeface="Times New Roman" panose="02020603050405020304" pitchFamily="18" charset="0"/>
              </a:rPr>
              <a:t>вирівнюють</a:t>
            </a:r>
            <a:r>
              <a:rPr lang="ru-RU" sz="2400" b="1" i="1" dirty="0">
                <a:solidFill>
                  <a:srgbClr val="002060"/>
                </a:solidFill>
                <a:latin typeface="Times New Roman" panose="02020603050405020304" pitchFamily="18" charset="0"/>
                <a:ea typeface="Calibri"/>
                <a:cs typeface="Times New Roman" panose="02020603050405020304" pitchFamily="18" charset="0"/>
              </a:rPr>
              <a:t> за </a:t>
            </a:r>
            <a:r>
              <a:rPr lang="ru-RU" sz="2400" b="1" i="1" dirty="0" err="1">
                <a:solidFill>
                  <a:srgbClr val="002060"/>
                </a:solidFill>
                <a:latin typeface="Times New Roman" panose="02020603050405020304" pitchFamily="18" charset="0"/>
                <a:ea typeface="Calibri"/>
                <a:cs typeface="Times New Roman" panose="02020603050405020304" pitchFamily="18" charset="0"/>
              </a:rPr>
              <a:t>ознаками</a:t>
            </a:r>
            <a:r>
              <a:rPr lang="ru-RU" sz="2400" b="1" i="1" dirty="0">
                <a:solidFill>
                  <a:srgbClr val="002060"/>
                </a:solidFill>
                <a:latin typeface="Times New Roman" panose="02020603050405020304" pitchFamily="18" charset="0"/>
                <a:ea typeface="Calibri"/>
                <a:cs typeface="Times New Roman" panose="02020603050405020304" pitchFamily="18" charset="0"/>
              </a:rPr>
              <a:t> </a:t>
            </a:r>
            <a:r>
              <a:rPr lang="ru-RU" sz="2400" b="1" i="1"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b="1" i="1" dirty="0">
                <a:solidFill>
                  <a:srgbClr val="002060"/>
                </a:solidFill>
                <a:latin typeface="Times New Roman" panose="02020603050405020304" pitchFamily="18" charset="0"/>
                <a:ea typeface="Calibri"/>
                <a:cs typeface="Times New Roman" panose="02020603050405020304" pitchFamily="18" charset="0"/>
              </a:rPr>
              <a:t> (живою </a:t>
            </a:r>
            <a:r>
              <a:rPr lang="ru-RU" sz="2400" b="1" i="1" dirty="0" err="1">
                <a:solidFill>
                  <a:srgbClr val="002060"/>
                </a:solidFill>
                <a:latin typeface="Times New Roman" panose="02020603050405020304" pitchFamily="18" charset="0"/>
                <a:ea typeface="Calibri"/>
                <a:cs typeface="Times New Roman" panose="02020603050405020304" pitchFamily="18" charset="0"/>
              </a:rPr>
              <a:t>масою</a:t>
            </a:r>
            <a:r>
              <a:rPr lang="ru-RU" sz="2400" b="1" i="1" dirty="0">
                <a:solidFill>
                  <a:srgbClr val="002060"/>
                </a:solidFill>
                <a:latin typeface="Times New Roman" panose="02020603050405020304" pitchFamily="18" charset="0"/>
                <a:ea typeface="Calibri"/>
                <a:cs typeface="Times New Roman" panose="02020603050405020304" pitchFamily="18" charset="0"/>
              </a:rPr>
              <a:t>, </a:t>
            </a:r>
            <a:r>
              <a:rPr lang="ru-RU" sz="2400" b="1" i="1" dirty="0" err="1">
                <a:solidFill>
                  <a:srgbClr val="002060"/>
                </a:solidFill>
                <a:latin typeface="Times New Roman" panose="02020603050405020304" pitchFamily="18" charset="0"/>
                <a:ea typeface="Calibri"/>
                <a:cs typeface="Times New Roman" panose="02020603050405020304" pitchFamily="18" charset="0"/>
              </a:rPr>
              <a:t>віком</a:t>
            </a:r>
            <a:r>
              <a:rPr lang="ru-RU" sz="2400" b="1" i="1" dirty="0">
                <a:solidFill>
                  <a:srgbClr val="002060"/>
                </a:solidFill>
                <a:latin typeface="Times New Roman" panose="02020603050405020304" pitchFamily="18" charset="0"/>
                <a:ea typeface="Calibri"/>
                <a:cs typeface="Times New Roman" panose="02020603050405020304" pitchFamily="18" charset="0"/>
              </a:rPr>
              <a:t>, </a:t>
            </a:r>
            <a:r>
              <a:rPr lang="ru-RU" sz="2400" b="1" i="1" dirty="0" err="1">
                <a:solidFill>
                  <a:srgbClr val="002060"/>
                </a:solidFill>
                <a:latin typeface="Times New Roman" panose="02020603050405020304" pitchFamily="18" charset="0"/>
                <a:ea typeface="Calibri"/>
                <a:cs typeface="Times New Roman" panose="02020603050405020304" pitchFamily="18" charset="0"/>
              </a:rPr>
              <a:t>фізіологічним</a:t>
            </a:r>
            <a:r>
              <a:rPr lang="ru-RU" sz="2400" b="1" i="1" dirty="0">
                <a:solidFill>
                  <a:srgbClr val="002060"/>
                </a:solidFill>
                <a:latin typeface="Times New Roman" panose="02020603050405020304" pitchFamily="18" charset="0"/>
                <a:ea typeface="Calibri"/>
                <a:cs typeface="Times New Roman" panose="02020603050405020304" pitchFamily="18" charset="0"/>
              </a:rPr>
              <a:t> станом)</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які</a:t>
            </a:r>
            <a:r>
              <a:rPr lang="ru-RU" sz="2400" dirty="0">
                <a:solidFill>
                  <a:srgbClr val="002060"/>
                </a:solidFill>
                <a:latin typeface="Times New Roman" panose="02020603050405020304" pitchFamily="18" charset="0"/>
                <a:ea typeface="Calibri"/>
                <a:cs typeface="Times New Roman" panose="02020603050405020304" pitchFamily="18" charset="0"/>
              </a:rPr>
              <a:t> до них </a:t>
            </a:r>
            <a:r>
              <a:rPr lang="ru-RU" sz="2400" dirty="0" err="1">
                <a:solidFill>
                  <a:srgbClr val="002060"/>
                </a:solidFill>
                <a:latin typeface="Times New Roman" panose="02020603050405020304" pitchFamily="18" charset="0"/>
                <a:ea typeface="Calibri"/>
                <a:cs typeface="Times New Roman" panose="02020603050405020304" pitchFamily="18" charset="0"/>
              </a:rPr>
              <a:t>входять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Розподіляють</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dirty="0">
                <a:solidFill>
                  <a:srgbClr val="002060"/>
                </a:solidFill>
                <a:latin typeface="Times New Roman" panose="02020603050405020304" pitchFamily="18" charset="0"/>
                <a:ea typeface="Calibri"/>
                <a:cs typeface="Times New Roman" panose="02020603050405020304" pitchFamily="18" charset="0"/>
              </a:rPr>
              <a:t> по </a:t>
            </a:r>
            <a:r>
              <a:rPr lang="ru-RU" sz="2400" dirty="0" err="1">
                <a:solidFill>
                  <a:srgbClr val="002060"/>
                </a:solidFill>
                <a:latin typeface="Times New Roman" panose="02020603050405020304" pitchFamily="18" charset="0"/>
                <a:ea typeface="Calibri"/>
                <a:cs typeface="Times New Roman" panose="02020603050405020304" pitchFamily="18" charset="0"/>
              </a:rPr>
              <a:t>групах</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довільно</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згладжуючи</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цим</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їх</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спадкові</a:t>
            </a:r>
            <a:r>
              <a:rPr lang="ru-RU" sz="2400" dirty="0">
                <a:solidFill>
                  <a:srgbClr val="002060"/>
                </a:solidFill>
                <a:latin typeface="Times New Roman" panose="02020603050405020304" pitchFamily="18" charset="0"/>
                <a:ea typeface="Calibri"/>
                <a:cs typeface="Times New Roman" panose="02020603050405020304" pitchFamily="18" charset="0"/>
              </a:rPr>
              <a:t> </a:t>
            </a:r>
            <a:r>
              <a:rPr lang="ru-RU" sz="2400" dirty="0" err="1">
                <a:solidFill>
                  <a:srgbClr val="002060"/>
                </a:solidFill>
                <a:latin typeface="Times New Roman" panose="02020603050405020304" pitchFamily="18" charset="0"/>
                <a:ea typeface="Calibri"/>
                <a:cs typeface="Times New Roman" panose="02020603050405020304" pitchFamily="18" charset="0"/>
              </a:rPr>
              <a:t>відмінності</a:t>
            </a:r>
            <a:r>
              <a:rPr lang="ru-RU" sz="2400" dirty="0">
                <a:solidFill>
                  <a:srgbClr val="002060"/>
                </a:solidFill>
                <a:latin typeface="Times New Roman" panose="02020603050405020304" pitchFamily="18" charset="0"/>
                <a:ea typeface="Calibri"/>
                <a:cs typeface="Times New Roman" panose="02020603050405020304" pitchFamily="18" charset="0"/>
              </a:rPr>
              <a:t>. </a:t>
            </a:r>
            <a:br>
              <a:rPr lang="ru-RU" sz="2400" dirty="0">
                <a:solidFill>
                  <a:srgbClr val="002060"/>
                </a:solidFill>
                <a:latin typeface="Times New Roman" panose="02020603050405020304" pitchFamily="18" charset="0"/>
                <a:ea typeface="Calibri"/>
                <a:cs typeface="Times New Roman" panose="02020603050405020304" pitchFamily="18" charset="0"/>
              </a:rPr>
            </a:br>
            <a:r>
              <a:rPr lang="ru-RU" sz="2400" dirty="0" err="1">
                <a:solidFill>
                  <a:srgbClr val="002060"/>
                </a:solidFill>
                <a:latin typeface="Times New Roman"/>
                <a:ea typeface="Calibri"/>
                <a:cs typeface="Times New Roman"/>
              </a:rPr>
              <a:t>Визначають</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середні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показники</a:t>
            </a:r>
            <a:r>
              <a:rPr lang="ru-RU" sz="2400" dirty="0">
                <a:solidFill>
                  <a:srgbClr val="002060"/>
                </a:solidFill>
                <a:latin typeface="Times New Roman"/>
                <a:ea typeface="Calibri"/>
                <a:cs typeface="Times New Roman"/>
              </a:rPr>
              <a:t> по </a:t>
            </a:r>
            <a:r>
              <a:rPr lang="ru-RU" sz="2400" dirty="0" err="1">
                <a:solidFill>
                  <a:srgbClr val="002060"/>
                </a:solidFill>
                <a:latin typeface="Times New Roman"/>
                <a:ea typeface="Calibri"/>
                <a:cs typeface="Times New Roman"/>
              </a:rPr>
              <a:t>групах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Якщо</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ці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показники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різняться</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між</a:t>
            </a:r>
            <a:r>
              <a:rPr lang="ru-RU" sz="2400" dirty="0">
                <a:solidFill>
                  <a:srgbClr val="002060"/>
                </a:solidFill>
                <a:latin typeface="Times New Roman"/>
                <a:ea typeface="Calibri"/>
                <a:cs typeface="Times New Roman"/>
              </a:rPr>
              <a:t> собою </a:t>
            </a:r>
            <a:r>
              <a:rPr lang="ru-RU" sz="2400" dirty="0" err="1">
                <a:solidFill>
                  <a:srgbClr val="002060"/>
                </a:solidFill>
                <a:latin typeface="Times New Roman"/>
                <a:ea typeface="Calibri"/>
                <a:cs typeface="Times New Roman"/>
              </a:rPr>
              <a:t>більш</a:t>
            </a:r>
            <a:r>
              <a:rPr lang="ru-RU" sz="2400" dirty="0">
                <a:solidFill>
                  <a:srgbClr val="002060"/>
                </a:solidFill>
                <a:latin typeface="Times New Roman"/>
                <a:ea typeface="Calibri"/>
                <a:cs typeface="Times New Roman"/>
              </a:rPr>
              <a:t> як на 5 </a:t>
            </a:r>
            <a:r>
              <a:rPr lang="ru-RU" sz="2400" dirty="0" err="1">
                <a:solidFill>
                  <a:srgbClr val="002060"/>
                </a:solidFill>
                <a:latin typeface="Times New Roman"/>
                <a:ea typeface="Calibri"/>
                <a:cs typeface="Times New Roman"/>
              </a:rPr>
              <a:t>відсотків</a:t>
            </a:r>
            <a:r>
              <a:rPr lang="ru-RU" sz="2400" dirty="0">
                <a:solidFill>
                  <a:srgbClr val="002060"/>
                </a:solidFill>
                <a:latin typeface="Times New Roman"/>
                <a:ea typeface="Calibri"/>
                <a:cs typeface="Times New Roman"/>
              </a:rPr>
              <a:t>, то </a:t>
            </a:r>
            <a:r>
              <a:rPr lang="ru-RU" sz="2400" dirty="0" err="1">
                <a:solidFill>
                  <a:srgbClr val="002060"/>
                </a:solidFill>
                <a:latin typeface="Times New Roman"/>
                <a:ea typeface="Calibri"/>
                <a:cs typeface="Times New Roman"/>
              </a:rPr>
              <a:t>їх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балансують</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переведенням</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кількох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тварин</a:t>
            </a:r>
            <a:r>
              <a:rPr lang="ru-RU" sz="2400" dirty="0">
                <a:solidFill>
                  <a:srgbClr val="002060"/>
                </a:solidFill>
                <a:latin typeface="Times New Roman"/>
                <a:ea typeface="Calibri"/>
                <a:cs typeface="Times New Roman"/>
              </a:rPr>
              <a:t> з </a:t>
            </a:r>
            <a:r>
              <a:rPr lang="ru-RU" sz="2400" dirty="0" err="1">
                <a:solidFill>
                  <a:srgbClr val="002060"/>
                </a:solidFill>
                <a:latin typeface="Times New Roman"/>
                <a:ea typeface="Calibri"/>
                <a:cs typeface="Times New Roman"/>
              </a:rPr>
              <a:t>групи</a:t>
            </a:r>
            <a:r>
              <a:rPr lang="ru-RU" sz="2400" dirty="0">
                <a:solidFill>
                  <a:srgbClr val="002060"/>
                </a:solidFill>
                <a:latin typeface="Times New Roman"/>
                <a:ea typeface="Calibri"/>
                <a:cs typeface="Times New Roman"/>
              </a:rPr>
              <a:t> в </a:t>
            </a:r>
            <a:r>
              <a:rPr lang="ru-RU" sz="2400" dirty="0" err="1">
                <a:solidFill>
                  <a:srgbClr val="002060"/>
                </a:solidFill>
                <a:latin typeface="Times New Roman"/>
                <a:ea typeface="Calibri"/>
                <a:cs typeface="Times New Roman"/>
              </a:rPr>
              <a:t>групу</a:t>
            </a:r>
            <a:r>
              <a:rPr lang="ru-RU" sz="2400" dirty="0">
                <a:solidFill>
                  <a:srgbClr val="002060"/>
                </a:solidFill>
                <a:latin typeface="Times New Roman"/>
                <a:ea typeface="Calibri"/>
                <a:cs typeface="Times New Roman"/>
              </a:rPr>
              <a:t>.</a:t>
            </a:r>
            <a:br>
              <a:rPr lang="ru-RU" sz="2400" dirty="0">
                <a:solidFill>
                  <a:srgbClr val="002060"/>
                </a:solidFill>
                <a:latin typeface="Calibri"/>
                <a:ea typeface="Calibri"/>
                <a:cs typeface="Times New Roman"/>
              </a:rPr>
            </a:br>
            <a:endParaRPr lang="ru-RU" dirty="0"/>
          </a:p>
        </p:txBody>
      </p:sp>
    </p:spTree>
    <p:extLst>
      <p:ext uri="{BB962C8B-B14F-4D97-AF65-F5344CB8AC3E}">
        <p14:creationId xmlns:p14="http://schemas.microsoft.com/office/powerpoint/2010/main" val="2973320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4664"/>
            <a:ext cx="8856984" cy="6336704"/>
          </a:xfrm>
          <a:solidFill>
            <a:schemeClr val="tx2">
              <a:lumMod val="40000"/>
              <a:lumOff val="60000"/>
            </a:schemeClr>
          </a:solidFill>
        </p:spPr>
        <p:txBody>
          <a:bodyPr/>
          <a:lstStyle/>
          <a:p>
            <a:pPr indent="449580">
              <a:lnSpc>
                <a:spcPct val="115000"/>
              </a:lnSpc>
              <a:spcAft>
                <a:spcPts val="1000"/>
              </a:spcAft>
            </a:pPr>
            <a:r>
              <a:rPr lang="ru-RU" sz="2400" dirty="0">
                <a:solidFill>
                  <a:srgbClr val="002060"/>
                </a:solidFill>
                <a:latin typeface="Calibri"/>
                <a:ea typeface="Calibri"/>
                <a:cs typeface="Times New Roman"/>
              </a:rPr>
              <a:t>	</a:t>
            </a:r>
            <a:r>
              <a:rPr lang="ru-RU" sz="2400" dirty="0">
                <a:solidFill>
                  <a:srgbClr val="002060"/>
                </a:solidFill>
                <a:latin typeface="Times New Roman"/>
                <a:ea typeface="Calibri"/>
                <a:cs typeface="Times New Roman"/>
              </a:rPr>
              <a:t>Метод </a:t>
            </a:r>
            <a:r>
              <a:rPr lang="ru-RU" sz="2400" dirty="0" err="1">
                <a:solidFill>
                  <a:srgbClr val="002060"/>
                </a:solidFill>
                <a:latin typeface="Times New Roman"/>
                <a:ea typeface="Calibri"/>
                <a:cs typeface="Times New Roman"/>
              </a:rPr>
              <a:t>груп-аналогів</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більше</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підходить</a:t>
            </a:r>
            <a:r>
              <a:rPr lang="ru-RU" sz="2400" dirty="0">
                <a:solidFill>
                  <a:srgbClr val="002060"/>
                </a:solidFill>
                <a:latin typeface="Times New Roman"/>
                <a:ea typeface="Calibri"/>
                <a:cs typeface="Times New Roman"/>
              </a:rPr>
              <a:t> для </a:t>
            </a:r>
            <a:r>
              <a:rPr lang="ru-RU" sz="2400" dirty="0" err="1">
                <a:solidFill>
                  <a:srgbClr val="002060"/>
                </a:solidFill>
                <a:latin typeface="Times New Roman"/>
                <a:ea typeface="Calibri"/>
                <a:cs typeface="Times New Roman"/>
              </a:rPr>
              <a:t>підбору</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тварин</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ріст</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яких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закінчився</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оскільки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фенотипові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якості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їх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під</a:t>
            </a:r>
            <a:r>
              <a:rPr lang="ru-RU" sz="2400" dirty="0">
                <a:solidFill>
                  <a:srgbClr val="002060"/>
                </a:solidFill>
                <a:latin typeface="Times New Roman"/>
                <a:ea typeface="Calibri"/>
                <a:cs typeface="Times New Roman"/>
              </a:rPr>
              <a:t> час </a:t>
            </a:r>
            <a:r>
              <a:rPr lang="ru-RU" sz="2400" dirty="0" err="1">
                <a:solidFill>
                  <a:srgbClr val="002060"/>
                </a:solidFill>
                <a:latin typeface="Times New Roman"/>
                <a:ea typeface="Calibri"/>
                <a:cs typeface="Times New Roman"/>
              </a:rPr>
              <a:t>досліду</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залишаються</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стабільними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тоді</a:t>
            </a:r>
            <a:r>
              <a:rPr lang="ru-RU" sz="2400" dirty="0">
                <a:solidFill>
                  <a:srgbClr val="002060"/>
                </a:solidFill>
                <a:latin typeface="Times New Roman"/>
                <a:ea typeface="Calibri"/>
                <a:cs typeface="Times New Roman"/>
              </a:rPr>
              <a:t> як у молодняку </a:t>
            </a:r>
            <a:r>
              <a:rPr lang="ru-RU" sz="2400" dirty="0" err="1">
                <a:solidFill>
                  <a:srgbClr val="002060"/>
                </a:solidFill>
                <a:latin typeface="Times New Roman"/>
                <a:ea typeface="Calibri"/>
                <a:cs typeface="Times New Roman"/>
              </a:rPr>
              <a:t>спадкові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якості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можуть</a:t>
            </a:r>
            <a:r>
              <a:rPr lang="ru-RU" sz="2400" dirty="0">
                <a:solidFill>
                  <a:srgbClr val="002060"/>
                </a:solidFill>
                <a:latin typeface="Times New Roman"/>
                <a:ea typeface="Calibri"/>
                <a:cs typeface="Times New Roman"/>
              </a:rPr>
              <a:t> набути </a:t>
            </a:r>
            <a:r>
              <a:rPr lang="ru-RU" sz="2400" dirty="0" err="1">
                <a:solidFill>
                  <a:srgbClr val="002060"/>
                </a:solidFill>
                <a:latin typeface="Times New Roman"/>
                <a:ea typeface="Calibri"/>
                <a:cs typeface="Times New Roman"/>
              </a:rPr>
              <a:t>нових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властивостей</a:t>
            </a:r>
            <a:r>
              <a:rPr lang="ru-RU" sz="2400" dirty="0">
                <a:solidFill>
                  <a:srgbClr val="002060"/>
                </a:solidFill>
                <a:latin typeface="Times New Roman"/>
                <a:ea typeface="Calibri"/>
                <a:cs typeface="Times New Roman"/>
              </a:rPr>
              <a:t> не </a:t>
            </a:r>
            <a:r>
              <a:rPr lang="ru-RU" sz="2400" dirty="0" err="1">
                <a:solidFill>
                  <a:srgbClr val="002060"/>
                </a:solidFill>
                <a:latin typeface="Times New Roman"/>
                <a:ea typeface="Calibri"/>
                <a:cs typeface="Times New Roman"/>
              </a:rPr>
              <a:t>лише</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завдяки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досліджуваним</a:t>
            </a:r>
            <a:r>
              <a:rPr lang="ru-RU" sz="2400" dirty="0">
                <a:solidFill>
                  <a:srgbClr val="002060"/>
                </a:solidFill>
                <a:latin typeface="Times New Roman"/>
                <a:ea typeface="Calibri"/>
                <a:cs typeface="Times New Roman"/>
              </a:rPr>
              <a:t> факторам, а і </a:t>
            </a:r>
            <a:r>
              <a:rPr lang="ru-RU" sz="2400" dirty="0" err="1">
                <a:solidFill>
                  <a:srgbClr val="002060"/>
                </a:solidFill>
                <a:latin typeface="Times New Roman"/>
                <a:ea typeface="Calibri"/>
                <a:cs typeface="Times New Roman"/>
              </a:rPr>
              <a:t>внаслідок</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неврахованих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генотипових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відмінностей</a:t>
            </a:r>
            <a:r>
              <a:rPr lang="ru-RU" sz="2400" dirty="0">
                <a:solidFill>
                  <a:srgbClr val="002060"/>
                </a:solidFill>
                <a:latin typeface="Times New Roman"/>
                <a:ea typeface="Calibri"/>
                <a:cs typeface="Times New Roman"/>
              </a:rPr>
              <a:t>.</a:t>
            </a:r>
            <a:br>
              <a:rPr lang="ru-RU" sz="2400" dirty="0">
                <a:solidFill>
                  <a:srgbClr val="002060"/>
                </a:solidFill>
                <a:latin typeface="Calibri"/>
                <a:ea typeface="Calibri"/>
                <a:cs typeface="Times New Roman"/>
              </a:rPr>
            </a:br>
            <a:r>
              <a:rPr lang="ru-RU" sz="2400" dirty="0">
                <a:solidFill>
                  <a:srgbClr val="002060"/>
                </a:solidFill>
                <a:latin typeface="Calibri"/>
                <a:ea typeface="Calibri"/>
                <a:cs typeface="Times New Roman"/>
              </a:rPr>
              <a:t>	</a:t>
            </a:r>
            <a:r>
              <a:rPr lang="ru-RU" sz="2400" dirty="0" err="1">
                <a:solidFill>
                  <a:srgbClr val="002060"/>
                </a:solidFill>
                <a:latin typeface="Times New Roman"/>
                <a:ea typeface="Calibri"/>
                <a:cs typeface="Times New Roman"/>
              </a:rPr>
              <a:t>Обнадійливими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результати</a:t>
            </a:r>
            <a:r>
              <a:rPr lang="ru-RU" sz="2400" dirty="0">
                <a:solidFill>
                  <a:srgbClr val="002060"/>
                </a:solidFill>
                <a:latin typeface="Times New Roman"/>
                <a:ea typeface="Calibri"/>
                <a:cs typeface="Times New Roman"/>
              </a:rPr>
              <a:t> такого </a:t>
            </a:r>
            <a:r>
              <a:rPr lang="ru-RU" sz="2400" dirty="0" err="1">
                <a:solidFill>
                  <a:srgbClr val="002060"/>
                </a:solidFill>
                <a:latin typeface="Times New Roman"/>
                <a:ea typeface="Calibri"/>
                <a:cs typeface="Times New Roman"/>
              </a:rPr>
              <a:t>підбору</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тварин</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можуть</a:t>
            </a:r>
            <a:r>
              <a:rPr lang="ru-RU" sz="2400" dirty="0">
                <a:solidFill>
                  <a:srgbClr val="002060"/>
                </a:solidFill>
                <a:latin typeface="Times New Roman"/>
                <a:ea typeface="Calibri"/>
                <a:cs typeface="Times New Roman"/>
              </a:rPr>
              <a:t> бути </a:t>
            </a:r>
            <a:r>
              <a:rPr lang="ru-RU" sz="2400" dirty="0" err="1">
                <a:solidFill>
                  <a:srgbClr val="002060"/>
                </a:solidFill>
                <a:latin typeface="Times New Roman"/>
                <a:ea typeface="Calibri"/>
                <a:cs typeface="Times New Roman"/>
              </a:rPr>
              <a:t>тільки</a:t>
            </a:r>
            <a:r>
              <a:rPr lang="ru-RU" sz="2400" dirty="0">
                <a:solidFill>
                  <a:srgbClr val="002060"/>
                </a:solidFill>
                <a:latin typeface="Times New Roman"/>
                <a:ea typeface="Calibri"/>
                <a:cs typeface="Times New Roman"/>
              </a:rPr>
              <a:t> за </a:t>
            </a:r>
            <a:r>
              <a:rPr lang="ru-RU" sz="2400" dirty="0" err="1">
                <a:solidFill>
                  <a:srgbClr val="002060"/>
                </a:solidFill>
                <a:latin typeface="Times New Roman"/>
                <a:ea typeface="Calibri"/>
                <a:cs typeface="Times New Roman"/>
              </a:rPr>
              <a:t>умови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статистичної</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обробки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даних</a:t>
            </a:r>
            <a:r>
              <a:rPr lang="ru-RU" sz="2400" dirty="0">
                <a:solidFill>
                  <a:srgbClr val="002060"/>
                </a:solidFill>
                <a:latin typeface="Times New Roman"/>
                <a:ea typeface="Calibri"/>
                <a:cs typeface="Times New Roman"/>
              </a:rPr>
              <a:t> та </a:t>
            </a:r>
            <a:r>
              <a:rPr lang="ru-RU" sz="2400" dirty="0" err="1">
                <a:solidFill>
                  <a:srgbClr val="002060"/>
                </a:solidFill>
                <a:latin typeface="Times New Roman"/>
                <a:ea typeface="Calibri"/>
                <a:cs typeface="Times New Roman"/>
              </a:rPr>
              <a:t>високого</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ступеня</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вірогідності</a:t>
            </a:r>
            <a:r>
              <a:rPr lang="ru-RU" sz="2400" dirty="0">
                <a:solidFill>
                  <a:srgbClr val="002060"/>
                </a:solidFill>
                <a:latin typeface="Times New Roman"/>
                <a:ea typeface="Calibri"/>
                <a:cs typeface="Times New Roman"/>
              </a:rPr>
              <a:t>. Як правило, ним </a:t>
            </a:r>
            <a:r>
              <a:rPr lang="ru-RU" sz="2400" dirty="0" err="1">
                <a:solidFill>
                  <a:srgbClr val="002060"/>
                </a:solidFill>
                <a:latin typeface="Times New Roman"/>
                <a:ea typeface="Calibri"/>
                <a:cs typeface="Times New Roman"/>
              </a:rPr>
              <a:t>користуються</a:t>
            </a:r>
            <a:r>
              <a:rPr lang="ru-RU" sz="2400" dirty="0">
                <a:solidFill>
                  <a:srgbClr val="002060"/>
                </a:solidFill>
                <a:latin typeface="Times New Roman"/>
                <a:ea typeface="Calibri"/>
                <a:cs typeface="Times New Roman"/>
              </a:rPr>
              <a:t> при </a:t>
            </a:r>
            <a:r>
              <a:rPr lang="ru-RU" sz="2400" dirty="0" err="1">
                <a:solidFill>
                  <a:srgbClr val="002060"/>
                </a:solidFill>
                <a:latin typeface="Times New Roman"/>
                <a:ea typeface="Calibri"/>
                <a:cs typeface="Times New Roman"/>
              </a:rPr>
              <a:t>вивченні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питань</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які</a:t>
            </a:r>
            <a:r>
              <a:rPr lang="ru-RU" sz="2400" dirty="0">
                <a:solidFill>
                  <a:srgbClr val="002060"/>
                </a:solidFill>
                <a:latin typeface="Times New Roman"/>
                <a:ea typeface="Calibri"/>
                <a:cs typeface="Times New Roman"/>
              </a:rPr>
              <a:t> не </a:t>
            </a:r>
            <a:r>
              <a:rPr lang="ru-RU" sz="2400" dirty="0" err="1">
                <a:solidFill>
                  <a:srgbClr val="002060"/>
                </a:solidFill>
                <a:latin typeface="Times New Roman"/>
                <a:ea typeface="Calibri"/>
                <a:cs typeface="Times New Roman"/>
              </a:rPr>
              <a:t>потребують</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глибоких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фізіологічних</a:t>
            </a:r>
            <a:r>
              <a:rPr lang="ru-RU" sz="2400" dirty="0">
                <a:solidFill>
                  <a:srgbClr val="002060"/>
                </a:solidFill>
                <a:latin typeface="Times New Roman"/>
                <a:ea typeface="Calibri"/>
                <a:cs typeface="Times New Roman"/>
              </a:rPr>
              <a:t> і </a:t>
            </a:r>
            <a:r>
              <a:rPr lang="ru-RU" sz="2400" dirty="0" err="1">
                <a:solidFill>
                  <a:srgbClr val="002060"/>
                </a:solidFill>
                <a:latin typeface="Times New Roman"/>
                <a:ea typeface="Calibri"/>
                <a:cs typeface="Times New Roman"/>
              </a:rPr>
              <a:t>біохімічних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досліджень</a:t>
            </a:r>
            <a:r>
              <a:rPr lang="ru-RU" sz="2400" dirty="0">
                <a:solidFill>
                  <a:srgbClr val="002060"/>
                </a:solidFill>
                <a:latin typeface="Times New Roman"/>
                <a:ea typeface="Calibri"/>
                <a:cs typeface="Times New Roman"/>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340979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032" y="548680"/>
            <a:ext cx="8712968" cy="6192688"/>
          </a:xfrm>
        </p:spPr>
        <p:txBody>
          <a:bodyPr/>
          <a:lstStyle/>
          <a:p>
            <a:r>
              <a:rPr lang="uk-UA" sz="2400" b="1" dirty="0">
                <a:solidFill>
                  <a:srgbClr val="002060"/>
                </a:solidFill>
                <a:latin typeface="Times New Roman"/>
                <a:ea typeface="Calibri"/>
                <a:cs typeface="Times New Roman"/>
              </a:rPr>
              <a:t>4</a:t>
            </a:r>
            <a:r>
              <a:rPr lang="uk-UA" sz="2400" b="1" dirty="0">
                <a:solidFill>
                  <a:srgbClr val="C00000"/>
                </a:solidFill>
                <a:latin typeface="Times New Roman"/>
                <a:ea typeface="Calibri"/>
                <a:cs typeface="Times New Roman"/>
              </a:rPr>
              <a:t>. </a:t>
            </a:r>
            <a:r>
              <a:rPr lang="ru-RU" sz="2400" b="1" dirty="0">
                <a:solidFill>
                  <a:srgbClr val="C00000"/>
                </a:solidFill>
                <a:latin typeface="Times New Roman"/>
                <a:ea typeface="Calibri"/>
                <a:cs typeface="Times New Roman"/>
              </a:rPr>
              <a:t>Метод </a:t>
            </a:r>
            <a:r>
              <a:rPr lang="ru-RU" sz="2400" b="1" dirty="0" err="1">
                <a:solidFill>
                  <a:srgbClr val="C00000"/>
                </a:solidFill>
                <a:latin typeface="Times New Roman"/>
                <a:ea typeface="Calibri"/>
                <a:cs typeface="Times New Roman"/>
              </a:rPr>
              <a:t>міні</a:t>
            </a:r>
            <a:r>
              <a:rPr lang="ru-RU" sz="2400" b="1" dirty="0">
                <a:solidFill>
                  <a:srgbClr val="C00000"/>
                </a:solidFill>
                <a:latin typeface="Times New Roman"/>
                <a:ea typeface="Calibri"/>
                <a:cs typeface="Times New Roman"/>
              </a:rPr>
              <a:t>-стада. </a:t>
            </a:r>
            <a:br>
              <a:rPr lang="ru-RU" sz="2400" b="1" dirty="0">
                <a:solidFill>
                  <a:srgbClr val="C00000"/>
                </a:solidFill>
                <a:latin typeface="Times New Roman"/>
                <a:ea typeface="Calibri"/>
                <a:cs typeface="Times New Roman"/>
              </a:rPr>
            </a:br>
            <a:r>
              <a:rPr lang="ru-RU" sz="2400" b="1" dirty="0" err="1">
                <a:solidFill>
                  <a:srgbClr val="C00000"/>
                </a:solidFill>
                <a:latin typeface="Times New Roman"/>
                <a:ea typeface="Calibri"/>
                <a:cs typeface="Times New Roman"/>
              </a:rPr>
              <a:t>В</a:t>
            </a:r>
            <a:r>
              <a:rPr lang="ru-RU" sz="2400" dirty="0" err="1">
                <a:solidFill>
                  <a:srgbClr val="002060"/>
                </a:solidFill>
                <a:latin typeface="Times New Roman"/>
                <a:ea typeface="Calibri"/>
                <a:cs typeface="Times New Roman"/>
              </a:rPr>
              <a:t>икористовують</a:t>
            </a:r>
            <a:r>
              <a:rPr lang="ru-RU" sz="2400" dirty="0">
                <a:solidFill>
                  <a:srgbClr val="002060"/>
                </a:solidFill>
                <a:latin typeface="Times New Roman"/>
                <a:ea typeface="Calibri"/>
                <a:cs typeface="Times New Roman"/>
              </a:rPr>
              <a:t> при </a:t>
            </a:r>
            <a:r>
              <a:rPr lang="ru-RU" sz="2400" dirty="0" err="1">
                <a:solidFill>
                  <a:srgbClr val="002060"/>
                </a:solidFill>
                <a:latin typeface="Times New Roman"/>
                <a:ea typeface="Calibri"/>
                <a:cs typeface="Times New Roman"/>
              </a:rPr>
              <a:t>проведенні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тривалих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досліджень</a:t>
            </a:r>
            <a:r>
              <a:rPr lang="ru-RU" sz="2400" dirty="0">
                <a:solidFill>
                  <a:srgbClr val="002060"/>
                </a:solidFill>
                <a:latin typeface="Times New Roman"/>
                <a:ea typeface="Calibri"/>
                <a:cs typeface="Times New Roman"/>
              </a:rPr>
              <a:t> при </a:t>
            </a:r>
            <a:r>
              <a:rPr lang="ru-RU" sz="2400" dirty="0" err="1">
                <a:solidFill>
                  <a:srgbClr val="002060"/>
                </a:solidFill>
                <a:latin typeface="Times New Roman"/>
                <a:ea typeface="Calibri"/>
                <a:cs typeface="Times New Roman"/>
              </a:rPr>
              <a:t>вивченні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різних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технологій</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виробництва</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продукції</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тваринництва</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прив'язне</a:t>
            </a:r>
            <a:r>
              <a:rPr lang="ru-RU" sz="2400" dirty="0">
                <a:solidFill>
                  <a:srgbClr val="002060"/>
                </a:solidFill>
                <a:latin typeface="Times New Roman"/>
                <a:ea typeface="Calibri"/>
                <a:cs typeface="Times New Roman"/>
              </a:rPr>
              <a:t> і </a:t>
            </a:r>
            <a:r>
              <a:rPr lang="ru-RU" sz="2400" dirty="0" err="1">
                <a:solidFill>
                  <a:srgbClr val="002060"/>
                </a:solidFill>
                <a:latin typeface="Times New Roman"/>
                <a:ea typeface="Calibri"/>
                <a:cs typeface="Times New Roman"/>
              </a:rPr>
              <a:t>безприв'язне</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утримання</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великої</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рогатої</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худоби</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підлогове</a:t>
            </a:r>
            <a:r>
              <a:rPr lang="ru-RU" sz="2400" dirty="0">
                <a:solidFill>
                  <a:srgbClr val="002060"/>
                </a:solidFill>
                <a:latin typeface="Times New Roman"/>
                <a:ea typeface="Calibri"/>
                <a:cs typeface="Times New Roman"/>
              </a:rPr>
              <a:t> й </a:t>
            </a:r>
            <a:r>
              <a:rPr lang="ru-RU" sz="2400" dirty="0" err="1">
                <a:solidFill>
                  <a:srgbClr val="002060"/>
                </a:solidFill>
                <a:latin typeface="Times New Roman"/>
                <a:ea typeface="Calibri"/>
                <a:cs typeface="Times New Roman"/>
              </a:rPr>
              <a:t>кліткове</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утримання</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птиці</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тощо</a:t>
            </a:r>
            <a:r>
              <a:rPr lang="ru-RU" sz="2400" dirty="0">
                <a:solidFill>
                  <a:srgbClr val="002060"/>
                </a:solidFill>
                <a:latin typeface="Times New Roman"/>
                <a:ea typeface="Calibri"/>
                <a:cs typeface="Times New Roman"/>
              </a:rPr>
              <a:t>), а </a:t>
            </a:r>
            <a:r>
              <a:rPr lang="ru-RU" sz="2400" dirty="0" err="1">
                <a:solidFill>
                  <a:srgbClr val="002060"/>
                </a:solidFill>
                <a:latin typeface="Times New Roman"/>
                <a:ea typeface="Calibri"/>
                <a:cs typeface="Times New Roman"/>
              </a:rPr>
              <a:t>також</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генетичних</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факторів</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продуктивності</a:t>
            </a:r>
            <a:r>
              <a:rPr lang="ru-RU" sz="2400" dirty="0">
                <a:solidFill>
                  <a:srgbClr val="002060"/>
                </a:solidFill>
                <a:latin typeface="Times New Roman"/>
                <a:ea typeface="Calibri"/>
                <a:cs typeface="Times New Roman"/>
              </a:rPr>
              <a:t> (порода, </a:t>
            </a:r>
            <a:r>
              <a:rPr lang="ru-RU" sz="2400" dirty="0" err="1">
                <a:solidFill>
                  <a:srgbClr val="002060"/>
                </a:solidFill>
                <a:latin typeface="Times New Roman"/>
                <a:ea typeface="Calibri"/>
                <a:cs typeface="Times New Roman"/>
              </a:rPr>
              <a:t>породність</a:t>
            </a:r>
            <a:r>
              <a:rPr lang="ru-RU" sz="2400" dirty="0">
                <a:solidFill>
                  <a:srgbClr val="002060"/>
                </a:solidFill>
                <a:latin typeface="Times New Roman"/>
                <a:ea typeface="Calibri"/>
                <a:cs typeface="Times New Roman"/>
              </a:rPr>
              <a:t>, </a:t>
            </a:r>
            <a:r>
              <a:rPr lang="ru-RU" sz="2400" dirty="0" err="1">
                <a:solidFill>
                  <a:srgbClr val="002060"/>
                </a:solidFill>
                <a:latin typeface="Times New Roman"/>
                <a:ea typeface="Calibri"/>
                <a:cs typeface="Times New Roman"/>
              </a:rPr>
              <a:t>походження</a:t>
            </a:r>
            <a:r>
              <a:rPr lang="ru-RU" sz="2400" dirty="0">
                <a:solidFill>
                  <a:srgbClr val="002060"/>
                </a:solidFill>
                <a:latin typeface="Times New Roman"/>
                <a:ea typeface="Calibri"/>
                <a:cs typeface="Times New Roman"/>
              </a:rPr>
              <a:t> та </a:t>
            </a:r>
            <a:r>
              <a:rPr lang="ru-RU" sz="2400" dirty="0" err="1">
                <a:solidFill>
                  <a:srgbClr val="002060"/>
                </a:solidFill>
                <a:latin typeface="Times New Roman"/>
                <a:ea typeface="Calibri"/>
                <a:cs typeface="Times New Roman"/>
              </a:rPr>
              <a:t>ін</a:t>
            </a:r>
            <a:r>
              <a:rPr lang="ru-RU" sz="2400" dirty="0">
                <a:solidFill>
                  <a:srgbClr val="002060"/>
                </a:solidFill>
                <a:latin typeface="Times New Roman"/>
                <a:ea typeface="Calibri"/>
                <a:cs typeface="Times New Roman"/>
              </a:rPr>
              <a:t>.).</a:t>
            </a:r>
            <a:br>
              <a:rPr lang="ru-RU" sz="2400" dirty="0">
                <a:solidFill>
                  <a:srgbClr val="002060"/>
                </a:solidFill>
                <a:latin typeface="Times New Roman"/>
                <a:ea typeface="Calibri"/>
                <a:cs typeface="Times New Roman"/>
              </a:rPr>
            </a:br>
            <a:r>
              <a:rPr lang="ru-RU" sz="2400" b="1" i="1" dirty="0">
                <a:solidFill>
                  <a:srgbClr val="002060"/>
                </a:solidFill>
                <a:latin typeface="Times New Roman" panose="02020603050405020304" pitchFamily="18" charset="0"/>
                <a:cs typeface="Times New Roman" panose="02020603050405020304" pitchFamily="18" charset="0"/>
              </a:rPr>
              <a:t>Суть методу -</a:t>
            </a:r>
            <a:r>
              <a:rPr lang="ru-RU" sz="2400" dirty="0" err="1">
                <a:solidFill>
                  <a:srgbClr val="002060"/>
                </a:solidFill>
                <a:latin typeface="Times New Roman" panose="02020603050405020304" pitchFamily="18" charset="0"/>
                <a:cs typeface="Times New Roman" panose="02020603050405020304" pitchFamily="18" charset="0"/>
              </a:rPr>
              <a:t>із</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загального</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поголів’я</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худоби</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відбирається</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група</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тварин</a:t>
            </a:r>
            <a:r>
              <a:rPr lang="ru-RU" sz="2400" dirty="0">
                <a:solidFill>
                  <a:srgbClr val="002060"/>
                </a:solidFill>
                <a:latin typeface="Times New Roman" panose="02020603050405020304" pitchFamily="18" charset="0"/>
                <a:cs typeface="Times New Roman" panose="02020603050405020304" pitchFamily="18" charset="0"/>
              </a:rPr>
              <a:t>, яка є </a:t>
            </a:r>
            <a:r>
              <a:rPr lang="ru-RU" sz="2400" dirty="0" err="1">
                <a:solidFill>
                  <a:srgbClr val="002060"/>
                </a:solidFill>
                <a:latin typeface="Times New Roman" panose="02020603050405020304" pitchFamily="18" charset="0"/>
                <a:cs typeface="Times New Roman" panose="02020603050405020304" pitchFamily="18" charset="0"/>
              </a:rPr>
              <a:t>копією</a:t>
            </a:r>
            <a:r>
              <a:rPr lang="ru-RU" sz="2400" dirty="0">
                <a:solidFill>
                  <a:srgbClr val="002060"/>
                </a:solidFill>
                <a:latin typeface="Times New Roman" panose="02020603050405020304" pitchFamily="18" charset="0"/>
                <a:cs typeface="Times New Roman" panose="02020603050405020304" pitchFamily="18" charset="0"/>
              </a:rPr>
              <a:t> основного стада по </a:t>
            </a:r>
            <a:r>
              <a:rPr lang="ru-RU" sz="2400" dirty="0" err="1">
                <a:solidFill>
                  <a:srgbClr val="002060"/>
                </a:solidFill>
                <a:latin typeface="Times New Roman" panose="02020603050405020304" pitchFamily="18" charset="0"/>
                <a:cs typeface="Times New Roman" panose="02020603050405020304" pitchFamily="18" charset="0"/>
              </a:rPr>
              <a:t>віку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породності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живій</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масі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продуктивності</a:t>
            </a:r>
            <a:r>
              <a:rPr lang="ru-RU" sz="2400" dirty="0">
                <a:solidFill>
                  <a:srgbClr val="002060"/>
                </a:solidFill>
                <a:latin typeface="Times New Roman" panose="02020603050405020304" pitchFamily="18" charset="0"/>
                <a:cs typeface="Times New Roman" panose="02020603050405020304" pitchFamily="18" charset="0"/>
              </a:rPr>
              <a:t> і </a:t>
            </a:r>
            <a:r>
              <a:rPr lang="ru-RU" sz="2400" dirty="0" err="1">
                <a:solidFill>
                  <a:srgbClr val="002060"/>
                </a:solidFill>
                <a:latin typeface="Times New Roman" panose="02020603050405020304" pitchFamily="18" charset="0"/>
                <a:cs typeface="Times New Roman" panose="02020603050405020304" pitchFamily="18" charset="0"/>
              </a:rPr>
              <a:t>фізіологічному</a:t>
            </a:r>
            <a:r>
              <a:rPr lang="ru-RU" sz="2400" dirty="0">
                <a:solidFill>
                  <a:srgbClr val="002060"/>
                </a:solidFill>
                <a:latin typeface="Times New Roman" panose="02020603050405020304" pitchFamily="18" charset="0"/>
                <a:cs typeface="Times New Roman" panose="02020603050405020304" pitchFamily="18" charset="0"/>
              </a:rPr>
              <a:t> стану.</a:t>
            </a:r>
            <a:br>
              <a:rPr lang="ru-RU" sz="2400" dirty="0">
                <a:solidFill>
                  <a:srgbClr val="002060"/>
                </a:solidFill>
                <a:latin typeface="Times New Roman" panose="02020603050405020304" pitchFamily="18" charset="0"/>
                <a:cs typeface="Times New Roman" panose="02020603050405020304" pitchFamily="18" charset="0"/>
              </a:rPr>
            </a:b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Залежно</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від</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завдань</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можуть</a:t>
            </a:r>
            <a:r>
              <a:rPr lang="ru-RU" sz="2400" dirty="0">
                <a:solidFill>
                  <a:srgbClr val="002060"/>
                </a:solidFill>
                <a:latin typeface="Times New Roman" panose="02020603050405020304" pitchFamily="18" charset="0"/>
                <a:cs typeface="Times New Roman" panose="02020603050405020304" pitchFamily="18" charset="0"/>
              </a:rPr>
              <a:t> бути сформовано </a:t>
            </a:r>
            <a:r>
              <a:rPr lang="ru-RU" sz="2400" dirty="0" err="1">
                <a:solidFill>
                  <a:srgbClr val="002060"/>
                </a:solidFill>
                <a:latin typeface="Times New Roman" panose="02020603050405020304" pitchFamily="18" charset="0"/>
                <a:cs typeface="Times New Roman" panose="02020603050405020304" pitchFamily="18" charset="0"/>
              </a:rPr>
              <a:t>декілька</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міні</a:t>
            </a:r>
            <a:r>
              <a:rPr lang="ru-RU" sz="2400" dirty="0">
                <a:solidFill>
                  <a:srgbClr val="002060"/>
                </a:solidFill>
                <a:latin typeface="Times New Roman" panose="02020603050405020304" pitchFamily="18" charset="0"/>
                <a:cs typeface="Times New Roman" panose="02020603050405020304" pitchFamily="18" charset="0"/>
              </a:rPr>
              <a:t> стад. </a:t>
            </a:r>
            <a:r>
              <a:rPr lang="ru-RU" sz="2400" dirty="0" err="1">
                <a:solidFill>
                  <a:srgbClr val="002060"/>
                </a:solidFill>
                <a:latin typeface="Times New Roman" panose="02020603050405020304" pitchFamily="18" charset="0"/>
                <a:cs typeface="Times New Roman" panose="02020603050405020304" pitchFamily="18" charset="0"/>
              </a:rPr>
              <a:t>М</a:t>
            </a:r>
            <a:r>
              <a:rPr lang="ru-RU" sz="2400" b="1" dirty="0" err="1">
                <a:solidFill>
                  <a:srgbClr val="C00000"/>
                </a:solidFill>
                <a:latin typeface="Times New Roman" panose="02020603050405020304" pitchFamily="18" charset="0"/>
                <a:cs typeface="Times New Roman" panose="02020603050405020304" pitchFamily="18" charset="0"/>
              </a:rPr>
              <a:t>іністад</a:t>
            </a:r>
            <a:r>
              <a:rPr lang="ru-RU" sz="2400" dirty="0" err="1">
                <a:solidFill>
                  <a:srgbClr val="002060"/>
                </a:solidFill>
                <a:latin typeface="Times New Roman" panose="02020603050405020304" pitchFamily="18" charset="0"/>
                <a:cs typeface="Times New Roman" panose="02020603050405020304" pitchFamily="18" charset="0"/>
              </a:rPr>
              <a:t>о</a:t>
            </a:r>
            <a:r>
              <a:rPr lang="ru-RU" sz="2400" dirty="0">
                <a:solidFill>
                  <a:srgbClr val="002060"/>
                </a:solidFill>
                <a:latin typeface="Times New Roman" panose="02020603050405020304" pitchFamily="18" charset="0"/>
                <a:cs typeface="Times New Roman" panose="02020603050405020304" pitchFamily="18" charset="0"/>
              </a:rPr>
              <a:t> служить </a:t>
            </a:r>
            <a:r>
              <a:rPr lang="ru-RU" sz="2400" b="1" dirty="0" err="1">
                <a:solidFill>
                  <a:srgbClr val="C00000"/>
                </a:solidFill>
                <a:latin typeface="Times New Roman" panose="02020603050405020304" pitchFamily="18" charset="0"/>
                <a:cs typeface="Times New Roman" panose="02020603050405020304" pitchFamily="18" charset="0"/>
              </a:rPr>
              <a:t>дослідною</a:t>
            </a:r>
            <a:r>
              <a:rPr lang="ru-RU" sz="2400" b="1" dirty="0">
                <a:solidFill>
                  <a:srgbClr val="C00000"/>
                </a:solidFill>
                <a:latin typeface="Times New Roman" panose="02020603050405020304" pitchFamily="18" charset="0"/>
                <a:cs typeface="Times New Roman" panose="02020603050405020304" pitchFamily="18" charset="0"/>
              </a:rPr>
              <a:t> </a:t>
            </a:r>
            <a:r>
              <a:rPr lang="ru-RU" sz="2400" b="1" dirty="0" err="1">
                <a:solidFill>
                  <a:srgbClr val="C00000"/>
                </a:solidFill>
                <a:latin typeface="Times New Roman" panose="02020603050405020304" pitchFamily="18" charset="0"/>
                <a:cs typeface="Times New Roman" panose="02020603050405020304" pitchFamily="18" charset="0"/>
              </a:rPr>
              <a:t>групою</a:t>
            </a:r>
            <a:r>
              <a:rPr lang="ru-RU" sz="2400" dirty="0">
                <a:solidFill>
                  <a:srgbClr val="002060"/>
                </a:solidFill>
                <a:latin typeface="Times New Roman" panose="02020603050405020304" pitchFamily="18" charset="0"/>
                <a:cs typeface="Times New Roman" panose="02020603050405020304" pitchFamily="18" charset="0"/>
              </a:rPr>
              <a:t>, а </a:t>
            </a:r>
            <a:r>
              <a:rPr lang="ru-RU" sz="2400" b="1" dirty="0" err="1">
                <a:solidFill>
                  <a:srgbClr val="C00000"/>
                </a:solidFill>
                <a:latin typeface="Times New Roman" panose="02020603050405020304" pitchFamily="18" charset="0"/>
                <a:cs typeface="Times New Roman" panose="02020603050405020304" pitchFamily="18" charset="0"/>
              </a:rPr>
              <a:t>загальне</a:t>
            </a:r>
            <a:r>
              <a:rPr lang="ru-RU" sz="2400" b="1" dirty="0">
                <a:solidFill>
                  <a:srgbClr val="C00000"/>
                </a:solidFill>
                <a:latin typeface="Times New Roman" panose="02020603050405020304" pitchFamily="18" charset="0"/>
                <a:cs typeface="Times New Roman" panose="02020603050405020304" pitchFamily="18" charset="0"/>
              </a:rPr>
              <a:t> стадо –</a:t>
            </a:r>
            <a:br>
              <a:rPr lang="ru-RU" sz="2400" b="1" dirty="0">
                <a:solidFill>
                  <a:srgbClr val="C00000"/>
                </a:solidFill>
                <a:latin typeface="Times New Roman" panose="02020603050405020304" pitchFamily="18" charset="0"/>
                <a:cs typeface="Times New Roman" panose="02020603050405020304" pitchFamily="18" charset="0"/>
              </a:rPr>
            </a:br>
            <a:r>
              <a:rPr lang="ru-RU" sz="2400" b="1" dirty="0">
                <a:solidFill>
                  <a:srgbClr val="C00000"/>
                </a:solidFill>
                <a:latin typeface="Times New Roman" panose="02020603050405020304" pitchFamily="18" charset="0"/>
                <a:cs typeface="Times New Roman" panose="02020603050405020304" pitchFamily="18" charset="0"/>
              </a:rPr>
              <a:t>контрольною</a:t>
            </a:r>
            <a:r>
              <a:rPr lang="ru-RU" sz="2400" dirty="0">
                <a:solidFill>
                  <a:srgbClr val="002060"/>
                </a:solidFill>
                <a:latin typeface="Times New Roman" panose="02020603050405020304" pitchFamily="18" charset="0"/>
                <a:cs typeface="Times New Roman" panose="02020603050405020304" pitchFamily="18" charset="0"/>
              </a:rPr>
              <a:t>. </a:t>
            </a:r>
            <a:br>
              <a:rPr lang="ru-RU" sz="2400" dirty="0">
                <a:solidFill>
                  <a:srgbClr val="002060"/>
                </a:solidFill>
                <a:latin typeface="Times New Roman" panose="02020603050405020304" pitchFamily="18" charset="0"/>
                <a:cs typeface="Times New Roman" panose="02020603050405020304" pitchFamily="18" charset="0"/>
              </a:rPr>
            </a:br>
            <a:r>
              <a:rPr lang="ru-RU" sz="2400" dirty="0">
                <a:solidFill>
                  <a:srgbClr val="002060"/>
                </a:solidFill>
                <a:latin typeface="Times New Roman" panose="02020603050405020304" pitchFamily="18" charset="0"/>
                <a:cs typeface="Times New Roman" panose="02020603050405020304" pitchFamily="18" charset="0"/>
              </a:rPr>
              <a:t>Склад </a:t>
            </a:r>
            <a:r>
              <a:rPr lang="ru-RU" sz="2400" dirty="0" err="1">
                <a:solidFill>
                  <a:srgbClr val="002060"/>
                </a:solidFill>
                <a:latin typeface="Times New Roman" panose="02020603050405020304" pitchFamily="18" charset="0"/>
                <a:cs typeface="Times New Roman" panose="02020603050405020304" pitchFamily="18" charset="0"/>
              </a:rPr>
              <a:t>тварин</a:t>
            </a:r>
            <a:r>
              <a:rPr lang="ru-RU" sz="2400" dirty="0">
                <a:solidFill>
                  <a:srgbClr val="002060"/>
                </a:solidFill>
                <a:latin typeface="Times New Roman" panose="02020603050405020304" pitchFamily="18" charset="0"/>
                <a:cs typeface="Times New Roman" panose="02020603050405020304" pitchFamily="18" charset="0"/>
              </a:rPr>
              <a:t> в </a:t>
            </a:r>
            <a:r>
              <a:rPr lang="ru-RU" sz="2400" dirty="0" err="1">
                <a:solidFill>
                  <a:srgbClr val="002060"/>
                </a:solidFill>
                <a:latin typeface="Times New Roman" panose="02020603050405020304" pitchFamily="18" charset="0"/>
                <a:cs typeface="Times New Roman" panose="02020603050405020304" pitchFamily="18" charset="0"/>
              </a:rPr>
              <a:t>міністаді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різний</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оскільки</a:t>
            </a:r>
            <a:br>
              <a:rPr lang="ru-RU" sz="2400" dirty="0">
                <a:solidFill>
                  <a:srgbClr val="002060"/>
                </a:solidFill>
                <a:latin typeface="Times New Roman" panose="02020603050405020304" pitchFamily="18" charset="0"/>
                <a:cs typeface="Times New Roman" panose="02020603050405020304" pitchFamily="18" charset="0"/>
              </a:rPr>
            </a:br>
            <a:r>
              <a:rPr lang="ru-RU" sz="2400" dirty="0" err="1">
                <a:solidFill>
                  <a:srgbClr val="002060"/>
                </a:solidFill>
                <a:latin typeface="Times New Roman" panose="02020603050405020304" pitchFamily="18" charset="0"/>
                <a:cs typeface="Times New Roman" panose="02020603050405020304" pitchFamily="18" charset="0"/>
              </a:rPr>
              <a:t>він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відображає</a:t>
            </a:r>
            <a:r>
              <a:rPr lang="ru-RU" sz="2400" dirty="0">
                <a:solidFill>
                  <a:srgbClr val="002060"/>
                </a:solidFill>
                <a:latin typeface="Times New Roman" panose="02020603050405020304" pitchFamily="18" charset="0"/>
                <a:cs typeface="Times New Roman" panose="02020603050405020304" pitchFamily="18" charset="0"/>
              </a:rPr>
              <a:t> структуру основного стада.</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3045948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568952" cy="6192688"/>
          </a:xfrm>
        </p:spPr>
        <p:txBody>
          <a:bodyPr/>
          <a:lstStyle/>
          <a:p>
            <a:pPr indent="449580">
              <a:lnSpc>
                <a:spcPts val="3000"/>
              </a:lnSpc>
              <a:spcAft>
                <a:spcPts val="1000"/>
              </a:spcAft>
            </a:pPr>
            <a:r>
              <a:rPr lang="ru-RU" sz="2400" b="1" i="1" dirty="0" err="1">
                <a:solidFill>
                  <a:srgbClr val="C00000"/>
                </a:solidFill>
                <a:latin typeface="TimesNewRomanPS-BoldItalicMT"/>
              </a:rPr>
              <a:t>Перевага</a:t>
            </a:r>
            <a:r>
              <a:rPr lang="ru-RU" sz="2400" b="1" i="1" dirty="0">
                <a:solidFill>
                  <a:srgbClr val="C00000"/>
                </a:solidFill>
                <a:latin typeface="TimesNewRomanPS-BoldItalicMT"/>
              </a:rPr>
              <a:t> методу </a:t>
            </a:r>
            <a:r>
              <a:rPr lang="ru-RU" sz="2400" dirty="0">
                <a:solidFill>
                  <a:srgbClr val="000000"/>
                </a:solidFill>
                <a:latin typeface="TimesNewRomanPSMT"/>
              </a:rPr>
              <a:t> - в </a:t>
            </a:r>
            <a:r>
              <a:rPr lang="ru-RU" sz="2400" dirty="0" err="1">
                <a:solidFill>
                  <a:srgbClr val="000000"/>
                </a:solidFill>
                <a:latin typeface="TimesNewRomanPSMT"/>
              </a:rPr>
              <a:t>зв’язку</a:t>
            </a:r>
            <a:r>
              <a:rPr lang="ru-RU" sz="2400" dirty="0">
                <a:solidFill>
                  <a:srgbClr val="000000"/>
                </a:solidFill>
                <a:latin typeface="TimesNewRomanPSMT"/>
              </a:rPr>
              <a:t> з </a:t>
            </a:r>
            <a:r>
              <a:rPr lang="ru-RU" sz="2400" dirty="0" err="1">
                <a:solidFill>
                  <a:srgbClr val="000000"/>
                </a:solidFill>
                <a:latin typeface="TimesNewRomanPSMT"/>
              </a:rPr>
              <a:t>різнорідністю</a:t>
            </a:r>
            <a:r>
              <a:rPr lang="ru-RU" sz="2400" dirty="0">
                <a:solidFill>
                  <a:srgbClr val="000000"/>
                </a:solidFill>
                <a:latin typeface="TimesNewRomanPSMT"/>
              </a:rPr>
              <a:t> </a:t>
            </a:r>
            <a:r>
              <a:rPr lang="ru-RU" sz="2400" dirty="0" err="1">
                <a:solidFill>
                  <a:srgbClr val="000000"/>
                </a:solidFill>
                <a:latin typeface="TimesNewRomanPSMT"/>
              </a:rPr>
              <a:t>тварин</a:t>
            </a:r>
            <a:r>
              <a:rPr lang="ru-RU" sz="2400" dirty="0">
                <a:solidFill>
                  <a:srgbClr val="000000"/>
                </a:solidFill>
                <a:latin typeface="TimesNewRomanPSMT"/>
              </a:rPr>
              <a:t> в </a:t>
            </a:r>
            <a:r>
              <a:rPr lang="ru-RU" sz="2400" dirty="0" err="1">
                <a:solidFill>
                  <a:srgbClr val="000000"/>
                </a:solidFill>
                <a:latin typeface="TimesNewRomanPSMT"/>
              </a:rPr>
              <a:t>групі</a:t>
            </a:r>
            <a:r>
              <a:rPr lang="ru-RU" sz="2400" dirty="0">
                <a:solidFill>
                  <a:srgbClr val="000000"/>
                </a:solidFill>
                <a:latin typeface="TimesNewRomanPSMT"/>
              </a:rPr>
              <a:t> є </a:t>
            </a:r>
            <a:r>
              <a:rPr lang="ru-RU" sz="2400" dirty="0" err="1">
                <a:solidFill>
                  <a:srgbClr val="000000"/>
                </a:solidFill>
                <a:latin typeface="TimesNewRomanPSMT"/>
              </a:rPr>
              <a:t>можливість</a:t>
            </a:r>
            <a:r>
              <a:rPr lang="ru-RU" sz="2400" dirty="0">
                <a:solidFill>
                  <a:srgbClr val="000000"/>
                </a:solidFill>
                <a:latin typeface="TimesNewRomanPSMT"/>
              </a:rPr>
              <a:t> </a:t>
            </a:r>
            <a:r>
              <a:rPr lang="ru-RU" sz="2400" dirty="0" err="1">
                <a:solidFill>
                  <a:srgbClr val="000000"/>
                </a:solidFill>
                <a:latin typeface="TimesNewRomanPSMT"/>
              </a:rPr>
              <a:t>вивчити</a:t>
            </a:r>
            <a:r>
              <a:rPr lang="ru-RU" sz="2400" dirty="0">
                <a:solidFill>
                  <a:srgbClr val="000000"/>
                </a:solidFill>
                <a:latin typeface="TimesNewRomanPSMT"/>
              </a:rPr>
              <a:t> </a:t>
            </a:r>
            <a:r>
              <a:rPr lang="ru-RU" sz="2400" dirty="0" err="1">
                <a:solidFill>
                  <a:srgbClr val="000000"/>
                </a:solidFill>
                <a:latin typeface="TimesNewRomanPSMT"/>
              </a:rPr>
              <a:t>вплив</a:t>
            </a:r>
            <a:r>
              <a:rPr lang="ru-RU" sz="2400" dirty="0">
                <a:solidFill>
                  <a:srgbClr val="000000"/>
                </a:solidFill>
                <a:latin typeface="TimesNewRomanPSMT"/>
              </a:rPr>
              <a:t> </a:t>
            </a:r>
            <a:r>
              <a:rPr lang="ru-RU" sz="2400" dirty="0" err="1">
                <a:solidFill>
                  <a:srgbClr val="000000"/>
                </a:solidFill>
                <a:latin typeface="TimesNewRomanPSMT"/>
              </a:rPr>
              <a:t>різних</a:t>
            </a:r>
            <a:r>
              <a:rPr lang="ru-RU" sz="2400" dirty="0">
                <a:solidFill>
                  <a:srgbClr val="000000"/>
                </a:solidFill>
                <a:latin typeface="TimesNewRomanPSMT"/>
              </a:rPr>
              <a:t> </a:t>
            </a:r>
            <a:r>
              <a:rPr lang="ru-RU" sz="2400" dirty="0" err="1">
                <a:solidFill>
                  <a:srgbClr val="000000"/>
                </a:solidFill>
                <a:latin typeface="TimesNewRomanPSMT"/>
              </a:rPr>
              <a:t>факторів</a:t>
            </a:r>
            <a:r>
              <a:rPr lang="ru-RU" sz="2400" dirty="0">
                <a:solidFill>
                  <a:srgbClr val="000000"/>
                </a:solidFill>
                <a:latin typeface="TimesNewRomanPSMT"/>
              </a:rPr>
              <a:t> на </a:t>
            </a:r>
            <a:r>
              <a:rPr lang="ru-RU" sz="2400" dirty="0" err="1">
                <a:solidFill>
                  <a:srgbClr val="000000"/>
                </a:solidFill>
                <a:latin typeface="TimesNewRomanPSMT"/>
              </a:rPr>
              <a:t>тварин</a:t>
            </a:r>
            <a:r>
              <a:rPr lang="ru-RU" sz="2400" dirty="0">
                <a:solidFill>
                  <a:srgbClr val="000000"/>
                </a:solidFill>
                <a:latin typeface="TimesNewRomanPSMT"/>
              </a:rPr>
              <a:t> </a:t>
            </a:r>
            <a:r>
              <a:rPr lang="ru-RU" sz="2400" dirty="0" err="1">
                <a:solidFill>
                  <a:srgbClr val="000000"/>
                </a:solidFill>
                <a:latin typeface="TimesNewRomanPSMT"/>
              </a:rPr>
              <a:t>різного</a:t>
            </a:r>
            <a:r>
              <a:rPr lang="ru-RU" sz="2400" dirty="0">
                <a:solidFill>
                  <a:srgbClr val="000000"/>
                </a:solidFill>
                <a:latin typeface="TimesNewRomanPSMT"/>
              </a:rPr>
              <a:t> </a:t>
            </a:r>
            <a:r>
              <a:rPr lang="ru-RU" sz="2400" dirty="0" err="1">
                <a:solidFill>
                  <a:srgbClr val="000000"/>
                </a:solidFill>
                <a:latin typeface="TimesNewRomanPSMT"/>
              </a:rPr>
              <a:t>віку</a:t>
            </a:r>
            <a:r>
              <a:rPr lang="ru-RU" sz="2400" dirty="0">
                <a:solidFill>
                  <a:srgbClr val="000000"/>
                </a:solidFill>
                <a:latin typeface="TimesNewRomanPSMT"/>
              </a:rPr>
              <a:t> і </a:t>
            </a:r>
            <a:r>
              <a:rPr lang="ru-RU" sz="2400" dirty="0" err="1">
                <a:solidFill>
                  <a:srgbClr val="000000"/>
                </a:solidFill>
                <a:latin typeface="TimesNewRomanPSMT"/>
              </a:rPr>
              <a:t>рівня</a:t>
            </a:r>
            <a:r>
              <a:rPr lang="ru-RU" sz="2400" dirty="0">
                <a:solidFill>
                  <a:srgbClr val="000000"/>
                </a:solidFill>
                <a:latin typeface="TimesNewRomanPSMT"/>
              </a:rPr>
              <a:t> </a:t>
            </a:r>
            <a:r>
              <a:rPr lang="ru-RU" sz="2400" dirty="0" err="1">
                <a:solidFill>
                  <a:srgbClr val="000000"/>
                </a:solidFill>
                <a:latin typeface="TimesNewRomanPSMT"/>
              </a:rPr>
              <a:t>продуктивності</a:t>
            </a:r>
            <a:r>
              <a:rPr lang="ru-RU" sz="2400" dirty="0">
                <a:solidFill>
                  <a:srgbClr val="000000"/>
                </a:solidFill>
                <a:latin typeface="TimesNewRomanPSMT"/>
              </a:rPr>
              <a:t>.</a:t>
            </a:r>
            <a:br>
              <a:rPr lang="ru-RU" sz="2400" dirty="0">
                <a:solidFill>
                  <a:srgbClr val="000000"/>
                </a:solidFill>
                <a:latin typeface="TimesNewRomanPSMT"/>
              </a:rPr>
            </a:br>
            <a:br>
              <a:rPr lang="ru-RU" sz="2400" dirty="0">
                <a:solidFill>
                  <a:srgbClr val="000000"/>
                </a:solidFill>
                <a:latin typeface="TimesNewRomanPSMT"/>
              </a:rPr>
            </a:br>
            <a:r>
              <a:rPr lang="ru-RU" sz="2400" dirty="0">
                <a:solidFill>
                  <a:srgbClr val="000000"/>
                </a:solidFill>
                <a:latin typeface="TimesNewRomanPSMT"/>
              </a:rPr>
              <a:t>	</a:t>
            </a:r>
            <a:r>
              <a:rPr lang="ru-RU" sz="2400" dirty="0">
                <a:solidFill>
                  <a:srgbClr val="000000"/>
                </a:solidFill>
                <a:latin typeface="Times New Roman"/>
                <a:ea typeface="Calibri"/>
                <a:cs typeface="Times New Roman"/>
              </a:rPr>
              <a:t>При </a:t>
            </a:r>
            <a:r>
              <a:rPr lang="ru-RU" sz="2400" dirty="0" err="1">
                <a:solidFill>
                  <a:srgbClr val="000000"/>
                </a:solidFill>
                <a:latin typeface="Times New Roman"/>
                <a:ea typeface="Calibri"/>
                <a:cs typeface="Times New Roman"/>
              </a:rPr>
              <a:t>формуванні</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міні</a:t>
            </a:r>
            <a:r>
              <a:rPr lang="ru-RU" sz="2400" dirty="0">
                <a:solidFill>
                  <a:srgbClr val="000000"/>
                </a:solidFill>
                <a:latin typeface="Times New Roman"/>
                <a:ea typeface="Calibri"/>
                <a:cs typeface="Times New Roman"/>
              </a:rPr>
              <a:t>-стада усе </a:t>
            </a:r>
            <a:r>
              <a:rPr lang="ru-RU" sz="2400" dirty="0" err="1">
                <a:solidFill>
                  <a:srgbClr val="000000"/>
                </a:solidFill>
                <a:latin typeface="Times New Roman"/>
                <a:ea typeface="Calibri"/>
                <a:cs typeface="Times New Roman"/>
              </a:rPr>
              <a:t>поголів'я</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тварин</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умовно</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поділяють</a:t>
            </a:r>
            <a:r>
              <a:rPr lang="ru-RU" sz="2400" dirty="0">
                <a:solidFill>
                  <a:srgbClr val="000000"/>
                </a:solidFill>
                <a:latin typeface="Times New Roman"/>
                <a:ea typeface="Calibri"/>
                <a:cs typeface="Times New Roman"/>
              </a:rPr>
              <a:t> на </a:t>
            </a:r>
            <a:r>
              <a:rPr lang="ru-RU" sz="2400" dirty="0" err="1">
                <a:solidFill>
                  <a:srgbClr val="000000"/>
                </a:solidFill>
                <a:latin typeface="Times New Roman"/>
                <a:ea typeface="Calibri"/>
                <a:cs typeface="Times New Roman"/>
              </a:rPr>
              <a:t>групи</a:t>
            </a:r>
            <a:r>
              <a:rPr lang="ru-RU" sz="2400" dirty="0">
                <a:solidFill>
                  <a:srgbClr val="000000"/>
                </a:solidFill>
                <a:latin typeface="Times New Roman"/>
                <a:ea typeface="Calibri"/>
                <a:cs typeface="Times New Roman"/>
              </a:rPr>
              <a:t> з </a:t>
            </a:r>
            <a:r>
              <a:rPr lang="ru-RU" sz="2400" dirty="0" err="1">
                <a:solidFill>
                  <a:srgbClr val="000000"/>
                </a:solidFill>
                <a:latin typeface="Times New Roman"/>
                <a:ea typeface="Calibri"/>
                <a:cs typeface="Times New Roman"/>
              </a:rPr>
              <a:t>урахуванням</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породності</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віку</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живої</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маси</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продуктивності</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фізіологічного</a:t>
            </a:r>
            <a:r>
              <a:rPr lang="ru-RU" sz="2400" dirty="0">
                <a:solidFill>
                  <a:srgbClr val="000000"/>
                </a:solidFill>
                <a:latin typeface="Times New Roman"/>
                <a:ea typeface="Calibri"/>
                <a:cs typeface="Times New Roman"/>
              </a:rPr>
              <a:t> стану і </a:t>
            </a:r>
            <a:r>
              <a:rPr lang="ru-RU" sz="2400" dirty="0" err="1">
                <a:solidFill>
                  <a:srgbClr val="000000"/>
                </a:solidFill>
                <a:latin typeface="Times New Roman"/>
                <a:ea typeface="Calibri"/>
                <a:cs typeface="Times New Roman"/>
              </a:rPr>
              <a:t>від</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кожної</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групи</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довільно</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відбирають</a:t>
            </a:r>
            <a:r>
              <a:rPr lang="ru-RU" sz="2400" dirty="0">
                <a:solidFill>
                  <a:srgbClr val="000000"/>
                </a:solidFill>
                <a:latin typeface="Times New Roman"/>
                <a:ea typeface="Calibri"/>
                <a:cs typeface="Times New Roman"/>
              </a:rPr>
              <a:t> 10-15 </a:t>
            </a:r>
            <a:r>
              <a:rPr lang="ru-RU" sz="2400" dirty="0" err="1">
                <a:solidFill>
                  <a:srgbClr val="000000"/>
                </a:solidFill>
                <a:latin typeface="Times New Roman"/>
                <a:ea typeface="Calibri"/>
                <a:cs typeface="Times New Roman"/>
              </a:rPr>
              <a:t>відсотків</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тварин</a:t>
            </a:r>
            <a:r>
              <a:rPr lang="ru-RU" sz="2400" dirty="0">
                <a:solidFill>
                  <a:srgbClr val="000000"/>
                </a:solidFill>
                <a:latin typeface="Times New Roman"/>
                <a:ea typeface="Calibri"/>
                <a:cs typeface="Times New Roman"/>
              </a:rPr>
              <a:t>. </a:t>
            </a:r>
            <a:br>
              <a:rPr lang="ru-RU" sz="2400" dirty="0">
                <a:solidFill>
                  <a:srgbClr val="000000"/>
                </a:solidFill>
                <a:latin typeface="Times New Roman"/>
                <a:ea typeface="Calibri"/>
                <a:cs typeface="Times New Roman"/>
              </a:rPr>
            </a:b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Кожну</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відповідну</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групу</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відібрану</a:t>
            </a:r>
            <a:r>
              <a:rPr lang="ru-RU" sz="2400" dirty="0">
                <a:solidFill>
                  <a:srgbClr val="000000"/>
                </a:solidFill>
                <a:latin typeface="Times New Roman"/>
                <a:ea typeface="Calibri"/>
                <a:cs typeface="Times New Roman"/>
              </a:rPr>
              <a:t> за </a:t>
            </a:r>
            <a:r>
              <a:rPr lang="ru-RU" sz="2400" dirty="0" err="1">
                <a:solidFill>
                  <a:srgbClr val="000000"/>
                </a:solidFill>
                <a:latin typeface="Times New Roman"/>
                <a:ea typeface="Calibri"/>
                <a:cs typeface="Times New Roman"/>
              </a:rPr>
              <a:t>продуктивністю</a:t>
            </a:r>
            <a:r>
              <a:rPr lang="ru-RU" sz="2400" dirty="0">
                <a:solidFill>
                  <a:srgbClr val="000000"/>
                </a:solidFill>
                <a:latin typeface="Times New Roman"/>
                <a:ea typeface="Calibri"/>
                <a:cs typeface="Times New Roman"/>
              </a:rPr>
              <a:t>, у свою </a:t>
            </a:r>
            <a:r>
              <a:rPr lang="ru-RU" sz="2400" dirty="0" err="1">
                <a:solidFill>
                  <a:srgbClr val="000000"/>
                </a:solidFill>
                <a:latin typeface="Times New Roman"/>
                <a:ea typeface="Calibri"/>
                <a:cs typeface="Times New Roman"/>
              </a:rPr>
              <a:t>чергу</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поділяють</a:t>
            </a:r>
            <a:r>
              <a:rPr lang="ru-RU" sz="2400" dirty="0">
                <a:solidFill>
                  <a:srgbClr val="000000"/>
                </a:solidFill>
                <a:latin typeface="Times New Roman"/>
                <a:ea typeface="Calibri"/>
                <a:cs typeface="Times New Roman"/>
              </a:rPr>
              <a:t> на </a:t>
            </a:r>
            <a:r>
              <a:rPr lang="ru-RU" sz="2400" dirty="0" err="1">
                <a:solidFill>
                  <a:srgbClr val="000000"/>
                </a:solidFill>
                <a:latin typeface="Times New Roman"/>
                <a:ea typeface="Calibri"/>
                <a:cs typeface="Times New Roman"/>
              </a:rPr>
              <a:t>підгрупи</a:t>
            </a:r>
            <a:r>
              <a:rPr lang="ru-RU" sz="2400" dirty="0">
                <a:solidFill>
                  <a:srgbClr val="000000"/>
                </a:solidFill>
                <a:latin typeface="Times New Roman"/>
                <a:ea typeface="Calibri"/>
                <a:cs typeface="Times New Roman"/>
              </a:rPr>
              <a:t> з </a:t>
            </a:r>
            <a:r>
              <a:rPr lang="ru-RU" sz="2400" dirty="0" err="1">
                <a:solidFill>
                  <a:srgbClr val="000000"/>
                </a:solidFill>
                <a:latin typeface="Times New Roman"/>
                <a:ea typeface="Calibri"/>
                <a:cs typeface="Times New Roman"/>
              </a:rPr>
              <a:t>урахуванням</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віку</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живої</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маси</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фізіологічного</a:t>
            </a:r>
            <a:r>
              <a:rPr lang="ru-RU" sz="2400" dirty="0">
                <a:solidFill>
                  <a:srgbClr val="000000"/>
                </a:solidFill>
                <a:latin typeface="Times New Roman"/>
                <a:ea typeface="Calibri"/>
                <a:cs typeface="Times New Roman"/>
              </a:rPr>
              <a:t> стану, з </a:t>
            </a:r>
            <a:r>
              <a:rPr lang="ru-RU" sz="2400" dirty="0" err="1">
                <a:solidFill>
                  <a:srgbClr val="000000"/>
                </a:solidFill>
                <a:latin typeface="Times New Roman"/>
                <a:ea typeface="Calibri"/>
                <a:cs typeface="Times New Roman"/>
              </a:rPr>
              <a:t>яких</a:t>
            </a:r>
            <a:r>
              <a:rPr lang="ru-RU" sz="2400" dirty="0">
                <a:solidFill>
                  <a:srgbClr val="000000"/>
                </a:solidFill>
                <a:latin typeface="Times New Roman"/>
                <a:ea typeface="Calibri"/>
                <a:cs typeface="Times New Roman"/>
              </a:rPr>
              <a:t> і </a:t>
            </a:r>
            <a:r>
              <a:rPr lang="ru-RU" sz="2400" dirty="0" err="1">
                <a:solidFill>
                  <a:srgbClr val="000000"/>
                </a:solidFill>
                <a:latin typeface="Times New Roman"/>
                <a:ea typeface="Calibri"/>
                <a:cs typeface="Times New Roman"/>
              </a:rPr>
              <a:t>відбирають</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необхідну</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кількість</a:t>
            </a:r>
            <a:r>
              <a:rPr lang="ru-RU" sz="2400" dirty="0">
                <a:solidFill>
                  <a:srgbClr val="000000"/>
                </a:solidFill>
                <a:latin typeface="Times New Roman"/>
                <a:ea typeface="Calibri"/>
                <a:cs typeface="Times New Roman"/>
              </a:rPr>
              <a:t> </a:t>
            </a:r>
            <a:r>
              <a:rPr lang="ru-RU" sz="2400" dirty="0" err="1">
                <a:solidFill>
                  <a:srgbClr val="000000"/>
                </a:solidFill>
                <a:latin typeface="Times New Roman"/>
                <a:ea typeface="Calibri"/>
                <a:cs typeface="Times New Roman"/>
              </a:rPr>
              <a:t>тварин</a:t>
            </a:r>
            <a:r>
              <a:rPr lang="ru-RU" sz="2400" dirty="0">
                <a:solidFill>
                  <a:srgbClr val="000000"/>
                </a:solidFill>
                <a:latin typeface="Times New Roman"/>
                <a:ea typeface="Calibri"/>
                <a:cs typeface="Times New Roman"/>
              </a:rPr>
              <a:t> для </a:t>
            </a:r>
            <a:r>
              <a:rPr lang="ru-RU" sz="2400" dirty="0" err="1">
                <a:solidFill>
                  <a:srgbClr val="000000"/>
                </a:solidFill>
                <a:latin typeface="Times New Roman"/>
                <a:ea typeface="Calibri"/>
                <a:cs typeface="Times New Roman"/>
              </a:rPr>
              <a:t>міні</a:t>
            </a:r>
            <a:r>
              <a:rPr lang="ru-RU" sz="2400" dirty="0">
                <a:solidFill>
                  <a:srgbClr val="000000"/>
                </a:solidFill>
                <a:latin typeface="Times New Roman"/>
                <a:ea typeface="Calibri"/>
                <a:cs typeface="Times New Roman"/>
              </a:rPr>
              <a:t>-стада.</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3972916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75724"/>
            <a:ext cx="8496944" cy="5849620"/>
          </a:xfrm>
        </p:spPr>
        <p:txBody>
          <a:bodyPr/>
          <a:lstStyle/>
          <a:p>
            <a:pPr indent="449580">
              <a:lnSpc>
                <a:spcPct val="115000"/>
              </a:lnSpc>
              <a:spcAft>
                <a:spcPts val="1000"/>
              </a:spcAft>
            </a:pPr>
            <a:r>
              <a:rPr lang="uk-UA" sz="2400" b="1" dirty="0">
                <a:solidFill>
                  <a:srgbClr val="C00000"/>
                </a:solidFill>
                <a:latin typeface="Times New Roman" panose="02020603050405020304" pitchFamily="18" charset="0"/>
                <a:ea typeface="Calibri"/>
                <a:cs typeface="Times New Roman" panose="02020603050405020304" pitchFamily="18" charset="0"/>
              </a:rPr>
              <a:t>5.</a:t>
            </a:r>
            <a:r>
              <a:rPr lang="ru-RU" sz="2400" b="1" dirty="0">
                <a:solidFill>
                  <a:srgbClr val="C00000"/>
                </a:solidFill>
                <a:latin typeface="Times New Roman" panose="02020603050405020304" pitchFamily="18" charset="0"/>
                <a:ea typeface="Calibri"/>
                <a:cs typeface="Times New Roman" panose="02020603050405020304" pitchFamily="18" charset="0"/>
              </a:rPr>
              <a:t>Метод </a:t>
            </a:r>
            <a:r>
              <a:rPr lang="ru-RU" sz="2400" b="1" dirty="0" err="1">
                <a:solidFill>
                  <a:srgbClr val="C00000"/>
                </a:solidFill>
                <a:latin typeface="Times New Roman" panose="02020603050405020304" pitchFamily="18" charset="0"/>
                <a:ea typeface="Calibri"/>
                <a:cs typeface="Times New Roman" panose="02020603050405020304" pitchFamily="18" charset="0"/>
              </a:rPr>
              <a:t>груп-періодів</a:t>
            </a:r>
            <a:br>
              <a:rPr lang="ru-RU" sz="2400" dirty="0">
                <a:solidFill>
                  <a:srgbClr val="000000"/>
                </a:solidFill>
                <a:latin typeface="Times New Roman" panose="02020603050405020304" pitchFamily="18" charset="0"/>
                <a:ea typeface="Calibri"/>
                <a:cs typeface="Times New Roman" panose="02020603050405020304" pitchFamily="18" charset="0"/>
              </a:rPr>
            </a:br>
            <a:r>
              <a:rPr lang="ru-RU" sz="2400" dirty="0">
                <a:solidFill>
                  <a:srgbClr val="000000"/>
                </a:solidFill>
                <a:latin typeface="Times New Roman" panose="02020603050405020304" pitchFamily="18" charset="0"/>
                <a:ea typeface="Calibri"/>
                <a:cs typeface="Times New Roman" panose="02020603050405020304" pitchFamily="18" charset="0"/>
              </a:rPr>
              <a:t>	Метод </a:t>
            </a:r>
            <a:r>
              <a:rPr lang="ru-RU" sz="2400" dirty="0" err="1">
                <a:solidFill>
                  <a:srgbClr val="000000"/>
                </a:solidFill>
                <a:latin typeface="Times New Roman" panose="02020603050405020304" pitchFamily="18" charset="0"/>
                <a:ea typeface="Calibri"/>
                <a:cs typeface="Times New Roman" panose="02020603050405020304" pitchFamily="18" charset="0"/>
              </a:rPr>
              <a:t>паралельних</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груп</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періодів</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використовують</a:t>
            </a:r>
            <a:r>
              <a:rPr lang="ru-RU" sz="2400" dirty="0">
                <a:solidFill>
                  <a:srgbClr val="000000"/>
                </a:solidFill>
                <a:latin typeface="Times New Roman" panose="02020603050405020304" pitchFamily="18" charset="0"/>
                <a:ea typeface="Calibri"/>
                <a:cs typeface="Times New Roman" panose="02020603050405020304" pitchFamily="18" charset="0"/>
              </a:rPr>
              <a:t> для </a:t>
            </a:r>
            <a:r>
              <a:rPr lang="ru-RU" sz="2400" dirty="0" err="1">
                <a:solidFill>
                  <a:srgbClr val="000000"/>
                </a:solidFill>
                <a:latin typeface="Times New Roman" panose="02020603050405020304" pitchFamily="18" charset="0"/>
                <a:ea typeface="Calibri"/>
                <a:cs typeface="Times New Roman" panose="02020603050405020304" pitchFamily="18" charset="0"/>
              </a:rPr>
              <a:t>одночасного</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порівняльного</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вивчення</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двох</a:t>
            </a:r>
            <a:r>
              <a:rPr lang="ru-RU" sz="2400" dirty="0">
                <a:solidFill>
                  <a:srgbClr val="000000"/>
                </a:solidFill>
                <a:latin typeface="Times New Roman" panose="02020603050405020304" pitchFamily="18" charset="0"/>
                <a:ea typeface="Calibri"/>
                <a:cs typeface="Times New Roman" panose="02020603050405020304" pitchFamily="18" charset="0"/>
              </a:rPr>
              <a:t> і </a:t>
            </a:r>
            <a:r>
              <a:rPr lang="ru-RU" sz="2400" dirty="0" err="1">
                <a:solidFill>
                  <a:srgbClr val="000000"/>
                </a:solidFill>
                <a:latin typeface="Times New Roman" panose="02020603050405020304" pitchFamily="18" charset="0"/>
                <a:ea typeface="Calibri"/>
                <a:cs typeface="Times New Roman" panose="02020603050405020304" pitchFamily="18" charset="0"/>
              </a:rPr>
              <a:t>більше</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факторів</a:t>
            </a:r>
            <a:r>
              <a:rPr lang="ru-RU" sz="2400" dirty="0">
                <a:solidFill>
                  <a:srgbClr val="000000"/>
                </a:solidFill>
                <a:latin typeface="Times New Roman" panose="02020603050405020304" pitchFamily="18" charset="0"/>
                <a:ea typeface="Calibri"/>
                <a:cs typeface="Times New Roman" panose="02020603050405020304" pitchFamily="18" charset="0"/>
              </a:rPr>
              <a:t> на </a:t>
            </a:r>
            <a:r>
              <a:rPr lang="ru-RU" sz="2400" dirty="0" err="1">
                <a:solidFill>
                  <a:srgbClr val="000000"/>
                </a:solidFill>
                <a:latin typeface="Times New Roman" panose="02020603050405020304" pitchFamily="18" charset="0"/>
                <a:ea typeface="Calibri"/>
                <a:cs typeface="Times New Roman" panose="02020603050405020304" pitchFamily="18" charset="0"/>
              </a:rPr>
              <a:t>відповідній</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кількості</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груп</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тварин</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Загальна</a:t>
            </a:r>
            <a:r>
              <a:rPr lang="ru-RU" sz="2400" dirty="0">
                <a:solidFill>
                  <a:srgbClr val="000000"/>
                </a:solidFill>
                <a:latin typeface="Times New Roman" panose="02020603050405020304" pitchFamily="18" charset="0"/>
                <a:ea typeface="Calibri"/>
                <a:cs typeface="Times New Roman" panose="02020603050405020304" pitchFamily="18" charset="0"/>
              </a:rPr>
              <a:t> схема </a:t>
            </a:r>
            <a:r>
              <a:rPr lang="ru-RU" sz="2400" dirty="0" err="1">
                <a:solidFill>
                  <a:srgbClr val="000000"/>
                </a:solidFill>
                <a:latin typeface="Times New Roman" panose="02020603050405020304" pitchFamily="18" charset="0"/>
                <a:ea typeface="Calibri"/>
                <a:cs typeface="Times New Roman" panose="02020603050405020304" pitchFamily="18" charset="0"/>
              </a:rPr>
              <a:t>досліду</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залишається</a:t>
            </a:r>
            <a:r>
              <a:rPr lang="ru-RU" sz="2400" dirty="0">
                <a:solidFill>
                  <a:srgbClr val="000000"/>
                </a:solidFill>
                <a:latin typeface="Times New Roman" panose="02020603050405020304" pitchFamily="18" charset="0"/>
                <a:ea typeface="Calibri"/>
                <a:cs typeface="Times New Roman" panose="02020603050405020304" pitchFamily="18" charset="0"/>
              </a:rPr>
              <a:t> такою самою, як і методу </a:t>
            </a:r>
            <a:r>
              <a:rPr lang="ru-RU" sz="2400" dirty="0" err="1">
                <a:solidFill>
                  <a:srgbClr val="000000"/>
                </a:solidFill>
                <a:latin typeface="Times New Roman" panose="02020603050405020304" pitchFamily="18" charset="0"/>
                <a:ea typeface="Calibri"/>
                <a:cs typeface="Times New Roman" panose="02020603050405020304" pitchFamily="18" charset="0"/>
              </a:rPr>
              <a:t>періодів</a:t>
            </a:r>
            <a:r>
              <a:rPr lang="ru-RU" sz="2400" dirty="0">
                <a:solidFill>
                  <a:srgbClr val="000000"/>
                </a:solidFill>
                <a:latin typeface="Times New Roman" panose="02020603050405020304" pitchFamily="18" charset="0"/>
                <a:ea typeface="Calibri"/>
                <a:cs typeface="Times New Roman" panose="02020603050405020304" pitchFamily="18" charset="0"/>
              </a:rPr>
              <a:t> , </a:t>
            </a:r>
            <a:r>
              <a:rPr lang="ru-RU" sz="2400" dirty="0" err="1">
                <a:solidFill>
                  <a:srgbClr val="000000"/>
                </a:solidFill>
                <a:latin typeface="Times New Roman" panose="02020603050405020304" pitchFamily="18" charset="0"/>
                <a:ea typeface="Calibri"/>
                <a:cs typeface="Times New Roman" panose="02020603050405020304" pitchFamily="18" charset="0"/>
              </a:rPr>
              <a:t>проте</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кількість</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груп</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зростає</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відповідно</a:t>
            </a:r>
            <a:r>
              <a:rPr lang="ru-RU" sz="2400" dirty="0">
                <a:solidFill>
                  <a:srgbClr val="000000"/>
                </a:solidFill>
                <a:latin typeface="Times New Roman" panose="02020603050405020304" pitchFamily="18" charset="0"/>
                <a:ea typeface="Calibri"/>
                <a:cs typeface="Times New Roman" panose="02020603050405020304" pitchFamily="18" charset="0"/>
              </a:rPr>
              <a:t> до </a:t>
            </a:r>
            <a:r>
              <a:rPr lang="ru-RU" sz="2400" dirty="0" err="1">
                <a:solidFill>
                  <a:srgbClr val="000000"/>
                </a:solidFill>
                <a:latin typeface="Times New Roman" panose="02020603050405020304" pitchFamily="18" charset="0"/>
                <a:ea typeface="Calibri"/>
                <a:cs typeface="Times New Roman" panose="02020603050405020304" pitchFamily="18" charset="0"/>
              </a:rPr>
              <a:t>кількості</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досліджуваних</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факторів</a:t>
            </a:r>
            <a:r>
              <a:rPr lang="ru-RU" sz="2400" dirty="0">
                <a:solidFill>
                  <a:srgbClr val="000000"/>
                </a:solidFill>
                <a:latin typeface="Times New Roman" panose="02020603050405020304" pitchFamily="18" charset="0"/>
                <a:ea typeface="Calibri"/>
                <a:cs typeface="Times New Roman" panose="02020603050405020304" pitchFamily="18" charset="0"/>
              </a:rPr>
              <a:t>. </a:t>
            </a:r>
            <a:br>
              <a:rPr lang="ru-RU" sz="2400" dirty="0">
                <a:solidFill>
                  <a:srgbClr val="000000"/>
                </a:solidFill>
                <a:latin typeface="Times New Roman" panose="02020603050405020304" pitchFamily="18" charset="0"/>
                <a:ea typeface="Calibri"/>
                <a:cs typeface="Times New Roman" panose="02020603050405020304" pitchFamily="18" charset="0"/>
              </a:rPr>
            </a:br>
            <a:r>
              <a:rPr lang="ru-RU" sz="2400" dirty="0">
                <a:solidFill>
                  <a:srgbClr val="000000"/>
                </a:solidFill>
                <a:latin typeface="Times New Roman" panose="02020603050405020304" pitchFamily="18" charset="0"/>
                <a:ea typeface="Calibri"/>
                <a:cs typeface="Times New Roman" panose="02020603050405020304" pitchFamily="18" charset="0"/>
              </a:rPr>
              <a:t>	У такому </a:t>
            </a:r>
            <a:r>
              <a:rPr lang="ru-RU" sz="2400" dirty="0" err="1">
                <a:solidFill>
                  <a:srgbClr val="000000"/>
                </a:solidFill>
                <a:latin typeface="Times New Roman" panose="02020603050405020304" pitchFamily="18" charset="0"/>
                <a:ea typeface="Calibri"/>
                <a:cs typeface="Times New Roman" panose="02020603050405020304" pitchFamily="18" charset="0"/>
              </a:rPr>
              <a:t>досліді</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можлива</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незалежна</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оцінка</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факторів</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що</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вивчаються</a:t>
            </a:r>
            <a:r>
              <a:rPr lang="ru-RU" sz="2400" dirty="0">
                <a:solidFill>
                  <a:srgbClr val="000000"/>
                </a:solidFill>
                <a:latin typeface="Times New Roman" panose="02020603050405020304" pitchFamily="18" charset="0"/>
                <a:ea typeface="Calibri"/>
                <a:cs typeface="Times New Roman" panose="02020603050405020304" pitchFamily="18" charset="0"/>
              </a:rPr>
              <a:t>, а </a:t>
            </a:r>
            <a:r>
              <a:rPr lang="ru-RU" sz="2400" dirty="0" err="1">
                <a:solidFill>
                  <a:srgbClr val="000000"/>
                </a:solidFill>
                <a:latin typeface="Times New Roman" panose="02020603050405020304" pitchFamily="18" charset="0"/>
                <a:ea typeface="Calibri"/>
                <a:cs typeface="Times New Roman" panose="02020603050405020304" pitchFamily="18" charset="0"/>
              </a:rPr>
              <a:t>також</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порівняння</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їх</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відносної</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ефективності</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якщо</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дослідні</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групи</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були</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достатньо</a:t>
            </a:r>
            <a:r>
              <a:rPr lang="ru-RU" sz="2400" dirty="0">
                <a:solidFill>
                  <a:srgbClr val="000000"/>
                </a:solidFill>
                <a:latin typeface="Times New Roman" panose="02020603050405020304" pitchFamily="18" charset="0"/>
                <a:ea typeface="Calibri"/>
                <a:cs typeface="Times New Roman" panose="02020603050405020304" pitchFamily="18" charset="0"/>
              </a:rPr>
              <a:t> </a:t>
            </a:r>
            <a:r>
              <a:rPr lang="ru-RU" sz="2400" dirty="0" err="1">
                <a:solidFill>
                  <a:srgbClr val="000000"/>
                </a:solidFill>
                <a:latin typeface="Times New Roman" panose="02020603050405020304" pitchFamily="18" charset="0"/>
                <a:ea typeface="Calibri"/>
                <a:cs typeface="Times New Roman" panose="02020603050405020304" pitchFamily="18" charset="0"/>
              </a:rPr>
              <a:t>аналогічними</a:t>
            </a:r>
            <a:r>
              <a:rPr lang="ru-RU" sz="2400" dirty="0">
                <a:solidFill>
                  <a:srgbClr val="000000"/>
                </a:solidFill>
                <a:latin typeface="Times New Roman" panose="02020603050405020304" pitchFamily="18" charset="0"/>
                <a:ea typeface="Calibri"/>
                <a:cs typeface="Times New Roman" panose="02020603050405020304" pitchFamily="18" charset="0"/>
              </a:rPr>
              <a:t>.</a:t>
            </a:r>
            <a:br>
              <a:rPr lang="ru-RU" sz="2400" dirty="0">
                <a:solidFill>
                  <a:srgbClr val="000000"/>
                </a:solidFill>
                <a:latin typeface="Times New Roman" panose="02020603050405020304" pitchFamily="18" charset="0"/>
                <a:ea typeface="Calibri"/>
                <a:cs typeface="Times New Roman" panose="02020603050405020304" pitchFamily="18" charset="0"/>
              </a:rPr>
            </a:br>
            <a:endParaRPr lang="ru-RU"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2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75724"/>
            <a:ext cx="8424936" cy="5849620"/>
          </a:xfrm>
        </p:spPr>
        <p:txBody>
          <a:bodyPr/>
          <a:lstStyle/>
          <a:p>
            <a:pPr indent="449580">
              <a:lnSpc>
                <a:spcPct val="115000"/>
              </a:lnSpc>
              <a:spcAft>
                <a:spcPts val="1000"/>
              </a:spcAft>
            </a:pPr>
            <a:r>
              <a:rPr lang="ru-RU" sz="2800" b="1" dirty="0">
                <a:solidFill>
                  <a:srgbClr val="000000"/>
                </a:solidFill>
                <a:latin typeface="Times New Roman"/>
                <a:ea typeface="Calibri"/>
                <a:cs typeface="Times New Roman"/>
              </a:rPr>
              <a:t>Метод </a:t>
            </a:r>
            <a:r>
              <a:rPr lang="ru-RU" sz="2800" b="1" dirty="0" err="1">
                <a:solidFill>
                  <a:srgbClr val="000000"/>
                </a:solidFill>
                <a:latin typeface="Times New Roman"/>
                <a:ea typeface="Calibri"/>
                <a:cs typeface="Times New Roman"/>
              </a:rPr>
              <a:t>груп-періодів</a:t>
            </a:r>
            <a:r>
              <a:rPr lang="ru-RU" sz="2800" b="1" dirty="0">
                <a:solidFill>
                  <a:srgbClr val="000000"/>
                </a:solidFill>
                <a:latin typeface="Times New Roman"/>
                <a:ea typeface="Calibri"/>
                <a:cs typeface="Times New Roman"/>
              </a:rPr>
              <a:t> </a:t>
            </a:r>
            <a:r>
              <a:rPr lang="ru-RU" sz="2800" b="1" dirty="0" err="1">
                <a:solidFill>
                  <a:srgbClr val="000000"/>
                </a:solidFill>
                <a:latin typeface="Times New Roman"/>
                <a:ea typeface="Calibri"/>
                <a:cs typeface="Times New Roman"/>
              </a:rPr>
              <a:t>із</a:t>
            </a:r>
            <a:r>
              <a:rPr lang="ru-RU" sz="2800" b="1" dirty="0">
                <a:solidFill>
                  <a:srgbClr val="000000"/>
                </a:solidFill>
                <a:latin typeface="Times New Roman"/>
                <a:ea typeface="Calibri"/>
                <a:cs typeface="Times New Roman"/>
              </a:rPr>
              <a:t> </a:t>
            </a:r>
            <a:r>
              <a:rPr lang="ru-RU" sz="2800" b="1" dirty="0" err="1">
                <a:solidFill>
                  <a:srgbClr val="000000"/>
                </a:solidFill>
                <a:latin typeface="Times New Roman"/>
                <a:ea typeface="Calibri"/>
                <a:cs typeface="Times New Roman"/>
              </a:rPr>
              <a:t>зворотним</a:t>
            </a:r>
            <a:r>
              <a:rPr lang="ru-RU" sz="2800" b="1" dirty="0">
                <a:solidFill>
                  <a:srgbClr val="000000"/>
                </a:solidFill>
                <a:latin typeface="Times New Roman"/>
                <a:ea typeface="Calibri"/>
                <a:cs typeface="Times New Roman"/>
              </a:rPr>
              <a:t> </a:t>
            </a:r>
            <a:r>
              <a:rPr lang="ru-RU" sz="2800" b="1" dirty="0" err="1">
                <a:solidFill>
                  <a:srgbClr val="000000"/>
                </a:solidFill>
                <a:latin typeface="Times New Roman"/>
                <a:ea typeface="Calibri"/>
                <a:cs typeface="Times New Roman"/>
              </a:rPr>
              <a:t>заміщенням</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використовують</a:t>
            </a:r>
            <a:r>
              <a:rPr lang="ru-RU" sz="2800" dirty="0">
                <a:solidFill>
                  <a:srgbClr val="000000"/>
                </a:solidFill>
                <a:latin typeface="Times New Roman"/>
                <a:ea typeface="Calibri"/>
                <a:cs typeface="Times New Roman"/>
              </a:rPr>
              <a:t> для постановки </a:t>
            </a:r>
            <a:r>
              <a:rPr lang="ru-RU" sz="2800" dirty="0" err="1">
                <a:solidFill>
                  <a:srgbClr val="000000"/>
                </a:solidFill>
                <a:latin typeface="Times New Roman"/>
                <a:ea typeface="Calibri"/>
                <a:cs typeface="Times New Roman"/>
              </a:rPr>
              <a:t>дослідів</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лише</a:t>
            </a:r>
            <a:r>
              <a:rPr lang="ru-RU" sz="2800" dirty="0">
                <a:solidFill>
                  <a:srgbClr val="000000"/>
                </a:solidFill>
                <a:latin typeface="Times New Roman"/>
                <a:ea typeface="Calibri"/>
                <a:cs typeface="Times New Roman"/>
              </a:rPr>
              <a:t> на </a:t>
            </a:r>
            <a:r>
              <a:rPr lang="ru-RU" sz="2800" dirty="0" err="1">
                <a:solidFill>
                  <a:srgbClr val="000000"/>
                </a:solidFill>
                <a:latin typeface="Times New Roman"/>
                <a:ea typeface="Calibri"/>
                <a:cs typeface="Times New Roman"/>
              </a:rPr>
              <a:t>тваринах</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ріст</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яких</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закінчився</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Із</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трьох</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підібраних</a:t>
            </a:r>
            <a:r>
              <a:rPr lang="ru-RU" sz="2800" dirty="0">
                <a:solidFill>
                  <a:srgbClr val="000000"/>
                </a:solidFill>
                <a:latin typeface="Times New Roman"/>
                <a:ea typeface="Calibri"/>
                <a:cs typeface="Times New Roman"/>
              </a:rPr>
              <a:t> за методом пар-</a:t>
            </a:r>
            <a:r>
              <a:rPr lang="ru-RU" sz="2800" dirty="0" err="1">
                <a:solidFill>
                  <a:srgbClr val="000000"/>
                </a:solidFill>
                <a:latin typeface="Times New Roman"/>
                <a:ea typeface="Calibri"/>
                <a:cs typeface="Times New Roman"/>
              </a:rPr>
              <a:t>аналогів</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або</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збалансованих</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груп</a:t>
            </a:r>
            <a:r>
              <a:rPr lang="ru-RU" sz="2800" dirty="0">
                <a:solidFill>
                  <a:srgbClr val="000000"/>
                </a:solidFill>
                <a:latin typeface="Times New Roman"/>
                <a:ea typeface="Calibri"/>
                <a:cs typeface="Times New Roman"/>
              </a:rPr>
              <a:t> одну </a:t>
            </a:r>
            <a:r>
              <a:rPr lang="ru-RU" sz="2800" dirty="0" err="1">
                <a:solidFill>
                  <a:srgbClr val="000000"/>
                </a:solidFill>
                <a:latin typeface="Times New Roman"/>
                <a:ea typeface="Calibri"/>
                <a:cs typeface="Times New Roman"/>
              </a:rPr>
              <a:t>приймають</a:t>
            </a:r>
            <a:r>
              <a:rPr lang="ru-RU" sz="2800" dirty="0">
                <a:solidFill>
                  <a:srgbClr val="000000"/>
                </a:solidFill>
                <a:latin typeface="Times New Roman"/>
                <a:ea typeface="Calibri"/>
                <a:cs typeface="Times New Roman"/>
              </a:rPr>
              <a:t> за </a:t>
            </a:r>
            <a:r>
              <a:rPr lang="ru-RU" sz="2800" dirty="0" err="1">
                <a:solidFill>
                  <a:srgbClr val="000000"/>
                </a:solidFill>
                <a:latin typeface="Times New Roman"/>
                <a:ea typeface="Calibri"/>
                <a:cs typeface="Times New Roman"/>
              </a:rPr>
              <a:t>контрольну</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інші</a:t>
            </a:r>
            <a:r>
              <a:rPr lang="ru-RU" sz="2800" dirty="0">
                <a:solidFill>
                  <a:srgbClr val="000000"/>
                </a:solidFill>
                <a:latin typeface="Times New Roman"/>
                <a:ea typeface="Calibri"/>
                <a:cs typeface="Times New Roman"/>
              </a:rPr>
              <a:t> - за </a:t>
            </a:r>
            <a:r>
              <a:rPr lang="ru-RU" sz="2800" dirty="0" err="1">
                <a:solidFill>
                  <a:srgbClr val="000000"/>
                </a:solidFill>
                <a:latin typeface="Times New Roman"/>
                <a:ea typeface="Calibri"/>
                <a:cs typeface="Times New Roman"/>
              </a:rPr>
              <a:t>дослідні</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Кількість</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тварин</a:t>
            </a:r>
            <a:r>
              <a:rPr lang="ru-RU" sz="2800" dirty="0">
                <a:solidFill>
                  <a:srgbClr val="000000"/>
                </a:solidFill>
                <a:latin typeface="Times New Roman"/>
                <a:ea typeface="Calibri"/>
                <a:cs typeface="Times New Roman"/>
              </a:rPr>
              <a:t> у </a:t>
            </a:r>
            <a:r>
              <a:rPr lang="ru-RU" sz="2800" dirty="0" err="1">
                <a:solidFill>
                  <a:srgbClr val="000000"/>
                </a:solidFill>
                <a:latin typeface="Times New Roman"/>
                <a:ea typeface="Calibri"/>
                <a:cs typeface="Times New Roman"/>
              </a:rPr>
              <a:t>кожній</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групі</a:t>
            </a:r>
            <a:r>
              <a:rPr lang="ru-RU" sz="2800" dirty="0">
                <a:solidFill>
                  <a:srgbClr val="000000"/>
                </a:solidFill>
                <a:latin typeface="Times New Roman"/>
                <a:ea typeface="Calibri"/>
                <a:cs typeface="Times New Roman"/>
              </a:rPr>
              <a:t> не </a:t>
            </a:r>
            <a:r>
              <a:rPr lang="ru-RU" sz="2800" dirty="0" err="1">
                <a:solidFill>
                  <a:srgbClr val="000000"/>
                </a:solidFill>
                <a:latin typeface="Times New Roman"/>
                <a:ea typeface="Calibri"/>
                <a:cs typeface="Times New Roman"/>
              </a:rPr>
              <a:t>перевищує</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рекомендованої</a:t>
            </a:r>
            <a:r>
              <a:rPr lang="ru-RU" sz="2800" dirty="0">
                <a:solidFill>
                  <a:srgbClr val="000000"/>
                </a:solidFill>
                <a:latin typeface="Times New Roman"/>
                <a:ea typeface="Calibri"/>
                <a:cs typeface="Times New Roman"/>
              </a:rPr>
              <a:t> за методом </a:t>
            </a:r>
            <a:r>
              <a:rPr lang="ru-RU" sz="2800" dirty="0" err="1">
                <a:solidFill>
                  <a:srgbClr val="000000"/>
                </a:solidFill>
                <a:latin typeface="Times New Roman"/>
                <a:ea typeface="Calibri"/>
                <a:cs typeface="Times New Roman"/>
              </a:rPr>
              <a:t>періодів</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тобто</a:t>
            </a:r>
            <a:r>
              <a:rPr lang="ru-RU" sz="2800" dirty="0">
                <a:solidFill>
                  <a:srgbClr val="000000"/>
                </a:solidFill>
                <a:latin typeface="Times New Roman"/>
                <a:ea typeface="Calibri"/>
                <a:cs typeface="Times New Roman"/>
              </a:rPr>
              <a:t> вона </a:t>
            </a:r>
            <a:r>
              <a:rPr lang="ru-RU" sz="2800" dirty="0" err="1">
                <a:solidFill>
                  <a:srgbClr val="000000"/>
                </a:solidFill>
                <a:latin typeface="Times New Roman"/>
                <a:ea typeface="Calibri"/>
                <a:cs typeface="Times New Roman"/>
              </a:rPr>
              <a:t>значно</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менша</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ніж</a:t>
            </a:r>
            <a:r>
              <a:rPr lang="ru-RU" sz="2800" dirty="0">
                <a:solidFill>
                  <a:srgbClr val="000000"/>
                </a:solidFill>
                <a:latin typeface="Times New Roman"/>
                <a:ea typeface="Calibri"/>
                <a:cs typeface="Times New Roman"/>
              </a:rPr>
              <a:t> при </a:t>
            </a:r>
            <a:r>
              <a:rPr lang="ru-RU" sz="2800" dirty="0" err="1">
                <a:solidFill>
                  <a:srgbClr val="000000"/>
                </a:solidFill>
                <a:latin typeface="Times New Roman"/>
                <a:ea typeface="Calibri"/>
                <a:cs typeface="Times New Roman"/>
              </a:rPr>
              <a:t>використанні</a:t>
            </a:r>
            <a:r>
              <a:rPr lang="ru-RU" sz="2800" dirty="0">
                <a:solidFill>
                  <a:srgbClr val="000000"/>
                </a:solidFill>
                <a:latin typeface="Times New Roman"/>
                <a:ea typeface="Calibri"/>
                <a:cs typeface="Times New Roman"/>
              </a:rPr>
              <a:t> методу </a:t>
            </a:r>
            <a:r>
              <a:rPr lang="ru-RU" sz="2800" dirty="0" err="1">
                <a:solidFill>
                  <a:srgbClr val="000000"/>
                </a:solidFill>
                <a:latin typeface="Times New Roman"/>
                <a:ea typeface="Calibri"/>
                <a:cs typeface="Times New Roman"/>
              </a:rPr>
              <a:t>груп</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Це</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сприяє</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здешевленню</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досліду</a:t>
            </a:r>
            <a:r>
              <a:rPr lang="ru-RU" sz="2800" dirty="0">
                <a:solidFill>
                  <a:srgbClr val="000000"/>
                </a:solidFill>
                <a:latin typeface="Times New Roman"/>
                <a:ea typeface="Calibri"/>
                <a:cs typeface="Times New Roman"/>
              </a:rPr>
              <a:t> і </a:t>
            </a:r>
            <a:r>
              <a:rPr lang="ru-RU" sz="2800" dirty="0" err="1">
                <a:solidFill>
                  <a:srgbClr val="000000"/>
                </a:solidFill>
                <a:latin typeface="Times New Roman"/>
                <a:ea typeface="Calibri"/>
                <a:cs typeface="Times New Roman"/>
              </a:rPr>
              <a:t>підвищує</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вірогідність</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його</a:t>
            </a:r>
            <a:r>
              <a:rPr lang="ru-RU" sz="2800" dirty="0">
                <a:solidFill>
                  <a:srgbClr val="000000"/>
                </a:solidFill>
                <a:latin typeface="Times New Roman"/>
                <a:ea typeface="Calibri"/>
                <a:cs typeface="Times New Roman"/>
              </a:rPr>
              <a:t> </a:t>
            </a:r>
            <a:r>
              <a:rPr lang="ru-RU" sz="2800" dirty="0" err="1">
                <a:solidFill>
                  <a:srgbClr val="000000"/>
                </a:solidFill>
                <a:latin typeface="Times New Roman"/>
                <a:ea typeface="Calibri"/>
                <a:cs typeface="Times New Roman"/>
              </a:rPr>
              <a:t>результатів</a:t>
            </a:r>
            <a:r>
              <a:rPr lang="ru-RU" sz="2800" dirty="0">
                <a:solidFill>
                  <a:srgbClr val="000000"/>
                </a:solidFill>
                <a:latin typeface="Times New Roman"/>
                <a:ea typeface="Calibri"/>
                <a:cs typeface="Times New Roman"/>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369858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75724"/>
            <a:ext cx="8280920" cy="5849620"/>
          </a:xfrm>
        </p:spPr>
        <p:txBody>
          <a:bodyPr/>
          <a:lstStyle/>
          <a:p>
            <a:pPr indent="449580">
              <a:lnSpc>
                <a:spcPct val="115000"/>
              </a:lnSpc>
              <a:spcAft>
                <a:spcPts val="1000"/>
              </a:spcAft>
            </a:pPr>
            <a:r>
              <a:rPr lang="ru-RU" sz="2400" b="1" dirty="0">
                <a:solidFill>
                  <a:srgbClr val="000000"/>
                </a:solidFill>
                <a:latin typeface="Times New Roman"/>
                <a:ea typeface="Calibri"/>
                <a:cs typeface="Times New Roman"/>
              </a:rPr>
              <a:t>Час </a:t>
            </a:r>
            <a:r>
              <a:rPr lang="ru-RU" sz="2400" b="1" dirty="0" err="1">
                <a:solidFill>
                  <a:srgbClr val="000000"/>
                </a:solidFill>
                <a:latin typeface="Times New Roman"/>
                <a:ea typeface="Calibri"/>
                <a:cs typeface="Times New Roman"/>
              </a:rPr>
              <a:t>досліду</a:t>
            </a:r>
            <a:r>
              <a:rPr lang="ru-RU" sz="2400" b="1" dirty="0">
                <a:solidFill>
                  <a:srgbClr val="000000"/>
                </a:solidFill>
                <a:latin typeface="Times New Roman"/>
                <a:ea typeface="Calibri"/>
                <a:cs typeface="Times New Roman"/>
              </a:rPr>
              <a:t>, як </a:t>
            </a:r>
            <a:r>
              <a:rPr lang="ru-RU" sz="2400" b="1" dirty="0" err="1">
                <a:solidFill>
                  <a:srgbClr val="000000"/>
                </a:solidFill>
                <a:latin typeface="Times New Roman"/>
                <a:ea typeface="Calibri"/>
                <a:cs typeface="Times New Roman"/>
              </a:rPr>
              <a:t>прийнято</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поділяють</a:t>
            </a:r>
            <a:r>
              <a:rPr lang="ru-RU" sz="2400" b="1" dirty="0">
                <a:solidFill>
                  <a:srgbClr val="000000"/>
                </a:solidFill>
                <a:latin typeface="Times New Roman"/>
                <a:ea typeface="Calibri"/>
                <a:cs typeface="Times New Roman"/>
              </a:rPr>
              <a:t> на </a:t>
            </a:r>
            <a:r>
              <a:rPr lang="ru-RU" sz="2400" b="1" dirty="0" err="1">
                <a:solidFill>
                  <a:srgbClr val="000000"/>
                </a:solidFill>
                <a:latin typeface="Times New Roman"/>
                <a:ea typeface="Calibri"/>
                <a:cs typeface="Times New Roman"/>
              </a:rPr>
              <a:t>зрівняльний</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перехідний</a:t>
            </a:r>
            <a:r>
              <a:rPr lang="ru-RU" sz="2400" b="1" dirty="0">
                <a:solidFill>
                  <a:srgbClr val="000000"/>
                </a:solidFill>
                <a:latin typeface="Times New Roman"/>
                <a:ea typeface="Calibri"/>
                <a:cs typeface="Times New Roman"/>
              </a:rPr>
              <a:t> і </a:t>
            </a:r>
            <a:r>
              <a:rPr lang="ru-RU" sz="2400" b="1" dirty="0" err="1">
                <a:solidFill>
                  <a:srgbClr val="000000"/>
                </a:solidFill>
                <a:latin typeface="Times New Roman"/>
                <a:ea typeface="Calibri"/>
                <a:cs typeface="Times New Roman"/>
              </a:rPr>
              <a:t>дослідний</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періоди</a:t>
            </a:r>
            <a:r>
              <a:rPr lang="ru-RU" sz="2400" b="1" dirty="0">
                <a:solidFill>
                  <a:srgbClr val="000000"/>
                </a:solidFill>
                <a:latin typeface="Times New Roman"/>
                <a:ea typeface="Calibri"/>
                <a:cs typeface="Times New Roman"/>
              </a:rPr>
              <a:t>. </a:t>
            </a:r>
            <a:br>
              <a:rPr lang="ru-RU" sz="2400" b="1" dirty="0">
                <a:solidFill>
                  <a:srgbClr val="000000"/>
                </a:solidFill>
                <a:latin typeface="Times New Roman"/>
                <a:ea typeface="Calibri"/>
                <a:cs typeface="Times New Roman"/>
              </a:rPr>
            </a:br>
            <a:r>
              <a:rPr lang="ru-RU" sz="2400" b="1" dirty="0">
                <a:solidFill>
                  <a:srgbClr val="000000"/>
                </a:solidFill>
                <a:latin typeface="Times New Roman"/>
                <a:ea typeface="Calibri"/>
                <a:cs typeface="Times New Roman"/>
              </a:rPr>
              <a:t>	В </a:t>
            </a:r>
            <a:r>
              <a:rPr lang="ru-RU" sz="2400" b="1" dirty="0" err="1">
                <a:solidFill>
                  <a:srgbClr val="000000"/>
                </a:solidFill>
                <a:latin typeface="Times New Roman"/>
                <a:ea typeface="Calibri"/>
                <a:cs typeface="Times New Roman"/>
              </a:rPr>
              <a:t>окремих</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дослідах</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застосовують</a:t>
            </a:r>
            <a:r>
              <a:rPr lang="ru-RU" sz="2400" b="1" dirty="0">
                <a:solidFill>
                  <a:srgbClr val="000000"/>
                </a:solidFill>
                <a:latin typeface="Times New Roman"/>
                <a:ea typeface="Calibri"/>
                <a:cs typeface="Times New Roman"/>
              </a:rPr>
              <a:t> метод </a:t>
            </a:r>
            <a:r>
              <a:rPr lang="ru-RU" sz="2400" b="1" dirty="0" err="1">
                <a:solidFill>
                  <a:srgbClr val="000000"/>
                </a:solidFill>
                <a:latin typeface="Times New Roman"/>
                <a:ea typeface="Calibri"/>
                <a:cs typeface="Times New Roman"/>
              </a:rPr>
              <a:t>груп</a:t>
            </a:r>
            <a:r>
              <a:rPr lang="ru-RU" sz="2400" b="1" dirty="0">
                <a:solidFill>
                  <a:srgbClr val="000000"/>
                </a:solidFill>
                <a:latin typeface="Times New Roman"/>
                <a:ea typeface="Calibri"/>
                <a:cs typeface="Times New Roman"/>
              </a:rPr>
              <a:t> - </a:t>
            </a:r>
            <a:r>
              <a:rPr lang="ru-RU" sz="2400" b="1" dirty="0" err="1">
                <a:solidFill>
                  <a:srgbClr val="000000"/>
                </a:solidFill>
                <a:latin typeface="Times New Roman"/>
                <a:ea typeface="Calibri"/>
                <a:cs typeface="Times New Roman"/>
              </a:rPr>
              <a:t>періодів</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із</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зворотним</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заміщенням</a:t>
            </a:r>
            <a:r>
              <a:rPr lang="ru-RU" sz="2400" b="1" dirty="0">
                <a:solidFill>
                  <a:srgbClr val="000000"/>
                </a:solidFill>
                <a:latin typeface="Times New Roman"/>
                <a:ea typeface="Calibri"/>
                <a:cs typeface="Times New Roman"/>
              </a:rPr>
              <a:t> без </a:t>
            </a:r>
            <a:r>
              <a:rPr lang="ru-RU" sz="2400" b="1" dirty="0" err="1">
                <a:solidFill>
                  <a:srgbClr val="000000"/>
                </a:solidFill>
                <a:latin typeface="Times New Roman"/>
                <a:ea typeface="Calibri"/>
                <a:cs typeface="Times New Roman"/>
              </a:rPr>
              <a:t>контрольної</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групи</a:t>
            </a:r>
            <a:r>
              <a:rPr lang="ru-RU" sz="2400" b="1" dirty="0">
                <a:solidFill>
                  <a:srgbClr val="000000"/>
                </a:solidFill>
                <a:latin typeface="Times New Roman"/>
                <a:ea typeface="Calibri"/>
                <a:cs typeface="Times New Roman"/>
              </a:rPr>
              <a:t>. </a:t>
            </a:r>
            <a:br>
              <a:rPr lang="ru-RU" sz="2400" b="1" dirty="0">
                <a:solidFill>
                  <a:srgbClr val="000000"/>
                </a:solidFill>
                <a:latin typeface="Times New Roman"/>
                <a:ea typeface="Calibri"/>
                <a:cs typeface="Times New Roman"/>
              </a:rPr>
            </a:b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Тоді</a:t>
            </a:r>
            <a:r>
              <a:rPr lang="ru-RU" sz="2400" b="1" dirty="0">
                <a:solidFill>
                  <a:srgbClr val="000000"/>
                </a:solidFill>
                <a:latin typeface="Times New Roman"/>
                <a:ea typeface="Calibri"/>
                <a:cs typeface="Times New Roman"/>
              </a:rPr>
              <a:t> в схему </a:t>
            </a:r>
            <a:r>
              <a:rPr lang="ru-RU" sz="2400" b="1" dirty="0" err="1">
                <a:solidFill>
                  <a:srgbClr val="000000"/>
                </a:solidFill>
                <a:latin typeface="Times New Roman"/>
                <a:ea typeface="Calibri"/>
                <a:cs typeface="Times New Roman"/>
              </a:rPr>
              <a:t>досліду</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вводять</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заключний</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період</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тобто</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тварин</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переводять</a:t>
            </a:r>
            <a:r>
              <a:rPr lang="ru-RU" sz="2400" b="1" dirty="0">
                <a:solidFill>
                  <a:srgbClr val="000000"/>
                </a:solidFill>
                <a:latin typeface="Times New Roman"/>
                <a:ea typeface="Calibri"/>
                <a:cs typeface="Times New Roman"/>
              </a:rPr>
              <a:t> в </a:t>
            </a:r>
            <a:r>
              <a:rPr lang="ru-RU" sz="2400" b="1" dirty="0" err="1">
                <a:solidFill>
                  <a:srgbClr val="000000"/>
                </a:solidFill>
                <a:latin typeface="Times New Roman"/>
                <a:ea typeface="Calibri"/>
                <a:cs typeface="Times New Roman"/>
              </a:rPr>
              <a:t>умови</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які</a:t>
            </a:r>
            <a:r>
              <a:rPr lang="ru-RU" sz="2400" b="1" dirty="0">
                <a:solidFill>
                  <a:srgbClr val="000000"/>
                </a:solidFill>
                <a:latin typeface="Times New Roman"/>
                <a:ea typeface="Calibri"/>
                <a:cs typeface="Times New Roman"/>
              </a:rPr>
              <a:t> во ни </a:t>
            </a:r>
            <a:r>
              <a:rPr lang="ru-RU" sz="2400" b="1" dirty="0" err="1">
                <a:solidFill>
                  <a:srgbClr val="000000"/>
                </a:solidFill>
                <a:latin typeface="Times New Roman"/>
                <a:ea typeface="Calibri"/>
                <a:cs typeface="Times New Roman"/>
              </a:rPr>
              <a:t>мали</a:t>
            </a:r>
            <a:r>
              <a:rPr lang="ru-RU" sz="2400" b="1" dirty="0">
                <a:solidFill>
                  <a:srgbClr val="000000"/>
                </a:solidFill>
                <a:latin typeface="Times New Roman"/>
                <a:ea typeface="Calibri"/>
                <a:cs typeface="Times New Roman"/>
              </a:rPr>
              <a:t> на початку </a:t>
            </a:r>
            <a:r>
              <a:rPr lang="ru-RU" sz="2400" b="1" dirty="0" err="1">
                <a:solidFill>
                  <a:srgbClr val="000000"/>
                </a:solidFill>
                <a:latin typeface="Times New Roman"/>
                <a:ea typeface="Calibri"/>
                <a:cs typeface="Times New Roman"/>
              </a:rPr>
              <a:t>досліду</a:t>
            </a:r>
            <a:r>
              <a:rPr lang="ru-RU" sz="2400" b="1" dirty="0">
                <a:solidFill>
                  <a:srgbClr val="000000"/>
                </a:solidFill>
                <a:latin typeface="Times New Roman"/>
                <a:ea typeface="Calibri"/>
                <a:cs typeface="Times New Roman"/>
              </a:rPr>
              <a:t>.</a:t>
            </a:r>
            <a:br>
              <a:rPr lang="ru-RU" sz="2400" b="1" dirty="0">
                <a:solidFill>
                  <a:srgbClr val="000000"/>
                </a:solidFill>
                <a:latin typeface="Calibri"/>
                <a:ea typeface="Calibri"/>
                <a:cs typeface="Times New Roman"/>
              </a:rPr>
            </a:br>
            <a:r>
              <a:rPr lang="ru-RU" sz="2400" b="1" dirty="0">
                <a:solidFill>
                  <a:srgbClr val="000000"/>
                </a:solidFill>
                <a:latin typeface="Calibri"/>
                <a:ea typeface="Calibri"/>
                <a:cs typeface="Times New Roman"/>
              </a:rPr>
              <a:t>	</a:t>
            </a:r>
            <a:r>
              <a:rPr lang="ru-RU" sz="2400" b="1" dirty="0">
                <a:solidFill>
                  <a:srgbClr val="000000"/>
                </a:solidFill>
                <a:latin typeface="Times New Roman"/>
                <a:ea typeface="Calibri"/>
                <a:cs typeface="Times New Roman"/>
              </a:rPr>
              <a:t>При </a:t>
            </a:r>
            <a:r>
              <a:rPr lang="ru-RU" sz="2400" b="1" dirty="0" err="1">
                <a:solidFill>
                  <a:srgbClr val="000000"/>
                </a:solidFill>
                <a:latin typeface="Times New Roman"/>
                <a:ea typeface="Calibri"/>
                <a:cs typeface="Times New Roman"/>
              </a:rPr>
              <a:t>використанні</a:t>
            </a:r>
            <a:r>
              <a:rPr lang="ru-RU" sz="2400" b="1" dirty="0">
                <a:solidFill>
                  <a:srgbClr val="000000"/>
                </a:solidFill>
                <a:latin typeface="Times New Roman"/>
                <a:ea typeface="Calibri"/>
                <a:cs typeface="Times New Roman"/>
              </a:rPr>
              <a:t> методу </a:t>
            </a:r>
            <a:r>
              <a:rPr lang="ru-RU" sz="2400" b="1" dirty="0" err="1">
                <a:solidFill>
                  <a:srgbClr val="000000"/>
                </a:solidFill>
                <a:latin typeface="Times New Roman"/>
                <a:ea typeface="Calibri"/>
                <a:cs typeface="Times New Roman"/>
              </a:rPr>
              <a:t>груп-періодів</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із</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зворотним</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заміщенням</a:t>
            </a:r>
            <a:r>
              <a:rPr lang="ru-RU" sz="2400" b="1" dirty="0">
                <a:solidFill>
                  <a:srgbClr val="000000"/>
                </a:solidFill>
                <a:latin typeface="Times New Roman"/>
                <a:ea typeface="Calibri"/>
                <a:cs typeface="Times New Roman"/>
              </a:rPr>
              <a:t> без </a:t>
            </a:r>
            <a:r>
              <a:rPr lang="ru-RU" sz="2400" b="1" dirty="0" err="1">
                <a:solidFill>
                  <a:srgbClr val="000000"/>
                </a:solidFill>
                <a:latin typeface="Times New Roman"/>
                <a:ea typeface="Calibri"/>
                <a:cs typeface="Times New Roman"/>
              </a:rPr>
              <a:t>контрольної</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групи</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досліджувані</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показники</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порівнюють</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одночасно</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між</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групами</a:t>
            </a:r>
            <a:r>
              <a:rPr lang="ru-RU" sz="2400" b="1" dirty="0">
                <a:solidFill>
                  <a:srgbClr val="000000"/>
                </a:solidFill>
                <a:latin typeface="Times New Roman"/>
                <a:ea typeface="Calibri"/>
                <a:cs typeface="Times New Roman"/>
              </a:rPr>
              <a:t> і за </a:t>
            </a:r>
            <a:r>
              <a:rPr lang="ru-RU" sz="2400" b="1" dirty="0" err="1">
                <a:solidFill>
                  <a:srgbClr val="000000"/>
                </a:solidFill>
                <a:latin typeface="Times New Roman"/>
                <a:ea typeface="Calibri"/>
                <a:cs typeface="Times New Roman"/>
              </a:rPr>
              <a:t>періодами</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досліду</a:t>
            </a:r>
            <a:r>
              <a:rPr lang="ru-RU" sz="2400" b="1" dirty="0">
                <a:solidFill>
                  <a:srgbClr val="000000"/>
                </a:solidFill>
                <a:latin typeface="Times New Roman"/>
                <a:ea typeface="Calibri"/>
                <a:cs typeface="Times New Roman"/>
              </a:rPr>
              <a:t> в </a:t>
            </a:r>
            <a:r>
              <a:rPr lang="ru-RU" sz="2400" b="1" dirty="0" err="1">
                <a:solidFill>
                  <a:srgbClr val="000000"/>
                </a:solidFill>
                <a:latin typeface="Times New Roman"/>
                <a:ea typeface="Calibri"/>
                <a:cs typeface="Times New Roman"/>
              </a:rPr>
              <a:t>кожній</a:t>
            </a:r>
            <a:r>
              <a:rPr lang="ru-RU" sz="2400" b="1" dirty="0">
                <a:solidFill>
                  <a:srgbClr val="000000"/>
                </a:solidFill>
                <a:latin typeface="Times New Roman"/>
                <a:ea typeface="Calibri"/>
                <a:cs typeface="Times New Roman"/>
              </a:rPr>
              <a:t> </a:t>
            </a:r>
            <a:r>
              <a:rPr lang="ru-RU" sz="2400" b="1" dirty="0" err="1">
                <a:solidFill>
                  <a:srgbClr val="000000"/>
                </a:solidFill>
                <a:latin typeface="Times New Roman"/>
                <a:ea typeface="Calibri"/>
                <a:cs typeface="Times New Roman"/>
              </a:rPr>
              <a:t>групі</a:t>
            </a:r>
            <a:r>
              <a:rPr lang="ru-RU" dirty="0">
                <a:latin typeface="Times New Roman"/>
                <a:ea typeface="Calibri"/>
                <a:cs typeface="Times New Roman"/>
              </a:rPr>
              <a:t>.</a:t>
            </a:r>
            <a:br>
              <a:rPr lang="ru-RU" sz="2400" dirty="0">
                <a:latin typeface="Calibri"/>
                <a:ea typeface="Calibri"/>
                <a:cs typeface="Times New Roman"/>
              </a:rPr>
            </a:br>
            <a:endParaRPr lang="ru-RU" dirty="0"/>
          </a:p>
        </p:txBody>
      </p:sp>
    </p:spTree>
    <p:extLst>
      <p:ext uri="{BB962C8B-B14F-4D97-AF65-F5344CB8AC3E}">
        <p14:creationId xmlns:p14="http://schemas.microsoft.com/office/powerpoint/2010/main" val="2320661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1" y="674694"/>
            <a:ext cx="7320813" cy="5490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443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052736"/>
            <a:ext cx="8640960" cy="5544616"/>
          </a:xfrm>
        </p:spPr>
        <p:txBody>
          <a:bodyPr>
            <a:normAutofit fontScale="90000"/>
          </a:bodyPr>
          <a:lstStyle/>
          <a:p>
            <a:pPr lvl="0">
              <a:spcAft>
                <a:spcPts val="1000"/>
              </a:spcAft>
            </a:pPr>
            <a:r>
              <a:rPr lang="ru-RU" b="1" dirty="0">
                <a:solidFill>
                  <a:srgbClr val="C00000"/>
                </a:solidFill>
                <a:latin typeface="Times New Roman"/>
                <a:ea typeface="Calibri"/>
                <a:cs typeface="Times New Roman"/>
              </a:rPr>
              <a:t> </a:t>
            </a:r>
            <a:r>
              <a:rPr lang="ru-RU" b="1" dirty="0" err="1">
                <a:solidFill>
                  <a:srgbClr val="C00000"/>
                </a:solidFill>
                <a:latin typeface="Times New Roman"/>
                <a:ea typeface="Calibri"/>
                <a:cs typeface="Times New Roman"/>
              </a:rPr>
              <a:t>Література</a:t>
            </a:r>
            <a:r>
              <a:rPr lang="ru-RU" b="1" dirty="0">
                <a:solidFill>
                  <a:srgbClr val="C00000"/>
                </a:solidFill>
                <a:latin typeface="Times New Roman"/>
                <a:ea typeface="Calibri"/>
                <a:cs typeface="Times New Roman"/>
              </a:rPr>
              <a:t>:</a:t>
            </a:r>
            <a:br>
              <a:rPr lang="ru-RU" sz="2400" dirty="0">
                <a:latin typeface="Calibri"/>
                <a:ea typeface="Calibri"/>
                <a:cs typeface="Times New Roman"/>
              </a:rPr>
            </a:br>
            <a:r>
              <a:rPr lang="ru-RU" sz="2800" i="1" dirty="0">
                <a:solidFill>
                  <a:srgbClr val="002060"/>
                </a:solidFill>
                <a:latin typeface="Times New Roman" panose="02020603050405020304" pitchFamily="18" charset="0"/>
                <a:ea typeface="Calibri"/>
                <a:cs typeface="Times New Roman" panose="02020603050405020304" pitchFamily="18" charset="0"/>
              </a:rPr>
              <a:t>1</a:t>
            </a:r>
            <a:r>
              <a:rPr lang="uk-UA" sz="2400" i="1" dirty="0">
                <a:solidFill>
                  <a:srgbClr val="002060"/>
                </a:solidFill>
                <a:latin typeface="Times New Roman" panose="02020603050405020304" pitchFamily="18" charset="0"/>
                <a:ea typeface="Calibri"/>
                <a:cs typeface="Times New Roman" panose="02020603050405020304" pitchFamily="18" charset="0"/>
              </a:rPr>
              <a:t>.</a:t>
            </a:r>
            <a:r>
              <a:rPr lang="uk-UA" sz="2400" dirty="0">
                <a:solidFill>
                  <a:srgbClr val="002060"/>
                </a:solidFill>
                <a:latin typeface="Times New Roman" panose="02020603050405020304" pitchFamily="18" charset="0"/>
                <a:ea typeface="Calibri"/>
                <a:cs typeface="Times New Roman" panose="02020603050405020304" pitchFamily="18" charset="0"/>
              </a:rPr>
              <a:t> </a:t>
            </a:r>
            <a:r>
              <a:rPr lang="uk-UA" sz="2400" dirty="0" err="1">
                <a:solidFill>
                  <a:srgbClr val="002060"/>
                </a:solidFill>
                <a:latin typeface="Times New Roman"/>
                <a:ea typeface="Calibri"/>
                <a:cs typeface="Times New Roman"/>
              </a:rPr>
              <a:t>Ібатуллін</a:t>
            </a:r>
            <a:r>
              <a:rPr lang="uk-UA" sz="2400" dirty="0">
                <a:solidFill>
                  <a:srgbClr val="002060"/>
                </a:solidFill>
                <a:latin typeface="Times New Roman"/>
                <a:ea typeface="Calibri"/>
                <a:cs typeface="Times New Roman"/>
              </a:rPr>
              <a:t> І.І., </a:t>
            </a:r>
            <a:r>
              <a:rPr lang="uk-UA" sz="2400" dirty="0" err="1">
                <a:solidFill>
                  <a:srgbClr val="002060"/>
                </a:solidFill>
                <a:latin typeface="Times New Roman"/>
                <a:ea typeface="Calibri"/>
                <a:cs typeface="Times New Roman"/>
              </a:rPr>
              <a:t>Жукорський</a:t>
            </a:r>
            <a:r>
              <a:rPr lang="uk-UA" sz="2400" dirty="0">
                <a:solidFill>
                  <a:srgbClr val="002060"/>
                </a:solidFill>
                <a:latin typeface="Times New Roman"/>
                <a:ea typeface="Calibri"/>
                <a:cs typeface="Times New Roman"/>
              </a:rPr>
              <a:t> О.М., </a:t>
            </a:r>
            <a:r>
              <a:rPr lang="uk-UA" sz="2400" dirty="0" err="1">
                <a:solidFill>
                  <a:srgbClr val="002060"/>
                </a:solidFill>
                <a:latin typeface="Times New Roman"/>
                <a:ea typeface="Calibri"/>
                <a:cs typeface="Times New Roman"/>
              </a:rPr>
              <a:t>Бащенко</a:t>
            </a:r>
            <a:r>
              <a:rPr lang="uk-UA" sz="2400" dirty="0">
                <a:solidFill>
                  <a:srgbClr val="002060"/>
                </a:solidFill>
                <a:latin typeface="Times New Roman"/>
                <a:ea typeface="Calibri"/>
                <a:cs typeface="Times New Roman"/>
              </a:rPr>
              <a:t> М.І., та ін. Методологія та організація наукових досліджень у тваринництві : посібник. Київ : Аграрна наука, 2017. 327 с. </a:t>
            </a:r>
            <a:br>
              <a:rPr lang="ru-RU" sz="2400" dirty="0">
                <a:solidFill>
                  <a:srgbClr val="002060"/>
                </a:solidFill>
                <a:latin typeface="Calibri"/>
                <a:ea typeface="Calibri"/>
                <a:cs typeface="Times New Roman"/>
              </a:rPr>
            </a:br>
            <a:r>
              <a:rPr lang="ru-RU" sz="2400" dirty="0">
                <a:solidFill>
                  <a:srgbClr val="002060"/>
                </a:solidFill>
                <a:latin typeface="Calibri"/>
                <a:ea typeface="Calibri"/>
                <a:cs typeface="Times New Roman"/>
              </a:rPr>
              <a:t>2. </a:t>
            </a:r>
            <a:r>
              <a:rPr lang="uk-UA" sz="2400" dirty="0" err="1">
                <a:solidFill>
                  <a:srgbClr val="002060"/>
                </a:solidFill>
                <a:latin typeface="Times New Roman" panose="02020603050405020304" pitchFamily="18" charset="0"/>
                <a:cs typeface="Times New Roman" panose="02020603050405020304" pitchFamily="18" charset="0"/>
              </a:rPr>
              <a:t>Важинський</a:t>
            </a:r>
            <a:r>
              <a:rPr lang="uk-UA" sz="2400" dirty="0">
                <a:solidFill>
                  <a:srgbClr val="002060"/>
                </a:solidFill>
                <a:latin typeface="Times New Roman" panose="02020603050405020304" pitchFamily="18" charset="0"/>
                <a:cs typeface="Times New Roman" panose="02020603050405020304" pitchFamily="18" charset="0"/>
              </a:rPr>
              <a:t> С. Е., Щербак Т. І.</a:t>
            </a:r>
            <a:r>
              <a:rPr lang="uk-UA" sz="2400" i="1" dirty="0">
                <a:solidFill>
                  <a:srgbClr val="002060"/>
                </a:solidFill>
                <a:latin typeface="Times New Roman" panose="02020603050405020304" pitchFamily="18" charset="0"/>
                <a:cs typeface="Times New Roman" panose="02020603050405020304" pitchFamily="18" charset="0"/>
              </a:rPr>
              <a:t> </a:t>
            </a:r>
            <a:r>
              <a:rPr lang="uk-UA" sz="2400" dirty="0">
                <a:solidFill>
                  <a:srgbClr val="002060"/>
                </a:solidFill>
                <a:latin typeface="Times New Roman" panose="02020603050405020304" pitchFamily="18" charset="0"/>
                <a:cs typeface="Times New Roman" panose="02020603050405020304" pitchFamily="18" charset="0"/>
              </a:rPr>
              <a:t>Методика та організація наукових досліджень : Навчальний посібник .  Суми, 2016. 260 с.</a:t>
            </a:r>
            <a:br>
              <a:rPr lang="uk-UA" sz="2400" dirty="0">
                <a:solidFill>
                  <a:srgbClr val="002060"/>
                </a:solidFill>
                <a:latin typeface="Times New Roman" panose="02020603050405020304" pitchFamily="18" charset="0"/>
                <a:cs typeface="Times New Roman" panose="02020603050405020304" pitchFamily="18" charset="0"/>
              </a:rPr>
            </a:br>
            <a:r>
              <a:rPr lang="uk-UA" sz="2400" dirty="0">
                <a:solidFill>
                  <a:srgbClr val="002060"/>
                </a:solidFill>
                <a:latin typeface="Times New Roman" panose="02020603050405020304" pitchFamily="18" charset="0"/>
                <a:cs typeface="Times New Roman" panose="02020603050405020304" pitchFamily="18" charset="0"/>
              </a:rPr>
              <a:t>3. Методологічні основи та методи наукових досліджень у ветеринарній гігієні, санітарії та експертизі: навчально-методичний посібник   [Антоненко П.П., </a:t>
            </a:r>
            <a:r>
              <a:rPr lang="uk-UA" sz="2400" dirty="0" err="1">
                <a:solidFill>
                  <a:srgbClr val="002060"/>
                </a:solidFill>
                <a:latin typeface="Times New Roman" panose="02020603050405020304" pitchFamily="18" charset="0"/>
                <a:cs typeface="Times New Roman" panose="02020603050405020304" pitchFamily="18" charset="0"/>
              </a:rPr>
              <a:t>Доровських</a:t>
            </a:r>
            <a:r>
              <a:rPr lang="uk-UA" sz="2400" dirty="0">
                <a:solidFill>
                  <a:srgbClr val="002060"/>
                </a:solidFill>
                <a:latin typeface="Times New Roman" panose="02020603050405020304" pitchFamily="18" charset="0"/>
                <a:cs typeface="Times New Roman" panose="02020603050405020304" pitchFamily="18" charset="0"/>
              </a:rPr>
              <a:t> А.В., </a:t>
            </a:r>
            <a:r>
              <a:rPr lang="uk-UA" sz="2400" dirty="0" err="1">
                <a:solidFill>
                  <a:srgbClr val="002060"/>
                </a:solidFill>
                <a:latin typeface="Times New Roman" panose="02020603050405020304" pitchFamily="18" charset="0"/>
                <a:cs typeface="Times New Roman" panose="02020603050405020304" pitchFamily="18" charset="0"/>
              </a:rPr>
              <a:t>Високос</a:t>
            </a:r>
            <a:r>
              <a:rPr lang="uk-UA" sz="2400" dirty="0">
                <a:solidFill>
                  <a:srgbClr val="002060"/>
                </a:solidFill>
                <a:latin typeface="Times New Roman" panose="02020603050405020304" pitchFamily="18" charset="0"/>
                <a:cs typeface="Times New Roman" panose="02020603050405020304" pitchFamily="18" charset="0"/>
              </a:rPr>
              <a:t> М.П., Милостивий Р.В., </a:t>
            </a:r>
            <a:r>
              <a:rPr lang="uk-UA" sz="2400" dirty="0" err="1">
                <a:solidFill>
                  <a:srgbClr val="002060"/>
                </a:solidFill>
                <a:latin typeface="Times New Roman" panose="02020603050405020304" pitchFamily="18" charset="0"/>
                <a:cs typeface="Times New Roman" panose="02020603050405020304" pitchFamily="18" charset="0"/>
              </a:rPr>
              <a:t>Калиниченко</a:t>
            </a:r>
            <a:r>
              <a:rPr lang="uk-UA" sz="2400" dirty="0">
                <a:solidFill>
                  <a:srgbClr val="002060"/>
                </a:solidFill>
                <a:latin typeface="Times New Roman" panose="02020603050405020304" pitchFamily="18" charset="0"/>
                <a:cs typeface="Times New Roman" panose="02020603050405020304" pitchFamily="18" charset="0"/>
              </a:rPr>
              <a:t> О.О., Василенко </a:t>
            </a:r>
            <a:r>
              <a:rPr lang="uk-UA" sz="2400" dirty="0" err="1">
                <a:solidFill>
                  <a:srgbClr val="002060"/>
                </a:solidFill>
                <a:latin typeface="Times New Roman" panose="02020603050405020304" pitchFamily="18" charset="0"/>
                <a:cs typeface="Times New Roman" panose="02020603050405020304" pitchFamily="18" charset="0"/>
              </a:rPr>
              <a:t>Т.О.Дніпро</a:t>
            </a:r>
            <a:r>
              <a:rPr lang="uk-UA" sz="2400" dirty="0">
                <a:solidFill>
                  <a:srgbClr val="002060"/>
                </a:solidFill>
                <a:latin typeface="Times New Roman" panose="02020603050405020304" pitchFamily="18" charset="0"/>
                <a:cs typeface="Times New Roman" panose="02020603050405020304" pitchFamily="18" charset="0"/>
              </a:rPr>
              <a:t>]: «</a:t>
            </a:r>
            <a:r>
              <a:rPr lang="uk-UA" sz="2400" dirty="0" err="1">
                <a:solidFill>
                  <a:srgbClr val="002060"/>
                </a:solidFill>
                <a:latin typeface="Times New Roman" panose="02020603050405020304" pitchFamily="18" charset="0"/>
                <a:cs typeface="Times New Roman" panose="02020603050405020304" pitchFamily="18" charset="0"/>
              </a:rPr>
              <a:t>Свідлер</a:t>
            </a:r>
            <a:r>
              <a:rPr lang="uk-UA" sz="2400" dirty="0">
                <a:solidFill>
                  <a:srgbClr val="002060"/>
                </a:solidFill>
                <a:latin typeface="Times New Roman" panose="02020603050405020304" pitchFamily="18" charset="0"/>
                <a:cs typeface="Times New Roman" panose="02020603050405020304" pitchFamily="18" charset="0"/>
              </a:rPr>
              <a:t> А.Л.», 2018. 276 с.</a:t>
            </a:r>
            <a:br>
              <a:rPr lang="uk-UA" sz="2400" dirty="0">
                <a:solidFill>
                  <a:srgbClr val="002060"/>
                </a:solidFill>
                <a:latin typeface="Times New Roman" panose="02020603050405020304" pitchFamily="18" charset="0"/>
                <a:cs typeface="Times New Roman" panose="02020603050405020304" pitchFamily="18" charset="0"/>
              </a:rPr>
            </a:br>
            <a:r>
              <a:rPr lang="uk-UA" sz="2400" dirty="0">
                <a:solidFill>
                  <a:srgbClr val="002060"/>
                </a:solidFill>
                <a:latin typeface="Times New Roman" panose="02020603050405020304" pitchFamily="18" charset="0"/>
                <a:cs typeface="Times New Roman" panose="02020603050405020304" pitchFamily="18" charset="0"/>
              </a:rPr>
              <a:t>4.</a:t>
            </a:r>
            <a:r>
              <a:rPr lang="uk-UA" sz="2400" dirty="0">
                <a:solidFill>
                  <a:srgbClr val="002060"/>
                </a:solidFill>
                <a:latin typeface="Times New Roman"/>
                <a:ea typeface="Calibri"/>
                <a:cs typeface="Times New Roman"/>
              </a:rPr>
              <a:t>Яблонський В. А., Яблонська О. В.  Методологія і методи наукових досліджень у тваринництві та ветеринарній медицині. К., 2014.  512с.</a:t>
            </a:r>
            <a:br>
              <a:rPr lang="uk-UA" sz="2400" dirty="0">
                <a:solidFill>
                  <a:srgbClr val="002060"/>
                </a:solidFill>
                <a:latin typeface="Times New Roman"/>
                <a:ea typeface="Calibri"/>
                <a:cs typeface="Times New Roman"/>
              </a:rPr>
            </a:br>
            <a:r>
              <a:rPr lang="uk-UA" sz="2400" dirty="0">
                <a:solidFill>
                  <a:srgbClr val="002060"/>
                </a:solidFill>
                <a:latin typeface="Times New Roman"/>
                <a:ea typeface="Calibri"/>
                <a:cs typeface="Times New Roman"/>
              </a:rPr>
              <a:t>5.	Яремчук О.С., Льотка Г. І., Поліщук Т.В. Методологія та організація наукових досліджень у ветеринарній гігієні, санітарії та експертизі: навчальний посібник. – Вінниця: ВНАУ, 2020.  297 с</a:t>
            </a:r>
            <a:r>
              <a:rPr lang="ru-RU" sz="2400" dirty="0">
                <a:latin typeface="Calibri"/>
                <a:ea typeface="Calibri"/>
                <a:cs typeface="Times New Roman"/>
              </a:rPr>
              <a:t>.</a:t>
            </a:r>
            <a:br>
              <a:rPr lang="ru-RU" sz="2400" dirty="0">
                <a:solidFill>
                  <a:srgbClr val="002060"/>
                </a:solidFill>
                <a:cs typeface="Times New Roman" panose="02020603050405020304" pitchFamily="18" charset="0"/>
              </a:rPr>
            </a:br>
            <a:br>
              <a:rPr lang="ru-RU" sz="2800" dirty="0">
                <a:solidFill>
                  <a:srgbClr val="002060"/>
                </a:solidFill>
              </a:rPr>
            </a:br>
            <a:endParaRPr lang="ru-RU" dirty="0">
              <a:solidFill>
                <a:srgbClr val="002060"/>
              </a:solidFill>
            </a:endParaRPr>
          </a:p>
        </p:txBody>
      </p:sp>
    </p:spTree>
    <p:extLst>
      <p:ext uri="{BB962C8B-B14F-4D97-AF65-F5344CB8AC3E}">
        <p14:creationId xmlns:p14="http://schemas.microsoft.com/office/powerpoint/2010/main" val="310844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712968" cy="6192688"/>
          </a:xfrm>
        </p:spPr>
        <p:txBody>
          <a:bodyPr>
            <a:normAutofit fontScale="90000"/>
          </a:bodyPr>
          <a:lstStyle/>
          <a:p>
            <a:pPr marL="342900" lvl="0" indent="-342900">
              <a:lnSpc>
                <a:spcPts val="2800"/>
              </a:lnSpc>
              <a:buFont typeface="+mj-lt"/>
              <a:buAutoNum type="arabicPeriod"/>
            </a:pPr>
            <a:r>
              <a:rPr lang="uk-UA" sz="2800" b="1" dirty="0">
                <a:solidFill>
                  <a:srgbClr val="C00000"/>
                </a:solidFill>
                <a:latin typeface="Times New Roman"/>
                <a:ea typeface="Calibri"/>
                <a:cs typeface="Times New Roman"/>
              </a:rPr>
              <a:t>Принципи класифікації методів  постановки досліджень з технології виробництва продукції тваринництва</a:t>
            </a:r>
            <a:br>
              <a:rPr lang="uk-UA" dirty="0">
                <a:latin typeface="Times New Roman"/>
                <a:ea typeface="Calibri"/>
                <a:cs typeface="Times New Roman"/>
              </a:rPr>
            </a:br>
            <a:r>
              <a:rPr lang="uk-UA" sz="2200" b="1" dirty="0">
                <a:solidFill>
                  <a:srgbClr val="002060"/>
                </a:solidFill>
                <a:latin typeface="Times New Roman"/>
                <a:ea typeface="Calibri"/>
                <a:cs typeface="Times New Roman"/>
              </a:rPr>
              <a:t>Методи постановки зоотехнічного досліду ґрунтуються на рівності або схожості усіх його факторів, крім досліджуваного, тобто за своєю суттю  досліди є порівняльними. </a:t>
            </a:r>
            <a:br>
              <a:rPr lang="uk-UA" sz="2200" b="1" dirty="0">
                <a:solidFill>
                  <a:srgbClr val="002060"/>
                </a:solidFill>
                <a:latin typeface="Times New Roman"/>
                <a:ea typeface="Calibri"/>
                <a:cs typeface="Times New Roman"/>
              </a:rPr>
            </a:br>
            <a:r>
              <a:rPr lang="ru-RU" sz="2200" b="1" dirty="0">
                <a:solidFill>
                  <a:srgbClr val="002060"/>
                </a:solidFill>
                <a:latin typeface="Times New Roman"/>
                <a:ea typeface="Calibri"/>
                <a:cs typeface="Times New Roman"/>
              </a:rPr>
              <a:t>У </a:t>
            </a:r>
            <a:r>
              <a:rPr lang="ru-RU" sz="2200" b="1" dirty="0" err="1">
                <a:solidFill>
                  <a:srgbClr val="002060"/>
                </a:solidFill>
                <a:latin typeface="Times New Roman"/>
                <a:ea typeface="Calibri"/>
                <a:cs typeface="Times New Roman"/>
              </a:rPr>
              <a:t>досл</a:t>
            </a:r>
            <a:r>
              <a:rPr lang="uk-UA" sz="2200" b="1" dirty="0">
                <a:solidFill>
                  <a:srgbClr val="002060"/>
                </a:solidFill>
                <a:latin typeface="Times New Roman"/>
                <a:ea typeface="Calibri"/>
                <a:cs typeface="Times New Roman"/>
              </a:rPr>
              <a:t>і</a:t>
            </a:r>
            <a:r>
              <a:rPr lang="ru-RU" sz="2200" b="1" dirty="0" err="1">
                <a:solidFill>
                  <a:srgbClr val="002060"/>
                </a:solidFill>
                <a:latin typeface="Times New Roman"/>
                <a:ea typeface="Calibri"/>
                <a:cs typeface="Times New Roman"/>
              </a:rPr>
              <a:t>дах</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може</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порівнюватись</a:t>
            </a:r>
            <a:r>
              <a:rPr lang="ru-RU" sz="2200" b="1" dirty="0">
                <a:solidFill>
                  <a:srgbClr val="002060"/>
                </a:solidFill>
                <a:latin typeface="Times New Roman"/>
                <a:ea typeface="Calibri"/>
                <a:cs typeface="Times New Roman"/>
              </a:rPr>
              <a:t>: </a:t>
            </a:r>
            <a:br>
              <a:rPr lang="ru-RU" sz="2200" b="1" dirty="0">
                <a:solidFill>
                  <a:srgbClr val="002060"/>
                </a:solidFill>
                <a:latin typeface="Calibri"/>
                <a:ea typeface="Calibri"/>
                <a:cs typeface="Times New Roman"/>
              </a:rPr>
            </a:b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дія</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різних</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факторів</a:t>
            </a:r>
            <a:r>
              <a:rPr lang="ru-RU" sz="2200" b="1" dirty="0">
                <a:solidFill>
                  <a:srgbClr val="002060"/>
                </a:solidFill>
                <a:latin typeface="Times New Roman"/>
                <a:ea typeface="Calibri"/>
                <a:cs typeface="Times New Roman"/>
              </a:rPr>
              <a:t> на одних і тих самих </a:t>
            </a:r>
            <a:r>
              <a:rPr lang="ru-RU" sz="2200" b="1" dirty="0" err="1">
                <a:solidFill>
                  <a:srgbClr val="002060"/>
                </a:solidFill>
                <a:latin typeface="Times New Roman"/>
                <a:ea typeface="Calibri"/>
                <a:cs typeface="Times New Roman"/>
              </a:rPr>
              <a:t>або</a:t>
            </a:r>
            <a:r>
              <a:rPr lang="ru-RU" sz="2200" b="1" dirty="0">
                <a:solidFill>
                  <a:srgbClr val="002060"/>
                </a:solidFill>
                <a:latin typeface="Times New Roman"/>
                <a:ea typeface="Calibri"/>
                <a:cs typeface="Times New Roman"/>
              </a:rPr>
              <a:t> на схожих твари</a:t>
            </a:r>
            <a:r>
              <a:rPr lang="uk-UA" sz="2200" b="1" dirty="0">
                <a:solidFill>
                  <a:srgbClr val="002060"/>
                </a:solidFill>
                <a:latin typeface="Times New Roman"/>
                <a:ea typeface="Calibri"/>
                <a:cs typeface="Times New Roman"/>
              </a:rPr>
              <a:t> (</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піддослідні</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тварини</a:t>
            </a:r>
            <a:r>
              <a:rPr lang="ru-RU" sz="2200" b="1" dirty="0">
                <a:solidFill>
                  <a:srgbClr val="002060"/>
                </a:solidFill>
                <a:latin typeface="Times New Roman"/>
                <a:ea typeface="Calibri"/>
                <a:cs typeface="Times New Roman"/>
              </a:rPr>
              <a:t> за </a:t>
            </a:r>
            <a:r>
              <a:rPr lang="ru-RU" sz="2200" b="1" dirty="0" err="1">
                <a:solidFill>
                  <a:srgbClr val="002060"/>
                </a:solidFill>
                <a:latin typeface="Times New Roman"/>
                <a:ea typeface="Calibri"/>
                <a:cs typeface="Times New Roman"/>
              </a:rPr>
              <a:t>спадково-конституційними</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ознаками</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схожі</a:t>
            </a:r>
            <a:r>
              <a:rPr lang="ru-RU" sz="2200" b="1" dirty="0">
                <a:solidFill>
                  <a:srgbClr val="002060"/>
                </a:solidFill>
                <a:latin typeface="Times New Roman"/>
                <a:ea typeface="Calibri"/>
                <a:cs typeface="Times New Roman"/>
              </a:rPr>
              <a:t>, а </a:t>
            </a:r>
            <a:r>
              <a:rPr lang="ru-RU" sz="2200" b="1" dirty="0" err="1">
                <a:solidFill>
                  <a:srgbClr val="002060"/>
                </a:solidFill>
                <a:latin typeface="Times New Roman"/>
                <a:ea typeface="Calibri"/>
                <a:cs typeface="Times New Roman"/>
              </a:rPr>
              <a:t>досліджувані</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фактори</a:t>
            </a:r>
            <a:r>
              <a:rPr lang="ru-RU" sz="2200" b="1" dirty="0">
                <a:solidFill>
                  <a:srgbClr val="002060"/>
                </a:solidFill>
                <a:latin typeface="Times New Roman"/>
                <a:ea typeface="Calibri"/>
                <a:cs typeface="Times New Roman"/>
              </a:rPr>
              <a:t> умов </a:t>
            </a:r>
            <a:r>
              <a:rPr lang="ru-RU" sz="2200" b="1" dirty="0" err="1">
                <a:solidFill>
                  <a:srgbClr val="002060"/>
                </a:solidFill>
                <a:latin typeface="Times New Roman"/>
                <a:ea typeface="Calibri"/>
                <a:cs typeface="Times New Roman"/>
              </a:rPr>
              <a:t>життя</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годівля</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утримання</a:t>
            </a:r>
            <a:r>
              <a:rPr lang="ru-RU" sz="2200" b="1" dirty="0">
                <a:solidFill>
                  <a:srgbClr val="002060"/>
                </a:solidFill>
                <a:latin typeface="Times New Roman"/>
                <a:ea typeface="Calibri"/>
                <a:cs typeface="Times New Roman"/>
              </a:rPr>
              <a:t>..) – </a:t>
            </a:r>
            <a:r>
              <a:rPr lang="ru-RU" sz="2200" b="1" dirty="0" err="1">
                <a:solidFill>
                  <a:srgbClr val="002060"/>
                </a:solidFill>
                <a:latin typeface="Times New Roman"/>
                <a:ea typeface="Calibri"/>
                <a:cs typeface="Times New Roman"/>
              </a:rPr>
              <a:t>різними</a:t>
            </a:r>
            <a:r>
              <a:rPr lang="ru-RU" sz="2200" b="1" dirty="0">
                <a:solidFill>
                  <a:srgbClr val="002060"/>
                </a:solidFill>
                <a:latin typeface="Times New Roman"/>
                <a:ea typeface="Calibri"/>
                <a:cs typeface="Times New Roman"/>
              </a:rPr>
              <a:t>; </a:t>
            </a:r>
            <a:br>
              <a:rPr lang="ru-RU" sz="2200" b="1" dirty="0">
                <a:solidFill>
                  <a:srgbClr val="002060"/>
                </a:solidFill>
                <a:latin typeface="Times New Roman"/>
                <a:ea typeface="Calibri"/>
                <a:cs typeface="Times New Roman"/>
              </a:rPr>
            </a:b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дія</a:t>
            </a:r>
            <a:r>
              <a:rPr lang="ru-RU" sz="2200" b="1" dirty="0">
                <a:solidFill>
                  <a:srgbClr val="002060"/>
                </a:solidFill>
                <a:latin typeface="Times New Roman"/>
                <a:ea typeface="Calibri"/>
                <a:cs typeface="Times New Roman"/>
              </a:rPr>
              <a:t> одного і того самого фактора на </a:t>
            </a:r>
            <a:r>
              <a:rPr lang="ru-RU" sz="2200" b="1" dirty="0" err="1">
                <a:solidFill>
                  <a:srgbClr val="002060"/>
                </a:solidFill>
                <a:latin typeface="Times New Roman"/>
                <a:ea typeface="Calibri"/>
                <a:cs typeface="Times New Roman"/>
              </a:rPr>
              <a:t>різних</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тварин</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піддослідні</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тварини</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мають</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різнитись</a:t>
            </a:r>
            <a:r>
              <a:rPr lang="ru-RU" sz="2200" b="1" dirty="0">
                <a:solidFill>
                  <a:srgbClr val="002060"/>
                </a:solidFill>
                <a:latin typeface="Times New Roman"/>
                <a:ea typeface="Calibri"/>
                <a:cs typeface="Times New Roman"/>
              </a:rPr>
              <a:t> за видом, </a:t>
            </a:r>
            <a:r>
              <a:rPr lang="ru-RU" sz="2200" b="1" dirty="0" err="1">
                <a:solidFill>
                  <a:srgbClr val="002060"/>
                </a:solidFill>
                <a:latin typeface="Times New Roman"/>
                <a:ea typeface="Calibri"/>
                <a:cs typeface="Times New Roman"/>
              </a:rPr>
              <a:t>статтю</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віком</a:t>
            </a:r>
            <a:r>
              <a:rPr lang="ru-RU" sz="2200" b="1" dirty="0">
                <a:solidFill>
                  <a:srgbClr val="002060"/>
                </a:solidFill>
                <a:latin typeface="Times New Roman"/>
                <a:ea typeface="Calibri"/>
                <a:cs typeface="Times New Roman"/>
              </a:rPr>
              <a:t>, типом </a:t>
            </a:r>
            <a:r>
              <a:rPr lang="ru-RU" sz="2200" b="1" dirty="0" err="1">
                <a:solidFill>
                  <a:srgbClr val="002060"/>
                </a:solidFill>
                <a:latin typeface="Times New Roman"/>
                <a:ea typeface="Calibri"/>
                <a:cs typeface="Times New Roman"/>
              </a:rPr>
              <a:t>конституції</a:t>
            </a:r>
            <a:r>
              <a:rPr lang="ru-RU" sz="2200" b="1" dirty="0">
                <a:solidFill>
                  <a:srgbClr val="002060"/>
                </a:solidFill>
                <a:latin typeface="Times New Roman"/>
                <a:ea typeface="Calibri"/>
                <a:cs typeface="Times New Roman"/>
              </a:rPr>
              <a:t>, породою, </a:t>
            </a:r>
            <a:r>
              <a:rPr lang="ru-RU" sz="2200" b="1" dirty="0" err="1">
                <a:solidFill>
                  <a:srgbClr val="002060"/>
                </a:solidFill>
                <a:latin typeface="Times New Roman"/>
                <a:ea typeface="Calibri"/>
                <a:cs typeface="Times New Roman"/>
              </a:rPr>
              <a:t>продуктивністю</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фізіологічним</a:t>
            </a:r>
            <a:r>
              <a:rPr lang="ru-RU" sz="2200" b="1" dirty="0">
                <a:solidFill>
                  <a:srgbClr val="002060"/>
                </a:solidFill>
                <a:latin typeface="Times New Roman"/>
                <a:ea typeface="Calibri"/>
                <a:cs typeface="Times New Roman"/>
              </a:rPr>
              <a:t> станом, а </a:t>
            </a:r>
            <a:r>
              <a:rPr lang="ru-RU" sz="2200" b="1" dirty="0" err="1">
                <a:solidFill>
                  <a:srgbClr val="002060"/>
                </a:solidFill>
                <a:latin typeface="Times New Roman"/>
                <a:ea typeface="Calibri"/>
                <a:cs typeface="Times New Roman"/>
              </a:rPr>
              <a:t>умови</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утримання</a:t>
            </a:r>
            <a:r>
              <a:rPr lang="ru-RU" sz="2200" b="1" dirty="0">
                <a:solidFill>
                  <a:srgbClr val="002060"/>
                </a:solidFill>
                <a:latin typeface="Times New Roman"/>
                <a:ea typeface="Calibri"/>
                <a:cs typeface="Times New Roman"/>
              </a:rPr>
              <a:t> і </a:t>
            </a:r>
            <a:r>
              <a:rPr lang="ru-RU" sz="2200" b="1" dirty="0" err="1">
                <a:solidFill>
                  <a:srgbClr val="002060"/>
                </a:solidFill>
                <a:latin typeface="Times New Roman"/>
                <a:ea typeface="Calibri"/>
                <a:cs typeface="Times New Roman"/>
              </a:rPr>
              <a:t>годівлі</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їх</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повинні</a:t>
            </a:r>
            <a:r>
              <a:rPr lang="ru-RU" sz="2200" b="1" dirty="0">
                <a:solidFill>
                  <a:srgbClr val="002060"/>
                </a:solidFill>
                <a:latin typeface="Times New Roman"/>
                <a:ea typeface="Calibri"/>
                <a:cs typeface="Times New Roman"/>
              </a:rPr>
              <a:t> бути максимально схожими); </a:t>
            </a:r>
            <a:br>
              <a:rPr lang="ru-RU" sz="2200" b="1" dirty="0">
                <a:solidFill>
                  <a:srgbClr val="002060"/>
                </a:solidFill>
                <a:latin typeface="Times New Roman"/>
                <a:ea typeface="Calibri"/>
                <a:cs typeface="Times New Roman"/>
              </a:rPr>
            </a:b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одночасна</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дія</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обох</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факторів</a:t>
            </a:r>
            <a:r>
              <a:rPr lang="ru-RU" sz="2200" b="1" dirty="0">
                <a:solidFill>
                  <a:srgbClr val="002060"/>
                </a:solidFill>
                <a:latin typeface="Times New Roman"/>
                <a:ea typeface="Calibri"/>
                <a:cs typeface="Times New Roman"/>
              </a:rPr>
              <a:t> (як </a:t>
            </a:r>
            <a:r>
              <a:rPr lang="ru-RU" sz="2200" b="1" dirty="0" err="1">
                <a:solidFill>
                  <a:srgbClr val="002060"/>
                </a:solidFill>
                <a:latin typeface="Times New Roman"/>
                <a:ea typeface="Calibri"/>
                <a:cs typeface="Times New Roman"/>
              </a:rPr>
              <a:t>спадково-конституційних</a:t>
            </a:r>
            <a:r>
              <a:rPr lang="ru-RU" sz="2200" b="1" dirty="0">
                <a:solidFill>
                  <a:srgbClr val="002060"/>
                </a:solidFill>
                <a:latin typeface="Times New Roman"/>
                <a:ea typeface="Calibri"/>
                <a:cs typeface="Times New Roman"/>
              </a:rPr>
              <a:t>, так і </a:t>
            </a:r>
            <a:r>
              <a:rPr lang="ru-RU" sz="2200" b="1" dirty="0" err="1">
                <a:solidFill>
                  <a:srgbClr val="002060"/>
                </a:solidFill>
                <a:latin typeface="Times New Roman"/>
                <a:ea typeface="Calibri"/>
                <a:cs typeface="Times New Roman"/>
              </a:rPr>
              <a:t>факторів</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зовнішнього</a:t>
            </a:r>
            <a:r>
              <a:rPr lang="ru-RU" sz="2200" b="1" dirty="0">
                <a:solidFill>
                  <a:srgbClr val="002060"/>
                </a:solidFill>
                <a:latin typeface="Times New Roman"/>
                <a:ea typeface="Calibri"/>
                <a:cs typeface="Times New Roman"/>
              </a:rPr>
              <a:t> </a:t>
            </a:r>
            <a:r>
              <a:rPr lang="ru-RU" sz="2200" b="1" dirty="0" err="1">
                <a:solidFill>
                  <a:srgbClr val="002060"/>
                </a:solidFill>
                <a:latin typeface="Times New Roman"/>
                <a:ea typeface="Calibri"/>
                <a:cs typeface="Times New Roman"/>
              </a:rPr>
              <a:t>середовища</a:t>
            </a:r>
            <a:r>
              <a:rPr lang="ru-RU" sz="2200" b="1" dirty="0">
                <a:solidFill>
                  <a:srgbClr val="002060"/>
                </a:solidFill>
                <a:latin typeface="Times New Roman"/>
                <a:ea typeface="Calibri"/>
                <a:cs typeface="Times New Roman"/>
              </a:rPr>
              <a:t>). </a:t>
            </a:r>
            <a:br>
              <a:rPr lang="ru-RU" sz="2200" b="1" dirty="0">
                <a:solidFill>
                  <a:srgbClr val="002060"/>
                </a:solidFill>
                <a:latin typeface="Calibri"/>
                <a:ea typeface="Calibri"/>
                <a:cs typeface="Times New Roman"/>
              </a:rPr>
            </a:br>
            <a:endParaRPr lang="ru-RU" sz="2200" b="1" dirty="0">
              <a:solidFill>
                <a:srgbClr val="002060"/>
              </a:solidFill>
            </a:endParaRPr>
          </a:p>
        </p:txBody>
      </p:sp>
    </p:spTree>
    <p:extLst>
      <p:ext uri="{BB962C8B-B14F-4D97-AF65-F5344CB8AC3E}">
        <p14:creationId xmlns:p14="http://schemas.microsoft.com/office/powerpoint/2010/main" val="2621556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75724"/>
            <a:ext cx="8568952" cy="5849620"/>
          </a:xfrm>
        </p:spPr>
        <p:txBody>
          <a:bodyPr>
            <a:normAutofit fontScale="90000"/>
          </a:bodyPr>
          <a:lstStyle/>
          <a:p>
            <a:r>
              <a:rPr lang="ru-RU" sz="2800" b="1" dirty="0">
                <a:solidFill>
                  <a:srgbClr val="C00000"/>
                </a:solidFill>
                <a:latin typeface="Times New Roman" panose="02020603050405020304" pitchFamily="18" charset="0"/>
                <a:cs typeface="Times New Roman" panose="02020603050405020304" pitchFamily="18" charset="0"/>
              </a:rPr>
              <a:t>				2.	Метод </a:t>
            </a:r>
            <a:r>
              <a:rPr lang="ru-RU" sz="2800" b="1" dirty="0" err="1">
                <a:solidFill>
                  <a:srgbClr val="C00000"/>
                </a:solidFill>
                <a:latin typeface="Times New Roman" panose="02020603050405020304" pitchFamily="18" charset="0"/>
                <a:cs typeface="Times New Roman" panose="02020603050405020304" pitchFamily="18" charset="0"/>
              </a:rPr>
              <a:t>періодів</a:t>
            </a:r>
            <a:r>
              <a:rPr lang="ru-RU" sz="2800" b="1" dirty="0">
                <a:solidFill>
                  <a:srgbClr val="C00000"/>
                </a:solidFill>
                <a:latin typeface="Times New Roman" panose="02020603050405020304" pitchFamily="18" charset="0"/>
                <a:cs typeface="Times New Roman" panose="02020603050405020304" pitchFamily="18" charset="0"/>
              </a:rPr>
              <a:t>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t>
            </a:r>
            <a:r>
              <a:rPr lang="ru-RU" sz="2800" b="1" dirty="0">
                <a:solidFill>
                  <a:srgbClr val="002060"/>
                </a:solidFill>
                <a:latin typeface="Times New Roman" panose="02020603050405020304" pitchFamily="18" charset="0"/>
                <a:cs typeface="Times New Roman" panose="02020603050405020304" pitchFamily="18" charset="0"/>
              </a:rPr>
              <a:t>Суть методу </a:t>
            </a:r>
            <a:r>
              <a:rPr lang="ru-RU" sz="2800" b="1" dirty="0" err="1">
                <a:solidFill>
                  <a:srgbClr val="002060"/>
                </a:solidFill>
                <a:latin typeface="Times New Roman" panose="02020603050405020304" pitchFamily="18" charset="0"/>
                <a:cs typeface="Times New Roman" panose="02020603050405020304" pitchFamily="18" charset="0"/>
              </a:rPr>
              <a:t>періодів</a:t>
            </a:r>
            <a:r>
              <a:rPr lang="ru-RU" sz="2800" b="1" dirty="0">
                <a:solidFill>
                  <a:srgbClr val="002060"/>
                </a:solidFill>
                <a:latin typeface="Times New Roman" panose="02020603050405020304" pitchFamily="18" charset="0"/>
                <a:cs typeface="Times New Roman" panose="02020603050405020304" pitchFamily="18" charset="0"/>
              </a:rPr>
              <a:t> у тому, </a:t>
            </a:r>
            <a:r>
              <a:rPr lang="ru-RU" sz="2800" b="1" dirty="0" err="1">
                <a:solidFill>
                  <a:srgbClr val="002060"/>
                </a:solidFill>
                <a:latin typeface="Times New Roman" panose="02020603050405020304" pitchFamily="18" charset="0"/>
                <a:cs typeface="Times New Roman" panose="02020603050405020304" pitchFamily="18" charset="0"/>
              </a:rPr>
              <a:t>що</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дослід</a:t>
            </a:r>
            <a:r>
              <a:rPr lang="ru-RU" sz="2800" b="1" dirty="0">
                <a:solidFill>
                  <a:srgbClr val="002060"/>
                </a:solidFill>
                <a:latin typeface="Times New Roman" panose="02020603050405020304" pitchFamily="18" charset="0"/>
                <a:cs typeface="Times New Roman" panose="02020603050405020304" pitchFamily="18" charset="0"/>
              </a:rPr>
              <a:t> проводиться </a:t>
            </a:r>
            <a:r>
              <a:rPr lang="ru-RU" sz="2800" b="1" dirty="0" err="1">
                <a:solidFill>
                  <a:srgbClr val="002060"/>
                </a:solidFill>
                <a:latin typeface="Times New Roman" panose="02020603050405020304" pitchFamily="18" charset="0"/>
                <a:cs typeface="Times New Roman" panose="02020603050405020304" pitchFamily="18" charset="0"/>
              </a:rPr>
              <a:t>тільки</a:t>
            </a:r>
            <a:r>
              <a:rPr lang="ru-RU" sz="2800" b="1" dirty="0">
                <a:solidFill>
                  <a:srgbClr val="002060"/>
                </a:solidFill>
                <a:latin typeface="Times New Roman" panose="02020603050405020304" pitchFamily="18" charset="0"/>
                <a:cs typeface="Times New Roman" panose="02020603050405020304" pitchFamily="18" charset="0"/>
              </a:rPr>
              <a:t> на </a:t>
            </a:r>
            <a:r>
              <a:rPr lang="ru-RU" sz="2800" b="1" dirty="0" err="1">
                <a:solidFill>
                  <a:srgbClr val="002060"/>
                </a:solidFill>
                <a:latin typeface="Times New Roman" panose="02020603050405020304" pitchFamily="18" charset="0"/>
                <a:cs typeface="Times New Roman" panose="02020603050405020304" pitchFamily="18" charset="0"/>
              </a:rPr>
              <a:t>одній</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групі</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тварин</a:t>
            </a:r>
            <a:r>
              <a:rPr lang="ru-RU" sz="2800" b="1" dirty="0">
                <a:solidFill>
                  <a:srgbClr val="002060"/>
                </a:solidFill>
                <a:latin typeface="Times New Roman" panose="02020603050405020304" pitchFamily="18" charset="0"/>
                <a:cs typeface="Times New Roman" panose="02020603050405020304" pitchFamily="18" charset="0"/>
              </a:rPr>
              <a:t>. При </a:t>
            </a:r>
            <a:r>
              <a:rPr lang="ru-RU" sz="2800" b="1" dirty="0" err="1">
                <a:solidFill>
                  <a:srgbClr val="002060"/>
                </a:solidFill>
                <a:latin typeface="Times New Roman" panose="02020603050405020304" pitchFamily="18" charset="0"/>
                <a:cs typeface="Times New Roman" panose="02020603050405020304" pitchFamily="18" charset="0"/>
              </a:rPr>
              <a:t>цьому</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вивчають</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вплив</a:t>
            </a:r>
            <a:r>
              <a:rPr lang="ru-RU" sz="2800" b="1" dirty="0">
                <a:solidFill>
                  <a:srgbClr val="002060"/>
                </a:solidFill>
                <a:latin typeface="Times New Roman" panose="02020603050405020304" pitchFamily="18" charset="0"/>
                <a:cs typeface="Times New Roman" panose="02020603050405020304" pitchFamily="18" charset="0"/>
              </a:rPr>
              <a:t> одного фактора </a:t>
            </a:r>
            <a:r>
              <a:rPr lang="ru-RU" sz="2800" b="1" dirty="0" err="1">
                <a:solidFill>
                  <a:srgbClr val="002060"/>
                </a:solidFill>
                <a:latin typeface="Times New Roman" panose="02020603050405020304" pitchFamily="18" charset="0"/>
                <a:cs typeface="Times New Roman" panose="02020603050405020304" pitchFamily="18" charset="0"/>
              </a:rPr>
              <a:t>протягом</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кількох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послідовних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періодів</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досліду</a:t>
            </a:r>
            <a:r>
              <a:rPr lang="ru-RU" sz="2800" b="1" dirty="0">
                <a:solidFill>
                  <a:srgbClr val="002060"/>
                </a:solidFill>
                <a:latin typeface="Times New Roman" panose="02020603050405020304" pitchFamily="18" charset="0"/>
                <a:cs typeface="Times New Roman" panose="02020603050405020304" pitchFamily="18" charset="0"/>
              </a:rPr>
              <a:t>. </a:t>
            </a:r>
            <a:br>
              <a:rPr lang="ru-RU" sz="2800" b="1" dirty="0">
                <a:solidFill>
                  <a:srgbClr val="002060"/>
                </a:solidFill>
                <a:latin typeface="Times New Roman" panose="02020603050405020304" pitchFamily="18" charset="0"/>
                <a:cs typeface="Times New Roman" panose="02020603050405020304" pitchFamily="18" charset="0"/>
              </a:rPr>
            </a:b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6600"/>
                </a:solidFill>
                <a:latin typeface="Times New Roman" panose="02020603050405020304" pitchFamily="18" charset="0"/>
                <a:cs typeface="Times New Roman" panose="02020603050405020304" pitchFamily="18" charset="0"/>
              </a:rPr>
              <a:t>Недолік</a:t>
            </a:r>
            <a:r>
              <a:rPr lang="ru-RU" sz="2800" b="1" dirty="0">
                <a:solidFill>
                  <a:srgbClr val="006600"/>
                </a:solidFill>
                <a:latin typeface="Times New Roman" panose="02020603050405020304" pitchFamily="18" charset="0"/>
                <a:cs typeface="Times New Roman" panose="02020603050405020304" pitchFamily="18" charset="0"/>
              </a:rPr>
              <a:t> методу </a:t>
            </a:r>
            <a:r>
              <a:rPr lang="ru-RU" sz="2800" b="1" dirty="0">
                <a:solidFill>
                  <a:srgbClr val="002060"/>
                </a:solidFill>
                <a:latin typeface="Times New Roman" panose="02020603050405020304" pitchFamily="18" charset="0"/>
                <a:cs typeface="Times New Roman" panose="02020603050405020304" pitchFamily="18" charset="0"/>
              </a:rPr>
              <a:t>- на результат </a:t>
            </a:r>
            <a:r>
              <a:rPr lang="ru-RU" sz="2800" b="1" dirty="0" err="1">
                <a:solidFill>
                  <a:srgbClr val="002060"/>
                </a:solidFill>
                <a:latin typeface="Times New Roman" panose="02020603050405020304" pitchFamily="18" charset="0"/>
                <a:cs typeface="Times New Roman" panose="02020603050405020304" pitchFamily="18" charset="0"/>
              </a:rPr>
              <a:t>досліду</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впливає</a:t>
            </a:r>
            <a:r>
              <a:rPr lang="ru-RU" sz="2800" b="1" dirty="0">
                <a:solidFill>
                  <a:srgbClr val="002060"/>
                </a:solidFill>
                <a:latin typeface="Times New Roman" panose="02020603050405020304" pitchFamily="18" charset="0"/>
                <a:cs typeface="Times New Roman" panose="02020603050405020304" pitchFamily="18" charset="0"/>
              </a:rPr>
              <a:t>  фактор часу з </a:t>
            </a:r>
            <a:r>
              <a:rPr lang="ru-RU" sz="2800" b="1" dirty="0" err="1">
                <a:solidFill>
                  <a:srgbClr val="002060"/>
                </a:solidFill>
                <a:latin typeface="Times New Roman" panose="02020603050405020304" pitchFamily="18" charset="0"/>
                <a:cs typeface="Times New Roman" panose="02020603050405020304" pitchFamily="18" charset="0"/>
              </a:rPr>
              <a:t>властивими</a:t>
            </a:r>
            <a:r>
              <a:rPr lang="ru-RU" sz="2800" b="1" dirty="0">
                <a:solidFill>
                  <a:srgbClr val="002060"/>
                </a:solidFill>
                <a:latin typeface="Times New Roman" panose="02020603050405020304" pitchFamily="18" charset="0"/>
                <a:cs typeface="Times New Roman" panose="02020603050405020304" pitchFamily="18" charset="0"/>
              </a:rPr>
              <a:t> для </a:t>
            </a:r>
            <a:r>
              <a:rPr lang="ru-RU" sz="2800" b="1" dirty="0" err="1">
                <a:solidFill>
                  <a:srgbClr val="002060"/>
                </a:solidFill>
                <a:latin typeface="Times New Roman" panose="02020603050405020304" pitchFamily="18" charset="0"/>
                <a:cs typeface="Times New Roman" panose="02020603050405020304" pitchFamily="18" charset="0"/>
              </a:rPr>
              <a:t>нього</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наслідками</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змінами</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тварини</a:t>
            </a:r>
            <a:r>
              <a:rPr lang="ru-RU" sz="2800" b="1" dirty="0">
                <a:solidFill>
                  <a:srgbClr val="002060"/>
                </a:solidFill>
                <a:latin typeface="Times New Roman" panose="02020603050405020304" pitchFamily="18" charset="0"/>
                <a:cs typeface="Times New Roman" panose="02020603050405020304" pitchFamily="18" charset="0"/>
              </a:rPr>
              <a:t> з часом, </a:t>
            </a:r>
            <a:r>
              <a:rPr lang="ru-RU" sz="2800" b="1" dirty="0" err="1">
                <a:solidFill>
                  <a:srgbClr val="002060"/>
                </a:solidFill>
                <a:latin typeface="Times New Roman" panose="02020603050405020304" pitchFamily="18" charset="0"/>
                <a:cs typeface="Times New Roman" panose="02020603050405020304" pitchFamily="18" charset="0"/>
              </a:rPr>
              <a:t>тривалості</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світового</a:t>
            </a:r>
            <a:r>
              <a:rPr lang="ru-RU" sz="2800" b="1" dirty="0">
                <a:solidFill>
                  <a:srgbClr val="002060"/>
                </a:solidFill>
                <a:latin typeface="Times New Roman" panose="02020603050405020304" pitchFamily="18" charset="0"/>
                <a:cs typeface="Times New Roman" panose="02020603050405020304" pitchFamily="18" charset="0"/>
              </a:rPr>
              <a:t> дня, складу й </a:t>
            </a:r>
            <a:r>
              <a:rPr lang="ru-RU" sz="2800" b="1" dirty="0" err="1">
                <a:solidFill>
                  <a:srgbClr val="002060"/>
                </a:solidFill>
                <a:latin typeface="Times New Roman" panose="02020603050405020304" pitchFamily="18" charset="0"/>
                <a:cs typeface="Times New Roman" panose="02020603050405020304" pitchFamily="18" charset="0"/>
              </a:rPr>
              <a:t>поживності</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кормів</a:t>
            </a:r>
            <a:r>
              <a:rPr lang="ru-RU" sz="2800" b="1" dirty="0">
                <a:solidFill>
                  <a:srgbClr val="002060"/>
                </a:solidFill>
                <a:latin typeface="Times New Roman" panose="02020603050405020304" pitchFamily="18" charset="0"/>
                <a:cs typeface="Times New Roman" panose="02020603050405020304" pitchFamily="18" charset="0"/>
              </a:rPr>
              <a:t> та </a:t>
            </a:r>
            <a:r>
              <a:rPr lang="ru-RU" sz="2800" b="1" dirty="0" err="1">
                <a:solidFill>
                  <a:srgbClr val="002060"/>
                </a:solidFill>
                <a:latin typeface="Times New Roman" panose="02020603050405020304" pitchFamily="18" charset="0"/>
                <a:cs typeface="Times New Roman" panose="02020603050405020304" pitchFamily="18" charset="0"/>
              </a:rPr>
              <a:t>ін</a:t>
            </a:r>
            <a:r>
              <a:rPr lang="ru-RU" sz="2800" b="1" dirty="0">
                <a:solidFill>
                  <a:srgbClr val="002060"/>
                </a:solidFill>
                <a:latin typeface="Times New Roman" panose="02020603050405020304" pitchFamily="18" charset="0"/>
                <a:cs typeface="Times New Roman" panose="02020603050405020304" pitchFamily="18" charset="0"/>
              </a:rPr>
              <a:t>. </a:t>
            </a:r>
            <a:br>
              <a:rPr lang="ru-RU" sz="2800" b="1" dirty="0">
                <a:solidFill>
                  <a:srgbClr val="002060"/>
                </a:solidFill>
                <a:latin typeface="Times New Roman" panose="02020603050405020304" pitchFamily="18" charset="0"/>
                <a:cs typeface="Times New Roman" panose="02020603050405020304" pitchFamily="18" charset="0"/>
              </a:rPr>
            </a:b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Застосовувують</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лише</a:t>
            </a:r>
            <a:r>
              <a:rPr lang="ru-RU" sz="2800" b="1" dirty="0">
                <a:solidFill>
                  <a:srgbClr val="002060"/>
                </a:solidFill>
                <a:latin typeface="Times New Roman" panose="02020603050405020304" pitchFamily="18" charset="0"/>
                <a:cs typeface="Times New Roman" panose="02020603050405020304" pitchFamily="18" charset="0"/>
              </a:rPr>
              <a:t> у </a:t>
            </a:r>
            <a:r>
              <a:rPr lang="ru-RU" sz="2800" b="1" dirty="0" err="1">
                <a:solidFill>
                  <a:srgbClr val="002060"/>
                </a:solidFill>
                <a:latin typeface="Times New Roman" panose="02020603050405020304" pitchFamily="18" charset="0"/>
                <a:cs typeface="Times New Roman" panose="02020603050405020304" pitchFamily="18" charset="0"/>
              </a:rPr>
              <a:t>короткотривалих</a:t>
            </a:r>
            <a:r>
              <a:rPr lang="ru-RU" sz="2800" b="1" dirty="0">
                <a:solidFill>
                  <a:srgbClr val="002060"/>
                </a:solidFill>
                <a:latin typeface="Times New Roman" panose="02020603050405020304" pitchFamily="18" charset="0"/>
                <a:cs typeface="Times New Roman" panose="02020603050405020304" pitchFamily="18" charset="0"/>
              </a:rPr>
              <a:t> (не </a:t>
            </a:r>
            <a:r>
              <a:rPr lang="ru-RU" sz="2800" b="1" dirty="0" err="1">
                <a:solidFill>
                  <a:srgbClr val="002060"/>
                </a:solidFill>
                <a:latin typeface="Times New Roman" panose="02020603050405020304" pitchFamily="18" charset="0"/>
                <a:cs typeface="Times New Roman" panose="02020603050405020304" pitchFamily="18" charset="0"/>
              </a:rPr>
              <a:t>більше</a:t>
            </a:r>
            <a:r>
              <a:rPr lang="ru-RU" sz="2800" b="1" dirty="0">
                <a:solidFill>
                  <a:srgbClr val="002060"/>
                </a:solidFill>
                <a:latin typeface="Times New Roman" panose="02020603050405020304" pitchFamily="18" charset="0"/>
                <a:cs typeface="Times New Roman" panose="02020603050405020304" pitchFamily="18" charset="0"/>
              </a:rPr>
              <a:t> 3-4 </a:t>
            </a:r>
            <a:r>
              <a:rPr lang="ru-RU" sz="2800" b="1" dirty="0" err="1">
                <a:solidFill>
                  <a:srgbClr val="002060"/>
                </a:solidFill>
                <a:latin typeface="Times New Roman" panose="02020603050405020304" pitchFamily="18" charset="0"/>
                <a:cs typeface="Times New Roman" panose="02020603050405020304" pitchFamily="18" charset="0"/>
              </a:rPr>
              <a:t>міс</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дослідах</a:t>
            </a:r>
            <a:r>
              <a:rPr lang="ru-RU" sz="2800" b="1" dirty="0">
                <a:solidFill>
                  <a:srgbClr val="002060"/>
                </a:solidFill>
                <a:latin typeface="Times New Roman" panose="02020603050405020304" pitchFamily="18" charset="0"/>
                <a:cs typeface="Times New Roman" panose="02020603050405020304" pitchFamily="18" charset="0"/>
              </a:rPr>
              <a:t> на </a:t>
            </a:r>
            <a:r>
              <a:rPr lang="ru-RU" sz="2800" b="1" dirty="0" err="1">
                <a:solidFill>
                  <a:srgbClr val="002060"/>
                </a:solidFill>
                <a:latin typeface="Times New Roman" panose="02020603050405020304" pitchFamily="18" charset="0"/>
                <a:cs typeface="Times New Roman" panose="02020603050405020304" pitchFamily="18" charset="0"/>
              </a:rPr>
              <a:t>дорослих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тваринах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зокрема</a:t>
            </a:r>
            <a:r>
              <a:rPr lang="ru-RU" sz="2800" b="1" dirty="0">
                <a:solidFill>
                  <a:srgbClr val="002060"/>
                </a:solidFill>
                <a:latin typeface="Times New Roman" panose="02020603050405020304" pitchFamily="18" charset="0"/>
                <a:cs typeface="Times New Roman" panose="02020603050405020304" pitchFamily="18" charset="0"/>
              </a:rPr>
              <a:t>, у </a:t>
            </a:r>
            <a:r>
              <a:rPr lang="ru-RU" sz="2800" b="1" dirty="0" err="1">
                <a:solidFill>
                  <a:srgbClr val="002060"/>
                </a:solidFill>
                <a:latin typeface="Times New Roman" panose="02020603050405020304" pitchFamily="18" charset="0"/>
                <a:cs typeface="Times New Roman" panose="02020603050405020304" pitchFamily="18" charset="0"/>
              </a:rPr>
              <a:t>дослідах</a:t>
            </a:r>
            <a:r>
              <a:rPr lang="ru-RU" sz="2800" b="1" dirty="0">
                <a:solidFill>
                  <a:srgbClr val="002060"/>
                </a:solidFill>
                <a:latin typeface="Times New Roman" panose="02020603050405020304" pitchFamily="18" charset="0"/>
                <a:cs typeface="Times New Roman" panose="02020603050405020304" pitchFamily="18" charset="0"/>
              </a:rPr>
              <a:t> з </a:t>
            </a:r>
            <a:r>
              <a:rPr lang="ru-RU" sz="2800" b="1" dirty="0" err="1">
                <a:solidFill>
                  <a:srgbClr val="002060"/>
                </a:solidFill>
                <a:latin typeface="Times New Roman" panose="02020603050405020304" pitchFamily="18" charset="0"/>
                <a:cs typeface="Times New Roman" panose="02020603050405020304" pitchFamily="18" charset="0"/>
              </a:rPr>
              <a:t>годівлі</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сільськогоспо-дарських</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тварин</a:t>
            </a:r>
            <a:r>
              <a:rPr lang="ru-RU" sz="2800" b="1" dirty="0">
                <a:solidFill>
                  <a:srgbClr val="002060"/>
                </a:solidFill>
                <a:latin typeface="Times New Roman" panose="02020603050405020304" pitchFamily="18" charset="0"/>
                <a:cs typeface="Times New Roman" panose="02020603050405020304" pitchFamily="18" charset="0"/>
              </a:rPr>
              <a:t>.</a:t>
            </a:r>
            <a:br>
              <a:rPr lang="ru-RU" b="1" dirty="0">
                <a:solidFill>
                  <a:srgbClr val="002060"/>
                </a:solidFill>
              </a:rPr>
            </a:br>
            <a:endParaRPr lang="ru-RU" b="1" dirty="0">
              <a:solidFill>
                <a:srgbClr val="002060"/>
              </a:solidFill>
            </a:endParaRPr>
          </a:p>
        </p:txBody>
      </p:sp>
    </p:spTree>
    <p:extLst>
      <p:ext uri="{BB962C8B-B14F-4D97-AF65-F5344CB8AC3E}">
        <p14:creationId xmlns:p14="http://schemas.microsoft.com/office/powerpoint/2010/main" val="173504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75724"/>
            <a:ext cx="8640960" cy="5849620"/>
          </a:xfrm>
        </p:spPr>
        <p:txBody>
          <a:bodyPr/>
          <a:lstStyle/>
          <a:p>
            <a:pPr>
              <a:lnSpc>
                <a:spcPts val="2500"/>
              </a:lnSpc>
            </a:pPr>
            <a:r>
              <a:rPr lang="ru-RU" sz="2800" b="1" dirty="0">
                <a:solidFill>
                  <a:srgbClr val="003300"/>
                </a:solidFill>
                <a:latin typeface="Times New Roman" panose="02020603050405020304" pitchFamily="18" charset="0"/>
                <a:cs typeface="Times New Roman" panose="02020603050405020304" pitchFamily="18" charset="0"/>
              </a:rPr>
              <a:t>Для </a:t>
            </a:r>
            <a:r>
              <a:rPr lang="ru-RU" sz="2800" b="1" dirty="0" err="1">
                <a:solidFill>
                  <a:srgbClr val="003300"/>
                </a:solidFill>
                <a:latin typeface="Times New Roman" panose="02020603050405020304" pitchFamily="18" charset="0"/>
                <a:cs typeface="Times New Roman" panose="02020603050405020304" pitchFamily="18" charset="0"/>
              </a:rPr>
              <a:t>досліду</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err="1">
                <a:solidFill>
                  <a:srgbClr val="003300"/>
                </a:solidFill>
                <a:latin typeface="Times New Roman" panose="02020603050405020304" pitchFamily="18" charset="0"/>
                <a:cs typeface="Times New Roman" panose="02020603050405020304" pitchFamily="18" charset="0"/>
              </a:rPr>
              <a:t>підбирають</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a:solidFill>
                  <a:srgbClr val="002060"/>
                </a:solidFill>
                <a:latin typeface="Times New Roman" panose="02020603050405020304" pitchFamily="18" charset="0"/>
                <a:cs typeface="Times New Roman" panose="02020603050405020304" pitchFamily="18" charset="0"/>
              </a:rPr>
              <a:t>не </a:t>
            </a:r>
            <a:r>
              <a:rPr lang="ru-RU" sz="2800" b="1" dirty="0" err="1">
                <a:solidFill>
                  <a:srgbClr val="002060"/>
                </a:solidFill>
                <a:latin typeface="Times New Roman" panose="02020603050405020304" pitchFamily="18" charset="0"/>
                <a:cs typeface="Times New Roman" panose="02020603050405020304" pitchFamily="18" charset="0"/>
              </a:rPr>
              <a:t>менше</a:t>
            </a:r>
            <a:r>
              <a:rPr lang="ru-RU" sz="2800" b="1" dirty="0">
                <a:solidFill>
                  <a:srgbClr val="C00000"/>
                </a:solidFill>
                <a:latin typeface="Times New Roman" panose="02020603050405020304" pitchFamily="18" charset="0"/>
                <a:cs typeface="Times New Roman" panose="02020603050405020304" pitchFamily="18" charset="0"/>
              </a:rPr>
              <a:t> </a:t>
            </a:r>
            <a:r>
              <a:rPr lang="ru-RU" sz="2800" b="1" dirty="0" err="1">
                <a:solidFill>
                  <a:srgbClr val="C00000"/>
                </a:solidFill>
                <a:latin typeface="Times New Roman" panose="02020603050405020304" pitchFamily="18" charset="0"/>
                <a:cs typeface="Times New Roman" panose="02020603050405020304" pitchFamily="18" charset="0"/>
              </a:rPr>
              <a:t>п'яти</a:t>
            </a:r>
            <a:r>
              <a:rPr lang="ru-RU" sz="2800" b="1" dirty="0">
                <a:solidFill>
                  <a:srgbClr val="C00000"/>
                </a:solidFill>
                <a:latin typeface="Times New Roman" panose="02020603050405020304" pitchFamily="18" charset="0"/>
                <a:cs typeface="Times New Roman" panose="02020603050405020304" pitchFamily="18" charset="0"/>
              </a:rPr>
              <a:t> </a:t>
            </a:r>
            <a:r>
              <a:rPr lang="ru-RU" sz="2800" b="1" dirty="0">
                <a:solidFill>
                  <a:srgbClr val="002060"/>
                </a:solidFill>
                <a:latin typeface="Times New Roman" panose="02020603050405020304" pitchFamily="18" charset="0"/>
                <a:cs typeface="Times New Roman" panose="02020603050405020304" pitchFamily="18" charset="0"/>
              </a:rPr>
              <a:t>схожих </a:t>
            </a:r>
            <a:r>
              <a:rPr lang="ru-RU" sz="2800" b="1" dirty="0" err="1">
                <a:solidFill>
                  <a:srgbClr val="002060"/>
                </a:solidFill>
                <a:latin typeface="Times New Roman" panose="02020603050405020304" pitchFamily="18" charset="0"/>
                <a:cs typeface="Times New Roman" panose="02020603050405020304" pitchFamily="18" charset="0"/>
              </a:rPr>
              <a:t>тварин</a:t>
            </a:r>
            <a:r>
              <a:rPr lang="ru-RU" sz="2800" b="1" dirty="0">
                <a:solidFill>
                  <a:srgbClr val="003300"/>
                </a:solidFill>
                <a:latin typeface="Times New Roman" panose="02020603050405020304" pitchFamily="18" charset="0"/>
                <a:cs typeface="Times New Roman" panose="02020603050405020304" pitchFamily="18" charset="0"/>
              </a:rPr>
              <a:t>. </a:t>
            </a:r>
            <a:br>
              <a:rPr lang="ru-RU" sz="2800" b="1" dirty="0">
                <a:solidFill>
                  <a:srgbClr val="003300"/>
                </a:solidFill>
                <a:latin typeface="Times New Roman" panose="02020603050405020304" pitchFamily="18" charset="0"/>
                <a:cs typeface="Times New Roman" panose="02020603050405020304" pitchFamily="18" charset="0"/>
              </a:rPr>
            </a:br>
            <a:br>
              <a:rPr lang="ru-RU" sz="2800" b="1" dirty="0">
                <a:solidFill>
                  <a:srgbClr val="003300"/>
                </a:solidFill>
                <a:latin typeface="Times New Roman" panose="02020603050405020304" pitchFamily="18" charset="0"/>
                <a:cs typeface="Times New Roman" panose="02020603050405020304" pitchFamily="18" charset="0"/>
              </a:rPr>
            </a:br>
            <a:r>
              <a:rPr lang="ru-RU" sz="2800" b="1" dirty="0">
                <a:solidFill>
                  <a:srgbClr val="003300"/>
                </a:solidFill>
                <a:latin typeface="Times New Roman" panose="02020603050405020304" pitchFamily="18" charset="0"/>
                <a:cs typeface="Times New Roman" panose="02020603050405020304" pitchFamily="18" charset="0"/>
              </a:rPr>
              <a:t>За </a:t>
            </a:r>
            <a:r>
              <a:rPr lang="ru-RU" sz="2800" b="1" dirty="0" err="1">
                <a:solidFill>
                  <a:srgbClr val="003300"/>
                </a:solidFill>
                <a:latin typeface="Times New Roman" panose="02020603050405020304" pitchFamily="18" charset="0"/>
                <a:cs typeface="Times New Roman" panose="02020603050405020304" pitchFamily="18" charset="0"/>
              </a:rPr>
              <a:t>однакової</a:t>
            </a:r>
            <a:r>
              <a:rPr lang="ru-RU" sz="2800" b="1" dirty="0">
                <a:solidFill>
                  <a:srgbClr val="003300"/>
                </a:solidFill>
                <a:latin typeface="Times New Roman" panose="02020603050405020304" pitchFamily="18" charset="0"/>
                <a:cs typeface="Times New Roman" panose="02020603050405020304" pitchFamily="18" charset="0"/>
              </a:rPr>
              <a:t> породи і </a:t>
            </a:r>
            <a:r>
              <a:rPr lang="ru-RU" sz="2800" b="1" dirty="0" err="1">
                <a:solidFill>
                  <a:srgbClr val="003300"/>
                </a:solidFill>
                <a:latin typeface="Times New Roman" panose="02020603050405020304" pitchFamily="18" charset="0"/>
                <a:cs typeface="Times New Roman" panose="02020603050405020304" pitchFamily="18" charset="0"/>
              </a:rPr>
              <a:t>статі</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a:solidFill>
                  <a:srgbClr val="C00000"/>
                </a:solidFill>
                <a:latin typeface="Times New Roman" panose="02020603050405020304" pitchFamily="18" charset="0"/>
                <a:cs typeface="Times New Roman" panose="02020603050405020304" pitchFamily="18" charset="0"/>
              </a:rPr>
              <a:t>допустима </a:t>
            </a:r>
            <a:r>
              <a:rPr lang="ru-RU" sz="2800" b="1" dirty="0" err="1">
                <a:solidFill>
                  <a:srgbClr val="C00000"/>
                </a:solidFill>
                <a:latin typeface="Times New Roman" panose="02020603050405020304" pitchFamily="18" charset="0"/>
                <a:cs typeface="Times New Roman" panose="02020603050405020304" pitchFamily="18" charset="0"/>
              </a:rPr>
              <a:t>різниця</a:t>
            </a:r>
            <a:r>
              <a:rPr lang="ru-RU" sz="2800" b="1" dirty="0">
                <a:solidFill>
                  <a:srgbClr val="C00000"/>
                </a:solidFill>
                <a:latin typeface="Times New Roman" panose="02020603050405020304" pitchFamily="18" charset="0"/>
                <a:cs typeface="Times New Roman" panose="02020603050405020304" pitchFamily="18" charset="0"/>
              </a:rPr>
              <a:t> </a:t>
            </a:r>
            <a:r>
              <a:rPr lang="ru-RU" sz="2800" b="1" dirty="0" err="1">
                <a:solidFill>
                  <a:srgbClr val="C00000"/>
                </a:solidFill>
                <a:latin typeface="Times New Roman" panose="02020603050405020304" pitchFamily="18" charset="0"/>
                <a:cs typeface="Times New Roman" panose="02020603050405020304" pitchFamily="18" charset="0"/>
              </a:rPr>
              <a:t>між</a:t>
            </a:r>
            <a:r>
              <a:rPr lang="ru-RU" sz="2800" b="1" dirty="0">
                <a:solidFill>
                  <a:srgbClr val="C00000"/>
                </a:solidFill>
                <a:latin typeface="Times New Roman" panose="02020603050405020304" pitchFamily="18" charset="0"/>
                <a:cs typeface="Times New Roman" panose="02020603050405020304" pitchFamily="18" charset="0"/>
              </a:rPr>
              <a:t> </a:t>
            </a:r>
            <a:r>
              <a:rPr lang="ru-RU" sz="2800" b="1" dirty="0" err="1">
                <a:solidFill>
                  <a:srgbClr val="C00000"/>
                </a:solidFill>
                <a:latin typeface="Times New Roman" panose="02020603050405020304" pitchFamily="18" charset="0"/>
                <a:cs typeface="Times New Roman" panose="02020603050405020304" pitchFamily="18" charset="0"/>
              </a:rPr>
              <a:t>дослідними</a:t>
            </a:r>
            <a:r>
              <a:rPr lang="ru-RU" sz="2800" b="1" dirty="0">
                <a:solidFill>
                  <a:srgbClr val="C00000"/>
                </a:solidFill>
                <a:latin typeface="Times New Roman" panose="02020603050405020304" pitchFamily="18" charset="0"/>
                <a:cs typeface="Times New Roman" panose="02020603050405020304" pitchFamily="18" charset="0"/>
              </a:rPr>
              <a:t> </a:t>
            </a:r>
            <a:r>
              <a:rPr lang="ru-RU" sz="2800" b="1" dirty="0" err="1">
                <a:solidFill>
                  <a:srgbClr val="C00000"/>
                </a:solidFill>
                <a:latin typeface="Times New Roman" panose="02020603050405020304" pitchFamily="18" charset="0"/>
                <a:cs typeface="Times New Roman" panose="02020603050405020304" pitchFamily="18" charset="0"/>
              </a:rPr>
              <a:t>тваринами</a:t>
            </a:r>
            <a:r>
              <a:rPr lang="ru-RU" sz="2800" b="1" dirty="0">
                <a:solidFill>
                  <a:srgbClr val="C00000"/>
                </a:solidFill>
                <a:latin typeface="Times New Roman" panose="02020603050405020304" pitchFamily="18" charset="0"/>
                <a:cs typeface="Times New Roman" panose="02020603050405020304" pitchFamily="18" charset="0"/>
              </a:rPr>
              <a:t> і  </a:t>
            </a:r>
            <a:r>
              <a:rPr lang="ru-RU" sz="2800" b="1" dirty="0" err="1">
                <a:solidFill>
                  <a:srgbClr val="C00000"/>
                </a:solidFill>
                <a:latin typeface="Times New Roman" panose="02020603050405020304" pitchFamily="18" charset="0"/>
                <a:cs typeface="Times New Roman" panose="02020603050405020304" pitchFamily="18" charset="0"/>
              </a:rPr>
              <a:t>середнім</a:t>
            </a:r>
            <a:r>
              <a:rPr lang="ru-RU" sz="2800" b="1" dirty="0">
                <a:solidFill>
                  <a:srgbClr val="C00000"/>
                </a:solidFill>
                <a:latin typeface="Times New Roman" panose="02020603050405020304" pitchFamily="18" charset="0"/>
                <a:cs typeface="Times New Roman" panose="02020603050405020304" pitchFamily="18" charset="0"/>
              </a:rPr>
              <a:t> </a:t>
            </a:r>
            <a:r>
              <a:rPr lang="ru-RU" sz="2800" b="1" dirty="0" err="1">
                <a:solidFill>
                  <a:srgbClr val="C00000"/>
                </a:solidFill>
                <a:latin typeface="Times New Roman" panose="02020603050405020304" pitchFamily="18" charset="0"/>
                <a:cs typeface="Times New Roman" panose="02020603050405020304" pitchFamily="18" charset="0"/>
              </a:rPr>
              <a:t>показником</a:t>
            </a:r>
            <a:r>
              <a:rPr lang="ru-RU" sz="2800" b="1" dirty="0">
                <a:solidFill>
                  <a:srgbClr val="C00000"/>
                </a:solidFill>
                <a:latin typeface="Times New Roman" panose="02020603050405020304" pitchFamily="18" charset="0"/>
                <a:cs typeface="Times New Roman" panose="02020603050405020304" pitchFamily="18" charset="0"/>
              </a:rPr>
              <a:t> по </a:t>
            </a:r>
            <a:r>
              <a:rPr lang="ru-RU" sz="2800" b="1" dirty="0" err="1">
                <a:solidFill>
                  <a:srgbClr val="C00000"/>
                </a:solidFill>
                <a:latin typeface="Times New Roman" panose="02020603050405020304" pitchFamily="18" charset="0"/>
                <a:cs typeface="Times New Roman" panose="02020603050405020304" pitchFamily="18" charset="0"/>
              </a:rPr>
              <a:t>групі</a:t>
            </a:r>
            <a:r>
              <a:rPr lang="ru-RU" sz="2800" b="1" dirty="0">
                <a:solidFill>
                  <a:srgbClr val="003300"/>
                </a:solidFill>
                <a:latin typeface="Times New Roman" panose="02020603050405020304" pitchFamily="18" charset="0"/>
                <a:cs typeface="Times New Roman" panose="02020603050405020304" pitchFamily="18" charset="0"/>
              </a:rPr>
              <a:t>: </a:t>
            </a:r>
            <a:br>
              <a:rPr lang="ru-RU" sz="2800" b="1" dirty="0">
                <a:solidFill>
                  <a:srgbClr val="003300"/>
                </a:solidFill>
                <a:latin typeface="Times New Roman" panose="02020603050405020304" pitchFamily="18" charset="0"/>
                <a:cs typeface="Times New Roman" panose="02020603050405020304" pitchFamily="18" charset="0"/>
              </a:rPr>
            </a:br>
            <a:r>
              <a:rPr lang="ru-RU" sz="2800" b="1" dirty="0">
                <a:solidFill>
                  <a:srgbClr val="003300"/>
                </a:solidFill>
                <a:latin typeface="Times New Roman" panose="02020603050405020304" pitchFamily="18" charset="0"/>
                <a:cs typeface="Times New Roman" panose="02020603050405020304" pitchFamily="18" charset="0"/>
              </a:rPr>
              <a:t>- у </a:t>
            </a:r>
            <a:r>
              <a:rPr lang="ru-RU" sz="2800" b="1" dirty="0" err="1">
                <a:solidFill>
                  <a:srgbClr val="003300"/>
                </a:solidFill>
                <a:latin typeface="Times New Roman" panose="02020603050405020304" pitchFamily="18" charset="0"/>
                <a:cs typeface="Times New Roman" panose="02020603050405020304" pitchFamily="18" charset="0"/>
              </a:rPr>
              <a:t>живій</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err="1">
                <a:solidFill>
                  <a:srgbClr val="003300"/>
                </a:solidFill>
                <a:latin typeface="Times New Roman" panose="02020603050405020304" pitchFamily="18" charset="0"/>
                <a:cs typeface="Times New Roman" panose="02020603050405020304" pitchFamily="18" charset="0"/>
              </a:rPr>
              <a:t>масі</a:t>
            </a:r>
            <a:r>
              <a:rPr lang="ru-RU" sz="2800" b="1" dirty="0">
                <a:solidFill>
                  <a:srgbClr val="003300"/>
                </a:solidFill>
                <a:latin typeface="Times New Roman" panose="02020603050405020304" pitchFamily="18" charset="0"/>
                <a:cs typeface="Times New Roman" panose="02020603050405020304" pitchFamily="18" charset="0"/>
              </a:rPr>
              <a:t> і </a:t>
            </a:r>
            <a:r>
              <a:rPr lang="ru-RU" sz="2800" b="1" dirty="0" err="1">
                <a:solidFill>
                  <a:srgbClr val="003300"/>
                </a:solidFill>
                <a:latin typeface="Times New Roman" panose="02020603050405020304" pitchFamily="18" charset="0"/>
                <a:cs typeface="Times New Roman" panose="02020603050405020304" pitchFamily="18" charset="0"/>
              </a:rPr>
              <a:t>продуктивності</a:t>
            </a:r>
            <a:r>
              <a:rPr lang="ru-RU" sz="2800" b="1" dirty="0">
                <a:solidFill>
                  <a:srgbClr val="003300"/>
                </a:solidFill>
                <a:latin typeface="Times New Roman" panose="02020603050405020304" pitchFamily="18" charset="0"/>
                <a:cs typeface="Times New Roman" panose="02020603050405020304" pitchFamily="18" charset="0"/>
              </a:rPr>
              <a:t> - до 5 </a:t>
            </a:r>
            <a:r>
              <a:rPr lang="ru-RU" sz="2800" b="1" dirty="0" err="1">
                <a:solidFill>
                  <a:srgbClr val="003300"/>
                </a:solidFill>
                <a:latin typeface="Times New Roman" panose="02020603050405020304" pitchFamily="18" charset="0"/>
                <a:cs typeface="Times New Roman" panose="02020603050405020304" pitchFamily="18" charset="0"/>
              </a:rPr>
              <a:t>відсотків</a:t>
            </a:r>
            <a:r>
              <a:rPr lang="ru-RU" sz="2800" b="1" dirty="0">
                <a:solidFill>
                  <a:srgbClr val="003300"/>
                </a:solidFill>
                <a:latin typeface="Times New Roman" panose="02020603050405020304" pitchFamily="18" charset="0"/>
                <a:cs typeface="Times New Roman" panose="02020603050405020304" pitchFamily="18" charset="0"/>
              </a:rPr>
              <a:t>; </a:t>
            </a:r>
            <a:br>
              <a:rPr lang="ru-RU" sz="2800" b="1" dirty="0">
                <a:solidFill>
                  <a:srgbClr val="003300"/>
                </a:solidFill>
                <a:latin typeface="Times New Roman" panose="02020603050405020304" pitchFamily="18" charset="0"/>
                <a:cs typeface="Times New Roman" panose="02020603050405020304" pitchFamily="18" charset="0"/>
              </a:rPr>
            </a:br>
            <a:r>
              <a:rPr lang="ru-RU" sz="2800" b="1" dirty="0">
                <a:solidFill>
                  <a:srgbClr val="003300"/>
                </a:solidFill>
                <a:latin typeface="Times New Roman" panose="02020603050405020304" pitchFamily="18" charset="0"/>
                <a:cs typeface="Times New Roman" panose="02020603050405020304" pitchFamily="18" charset="0"/>
              </a:rPr>
              <a:t>- у </a:t>
            </a:r>
            <a:r>
              <a:rPr lang="ru-RU" sz="2800" b="1" dirty="0" err="1">
                <a:solidFill>
                  <a:srgbClr val="003300"/>
                </a:solidFill>
                <a:latin typeface="Times New Roman" panose="02020603050405020304" pitchFamily="18" charset="0"/>
                <a:cs typeface="Times New Roman" panose="02020603050405020304" pitchFamily="18" charset="0"/>
              </a:rPr>
              <a:t>віці</a:t>
            </a:r>
            <a:r>
              <a:rPr lang="ru-RU" sz="2800" b="1" dirty="0">
                <a:solidFill>
                  <a:srgbClr val="003300"/>
                </a:solidFill>
                <a:latin typeface="Times New Roman" panose="02020603050405020304" pitchFamily="18" charset="0"/>
                <a:cs typeface="Times New Roman" panose="02020603050405020304" pitchFamily="18" charset="0"/>
              </a:rPr>
              <a:t> - до 5 </a:t>
            </a:r>
            <a:r>
              <a:rPr lang="ru-RU" sz="2800" b="1" dirty="0" err="1">
                <a:solidFill>
                  <a:srgbClr val="003300"/>
                </a:solidFill>
                <a:latin typeface="Times New Roman" panose="02020603050405020304" pitchFamily="18" charset="0"/>
                <a:cs typeface="Times New Roman" panose="02020603050405020304" pitchFamily="18" charset="0"/>
              </a:rPr>
              <a:t>відсотків</a:t>
            </a:r>
            <a:r>
              <a:rPr lang="ru-RU" sz="2800" b="1" dirty="0">
                <a:solidFill>
                  <a:srgbClr val="003300"/>
                </a:solidFill>
                <a:latin typeface="Times New Roman" panose="02020603050405020304" pitchFamily="18" charset="0"/>
                <a:cs typeface="Times New Roman" panose="02020603050405020304" pitchFamily="18" charset="0"/>
              </a:rPr>
              <a:t> нормального строку </a:t>
            </a:r>
            <a:r>
              <a:rPr lang="ru-RU" sz="2800" b="1" dirty="0" err="1">
                <a:solidFill>
                  <a:srgbClr val="003300"/>
                </a:solidFill>
                <a:latin typeface="Times New Roman" panose="02020603050405020304" pitchFamily="18" charset="0"/>
                <a:cs typeface="Times New Roman" panose="02020603050405020304" pitchFamily="18" charset="0"/>
              </a:rPr>
              <a:t>виробничого</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err="1">
                <a:solidFill>
                  <a:srgbClr val="003300"/>
                </a:solidFill>
                <a:latin typeface="Times New Roman" panose="02020603050405020304" pitchFamily="18" charset="0"/>
                <a:cs typeface="Times New Roman" panose="02020603050405020304" pitchFamily="18" charset="0"/>
              </a:rPr>
              <a:t>використання</a:t>
            </a:r>
            <a:r>
              <a:rPr lang="ru-RU" sz="2800" b="1" dirty="0">
                <a:solidFill>
                  <a:srgbClr val="003300"/>
                </a:solidFill>
                <a:latin typeface="Times New Roman" panose="02020603050405020304" pitchFamily="18" charset="0"/>
                <a:cs typeface="Times New Roman" panose="02020603050405020304" pitchFamily="18" charset="0"/>
              </a:rPr>
              <a:t>; </a:t>
            </a:r>
            <a:br>
              <a:rPr lang="ru-RU" sz="2800" b="1" dirty="0">
                <a:solidFill>
                  <a:srgbClr val="003300"/>
                </a:solidFill>
                <a:latin typeface="Times New Roman" panose="02020603050405020304" pitchFamily="18" charset="0"/>
                <a:cs typeface="Times New Roman" panose="02020603050405020304" pitchFamily="18" charset="0"/>
              </a:rPr>
            </a:br>
            <a:r>
              <a:rPr lang="ru-RU" sz="2800" b="1" dirty="0">
                <a:solidFill>
                  <a:srgbClr val="003300"/>
                </a:solidFill>
                <a:latin typeface="Times New Roman" panose="02020603050405020304" pitchFamily="18" charset="0"/>
                <a:cs typeface="Times New Roman" panose="02020603050405020304" pitchFamily="18" charset="0"/>
              </a:rPr>
              <a:t>- у строках </a:t>
            </a:r>
            <a:r>
              <a:rPr lang="ru-RU" sz="2800" b="1" dirty="0" err="1">
                <a:solidFill>
                  <a:srgbClr val="003300"/>
                </a:solidFill>
                <a:latin typeface="Times New Roman" panose="02020603050405020304" pitchFamily="18" charset="0"/>
                <a:cs typeface="Times New Roman" panose="02020603050405020304" pitchFamily="18" charset="0"/>
              </a:rPr>
              <a:t>вагітності</a:t>
            </a:r>
            <a:r>
              <a:rPr lang="ru-RU" sz="2800" b="1" dirty="0">
                <a:solidFill>
                  <a:srgbClr val="003300"/>
                </a:solidFill>
                <a:latin typeface="Times New Roman" panose="02020603050405020304" pitchFamily="18" charset="0"/>
                <a:cs typeface="Times New Roman" panose="02020603050405020304" pitchFamily="18" charset="0"/>
              </a:rPr>
              <a:t> - до 5 </a:t>
            </a:r>
            <a:r>
              <a:rPr lang="ru-RU" sz="2800" b="1" dirty="0" err="1">
                <a:solidFill>
                  <a:srgbClr val="003300"/>
                </a:solidFill>
                <a:latin typeface="Times New Roman" panose="02020603050405020304" pitchFamily="18" charset="0"/>
                <a:cs typeface="Times New Roman" panose="02020603050405020304" pitchFamily="18" charset="0"/>
              </a:rPr>
              <a:t>відсотків</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err="1">
                <a:solidFill>
                  <a:srgbClr val="003300"/>
                </a:solidFill>
                <a:latin typeface="Times New Roman" panose="02020603050405020304" pitchFamily="18" charset="0"/>
                <a:cs typeface="Times New Roman" panose="02020603050405020304" pitchFamily="18" charset="0"/>
              </a:rPr>
              <a:t>від</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err="1">
                <a:solidFill>
                  <a:srgbClr val="003300"/>
                </a:solidFill>
                <a:latin typeface="Times New Roman" panose="02020603050405020304" pitchFamily="18" charset="0"/>
                <a:cs typeface="Times New Roman" panose="02020603050405020304" pitchFamily="18" charset="0"/>
              </a:rPr>
              <a:t>тривалості</a:t>
            </a: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err="1">
                <a:solidFill>
                  <a:srgbClr val="003300"/>
                </a:solidFill>
                <a:latin typeface="Times New Roman" panose="02020603050405020304" pitchFamily="18" charset="0"/>
                <a:cs typeface="Times New Roman" panose="02020603050405020304" pitchFamily="18" charset="0"/>
              </a:rPr>
              <a:t>вагітності</a:t>
            </a:r>
            <a:r>
              <a:rPr lang="ru-RU" sz="2800" b="1" dirty="0">
                <a:solidFill>
                  <a:srgbClr val="003300"/>
                </a:solidFill>
                <a:latin typeface="Times New Roman" panose="02020603050405020304" pitchFamily="18" charset="0"/>
                <a:cs typeface="Times New Roman" panose="02020603050405020304" pitchFamily="18" charset="0"/>
              </a:rPr>
              <a:t>; </a:t>
            </a:r>
            <a:br>
              <a:rPr lang="ru-RU" sz="2800" b="1" dirty="0">
                <a:solidFill>
                  <a:srgbClr val="003300"/>
                </a:solidFill>
                <a:latin typeface="Times New Roman" panose="02020603050405020304" pitchFamily="18" charset="0"/>
                <a:cs typeface="Times New Roman" panose="02020603050405020304" pitchFamily="18" charset="0"/>
              </a:rPr>
            </a:br>
            <a:r>
              <a:rPr lang="ru-RU" sz="2800" b="1" dirty="0">
                <a:solidFill>
                  <a:srgbClr val="003300"/>
                </a:solidFill>
                <a:latin typeface="Times New Roman" panose="02020603050405020304" pitchFamily="18" charset="0"/>
                <a:cs typeface="Times New Roman" panose="02020603050405020304" pitchFamily="18" charset="0"/>
              </a:rPr>
              <a:t>- у </a:t>
            </a:r>
            <a:r>
              <a:rPr lang="ru-RU" sz="2800" b="1" dirty="0" err="1">
                <a:solidFill>
                  <a:srgbClr val="003300"/>
                </a:solidFill>
                <a:latin typeface="Times New Roman" panose="02020603050405020304" pitchFamily="18" charset="0"/>
                <a:cs typeface="Times New Roman" panose="02020603050405020304" pitchFamily="18" charset="0"/>
              </a:rPr>
              <a:t>часі</a:t>
            </a:r>
            <a:r>
              <a:rPr lang="ru-RU" sz="2800" b="1" dirty="0">
                <a:solidFill>
                  <a:srgbClr val="003300"/>
                </a:solidFill>
                <a:latin typeface="Times New Roman" panose="02020603050405020304" pitchFamily="18" charset="0"/>
                <a:cs typeface="Times New Roman" panose="02020603050405020304" pitchFamily="18" charset="0"/>
              </a:rPr>
              <a:t> опоросу, окоту - до 3-6 </a:t>
            </a:r>
            <a:r>
              <a:rPr lang="ru-RU" sz="2800" b="1" dirty="0" err="1">
                <a:solidFill>
                  <a:srgbClr val="003300"/>
                </a:solidFill>
                <a:latin typeface="Times New Roman" panose="02020603050405020304" pitchFamily="18" charset="0"/>
                <a:cs typeface="Times New Roman" panose="02020603050405020304" pitchFamily="18" charset="0"/>
              </a:rPr>
              <a:t>днів</a:t>
            </a:r>
            <a:r>
              <a:rPr lang="ru-RU" sz="2800" b="1" dirty="0">
                <a:solidFill>
                  <a:srgbClr val="003300"/>
                </a:solidFill>
                <a:latin typeface="Times New Roman" panose="02020603050405020304" pitchFamily="18" charset="0"/>
                <a:cs typeface="Times New Roman" panose="02020603050405020304" pitchFamily="18" charset="0"/>
              </a:rPr>
              <a:t>; </a:t>
            </a:r>
            <a:br>
              <a:rPr lang="ru-RU" sz="2800" b="1" dirty="0">
                <a:solidFill>
                  <a:srgbClr val="003300"/>
                </a:solidFill>
                <a:latin typeface="Times New Roman" panose="02020603050405020304" pitchFamily="18" charset="0"/>
                <a:cs typeface="Times New Roman" panose="02020603050405020304" pitchFamily="18" charset="0"/>
              </a:rPr>
            </a:br>
            <a:r>
              <a:rPr lang="ru-RU" sz="2800" b="1" dirty="0">
                <a:solidFill>
                  <a:srgbClr val="003300"/>
                </a:solidFill>
                <a:latin typeface="Times New Roman" panose="02020603050405020304" pitchFamily="18" charset="0"/>
                <a:cs typeface="Times New Roman" panose="02020603050405020304" pitchFamily="18" charset="0"/>
              </a:rPr>
              <a:t>- </a:t>
            </a:r>
            <a:r>
              <a:rPr lang="ru-RU" sz="2800" b="1" dirty="0" err="1">
                <a:solidFill>
                  <a:srgbClr val="003300"/>
                </a:solidFill>
                <a:latin typeface="Times New Roman" panose="02020603050405020304" pitchFamily="18" charset="0"/>
                <a:cs typeface="Times New Roman" panose="02020603050405020304" pitchFamily="18" charset="0"/>
              </a:rPr>
              <a:t>отелення</a:t>
            </a:r>
            <a:r>
              <a:rPr lang="ru-RU" sz="2800" b="1" dirty="0">
                <a:solidFill>
                  <a:srgbClr val="003300"/>
                </a:solidFill>
                <a:latin typeface="Times New Roman" panose="02020603050405020304" pitchFamily="18" charset="0"/>
                <a:cs typeface="Times New Roman" panose="02020603050405020304" pitchFamily="18" charset="0"/>
              </a:rPr>
              <a:t> і </a:t>
            </a:r>
            <a:r>
              <a:rPr lang="ru-RU" sz="2800" b="1" dirty="0" err="1">
                <a:solidFill>
                  <a:srgbClr val="003300"/>
                </a:solidFill>
                <a:latin typeface="Times New Roman" panose="02020603050405020304" pitchFamily="18" charset="0"/>
                <a:cs typeface="Times New Roman" panose="02020603050405020304" pitchFamily="18" charset="0"/>
              </a:rPr>
              <a:t>вижереблення</a:t>
            </a:r>
            <a:r>
              <a:rPr lang="ru-RU" sz="2800" b="1" dirty="0">
                <a:solidFill>
                  <a:srgbClr val="003300"/>
                </a:solidFill>
                <a:latin typeface="Times New Roman" panose="02020603050405020304" pitchFamily="18" charset="0"/>
                <a:cs typeface="Times New Roman" panose="02020603050405020304" pitchFamily="18" charset="0"/>
              </a:rPr>
              <a:t> - до 11-14 </a:t>
            </a:r>
            <a:r>
              <a:rPr lang="ru-RU" sz="2800" b="1" dirty="0" err="1">
                <a:solidFill>
                  <a:srgbClr val="003300"/>
                </a:solidFill>
                <a:latin typeface="Times New Roman" panose="02020603050405020304" pitchFamily="18" charset="0"/>
                <a:cs typeface="Times New Roman" panose="02020603050405020304" pitchFamily="18" charset="0"/>
              </a:rPr>
              <a:t>днів</a:t>
            </a:r>
            <a:r>
              <a:rPr lang="ru-RU" sz="2800" b="1" dirty="0">
                <a:solidFill>
                  <a:srgbClr val="003300"/>
                </a:solidFill>
                <a:latin typeface="Times New Roman" panose="02020603050405020304" pitchFamily="18" charset="0"/>
                <a:cs typeface="Times New Roman" panose="02020603050405020304" pitchFamily="18" charset="0"/>
              </a:rPr>
              <a:t>.</a:t>
            </a:r>
            <a:br>
              <a:rPr lang="ru-RU" sz="2400" b="1" dirty="0">
                <a:solidFill>
                  <a:srgbClr val="003300"/>
                </a:solidFill>
                <a:latin typeface="Times New Roman" panose="02020603050405020304" pitchFamily="18" charset="0"/>
                <a:cs typeface="Times New Roman" panose="02020603050405020304" pitchFamily="18" charset="0"/>
              </a:rPr>
            </a:br>
            <a:r>
              <a:rPr lang="ru-RU" sz="2400" b="1" dirty="0">
                <a:solidFill>
                  <a:srgbClr val="0033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1606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844342280"/>
              </p:ext>
            </p:extLst>
          </p:nvPr>
        </p:nvGraphicFramePr>
        <p:xfrm>
          <a:off x="323528" y="1628800"/>
          <a:ext cx="8640958" cy="2665221"/>
        </p:xfrm>
        <a:graphic>
          <a:graphicData uri="http://schemas.openxmlformats.org/drawingml/2006/table">
            <a:tbl>
              <a:tblPr/>
              <a:tblGrid>
                <a:gridCol w="1989852">
                  <a:extLst>
                    <a:ext uri="{9D8B030D-6E8A-4147-A177-3AD203B41FA5}">
                      <a16:colId xmlns:a16="http://schemas.microsoft.com/office/drawing/2014/main" val="20000"/>
                    </a:ext>
                  </a:extLst>
                </a:gridCol>
                <a:gridCol w="2100842">
                  <a:extLst>
                    <a:ext uri="{9D8B030D-6E8A-4147-A177-3AD203B41FA5}">
                      <a16:colId xmlns:a16="http://schemas.microsoft.com/office/drawing/2014/main" val="20001"/>
                    </a:ext>
                  </a:extLst>
                </a:gridCol>
                <a:gridCol w="2858377">
                  <a:extLst>
                    <a:ext uri="{9D8B030D-6E8A-4147-A177-3AD203B41FA5}">
                      <a16:colId xmlns:a16="http://schemas.microsoft.com/office/drawing/2014/main" val="20002"/>
                    </a:ext>
                  </a:extLst>
                </a:gridCol>
                <a:gridCol w="1691887">
                  <a:extLst>
                    <a:ext uri="{9D8B030D-6E8A-4147-A177-3AD203B41FA5}">
                      <a16:colId xmlns:a16="http://schemas.microsoft.com/office/drawing/2014/main" val="20003"/>
                    </a:ext>
                  </a:extLst>
                </a:gridCol>
              </a:tblGrid>
              <a:tr h="1008112">
                <a:tc>
                  <a:txBody>
                    <a:bodyPr/>
                    <a:lstStyle/>
                    <a:p>
                      <a:pPr>
                        <a:lnSpc>
                          <a:spcPct val="100000"/>
                        </a:lnSpc>
                        <a:spcAft>
                          <a:spcPts val="1000"/>
                        </a:spcAft>
                      </a:pPr>
                      <a:r>
                        <a:rPr lang="ru-RU" sz="2400" b="1" dirty="0" err="1">
                          <a:solidFill>
                            <a:srgbClr val="002060"/>
                          </a:solidFill>
                          <a:effectLst/>
                          <a:latin typeface="Times New Roman"/>
                          <a:ea typeface="Calibri"/>
                          <a:cs typeface="Times New Roman"/>
                        </a:rPr>
                        <a:t>Попередній</a:t>
                      </a:r>
                      <a:r>
                        <a:rPr lang="ru-RU" sz="2400" b="1" dirty="0">
                          <a:solidFill>
                            <a:srgbClr val="002060"/>
                          </a:solidFill>
                          <a:effectLst/>
                          <a:latin typeface="Times New Roman"/>
                          <a:ea typeface="Calibri"/>
                          <a:cs typeface="Times New Roman"/>
                        </a:rPr>
                        <a:t> </a:t>
                      </a:r>
                      <a:r>
                        <a:rPr lang="uk-UA" sz="2400" b="1" dirty="0">
                          <a:solidFill>
                            <a:srgbClr val="002060"/>
                          </a:solidFill>
                          <a:effectLst/>
                          <a:latin typeface="Times New Roman"/>
                          <a:ea typeface="Calibri"/>
                          <a:cs typeface="Times New Roman"/>
                        </a:rPr>
                        <a:t>  </a:t>
                      </a:r>
                      <a:r>
                        <a:rPr lang="ru-RU" sz="2400" b="1" dirty="0" err="1">
                          <a:solidFill>
                            <a:srgbClr val="002060"/>
                          </a:solidFill>
                          <a:effectLst/>
                          <a:latin typeface="Times New Roman"/>
                          <a:ea typeface="Calibri"/>
                          <a:cs typeface="Times New Roman"/>
                        </a:rPr>
                        <a:t>період</a:t>
                      </a:r>
                      <a:r>
                        <a:rPr lang="ru-RU"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dirty="0">
                          <a:solidFill>
                            <a:srgbClr val="002060"/>
                          </a:solidFill>
                          <a:effectLst/>
                          <a:latin typeface="Times New Roman"/>
                          <a:ea typeface="Calibri"/>
                          <a:cs typeface="Times New Roman"/>
                        </a:rPr>
                        <a:t>Перший </a:t>
                      </a:r>
                      <a:r>
                        <a:rPr lang="ru-RU" sz="2400" b="1" dirty="0" err="1">
                          <a:solidFill>
                            <a:srgbClr val="002060"/>
                          </a:solidFill>
                          <a:effectLst/>
                          <a:latin typeface="Times New Roman"/>
                          <a:ea typeface="Calibri"/>
                          <a:cs typeface="Times New Roman"/>
                        </a:rPr>
                        <a:t>дослідний</a:t>
                      </a:r>
                      <a:r>
                        <a:rPr lang="ru-RU" sz="2400" b="1" dirty="0">
                          <a:solidFill>
                            <a:srgbClr val="002060"/>
                          </a:solidFill>
                          <a:effectLst/>
                          <a:latin typeface="Times New Roman"/>
                          <a:ea typeface="Calibri"/>
                          <a:cs typeface="Times New Roman"/>
                        </a:rPr>
                        <a:t> </a:t>
                      </a:r>
                      <a:r>
                        <a:rPr lang="ru-RU" sz="2400" b="1" dirty="0" err="1">
                          <a:solidFill>
                            <a:srgbClr val="002060"/>
                          </a:solidFill>
                          <a:effectLst/>
                          <a:latin typeface="Times New Roman"/>
                          <a:ea typeface="Calibri"/>
                          <a:cs typeface="Times New Roman"/>
                        </a:rPr>
                        <a:t>період</a:t>
                      </a:r>
                      <a:r>
                        <a:rPr lang="ru-RU"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dirty="0" err="1">
                          <a:solidFill>
                            <a:srgbClr val="002060"/>
                          </a:solidFill>
                          <a:effectLst/>
                          <a:latin typeface="Times New Roman"/>
                          <a:ea typeface="Calibri"/>
                          <a:cs typeface="Times New Roman"/>
                        </a:rPr>
                        <a:t>Другий</a:t>
                      </a:r>
                      <a:r>
                        <a:rPr lang="ru-RU" sz="2400" b="1" dirty="0">
                          <a:solidFill>
                            <a:srgbClr val="002060"/>
                          </a:solidFill>
                          <a:effectLst/>
                          <a:latin typeface="Times New Roman"/>
                          <a:ea typeface="Calibri"/>
                          <a:cs typeface="Times New Roman"/>
                        </a:rPr>
                        <a:t> (</a:t>
                      </a:r>
                      <a:r>
                        <a:rPr lang="ru-RU" sz="2400" b="1" dirty="0" err="1">
                          <a:solidFill>
                            <a:srgbClr val="002060"/>
                          </a:solidFill>
                          <a:effectLst/>
                          <a:latin typeface="Times New Roman"/>
                          <a:ea typeface="Calibri"/>
                          <a:cs typeface="Times New Roman"/>
                        </a:rPr>
                        <a:t>головний</a:t>
                      </a:r>
                      <a:r>
                        <a:rPr lang="ru-RU" sz="2400" b="1" dirty="0">
                          <a:solidFill>
                            <a:srgbClr val="002060"/>
                          </a:solidFill>
                          <a:effectLst/>
                          <a:latin typeface="Times New Roman"/>
                          <a:ea typeface="Calibri"/>
                          <a:cs typeface="Times New Roman"/>
                        </a:rPr>
                        <a:t>) </a:t>
                      </a:r>
                      <a:r>
                        <a:rPr lang="ru-RU" sz="2400" b="1" dirty="0" err="1">
                          <a:solidFill>
                            <a:srgbClr val="002060"/>
                          </a:solidFill>
                          <a:effectLst/>
                          <a:latin typeface="Times New Roman"/>
                          <a:ea typeface="Calibri"/>
                          <a:cs typeface="Times New Roman"/>
                        </a:rPr>
                        <a:t>дослідний</a:t>
                      </a:r>
                      <a:r>
                        <a:rPr lang="ru-RU" sz="2400" b="1" dirty="0">
                          <a:solidFill>
                            <a:srgbClr val="002060"/>
                          </a:solidFill>
                          <a:effectLst/>
                          <a:latin typeface="Times New Roman"/>
                          <a:ea typeface="Calibri"/>
                          <a:cs typeface="Times New Roman"/>
                        </a:rPr>
                        <a:t> </a:t>
                      </a:r>
                      <a:r>
                        <a:rPr lang="ru-RU" sz="2400" b="1" dirty="0" err="1">
                          <a:solidFill>
                            <a:srgbClr val="002060"/>
                          </a:solidFill>
                          <a:effectLst/>
                          <a:latin typeface="Times New Roman"/>
                          <a:ea typeface="Calibri"/>
                          <a:cs typeface="Times New Roman"/>
                        </a:rPr>
                        <a:t>період</a:t>
                      </a:r>
                      <a:r>
                        <a:rPr lang="ru-RU"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dirty="0" err="1">
                          <a:solidFill>
                            <a:srgbClr val="002060"/>
                          </a:solidFill>
                          <a:effectLst/>
                          <a:latin typeface="Times New Roman"/>
                          <a:ea typeface="Calibri"/>
                          <a:cs typeface="Times New Roman"/>
                        </a:rPr>
                        <a:t>Заключний</a:t>
                      </a:r>
                      <a:r>
                        <a:rPr lang="ru-RU" sz="2400" b="1" dirty="0">
                          <a:solidFill>
                            <a:srgbClr val="002060"/>
                          </a:solidFill>
                          <a:effectLst/>
                          <a:latin typeface="Times New Roman"/>
                          <a:ea typeface="Calibri"/>
                          <a:cs typeface="Times New Roman"/>
                        </a:rPr>
                        <a:t> </a:t>
                      </a:r>
                      <a:r>
                        <a:rPr lang="ru-RU" sz="2400" b="1" dirty="0" err="1">
                          <a:solidFill>
                            <a:srgbClr val="002060"/>
                          </a:solidFill>
                          <a:effectLst/>
                          <a:latin typeface="Times New Roman"/>
                          <a:ea typeface="Calibri"/>
                          <a:cs typeface="Times New Roman"/>
                        </a:rPr>
                        <a:t>період</a:t>
                      </a:r>
                      <a:r>
                        <a:rPr lang="ru-RU"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4006">
                <a:tc>
                  <a:txBody>
                    <a:bodyPr/>
                    <a:lstStyle/>
                    <a:p>
                      <a:pPr>
                        <a:lnSpc>
                          <a:spcPct val="100000"/>
                        </a:lnSpc>
                        <a:spcAft>
                          <a:spcPts val="1000"/>
                        </a:spcAft>
                      </a:pPr>
                      <a:r>
                        <a:rPr lang="ru-RU" sz="2400" b="1">
                          <a:solidFill>
                            <a:srgbClr val="002060"/>
                          </a:solidFill>
                          <a:effectLst/>
                          <a:latin typeface="Times New Roman"/>
                          <a:ea typeface="Calibri"/>
                          <a:cs typeface="Times New Roman"/>
                        </a:rPr>
                        <a:t>Основний комплекс (ОК) </a:t>
                      </a:r>
                      <a:endParaRPr lang="ru-RU" sz="2400" b="1">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a:solidFill>
                            <a:srgbClr val="002060"/>
                          </a:solidFill>
                          <a:effectLst/>
                          <a:latin typeface="Times New Roman"/>
                          <a:ea typeface="Calibri"/>
                          <a:cs typeface="Times New Roman"/>
                        </a:rPr>
                        <a:t>ОК </a:t>
                      </a:r>
                      <a:endParaRPr lang="ru-RU" sz="2400" b="1">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a:solidFill>
                            <a:srgbClr val="002060"/>
                          </a:solidFill>
                          <a:effectLst/>
                          <a:latin typeface="Times New Roman"/>
                          <a:ea typeface="Calibri"/>
                          <a:cs typeface="Times New Roman"/>
                        </a:rPr>
                        <a:t>ОК ± досліджуваний фактор </a:t>
                      </a:r>
                      <a:endParaRPr lang="ru-RU" sz="2400" b="1">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dirty="0">
                          <a:solidFill>
                            <a:srgbClr val="002060"/>
                          </a:solidFill>
                          <a:effectLst/>
                          <a:latin typeface="Times New Roman"/>
                          <a:ea typeface="Calibri"/>
                          <a:cs typeface="Times New Roman"/>
                        </a:rPr>
                        <a:t>ОК </a:t>
                      </a:r>
                      <a:endParaRPr lang="ru-RU" sz="2400" b="1" dirty="0">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0661">
                <a:tc>
                  <a:txBody>
                    <a:bodyPr/>
                    <a:lstStyle/>
                    <a:p>
                      <a:pPr>
                        <a:lnSpc>
                          <a:spcPct val="100000"/>
                        </a:lnSpc>
                        <a:spcAft>
                          <a:spcPts val="1000"/>
                        </a:spcAft>
                      </a:pPr>
                      <a:r>
                        <a:rPr lang="ru-RU" sz="2400" b="1">
                          <a:solidFill>
                            <a:srgbClr val="002060"/>
                          </a:solidFill>
                          <a:effectLst/>
                          <a:latin typeface="Times New Roman"/>
                          <a:ea typeface="Calibri"/>
                          <a:cs typeface="Times New Roman"/>
                        </a:rPr>
                        <a:t>15 діб </a:t>
                      </a:r>
                      <a:endParaRPr lang="ru-RU" sz="2400" b="1">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dirty="0">
                          <a:solidFill>
                            <a:srgbClr val="002060"/>
                          </a:solidFill>
                          <a:effectLst/>
                          <a:latin typeface="Times New Roman"/>
                          <a:ea typeface="Calibri"/>
                          <a:cs typeface="Times New Roman"/>
                        </a:rPr>
                        <a:t>25-30 </a:t>
                      </a:r>
                      <a:r>
                        <a:rPr lang="ru-RU" sz="2400" b="1" dirty="0" err="1">
                          <a:solidFill>
                            <a:srgbClr val="002060"/>
                          </a:solidFill>
                          <a:effectLst/>
                          <a:latin typeface="Times New Roman"/>
                          <a:ea typeface="Calibri"/>
                          <a:cs typeface="Times New Roman"/>
                        </a:rPr>
                        <a:t>діб</a:t>
                      </a:r>
                      <a:r>
                        <a:rPr lang="ru-RU"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a:solidFill>
                            <a:srgbClr val="002060"/>
                          </a:solidFill>
                          <a:effectLst/>
                          <a:latin typeface="Times New Roman"/>
                          <a:ea typeface="Calibri"/>
                          <a:cs typeface="Times New Roman"/>
                        </a:rPr>
                        <a:t>30-60 діб </a:t>
                      </a:r>
                      <a:endParaRPr lang="ru-RU" sz="2400" b="1">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ru-RU" sz="2400" b="1" dirty="0">
                          <a:solidFill>
                            <a:srgbClr val="002060"/>
                          </a:solidFill>
                          <a:effectLst/>
                          <a:latin typeface="Times New Roman"/>
                          <a:ea typeface="Calibri"/>
                          <a:cs typeface="Times New Roman"/>
                        </a:rPr>
                        <a:t>25-30 </a:t>
                      </a:r>
                      <a:r>
                        <a:rPr lang="ru-RU" sz="2400" b="1" dirty="0" err="1">
                          <a:solidFill>
                            <a:srgbClr val="002060"/>
                          </a:solidFill>
                          <a:effectLst/>
                          <a:latin typeface="Times New Roman"/>
                          <a:ea typeface="Calibri"/>
                          <a:cs typeface="Times New Roman"/>
                        </a:rPr>
                        <a:t>діб</a:t>
                      </a:r>
                      <a:r>
                        <a:rPr lang="ru-RU" sz="2400" b="1" dirty="0">
                          <a:solidFill>
                            <a:srgbClr val="002060"/>
                          </a:solidFill>
                          <a:effectLst/>
                          <a:latin typeface="Times New Roman"/>
                          <a:ea typeface="Calibri"/>
                          <a:cs typeface="Times New Roman"/>
                        </a:rPr>
                        <a:t> </a:t>
                      </a:r>
                      <a:endParaRPr lang="ru-RU" sz="2400" b="1" dirty="0">
                        <a:solidFill>
                          <a:srgbClr val="00206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4" name="Rectangle 1"/>
          <p:cNvSpPr>
            <a:spLocks noGrp="1" noChangeArrowheads="1"/>
          </p:cNvSpPr>
          <p:nvPr>
            <p:ph type="title"/>
          </p:nvPr>
        </p:nvSpPr>
        <p:spPr bwMode="auto">
          <a:xfrm>
            <a:off x="539552" y="620688"/>
            <a:ext cx="7992888" cy="95410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ru-RU" altLang="ru-RU" sz="2800" b="1" i="0" u="none" strike="noStrike" cap="none" normalizeH="0" baseline="0" dirty="0">
                <a:ln>
                  <a:noFill/>
                </a:ln>
                <a:solidFill>
                  <a:schemeClr val="accent6">
                    <a:lumMod val="50000"/>
                  </a:schemeClr>
                </a:solidFill>
                <a:effectLst/>
                <a:latin typeface="Times New Roman" pitchFamily="18" charset="0"/>
                <a:ea typeface="Calibri" pitchFamily="34" charset="0"/>
                <a:cs typeface="Times New Roman" pitchFamily="18" charset="0"/>
              </a:rPr>
              <a:t>1.Загальна </a:t>
            </a:r>
            <a:r>
              <a:rPr kumimoji="0" lang="uk-UA" altLang="ru-RU" sz="2800" b="1" i="0" u="none" strike="noStrike" cap="none" normalizeH="0" baseline="0" dirty="0" err="1">
                <a:ln>
                  <a:noFill/>
                </a:ln>
                <a:solidFill>
                  <a:schemeClr val="accent6">
                    <a:lumMod val="50000"/>
                  </a:schemeClr>
                </a:solidFill>
                <a:effectLst/>
                <a:latin typeface="Times New Roman" pitchFamily="18" charset="0"/>
                <a:ea typeface="Calibri" pitchFamily="34" charset="0"/>
                <a:cs typeface="Times New Roman" pitchFamily="18" charset="0"/>
              </a:rPr>
              <a:t>сх</a:t>
            </a:r>
            <a:r>
              <a:rPr kumimoji="0" lang="ru-RU" altLang="ru-RU" sz="2800" b="1" i="0" u="none" strike="noStrike" cap="none" normalizeH="0" baseline="0" dirty="0" err="1">
                <a:ln>
                  <a:noFill/>
                </a:ln>
                <a:solidFill>
                  <a:schemeClr val="accent6">
                    <a:lumMod val="50000"/>
                  </a:schemeClr>
                </a:solidFill>
                <a:effectLst/>
                <a:latin typeface="Times New Roman" pitchFamily="18" charset="0"/>
                <a:ea typeface="Calibri" pitchFamily="34" charset="0"/>
                <a:cs typeface="Times New Roman" pitchFamily="18" charset="0"/>
              </a:rPr>
              <a:t>ема</a:t>
            </a:r>
            <a:r>
              <a:rPr kumimoji="0" lang="uk-UA" altLang="ru-RU" sz="2800" b="1" i="0" u="none" strike="noStrike" cap="none" normalizeH="0" baseline="0" dirty="0">
                <a:ln>
                  <a:noFill/>
                </a:ln>
                <a:solidFill>
                  <a:schemeClr val="accent6">
                    <a:lumMod val="50000"/>
                  </a:schemeClr>
                </a:solidFill>
                <a:effectLst/>
                <a:latin typeface="Times New Roman" pitchFamily="18" charset="0"/>
                <a:ea typeface="Calibri" pitchFamily="34" charset="0"/>
                <a:cs typeface="Times New Roman" pitchFamily="18" charset="0"/>
              </a:rPr>
              <a:t> </a:t>
            </a:r>
            <a:r>
              <a:rPr kumimoji="0" lang="ru-RU" altLang="ru-RU" sz="2800" b="1" i="0" u="none" strike="noStrike" cap="none" normalizeH="0" baseline="0" dirty="0">
                <a:ln>
                  <a:noFill/>
                </a:ln>
                <a:solidFill>
                  <a:schemeClr val="accent6">
                    <a:lumMod val="50000"/>
                  </a:schemeClr>
                </a:solidFill>
                <a:effectLst/>
                <a:latin typeface="Times New Roman" pitchFamily="18" charset="0"/>
                <a:ea typeface="Calibri" pitchFamily="34" charset="0"/>
                <a:cs typeface="Times New Roman" pitchFamily="18" charset="0"/>
              </a:rPr>
              <a:t>постановки </a:t>
            </a:r>
            <a:r>
              <a:rPr kumimoji="0" lang="ru-RU" altLang="ru-RU" sz="2800" b="1" i="0" u="none" strike="noStrike" cap="none" normalizeH="0" baseline="0" dirty="0" err="1">
                <a:ln>
                  <a:noFill/>
                </a:ln>
                <a:solidFill>
                  <a:schemeClr val="accent6">
                    <a:lumMod val="50000"/>
                  </a:schemeClr>
                </a:solidFill>
                <a:effectLst/>
                <a:latin typeface="Times New Roman" pitchFamily="18" charset="0"/>
                <a:ea typeface="Calibri" pitchFamily="34" charset="0"/>
                <a:cs typeface="Times New Roman" pitchFamily="18" charset="0"/>
              </a:rPr>
              <a:t>досліду</a:t>
            </a:r>
            <a:r>
              <a:rPr kumimoji="0" lang="ru-RU" altLang="ru-RU" sz="2800" b="1" i="0" u="none" strike="noStrike" cap="none" normalizeH="0" baseline="0" dirty="0">
                <a:ln>
                  <a:noFill/>
                </a:ln>
                <a:solidFill>
                  <a:schemeClr val="accent6">
                    <a:lumMod val="50000"/>
                  </a:schemeClr>
                </a:solidFill>
                <a:effectLst/>
                <a:latin typeface="Times New Roman" pitchFamily="18" charset="0"/>
                <a:ea typeface="Calibri" pitchFamily="34" charset="0"/>
                <a:cs typeface="Times New Roman" pitchFamily="18" charset="0"/>
              </a:rPr>
              <a:t> за методом </a:t>
            </a:r>
            <a:r>
              <a:rPr kumimoji="0" lang="ru-RU" altLang="ru-RU" sz="2800" b="1" i="0" u="none" strike="noStrike" cap="none" normalizeH="0" baseline="0" dirty="0" err="1">
                <a:ln>
                  <a:noFill/>
                </a:ln>
                <a:solidFill>
                  <a:schemeClr val="accent6">
                    <a:lumMod val="50000"/>
                  </a:schemeClr>
                </a:solidFill>
                <a:effectLst/>
                <a:latin typeface="Times New Roman" pitchFamily="18" charset="0"/>
                <a:ea typeface="Calibri" pitchFamily="34" charset="0"/>
                <a:cs typeface="Times New Roman" pitchFamily="18" charset="0"/>
              </a:rPr>
              <a:t>періодів</a:t>
            </a:r>
            <a:r>
              <a:rPr kumimoji="0" lang="ru-RU" altLang="ru-RU" sz="2800" b="1" i="0" u="none" strike="noStrike" cap="none" normalizeH="0" baseline="0" dirty="0">
                <a:ln>
                  <a:noFill/>
                </a:ln>
                <a:solidFill>
                  <a:schemeClr val="accent6">
                    <a:lumMod val="50000"/>
                  </a:schemeClr>
                </a:solidFill>
                <a:effectLst/>
                <a:latin typeface="Times New Roman" pitchFamily="18" charset="0"/>
                <a:ea typeface="Calibri" pitchFamily="34" charset="0"/>
                <a:cs typeface="Times New Roman" pitchFamily="18" charset="0"/>
              </a:rPr>
              <a:t> </a:t>
            </a:r>
            <a:endParaRPr kumimoji="0" lang="ru-RU" altLang="ru-RU" sz="2800" b="0" i="0" u="none" strike="noStrike" cap="none" normalizeH="0" baseline="0" dirty="0">
              <a:ln>
                <a:noFill/>
              </a:ln>
              <a:solidFill>
                <a:schemeClr val="accent6">
                  <a:lumMod val="50000"/>
                </a:schemeClr>
              </a:solidFill>
              <a:effectLst/>
              <a:latin typeface="Arial" pitchFamily="34" charset="0"/>
              <a:cs typeface="Arial" pitchFamily="34" charset="0"/>
            </a:endParaRPr>
          </a:p>
        </p:txBody>
      </p:sp>
      <p:sp>
        <p:nvSpPr>
          <p:cNvPr id="5" name="Прямоугольник 4"/>
          <p:cNvSpPr/>
          <p:nvPr/>
        </p:nvSpPr>
        <p:spPr>
          <a:xfrm>
            <a:off x="179512" y="4581128"/>
            <a:ext cx="8784976"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dirty="0">
                <a:solidFill>
                  <a:srgbClr val="002060"/>
                </a:solidFill>
                <a:latin typeface="Times New Roman"/>
                <a:ea typeface="Calibri"/>
              </a:rPr>
              <a:t>у попередній (підготовчий) період </a:t>
            </a:r>
            <a:r>
              <a:rPr lang="ru-RU" sz="2000" b="1" dirty="0" err="1">
                <a:solidFill>
                  <a:srgbClr val="002060"/>
                </a:solidFill>
                <a:latin typeface="Times New Roman"/>
                <a:ea typeface="Calibri"/>
              </a:rPr>
              <a:t>перевіряють</a:t>
            </a:r>
            <a:r>
              <a:rPr lang="ru-RU" sz="2000" b="1" dirty="0">
                <a:solidFill>
                  <a:srgbClr val="002060"/>
                </a:solidFill>
                <a:latin typeface="Times New Roman"/>
                <a:ea typeface="Calibri"/>
              </a:rPr>
              <a:t> стан </a:t>
            </a:r>
            <a:r>
              <a:rPr lang="ru-RU" sz="2000" b="1" dirty="0" err="1">
                <a:solidFill>
                  <a:srgbClr val="002060"/>
                </a:solidFill>
                <a:latin typeface="Times New Roman"/>
                <a:ea typeface="Calibri"/>
              </a:rPr>
              <a:t>здоров'я</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тварин</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рівень</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продуктивності</a:t>
            </a:r>
            <a:r>
              <a:rPr lang="ru-RU" sz="2000" b="1" dirty="0">
                <a:solidFill>
                  <a:srgbClr val="002060"/>
                </a:solidFill>
                <a:latin typeface="Times New Roman"/>
                <a:ea typeface="Calibri"/>
              </a:rPr>
              <a:t>, тип </a:t>
            </a:r>
            <a:r>
              <a:rPr lang="ru-RU" sz="2000" b="1" dirty="0" err="1">
                <a:solidFill>
                  <a:srgbClr val="002060"/>
                </a:solidFill>
                <a:latin typeface="Times New Roman"/>
                <a:ea typeface="Calibri"/>
              </a:rPr>
              <a:t>нервової</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системи</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створюють</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умови</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нормованої</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годівлі</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переводячи</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їх</a:t>
            </a:r>
            <a:r>
              <a:rPr lang="ru-RU" sz="2000" b="1" dirty="0">
                <a:solidFill>
                  <a:srgbClr val="002060"/>
                </a:solidFill>
                <a:latin typeface="Times New Roman"/>
                <a:ea typeface="Calibri"/>
              </a:rPr>
              <a:t> на </a:t>
            </a:r>
            <a:r>
              <a:rPr lang="ru-RU" sz="2000" b="1" dirty="0" err="1">
                <a:solidFill>
                  <a:srgbClr val="002060"/>
                </a:solidFill>
                <a:latin typeface="Times New Roman"/>
                <a:ea typeface="Calibri"/>
              </a:rPr>
              <a:t>досліджуваний</a:t>
            </a:r>
            <a:r>
              <a:rPr lang="ru-RU" sz="2000" b="1" dirty="0">
                <a:solidFill>
                  <a:srgbClr val="002060"/>
                </a:solidFill>
                <a:latin typeface="Times New Roman"/>
                <a:ea typeface="Calibri"/>
              </a:rPr>
              <a:t> </a:t>
            </a:r>
            <a:r>
              <a:rPr lang="ru-RU" sz="2000" b="1" dirty="0" err="1">
                <a:solidFill>
                  <a:srgbClr val="002060"/>
                </a:solidFill>
                <a:latin typeface="Times New Roman"/>
                <a:ea typeface="Calibri"/>
              </a:rPr>
              <a:t>раціон</a:t>
            </a:r>
            <a:r>
              <a:rPr lang="ru-RU" sz="2000" b="1" dirty="0">
                <a:solidFill>
                  <a:srgbClr val="002060"/>
                </a:solidFill>
                <a:latin typeface="Times New Roman"/>
                <a:ea typeface="Calibri"/>
              </a:rPr>
              <a:t>.</a:t>
            </a:r>
            <a:endParaRPr lang="ru-RU" b="1" dirty="0"/>
          </a:p>
        </p:txBody>
      </p:sp>
    </p:spTree>
    <p:extLst>
      <p:ext uri="{BB962C8B-B14F-4D97-AF65-F5344CB8AC3E}">
        <p14:creationId xmlns:p14="http://schemas.microsoft.com/office/powerpoint/2010/main" val="174620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75724"/>
            <a:ext cx="8424936" cy="5849620"/>
          </a:xfrm>
        </p:spPr>
        <p:txBody>
          <a:bodyPr>
            <a:normAutofit/>
          </a:bodyPr>
          <a:lstStyle/>
          <a:p>
            <a:pPr>
              <a:spcAft>
                <a:spcPts val="1000"/>
              </a:spcAft>
            </a:pP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a:solidFill>
                  <a:srgbClr val="C00000"/>
                </a:solidFill>
                <a:latin typeface="Times New Roman" panose="02020603050405020304" pitchFamily="18" charset="0"/>
                <a:ea typeface="Calibri"/>
                <a:cs typeface="Times New Roman" panose="02020603050405020304" pitchFamily="18" charset="0"/>
              </a:rPr>
              <a:t>У  перший  </a:t>
            </a:r>
            <a:r>
              <a:rPr lang="ru-RU" sz="2400" b="1" dirty="0" err="1">
                <a:solidFill>
                  <a:srgbClr val="C00000"/>
                </a:solidFill>
                <a:latin typeface="Times New Roman" panose="02020603050405020304" pitchFamily="18" charset="0"/>
                <a:ea typeface="Calibri"/>
                <a:cs typeface="Times New Roman" panose="02020603050405020304" pitchFamily="18" charset="0"/>
              </a:rPr>
              <a:t>дослідний</a:t>
            </a:r>
            <a:r>
              <a:rPr lang="ru-RU" sz="2400" b="1" dirty="0">
                <a:solidFill>
                  <a:srgbClr val="C0000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період</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тварини</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перебувають</a:t>
            </a:r>
            <a:r>
              <a:rPr lang="ru-RU" sz="2400" b="1" dirty="0">
                <a:solidFill>
                  <a:srgbClr val="002060"/>
                </a:solidFill>
                <a:latin typeface="Times New Roman" panose="02020603050405020304" pitchFamily="18" charset="0"/>
                <a:ea typeface="Calibri"/>
                <a:cs typeface="Times New Roman" panose="02020603050405020304" pitchFamily="18" charset="0"/>
              </a:rPr>
              <a:t>  на основному </a:t>
            </a:r>
            <a:r>
              <a:rPr lang="ru-RU" sz="2400" b="1" dirty="0" err="1">
                <a:solidFill>
                  <a:srgbClr val="002060"/>
                </a:solidFill>
                <a:latin typeface="Times New Roman" panose="02020603050405020304" pitchFamily="18" charset="0"/>
                <a:ea typeface="Calibri"/>
                <a:cs typeface="Times New Roman" panose="02020603050405020304" pitchFamily="18" charset="0"/>
              </a:rPr>
              <a:t>раціоні</a:t>
            </a:r>
            <a:r>
              <a:rPr lang="ru-RU" sz="2400" b="1" dirty="0">
                <a:solidFill>
                  <a:srgbClr val="002060"/>
                </a:solidFill>
                <a:latin typeface="Times New Roman" panose="02020603050405020304" pitchFamily="18" charset="0"/>
                <a:ea typeface="Calibri"/>
                <a:cs typeface="Times New Roman" panose="02020603050405020304" pitchFamily="18" charset="0"/>
              </a:rPr>
              <a:t>;  у  другому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дослідному</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періоді</a:t>
            </a:r>
            <a:r>
              <a:rPr lang="ru-RU" sz="2400" b="1" dirty="0">
                <a:solidFill>
                  <a:srgbClr val="002060"/>
                </a:solidFill>
                <a:latin typeface="Times New Roman" panose="02020603050405020304" pitchFamily="18" charset="0"/>
                <a:ea typeface="Calibri"/>
                <a:cs typeface="Times New Roman" panose="02020603050405020304" pitchFamily="18" charset="0"/>
              </a:rPr>
              <a:t> - вводиться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досліджуваний</a:t>
            </a:r>
            <a:r>
              <a:rPr lang="ru-RU" sz="2400" b="1" dirty="0">
                <a:solidFill>
                  <a:srgbClr val="002060"/>
                </a:solidFill>
                <a:latin typeface="Times New Roman" panose="02020603050405020304" pitchFamily="18" charset="0"/>
                <a:ea typeface="Calibri"/>
                <a:cs typeface="Times New Roman" panose="02020603050405020304" pitchFamily="18" charset="0"/>
              </a:rPr>
              <a:t> фактор. Перший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дослідний</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період</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відносно</a:t>
            </a:r>
            <a:r>
              <a:rPr lang="ru-RU" sz="2400" b="1" dirty="0">
                <a:solidFill>
                  <a:srgbClr val="002060"/>
                </a:solidFill>
                <a:latin typeface="Times New Roman" panose="02020603050405020304" pitchFamily="18" charset="0"/>
                <a:ea typeface="Calibri"/>
                <a:cs typeface="Times New Roman" panose="02020603050405020304" pitchFamily="18" charset="0"/>
              </a:rPr>
              <a:t> другого </a:t>
            </a:r>
            <a:r>
              <a:rPr lang="ru-RU" sz="2400" b="1" dirty="0" err="1">
                <a:solidFill>
                  <a:srgbClr val="002060"/>
                </a:solidFill>
                <a:latin typeface="Times New Roman" panose="02020603050405020304" pitchFamily="18" charset="0"/>
                <a:ea typeface="Calibri"/>
                <a:cs typeface="Times New Roman" panose="02020603050405020304" pitchFamily="18" charset="0"/>
              </a:rPr>
              <a:t>вважається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контрольним</a:t>
            </a:r>
            <a:r>
              <a:rPr lang="ru-RU" sz="2400" b="1" dirty="0">
                <a:solidFill>
                  <a:srgbClr val="002060"/>
                </a:solidFill>
                <a:latin typeface="Times New Roman" panose="02020603050405020304" pitchFamily="18" charset="0"/>
                <a:ea typeface="Calibri"/>
                <a:cs typeface="Times New Roman" panose="02020603050405020304" pitchFamily="18" charset="0"/>
              </a:rPr>
              <a:t>.</a:t>
            </a:r>
            <a:br>
              <a:rPr lang="ru-RU" sz="2400" b="1" dirty="0">
                <a:solidFill>
                  <a:srgbClr val="002060"/>
                </a:solidFill>
                <a:latin typeface="Times New Roman" panose="02020603050405020304" pitchFamily="18" charset="0"/>
                <a:ea typeface="Calibri"/>
                <a:cs typeface="Times New Roman" panose="02020603050405020304" pitchFamily="18" charset="0"/>
              </a:rPr>
            </a:br>
            <a:br>
              <a:rPr lang="ru-RU" sz="2400" b="1" dirty="0">
                <a:solidFill>
                  <a:srgbClr val="002060"/>
                </a:solidFill>
                <a:latin typeface="Times New Roman" panose="02020603050405020304" pitchFamily="18" charset="0"/>
                <a:ea typeface="Calibri"/>
                <a:cs typeface="Times New Roman" panose="02020603050405020304" pitchFamily="18" charset="0"/>
              </a:rPr>
            </a:br>
            <a:r>
              <a:rPr lang="ru-RU" sz="2400" b="1" dirty="0">
                <a:solidFill>
                  <a:schemeClr val="bg1">
                    <a:lumMod val="95000"/>
                    <a:lumOff val="5000"/>
                  </a:schemeClr>
                </a:solidFill>
                <a:latin typeface="Times New Roman" panose="02020603050405020304" pitchFamily="18" charset="0"/>
                <a:ea typeface="Calibri"/>
                <a:cs typeface="Times New Roman" panose="02020603050405020304" pitchFamily="18" charset="0"/>
              </a:rPr>
              <a:t>	</a:t>
            </a:r>
            <a:r>
              <a:rPr lang="ru-RU" sz="2400" b="1" dirty="0">
                <a:solidFill>
                  <a:srgbClr val="002060"/>
                </a:solidFill>
                <a:latin typeface="Times New Roman" panose="02020603050405020304" pitchFamily="18" charset="0"/>
                <a:ea typeface="Calibri"/>
                <a:cs typeface="Times New Roman" panose="02020603050405020304" pitchFamily="18" charset="0"/>
              </a:rPr>
              <a:t>У</a:t>
            </a:r>
            <a:r>
              <a:rPr lang="ru-RU" sz="2400" b="1" dirty="0">
                <a:solidFill>
                  <a:schemeClr val="bg1">
                    <a:lumMod val="95000"/>
                    <a:lumOff val="5000"/>
                  </a:schemeClr>
                </a:solidFill>
                <a:latin typeface="Times New Roman" panose="02020603050405020304" pitchFamily="18" charset="0"/>
                <a:ea typeface="Calibri"/>
                <a:cs typeface="Times New Roman" panose="02020603050405020304" pitchFamily="18" charset="0"/>
              </a:rPr>
              <a:t> </a:t>
            </a:r>
            <a:r>
              <a:rPr lang="ru-RU" sz="2400" b="1" dirty="0" err="1">
                <a:solidFill>
                  <a:srgbClr val="C00000"/>
                </a:solidFill>
                <a:latin typeface="Times New Roman" panose="02020603050405020304" pitchFamily="18" charset="0"/>
                <a:ea typeface="Calibri"/>
                <a:cs typeface="Times New Roman" panose="02020603050405020304" pitchFamily="18" charset="0"/>
              </a:rPr>
              <a:t>заключний</a:t>
            </a:r>
            <a:r>
              <a:rPr lang="ru-RU" sz="2400" b="1" dirty="0">
                <a:solidFill>
                  <a:srgbClr val="C00000"/>
                </a:solidFill>
                <a:latin typeface="Times New Roman" panose="02020603050405020304" pitchFamily="18" charset="0"/>
                <a:ea typeface="Calibri"/>
                <a:cs typeface="Times New Roman" panose="02020603050405020304" pitchFamily="18" charset="0"/>
              </a:rPr>
              <a:t> </a:t>
            </a:r>
            <a:r>
              <a:rPr lang="ru-RU" sz="2400" b="1" dirty="0" err="1">
                <a:solidFill>
                  <a:srgbClr val="C00000"/>
                </a:solidFill>
                <a:latin typeface="Times New Roman" panose="02020603050405020304" pitchFamily="18" charset="0"/>
                <a:ea typeface="Calibri"/>
                <a:cs typeface="Times New Roman" panose="02020603050405020304" pitchFamily="18" charset="0"/>
              </a:rPr>
              <a:t>період</a:t>
            </a:r>
            <a:r>
              <a:rPr lang="ru-RU" sz="2400" b="1" dirty="0">
                <a:solidFill>
                  <a:schemeClr val="bg1">
                    <a:lumMod val="95000"/>
                    <a:lumOff val="5000"/>
                  </a:schemeClr>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досліду</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який</a:t>
            </a:r>
            <a:r>
              <a:rPr lang="ru-RU" sz="2400" b="1" dirty="0">
                <a:solidFill>
                  <a:srgbClr val="002060"/>
                </a:solidFill>
                <a:latin typeface="Times New Roman" panose="02020603050405020304" pitchFamily="18" charset="0"/>
                <a:ea typeface="Calibri"/>
                <a:cs typeface="Times New Roman" panose="02020603050405020304" pitchFamily="18" charset="0"/>
              </a:rPr>
              <a:t> за </a:t>
            </a:r>
            <a:r>
              <a:rPr lang="ru-RU" sz="2400" b="1" dirty="0" err="1">
                <a:solidFill>
                  <a:srgbClr val="002060"/>
                </a:solidFill>
                <a:latin typeface="Times New Roman" panose="02020603050405020304" pitchFamily="18" charset="0"/>
                <a:ea typeface="Calibri"/>
                <a:cs typeface="Times New Roman" panose="02020603050405020304" pitchFamily="18" charset="0"/>
              </a:rPr>
              <a:t>умовами</a:t>
            </a:r>
            <a:r>
              <a:rPr lang="ru-RU" sz="2400" b="1" dirty="0">
                <a:solidFill>
                  <a:srgbClr val="002060"/>
                </a:solidFill>
                <a:latin typeface="Times New Roman" panose="02020603050405020304" pitchFamily="18" charset="0"/>
                <a:ea typeface="Calibri"/>
                <a:cs typeface="Times New Roman" panose="02020603050405020304" pitchFamily="18" charset="0"/>
              </a:rPr>
              <a:t> схожий з першим, </a:t>
            </a:r>
            <a:r>
              <a:rPr lang="ru-RU" sz="2400" b="1" dirty="0" err="1">
                <a:solidFill>
                  <a:srgbClr val="002060"/>
                </a:solidFill>
                <a:latin typeface="Times New Roman" panose="02020603050405020304" pitchFamily="18" charset="0"/>
                <a:ea typeface="Calibri"/>
                <a:cs typeface="Times New Roman" panose="02020603050405020304" pitchFamily="18" charset="0"/>
              </a:rPr>
              <a:t>підтверджують</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чи</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дійсно</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зміни</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продуктивності</a:t>
            </a:r>
            <a:r>
              <a:rPr lang="ru-RU" sz="2400" b="1" dirty="0">
                <a:solidFill>
                  <a:srgbClr val="002060"/>
                </a:solidFill>
                <a:latin typeface="Times New Roman" panose="02020603050405020304" pitchFamily="18" charset="0"/>
                <a:ea typeface="Calibri"/>
                <a:cs typeface="Times New Roman" panose="02020603050405020304" pitchFamily="18" charset="0"/>
              </a:rPr>
              <a:t> та </a:t>
            </a:r>
            <a:r>
              <a:rPr lang="ru-RU" sz="2400" b="1" dirty="0" err="1">
                <a:solidFill>
                  <a:srgbClr val="002060"/>
                </a:solidFill>
                <a:latin typeface="Times New Roman" panose="02020603050405020304" pitchFamily="18" charset="0"/>
                <a:ea typeface="Calibri"/>
                <a:cs typeface="Times New Roman" panose="02020603050405020304" pitchFamily="18" charset="0"/>
              </a:rPr>
              <a:t>інших</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показників</a:t>
            </a:r>
            <a:r>
              <a:rPr lang="ru-RU" sz="2400" b="1" dirty="0">
                <a:solidFill>
                  <a:srgbClr val="002060"/>
                </a:solidFill>
                <a:latin typeface="Times New Roman" panose="02020603050405020304" pitchFamily="18" charset="0"/>
                <a:ea typeface="Calibri"/>
                <a:cs typeface="Times New Roman" panose="02020603050405020304" pitchFamily="18" charset="0"/>
              </a:rPr>
              <a:t> у </a:t>
            </a:r>
            <a:r>
              <a:rPr lang="ru-RU" sz="2400" b="1" dirty="0" err="1">
                <a:solidFill>
                  <a:srgbClr val="002060"/>
                </a:solidFill>
                <a:latin typeface="Times New Roman" panose="02020603050405020304" pitchFamily="18" charset="0"/>
                <a:ea typeface="Calibri"/>
                <a:cs typeface="Times New Roman" panose="02020603050405020304" pitchFamily="18" charset="0"/>
              </a:rPr>
              <a:t>другий</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головний</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дослідний</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період</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визначаються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дією</a:t>
            </a:r>
            <a:r>
              <a:rPr lang="ru-RU" sz="2400" b="1" dirty="0">
                <a:solidFill>
                  <a:srgbClr val="002060"/>
                </a:solidFill>
                <a:latin typeface="Times New Roman" panose="02020603050405020304" pitchFamily="18" charset="0"/>
                <a:ea typeface="Calibri"/>
                <a:cs typeface="Times New Roman" panose="02020603050405020304" pitchFamily="18" charset="0"/>
              </a:rPr>
              <a:t> фактора, </a:t>
            </a:r>
            <a:r>
              <a:rPr lang="ru-RU" sz="2400" b="1" dirty="0" err="1">
                <a:solidFill>
                  <a:srgbClr val="002060"/>
                </a:solidFill>
                <a:latin typeface="Times New Roman" panose="02020603050405020304" pitchFamily="18" charset="0"/>
                <a:ea typeface="Calibri"/>
                <a:cs typeface="Times New Roman" panose="02020603050405020304" pitchFamily="18" charset="0"/>
              </a:rPr>
              <a:t>що</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вивчається</a:t>
            </a:r>
            <a:r>
              <a:rPr lang="ru-RU" sz="2400" b="1" dirty="0">
                <a:solidFill>
                  <a:srgbClr val="002060"/>
                </a:solidFill>
                <a:latin typeface="Times New Roman" panose="02020603050405020304" pitchFamily="18" charset="0"/>
                <a:ea typeface="Calibri"/>
                <a:cs typeface="Times New Roman" panose="02020603050405020304" pitchFamily="18" charset="0"/>
              </a:rPr>
              <a:t>.</a:t>
            </a:r>
            <a:br>
              <a:rPr lang="ru-RU" sz="2400" b="1" dirty="0">
                <a:solidFill>
                  <a:srgbClr val="002060"/>
                </a:solidFill>
                <a:latin typeface="Times New Roman" panose="02020603050405020304" pitchFamily="18" charset="0"/>
                <a:ea typeface="Calibri"/>
                <a:cs typeface="Times New Roman" panose="02020603050405020304" pitchFamily="18" charset="0"/>
              </a:rPr>
            </a:br>
            <a:br>
              <a:rPr lang="ru-RU" sz="2400" b="1" dirty="0">
                <a:solidFill>
                  <a:srgbClr val="002060"/>
                </a:solidFill>
                <a:latin typeface="Times New Roman" panose="02020603050405020304" pitchFamily="18" charset="0"/>
                <a:ea typeface="Calibri"/>
                <a:cs typeface="Times New Roman" panose="02020603050405020304" pitchFamily="18" charset="0"/>
              </a:rPr>
            </a:br>
            <a:r>
              <a:rPr lang="ru-RU" sz="2400" b="1" dirty="0">
                <a:solidFill>
                  <a:srgbClr val="002060"/>
                </a:solidFill>
                <a:latin typeface="Times New Roman" panose="02020603050405020304" pitchFamily="18" charset="0"/>
                <a:ea typeface="Calibri"/>
                <a:cs typeface="Times New Roman" panose="02020603050405020304" pitchFamily="18" charset="0"/>
              </a:rPr>
              <a:t>	У </a:t>
            </a:r>
            <a:r>
              <a:rPr lang="ru-RU" sz="2400" b="1" dirty="0" err="1">
                <a:solidFill>
                  <a:srgbClr val="002060"/>
                </a:solidFill>
                <a:latin typeface="Times New Roman" panose="02020603050405020304" pitchFamily="18" charset="0"/>
                <a:ea typeface="Calibri"/>
                <a:cs typeface="Times New Roman" panose="02020603050405020304" pitchFamily="18" charset="0"/>
              </a:rPr>
              <a:t>випадку</a:t>
            </a:r>
            <a:r>
              <a:rPr lang="ru-RU" sz="2400" b="1" dirty="0">
                <a:solidFill>
                  <a:srgbClr val="002060"/>
                </a:solidFill>
                <a:latin typeface="Times New Roman" panose="02020603050405020304" pitchFamily="18" charset="0"/>
                <a:ea typeface="Calibri"/>
                <a:cs typeface="Times New Roman" panose="02020603050405020304" pitchFamily="18" charset="0"/>
              </a:rPr>
              <a:t>, коли </a:t>
            </a:r>
            <a:r>
              <a:rPr lang="ru-RU" sz="2400" b="1" dirty="0" err="1">
                <a:solidFill>
                  <a:srgbClr val="002060"/>
                </a:solidFill>
                <a:latin typeface="Times New Roman" panose="02020603050405020304" pitchFamily="18" charset="0"/>
                <a:ea typeface="Calibri"/>
                <a:cs typeface="Times New Roman" panose="02020603050405020304" pitchFamily="18" charset="0"/>
              </a:rPr>
              <a:t>досліджується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дія</a:t>
            </a:r>
            <a:r>
              <a:rPr lang="ru-RU" sz="2400" b="1" dirty="0">
                <a:solidFill>
                  <a:srgbClr val="002060"/>
                </a:solidFill>
                <a:latin typeface="Times New Roman" panose="02020603050405020304" pitchFamily="18" charset="0"/>
                <a:ea typeface="Calibri"/>
                <a:cs typeface="Times New Roman" panose="02020603050405020304" pitchFamily="18" charset="0"/>
              </a:rPr>
              <a:t> фактора, </a:t>
            </a:r>
            <a:r>
              <a:rPr lang="ru-RU" sz="2400" b="1" dirty="0" err="1">
                <a:solidFill>
                  <a:srgbClr val="002060"/>
                </a:solidFill>
                <a:latin typeface="Times New Roman" panose="02020603050405020304" pitchFamily="18" charset="0"/>
                <a:ea typeface="Calibri"/>
                <a:cs typeface="Times New Roman" panose="02020603050405020304" pitchFamily="18" charset="0"/>
              </a:rPr>
              <a:t>якому</a:t>
            </a:r>
            <a:r>
              <a:rPr lang="ru-RU" sz="2400" b="1" dirty="0">
                <a:solidFill>
                  <a:srgbClr val="002060"/>
                </a:solidFill>
                <a:latin typeface="Times New Roman" panose="02020603050405020304" pitchFamily="18" charset="0"/>
                <a:ea typeface="Calibri"/>
                <a:cs typeface="Times New Roman" panose="02020603050405020304" pitchFamily="18" charset="0"/>
              </a:rPr>
              <a:t> передувала </a:t>
            </a:r>
            <a:r>
              <a:rPr lang="ru-RU" sz="2400" b="1" dirty="0" err="1">
                <a:solidFill>
                  <a:srgbClr val="002060"/>
                </a:solidFill>
                <a:latin typeface="Times New Roman" panose="02020603050405020304" pitchFamily="18" charset="0"/>
                <a:ea typeface="Calibri"/>
                <a:cs typeface="Times New Roman" panose="02020603050405020304" pitchFamily="18" charset="0"/>
              </a:rPr>
              <a:t>тривала</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адаптація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тварин</a:t>
            </a:r>
            <a:r>
              <a:rPr lang="ru-RU" sz="2400" b="1" dirty="0">
                <a:solidFill>
                  <a:srgbClr val="002060"/>
                </a:solidFill>
                <a:latin typeface="Times New Roman" panose="02020603050405020304" pitchFamily="18" charset="0"/>
                <a:ea typeface="Calibri"/>
                <a:cs typeface="Times New Roman" panose="02020603050405020304" pitchFamily="18" charset="0"/>
              </a:rPr>
              <a:t>, у </a:t>
            </a:r>
            <a:r>
              <a:rPr lang="ru-RU" sz="2400" b="1" dirty="0" err="1">
                <a:solidFill>
                  <a:srgbClr val="002060"/>
                </a:solidFill>
                <a:latin typeface="Times New Roman" panose="02020603050405020304" pitchFamily="18" charset="0"/>
                <a:ea typeface="Calibri"/>
                <a:cs typeface="Times New Roman" panose="02020603050405020304" pitchFamily="18" charset="0"/>
              </a:rPr>
              <a:t>схемі</a:t>
            </a:r>
            <a:r>
              <a:rPr lang="ru-RU" sz="2400" b="1" dirty="0">
                <a:solidFill>
                  <a:srgbClr val="002060"/>
                </a:solidFill>
                <a:latin typeface="Times New Roman" panose="02020603050405020304" pitchFamily="18" charset="0"/>
                <a:ea typeface="Calibri"/>
                <a:cs typeface="Times New Roman" panose="02020603050405020304" pitchFamily="18" charset="0"/>
              </a:rPr>
              <a:t> перед </a:t>
            </a:r>
            <a:r>
              <a:rPr lang="ru-RU" sz="2400" b="1" dirty="0" err="1">
                <a:solidFill>
                  <a:srgbClr val="002060"/>
                </a:solidFill>
                <a:latin typeface="Times New Roman" panose="02020603050405020304" pitchFamily="18" charset="0"/>
                <a:ea typeface="Calibri"/>
                <a:cs typeface="Times New Roman" panose="02020603050405020304" pitchFamily="18" charset="0"/>
              </a:rPr>
              <a:t>заключним</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періодом</a:t>
            </a:r>
            <a:r>
              <a:rPr lang="ru-RU" sz="2400" b="1" dirty="0">
                <a:solidFill>
                  <a:srgbClr val="002060"/>
                </a:solidFill>
                <a:latin typeface="Times New Roman" panose="02020603050405020304" pitchFamily="18" charset="0"/>
                <a:ea typeface="Calibri"/>
                <a:cs typeface="Times New Roman" panose="02020603050405020304" pitchFamily="18" charset="0"/>
              </a:rPr>
              <a:t> з метою </a:t>
            </a:r>
            <a:r>
              <a:rPr lang="ru-RU" sz="2400" b="1" dirty="0" err="1">
                <a:solidFill>
                  <a:srgbClr val="002060"/>
                </a:solidFill>
                <a:latin typeface="Times New Roman" panose="02020603050405020304" pitchFamily="18" charset="0"/>
                <a:ea typeface="Calibri"/>
                <a:cs typeface="Times New Roman" panose="02020603050405020304" pitchFamily="18" charset="0"/>
              </a:rPr>
              <a:t>уникнення</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післядії</a:t>
            </a:r>
            <a:r>
              <a:rPr lang="ru-RU" sz="2400" b="1" dirty="0">
                <a:solidFill>
                  <a:srgbClr val="002060"/>
                </a:solidFill>
                <a:latin typeface="Times New Roman" panose="02020603050405020304" pitchFamily="18" charset="0"/>
                <a:ea typeface="Calibri"/>
                <a:cs typeface="Times New Roman" panose="02020603050405020304" pitchFamily="18" charset="0"/>
              </a:rPr>
              <a:t> фактора на </a:t>
            </a:r>
            <a:r>
              <a:rPr lang="ru-RU" sz="2400" b="1" dirty="0" err="1">
                <a:solidFill>
                  <a:srgbClr val="002060"/>
                </a:solidFill>
                <a:latin typeface="Times New Roman" panose="02020603050405020304" pitchFamily="18" charset="0"/>
                <a:ea typeface="Calibri"/>
                <a:cs typeface="Times New Roman" panose="02020603050405020304" pitchFamily="18" charset="0"/>
              </a:rPr>
              <a:t>результати</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цього</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періоду</a:t>
            </a:r>
            <a:r>
              <a:rPr lang="ru-RU" sz="2400" b="1" dirty="0">
                <a:solidFill>
                  <a:srgbClr val="002060"/>
                </a:solidFill>
                <a:latin typeface="Times New Roman" panose="02020603050405020304" pitchFamily="18" charset="0"/>
                <a:ea typeface="Calibri"/>
                <a:cs typeface="Times New Roman" panose="02020603050405020304" pitchFamily="18" charset="0"/>
              </a:rPr>
              <a:t> </a:t>
            </a:r>
            <a:r>
              <a:rPr lang="ru-RU" sz="2400" b="1" dirty="0" err="1">
                <a:solidFill>
                  <a:srgbClr val="002060"/>
                </a:solidFill>
                <a:latin typeface="Times New Roman" panose="02020603050405020304" pitchFamily="18" charset="0"/>
                <a:ea typeface="Calibri"/>
                <a:cs typeface="Times New Roman" panose="02020603050405020304" pitchFamily="18" charset="0"/>
              </a:rPr>
              <a:t>виділяю</a:t>
            </a:r>
            <a:r>
              <a:rPr lang="ru-RU" sz="2400" b="1" dirty="0" err="1">
                <a:solidFill>
                  <a:schemeClr val="bg1">
                    <a:lumMod val="95000"/>
                    <a:lumOff val="5000"/>
                  </a:schemeClr>
                </a:solidFill>
                <a:latin typeface="Times New Roman" panose="02020603050405020304" pitchFamily="18" charset="0"/>
                <a:ea typeface="Calibri"/>
                <a:cs typeface="Times New Roman" panose="02020603050405020304" pitchFamily="18" charset="0"/>
              </a:rPr>
              <a:t>ть</a:t>
            </a:r>
            <a:r>
              <a:rPr lang="ru-RU" sz="2400" b="1" dirty="0">
                <a:solidFill>
                  <a:schemeClr val="bg1">
                    <a:lumMod val="95000"/>
                    <a:lumOff val="5000"/>
                  </a:schemeClr>
                </a:solidFill>
                <a:latin typeface="Times New Roman" panose="02020603050405020304" pitchFamily="18" charset="0"/>
                <a:ea typeface="Calibri"/>
                <a:cs typeface="Times New Roman" panose="02020603050405020304" pitchFamily="18" charset="0"/>
              </a:rPr>
              <a:t> </a:t>
            </a:r>
            <a:r>
              <a:rPr lang="ru-RU" sz="2400" b="1" dirty="0" err="1">
                <a:solidFill>
                  <a:srgbClr val="C00000"/>
                </a:solidFill>
                <a:latin typeface="Times New Roman" panose="02020603050405020304" pitchFamily="18" charset="0"/>
                <a:ea typeface="Calibri"/>
                <a:cs typeface="Times New Roman" panose="02020603050405020304" pitchFamily="18" charset="0"/>
              </a:rPr>
              <a:t>перехідний</a:t>
            </a:r>
            <a:r>
              <a:rPr lang="ru-RU" sz="2400" b="1" dirty="0">
                <a:solidFill>
                  <a:srgbClr val="C00000"/>
                </a:solidFill>
                <a:latin typeface="Times New Roman" panose="02020603050405020304" pitchFamily="18" charset="0"/>
                <a:ea typeface="Calibri"/>
                <a:cs typeface="Times New Roman" panose="02020603050405020304" pitchFamily="18" charset="0"/>
              </a:rPr>
              <a:t> </a:t>
            </a:r>
            <a:r>
              <a:rPr lang="ru-RU" sz="2400" b="1" dirty="0" err="1">
                <a:solidFill>
                  <a:srgbClr val="C00000"/>
                </a:solidFill>
                <a:latin typeface="Times New Roman" panose="02020603050405020304" pitchFamily="18" charset="0"/>
                <a:ea typeface="Calibri"/>
                <a:cs typeface="Times New Roman" panose="02020603050405020304" pitchFamily="18" charset="0"/>
              </a:rPr>
              <a:t>період</a:t>
            </a:r>
            <a:r>
              <a:rPr lang="ru-RU" sz="2400" b="1" dirty="0">
                <a:solidFill>
                  <a:schemeClr val="bg1">
                    <a:lumMod val="95000"/>
                    <a:lumOff val="5000"/>
                  </a:schemeClr>
                </a:solidFill>
                <a:latin typeface="Times New Roman" panose="02020603050405020304" pitchFamily="18" charset="0"/>
                <a:ea typeface="Calibri"/>
                <a:cs typeface="Times New Roman" panose="02020603050405020304" pitchFamily="18" charset="0"/>
              </a:rPr>
              <a:t>. </a:t>
            </a:r>
            <a:endParaRPr lang="ru-RU" sz="2400" b="1"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7588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2845045991"/>
              </p:ext>
            </p:extLst>
          </p:nvPr>
        </p:nvGraphicFramePr>
        <p:xfrm>
          <a:off x="467544" y="1412776"/>
          <a:ext cx="8136903" cy="3024336"/>
        </p:xfrm>
        <a:graphic>
          <a:graphicData uri="http://schemas.openxmlformats.org/drawingml/2006/table">
            <a:tbl>
              <a:tblPr/>
              <a:tblGrid>
                <a:gridCol w="1496451">
                  <a:extLst>
                    <a:ext uri="{9D8B030D-6E8A-4147-A177-3AD203B41FA5}">
                      <a16:colId xmlns:a16="http://schemas.microsoft.com/office/drawing/2014/main" val="20000"/>
                    </a:ext>
                  </a:extLst>
                </a:gridCol>
                <a:gridCol w="1512256">
                  <a:extLst>
                    <a:ext uri="{9D8B030D-6E8A-4147-A177-3AD203B41FA5}">
                      <a16:colId xmlns:a16="http://schemas.microsoft.com/office/drawing/2014/main" val="20001"/>
                    </a:ext>
                  </a:extLst>
                </a:gridCol>
                <a:gridCol w="2105346">
                  <a:extLst>
                    <a:ext uri="{9D8B030D-6E8A-4147-A177-3AD203B41FA5}">
                      <a16:colId xmlns:a16="http://schemas.microsoft.com/office/drawing/2014/main" val="20002"/>
                    </a:ext>
                  </a:extLst>
                </a:gridCol>
                <a:gridCol w="1511425">
                  <a:extLst>
                    <a:ext uri="{9D8B030D-6E8A-4147-A177-3AD203B41FA5}">
                      <a16:colId xmlns:a16="http://schemas.microsoft.com/office/drawing/2014/main" val="20003"/>
                    </a:ext>
                  </a:extLst>
                </a:gridCol>
                <a:gridCol w="1511425">
                  <a:extLst>
                    <a:ext uri="{9D8B030D-6E8A-4147-A177-3AD203B41FA5}">
                      <a16:colId xmlns:a16="http://schemas.microsoft.com/office/drawing/2014/main" val="20004"/>
                    </a:ext>
                  </a:extLst>
                </a:gridCol>
              </a:tblGrid>
              <a:tr h="1455004">
                <a:tc>
                  <a:txBody>
                    <a:bodyPr/>
                    <a:lstStyle/>
                    <a:p>
                      <a:pPr algn="ctr">
                        <a:lnSpc>
                          <a:spcPct val="115000"/>
                        </a:lnSpc>
                        <a:spcAft>
                          <a:spcPts val="1000"/>
                        </a:spcAft>
                      </a:pPr>
                      <a:r>
                        <a:rPr lang="ru-RU" sz="2000" b="1" dirty="0" err="1">
                          <a:solidFill>
                            <a:srgbClr val="002060"/>
                          </a:solidFill>
                          <a:effectLst/>
                          <a:latin typeface="Times New Roman"/>
                          <a:ea typeface="Calibri"/>
                          <a:cs typeface="Times New Roman"/>
                        </a:rPr>
                        <a:t>Попередній</a:t>
                      </a:r>
                      <a:r>
                        <a:rPr lang="ru-RU" sz="2000" b="1" dirty="0">
                          <a:solidFill>
                            <a:srgbClr val="002060"/>
                          </a:solidFill>
                          <a:effectLst/>
                          <a:latin typeface="Times New Roman"/>
                          <a:ea typeface="Calibri"/>
                          <a:cs typeface="Times New Roman"/>
                        </a:rPr>
                        <a:t> </a:t>
                      </a:r>
                      <a:r>
                        <a:rPr lang="ru-RU" sz="2000" b="1" dirty="0" err="1">
                          <a:solidFill>
                            <a:srgbClr val="002060"/>
                          </a:solidFill>
                          <a:effectLst/>
                          <a:latin typeface="Times New Roman"/>
                          <a:ea typeface="Calibri"/>
                          <a:cs typeface="Times New Roman"/>
                        </a:rPr>
                        <a:t>період</a:t>
                      </a:r>
                      <a:r>
                        <a:rPr lang="ru-RU" sz="2000" b="1" dirty="0">
                          <a:solidFill>
                            <a:srgbClr val="002060"/>
                          </a:solidFill>
                          <a:effectLst/>
                          <a:latin typeface="Times New Roman"/>
                          <a:ea typeface="Calibri"/>
                          <a:cs typeface="Times New Roman"/>
                        </a:rPr>
                        <a:t> (15</a:t>
                      </a:r>
                      <a:endParaRPr lang="ru-RU" sz="2000" b="1" dirty="0">
                        <a:solidFill>
                          <a:srgbClr val="002060"/>
                        </a:solidFill>
                        <a:effectLst/>
                        <a:latin typeface="Calibri"/>
                        <a:ea typeface="Calibri"/>
                        <a:cs typeface="Times New Roman"/>
                      </a:endParaRPr>
                    </a:p>
                    <a:p>
                      <a:pPr algn="ctr">
                        <a:lnSpc>
                          <a:spcPct val="115000"/>
                        </a:lnSpc>
                        <a:spcAft>
                          <a:spcPts val="1000"/>
                        </a:spcAft>
                      </a:pPr>
                      <a:r>
                        <a:rPr lang="ru-RU" sz="2000" b="1" dirty="0" err="1">
                          <a:solidFill>
                            <a:srgbClr val="002060"/>
                          </a:solidFill>
                          <a:effectLst/>
                          <a:latin typeface="Times New Roman"/>
                          <a:ea typeface="Calibri"/>
                          <a:cs typeface="Times New Roman"/>
                        </a:rPr>
                        <a:t>діб</a:t>
                      </a:r>
                      <a:r>
                        <a:rPr lang="ru-RU" sz="2000" b="1" dirty="0">
                          <a:solidFill>
                            <a:srgbClr val="002060"/>
                          </a:solidFill>
                          <a:effectLst/>
                          <a:latin typeface="Times New Roman"/>
                          <a:ea typeface="Calibri"/>
                          <a:cs typeface="Times New Roman"/>
                        </a:rPr>
                        <a:t>)</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dirty="0">
                          <a:solidFill>
                            <a:srgbClr val="002060"/>
                          </a:solidFill>
                          <a:effectLst/>
                          <a:latin typeface="Times New Roman"/>
                          <a:ea typeface="Calibri"/>
                          <a:cs typeface="Times New Roman"/>
                        </a:rPr>
                        <a:t>Перший </a:t>
                      </a:r>
                      <a:r>
                        <a:rPr lang="ru-RU" sz="2000" b="1" dirty="0" err="1">
                          <a:solidFill>
                            <a:srgbClr val="002060"/>
                          </a:solidFill>
                          <a:effectLst/>
                          <a:latin typeface="Times New Roman"/>
                          <a:ea typeface="Calibri"/>
                          <a:cs typeface="Times New Roman"/>
                        </a:rPr>
                        <a:t>дослідний</a:t>
                      </a:r>
                      <a:r>
                        <a:rPr lang="ru-RU" sz="2000" b="1" dirty="0">
                          <a:solidFill>
                            <a:srgbClr val="002060"/>
                          </a:solidFill>
                          <a:effectLst/>
                          <a:latin typeface="Times New Roman"/>
                          <a:ea typeface="Calibri"/>
                          <a:cs typeface="Times New Roman"/>
                        </a:rPr>
                        <a:t> </a:t>
                      </a:r>
                      <a:r>
                        <a:rPr lang="ru-RU" sz="2000" b="1" dirty="0" err="1">
                          <a:solidFill>
                            <a:srgbClr val="002060"/>
                          </a:solidFill>
                          <a:effectLst/>
                          <a:latin typeface="Times New Roman"/>
                          <a:ea typeface="Calibri"/>
                          <a:cs typeface="Times New Roman"/>
                        </a:rPr>
                        <a:t>період</a:t>
                      </a:r>
                      <a:r>
                        <a:rPr lang="ru-RU" sz="2000" b="1" dirty="0">
                          <a:solidFill>
                            <a:srgbClr val="002060"/>
                          </a:solidFill>
                          <a:effectLst/>
                          <a:latin typeface="Times New Roman"/>
                          <a:ea typeface="Calibri"/>
                          <a:cs typeface="Times New Roman"/>
                        </a:rPr>
                        <a:t> (25 </a:t>
                      </a:r>
                      <a:r>
                        <a:rPr lang="ru-RU" sz="2000" b="1" dirty="0" err="1">
                          <a:solidFill>
                            <a:srgbClr val="002060"/>
                          </a:solidFill>
                          <a:effectLst/>
                          <a:latin typeface="Times New Roman"/>
                          <a:ea typeface="Calibri"/>
                          <a:cs typeface="Times New Roman"/>
                        </a:rPr>
                        <a:t>діб</a:t>
                      </a:r>
                      <a:r>
                        <a:rPr lang="ru-RU" sz="2000" b="1" dirty="0">
                          <a:solidFill>
                            <a:srgbClr val="002060"/>
                          </a:solidFill>
                          <a:effectLst/>
                          <a:latin typeface="Times New Roman"/>
                          <a:ea typeface="Calibri"/>
                          <a:cs typeface="Times New Roman"/>
                        </a:rPr>
                        <a:t>)</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dirty="0" err="1">
                          <a:solidFill>
                            <a:srgbClr val="002060"/>
                          </a:solidFill>
                          <a:effectLst/>
                          <a:latin typeface="Times New Roman"/>
                          <a:ea typeface="Calibri"/>
                          <a:cs typeface="Times New Roman"/>
                        </a:rPr>
                        <a:t>Другий</a:t>
                      </a:r>
                      <a:endParaRPr lang="ru-RU" sz="2000" b="1" dirty="0">
                        <a:solidFill>
                          <a:srgbClr val="002060"/>
                        </a:solidFill>
                        <a:effectLst/>
                        <a:latin typeface="Times New Roman"/>
                        <a:ea typeface="Calibri"/>
                        <a:cs typeface="Times New Roman"/>
                      </a:endParaRPr>
                    </a:p>
                    <a:p>
                      <a:pPr algn="ctr">
                        <a:lnSpc>
                          <a:spcPct val="115000"/>
                        </a:lnSpc>
                        <a:spcAft>
                          <a:spcPts val="1000"/>
                        </a:spcAft>
                      </a:pPr>
                      <a:r>
                        <a:rPr lang="ru-RU" sz="2000" b="1" dirty="0">
                          <a:solidFill>
                            <a:srgbClr val="002060"/>
                          </a:solidFill>
                          <a:effectLst/>
                          <a:latin typeface="Times New Roman"/>
                          <a:ea typeface="Calibri"/>
                          <a:cs typeface="Times New Roman"/>
                        </a:rPr>
                        <a:t> </a:t>
                      </a:r>
                      <a:r>
                        <a:rPr lang="ru-RU" sz="2000" b="1" dirty="0" err="1">
                          <a:solidFill>
                            <a:srgbClr val="002060"/>
                          </a:solidFill>
                          <a:effectLst/>
                          <a:latin typeface="Times New Roman"/>
                          <a:ea typeface="Calibri"/>
                          <a:cs typeface="Times New Roman"/>
                        </a:rPr>
                        <a:t>дослідний</a:t>
                      </a:r>
                      <a:r>
                        <a:rPr lang="ru-RU" sz="2000" b="1" dirty="0">
                          <a:solidFill>
                            <a:srgbClr val="002060"/>
                          </a:solidFill>
                          <a:effectLst/>
                          <a:latin typeface="Times New Roman"/>
                          <a:ea typeface="Calibri"/>
                          <a:cs typeface="Times New Roman"/>
                        </a:rPr>
                        <a:t> </a:t>
                      </a:r>
                      <a:r>
                        <a:rPr lang="ru-RU" sz="2000" b="1" dirty="0" err="1">
                          <a:solidFill>
                            <a:srgbClr val="002060"/>
                          </a:solidFill>
                          <a:effectLst/>
                          <a:latin typeface="Times New Roman"/>
                          <a:ea typeface="Calibri"/>
                          <a:cs typeface="Times New Roman"/>
                        </a:rPr>
                        <a:t>період</a:t>
                      </a:r>
                      <a:r>
                        <a:rPr lang="ru-RU" sz="2000" b="1" dirty="0">
                          <a:solidFill>
                            <a:srgbClr val="002060"/>
                          </a:solidFill>
                          <a:effectLst/>
                          <a:latin typeface="Times New Roman"/>
                          <a:ea typeface="Calibri"/>
                          <a:cs typeface="Times New Roman"/>
                        </a:rPr>
                        <a:t> (30 </a:t>
                      </a:r>
                      <a:r>
                        <a:rPr lang="ru-RU" sz="2000" b="1" dirty="0" err="1">
                          <a:solidFill>
                            <a:srgbClr val="002060"/>
                          </a:solidFill>
                          <a:effectLst/>
                          <a:latin typeface="Times New Roman"/>
                          <a:ea typeface="Calibri"/>
                          <a:cs typeface="Times New Roman"/>
                        </a:rPr>
                        <a:t>діб</a:t>
                      </a:r>
                      <a:r>
                        <a:rPr lang="ru-RU" sz="2000" b="1" dirty="0">
                          <a:solidFill>
                            <a:srgbClr val="002060"/>
                          </a:solidFill>
                          <a:effectLst/>
                          <a:latin typeface="Times New Roman"/>
                          <a:ea typeface="Calibri"/>
                          <a:cs typeface="Times New Roman"/>
                        </a:rPr>
                        <a:t>)</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dirty="0" err="1">
                          <a:solidFill>
                            <a:srgbClr val="002060"/>
                          </a:solidFill>
                          <a:effectLst/>
                          <a:latin typeface="Times New Roman"/>
                          <a:ea typeface="Calibri"/>
                          <a:cs typeface="Times New Roman"/>
                        </a:rPr>
                        <a:t>Перехідний</a:t>
                      </a:r>
                      <a:r>
                        <a:rPr lang="ru-RU" sz="2000" b="1" dirty="0">
                          <a:solidFill>
                            <a:srgbClr val="002060"/>
                          </a:solidFill>
                          <a:effectLst/>
                          <a:latin typeface="Times New Roman"/>
                          <a:ea typeface="Calibri"/>
                          <a:cs typeface="Times New Roman"/>
                        </a:rPr>
                        <a:t> </a:t>
                      </a:r>
                      <a:r>
                        <a:rPr lang="ru-RU" sz="2000" b="1" dirty="0" err="1">
                          <a:solidFill>
                            <a:srgbClr val="002060"/>
                          </a:solidFill>
                          <a:effectLst/>
                          <a:latin typeface="Times New Roman"/>
                          <a:ea typeface="Calibri"/>
                          <a:cs typeface="Times New Roman"/>
                        </a:rPr>
                        <a:t>період</a:t>
                      </a:r>
                      <a:r>
                        <a:rPr lang="ru-RU" sz="2000" b="1" dirty="0">
                          <a:solidFill>
                            <a:srgbClr val="002060"/>
                          </a:solidFill>
                          <a:effectLst/>
                          <a:latin typeface="Times New Roman"/>
                          <a:ea typeface="Calibri"/>
                          <a:cs typeface="Times New Roman"/>
                        </a:rPr>
                        <a:t> (15 </a:t>
                      </a:r>
                      <a:r>
                        <a:rPr lang="ru-RU" sz="2000" b="1" dirty="0" err="1">
                          <a:solidFill>
                            <a:srgbClr val="002060"/>
                          </a:solidFill>
                          <a:effectLst/>
                          <a:latin typeface="Times New Roman"/>
                          <a:ea typeface="Calibri"/>
                          <a:cs typeface="Times New Roman"/>
                        </a:rPr>
                        <a:t>діб</a:t>
                      </a:r>
                      <a:r>
                        <a:rPr lang="ru-RU" sz="2000" b="1" dirty="0">
                          <a:solidFill>
                            <a:srgbClr val="002060"/>
                          </a:solidFill>
                          <a:effectLst/>
                          <a:latin typeface="Times New Roman"/>
                          <a:ea typeface="Calibri"/>
                          <a:cs typeface="Times New Roman"/>
                        </a:rPr>
                        <a:t>)</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dirty="0" err="1">
                          <a:solidFill>
                            <a:srgbClr val="002060"/>
                          </a:solidFill>
                          <a:effectLst/>
                          <a:latin typeface="Times New Roman"/>
                          <a:ea typeface="Calibri"/>
                          <a:cs typeface="Times New Roman"/>
                        </a:rPr>
                        <a:t>Заключний</a:t>
                      </a:r>
                      <a:r>
                        <a:rPr lang="ru-RU" sz="2000" b="1" dirty="0">
                          <a:solidFill>
                            <a:srgbClr val="002060"/>
                          </a:solidFill>
                          <a:effectLst/>
                          <a:latin typeface="Times New Roman"/>
                          <a:ea typeface="Calibri"/>
                          <a:cs typeface="Times New Roman"/>
                        </a:rPr>
                        <a:t> </a:t>
                      </a:r>
                      <a:r>
                        <a:rPr lang="ru-RU" sz="2000" b="1" dirty="0" err="1">
                          <a:solidFill>
                            <a:srgbClr val="002060"/>
                          </a:solidFill>
                          <a:effectLst/>
                          <a:latin typeface="Times New Roman"/>
                          <a:ea typeface="Calibri"/>
                          <a:cs typeface="Times New Roman"/>
                        </a:rPr>
                        <a:t>період</a:t>
                      </a:r>
                      <a:r>
                        <a:rPr lang="ru-RU" sz="2000" b="1" dirty="0">
                          <a:solidFill>
                            <a:srgbClr val="002060"/>
                          </a:solidFill>
                          <a:effectLst/>
                          <a:latin typeface="Times New Roman"/>
                          <a:ea typeface="Calibri"/>
                          <a:cs typeface="Times New Roman"/>
                        </a:rPr>
                        <a:t> (25 </a:t>
                      </a:r>
                      <a:r>
                        <a:rPr lang="ru-RU" sz="2000" b="1" dirty="0" err="1">
                          <a:solidFill>
                            <a:srgbClr val="002060"/>
                          </a:solidFill>
                          <a:effectLst/>
                          <a:latin typeface="Times New Roman"/>
                          <a:ea typeface="Calibri"/>
                          <a:cs typeface="Times New Roman"/>
                        </a:rPr>
                        <a:t>діб</a:t>
                      </a:r>
                      <a:r>
                        <a:rPr lang="ru-RU" sz="2000" b="1" dirty="0">
                          <a:solidFill>
                            <a:srgbClr val="002060"/>
                          </a:solidFill>
                          <a:effectLst/>
                          <a:latin typeface="Times New Roman"/>
                          <a:ea typeface="Calibri"/>
                          <a:cs typeface="Times New Roman"/>
                        </a:rPr>
                        <a:t>)</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569332">
                <a:tc>
                  <a:txBody>
                    <a:bodyPr/>
                    <a:lstStyle/>
                    <a:p>
                      <a:pPr algn="ctr">
                        <a:lnSpc>
                          <a:spcPct val="115000"/>
                        </a:lnSpc>
                        <a:spcAft>
                          <a:spcPts val="1000"/>
                        </a:spcAft>
                      </a:pPr>
                      <a:r>
                        <a:rPr lang="ru-RU" sz="2000" b="1">
                          <a:solidFill>
                            <a:srgbClr val="002060"/>
                          </a:solidFill>
                          <a:effectLst/>
                          <a:latin typeface="Times New Roman"/>
                          <a:ea typeface="Calibri"/>
                          <a:cs typeface="Times New Roman"/>
                        </a:rPr>
                        <a:t>Основний раціон (ОР)</a:t>
                      </a:r>
                      <a:endParaRPr lang="ru-RU" sz="2000" b="1">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dirty="0">
                          <a:solidFill>
                            <a:srgbClr val="002060"/>
                          </a:solidFill>
                          <a:effectLst/>
                          <a:latin typeface="Times New Roman"/>
                          <a:ea typeface="Calibri"/>
                          <a:cs typeface="Times New Roman"/>
                        </a:rPr>
                        <a:t>ОР</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a:solidFill>
                            <a:srgbClr val="002060"/>
                          </a:solidFill>
                          <a:effectLst/>
                          <a:latin typeface="Times New Roman"/>
                          <a:ea typeface="Calibri"/>
                          <a:cs typeface="Times New Roman"/>
                        </a:rPr>
                        <a:t>БВМД </a:t>
                      </a:r>
                      <a:r>
                        <a:rPr lang="en-US" sz="2000" b="1">
                          <a:solidFill>
                            <a:srgbClr val="002060"/>
                          </a:solidFill>
                          <a:effectLst/>
                          <a:latin typeface="Times New Roman"/>
                          <a:ea typeface="Calibri"/>
                          <a:cs typeface="Times New Roman"/>
                        </a:rPr>
                        <a:t>(35% </a:t>
                      </a:r>
                      <a:r>
                        <a:rPr lang="uk-UA" sz="2000" b="1">
                          <a:solidFill>
                            <a:srgbClr val="002060"/>
                          </a:solidFill>
                          <a:effectLst/>
                          <a:latin typeface="Times New Roman"/>
                          <a:ea typeface="Calibri"/>
                          <a:cs typeface="Times New Roman"/>
                        </a:rPr>
                        <a:t>карбаміду</a:t>
                      </a:r>
                      <a:r>
                        <a:rPr lang="en-US" sz="2000" b="1">
                          <a:solidFill>
                            <a:srgbClr val="002060"/>
                          </a:solidFill>
                          <a:effectLst/>
                          <a:latin typeface="Times New Roman"/>
                          <a:ea typeface="Calibri"/>
                          <a:cs typeface="Times New Roman"/>
                        </a:rPr>
                        <a:t>)</a:t>
                      </a:r>
                      <a:r>
                        <a:rPr lang="ru-RU" sz="2000" b="1">
                          <a:solidFill>
                            <a:srgbClr val="002060"/>
                          </a:solidFill>
                          <a:effectLst/>
                          <a:latin typeface="Times New Roman"/>
                          <a:ea typeface="Calibri"/>
                          <a:cs typeface="Times New Roman"/>
                        </a:rPr>
                        <a:t>у </a:t>
                      </a:r>
                      <a:endParaRPr lang="ru-RU" sz="2000" b="1">
                        <a:solidFill>
                          <a:srgbClr val="002060"/>
                        </a:solidFill>
                        <a:effectLst/>
                        <a:latin typeface="Calibri"/>
                        <a:ea typeface="Calibri"/>
                        <a:cs typeface="Times New Roman"/>
                      </a:endParaRPr>
                    </a:p>
                    <a:p>
                      <a:pPr algn="ctr">
                        <a:lnSpc>
                          <a:spcPct val="115000"/>
                        </a:lnSpc>
                        <a:spcAft>
                          <a:spcPts val="1000"/>
                        </a:spcAft>
                      </a:pPr>
                      <a:r>
                        <a:rPr lang="ru-RU" sz="2000" b="1">
                          <a:solidFill>
                            <a:srgbClr val="002060"/>
                          </a:solidFill>
                          <a:effectLst/>
                          <a:latin typeface="Times New Roman"/>
                          <a:ea typeface="Calibri"/>
                          <a:cs typeface="Times New Roman"/>
                        </a:rPr>
                        <a:t>складі раціону</a:t>
                      </a:r>
                      <a:endParaRPr lang="ru-RU" sz="2000" b="1">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dirty="0">
                          <a:solidFill>
                            <a:srgbClr val="002060"/>
                          </a:solidFill>
                          <a:effectLst/>
                          <a:latin typeface="Times New Roman"/>
                          <a:ea typeface="Calibri"/>
                          <a:cs typeface="Times New Roman"/>
                        </a:rPr>
                        <a:t>ОР</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1000"/>
                        </a:spcAft>
                      </a:pPr>
                      <a:r>
                        <a:rPr lang="ru-RU" sz="2000" b="1" dirty="0">
                          <a:solidFill>
                            <a:srgbClr val="002060"/>
                          </a:solidFill>
                          <a:effectLst/>
                          <a:latin typeface="Times New Roman"/>
                          <a:ea typeface="Calibri"/>
                          <a:cs typeface="Times New Roman"/>
                        </a:rPr>
                        <a:t>ОР</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bl>
          </a:graphicData>
        </a:graphic>
      </p:graphicFrame>
      <p:sp>
        <p:nvSpPr>
          <p:cNvPr id="4" name="Rectangle 1"/>
          <p:cNvSpPr>
            <a:spLocks noGrp="1" noChangeArrowheads="1"/>
          </p:cNvSpPr>
          <p:nvPr>
            <p:ph type="title"/>
          </p:nvPr>
        </p:nvSpPr>
        <p:spPr bwMode="auto">
          <a:xfrm>
            <a:off x="557964" y="548680"/>
            <a:ext cx="8173135" cy="523220"/>
          </a:xfrm>
          <a:prstGeom prst="rect">
            <a:avLst/>
          </a:prstGeom>
          <a:solidFill>
            <a:schemeClr val="bg2">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ru-RU" altLang="ru-RU" sz="28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Схема </a:t>
            </a:r>
            <a:r>
              <a:rPr kumimoji="0" lang="ru-RU" altLang="ru-RU" sz="2800" b="1" i="0" u="none" strike="noStrike" cap="none" normalizeH="0" baseline="0" dirty="0" err="1">
                <a:ln>
                  <a:noFill/>
                </a:ln>
                <a:solidFill>
                  <a:srgbClr val="C00000"/>
                </a:solidFill>
                <a:effectLst/>
                <a:latin typeface="Times New Roman" pitchFamily="18" charset="0"/>
                <a:ea typeface="Calibri" pitchFamily="34" charset="0"/>
                <a:cs typeface="Times New Roman" pitchFamily="18" charset="0"/>
              </a:rPr>
              <a:t>досліду</a:t>
            </a:r>
            <a:r>
              <a:rPr kumimoji="0" lang="ru-RU" altLang="ru-RU" sz="28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 з </a:t>
            </a:r>
            <a:r>
              <a:rPr kumimoji="0" lang="ru-RU" altLang="ru-RU" sz="2800" b="1" i="0" u="none" strike="noStrike" cap="none" normalizeH="0" baseline="0" dirty="0" err="1">
                <a:ln>
                  <a:noFill/>
                </a:ln>
                <a:solidFill>
                  <a:srgbClr val="C00000"/>
                </a:solidFill>
                <a:effectLst/>
                <a:latin typeface="Times New Roman" pitchFamily="18" charset="0"/>
                <a:ea typeface="Calibri" pitchFamily="34" charset="0"/>
                <a:cs typeface="Times New Roman" pitchFamily="18" charset="0"/>
              </a:rPr>
              <a:t>виділенням</a:t>
            </a:r>
            <a:r>
              <a:rPr kumimoji="0" lang="ru-RU" altLang="ru-RU" sz="28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 </a:t>
            </a:r>
            <a:r>
              <a:rPr kumimoji="0" lang="ru-RU" altLang="ru-RU" sz="2800" b="1" i="0" u="none" strike="noStrike" cap="none" normalizeH="0" baseline="0" dirty="0" err="1">
                <a:ln>
                  <a:noFill/>
                </a:ln>
                <a:solidFill>
                  <a:srgbClr val="C00000"/>
                </a:solidFill>
                <a:effectLst/>
                <a:latin typeface="Times New Roman" pitchFamily="18" charset="0"/>
                <a:ea typeface="Calibri" pitchFamily="34" charset="0"/>
                <a:cs typeface="Times New Roman" pitchFamily="18" charset="0"/>
              </a:rPr>
              <a:t>перехідного</a:t>
            </a:r>
            <a:r>
              <a:rPr kumimoji="0" lang="ru-RU" altLang="ru-RU" sz="28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 </a:t>
            </a:r>
            <a:r>
              <a:rPr kumimoji="0" lang="ru-RU" altLang="ru-RU" sz="2800" b="1" i="0" u="none" strike="noStrike" cap="none" normalizeH="0" baseline="0" dirty="0" err="1">
                <a:ln>
                  <a:noFill/>
                </a:ln>
                <a:solidFill>
                  <a:srgbClr val="C00000"/>
                </a:solidFill>
                <a:effectLst/>
                <a:latin typeface="Times New Roman" pitchFamily="18" charset="0"/>
                <a:ea typeface="Calibri" pitchFamily="34" charset="0"/>
                <a:cs typeface="Times New Roman" pitchFamily="18" charset="0"/>
              </a:rPr>
              <a:t>періоду</a:t>
            </a:r>
            <a:r>
              <a:rPr kumimoji="0" lang="ru-RU" altLang="ru-RU" sz="28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 </a:t>
            </a:r>
            <a:endParaRPr kumimoji="0" lang="ru-RU" altLang="ru-RU" sz="2800" b="0" i="0" u="none" strike="noStrike" cap="none" normalizeH="0" baseline="0" dirty="0">
              <a:ln>
                <a:noFill/>
              </a:ln>
              <a:solidFill>
                <a:srgbClr val="C00000"/>
              </a:solidFill>
              <a:effectLst/>
              <a:latin typeface="Arial" pitchFamily="34" charset="0"/>
              <a:cs typeface="Arial" pitchFamily="34" charset="0"/>
            </a:endParaRPr>
          </a:p>
        </p:txBody>
      </p:sp>
      <p:sp>
        <p:nvSpPr>
          <p:cNvPr id="5" name="Прямоугольник 4"/>
          <p:cNvSpPr/>
          <p:nvPr/>
        </p:nvSpPr>
        <p:spPr>
          <a:xfrm>
            <a:off x="323528" y="4869160"/>
            <a:ext cx="8424936" cy="172819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ru-RU" b="1" dirty="0">
                <a:solidFill>
                  <a:srgbClr val="002060"/>
                </a:solidFill>
                <a:latin typeface="Times New Roman" panose="02020603050405020304" pitchFamily="18" charset="0"/>
                <a:cs typeface="Times New Roman" panose="02020603050405020304" pitchFamily="18" charset="0"/>
              </a:rPr>
              <a:t>У </a:t>
            </a:r>
            <a:r>
              <a:rPr lang="ru-RU" b="1" dirty="0" err="1">
                <a:solidFill>
                  <a:srgbClr val="002060"/>
                </a:solidFill>
                <a:latin typeface="Times New Roman" panose="02020603050405020304" pitchFamily="18" charset="0"/>
                <a:cs typeface="Times New Roman" panose="02020603050405020304" pitchFamily="18" charset="0"/>
              </a:rPr>
              <a:t>схемі</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досліду</a:t>
            </a:r>
            <a:r>
              <a:rPr lang="ru-RU" b="1" dirty="0">
                <a:solidFill>
                  <a:srgbClr val="002060"/>
                </a:solidFill>
                <a:latin typeface="Times New Roman" panose="02020603050405020304" pitchFamily="18" charset="0"/>
                <a:cs typeface="Times New Roman" panose="02020603050405020304" pitchFamily="18" charset="0"/>
              </a:rPr>
              <a:t> з </a:t>
            </a:r>
            <a:r>
              <a:rPr lang="ru-RU" b="1" dirty="0" err="1">
                <a:solidFill>
                  <a:srgbClr val="002060"/>
                </a:solidFill>
                <a:latin typeface="Times New Roman" panose="02020603050405020304" pitchFamily="18" charset="0"/>
                <a:cs typeface="Times New Roman" panose="02020603050405020304" pitchFamily="18" charset="0"/>
              </a:rPr>
              <a:t>вивчення</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перетравності</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поживних</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речовин</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кормів</a:t>
            </a:r>
            <a:endParaRPr lang="ru-RU" b="1" dirty="0">
              <a:solidFill>
                <a:srgbClr val="002060"/>
              </a:solidFill>
              <a:latin typeface="Times New Roman" panose="02020603050405020304" pitchFamily="18" charset="0"/>
              <a:cs typeface="Times New Roman" panose="02020603050405020304" pitchFamily="18" charset="0"/>
            </a:endParaRPr>
          </a:p>
          <a:p>
            <a:pPr algn="ctr"/>
            <a:r>
              <a:rPr lang="ru-RU" b="1" dirty="0" err="1">
                <a:solidFill>
                  <a:srgbClr val="002060"/>
                </a:solidFill>
                <a:latin typeface="Times New Roman" panose="02020603050405020304" pitchFamily="18" charset="0"/>
                <a:cs typeface="Times New Roman" panose="02020603050405020304" pitchFamily="18" charset="0"/>
              </a:rPr>
              <a:t>заключний</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період</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пропускають</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Тривалість</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підготовчого</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періоду</a:t>
            </a:r>
            <a:r>
              <a:rPr lang="ru-RU" b="1" dirty="0">
                <a:solidFill>
                  <a:srgbClr val="002060"/>
                </a:solidFill>
                <a:latin typeface="Times New Roman" panose="02020603050405020304" pitchFamily="18" charset="0"/>
                <a:cs typeface="Times New Roman" panose="02020603050405020304" pitchFamily="18" charset="0"/>
              </a:rPr>
              <a:t> в </a:t>
            </a:r>
            <a:r>
              <a:rPr lang="ru-RU" b="1" dirty="0" err="1">
                <a:solidFill>
                  <a:srgbClr val="002060"/>
                </a:solidFill>
                <a:latin typeface="Times New Roman" panose="02020603050405020304" pitchFamily="18" charset="0"/>
                <a:cs typeface="Times New Roman" panose="02020603050405020304" pitchFamily="18" charset="0"/>
              </a:rPr>
              <a:t>дослідах</a:t>
            </a:r>
            <a:r>
              <a:rPr lang="ru-RU" b="1" dirty="0">
                <a:solidFill>
                  <a:srgbClr val="002060"/>
                </a:solidFill>
                <a:latin typeface="Times New Roman" panose="02020603050405020304" pitchFamily="18" charset="0"/>
                <a:cs typeface="Times New Roman" panose="02020603050405020304" pitchFamily="18" charset="0"/>
              </a:rPr>
              <a:t> з </a:t>
            </a:r>
            <a:r>
              <a:rPr lang="ru-RU" b="1" dirty="0" err="1">
                <a:solidFill>
                  <a:srgbClr val="002060"/>
                </a:solidFill>
                <a:latin typeface="Times New Roman" panose="02020603050405020304" pitchFamily="18" charset="0"/>
                <a:cs typeface="Times New Roman" panose="02020603050405020304" pitchFamily="18" charset="0"/>
              </a:rPr>
              <a:t>жуйними</a:t>
            </a:r>
            <a:r>
              <a:rPr lang="ru-RU" b="1" dirty="0">
                <a:solidFill>
                  <a:srgbClr val="002060"/>
                </a:solidFill>
                <a:latin typeface="Times New Roman" panose="02020603050405020304" pitchFamily="18" charset="0"/>
                <a:cs typeface="Times New Roman" panose="02020603050405020304" pitchFamily="18" charset="0"/>
              </a:rPr>
              <a:t> і </a:t>
            </a:r>
            <a:r>
              <a:rPr lang="ru-RU" b="1" dirty="0" err="1">
                <a:solidFill>
                  <a:srgbClr val="002060"/>
                </a:solidFill>
                <a:latin typeface="Times New Roman" panose="02020603050405020304" pitchFamily="18" charset="0"/>
                <a:cs typeface="Times New Roman" panose="02020603050405020304" pitchFamily="18" charset="0"/>
              </a:rPr>
              <a:t>кіньми</a:t>
            </a:r>
            <a:r>
              <a:rPr lang="ru-RU" b="1" dirty="0">
                <a:solidFill>
                  <a:srgbClr val="002060"/>
                </a:solidFill>
                <a:latin typeface="Times New Roman" panose="02020603050405020304" pitchFamily="18" charset="0"/>
                <a:cs typeface="Times New Roman" panose="02020603050405020304" pitchFamily="18" charset="0"/>
              </a:rPr>
              <a:t> становить 10-15 </a:t>
            </a:r>
            <a:r>
              <a:rPr lang="ru-RU" b="1" dirty="0" err="1">
                <a:solidFill>
                  <a:srgbClr val="002060"/>
                </a:solidFill>
                <a:latin typeface="Times New Roman" panose="02020603050405020304" pitchFamily="18" charset="0"/>
                <a:cs typeface="Times New Roman" panose="02020603050405020304" pitchFamily="18" charset="0"/>
              </a:rPr>
              <a:t>діб</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свиньми</a:t>
            </a:r>
            <a:r>
              <a:rPr lang="ru-RU" b="1" dirty="0">
                <a:solidFill>
                  <a:srgbClr val="002060"/>
                </a:solidFill>
                <a:latin typeface="Times New Roman" panose="02020603050405020304" pitchFamily="18" charset="0"/>
                <a:cs typeface="Times New Roman" panose="02020603050405020304" pitchFamily="18" charset="0"/>
              </a:rPr>
              <a:t> - 10, птицею - 5-7 </a:t>
            </a:r>
            <a:r>
              <a:rPr lang="ru-RU" b="1" dirty="0" err="1">
                <a:solidFill>
                  <a:srgbClr val="002060"/>
                </a:solidFill>
                <a:latin typeface="Times New Roman" panose="02020603050405020304" pitchFamily="18" charset="0"/>
                <a:cs typeface="Times New Roman" panose="02020603050405020304" pitchFamily="18" charset="0"/>
              </a:rPr>
              <a:t>діб</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обліковий</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відповідно</a:t>
            </a:r>
            <a:r>
              <a:rPr lang="ru-RU" b="1" dirty="0">
                <a:solidFill>
                  <a:srgbClr val="002060"/>
                </a:solidFill>
                <a:latin typeface="Times New Roman" panose="02020603050405020304" pitchFamily="18" charset="0"/>
                <a:cs typeface="Times New Roman" panose="02020603050405020304" pitchFamily="18" charset="0"/>
              </a:rPr>
              <a:t>, - 7-10, 7 і 5-6 </a:t>
            </a:r>
            <a:r>
              <a:rPr lang="ru-RU" b="1" dirty="0" err="1">
                <a:solidFill>
                  <a:srgbClr val="002060"/>
                </a:solidFill>
                <a:latin typeface="Times New Roman" panose="02020603050405020304" pitchFamily="18" charset="0"/>
                <a:cs typeface="Times New Roman" panose="02020603050405020304" pitchFamily="18" charset="0"/>
              </a:rPr>
              <a:t>діб</a:t>
            </a:r>
            <a:r>
              <a:rPr lang="ru-RU" b="1"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05428712"/>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TM02455596[[fn=Весна]]</Template>
  <TotalTime>291</TotalTime>
  <Words>2379</Words>
  <Application>Microsoft Office PowerPoint</Application>
  <PresentationFormat>Екран (4:3)</PresentationFormat>
  <Paragraphs>107</Paragraphs>
  <Slides>28</Slides>
  <Notes>1</Notes>
  <HiddenSlides>0</HiddenSlides>
  <MMClips>0</MMClips>
  <ScaleCrop>false</ScaleCrop>
  <HeadingPairs>
    <vt:vector size="6" baseType="variant">
      <vt:variant>
        <vt:lpstr>Використані шрифти</vt:lpstr>
      </vt:variant>
      <vt:variant>
        <vt:i4>8</vt:i4>
      </vt:variant>
      <vt:variant>
        <vt:lpstr>Тема</vt:lpstr>
      </vt:variant>
      <vt:variant>
        <vt:i4>1</vt:i4>
      </vt:variant>
      <vt:variant>
        <vt:lpstr>Заголовки слайдів</vt:lpstr>
      </vt:variant>
      <vt:variant>
        <vt:i4>28</vt:i4>
      </vt:variant>
    </vt:vector>
  </HeadingPairs>
  <TitlesOfParts>
    <vt:vector size="37" baseType="lpstr">
      <vt:lpstr>Arial</vt:lpstr>
      <vt:lpstr>Calibri</vt:lpstr>
      <vt:lpstr>Courier New</vt:lpstr>
      <vt:lpstr>Times New Roman</vt:lpstr>
      <vt:lpstr>TimesNewRomanPS-BoldItalicMT</vt:lpstr>
      <vt:lpstr>TimesNewRomanPSMT</vt:lpstr>
      <vt:lpstr>Verdana</vt:lpstr>
      <vt:lpstr>Wingdings 2</vt:lpstr>
      <vt:lpstr>Spring</vt:lpstr>
      <vt:lpstr>ЛЕКЦІЯ  2  Методи наукових досліджень у тваринництві </vt:lpstr>
      <vt:lpstr>     ЗМІСТ   1. Принципи класифікації методів  постановки досліджень з технології виробництва продукції тваринництва 2. Метод періодів 3. Метод груп 4. Метод мініатюрного стада 5. Метод груп-періодів </vt:lpstr>
      <vt:lpstr> Література: 1. Ібатуллін І.І., Жукорський О.М., Бащенко М.І., та ін. Методологія та організація наукових досліджень у тваринництві : посібник. Київ : Аграрна наука, 2017. 327 с.  2. Важинський С. Е., Щербак Т. І. Методика та організація наукових досліджень : Навчальний посібник .  Суми, 2016. 260 с. 3. Методологічні основи та методи наукових досліджень у ветеринарній гігієні, санітарії та експертизі: навчально-методичний посібник   [Антоненко П.П., Доровських А.В., Високос М.П., Милостивий Р.В., Калиниченко О.О., Василенко Т.О.Дніпро]: «Свідлер А.Л.», 2018. 276 с. 4.Яблонський В. А., Яблонська О. В.  Методологія і методи наукових досліджень у тваринництві та ветеринарній медицині. К., 2014.  512с. 5. Яремчук О.С., Льотка Г. І., Поліщук Т.В. Методологія та організація наукових досліджень у ветеринарній гігієні, санітарії та експертизі: навчальний посібник. – Вінниця: ВНАУ, 2020.  297 с.  </vt:lpstr>
      <vt:lpstr>Принципи класифікації методів  постановки досліджень з технології виробництва продукції тваринництва Методи постановки зоотехнічного досліду ґрунтуються на рівності або схожості усіх його факторів, крім досліджуваного, тобто за своєю суттю  досліди є порівняльними.  У дослідах може порівнюватись:  ˗ дія різних факторів на одних і тих самих або на схожих твари ( піддослідні тварини за спадково-конституційними ознаками- схожі, а досліджувані фактори умов життя (годівля, утримання..) – різними;  ˗ дія одного і того самого фактора на різних тварин (піддослідні тварини мають різнитись за видом, статтю, віком, типом конституції, породою, продуктивністю, фізіологічним станом, а умови утримання і годівлі їх повинні бути максимально схожими);  ˗ одночасна дія обох факторів (як спадково-конституційних, так і факторів зовнішнього середовища).  </vt:lpstr>
      <vt:lpstr>    2. Метод періодів   Суть методу періодів у тому, що дослід проводиться тільки на одній групі тварин. При цьому вивчають вплив одного фактора протягом кількох послідовних періодів досліду.   Недолік методу - на результат досліду впливає  фактор часу з властивими для нього наслідками змінами тварини з часом, тривалості світового дня, складу й поживності кормів та ін.   Застосовувують лише у короткотривалих (не більше 3-4 міс.) дослідах на дорослих тваринах, зокрема, у дослідах з годівлі  сільськогоспо-дарських тварин. </vt:lpstr>
      <vt:lpstr>Для досліду підбирають не менше п'яти схожих тварин.   За однакової породи і статі допустима різниця між дослідними тваринами і  середнім показником по групі:  - у живій масі і продуктивності - до 5 відсотків;  - у віці - до 5 відсотків нормального строку виробничого використання;  - у строках вагітності - до 5 відсотків від тривалості вагітності;  - у часі опоросу, окоту - до 3-6 днів;  - отелення і вижереблення - до 11-14 днів.  </vt:lpstr>
      <vt:lpstr>1.Загальна схема постановки досліду за методом періодів </vt:lpstr>
      <vt:lpstr> У  перший  дослідний  період  тварини  перебувають  на основному раціоні;  у  другому дослідному періоді - вводиться досліджуваний фактор. Перший дослідний період відносно другого вважається контрольним.   У заключний період досліду, який за умовами схожий з першим, підтверджують, чи дійсно зміни продуктивності та інших показників у другий (головний) дослідний період визначаються дією фактора, що вивчається.   У випадку, коли досліджується дія фактора, якому передувала тривала адаптація тварин, у схемі перед заключним періодом з метою уникнення післядії фактора на результати цього періоду виділяють перехідний період. </vt:lpstr>
      <vt:lpstr>Схема досліду з виділенням перехідного періоду </vt:lpstr>
      <vt:lpstr>Схема диференційованого досліду з вивчення перетравності кормів </vt:lpstr>
      <vt:lpstr>За даними двох дослідів обчислюють перетравність поживних речовин досліджуваного корму.         Наприклад, у першій частині досліду встановлено, що із основного раціону бичком перетравлено 550 г протеїну; у другій, коли згодовувалось 80 відсотків основного Раціону і 30 відсотків досліджуваного корму (3 кг кукурудзяної дерті), його перетравлено 600 г.         Отже, із кукурудзяної дерті перетравлено 600-(550х70:100)=215 г протеїну. Оскільки за даними зоотехнічного аналізу в 3 кг цієї дерті міститься 284 г протеїну, коефіцієнт перетравності його в кукурудзяній дерті становить 215:284х100=75,7%. Так само розраховують перетравність і решти поживних речовин корму. </vt:lpstr>
      <vt:lpstr>При проведенні дослідів з  вивчення перетравності кормів передбачено  ретельний  облік  спожитих  кормів  і виділеного  калу,  який збирають від кожної тварини окремо у відповідну місткість.   Щодня  відбирають  зразки  соковитих кормів,  з'їдів  і калу у скляні або поліетиленові  банки,  консервують  їх за допомогою  хімічних речовин  і зберігають у холодильнику.  Після закінчення облікового періоду досліду відібрані  зразки кормів, з'їдів і калу висушують при температурі 60-65°С до постійної маси, розмелюють, уміщають у банки з притертою кришкою, де зберігають до аналізу. </vt:lpstr>
      <vt:lpstr>Клітки для фізіологічного досліду</vt:lpstr>
      <vt:lpstr>Незважаючи на те, що при використанні методу періодів пєредбачається формування тільки однієї групи тварин, дослід можна проводити на 2-3 групах, вважаючи кожну з них об'єктом окремого досліду.  Результати таких дослідів не порівнюються між собою,  тому немає потреби в такому випадку підбирати в групи аналогічних тварин. Якщо ж це вдається, то такий дослід вважають поставленим уже за методом паралельних груп-періодів. </vt:lpstr>
      <vt:lpstr>      3.Метод груп   Цим методом вивчають одночасно дію порівнюваних факторів, але на різних тваринах. Вплив часу на результат досліду тут виключається, а вплив індивідуальних особливостей - пом'якшується або усувається шляхом підбору особин з високим ступенем схожості та збільшення піддослідного поголів'я.   Тривалість експерименту, поставленого методом груп, залежить від мети дослідження та можливостей господарського забезпечення. Інколи він може тривати роками за участю кількох поколінь тварин. Вік і фізіологічний стан їх, на відміну від методу періодів, не лімітують. </vt:lpstr>
      <vt:lpstr>Схема постановки досліду методом груп</vt:lpstr>
      <vt:lpstr>У зрівняльний період -визначають максимальну аналогічність підібраних у контрольну і дослідні групи тварин. Тривалість залежить від виду тварин та досліджуваних факторів, умов попереднього утримання і годівлі:  жуйні - 30-40,  свині-  20-30 днів.  Останні 6-10 вважаються обліковими, а решта - підготовчими.  Годують і утримують піддослідних тварин у цей період однаково, визначаючи їх енергію росту, продуктивність та інші показники, передбачені методикою.  Порівнюючи отримані результати проводять вирівнювання груп, шляхом переведення  тварин із групи в групу. </vt:lpstr>
      <vt:lpstr>У головний період досліду переведення тварин із групи в групу не допускається, а вибуття їх з досліду можливе тільки внаслідок нещасного випадку або хвороби.    З першого дня головного періоду вводять у дію досліджуваний фактор або комплекс факторів і здійснюють контрольні визначення, передбачені методикою. Тривалість цього періоду залежить від завдань дослідження і може становити від кількох тижнів до кількох місяців і навіть років. Найчастіше він відповідає тривалості и виробничого циклу або певній фазі фізіологічного стану тварини (лактація, яйцекладка, тільність, поросність тощо). У головному періоді виділяють обліковий підперіод, протягом якого визначають різні показники (перетравність поживних речовин раціонів, гематологічні та ін.).    </vt:lpstr>
      <vt:lpstr>Заключний період  необхідний для того, щоб переконатися, що за однакових умов годівлі і утримання тварини різних груп давали схожі результати, тобто різниця між ними в головний період залежить тільки від досліджуваного фактора. Його можна виділяти лише в дослідах з дорослими тваринами.   Залежно від мети і умов постановки експерименту методом груп можна скористатися кількома його різновидами, основними з яких є метод пар-аналогів та метод збалансованих груп-аналогів. </vt:lpstr>
      <vt:lpstr>Кількість тварин у групах:  При визначенні піддослідного поголів'я враховують походження та вік тварин. Чим молодша тварина, тим більша вона схильна до мінливості ознак. Так, у телят молочного віку коефіцієнт мінливості ознак значно вищий, ніж у зрілому віці. Це треба враховувати, визначаючи кількість тварин у дослідах з великою рогатою худобою та свиньми, пов'язаних з вивченням факторів годівлі та утримання.  При вивченні питань годівлі кількість молодняку свиней у групі може бути 10-16 голів. При вивченні питань відтворення та характеристики отелів, окотів, опоросів бажано, щоб у групі було мінімум 25-30 тварин. </vt:lpstr>
      <vt:lpstr>Метод збалансованих груп-аналогів застосовують при недостатньому поголів‘ї тварин, їх неоднорідність, відсутність даних про походження та попередні умови годівлі й утримання. Кількість піддослідних тварин збільшують у 1,5-2 рази порівняно з методом пар-аналогів. Піддослідні групи вирівнюють за ознаками тварин (живою масою, віком, фізіологічним станом), які до них входять. Розподіляють тварин по групах довільно, згладжуючи цим їх спадкові відмінності.  Визначають середні показники по групах. Якщо ці показники різняться між собою більш як на 5 відсотків, то їх балансують переведенням кількох тварин з групи в групу. </vt:lpstr>
      <vt:lpstr> Метод груп-аналогів більше підходить для підбору  тварин,  ріст яких закінчився, оскільки фенотипові якості їх під час досліду залишаються стабільними, тоді як у молодняку спадкові якості можуть набути нових властивостей не лише завдяки досліджуваним факторам, а і внаслідок неврахованих генотипових відмінностей.  Обнадійливими результати такого підбору тварин можуть бути тільки за умови статистичної обробки даних та високого ступеня вірогідності. Як правило, ним користуються при вивченні питань, які не потребують глибоких фізіологічних і біохімічних досліджень. </vt:lpstr>
      <vt:lpstr>4. Метод міні-стада.  Використовують при проведенні тривалих досліджень при вивченні різних технологій виробництва продукції тваринництва (прив'язне і безприв'язне утримання великої рогатої худоби, підлогове й кліткове утримання птиці тощо), а також генетичних факторів продуктивності (порода, породність, походження та ін.). Суть методу -із загального поголів’я худоби відбирається група тварин, яка є копією основного стада по віку, породності, живій масі, продуктивності і фізіологічному стану.  Залежно від завдань можуть бути сформовано декілька міні стад. Міністадо служить дослідною групою, а загальне стадо – контрольною.  Склад тварин в міністаді різний, оскільки він відображає структуру основного стада. </vt:lpstr>
      <vt:lpstr>Перевага методу  - в зв’язку з різнорідністю тварин в групі є можливість вивчити вплив різних факторів на тварин різного віку і рівня продуктивності.   При формуванні міні-стада усе поголів'я тварин умовно поділяють на групи з урахуванням породності, віку, живої маси, продуктивності, фізіологічного стану і від кожної групи довільно  відбирають 10-15 відсотків тварин.   Кожну відповідну групу, відібрану за продуктивністю, у свою чергу, поділяють на підгрупи з урахуванням віку, живої маси, фізіологічного стану, з яких і відбирають необхідну кількість тварин для міні-стада. </vt:lpstr>
      <vt:lpstr>5.Метод груп-періодів  Метод паралельних груп- періодів використовують для одночасного порівняльного вивчення двох і більше факторів на відповідній кількості груп тварин.  Загальна схема досліду залишається такою самою, як і методу періодів , проте, кількість груп зростає відповідно до кількості досліджуваних факторів.   У такому досліді можлива незалежна оцінка факторів, що вивчаються, а також порівняння їх відносної ефективності, якщо дослідні групи були достатньо аналогічними. </vt:lpstr>
      <vt:lpstr>Метод груп-періодів із зворотним заміщенням, використовують для постановки дослідів лише на тваринах, ріст яких закінчився. Із трьох підібраних за методом пар-аналогів або збалансованих груп одну приймають за контрольну, інші - за дослідні.  Кількість тварин у кожній групі не перевищує рекомендованої за методом періодів, тобто вона значно менша, ніж при використанні методу груп. Це сприяє здешевленню досліду і підвищує вірогідність його результатів. </vt:lpstr>
      <vt:lpstr>Час досліду, як прийнято, поділяють на зрівняльний, перехідний і дослідний періоди.   В окремих дослідах застосовують метод груп - періодів із зворотним заміщенням без контрольної групи.   Тоді в схему досліду вводять заключний період, тобто тварин переводять в умови, які во ни мали на початку досліду.  При використанні методу груп-періодів із зворотним заміщенням без контрольної групи досліджувані показники порівнюють одночасно між групами і за періодами досліду в кожній групі. </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   Методи наукових досліджень у тваринництві</dc:title>
  <dc:creator>USER</dc:creator>
  <cp:lastModifiedBy>Татьяна Голубенко</cp:lastModifiedBy>
  <cp:revision>36</cp:revision>
  <dcterms:created xsi:type="dcterms:W3CDTF">2021-04-02T10:07:59Z</dcterms:created>
  <dcterms:modified xsi:type="dcterms:W3CDTF">2024-10-01T09:13:33Z</dcterms:modified>
</cp:coreProperties>
</file>