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0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15401-000C-4C63-9667-E80BAE01F3BC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E31C-3956-4E14-941F-0FC800F7C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8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E31C-3956-4E14-941F-0FC800F7C1B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1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4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1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2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1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81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8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3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89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6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7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9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7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8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4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B2AB0-5C08-45D6-BDCF-A90C842F9517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85B11D-8F5D-423B-91EC-8F7B9DFBF8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8067" y="708032"/>
            <a:ext cx="8158690" cy="838194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ПРАКТИЧНЕ ЗАНЯТТЯ №1 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2476" y="1394936"/>
            <a:ext cx="10629898" cy="2736796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Тема:</a:t>
            </a:r>
            <a:endParaRPr lang="uk-UA" sz="36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33" y="3009050"/>
            <a:ext cx="5571067" cy="304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1076" y="2133600"/>
            <a:ext cx="56578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Взаємозв‘язок </a:t>
            </a:r>
            <a:r>
              <a:rPr lang="uk-UA" sz="4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між рівнем </a:t>
            </a:r>
            <a:r>
              <a:rPr lang="uk-UA" sz="44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годівлі</a:t>
            </a:r>
            <a:r>
              <a:rPr lang="uk-UA" sz="44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тварин та їх продуктивністю</a:t>
            </a:r>
            <a:endParaRPr lang="ru-RU" sz="44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5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525" y="600362"/>
            <a:ext cx="10906125" cy="557876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продуктивний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продукція тваринництва різна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молоко, приріст маси, приріст вагітності. </a:t>
            </a:r>
            <a:endParaRPr lang="uk-UA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</a:t>
            </a:r>
            <a:r>
              <a:rPr lang="uk-UA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енергії для синтезу молока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значній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мірі залежить від вмісту жиру. Норму на надій у корів можна розрахувати за формулою:</a:t>
            </a:r>
          </a:p>
          <a:p>
            <a:pPr>
              <a:lnSpc>
                <a:spcPct val="80000"/>
              </a:lnSpc>
            </a:pPr>
            <a:r>
              <a:rPr lang="uk-UA" alt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Нлакт</a:t>
            </a:r>
            <a:r>
              <a:rPr lang="uk-UA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 х Ж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uk-UA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 </a:t>
            </a:r>
            <a:r>
              <a:rPr lang="uk-UA" alt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мДжОЕ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де: </a:t>
            </a:r>
          </a:p>
          <a:p>
            <a:pPr>
              <a:lnSpc>
                <a:spcPct val="80000"/>
              </a:lnSpc>
            </a:pPr>
            <a:r>
              <a:rPr lang="uk-UA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добовий надій, Ж-%жиру.</a:t>
            </a:r>
          </a:p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uk-UA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лактуючих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самиць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 слід враховувати середні затрати енергії на 1 кг молока:</a:t>
            </a:r>
          </a:p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свиноматки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 </a:t>
            </a:r>
            <a:r>
              <a:rPr lang="uk-UA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вівцематки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 </a:t>
            </a:r>
            <a:r>
              <a:rPr lang="uk-UA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кобил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uk-UA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приріст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живої маси тварини затрачують від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uk-UA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(2,5 </a:t>
            </a:r>
            <a:r>
              <a:rPr lang="uk-UA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к.од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після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 до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14-137 </a:t>
            </a:r>
            <a:r>
              <a:rPr lang="uk-UA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10-12 </a:t>
            </a:r>
            <a:r>
              <a:rPr lang="uk-UA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к.од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заключному періоді відгодівлі. В середньому затрати на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 приросту молодих ростучих тварин приймають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</a:t>
            </a:r>
            <a:r>
              <a:rPr lang="uk-UA" alt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показник дійсний і для оцінки затрат на приріст вагітних 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самок.</a:t>
            </a:r>
            <a:endParaRPr lang="uk-UA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3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3900" y="676275"/>
            <a:ext cx="10839450" cy="5521324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altLang="ru-RU" dirty="0" smtClean="0"/>
              <a:t>     	</a:t>
            </a:r>
            <a:r>
              <a:rPr lang="uk-UA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</a:t>
            </a: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тварин перебувають у тісному зв'язку з живленням, з його якістю. Неправильне, хоча б деякому відношенні, живлення може бути причиною розладу функцій, захворювань і навіть смерті тварин. </a:t>
            </a:r>
            <a:endParaRPr lang="uk-UA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 </a:t>
            </a: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тварини, від яких одержали однакову продукцію при різній годівлі можуть набути в результаті цього різного стану фізіологічних функцій, здоров'я. У першої з них стан погіршиться, а в другої залишиться незмінним, або   навіть   поліпшиться.   Зважаючи на одержану продукцію, живлення цих тварин можна вважати повноцінним, а враховуючи зміну їх стану, рівноцінним його вважати не можна.</a:t>
            </a:r>
          </a:p>
        </p:txBody>
      </p:sp>
    </p:spTree>
    <p:extLst>
      <p:ext uri="{BB962C8B-B14F-4D97-AF65-F5344CB8AC3E}">
        <p14:creationId xmlns:p14="http://schemas.microsoft.com/office/powerpoint/2010/main" val="120848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5" y="568325"/>
            <a:ext cx="10734675" cy="570865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uk-UA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Часом </a:t>
            </a: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з'їдає корму більше, ніж їй потрібно на підтримання життя та утворення молока. Надлишок енергії поживних речовин резервується в тілі у вигляді жиру й білка. </a:t>
            </a:r>
            <a:endParaRPr lang="uk-UA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надлишкової обмінної енергії на відкладання в тілі перебуває у межах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- 50%. </a:t>
            </a: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дією факторів самозбереження у інший час корова поїдає корму менше, ніж їй потрібно для фізіологічних витрат. Тоді недостатня енергія на утворення молока береться із запасів тіла. Із взятої до обмінного фонду резервної енергії тіла у молоко переходить близько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70%.</a:t>
            </a:r>
            <a:endParaRPr lang="uk-UA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uk-UA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чином, у тому разі, коли енергія корму попередньо резервується у тілі, в молоко переходить усього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28 - 35% </a:t>
            </a:r>
            <a:r>
              <a:rPr lang="uk-UA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обмінної енергії продуктивного корму (рис. 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</a:p>
        </p:txBody>
      </p:sp>
    </p:spTree>
    <p:extLst>
      <p:ext uri="{BB962C8B-B14F-4D97-AF65-F5344CB8AC3E}">
        <p14:creationId xmlns:p14="http://schemas.microsoft.com/office/powerpoint/2010/main" val="52261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-1362075" y="1934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292" name="Picture 4" descr="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779464"/>
            <a:ext cx="7848600" cy="36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977841" y="4948309"/>
            <a:ext cx="787754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38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1. Схема </a:t>
            </a:r>
            <a:r>
              <a:rPr lang="uk-UA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ОЕ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продуктивного корму </a:t>
            </a:r>
          </a:p>
          <a:p>
            <a:pPr algn="just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у </a:t>
            </a:r>
            <a:r>
              <a:rPr lang="uk-UA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корів - безпосередньо і 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uk-UA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 тіла 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2450" y="415636"/>
            <a:ext cx="11106150" cy="585181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впливу на ефективність нормованої годівлі тварин</a:t>
            </a:r>
          </a:p>
          <a:p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 вибір системи нормування енергії і протеїну в раціонах високопродуктивних тварин</a:t>
            </a:r>
          </a:p>
          <a:p>
            <a:pPr marL="609600" indent="-609600">
              <a:buFontTx/>
              <a:buAutoNum type="arabicPeriod"/>
            </a:pP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і управління фактичним споживанням сухої речовини і обмінної енергії на голову і на 100 кг живої маси у зв’язку з продуктивністю, фізіологічним станом, живою масою, віком і породою тварин</a:t>
            </a:r>
          </a:p>
          <a:p>
            <a:pPr marL="609600" indent="-609600">
              <a:buFontTx/>
              <a:buAutoNum type="arabicPeriod"/>
            </a:pPr>
            <a:r>
              <a:rPr lang="uk-UA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Правильний вибір технології приготування і згодовування кормів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6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5775" y="476249"/>
            <a:ext cx="11249025" cy="619009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і методи підвищення ефективності нормованої годівлі тварин до рівня досягнення породного потенціалу продуктивності тварин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раціонів за 25-30-40 – показниками деталізованих норм годівлі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Диференційована оптимізація концентрації обмінної енергії в 1 кг сухої речовини кормів раціону стосовно рівня продуктивності, живої маси, фізіологічного стану, фази лактації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всіх кормів і балансуючих кормових добавок у складі повнораціонних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кормосумішей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комбікормів, білково-вітамінно-мінеральних добавок, зональних і адресних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преміксів</a:t>
            </a:r>
            <a:endParaRPr lang="uk-UA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Найефективніше універсальне вираження концентрації усіх елементів живлення (енергія, протеїн, клітковина, крохмаль, цукор, жир,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-мікроелементи, вітаміни) в 1 кг сухої речовини кормів раціону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Постійний, протягом року моніторинг (контроль) фактичного хімічного складу, якості і біологічної цінності кормів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раціонів і </a:t>
            </a:r>
            <a:r>
              <a:rPr lang="uk-UA" alt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кормосумішей</a:t>
            </a: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фактичним хімічним складом кормів і балансуючих кормових добавок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uk-UA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вимог і рекомендацій щодо екологічної безпеки кормів і продуктів тваринництва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7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76" y="495300"/>
            <a:ext cx="10629900" cy="578167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Годівля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фактор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нормального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потомства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годівлі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вилікуванню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стати причиною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послаблення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хвороб. До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причиною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незадовільний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і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кормів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незабезпеченістю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супроводжуються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81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2336" y="610465"/>
            <a:ext cx="10915650" cy="56102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питання </a:t>
            </a:r>
          </a:p>
          <a:p>
            <a:pPr algn="ctr"/>
            <a:endParaRPr lang="uk-UA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недостатньої годівлі тварин?! </a:t>
            </a:r>
          </a:p>
          <a:p>
            <a:pPr marL="342900" indent="-342900">
              <a:buAutoNum type="arabicPeriod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надмірної годівлі тварин </a:t>
            </a:r>
          </a:p>
          <a:p>
            <a:pPr marL="342900" indent="-342900">
              <a:buAutoNum type="arabicPeriod"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нормованої годівлі на якість продукції та здоров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тварин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solidFill>
                <a:srgbClr val="002060"/>
              </a:solidFill>
            </a:endParaRPr>
          </a:p>
          <a:p>
            <a:pPr marL="342900" indent="-342900" algn="ctr">
              <a:buAutoNum type="arabicPeriod"/>
            </a:pPr>
            <a:endParaRPr lang="uk-UA" dirty="0" smtClean="0">
              <a:solidFill>
                <a:srgbClr val="002060"/>
              </a:solidFill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6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142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5600" y="1339272"/>
            <a:ext cx="9171709" cy="402705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!!!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4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3425" y="704851"/>
            <a:ext cx="107251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dirty="0" err="1" smtClean="0">
                <a:solidFill>
                  <a:srgbClr val="C00000"/>
                </a:solidFill>
              </a:rPr>
              <a:t>Продуктивність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/>
              <a:t>основна</a:t>
            </a:r>
            <a:r>
              <a:rPr lang="ru-RU" sz="2800" dirty="0"/>
              <a:t> </a:t>
            </a:r>
            <a:r>
              <a:rPr lang="ru-RU" sz="2800" dirty="0" err="1"/>
              <a:t>властивість</a:t>
            </a:r>
            <a:r>
              <a:rPr lang="ru-RU" sz="2800" dirty="0"/>
              <a:t> </a:t>
            </a:r>
            <a:r>
              <a:rPr lang="ru-RU" sz="2800" dirty="0" err="1"/>
              <a:t>сільськогосподарських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обумовлює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розведення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продуктивністю</a:t>
            </a:r>
            <a:r>
              <a:rPr lang="ru-RU" sz="2800" dirty="0"/>
              <a:t> </a:t>
            </a:r>
            <a:r>
              <a:rPr lang="ru-RU" sz="2800" dirty="0" err="1"/>
              <a:t>свійських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</a:t>
            </a:r>
            <a:r>
              <a:rPr lang="ru-RU" sz="2800" dirty="0" err="1"/>
              <a:t>розуміють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давати</a:t>
            </a:r>
            <a:r>
              <a:rPr lang="ru-RU" sz="2800" dirty="0"/>
              <a:t> за </a:t>
            </a:r>
            <a:r>
              <a:rPr lang="ru-RU" sz="2800" dirty="0" err="1"/>
              <a:t>певний</a:t>
            </a:r>
            <a:r>
              <a:rPr lang="ru-RU" sz="2800" dirty="0"/>
              <a:t> </a:t>
            </a:r>
            <a:r>
              <a:rPr lang="ru-RU" sz="2800" dirty="0" err="1"/>
              <a:t>проміжок</a:t>
            </a:r>
            <a:r>
              <a:rPr lang="ru-RU" sz="2800" dirty="0"/>
              <a:t> часу </a:t>
            </a:r>
            <a:r>
              <a:rPr lang="ru-RU" sz="2800" dirty="0" err="1"/>
              <a:t>різну</a:t>
            </a:r>
            <a:r>
              <a:rPr lang="ru-RU" sz="2800" dirty="0"/>
              <a:t> </a:t>
            </a:r>
            <a:r>
              <a:rPr lang="ru-RU" sz="2800" dirty="0" err="1"/>
              <a:t>продукцію</a:t>
            </a:r>
            <a:r>
              <a:rPr lang="ru-RU" sz="2800" dirty="0"/>
              <a:t> у </a:t>
            </a:r>
            <a:r>
              <a:rPr lang="ru-RU" sz="2800" dirty="0" err="1"/>
              <a:t>потрібній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та </a:t>
            </a:r>
            <a:r>
              <a:rPr lang="ru-RU" sz="2800" dirty="0" err="1"/>
              <a:t>бажаної</a:t>
            </a:r>
            <a:r>
              <a:rPr lang="ru-RU" sz="2800" dirty="0"/>
              <a:t> («</a:t>
            </a:r>
            <a:r>
              <a:rPr lang="ru-RU" sz="2800" dirty="0" err="1"/>
              <a:t>замовленої</a:t>
            </a:r>
            <a:r>
              <a:rPr lang="ru-RU" sz="2800" dirty="0"/>
              <a:t>») </a:t>
            </a:r>
            <a:r>
              <a:rPr lang="ru-RU" sz="2800" dirty="0" err="1"/>
              <a:t>якості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За </a:t>
            </a:r>
            <a:r>
              <a:rPr lang="ru-RU" sz="2800" dirty="0" err="1"/>
              <a:t>рівнем</a:t>
            </a:r>
            <a:r>
              <a:rPr lang="ru-RU" sz="2800" dirty="0"/>
              <a:t> </a:t>
            </a:r>
            <a:r>
              <a:rPr lang="ru-RU" sz="2800" dirty="0" err="1"/>
              <a:t>продуктивності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dirty="0" err="1"/>
              <a:t>низько</a:t>
            </a:r>
            <a:r>
              <a:rPr lang="ru-RU" sz="2800" dirty="0"/>
              <a:t>-, </a:t>
            </a:r>
            <a:r>
              <a:rPr lang="ru-RU" sz="2800" dirty="0" err="1"/>
              <a:t>середньо</a:t>
            </a:r>
            <a:r>
              <a:rPr lang="ru-RU" sz="2800" dirty="0"/>
              <a:t>-, та </a:t>
            </a:r>
            <a:r>
              <a:rPr lang="ru-RU" sz="2800" dirty="0" err="1"/>
              <a:t>високопродуктивних</a:t>
            </a:r>
            <a:r>
              <a:rPr lang="ru-RU" sz="2800" dirty="0"/>
              <a:t>, а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останніх</a:t>
            </a:r>
            <a:r>
              <a:rPr lang="ru-RU" sz="2800" dirty="0"/>
              <a:t> </a:t>
            </a:r>
            <a:r>
              <a:rPr lang="ru-RU" sz="2800" dirty="0" err="1"/>
              <a:t>виділяють</a:t>
            </a:r>
            <a:r>
              <a:rPr lang="ru-RU" sz="2800" dirty="0"/>
              <a:t> </a:t>
            </a:r>
            <a:r>
              <a:rPr lang="ru-RU" sz="2800" dirty="0" err="1"/>
              <a:t>рекордистів</a:t>
            </a:r>
            <a:r>
              <a:rPr lang="ru-RU" sz="2800" dirty="0"/>
              <a:t> по стаду, по </a:t>
            </a:r>
            <a:r>
              <a:rPr lang="ru-RU" sz="2800" dirty="0" err="1"/>
              <a:t>породі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Тварини</a:t>
            </a:r>
            <a:r>
              <a:rPr lang="ru-RU" sz="2800" dirty="0" smtClean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давати</a:t>
            </a:r>
            <a:r>
              <a:rPr lang="ru-RU" sz="2800" dirty="0"/>
              <a:t> </a:t>
            </a:r>
            <a:r>
              <a:rPr lang="ru-RU" sz="2800" dirty="0" err="1"/>
              <a:t>кілька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b="1" dirty="0" err="1" smtClean="0"/>
              <a:t>Рівень</a:t>
            </a:r>
            <a:r>
              <a:rPr lang="ru-RU" sz="2800" b="1" dirty="0" smtClean="0"/>
              <a:t> </a:t>
            </a:r>
            <a:r>
              <a:rPr lang="ru-RU" sz="2800" b="1" dirty="0" err="1"/>
              <a:t>продуктивності</a:t>
            </a:r>
            <a:r>
              <a:rPr lang="ru-RU" sz="2800" b="1" dirty="0"/>
              <a:t> </a:t>
            </a:r>
            <a:r>
              <a:rPr lang="ru-RU" sz="2800" b="1" dirty="0" err="1"/>
              <a:t>визначається</a:t>
            </a:r>
            <a:r>
              <a:rPr lang="ru-RU" sz="2800" b="1" dirty="0"/>
              <a:t> </a:t>
            </a:r>
            <a:r>
              <a:rPr lang="ru-RU" sz="2800" dirty="0" err="1"/>
              <a:t>спадковістю</a:t>
            </a:r>
            <a:r>
              <a:rPr lang="ru-RU" sz="2800" dirty="0"/>
              <a:t>, видом, </a:t>
            </a:r>
            <a:r>
              <a:rPr lang="ru-RU" sz="2800" dirty="0" err="1"/>
              <a:t>віком</a:t>
            </a:r>
            <a:r>
              <a:rPr lang="ru-RU" sz="2800" dirty="0"/>
              <a:t>, станом </a:t>
            </a:r>
            <a:r>
              <a:rPr lang="ru-RU" sz="2800" dirty="0" err="1"/>
              <a:t>здоров'ям</a:t>
            </a:r>
            <a:r>
              <a:rPr lang="ru-RU" sz="2800" dirty="0"/>
              <a:t> та </a:t>
            </a:r>
            <a:r>
              <a:rPr lang="ru-RU" sz="2800" dirty="0" err="1"/>
              <a:t>фізіологічним</a:t>
            </a:r>
            <a:r>
              <a:rPr lang="ru-RU" sz="2800" dirty="0"/>
              <a:t> </a:t>
            </a:r>
            <a:r>
              <a:rPr lang="ru-RU" sz="2800" dirty="0" err="1"/>
              <a:t>періодом</a:t>
            </a:r>
            <a:r>
              <a:rPr lang="ru-RU" sz="2800" dirty="0"/>
              <a:t> </a:t>
            </a:r>
            <a:r>
              <a:rPr lang="ru-RU" sz="2800" dirty="0" err="1"/>
              <a:t>тварини</a:t>
            </a:r>
            <a:r>
              <a:rPr lang="ru-RU" sz="2800" dirty="0"/>
              <a:t>, </a:t>
            </a:r>
            <a:r>
              <a:rPr lang="ru-RU" sz="2800" dirty="0" err="1"/>
              <a:t>здатністю</a:t>
            </a:r>
            <a:r>
              <a:rPr lang="ru-RU" sz="2800" dirty="0"/>
              <a:t> до </a:t>
            </a:r>
            <a:r>
              <a:rPr lang="ru-RU" sz="2800" dirty="0" err="1"/>
              <a:t>розмноження</a:t>
            </a:r>
            <a:r>
              <a:rPr lang="ru-RU" sz="2800" dirty="0"/>
              <a:t>, </a:t>
            </a:r>
            <a:r>
              <a:rPr lang="ru-RU" sz="2800" dirty="0" err="1"/>
              <a:t>материнськими</a:t>
            </a:r>
            <a:r>
              <a:rPr lang="ru-RU" sz="2800" dirty="0"/>
              <a:t> </a:t>
            </a:r>
            <a:r>
              <a:rPr lang="ru-RU" sz="2800" dirty="0" err="1"/>
              <a:t>якостями</a:t>
            </a:r>
            <a:r>
              <a:rPr lang="ru-RU" sz="2800" dirty="0"/>
              <a:t>, </a:t>
            </a:r>
            <a:r>
              <a:rPr lang="ru-RU" sz="2800" dirty="0" err="1"/>
              <a:t>скоростиглістю</a:t>
            </a:r>
            <a:r>
              <a:rPr lang="ru-RU" sz="2800" dirty="0"/>
              <a:t>, </a:t>
            </a:r>
            <a:r>
              <a:rPr lang="ru-RU" sz="2800" dirty="0" err="1"/>
              <a:t>розміром</a:t>
            </a:r>
            <a:r>
              <a:rPr lang="ru-RU" sz="2800" dirty="0"/>
              <a:t>, </a:t>
            </a:r>
            <a:r>
              <a:rPr lang="ru-RU" sz="2800" dirty="0" err="1"/>
              <a:t>продуктивним</a:t>
            </a:r>
            <a:r>
              <a:rPr lang="ru-RU" sz="2800" dirty="0"/>
              <a:t> </a:t>
            </a:r>
            <a:r>
              <a:rPr lang="ru-RU" sz="2800" dirty="0" err="1" smtClean="0"/>
              <a:t>довголіттям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03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714375"/>
            <a:ext cx="108013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/>
              <a:t>вид </a:t>
            </a:r>
            <a:r>
              <a:rPr lang="ru-RU" sz="2800" dirty="0" err="1"/>
              <a:t>продуктивності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молочна</a:t>
            </a:r>
            <a:r>
              <a:rPr lang="ru-RU" sz="2800" dirty="0" smtClean="0"/>
              <a:t>, </a:t>
            </a:r>
            <a:r>
              <a:rPr lang="ru-RU" sz="2800" dirty="0" err="1" smtClean="0"/>
              <a:t>мясна</a:t>
            </a:r>
            <a:r>
              <a:rPr lang="ru-RU" sz="2800" dirty="0" smtClean="0"/>
              <a:t>, </a:t>
            </a:r>
            <a:r>
              <a:rPr lang="ru-RU" sz="2800" dirty="0" err="1" smtClean="0"/>
              <a:t>яєчна</a:t>
            </a:r>
            <a:r>
              <a:rPr lang="ru-RU" sz="2800" dirty="0" smtClean="0"/>
              <a:t>, </a:t>
            </a:r>
            <a:r>
              <a:rPr lang="ru-RU" sz="2800" dirty="0" err="1" smtClean="0"/>
              <a:t>вовнова</a:t>
            </a:r>
            <a:r>
              <a:rPr lang="ru-RU" sz="2800" dirty="0" smtClean="0"/>
              <a:t>…) – </a:t>
            </a:r>
            <a:r>
              <a:rPr lang="ru-RU" sz="2800" dirty="0" err="1"/>
              <a:t>це</a:t>
            </a:r>
            <a:r>
              <a:rPr lang="ru-RU" sz="2800" dirty="0"/>
              <a:t> складна </a:t>
            </a:r>
            <a:r>
              <a:rPr lang="ru-RU" sz="2800" dirty="0" err="1"/>
              <a:t>ознака</a:t>
            </a:r>
            <a:r>
              <a:rPr lang="ru-RU" sz="2800" dirty="0"/>
              <a:t>, </a:t>
            </a:r>
            <a:r>
              <a:rPr lang="ru-RU" sz="2800" dirty="0" err="1"/>
              <a:t>фізіологічно</a:t>
            </a:r>
            <a:r>
              <a:rPr lang="ru-RU" sz="2800" dirty="0"/>
              <a:t> </a:t>
            </a:r>
            <a:r>
              <a:rPr lang="ru-RU" sz="2800" dirty="0" err="1"/>
              <a:t>обумовлена</a:t>
            </a:r>
            <a:r>
              <a:rPr lang="ru-RU" sz="2800" dirty="0"/>
              <a:t> </a:t>
            </a:r>
            <a:r>
              <a:rPr lang="ru-RU" sz="2800" dirty="0" err="1"/>
              <a:t>життєдіяльністю</a:t>
            </a:r>
            <a:r>
              <a:rPr lang="ru-RU" sz="2800" dirty="0"/>
              <a:t> </a:t>
            </a: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в </a:t>
            </a:r>
            <a:r>
              <a:rPr lang="ru-RU" sz="2800" dirty="0" err="1"/>
              <a:t>цілому</a:t>
            </a:r>
            <a:r>
              <a:rPr lang="ru-RU" sz="2800" dirty="0"/>
              <a:t>, </a:t>
            </a:r>
            <a:r>
              <a:rPr lang="ru-RU" sz="2800" dirty="0" err="1"/>
              <a:t>всіх</a:t>
            </a:r>
            <a:r>
              <a:rPr lang="ru-RU" sz="2800" dirty="0"/>
              <a:t> систем </a:t>
            </a:r>
            <a:r>
              <a:rPr lang="ru-RU" sz="2800" dirty="0" err="1"/>
              <a:t>органів</a:t>
            </a:r>
            <a:r>
              <a:rPr lang="ru-RU" sz="2800" dirty="0"/>
              <a:t> і тканин. </a:t>
            </a:r>
            <a:r>
              <a:rPr lang="ru-RU" sz="2800" dirty="0" smtClean="0"/>
              <a:t>	</a:t>
            </a:r>
            <a:r>
              <a:rPr lang="ru-RU" sz="2800" dirty="0" err="1" smtClean="0"/>
              <a:t>Продуктивність</a:t>
            </a:r>
            <a:r>
              <a:rPr lang="ru-RU" sz="2800" dirty="0" smtClean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мінлива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	У </a:t>
            </a:r>
            <a:r>
              <a:rPr lang="ru-RU" sz="2800" dirty="0"/>
              <a:t>межах виду, </a:t>
            </a:r>
            <a:r>
              <a:rPr lang="ru-RU" sz="2800" dirty="0" err="1"/>
              <a:t>статі</a:t>
            </a:r>
            <a:r>
              <a:rPr lang="ru-RU" sz="2800" dirty="0"/>
              <a:t> і </a:t>
            </a:r>
            <a:r>
              <a:rPr lang="ru-RU" sz="2800" dirty="0" err="1"/>
              <a:t>віку</a:t>
            </a:r>
            <a:r>
              <a:rPr lang="ru-RU" sz="2800" dirty="0"/>
              <a:t> на </a:t>
            </a:r>
            <a:r>
              <a:rPr lang="ru-RU" sz="2800" dirty="0" err="1"/>
              <a:t>рівень</a:t>
            </a:r>
            <a:r>
              <a:rPr lang="ru-RU" sz="2800" dirty="0"/>
              <a:t> і </a:t>
            </a:r>
            <a:r>
              <a:rPr lang="ru-RU" sz="2800" dirty="0" err="1"/>
              <a:t>якісну</a:t>
            </a:r>
            <a:r>
              <a:rPr lang="ru-RU" sz="2800" dirty="0"/>
              <a:t> сторону </a:t>
            </a:r>
            <a:r>
              <a:rPr lang="ru-RU" sz="2800" dirty="0" err="1"/>
              <a:t>продуктивності</a:t>
            </a:r>
            <a:r>
              <a:rPr lang="ru-RU" sz="2800" dirty="0"/>
              <a:t> </a:t>
            </a:r>
            <a:r>
              <a:rPr lang="ru-RU" sz="2800" b="1" dirty="0" err="1"/>
              <a:t>впливають</a:t>
            </a:r>
            <a:r>
              <a:rPr lang="ru-RU" sz="2800" b="1" dirty="0"/>
              <a:t> </a:t>
            </a:r>
            <a:r>
              <a:rPr lang="ru-RU" sz="2800" b="1" dirty="0" err="1"/>
              <a:t>дві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 </a:t>
            </a:r>
            <a:r>
              <a:rPr lang="ru-RU" sz="2800" b="1" dirty="0" err="1"/>
              <a:t>факторів</a:t>
            </a:r>
            <a:r>
              <a:rPr lang="ru-RU" sz="2800" dirty="0"/>
              <a:t>: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b="1" i="1" dirty="0" err="1" smtClean="0"/>
              <a:t>генотипові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спадкові</a:t>
            </a:r>
            <a:r>
              <a:rPr lang="ru-RU" sz="2800" dirty="0"/>
              <a:t> та </a:t>
            </a:r>
            <a:r>
              <a:rPr lang="ru-RU" sz="2800" dirty="0" err="1"/>
              <a:t>індивідуальні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);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b="1" i="1" dirty="0" err="1" smtClean="0"/>
              <a:t>паратипові</a:t>
            </a:r>
            <a:r>
              <a:rPr lang="ru-RU" sz="2800" b="1" i="1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умови</a:t>
            </a:r>
            <a:r>
              <a:rPr lang="ru-RU" sz="2800" dirty="0"/>
              <a:t> </a:t>
            </a:r>
            <a:r>
              <a:rPr lang="ru-RU" sz="2800" dirty="0" err="1" smtClean="0"/>
              <a:t>утримання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годівлі</a:t>
            </a:r>
            <a:r>
              <a:rPr lang="ru-RU" sz="2800" dirty="0" smtClean="0"/>
              <a:t> та </a:t>
            </a:r>
            <a:r>
              <a:rPr lang="ru-RU" sz="2800" dirty="0" err="1"/>
              <a:t>експлуатації</a:t>
            </a:r>
            <a:r>
              <a:rPr lang="ru-RU" sz="2800" dirty="0" smtClean="0"/>
              <a:t>).</a:t>
            </a:r>
          </a:p>
          <a:p>
            <a:r>
              <a:rPr lang="uk-UA" sz="2800" dirty="0" smtClean="0"/>
              <a:t>	Молочна продуктивність, що оцінюється за кількістю отриманого молока за лактацію, залежить від виду тварин, тривалості лактації, їх розмірів. ВРХ має найвищу молочну продуктивність, так як має </a:t>
            </a:r>
            <a:r>
              <a:rPr lang="uk-UA" sz="2800" dirty="0" err="1" smtClean="0"/>
              <a:t>найтриваліший</a:t>
            </a:r>
            <a:r>
              <a:rPr lang="uk-UA" sz="2800" dirty="0" smtClean="0"/>
              <a:t> її період,  найбільший об'єм органів травного тракту.</a:t>
            </a:r>
            <a:endParaRPr lang="uk-UA" sz="2800" dirty="0"/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518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850" y="504825"/>
            <a:ext cx="110585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Біологічні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особливості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великої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рогатої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худоби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що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зумовлюють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її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продуктивність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err="1" smtClean="0"/>
              <a:t>багатокамерний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шлунок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краще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перетравлення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грубих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кормів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dirty="0" err="1"/>
              <a:t>коефіцієнт</a:t>
            </a:r>
            <a:r>
              <a:rPr lang="ru-RU" sz="2400" dirty="0"/>
              <a:t> </a:t>
            </a:r>
            <a:r>
              <a:rPr lang="ru-RU" sz="2400" dirty="0" err="1"/>
              <a:t>перетравності</a:t>
            </a:r>
            <a:r>
              <a:rPr lang="ru-RU" sz="2400" dirty="0"/>
              <a:t> </a:t>
            </a:r>
            <a:r>
              <a:rPr lang="ru-RU" sz="2400" dirty="0" err="1"/>
              <a:t>клітковини</a:t>
            </a:r>
            <a:r>
              <a:rPr lang="ru-RU" sz="2400" dirty="0"/>
              <a:t> становить 55-65%).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корова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з’їсти</a:t>
            </a:r>
            <a:r>
              <a:rPr lang="ru-RU" sz="2400" dirty="0"/>
              <a:t> </a:t>
            </a:r>
            <a:r>
              <a:rPr lang="ru-RU" sz="2400" dirty="0" err="1"/>
              <a:t>велику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малоцінних</a:t>
            </a:r>
            <a:r>
              <a:rPr lang="ru-RU" sz="2400" dirty="0"/>
              <a:t> </a:t>
            </a:r>
            <a:r>
              <a:rPr lang="ru-RU" sz="2400" dirty="0" err="1"/>
              <a:t>кормів</a:t>
            </a:r>
            <a:r>
              <a:rPr lang="ru-RU" sz="2400" dirty="0"/>
              <a:t>, тому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об’єм</a:t>
            </a:r>
            <a:r>
              <a:rPr lang="ru-RU" sz="2400" dirty="0"/>
              <a:t> травного каналу у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досягає</a:t>
            </a:r>
            <a:r>
              <a:rPr lang="ru-RU" sz="2400" dirty="0"/>
              <a:t> </a:t>
            </a:r>
            <a:r>
              <a:rPr lang="ru-RU" sz="2400" dirty="0" smtClean="0"/>
              <a:t>300-350 </a:t>
            </a:r>
            <a:r>
              <a:rPr lang="ru-RU" sz="2400" dirty="0"/>
              <a:t>л (</a:t>
            </a:r>
            <a:r>
              <a:rPr lang="ru-RU" sz="2400" dirty="0" err="1"/>
              <a:t>шлунок</a:t>
            </a:r>
            <a:r>
              <a:rPr lang="ru-RU" sz="2400" dirty="0"/>
              <a:t> – 250 л</a:t>
            </a:r>
            <a:r>
              <a:rPr lang="ru-RU" sz="2400" dirty="0" smtClean="0"/>
              <a:t>).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кишківника</a:t>
            </a:r>
            <a:r>
              <a:rPr lang="ru-RU" sz="2400" dirty="0"/>
              <a:t> </a:t>
            </a:r>
            <a:r>
              <a:rPr lang="ru-RU" sz="2400" dirty="0" err="1"/>
              <a:t>дорослої</a:t>
            </a:r>
            <a:r>
              <a:rPr lang="ru-RU" sz="2400" dirty="0"/>
              <a:t> </a:t>
            </a:r>
            <a:r>
              <a:rPr lang="ru-RU" sz="2400" dirty="0" err="1"/>
              <a:t>худоби</a:t>
            </a:r>
            <a:r>
              <a:rPr lang="ru-RU" sz="2400" dirty="0"/>
              <a:t> – </a:t>
            </a:r>
            <a:r>
              <a:rPr lang="ru-RU" sz="2400" dirty="0" err="1"/>
              <a:t>від</a:t>
            </a:r>
            <a:r>
              <a:rPr lang="ru-RU" sz="2400" dirty="0"/>
              <a:t> 39 до 63 </a:t>
            </a:r>
            <a:r>
              <a:rPr lang="ru-RU" sz="2400" dirty="0" smtClean="0"/>
              <a:t>м.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за </a:t>
            </a:r>
            <a:r>
              <a:rPr lang="ru-RU" sz="2400" dirty="0" err="1"/>
              <a:t>добу</a:t>
            </a:r>
            <a:r>
              <a:rPr lang="ru-RU" sz="2400" dirty="0"/>
              <a:t> </a:t>
            </a:r>
            <a:r>
              <a:rPr lang="ru-RU" sz="2400" dirty="0" err="1" smtClean="0"/>
              <a:t>високопродуктивна</a:t>
            </a:r>
            <a:r>
              <a:rPr lang="ru-RU" sz="2400" dirty="0" smtClean="0"/>
              <a:t> корова </a:t>
            </a:r>
            <a:r>
              <a:rPr lang="ru-RU" sz="2400" dirty="0" err="1"/>
              <a:t>пережовує</a:t>
            </a:r>
            <a:r>
              <a:rPr lang="ru-RU" sz="2400" dirty="0"/>
              <a:t> </a:t>
            </a:r>
            <a:r>
              <a:rPr lang="ru-RU" sz="2400" dirty="0" smtClean="0"/>
              <a:t>60-80 </a:t>
            </a:r>
            <a:r>
              <a:rPr lang="ru-RU" sz="2400" dirty="0"/>
              <a:t>кг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 smtClean="0"/>
              <a:t>кормів</a:t>
            </a:r>
            <a:r>
              <a:rPr lang="ru-RU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/>
              <a:t>бактеріальний</a:t>
            </a:r>
            <a:r>
              <a:rPr lang="ru-RU" sz="2400" dirty="0" smtClean="0"/>
              <a:t> </a:t>
            </a:r>
            <a:r>
              <a:rPr lang="ru-RU" sz="2400" dirty="0" err="1"/>
              <a:t>білок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синтезується</a:t>
            </a:r>
            <a:r>
              <a:rPr lang="ru-RU" sz="2400" dirty="0"/>
              <a:t> у </a:t>
            </a:r>
            <a:r>
              <a:rPr lang="ru-RU" sz="2400" dirty="0" err="1"/>
              <a:t>передшлунках</a:t>
            </a:r>
            <a:r>
              <a:rPr lang="ru-RU" sz="2400" dirty="0"/>
              <a:t>, </a:t>
            </a:r>
            <a:r>
              <a:rPr lang="ru-RU" sz="2400" dirty="0" err="1"/>
              <a:t>забезпечує</a:t>
            </a:r>
            <a:r>
              <a:rPr lang="ru-RU" sz="2400" dirty="0"/>
              <a:t> потребу </a:t>
            </a:r>
            <a:r>
              <a:rPr lang="ru-RU" sz="2400" dirty="0" err="1"/>
              <a:t>жуйних</a:t>
            </a:r>
            <a:r>
              <a:rPr lang="ru-RU" sz="2400" dirty="0"/>
              <a:t> в </a:t>
            </a:r>
            <a:r>
              <a:rPr lang="ru-RU" sz="2400" dirty="0" err="1"/>
              <a:t>амінокислотах</a:t>
            </a:r>
            <a:r>
              <a:rPr lang="ru-RU" sz="2400" dirty="0"/>
              <a:t> на 50-60 </a:t>
            </a:r>
            <a:r>
              <a:rPr lang="ru-RU" sz="2400" dirty="0" smtClean="0"/>
              <a:t>%.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ВРХ добре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переносить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низькі температури за умови оптимальної вологості.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вище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26°С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переносить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погано,особливо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вологості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повітря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вище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вище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28°С 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призводить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теплового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стресу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45°С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спостерігається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загибель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/>
              <a:t>зберігає</a:t>
            </a:r>
            <a:r>
              <a:rPr lang="ru-RU" sz="2400" dirty="0" smtClean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розмноження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15-30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тривалість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до 5-6 </a:t>
            </a:r>
            <a:r>
              <a:rPr lang="ru-RU" sz="2400" dirty="0" err="1" smtClean="0"/>
              <a:t>лактації</a:t>
            </a:r>
            <a:r>
              <a:rPr lang="ru-RU" sz="2400" dirty="0" smtClean="0"/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1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901" y="619126"/>
            <a:ext cx="11029950" cy="5668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добові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надої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60-й день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Максимальні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річні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спостерігаегься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спад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днями, декадами,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весь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lnSpc>
                <a:spcPts val="2500"/>
              </a:lnSpc>
              <a:buAutoNum type="arabicParenR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лактаційною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і добре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засвоюють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корм);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500"/>
              </a:lnSpc>
              <a:buAutoNum type="arabicParenR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лактаційною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спадає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надою і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(характерна для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500"/>
              </a:lnSpc>
              <a:buAutoNum type="arabicParenR"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нестійкою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лактацією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отелення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типу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500"/>
              </a:lnSpc>
              <a:buAutoNum type="arabicParenR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6990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657642"/>
            <a:ext cx="105346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25%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надою і на 75%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високопродуктивних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надою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6%, 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малопродуктивних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9-12%.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надою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високопродуктивних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97-99%, 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75-78%.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Фактичний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лактацію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100__________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70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50.</a:t>
            </a:r>
          </a:p>
        </p:txBody>
      </p:sp>
    </p:spTree>
    <p:extLst>
      <p:ext uri="{BB962C8B-B14F-4D97-AF65-F5344CB8AC3E}">
        <p14:creationId xmlns:p14="http://schemas.microsoft.com/office/powerpoint/2010/main" val="57050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0" y="542925"/>
            <a:ext cx="10858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М’ясну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вгодованістю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середньодобовим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забійним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виходом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оцінкою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свиней,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межах одного виду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вгодованості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вгодованості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забійний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45-50%,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60-65%.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кістяк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4-6 до 14-18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м’язової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Вся мускулатура за 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4,13 рази, 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2,6 рази.</a:t>
            </a:r>
          </a:p>
        </p:txBody>
      </p:sp>
    </p:spTree>
    <p:extLst>
      <p:ext uri="{BB962C8B-B14F-4D97-AF65-F5344CB8AC3E}">
        <p14:creationId xmlns:p14="http://schemas.microsoft.com/office/powerpoint/2010/main" val="87994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4891" y="320675"/>
            <a:ext cx="10664825" cy="447039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Годівля 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основний чинник, що впливає на рівень продуктивності тварин. 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годівля призводить до значного недотримання продукції, погіршення здоров'я та резистентності, порушення функції відтворення. Надмірна годівля веде до значних втрат кормів, але найбільша шкода полягає в надмірному ожирінні тварин, що, як відомо, являється патологією, знижує рівень обміну речовин, заважає роботі внутрішніх органів та значно знижує природну резистентність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 годівля завдає ростучим та продуктивним тваринам значно більшої шкоди ніж недостатня годівля. Наслідки "</a:t>
            </a:r>
            <a:r>
              <a:rPr lang="uk-UA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недогодівлі" </a:t>
            </a:r>
            <a:r>
              <a:rPr lang="uk-UA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 швидко вдається виправити застосувавши нормовану збалансовану годівлю, годі як наслідки ожиріння ліквідувати надто важко, а іноді і зовсім неможливо.</a:t>
            </a:r>
            <a:endParaRPr lang="uk-UA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4672033"/>
            <a:ext cx="3855605" cy="2151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35" y="4571999"/>
            <a:ext cx="3819815" cy="225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7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2475" y="766618"/>
            <a:ext cx="10715626" cy="550083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Першим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найбільш важливим фактором нормування годівлі 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uk-UA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 життя, 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яким слід розуміти потребу в енергії на основний обмін в організмі, тобто забезпечення роботи серцево-судинної та дихальної систем, </a:t>
            </a:r>
            <a:r>
              <a:rPr lang="uk-UA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стато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-динамічних м'язів та підтримання температури тіла. Норму підтримуючої годівлі можна встановити при визначенні балансу енергії в досліді з голодуючою твариною. Але існує універсальна формула визначення підтримуючої норми для теплокровних тварин за їх обмінною масою:</a:t>
            </a:r>
          </a:p>
          <a:p>
            <a:pPr>
              <a:lnSpc>
                <a:spcPct val="80000"/>
              </a:lnSpc>
            </a:pPr>
            <a:r>
              <a:rPr lang="uk-UA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r>
              <a:rPr lang="uk-UA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М0,75 </a:t>
            </a:r>
            <a:r>
              <a:rPr lang="uk-UA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</a:t>
            </a:r>
            <a:r>
              <a:rPr lang="uk-UA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мДж</a:t>
            </a:r>
            <a:r>
              <a:rPr lang="uk-UA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 </a:t>
            </a:r>
            <a:r>
              <a:rPr lang="uk-UA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1,33, </a:t>
            </a: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80000"/>
              </a:lnSpc>
            </a:pPr>
            <a:r>
              <a:rPr lang="uk-UA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підтримуючої годівлі </a:t>
            </a: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обмінній енергії, </a:t>
            </a:r>
            <a:endParaRPr lang="uk-UA" alt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М0,75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обмінна маса (М-абсолютна жива маса тварини),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1,33 - </a:t>
            </a:r>
            <a:r>
              <a:rPr lang="uk-UA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підвищення норми із врахуванням витрат енергії на засвоєння підтримуючого раціону.</a:t>
            </a:r>
          </a:p>
        </p:txBody>
      </p:sp>
    </p:spTree>
    <p:extLst>
      <p:ext uri="{BB962C8B-B14F-4D97-AF65-F5344CB8AC3E}">
        <p14:creationId xmlns:p14="http://schemas.microsoft.com/office/powerpoint/2010/main" val="3982570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1114</Words>
  <Application>Microsoft Office PowerPoint</Application>
  <PresentationFormat>Широкоэкранный</PresentationFormat>
  <Paragraphs>88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Segoe UI Black</vt:lpstr>
      <vt:lpstr>Times New Roman</vt:lpstr>
      <vt:lpstr>Натуральные материалы</vt:lpstr>
      <vt:lpstr>ПРАКТИЧНЕ ЗАНЯТТЯ №1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26</cp:revision>
  <dcterms:created xsi:type="dcterms:W3CDTF">2022-08-01T19:23:10Z</dcterms:created>
  <dcterms:modified xsi:type="dcterms:W3CDTF">2023-04-07T06:04:45Z</dcterms:modified>
</cp:coreProperties>
</file>