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  <p:sldMasterId id="2147483796" r:id="rId2"/>
    <p:sldMasterId id="2147483814" r:id="rId3"/>
    <p:sldMasterId id="2147483832" r:id="rId4"/>
  </p:sldMasterIdLst>
  <p:notesMasterIdLst>
    <p:notesMasterId r:id="rId28"/>
  </p:notesMasterIdLst>
  <p:handoutMasterIdLst>
    <p:handoutMasterId r:id="rId29"/>
  </p:handoutMasterIdLst>
  <p:sldIdLst>
    <p:sldId id="256" r:id="rId5"/>
    <p:sldId id="257" r:id="rId6"/>
    <p:sldId id="278" r:id="rId7"/>
    <p:sldId id="262" r:id="rId8"/>
    <p:sldId id="272" r:id="rId9"/>
    <p:sldId id="273" r:id="rId10"/>
    <p:sldId id="271" r:id="rId11"/>
    <p:sldId id="274" r:id="rId12"/>
    <p:sldId id="263" r:id="rId13"/>
    <p:sldId id="264" r:id="rId14"/>
    <p:sldId id="265" r:id="rId15"/>
    <p:sldId id="275" r:id="rId16"/>
    <p:sldId id="276" r:id="rId17"/>
    <p:sldId id="266" r:id="rId18"/>
    <p:sldId id="267" r:id="rId19"/>
    <p:sldId id="277" r:id="rId20"/>
    <p:sldId id="268" r:id="rId21"/>
    <p:sldId id="269" r:id="rId22"/>
    <p:sldId id="270" r:id="rId23"/>
    <p:sldId id="258" r:id="rId24"/>
    <p:sldId id="260" r:id="rId25"/>
    <p:sldId id="261" r:id="rId26"/>
    <p:sldId id="259" r:id="rId27"/>
  </p:sldIdLst>
  <p:sldSz cx="12192000" cy="6858000"/>
  <p:notesSz cx="9942513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179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D09C3-2C5A-4069-B47C-CC6E2642FC6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8EBF0-10E0-4091-93FF-3E8503450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383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79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F6541-67E6-4EFB-BFF5-088A9C1B53F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844550"/>
            <a:ext cx="4059237" cy="2282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2" y="3253809"/>
            <a:ext cx="7954010" cy="266220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79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EE138-F629-4CA8-98DD-4A0560EC06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830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E138-F629-4CA8-98DD-4A0560EC066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334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7034DD-72CE-48FE-B86F-6319A0D09E2F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987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800B5E-0526-4164-8346-ECD92FBB0DF3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654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800B5E-0526-4164-8346-ECD92FBB0DF3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91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800B5E-0526-4164-8346-ECD92FBB0DF3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047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800B5E-0526-4164-8346-ECD92FBB0DF3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48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800B5E-0526-4164-8346-ECD92FBB0DF3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513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800B5E-0526-4164-8346-ECD92FBB0DF3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227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A0C7A7-D8C2-4A21-B3C0-361F5FB6D9F0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528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F83BE1-BE61-43AE-B6A0-69126A8FADDE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828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F7E55C-504F-4B43-8043-1B12F0F77956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32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7034DD-72CE-48FE-B86F-6319A0D09E2F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43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E68DE8-2464-4BC9-82B1-BC6DEBB468FF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8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E68DE8-2464-4BC9-82B1-BC6DEBB468FF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4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25D5F9-562E-4518-B5C9-E292A5C521EC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710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CB8AD4-9A26-4EC8-88AF-EEA804481758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78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B54497-1A54-4FF2-8FA0-2EFE33B66D4C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927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A8C40F-F086-47EF-8548-E81F8FE45478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609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493493-26FC-40DE-B314-D1CC61770823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23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37A3AC-A54B-47B6-9E74-083498565F96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17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C141AF-24DC-4B99-97AC-8C281BF184E1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796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800B5E-0526-4164-8346-ECD92FBB0DF3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262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800B5E-0526-4164-8346-ECD92FBB0DF3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64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25D5F9-562E-4518-B5C9-E292A5C521EC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547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800B5E-0526-4164-8346-ECD92FBB0DF3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798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800B5E-0526-4164-8346-ECD92FBB0DF3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2561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800B5E-0526-4164-8346-ECD92FBB0DF3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679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800B5E-0526-4164-8346-ECD92FBB0DF3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527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A0C7A7-D8C2-4A21-B3C0-361F5FB6D9F0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6381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F83BE1-BE61-43AE-B6A0-69126A8FADDE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0691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7034DD-72CE-48FE-B86F-6319A0D09E2F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1220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E68DE8-2464-4BC9-82B1-BC6DEBB468FF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42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25D5F9-562E-4518-B5C9-E292A5C521EC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6439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CB8AD4-9A26-4EC8-88AF-EEA804481758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54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CB8AD4-9A26-4EC8-88AF-EEA804481758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878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B54497-1A54-4FF2-8FA0-2EFE33B66D4C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1208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A8C40F-F086-47EF-8548-E81F8FE45478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9434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493493-26FC-40DE-B314-D1CC61770823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5923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37A3AC-A54B-47B6-9E74-083498565F96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9859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C141AF-24DC-4B99-97AC-8C281BF184E1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474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800B5E-0526-4164-8346-ECD92FBB0DF3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503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800B5E-0526-4164-8346-ECD92FBB0DF3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8848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800B5E-0526-4164-8346-ECD92FBB0DF3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3963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800B5E-0526-4164-8346-ECD92FBB0DF3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2781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800B5E-0526-4164-8346-ECD92FBB0DF3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00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B54497-1A54-4FF2-8FA0-2EFE33B66D4C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6403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800B5E-0526-4164-8346-ECD92FBB0DF3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6376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A0C7A7-D8C2-4A21-B3C0-361F5FB6D9F0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713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F83BE1-BE61-43AE-B6A0-69126A8FADDE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3722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7034DD-72CE-48FE-B86F-6319A0D09E2F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5242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E68DE8-2464-4BC9-82B1-BC6DEBB468FF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909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25D5F9-562E-4518-B5C9-E292A5C521EC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7616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CB8AD4-9A26-4EC8-88AF-EEA804481758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7134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B54497-1A54-4FF2-8FA0-2EFE33B66D4C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2619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A8C40F-F086-47EF-8548-E81F8FE45478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5989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493493-26FC-40DE-B314-D1CC61770823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4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A8C40F-F086-47EF-8548-E81F8FE45478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3635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37A3AC-A54B-47B6-9E74-083498565F96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3019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C141AF-24DC-4B99-97AC-8C281BF184E1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616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800B5E-0526-4164-8346-ECD92FBB0DF3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770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800B5E-0526-4164-8346-ECD92FBB0DF3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5855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800B5E-0526-4164-8346-ECD92FBB0DF3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1842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800B5E-0526-4164-8346-ECD92FBB0DF3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820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800B5E-0526-4164-8346-ECD92FBB0DF3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5232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800B5E-0526-4164-8346-ECD92FBB0DF3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3325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A0C7A7-D8C2-4A21-B3C0-361F5FB6D9F0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5214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F83BE1-BE61-43AE-B6A0-69126A8FADDE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102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493493-26FC-40DE-B314-D1CC61770823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48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37A3AC-A54B-47B6-9E74-083498565F96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75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C141AF-24DC-4B99-97AC-8C281BF184E1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3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1CC226-70EB-47F9-9C1D-21DEE5FD90C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BBDDF1-14FC-4597-9150-214AD41D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48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  <p:sldLayoutId id="2147483795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800B5E-0526-4164-8346-ECD92FBB0DF3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800B5E-0526-4164-8346-ECD92FBB0DF3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1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800B5E-0526-4164-8346-ECD92FBB0DF3}" type="slidenum">
              <a:rPr lang="uk-UA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8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43099" y="1009649"/>
            <a:ext cx="909637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ЛЕКЦІЯ 11</a:t>
            </a:r>
          </a:p>
          <a:p>
            <a:endParaRPr lang="uk-UA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4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Взаємозв’язок біологічних особливостей і м’ясних якостей великої рогатої худоби, </a:t>
            </a:r>
            <a:r>
              <a:rPr lang="uk-UA" sz="44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овець</a:t>
            </a:r>
            <a:r>
              <a:rPr lang="uk-UA" sz="4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свиней, птиці.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739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2" y="982132"/>
            <a:ext cx="9601196" cy="779993"/>
          </a:xfrm>
        </p:spPr>
        <p:txBody>
          <a:bodyPr/>
          <a:lstStyle/>
          <a:p>
            <a:pPr eaLnBrk="1" hangingPunct="1"/>
            <a:r>
              <a:rPr lang="uk-UA" altLang="ru-RU" sz="4000" b="1" dirty="0" smtClean="0"/>
              <a:t>М’ясна </a:t>
            </a:r>
            <a:r>
              <a:rPr lang="uk-UA" altLang="ru-RU" sz="4000" b="1" dirty="0"/>
              <a:t>продуктивність свиней</a:t>
            </a:r>
            <a:r>
              <a:rPr lang="ru-RU" altLang="ru-RU" sz="4000" dirty="0"/>
              <a:t> </a:t>
            </a:r>
            <a:endParaRPr lang="uk-UA" altLang="ru-RU" sz="4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762126"/>
            <a:ext cx="10972800" cy="4381500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uk-UA" altLang="ru-RU" sz="2800" b="1" dirty="0" err="1" smtClean="0">
                <a:solidFill>
                  <a:srgbClr val="FF0000"/>
                </a:solidFill>
              </a:rPr>
              <a:t>Мясні</a:t>
            </a:r>
            <a:r>
              <a:rPr lang="uk-UA" altLang="ru-RU" sz="2800" b="1" dirty="0" smtClean="0">
                <a:solidFill>
                  <a:srgbClr val="FF0000"/>
                </a:solidFill>
              </a:rPr>
              <a:t> або  відгодівельні якості свиней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визначають</a:t>
            </a:r>
            <a:r>
              <a:rPr lang="uk-UA" sz="2400" spc="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величиною</a:t>
            </a:r>
            <a:r>
              <a:rPr lang="uk-UA" sz="2400" spc="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середньодобових приростів маси тіла, віком досягнення товарної категорії та</a:t>
            </a:r>
            <a:r>
              <a:rPr lang="uk-UA" sz="2400" spc="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витратами кормів на одиницю приросту живої маси </a:t>
            </a:r>
          </a:p>
          <a:p>
            <a:pPr eaLnBrk="1" hangingPunct="1">
              <a:lnSpc>
                <a:spcPct val="150000"/>
              </a:lnSpc>
            </a:pPr>
            <a:r>
              <a:rPr lang="uk-UA" altLang="ru-RU" sz="2400" dirty="0" smtClean="0"/>
              <a:t>При повноцінній годівлі та задовільному утриманні підсвинки сучасних порід та помісі у 6-7-місячному віці досягають живої маси 100-120 кг, у зв'язку з чим передові спеціалізовані господарства виробляють, з розрахунку на кожну тварину до 150 кг товарної свинини, або 15-25 ц у живій масі на одну свиноматку</a:t>
            </a:r>
            <a:r>
              <a:rPr lang="uk-UA" alt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8292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85950" y="866775"/>
            <a:ext cx="8763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altLang="ru-RU" sz="3600" b="1" dirty="0">
                <a:solidFill>
                  <a:srgbClr val="C00000"/>
                </a:solidFill>
              </a:rPr>
              <a:t>Відгодівельні якості свиней, мають високий рівень  успадкування.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19125" y="2009775"/>
            <a:ext cx="10991850" cy="4497389"/>
          </a:xfrm>
        </p:spPr>
        <p:txBody>
          <a:bodyPr>
            <a:normAutofit/>
          </a:bodyPr>
          <a:lstStyle/>
          <a:p>
            <a:pPr eaLnBrk="1" hangingPunct="1"/>
            <a:r>
              <a:rPr lang="uk-UA" altLang="ru-RU" sz="2800" b="1" dirty="0" smtClean="0">
                <a:solidFill>
                  <a:srgbClr val="0070C0"/>
                </a:solidFill>
              </a:rPr>
              <a:t>Коефіцієнт успадкування</a:t>
            </a:r>
            <a:r>
              <a:rPr lang="uk-UA" altLang="ru-RU" sz="2800" dirty="0" smtClean="0"/>
              <a:t>:</a:t>
            </a:r>
          </a:p>
          <a:p>
            <a:pPr eaLnBrk="1" hangingPunct="1"/>
            <a:r>
              <a:rPr lang="uk-UA" altLang="ru-RU" sz="2800" b="1" i="1" dirty="0" smtClean="0"/>
              <a:t>за середньодобовими приростами </a:t>
            </a:r>
            <a:r>
              <a:rPr lang="uk-UA" altLang="ru-RU" sz="2800" dirty="0" smtClean="0"/>
              <a:t>у свиней великої білої породи становить 40 -77%, породи ландрас - 36 - 45%, порід </a:t>
            </a:r>
            <a:r>
              <a:rPr lang="uk-UA" altLang="ru-RU" sz="2800" dirty="0" err="1" smtClean="0"/>
              <a:t>дюрок</a:t>
            </a:r>
            <a:r>
              <a:rPr lang="uk-UA" altLang="ru-RU" sz="2800" dirty="0" smtClean="0"/>
              <a:t> та беркшир - 24 - 45%; </a:t>
            </a:r>
          </a:p>
          <a:p>
            <a:pPr eaLnBrk="1" hangingPunct="1"/>
            <a:r>
              <a:rPr lang="uk-UA" altLang="ru-RU" sz="2800" b="1" i="1" dirty="0" smtClean="0"/>
              <a:t>за витратою кормів </a:t>
            </a:r>
            <a:r>
              <a:rPr lang="uk-UA" altLang="ru-RU" sz="2800" dirty="0" smtClean="0"/>
              <a:t>- відповідно 30 - 50%; 30 - 50%; 20 - 34%. </a:t>
            </a:r>
          </a:p>
          <a:p>
            <a:pPr eaLnBrk="1" hangingPunct="1"/>
            <a:r>
              <a:rPr lang="uk-UA" altLang="ru-RU" sz="2800" dirty="0" smtClean="0"/>
              <a:t>Відбір за фенотипом ремонтного молодняку надійно забезпечує підвищення даної ознаки у стаді.</a:t>
            </a:r>
          </a:p>
        </p:txBody>
      </p:sp>
    </p:spTree>
    <p:extLst>
      <p:ext uri="{BB962C8B-B14F-4D97-AF65-F5344CB8AC3E}">
        <p14:creationId xmlns:p14="http://schemas.microsoft.com/office/powerpoint/2010/main" val="4232061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1074" y="787217"/>
            <a:ext cx="10925175" cy="157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marR="345440" indent="179705" algn="just">
              <a:lnSpc>
                <a:spcPct val="102000"/>
              </a:lnSpc>
              <a:spcBef>
                <a:spcPts val="10"/>
              </a:spcBef>
              <a:spcAft>
                <a:spcPts val="0"/>
              </a:spcAft>
            </a:pPr>
            <a:r>
              <a:rPr lang="uk-UA" sz="24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</a:t>
            </a:r>
            <a:r>
              <a:rPr lang="uk-UA" sz="2400" spc="26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оцінці</a:t>
            </a:r>
            <a:r>
              <a:rPr lang="uk-UA" sz="2400" spc="265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племінних</a:t>
            </a:r>
            <a:r>
              <a:rPr lang="uk-UA" sz="2400" spc="-21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і</a:t>
            </a:r>
            <a:r>
              <a:rPr lang="uk-UA" sz="2400" spc="5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продуктивних</a:t>
            </a:r>
            <a:r>
              <a:rPr lang="uk-UA" sz="2400" spc="5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якостей</a:t>
            </a:r>
            <a:r>
              <a:rPr lang="uk-UA" sz="2400" spc="5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свиней</a:t>
            </a:r>
            <a:r>
              <a:rPr lang="uk-UA" sz="2400" spc="5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найбільшу</a:t>
            </a:r>
            <a:r>
              <a:rPr lang="uk-UA" sz="2400" spc="5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увагу</a:t>
            </a:r>
            <a:r>
              <a:rPr lang="uk-UA" sz="2400" spc="5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приділяють</a:t>
            </a:r>
            <a:r>
              <a:rPr lang="uk-UA" sz="2400" spc="5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розміру тварин, показником якого є маса тіла та екстер’єрні проміри.</a:t>
            </a:r>
            <a:r>
              <a:rPr lang="uk-UA" sz="2400" spc="5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Оцінювати свиней за розвитком починають з 6-місячного віку. До</a:t>
            </a:r>
            <a:r>
              <a:rPr lang="uk-UA" sz="2400" spc="5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цього</a:t>
            </a:r>
            <a:r>
              <a:rPr lang="uk-UA" sz="2400" spc="-1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періоду</a:t>
            </a:r>
            <a:r>
              <a:rPr lang="uk-UA" sz="2400" spc="-1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враховують</a:t>
            </a:r>
            <a:r>
              <a:rPr lang="uk-UA" sz="2400" spc="-1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тільки</a:t>
            </a:r>
            <a:r>
              <a:rPr lang="uk-UA" sz="2400" spc="-15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живу</a:t>
            </a:r>
            <a:r>
              <a:rPr lang="uk-UA" sz="2400" spc="-5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масу</a:t>
            </a:r>
            <a:r>
              <a:rPr lang="uk-UA" sz="2400" spc="-1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молодняку.</a:t>
            </a:r>
            <a:endParaRPr lang="ru-RU" sz="2400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6725" y="2362200"/>
            <a:ext cx="11268074" cy="384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marR="344805" indent="179705" algn="ctr">
              <a:lnSpc>
                <a:spcPct val="102000"/>
              </a:lnSpc>
              <a:spcBef>
                <a:spcPts val="5"/>
              </a:spcBef>
              <a:spcAft>
                <a:spcPts val="0"/>
              </a:spcAft>
            </a:pP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У</a:t>
            </a:r>
            <a:r>
              <a:rPr lang="uk-UA" sz="2400" spc="16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виробничих</a:t>
            </a:r>
            <a:r>
              <a:rPr lang="uk-UA" sz="2400" spc="16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умовах</a:t>
            </a:r>
            <a:r>
              <a:rPr lang="uk-UA" sz="2400" spc="16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зважують</a:t>
            </a:r>
            <a:r>
              <a:rPr lang="uk-UA" sz="2400" spc="16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і</a:t>
            </a:r>
            <a:r>
              <a:rPr lang="uk-UA" sz="2400" spc="16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вимірюють</a:t>
            </a:r>
            <a:r>
              <a:rPr lang="uk-UA" sz="2400" spc="16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племінних</a:t>
            </a:r>
            <a:r>
              <a:rPr lang="uk-UA" sz="2400" spc="16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свиней</a:t>
            </a:r>
            <a:r>
              <a:rPr lang="uk-UA" sz="2400" spc="-20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у суворо встановлені терміни. Спочатку визначають масу тіла новонароджених поросят (за цим показником оцінюють багатоплідність</a:t>
            </a:r>
            <a:r>
              <a:rPr lang="uk-UA" sz="2400" spc="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маток),</a:t>
            </a:r>
            <a:r>
              <a:rPr lang="uk-UA" sz="2400" spc="14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а</a:t>
            </a:r>
            <a:r>
              <a:rPr lang="uk-UA" sz="2400" spc="15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потім</a:t>
            </a:r>
            <a:r>
              <a:rPr lang="uk-UA" sz="2400" spc="14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</a:t>
            </a:r>
            <a:r>
              <a:rPr lang="uk-UA" sz="2400" spc="15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масу</a:t>
            </a:r>
            <a:r>
              <a:rPr lang="uk-UA" sz="2400" spc="15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гнізда</a:t>
            </a:r>
            <a:r>
              <a:rPr lang="uk-UA" sz="2400" spc="15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</a:t>
            </a:r>
            <a:r>
              <a:rPr lang="uk-UA" sz="2400" spc="14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21-денному</a:t>
            </a:r>
            <a:r>
              <a:rPr lang="uk-UA" sz="2400" spc="15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віці</a:t>
            </a:r>
            <a:r>
              <a:rPr lang="uk-UA" sz="2400" spc="15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(для</a:t>
            </a:r>
            <a:r>
              <a:rPr lang="uk-UA" sz="2400" spc="15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встановлення молочності маток). </a:t>
            </a:r>
          </a:p>
          <a:p>
            <a:pPr marL="69850" marR="344805" indent="179705" algn="ctr">
              <a:lnSpc>
                <a:spcPct val="102000"/>
              </a:lnSpc>
              <a:spcBef>
                <a:spcPts val="5"/>
              </a:spcBef>
              <a:spcAft>
                <a:spcPts val="0"/>
              </a:spcAft>
            </a:pP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Індивідуальний облік живої маси поросят проводять при відлученні. У подальшому молодняк зважують щомісячно,</a:t>
            </a:r>
            <a:r>
              <a:rPr lang="uk-UA" sz="2400" spc="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до</a:t>
            </a:r>
            <a:r>
              <a:rPr lang="uk-UA" sz="2400" spc="-4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12-місячного</a:t>
            </a:r>
            <a:r>
              <a:rPr lang="uk-UA" sz="2400" spc="-3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віку,</a:t>
            </a:r>
            <a:r>
              <a:rPr lang="uk-UA" sz="2400" spc="-3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</a:t>
            </a:r>
            <a:r>
              <a:rPr lang="uk-UA" sz="2400" spc="-3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метою</a:t>
            </a:r>
            <a:r>
              <a:rPr lang="uk-UA" sz="2400" spc="-3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контролю</a:t>
            </a:r>
            <a:r>
              <a:rPr lang="uk-UA" sz="2400" spc="-3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їх</a:t>
            </a:r>
            <a:r>
              <a:rPr lang="uk-UA" sz="2400" spc="-3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росту</a:t>
            </a:r>
            <a:r>
              <a:rPr lang="uk-UA" sz="2400" spc="-3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і</a:t>
            </a:r>
            <a:r>
              <a:rPr lang="uk-UA" sz="2400" spc="-3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розвитку.</a:t>
            </a:r>
            <a:r>
              <a:rPr lang="uk-UA" sz="2400" spc="-3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</a:p>
          <a:p>
            <a:pPr marL="69850" marR="344805" indent="179705" algn="ctr">
              <a:lnSpc>
                <a:spcPct val="102000"/>
              </a:lnSpc>
              <a:spcBef>
                <a:spcPts val="5"/>
              </a:spcBef>
              <a:spcAft>
                <a:spcPts val="0"/>
              </a:spcAft>
            </a:pP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</a:t>
            </a:r>
            <a:r>
              <a:rPr lang="uk-UA" sz="2400" spc="-3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6-місячного</a:t>
            </a:r>
            <a:r>
              <a:rPr lang="uk-UA" sz="2400" spc="-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віку</a:t>
            </a:r>
            <a:r>
              <a:rPr lang="uk-UA" sz="2400" spc="-1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щомісячно</a:t>
            </a:r>
            <a:r>
              <a:rPr lang="uk-UA" sz="2400" spc="-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вимірюють</a:t>
            </a:r>
            <a:r>
              <a:rPr lang="uk-UA" sz="2400" spc="-1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довжину</a:t>
            </a:r>
            <a:r>
              <a:rPr lang="uk-UA" sz="2400" spc="-1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тулуба</a:t>
            </a:r>
            <a:r>
              <a:rPr lang="uk-UA" sz="2400" spc="-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підсвинків.</a:t>
            </a:r>
            <a:endParaRPr lang="ru-RU" sz="2400" dirty="0" smtClean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algn="ctr"/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Кнурів</a:t>
            </a:r>
            <a:r>
              <a:rPr lang="uk-UA" sz="2400" spc="-3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зважують</a:t>
            </a:r>
            <a:r>
              <a:rPr lang="uk-UA" sz="2400" spc="-3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і</a:t>
            </a:r>
            <a:r>
              <a:rPr lang="uk-UA" sz="2400" spc="-3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вимірюють</a:t>
            </a:r>
            <a:r>
              <a:rPr lang="uk-UA" sz="2400" spc="-3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щорічно,</a:t>
            </a:r>
            <a:r>
              <a:rPr lang="uk-UA" sz="2400" spc="-3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починаючи</a:t>
            </a:r>
            <a:r>
              <a:rPr lang="uk-UA" sz="2400" spc="-3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</a:t>
            </a:r>
            <a:r>
              <a:rPr lang="uk-UA" sz="2400" spc="-3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12-місячного</a:t>
            </a:r>
            <a:r>
              <a:rPr lang="uk-UA" sz="2400" spc="-20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віку; маток – на 5-10 день після опоросу.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91797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7275" y="571500"/>
            <a:ext cx="10153650" cy="5468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1945" marR="93980" indent="179705" algn="just">
              <a:lnSpc>
                <a:spcPct val="102000"/>
              </a:lnSpc>
              <a:spcBef>
                <a:spcPts val="10"/>
              </a:spcBef>
              <a:spcAft>
                <a:spcPts val="0"/>
              </a:spcAft>
            </a:pPr>
            <a:r>
              <a:rPr lang="uk-UA" sz="2800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</a:t>
            </a:r>
            <a:r>
              <a:rPr lang="uk-UA" sz="28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важують</a:t>
            </a:r>
            <a:r>
              <a:rPr lang="uk-UA" sz="2800" spc="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тварин, як правило, </a:t>
            </a:r>
            <a:r>
              <a:rPr lang="uk-UA" sz="28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вранці до годівлі: дорослих свиней і молодняк різного віку – на </a:t>
            </a:r>
            <a:r>
              <a:rPr lang="uk-UA" sz="2800" dirty="0" err="1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десятичних</a:t>
            </a:r>
            <a:r>
              <a:rPr lang="uk-UA" sz="28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терезах в спеціально обладнаній клітці; поросят-сисунів – на</a:t>
            </a:r>
            <a:r>
              <a:rPr lang="uk-UA" sz="2800" spc="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8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тарілчастих</a:t>
            </a:r>
            <a:r>
              <a:rPr lang="uk-UA" sz="2800" spc="-1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8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терезах.</a:t>
            </a:r>
            <a:endParaRPr lang="ru-RU" sz="2800" dirty="0" smtClean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21945" marR="93980" indent="179705" algn="just">
              <a:lnSpc>
                <a:spcPct val="102000"/>
              </a:lnSpc>
              <a:spcBef>
                <a:spcPts val="10"/>
              </a:spcBef>
              <a:spcAft>
                <a:spcPts val="0"/>
              </a:spcAft>
            </a:pPr>
            <a:r>
              <a:rPr lang="uk-UA" sz="28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У випадку необхідності живу масу у дорослих тварин визначають</a:t>
            </a:r>
            <a:r>
              <a:rPr lang="uk-UA" sz="2800" spc="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8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за</a:t>
            </a:r>
            <a:r>
              <a:rPr lang="uk-UA" sz="2800" spc="-1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8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формулою</a:t>
            </a:r>
            <a:r>
              <a:rPr lang="uk-UA" sz="2800" spc="-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800" dirty="0" err="1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Придорогіна</a:t>
            </a:r>
            <a:r>
              <a:rPr lang="uk-UA" sz="2800" spc="-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8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М.</a:t>
            </a:r>
            <a:r>
              <a:rPr lang="uk-UA" sz="2800" spc="-1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8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І.:</a:t>
            </a:r>
            <a:endParaRPr lang="ru-RU" sz="2800" dirty="0" smtClean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1916430" indent="179705">
              <a:spcBef>
                <a:spcPts val="290"/>
              </a:spcBef>
              <a:tabLst>
                <a:tab pos="4149090" algn="l"/>
              </a:tabLst>
            </a:pPr>
            <a:r>
              <a:rPr lang="uk-UA" sz="28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М</a:t>
            </a:r>
            <a:r>
              <a:rPr lang="uk-UA" sz="2800" spc="-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8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= Д</a:t>
            </a:r>
            <a:r>
              <a:rPr lang="uk-UA" sz="2800" spc="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8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× О /</a:t>
            </a:r>
            <a:r>
              <a:rPr lang="uk-UA" sz="2800" spc="-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8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К,	</a:t>
            </a:r>
          </a:p>
          <a:p>
            <a:pPr marL="361950">
              <a:spcBef>
                <a:spcPts val="290"/>
              </a:spcBef>
              <a:tabLst>
                <a:tab pos="4149090" algn="l"/>
              </a:tabLst>
            </a:pPr>
            <a:r>
              <a:rPr lang="uk-UA" sz="28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де М – </a:t>
            </a:r>
            <a:r>
              <a:rPr lang="uk-UA" sz="2800" dirty="0" err="1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масса</a:t>
            </a:r>
            <a:r>
              <a:rPr lang="uk-UA" sz="28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тіла, кг; </a:t>
            </a:r>
          </a:p>
          <a:p>
            <a:pPr marL="361950">
              <a:spcBef>
                <a:spcPts val="290"/>
              </a:spcBef>
              <a:tabLst>
                <a:tab pos="4149090" algn="l"/>
              </a:tabLst>
            </a:pPr>
            <a:r>
              <a:rPr lang="uk-UA" sz="28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 – довжина тулуба, см; </a:t>
            </a:r>
          </a:p>
          <a:p>
            <a:pPr marL="361950">
              <a:spcBef>
                <a:spcPts val="290"/>
              </a:spcBef>
              <a:tabLst>
                <a:tab pos="4149090" algn="l"/>
              </a:tabLst>
            </a:pPr>
            <a:r>
              <a:rPr lang="uk-UA" sz="28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 – обхват грудей за</a:t>
            </a:r>
            <a:r>
              <a:rPr lang="uk-UA" sz="2800" spc="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8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лопатками, см; К – коефіцієнт вгодованості (для доброї – 142, серед-</a:t>
            </a:r>
            <a:r>
              <a:rPr lang="uk-UA" sz="2800" spc="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800" dirty="0" err="1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ньої</a:t>
            </a:r>
            <a:r>
              <a:rPr lang="uk-UA" sz="2800" spc="-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8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</a:t>
            </a:r>
            <a:r>
              <a:rPr lang="uk-UA" sz="2800" spc="-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8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156, низької –</a:t>
            </a:r>
            <a:r>
              <a:rPr lang="uk-UA" sz="2800" spc="-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80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162).</a:t>
            </a:r>
            <a:endParaRPr lang="ru-RU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449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47725" y="722312"/>
            <a:ext cx="10467975" cy="1420813"/>
          </a:xfrm>
        </p:spPr>
        <p:txBody>
          <a:bodyPr>
            <a:noAutofit/>
          </a:bodyPr>
          <a:lstStyle/>
          <a:p>
            <a:pPr eaLnBrk="1" hangingPunct="1"/>
            <a:r>
              <a:rPr lang="uk-UA" altLang="ru-RU" sz="2800" dirty="0"/>
              <a:t>Залежно від віку та вгодованості свиней, породи і типу відгодівлі, забійний вихід становить 70-85%, що на 20-25% вище, ніж ВРХ та </a:t>
            </a:r>
            <a:r>
              <a:rPr lang="uk-UA" altLang="ru-RU" sz="2800" dirty="0" err="1"/>
              <a:t>овець</a:t>
            </a:r>
            <a:endParaRPr lang="uk-UA" altLang="ru-RU" sz="28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32037"/>
            <a:ext cx="10972800" cy="34782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uk-UA" altLang="ru-RU" sz="2800" dirty="0" smtClean="0"/>
              <a:t>При беконній та м'ясній відгодівлі він буде менший - 70-75%, а при відгодівлі до жирних кондицій - 80-82% і більше. Кількість кісток у тушах свиней в 2,5 рази менше. </a:t>
            </a:r>
          </a:p>
          <a:p>
            <a:pPr algn="ctr" eaLnBrk="1" hangingPunct="1">
              <a:buFontTx/>
              <a:buNone/>
            </a:pPr>
            <a:r>
              <a:rPr lang="uk-UA" altLang="ru-RU" sz="2800" dirty="0" smtClean="0"/>
              <a:t>При забої свиней одержують найвищий вихід їстівної забійної продукції (вище в середньому на 25% порівняно з іншими сільськогосподарськими тваринами).</a:t>
            </a:r>
          </a:p>
        </p:txBody>
      </p:sp>
    </p:spTree>
    <p:extLst>
      <p:ext uri="{BB962C8B-B14F-4D97-AF65-F5344CB8AC3E}">
        <p14:creationId xmlns:p14="http://schemas.microsoft.com/office/powerpoint/2010/main" val="1223904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6326" y="496357"/>
            <a:ext cx="10334623" cy="13038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altLang="ru-RU" sz="4000" dirty="0"/>
              <a:t>При контрольному забої свиней визначають такі м'ясні якості: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885824" y="1800224"/>
            <a:ext cx="10525125" cy="42576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altLang="ru-RU" sz="2800" dirty="0"/>
              <a:t> </a:t>
            </a:r>
            <a:r>
              <a:rPr lang="uk-UA" altLang="ru-RU" sz="2800" b="1" i="1" dirty="0"/>
              <a:t>довжину охолодженої туші </a:t>
            </a:r>
            <a:r>
              <a:rPr lang="uk-UA" altLang="ru-RU" sz="2800" i="1" dirty="0"/>
              <a:t>(в см) - </a:t>
            </a:r>
            <a:r>
              <a:rPr lang="uk-UA" altLang="ru-RU" sz="2800" dirty="0"/>
              <a:t>тушу вимірюють у висячому вертикальному положенні, від переднього краю лобкового зрощення до передньої поверхні першого шийного хребця (атланта); </a:t>
            </a:r>
            <a:endParaRPr lang="uk-UA" altLang="ru-RU" sz="2800" dirty="0" smtClean="0"/>
          </a:p>
          <a:p>
            <a:pPr eaLnBrk="1" hangingPunct="1">
              <a:lnSpc>
                <a:spcPct val="80000"/>
              </a:lnSpc>
            </a:pPr>
            <a:r>
              <a:rPr lang="uk-UA" altLang="ru-RU" sz="2800" b="1" i="1" dirty="0" smtClean="0"/>
              <a:t>товщину </a:t>
            </a:r>
            <a:r>
              <a:rPr lang="uk-UA" altLang="ru-RU" sz="2800" b="1" i="1" dirty="0"/>
              <a:t>шпика </a:t>
            </a:r>
            <a:r>
              <a:rPr lang="uk-UA" altLang="ru-RU" sz="2800" i="1" dirty="0"/>
              <a:t>(в мм) - </a:t>
            </a:r>
            <a:r>
              <a:rPr lang="uk-UA" altLang="ru-RU" sz="2800" dirty="0"/>
              <a:t>вимірюють по середній лінії спини, між 6-7 грудним хребцями; </a:t>
            </a:r>
            <a:endParaRPr lang="uk-UA" altLang="ru-RU" sz="2800" dirty="0" smtClean="0"/>
          </a:p>
          <a:p>
            <a:pPr eaLnBrk="1" hangingPunct="1">
              <a:lnSpc>
                <a:spcPct val="80000"/>
              </a:lnSpc>
            </a:pPr>
            <a:r>
              <a:rPr lang="uk-UA" altLang="ru-RU" sz="2800" b="1" i="1" dirty="0" smtClean="0"/>
              <a:t>площа </a:t>
            </a:r>
            <a:r>
              <a:rPr lang="uk-UA" altLang="ru-RU" sz="2800" b="1" i="1" dirty="0"/>
              <a:t>поперечного перерізу найдовшого м'язу спини </a:t>
            </a:r>
            <a:r>
              <a:rPr lang="uk-UA" altLang="ru-RU" sz="2800" i="1" dirty="0"/>
              <a:t>("м'язове вічко", в см2) - </a:t>
            </a:r>
            <a:r>
              <a:rPr lang="uk-UA" altLang="ru-RU" sz="2800" dirty="0"/>
              <a:t>між 1-2 поперековими хребцями.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800" dirty="0"/>
              <a:t>Оцінювати свиней за розвитком починають з 6-місячного віку. До цього періоду враховують тільки живу масу молодняку.</a:t>
            </a:r>
            <a:r>
              <a:rPr lang="ru-RU" altLang="ru-RU" sz="2800" dirty="0"/>
              <a:t> </a:t>
            </a:r>
            <a:endParaRPr lang="uk-UA" altLang="ru-RU" sz="2800" dirty="0"/>
          </a:p>
        </p:txBody>
      </p:sp>
    </p:spTree>
    <p:extLst>
      <p:ext uri="{BB962C8B-B14F-4D97-AF65-F5344CB8AC3E}">
        <p14:creationId xmlns:p14="http://schemas.microsoft.com/office/powerpoint/2010/main" val="2725848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00225" y="1419487"/>
            <a:ext cx="8896350" cy="4202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marR="344805" indent="179705" algn="just">
              <a:lnSpc>
                <a:spcPct val="102000"/>
              </a:lnSpc>
              <a:spcBef>
                <a:spcPts val="20"/>
              </a:spcBef>
              <a:spcAft>
                <a:spcPts val="0"/>
              </a:spcAft>
            </a:pPr>
            <a:r>
              <a:rPr lang="uk-UA" sz="2800" b="1" i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Біологічні</a:t>
            </a:r>
            <a:r>
              <a:rPr lang="uk-UA" sz="2800" b="1" i="1" spc="5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800" b="1" i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фактори,</a:t>
            </a:r>
            <a:r>
              <a:rPr lang="uk-UA" sz="2800" b="1" i="1" spc="5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800" b="1" i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що</a:t>
            </a:r>
            <a:r>
              <a:rPr lang="uk-UA" sz="2800" b="1" i="1" spc="5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800" b="1" i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зумовлюють</a:t>
            </a:r>
            <a:r>
              <a:rPr lang="uk-UA" sz="2800" b="1" i="1" spc="5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800" b="1" i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м’ясну</a:t>
            </a:r>
            <a:r>
              <a:rPr lang="uk-UA" sz="2800" b="1" i="1" spc="5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800" b="1" i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продуктивність</a:t>
            </a:r>
            <a:r>
              <a:rPr lang="uk-UA" sz="2800" b="1" i="1" spc="5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800" b="1" i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свиней.</a:t>
            </a:r>
            <a:endParaRPr lang="ru-RU" sz="2800" b="1" dirty="0" smtClean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2800" i="1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Порода</a:t>
            </a:r>
          </a:p>
          <a:p>
            <a:pPr>
              <a:lnSpc>
                <a:spcPct val="150000"/>
              </a:lnSpc>
            </a:pPr>
            <a:r>
              <a:rPr lang="uk-UA" sz="2800" i="1" dirty="0" smtClean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Вік тварини</a:t>
            </a:r>
          </a:p>
          <a:p>
            <a:pPr>
              <a:lnSpc>
                <a:spcPct val="150000"/>
              </a:lnSpc>
            </a:pPr>
            <a:r>
              <a:rPr lang="uk-UA" sz="2800" i="1" dirty="0" smtClean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Стать тварин</a:t>
            </a:r>
          </a:p>
          <a:p>
            <a:pPr>
              <a:lnSpc>
                <a:spcPct val="150000"/>
              </a:lnSpc>
            </a:pPr>
            <a:r>
              <a:rPr lang="uk-UA" sz="2800" i="1" dirty="0" smtClean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Конституція свиней</a:t>
            </a:r>
          </a:p>
          <a:p>
            <a:pPr>
              <a:lnSpc>
                <a:spcPct val="150000"/>
              </a:lnSpc>
            </a:pPr>
            <a:r>
              <a:rPr lang="uk-UA" sz="2800" i="1" dirty="0" smtClean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Годівля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34552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z="4000" b="1"/>
              <a:t>3. М’ясна продуктивність птиці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</a:pPr>
            <a:r>
              <a:rPr lang="uk-UA" altLang="ru-RU" sz="2400" i="1" dirty="0">
                <a:solidFill>
                  <a:srgbClr val="800000"/>
                </a:solidFill>
              </a:rPr>
              <a:t>Показники м'ясної продуктивності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uk-UA" altLang="ru-RU" sz="2400" dirty="0"/>
              <a:t>жива маса залежить від породи, виду, статі) : індики  –  14-18 кг, гуси  –  6-8 кг, качки  –  3-4 кг, кури  –  2-4, цесарки  –  1,5-2,5 кг, голуби – 0,5-1 кг, перепели – 0,12-0,15 кг.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uk-UA" altLang="ru-RU" sz="2400" dirty="0"/>
              <a:t>2. Вік забою та оплата корму приростом.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uk-UA" altLang="ru-RU" sz="2400" dirty="0"/>
              <a:t>Забій м’ясного молодняку у віці (м’ясна скороспілість): кури – 49 днів (1 кг маси – 2 кг корму), качки – 45-55 днів (1кг маси – 3 кг корму), гуси – 75-120 днів, цесарки – 63-70 днів (1кг маси – 3 кг корму), голуби – 42 дні, перепели – 60 днів.</a:t>
            </a:r>
          </a:p>
        </p:txBody>
      </p:sp>
    </p:spTree>
    <p:extLst>
      <p:ext uri="{BB962C8B-B14F-4D97-AF65-F5344CB8AC3E}">
        <p14:creationId xmlns:p14="http://schemas.microsoft.com/office/powerpoint/2010/main" val="2290968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uk-UA" altLang="ru-RU" sz="4000" dirty="0"/>
              <a:t>Вгодованість  птиці визначається генотипом і годівлею.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uk-UA" altLang="ru-RU" sz="3600" dirty="0" smtClean="0"/>
              <a:t>Якість м'яса і його поживна цінність залежить від вгодованості.  Живу птицю розподіляють за вгодованістю і масою на стандартну і нестандартну, а після забою стандартну поділяють на дві категорії  -першу і другу.</a:t>
            </a:r>
          </a:p>
        </p:txBody>
      </p:sp>
    </p:spTree>
    <p:extLst>
      <p:ext uri="{BB962C8B-B14F-4D97-AF65-F5344CB8AC3E}">
        <p14:creationId xmlns:p14="http://schemas.microsoft.com/office/powerpoint/2010/main" val="810200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2" y="572557"/>
            <a:ext cx="9601196" cy="13038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altLang="ru-RU" sz="4000" dirty="0"/>
              <a:t>Після забою у птиці оцінюють:</a:t>
            </a:r>
            <a:br>
              <a:rPr lang="uk-UA" altLang="ru-RU" sz="4000" dirty="0"/>
            </a:br>
            <a:endParaRPr lang="uk-UA" altLang="ru-RU" sz="40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304925"/>
            <a:ext cx="10896600" cy="499109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ru-RU" sz="2400" dirty="0"/>
              <a:t>-  М’ясні форми і зовнішній вигляд тушки(широкі і випуклі груди, довга і широка спина, довгий кіль грудної кістки,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400" dirty="0"/>
              <a:t>-  Розміщення жиру,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400" dirty="0"/>
              <a:t>-  Забійний вихід,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400" dirty="0"/>
              <a:t>-  Співвідношення їстівних до неїстівних частин тушки (їстівні частини: м’язи, шкіра, підшкірний і внутрішній жир, печінка, легені, серце, нирки, м’язовий шлунок без вмісту; неїстівні  – кістки, трахея, гортань, селезінка та інші органи).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400" dirty="0"/>
              <a:t>-  Відносна маса грудних м’язів до маси тушки, (40%  від всіх м’язів тушки або 17% маси птиці).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400" dirty="0"/>
              <a:t>Хімічний склад і біологічна цінність м’яса;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400" dirty="0"/>
              <a:t>-  </a:t>
            </a:r>
            <a:r>
              <a:rPr lang="uk-UA" altLang="ru-RU" sz="2400" dirty="0" err="1"/>
              <a:t>Гістоморфологічна</a:t>
            </a:r>
            <a:r>
              <a:rPr lang="uk-UA" altLang="ru-RU" sz="2400" dirty="0"/>
              <a:t> структура м’язової тканини (товщина м’язових волокон),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400" dirty="0"/>
              <a:t>-  Ніжність, соковитість і смак м’яса.</a:t>
            </a:r>
          </a:p>
        </p:txBody>
      </p:sp>
    </p:spTree>
    <p:extLst>
      <p:ext uri="{BB962C8B-B14F-4D97-AF65-F5344CB8AC3E}">
        <p14:creationId xmlns:p14="http://schemas.microsoft.com/office/powerpoint/2010/main" val="2681641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8700" y="790575"/>
            <a:ext cx="10086975" cy="4379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35000" lvl="2" algn="ctr">
              <a:lnSpc>
                <a:spcPct val="106000"/>
              </a:lnSpc>
              <a:spcBef>
                <a:spcPts val="5"/>
              </a:spcBef>
              <a:spcAft>
                <a:spcPts val="0"/>
              </a:spcAft>
              <a:buClr>
                <a:srgbClr val="231F20"/>
              </a:buClr>
              <a:buSzPts val="1050"/>
              <a:tabLst>
                <a:tab pos="1123950" algn="l"/>
              </a:tabLst>
            </a:pPr>
            <a:endParaRPr lang="uk-UA" sz="2800" b="1" spc="-5" dirty="0" smtClean="0">
              <a:solidFill>
                <a:srgbClr val="231F2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R="635000" lvl="2" algn="ctr">
              <a:lnSpc>
                <a:spcPct val="106000"/>
              </a:lnSpc>
              <a:spcBef>
                <a:spcPts val="5"/>
              </a:spcBef>
              <a:spcAft>
                <a:spcPts val="0"/>
              </a:spcAft>
              <a:buClr>
                <a:srgbClr val="231F20"/>
              </a:buClr>
              <a:buSzPts val="1050"/>
              <a:tabLst>
                <a:tab pos="1123950" algn="l"/>
              </a:tabLst>
            </a:pPr>
            <a:r>
              <a:rPr lang="uk-UA" sz="2800" b="1" spc="-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ПЛАН</a:t>
            </a:r>
          </a:p>
          <a:p>
            <a:pPr marR="635000" lvl="2" algn="ctr">
              <a:lnSpc>
                <a:spcPct val="106000"/>
              </a:lnSpc>
              <a:spcBef>
                <a:spcPts val="5"/>
              </a:spcBef>
              <a:spcAft>
                <a:spcPts val="0"/>
              </a:spcAft>
              <a:buClr>
                <a:srgbClr val="231F20"/>
              </a:buClr>
              <a:buSzPts val="1050"/>
              <a:tabLst>
                <a:tab pos="1123950" algn="l"/>
              </a:tabLst>
            </a:pPr>
            <a:endParaRPr lang="uk-UA" sz="2800" b="1" spc="-5" dirty="0" smtClean="0">
              <a:solidFill>
                <a:srgbClr val="231F2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1143000" marR="635000" lvl="2" indent="-228600" algn="just">
              <a:lnSpc>
                <a:spcPct val="106000"/>
              </a:lnSpc>
              <a:spcBef>
                <a:spcPts val="1200"/>
              </a:spcBef>
              <a:spcAft>
                <a:spcPts val="0"/>
              </a:spcAft>
              <a:buClr>
                <a:srgbClr val="231F20"/>
              </a:buClr>
              <a:buSzPts val="1050"/>
              <a:buAutoNum type="arabicPeriod"/>
              <a:tabLst>
                <a:tab pos="1123950" algn="l"/>
              </a:tabLst>
            </a:pPr>
            <a:r>
              <a:rPr lang="uk-UA" sz="2800" spc="-5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М’ясні</a:t>
            </a:r>
            <a:r>
              <a:rPr lang="uk-UA" sz="2800" spc="-3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spc="-5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якості</a:t>
            </a:r>
            <a:r>
              <a:rPr lang="uk-UA" sz="2800" spc="-25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spc="-5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великої</a:t>
            </a:r>
            <a:r>
              <a:rPr lang="uk-UA" sz="2800" spc="-3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spc="-5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рогатої</a:t>
            </a:r>
            <a:r>
              <a:rPr lang="uk-UA" sz="2800" spc="-3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spc="-5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худоби у взаємозв'язку з біологічними особливостями тварин</a:t>
            </a:r>
          </a:p>
          <a:p>
            <a:pPr marL="1143000" marR="635000" lvl="2" indent="-228600" algn="just">
              <a:lnSpc>
                <a:spcPct val="106000"/>
              </a:lnSpc>
              <a:spcBef>
                <a:spcPts val="1200"/>
              </a:spcBef>
              <a:spcAft>
                <a:spcPts val="0"/>
              </a:spcAft>
              <a:buClr>
                <a:srgbClr val="231F20"/>
              </a:buClr>
              <a:buSzPts val="1050"/>
              <a:buAutoNum type="arabicPeriod"/>
              <a:tabLst>
                <a:tab pos="1123950" algn="l"/>
              </a:tabLst>
            </a:pPr>
            <a:r>
              <a:rPr lang="uk-UA" sz="2800" spc="-5" dirty="0" smtClean="0">
                <a:solidFill>
                  <a:srgbClr val="231F2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Взаємозв'язок біологічних особливостей свиней з їх м'ясною  продуктивністю.</a:t>
            </a:r>
          </a:p>
          <a:p>
            <a:pPr marL="1143000" marR="635000" lvl="2" indent="-228600" algn="just">
              <a:lnSpc>
                <a:spcPct val="106000"/>
              </a:lnSpc>
              <a:spcBef>
                <a:spcPts val="1200"/>
              </a:spcBef>
              <a:spcAft>
                <a:spcPts val="0"/>
              </a:spcAft>
              <a:buClr>
                <a:srgbClr val="231F20"/>
              </a:buClr>
              <a:buSzPts val="1050"/>
              <a:buAutoNum type="arabicPeriod"/>
              <a:tabLst>
                <a:tab pos="1123950" algn="l"/>
              </a:tabLst>
            </a:pPr>
            <a:r>
              <a:rPr lang="uk-UA" sz="2800" spc="-5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Мясна</a:t>
            </a:r>
            <a:r>
              <a:rPr lang="uk-UA" sz="2800" spc="-5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продуктивність птиці</a:t>
            </a:r>
          </a:p>
          <a:p>
            <a:pPr marL="1143000" marR="635000" lvl="2" indent="-228600" algn="just">
              <a:lnSpc>
                <a:spcPct val="106000"/>
              </a:lnSpc>
              <a:spcBef>
                <a:spcPts val="5"/>
              </a:spcBef>
              <a:spcAft>
                <a:spcPts val="0"/>
              </a:spcAft>
              <a:buClr>
                <a:srgbClr val="231F20"/>
              </a:buClr>
              <a:buSzPts val="1050"/>
              <a:buAutoNum type="arabicPeriod"/>
              <a:tabLst>
                <a:tab pos="1123950" algn="l"/>
              </a:tabLst>
            </a:pPr>
            <a:endParaRPr lang="ru-RU" sz="1050" spc="-5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402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689749"/>
              </p:ext>
            </p:extLst>
          </p:nvPr>
        </p:nvGraphicFramePr>
        <p:xfrm>
          <a:off x="1699593" y="1630016"/>
          <a:ext cx="8706676" cy="41682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63385">
                  <a:extLst>
                    <a:ext uri="{9D8B030D-6E8A-4147-A177-3AD203B41FA5}">
                      <a16:colId xmlns:a16="http://schemas.microsoft.com/office/drawing/2014/main" val="692943086"/>
                    </a:ext>
                  </a:extLst>
                </a:gridCol>
                <a:gridCol w="1963385">
                  <a:extLst>
                    <a:ext uri="{9D8B030D-6E8A-4147-A177-3AD203B41FA5}">
                      <a16:colId xmlns:a16="http://schemas.microsoft.com/office/drawing/2014/main" val="3341428653"/>
                    </a:ext>
                  </a:extLst>
                </a:gridCol>
                <a:gridCol w="1593302">
                  <a:extLst>
                    <a:ext uri="{9D8B030D-6E8A-4147-A177-3AD203B41FA5}">
                      <a16:colId xmlns:a16="http://schemas.microsoft.com/office/drawing/2014/main" val="3562262650"/>
                    </a:ext>
                  </a:extLst>
                </a:gridCol>
                <a:gridCol w="1593302">
                  <a:extLst>
                    <a:ext uri="{9D8B030D-6E8A-4147-A177-3AD203B41FA5}">
                      <a16:colId xmlns:a16="http://schemas.microsoft.com/office/drawing/2014/main" val="4193080346"/>
                    </a:ext>
                  </a:extLst>
                </a:gridCol>
                <a:gridCol w="1593302">
                  <a:extLst>
                    <a:ext uri="{9D8B030D-6E8A-4147-A177-3AD203B41FA5}">
                      <a16:colId xmlns:a16="http://schemas.microsoft.com/office/drawing/2014/main" val="3366273868"/>
                    </a:ext>
                  </a:extLst>
                </a:gridCol>
              </a:tblGrid>
              <a:tr h="359772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172720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Птиця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170180" marR="104140" indent="-5270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spc="-5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Вгодованість</a:t>
                      </a:r>
                      <a:r>
                        <a:rPr lang="uk-UA" sz="1400" spc="-195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(категорія)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641350" marR="212725" indent="-413385" algn="l">
                        <a:lnSpc>
                          <a:spcPct val="100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Маса їстівної частини, включаючи</a:t>
                      </a:r>
                      <a:r>
                        <a:rPr lang="uk-UA" sz="1400" spc="-195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внутрішній</a:t>
                      </a:r>
                      <a:r>
                        <a:rPr lang="uk-UA" sz="1400" spc="-1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жир,</a:t>
                      </a:r>
                      <a:r>
                        <a:rPr lang="uk-UA" sz="1400" spc="105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31138"/>
                  </a:ext>
                </a:extLst>
              </a:tr>
              <a:tr h="219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27330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Білки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Жири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3840" marR="23876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Вода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121130"/>
                  </a:ext>
                </a:extLst>
              </a:tr>
              <a:tr h="219715">
                <a:tc rowSpan="2">
                  <a:txBody>
                    <a:bodyPr/>
                    <a:lstStyle/>
                    <a:p>
                      <a:pPr marL="35560" algn="l">
                        <a:lnSpc>
                          <a:spcPct val="100000"/>
                        </a:lnSpc>
                        <a:spcBef>
                          <a:spcPts val="74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Кури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355" marR="4064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Перша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18,2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622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18,4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3840" marR="23876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61,9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392058"/>
                  </a:ext>
                </a:extLst>
              </a:tr>
              <a:tr h="219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355" marR="4064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Друга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20,8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3840" marR="23876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8,8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3840" marR="23876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68,9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054157"/>
                  </a:ext>
                </a:extLst>
              </a:tr>
              <a:tr h="219715">
                <a:tc rowSpan="2">
                  <a:txBody>
                    <a:bodyPr/>
                    <a:lstStyle/>
                    <a:p>
                      <a:pPr marL="35560" marR="1968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Курчата</a:t>
                      </a:r>
                      <a:r>
                        <a:rPr lang="uk-UA" sz="1400" spc="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 spc="-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(бройлери)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355" marR="4064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Перша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17,6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622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12,3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3840" marR="23876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69,0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454633"/>
                  </a:ext>
                </a:extLst>
              </a:tr>
              <a:tr h="219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355" marR="4064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Друга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19,7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3840" marR="23876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5,2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3840" marR="23876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73,7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981878"/>
                  </a:ext>
                </a:extLst>
              </a:tr>
              <a:tr h="219715">
                <a:tc rowSpan="2">
                  <a:txBody>
                    <a:bodyPr/>
                    <a:lstStyle/>
                    <a:p>
                      <a:pPr marL="35560" algn="l">
                        <a:lnSpc>
                          <a:spcPct val="100000"/>
                        </a:lnSpc>
                        <a:spcBef>
                          <a:spcPts val="74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Індики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355" marR="4064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Перша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19,5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622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22,0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3840" marR="23876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57,3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55229"/>
                  </a:ext>
                </a:extLst>
              </a:tr>
              <a:tr h="219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355" marR="4064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Друга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21,6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622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12,0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3840" marR="23876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64,5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455420"/>
                  </a:ext>
                </a:extLst>
              </a:tr>
              <a:tr h="219715">
                <a:tc rowSpan="2">
                  <a:txBody>
                    <a:bodyPr/>
                    <a:lstStyle/>
                    <a:p>
                      <a:pPr marL="35560" algn="l">
                        <a:lnSpc>
                          <a:spcPct val="100000"/>
                        </a:lnSpc>
                        <a:spcBef>
                          <a:spcPts val="74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Індичата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355" marR="4064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Перша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18,5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622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11,7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3840" marR="23876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68,0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430010"/>
                  </a:ext>
                </a:extLst>
              </a:tr>
              <a:tr h="219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355" marR="4064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Друга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21,7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3840" marR="23876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5,0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3840" marR="23876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71,2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293510"/>
                  </a:ext>
                </a:extLst>
              </a:tr>
              <a:tr h="219715">
                <a:tc rowSpan="2">
                  <a:txBody>
                    <a:bodyPr/>
                    <a:lstStyle/>
                    <a:p>
                      <a:pPr marL="35560" algn="l">
                        <a:lnSpc>
                          <a:spcPct val="100000"/>
                        </a:lnSpc>
                        <a:spcBef>
                          <a:spcPts val="74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Качки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355" marR="4064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Перша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15,8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622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38,0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3840" marR="23876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45,6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275132"/>
                  </a:ext>
                </a:extLst>
              </a:tr>
              <a:tr h="219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355" marR="4064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Друга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17,2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622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24,2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3840" marR="23876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56,7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425248"/>
                  </a:ext>
                </a:extLst>
              </a:tr>
              <a:tr h="219715">
                <a:tc rowSpan="2">
                  <a:txBody>
                    <a:bodyPr/>
                    <a:lstStyle/>
                    <a:p>
                      <a:pPr marL="35560" algn="l">
                        <a:lnSpc>
                          <a:spcPct val="100000"/>
                        </a:lnSpc>
                        <a:spcBef>
                          <a:spcPts val="74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Каченята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355" marR="4064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Перша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16,0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622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27,2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3840" marR="23876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56,0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858388"/>
                  </a:ext>
                </a:extLst>
              </a:tr>
              <a:tr h="219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355" marR="4064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Друга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18,0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622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17,0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3840" marR="23876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63,0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5887745"/>
                  </a:ext>
                </a:extLst>
              </a:tr>
              <a:tr h="219715">
                <a:tc rowSpan="2">
                  <a:txBody>
                    <a:bodyPr/>
                    <a:lstStyle/>
                    <a:p>
                      <a:pPr marL="35560" algn="l">
                        <a:lnSpc>
                          <a:spcPct val="100000"/>
                        </a:lnSpc>
                        <a:spcBef>
                          <a:spcPts val="74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Гуси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355" marR="4064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Перша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15,2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622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39,0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3840" marR="23876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45,0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3993717"/>
                  </a:ext>
                </a:extLst>
              </a:tr>
              <a:tr h="219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355" marR="4064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Друга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17,0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622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27,7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3840" marR="23876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54,4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416311"/>
                  </a:ext>
                </a:extLst>
              </a:tr>
              <a:tr h="219715">
                <a:tc rowSpan="2">
                  <a:txBody>
                    <a:bodyPr/>
                    <a:lstStyle/>
                    <a:p>
                      <a:pPr marL="35560" algn="l">
                        <a:lnSpc>
                          <a:spcPct val="100000"/>
                        </a:lnSpc>
                        <a:spcBef>
                          <a:spcPts val="74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Гусенята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355" marR="4064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Перша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16,6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622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28,8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3840" marR="23876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53,4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2765832"/>
                  </a:ext>
                </a:extLst>
              </a:tr>
              <a:tr h="219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355" marR="40640" algn="ctr">
                        <a:lnSpc>
                          <a:spcPts val="106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Друга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9240" algn="r">
                        <a:lnSpc>
                          <a:spcPts val="106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19,1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6225" algn="l">
                        <a:lnSpc>
                          <a:spcPts val="106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14,6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3840" marR="238760" algn="ctr">
                        <a:lnSpc>
                          <a:spcPts val="106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65,1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55528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98374" y="687484"/>
            <a:ext cx="9352722" cy="55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56923" tIns="4761" rIns="91440" bIns="2221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Загальний хімічний склад м’яса птиці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873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846803"/>
              </p:ext>
            </p:extLst>
          </p:nvPr>
        </p:nvGraphicFramePr>
        <p:xfrm>
          <a:off x="1682272" y="1607221"/>
          <a:ext cx="8855765" cy="35780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71153">
                  <a:extLst>
                    <a:ext uri="{9D8B030D-6E8A-4147-A177-3AD203B41FA5}">
                      <a16:colId xmlns:a16="http://schemas.microsoft.com/office/drawing/2014/main" val="1849053885"/>
                    </a:ext>
                  </a:extLst>
                </a:gridCol>
                <a:gridCol w="1771153">
                  <a:extLst>
                    <a:ext uri="{9D8B030D-6E8A-4147-A177-3AD203B41FA5}">
                      <a16:colId xmlns:a16="http://schemas.microsoft.com/office/drawing/2014/main" val="3360732185"/>
                    </a:ext>
                  </a:extLst>
                </a:gridCol>
                <a:gridCol w="1771153">
                  <a:extLst>
                    <a:ext uri="{9D8B030D-6E8A-4147-A177-3AD203B41FA5}">
                      <a16:colId xmlns:a16="http://schemas.microsoft.com/office/drawing/2014/main" val="174381811"/>
                    </a:ext>
                  </a:extLst>
                </a:gridCol>
                <a:gridCol w="1771153">
                  <a:extLst>
                    <a:ext uri="{9D8B030D-6E8A-4147-A177-3AD203B41FA5}">
                      <a16:colId xmlns:a16="http://schemas.microsoft.com/office/drawing/2014/main" val="4209144101"/>
                    </a:ext>
                  </a:extLst>
                </a:gridCol>
                <a:gridCol w="1771153">
                  <a:extLst>
                    <a:ext uri="{9D8B030D-6E8A-4147-A177-3AD203B41FA5}">
                      <a16:colId xmlns:a16="http://schemas.microsoft.com/office/drawing/2014/main" val="2853953581"/>
                    </a:ext>
                  </a:extLst>
                </a:gridCol>
              </a:tblGrid>
              <a:tr h="397565">
                <a:tc>
                  <a:txBody>
                    <a:bodyPr/>
                    <a:lstStyle/>
                    <a:p>
                      <a:pPr marL="148590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Птиця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7640" marR="16065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М’язи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16002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Білок,%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15875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Жир,%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15811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Вода,%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49850"/>
                  </a:ext>
                </a:extLst>
              </a:tr>
              <a:tr h="397565">
                <a:tc rowSpan="2">
                  <a:txBody>
                    <a:bodyPr/>
                    <a:lstStyle/>
                    <a:p>
                      <a:pPr marL="35560" algn="l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Кури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7640" marR="16065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Грудні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16002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23,5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15875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1,7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15748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74,0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2497969"/>
                  </a:ext>
                </a:extLst>
              </a:tr>
              <a:tr h="397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8275" marR="16065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Стегнові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16002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20,8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15875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4,1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15748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74,4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856789"/>
                  </a:ext>
                </a:extLst>
              </a:tr>
              <a:tr h="397565">
                <a:tc rowSpan="2">
                  <a:txBody>
                    <a:bodyPr/>
                    <a:lstStyle/>
                    <a:p>
                      <a:pPr marL="35560" algn="l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Качки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7640" marR="16065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Грудні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16002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20,9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15875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1,4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15748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76,8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7904955"/>
                  </a:ext>
                </a:extLst>
              </a:tr>
              <a:tr h="397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8275" marR="16065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Стегнові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16002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20,0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15875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2,9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15748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75,8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214763"/>
                  </a:ext>
                </a:extLst>
              </a:tr>
              <a:tr h="397565">
                <a:tc rowSpan="2">
                  <a:txBody>
                    <a:bodyPr/>
                    <a:lstStyle/>
                    <a:p>
                      <a:pPr marL="35560" algn="l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Гуси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7640" marR="16065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Грудні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16002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22,7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15875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1,9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15748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75,1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7645656"/>
                  </a:ext>
                </a:extLst>
              </a:tr>
              <a:tr h="397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8275" marR="16065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Стегнові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16002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20,3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15875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2,6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15748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76,4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468172"/>
                  </a:ext>
                </a:extLst>
              </a:tr>
              <a:tr h="397565">
                <a:tc rowSpan="2">
                  <a:txBody>
                    <a:bodyPr/>
                    <a:lstStyle/>
                    <a:p>
                      <a:pPr marL="35560" algn="l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Індики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7640" marR="16065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Грудні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16002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24,5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15875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1,1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15748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73,0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975950"/>
                  </a:ext>
                </a:extLst>
              </a:tr>
              <a:tr h="397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8275" marR="16065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Стегнові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16002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20,9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15875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3,0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marR="15748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75,1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495111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20496" y="872092"/>
            <a:ext cx="13762128" cy="735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4915" tIns="4761" rIns="91440" bIns="222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Хімічний склад м’язової тканини птиці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005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238847"/>
              </p:ext>
            </p:extLst>
          </p:nvPr>
        </p:nvGraphicFramePr>
        <p:xfrm>
          <a:off x="1202635" y="1479227"/>
          <a:ext cx="9650894" cy="389432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477285">
                  <a:extLst>
                    <a:ext uri="{9D8B030D-6E8A-4147-A177-3AD203B41FA5}">
                      <a16:colId xmlns:a16="http://schemas.microsoft.com/office/drawing/2014/main" val="518955043"/>
                    </a:ext>
                  </a:extLst>
                </a:gridCol>
                <a:gridCol w="1391203">
                  <a:extLst>
                    <a:ext uri="{9D8B030D-6E8A-4147-A177-3AD203B41FA5}">
                      <a16:colId xmlns:a16="http://schemas.microsoft.com/office/drawing/2014/main" val="3606962852"/>
                    </a:ext>
                  </a:extLst>
                </a:gridCol>
                <a:gridCol w="1391203">
                  <a:extLst>
                    <a:ext uri="{9D8B030D-6E8A-4147-A177-3AD203B41FA5}">
                      <a16:colId xmlns:a16="http://schemas.microsoft.com/office/drawing/2014/main" val="974365233"/>
                    </a:ext>
                  </a:extLst>
                </a:gridCol>
                <a:gridCol w="1391203">
                  <a:extLst>
                    <a:ext uri="{9D8B030D-6E8A-4147-A177-3AD203B41FA5}">
                      <a16:colId xmlns:a16="http://schemas.microsoft.com/office/drawing/2014/main" val="428404078"/>
                    </a:ext>
                  </a:extLst>
                </a:gridCol>
              </a:tblGrid>
              <a:tr h="860856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715010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Частина</a:t>
                      </a:r>
                      <a:r>
                        <a:rPr lang="uk-UA" sz="2400" spc="-5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2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тушки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785" marR="44450" indent="13335" algn="l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М’язова</a:t>
                      </a:r>
                      <a:r>
                        <a:rPr lang="uk-UA" sz="2400" spc="-19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2400" spc="-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тканина</a:t>
                      </a:r>
                      <a:endParaRPr lang="ru-RU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marR="87630" algn="ctr">
                        <a:lnSpc>
                          <a:spcPct val="100000"/>
                        </a:lnSpc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Шкіра</a:t>
                      </a:r>
                      <a:endParaRPr lang="ru-RU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marR="88265" algn="ctr">
                        <a:lnSpc>
                          <a:spcPct val="100000"/>
                        </a:lnSpc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Кістки</a:t>
                      </a:r>
                      <a:endParaRPr lang="ru-RU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822251"/>
                  </a:ext>
                </a:extLst>
              </a:tr>
              <a:tr h="5760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07975" algn="l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%</a:t>
                      </a:r>
                      <a:r>
                        <a:rPr lang="uk-UA" sz="2400" spc="-1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2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до</a:t>
                      </a:r>
                      <a:r>
                        <a:rPr lang="uk-UA" sz="2400" spc="-1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2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загальної</a:t>
                      </a:r>
                      <a:r>
                        <a:rPr lang="uk-UA" sz="2400" spc="-1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2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маси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62211"/>
                  </a:ext>
                </a:extLst>
              </a:tr>
              <a:tr h="573904">
                <a:tc>
                  <a:txBody>
                    <a:bodyPr/>
                    <a:lstStyle/>
                    <a:p>
                      <a:pPr marL="35560" algn="l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Грудна</a:t>
                      </a:r>
                      <a:r>
                        <a:rPr lang="uk-UA" sz="2400" spc="-3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2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(з</a:t>
                      </a:r>
                      <a:r>
                        <a:rPr lang="uk-UA" sz="2400" spc="-2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2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кілем)</a:t>
                      </a:r>
                      <a:endParaRPr lang="ru-RU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marR="60325"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65,6</a:t>
                      </a:r>
                      <a:endParaRPr lang="ru-RU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marR="87630"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19,1</a:t>
                      </a:r>
                      <a:endParaRPr lang="ru-RU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marR="88265"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13,6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547424"/>
                  </a:ext>
                </a:extLst>
              </a:tr>
              <a:tr h="576014">
                <a:tc>
                  <a:txBody>
                    <a:bodyPr/>
                    <a:lstStyle/>
                    <a:p>
                      <a:pPr marL="35560" algn="l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Стегнова</a:t>
                      </a:r>
                      <a:endParaRPr lang="ru-RU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marR="60325"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54,3</a:t>
                      </a:r>
                      <a:endParaRPr lang="ru-RU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marR="87630"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17,9</a:t>
                      </a:r>
                      <a:endParaRPr lang="ru-RU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marR="88265"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26,0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394198"/>
                  </a:ext>
                </a:extLst>
              </a:tr>
              <a:tr h="576014">
                <a:tc>
                  <a:txBody>
                    <a:bodyPr/>
                    <a:lstStyle/>
                    <a:p>
                      <a:pPr marL="35560" algn="l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Спинно-лопаткова</a:t>
                      </a:r>
                      <a:endParaRPr lang="ru-RU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marR="60325"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35,6</a:t>
                      </a:r>
                      <a:endParaRPr lang="ru-RU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marR="87630"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20,6</a:t>
                      </a:r>
                      <a:endParaRPr lang="ru-RU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marR="88265"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43,8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321428"/>
                  </a:ext>
                </a:extLst>
              </a:tr>
              <a:tr h="576014">
                <a:tc>
                  <a:txBody>
                    <a:bodyPr/>
                    <a:lstStyle/>
                    <a:p>
                      <a:pPr marL="35560" algn="l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Крила</a:t>
                      </a:r>
                      <a:r>
                        <a:rPr lang="uk-UA" sz="2400" spc="-1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2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(відрізані</a:t>
                      </a:r>
                      <a:r>
                        <a:rPr lang="uk-UA" sz="2400" spc="-1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2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по</a:t>
                      </a:r>
                      <a:r>
                        <a:rPr lang="uk-UA" sz="2400" spc="-1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2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плечовому</a:t>
                      </a:r>
                      <a:r>
                        <a:rPr lang="uk-UA" sz="2400" spc="-1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2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суглобу)</a:t>
                      </a:r>
                      <a:endParaRPr lang="ru-RU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marR="60325"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34,8</a:t>
                      </a:r>
                      <a:endParaRPr lang="ru-RU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marR="87630"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19,0</a:t>
                      </a:r>
                      <a:endParaRPr lang="ru-RU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marR="88265"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42,1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532035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83367" y="805653"/>
            <a:ext cx="16123548" cy="67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07726" tIns="4761" rIns="91440" bIns="22218" numCol="1" anchor="ctr" anchorCtr="0" compatLnSpc="1">
            <a:prstTxWarp prst="textNoShape">
              <a:avLst/>
            </a:prstTxWarp>
            <a:spAutoFit/>
          </a:bodyPr>
          <a:lstStyle>
            <a:lvl1pPr indent="12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2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Склад тушок курчат-бройлерів</a:t>
            </a:r>
          </a:p>
          <a:p>
            <a:pPr marL="0" marR="0" lvl="0" indent="12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832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489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1074" y="817156"/>
            <a:ext cx="10067925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Література:</a:t>
            </a:r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AutoNum type="arabicPeriod"/>
            </a:pPr>
            <a:r>
              <a:rPr lang="uk-UA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Біологія продуктивності сільськогосподарських тварин</a:t>
            </a:r>
            <a:r>
              <a:rPr lang="uk-UA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підручник / І.Ю. </a:t>
            </a:r>
            <a:r>
              <a:rPr lang="uk-UA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Горбатенко</a:t>
            </a:r>
            <a:r>
              <a:rPr lang="uk-UA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М.І. </a:t>
            </a:r>
            <a:r>
              <a:rPr lang="uk-UA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Гиль</a:t>
            </a:r>
            <a:r>
              <a:rPr lang="uk-UA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М.О. </a:t>
            </a:r>
            <a:r>
              <a:rPr lang="uk-UA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Захаренко</a:t>
            </a:r>
            <a:r>
              <a:rPr lang="uk-UA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ін. ; за ред. М.І. </a:t>
            </a:r>
            <a:r>
              <a:rPr lang="uk-UA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Гиль</a:t>
            </a:r>
            <a:r>
              <a:rPr lang="uk-UA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МНАУ.  Миколаїв : Видавничий дім «</a:t>
            </a:r>
            <a:r>
              <a:rPr lang="uk-UA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Гельветика</a:t>
            </a:r>
            <a:r>
              <a:rPr lang="uk-UA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2018.  600 с.</a:t>
            </a:r>
            <a:endParaRPr lang="ru-RU" alt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AutoNum type="arabicPeriod"/>
            </a:pPr>
            <a:r>
              <a:rPr lang="uk-UA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Бурлака В.А., </a:t>
            </a:r>
            <a:r>
              <a:rPr lang="uk-UA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Борщенко</a:t>
            </a:r>
            <a:r>
              <a:rPr lang="uk-UA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В.В., Кривий М.М. Біологія продуктивності сільськогосподарських тварин. Житомир: Вид-во ЖДУ ім.. І.Франка,2012. -191 с. </a:t>
            </a:r>
            <a:endParaRPr lang="ru-RU" alt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AutoNum type="arabicPeriod"/>
            </a:pP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Власенко В.В., </a:t>
            </a:r>
            <a:r>
              <a:rPr lang="ru-RU" alt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Славов</a:t>
            </a: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В.П., </a:t>
            </a:r>
            <a:r>
              <a:rPr lang="ru-RU" alt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Шубенко</a:t>
            </a: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О.І. </a:t>
            </a:r>
            <a:r>
              <a:rPr lang="ru-RU" alt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Біохімія</a:t>
            </a: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м'яса</a:t>
            </a: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</a:t>
            </a: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Житомир.  2013.</a:t>
            </a:r>
            <a:r>
              <a:rPr lang="uk-UA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169 с.</a:t>
            </a:r>
            <a:endParaRPr lang="ru-RU" alt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AutoNum type="arabicPeriod"/>
            </a:pPr>
            <a:r>
              <a:rPr lang="uk-UA" alt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Янчева</a:t>
            </a:r>
            <a:r>
              <a:rPr lang="uk-UA" alt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Фізико-хімічні та біохімічні основи технології м'яса і м'ясних продуктів. К.: Центр учбової літератури. 2017. 304 с.</a:t>
            </a:r>
            <a:endParaRPr lang="ru-RU" alt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64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69913"/>
            <a:ext cx="10972800" cy="1143000"/>
          </a:xfrm>
        </p:spPr>
        <p:txBody>
          <a:bodyPr/>
          <a:lstStyle/>
          <a:p>
            <a:pPr eaLnBrk="1" hangingPunct="1"/>
            <a:r>
              <a:rPr lang="uk-UA" altLang="ru-RU" sz="4000" dirty="0"/>
              <a:t>1</a:t>
            </a:r>
            <a:r>
              <a:rPr lang="uk-UA" altLang="ru-RU" sz="2800" b="1" dirty="0"/>
              <a:t>. Хімічний склад і </a:t>
            </a:r>
            <a:r>
              <a:rPr lang="uk-UA" altLang="ru-RU" sz="2800" b="1" dirty="0" err="1"/>
              <a:t>енергетичність</a:t>
            </a:r>
            <a:r>
              <a:rPr lang="uk-UA" altLang="ru-RU" sz="2800" b="1" dirty="0"/>
              <a:t> м’яса великої рогатої худоби різної вгодованості, %</a:t>
            </a:r>
          </a:p>
        </p:txBody>
      </p:sp>
      <p:graphicFrame>
        <p:nvGraphicFramePr>
          <p:cNvPr id="6312" name="Group 168"/>
          <p:cNvGraphicFramePr>
            <a:graphicFrameLocks noGrp="1"/>
          </p:cNvGraphicFramePr>
          <p:nvPr>
            <p:ph type="tbl" idx="1"/>
          </p:nvPr>
        </p:nvGraphicFramePr>
        <p:xfrm>
          <a:off x="1828800" y="1600201"/>
          <a:ext cx="8382000" cy="4525963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12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Вгодованість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Вода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Білок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Жир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Зола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619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619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619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619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619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19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19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19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19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913" algn="l"/>
                        </a:tabLst>
                      </a:pP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Енергетичність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1913" algn="l"/>
                        </a:tabLst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МДж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Нижчесе-редня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74,1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21,0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5083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Середня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68,3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7599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Жирна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58,5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12,9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11 957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790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5350" y="333375"/>
            <a:ext cx="10515600" cy="72390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147320">
              <a:spcBef>
                <a:spcPts val="40"/>
              </a:spcBef>
              <a:spcAft>
                <a:spcPts val="0"/>
              </a:spcAft>
            </a:pPr>
            <a:r>
              <a:rPr lang="uk-UA" sz="27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Забійні</a:t>
            </a:r>
            <a:r>
              <a:rPr lang="uk-UA" sz="2700" b="1" spc="-25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7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показники</a:t>
            </a:r>
            <a:r>
              <a:rPr lang="uk-UA" sz="2700" b="1" spc="-20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700" b="1" dirty="0" err="1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бугайців</a:t>
            </a:r>
            <a:r>
              <a:rPr lang="uk-UA" sz="2700" b="1" spc="-20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7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при</a:t>
            </a:r>
            <a:r>
              <a:rPr lang="uk-UA" sz="2700" b="1" spc="-25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7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реалізації</a:t>
            </a:r>
            <a:r>
              <a:rPr lang="uk-UA" sz="2700" b="1" spc="-20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7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</a:t>
            </a:r>
            <a:r>
              <a:rPr lang="uk-UA" sz="2700" b="1" spc="-15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7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різному</a:t>
            </a:r>
            <a:r>
              <a:rPr lang="uk-UA" sz="2700" b="1" spc="-25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7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віці,</a:t>
            </a:r>
            <a:r>
              <a:rPr lang="uk-UA" sz="2700" b="1" spc="-15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700" b="0" i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X</a:t>
            </a:r>
            <a:r>
              <a:rPr lang="uk-UA" sz="2700" b="0" i="1" spc="-20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700" b="0" i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±</a:t>
            </a:r>
            <a:r>
              <a:rPr lang="uk-UA" sz="2700" b="0" i="1" spc="-20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700" b="0" i="1" dirty="0" err="1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Sx</a:t>
            </a:r>
            <a:r>
              <a:rPr lang="ru-RU" sz="20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/>
            </a:r>
            <a:br>
              <a:rPr lang="ru-RU" sz="20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865041"/>
              </p:ext>
            </p:extLst>
          </p:nvPr>
        </p:nvGraphicFramePr>
        <p:xfrm>
          <a:off x="1085848" y="1266822"/>
          <a:ext cx="9715501" cy="435088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30001">
                  <a:extLst>
                    <a:ext uri="{9D8B030D-6E8A-4147-A177-3AD203B41FA5}">
                      <a16:colId xmlns:a16="http://schemas.microsoft.com/office/drawing/2014/main" val="23880940"/>
                    </a:ext>
                  </a:extLst>
                </a:gridCol>
                <a:gridCol w="807000">
                  <a:extLst>
                    <a:ext uri="{9D8B030D-6E8A-4147-A177-3AD203B41FA5}">
                      <a16:colId xmlns:a16="http://schemas.microsoft.com/office/drawing/2014/main" val="3930128967"/>
                    </a:ext>
                  </a:extLst>
                </a:gridCol>
                <a:gridCol w="1360500">
                  <a:extLst>
                    <a:ext uri="{9D8B030D-6E8A-4147-A177-3AD203B41FA5}">
                      <a16:colId xmlns:a16="http://schemas.microsoft.com/office/drawing/2014/main" val="3308124331"/>
                    </a:ext>
                  </a:extLst>
                </a:gridCol>
                <a:gridCol w="1236000">
                  <a:extLst>
                    <a:ext uri="{9D8B030D-6E8A-4147-A177-3AD203B41FA5}">
                      <a16:colId xmlns:a16="http://schemas.microsoft.com/office/drawing/2014/main" val="2422564942"/>
                    </a:ext>
                  </a:extLst>
                </a:gridCol>
                <a:gridCol w="1491000">
                  <a:extLst>
                    <a:ext uri="{9D8B030D-6E8A-4147-A177-3AD203B41FA5}">
                      <a16:colId xmlns:a16="http://schemas.microsoft.com/office/drawing/2014/main" val="1854904455"/>
                    </a:ext>
                  </a:extLst>
                </a:gridCol>
                <a:gridCol w="1491000">
                  <a:extLst>
                    <a:ext uri="{9D8B030D-6E8A-4147-A177-3AD203B41FA5}">
                      <a16:colId xmlns:a16="http://schemas.microsoft.com/office/drawing/2014/main" val="1093105427"/>
                    </a:ext>
                  </a:extLst>
                </a:gridCol>
              </a:tblGrid>
              <a:tr h="274426">
                <a:tc rowSpan="2">
                  <a:txBody>
                    <a:bodyPr/>
                    <a:lstStyle/>
                    <a:p>
                      <a:pPr marL="403225" algn="l">
                        <a:lnSpc>
                          <a:spcPct val="100000"/>
                        </a:lnSpc>
                        <a:spcBef>
                          <a:spcPts val="97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Показники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85090"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Од.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50165" marR="31750" indent="33020" algn="l">
                        <a:lnSpc>
                          <a:spcPct val="10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ви-</a:t>
                      </a:r>
                      <a:r>
                        <a:rPr lang="uk-UA" sz="1400" spc="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 spc="-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міру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821690" marR="814070" algn="ct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Вік,</a:t>
                      </a:r>
                      <a:r>
                        <a:rPr lang="uk-UA" sz="1400" spc="-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місяць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473241"/>
                  </a:ext>
                </a:extLst>
              </a:tr>
              <a:tr h="4045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935" marR="107950" algn="ctr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12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" marR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18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" marR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24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" marR="8255" algn="ctr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30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370277"/>
                  </a:ext>
                </a:extLst>
              </a:tr>
              <a:tr h="274033">
                <a:tc>
                  <a:txBody>
                    <a:bodyPr/>
                    <a:lstStyle/>
                    <a:p>
                      <a:pPr marL="35560"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З'ємна</a:t>
                      </a:r>
                      <a:r>
                        <a:rPr lang="uk-UA" sz="1400" spc="-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жива маса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2870" algn="ct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кг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400" spc="-3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314,3±14,2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marR="1270" algn="ct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400" spc="-3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466,0±7,9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270" algn="ct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400" spc="-3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549,0±5,9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" marR="11430" algn="ct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400" spc="-1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646,0±35,5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190188"/>
                  </a:ext>
                </a:extLst>
              </a:tr>
              <a:tr h="196352">
                <a:tc>
                  <a:txBody>
                    <a:bodyPr/>
                    <a:lstStyle/>
                    <a:p>
                      <a:pPr marL="35560"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Предзабійна</a:t>
                      </a:r>
                      <a:r>
                        <a:rPr lang="uk-UA" sz="1400" spc="-2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жива</a:t>
                      </a:r>
                      <a:r>
                        <a:rPr lang="uk-UA" sz="1400" spc="-1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маса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2870" algn="ct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кг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400" spc="-3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289,0±13,9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marR="1270" algn="ct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400" spc="-3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435,0±6,1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270" algn="ct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400" spc="-3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522,0±8,1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" marR="11430" algn="ct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400" spc="-1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602,0±32,3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1987991"/>
                  </a:ext>
                </a:extLst>
              </a:tr>
              <a:tr h="274426">
                <a:tc>
                  <a:txBody>
                    <a:bodyPr/>
                    <a:lstStyle/>
                    <a:p>
                      <a:pPr marL="35560"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Маса</a:t>
                      </a:r>
                      <a:r>
                        <a:rPr lang="uk-UA" sz="1400" spc="-1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парної</a:t>
                      </a:r>
                      <a:r>
                        <a:rPr lang="uk-UA" sz="1400" spc="-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шкіри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2870" algn="ct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кг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1440" algn="ct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400" spc="-1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30,3±0,2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marR="1270" algn="ct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46,3±2,0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270" algn="ct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49,3±1,7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" marR="11430" algn="ct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62,1±6,4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140828"/>
                  </a:ext>
                </a:extLst>
              </a:tr>
              <a:tr h="274426">
                <a:tc>
                  <a:txBody>
                    <a:bodyPr/>
                    <a:lstStyle/>
                    <a:p>
                      <a:pPr marL="35560"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Вихід</a:t>
                      </a:r>
                      <a:r>
                        <a:rPr lang="uk-UA" sz="1400" spc="-1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шкіри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9855" algn="ct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%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1440" algn="ct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400" spc="-1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10,5±0,6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marR="1270" algn="ct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10,6±0,6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marR="1270" algn="ct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9,4±0,2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" marR="11430" algn="ct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10,3±1,3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680340"/>
                  </a:ext>
                </a:extLst>
              </a:tr>
              <a:tr h="274426">
                <a:tc>
                  <a:txBody>
                    <a:bodyPr/>
                    <a:lstStyle/>
                    <a:p>
                      <a:pPr marL="35560"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Маса</a:t>
                      </a:r>
                      <a:r>
                        <a:rPr lang="uk-UA" sz="1400" spc="-1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парної туші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2870" algn="ct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кг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400" spc="-1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150,3±9,9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marR="1270" algn="ct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400" spc="-3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238,0±4,4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270" algn="ct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400" spc="-3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304,3±4,1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" marR="11430" algn="ct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400" spc="-1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355,3±18,2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9465590"/>
                  </a:ext>
                </a:extLst>
              </a:tr>
              <a:tr h="252948">
                <a:tc>
                  <a:txBody>
                    <a:bodyPr/>
                    <a:lstStyle/>
                    <a:p>
                      <a:pPr marL="35560" marR="290195" algn="l">
                        <a:lnSpc>
                          <a:spcPct val="100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Маса внутрішнього</a:t>
                      </a:r>
                      <a:r>
                        <a:rPr lang="uk-UA" sz="1400" spc="-19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жиру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2870" algn="ctr">
                        <a:lnSpc>
                          <a:spcPct val="100000"/>
                        </a:lnSpc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кг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5095" algn="ctr">
                        <a:lnSpc>
                          <a:spcPct val="100000"/>
                        </a:lnSpc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3,7±0,1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marR="1270" algn="ctr">
                        <a:lnSpc>
                          <a:spcPct val="100000"/>
                        </a:lnSpc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10,9±0,4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270" algn="ctr">
                        <a:lnSpc>
                          <a:spcPct val="100000"/>
                        </a:lnSpc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10,9±1,0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" marR="11430" algn="ctr">
                        <a:lnSpc>
                          <a:spcPct val="100000"/>
                        </a:lnSpc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15,8±2,7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410380"/>
                  </a:ext>
                </a:extLst>
              </a:tr>
              <a:tr h="274426">
                <a:tc>
                  <a:txBody>
                    <a:bodyPr/>
                    <a:lstStyle/>
                    <a:p>
                      <a:pPr marL="35560"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Забійна</a:t>
                      </a:r>
                      <a:r>
                        <a:rPr lang="uk-UA" sz="1400" spc="-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маса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2870" algn="ct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кг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400" spc="-1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154,0±9,7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marR="1270" algn="ct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400" spc="-3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248,9±4,6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270" algn="ct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400" spc="-3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315,2±4,4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" marR="11430" algn="ct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400" spc="-1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371,1±16,4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0496904"/>
                  </a:ext>
                </a:extLst>
              </a:tr>
              <a:tr h="245203">
                <a:tc>
                  <a:txBody>
                    <a:bodyPr/>
                    <a:lstStyle/>
                    <a:p>
                      <a:pPr marL="35560" marR="331470" algn="l">
                        <a:lnSpc>
                          <a:spcPct val="100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uk-UA" sz="1400" spc="-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Маса </a:t>
                      </a: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субпродуктів</a:t>
                      </a:r>
                      <a:r>
                        <a:rPr lang="uk-UA" sz="1400" spc="-2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(м'яких)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2870" algn="ctr">
                        <a:lnSpc>
                          <a:spcPct val="100000"/>
                        </a:lnSpc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кг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5095" algn="ctr">
                        <a:lnSpc>
                          <a:spcPct val="100000"/>
                        </a:lnSpc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9,9±0,3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marR="1270" algn="ctr">
                        <a:lnSpc>
                          <a:spcPct val="100000"/>
                        </a:lnSpc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13,4±0,1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270" algn="ctr">
                        <a:lnSpc>
                          <a:spcPct val="100000"/>
                        </a:lnSpc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14,5±0,2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" marR="11430" algn="ctr">
                        <a:lnSpc>
                          <a:spcPct val="100000"/>
                        </a:lnSpc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18,1±0,2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057262"/>
                  </a:ext>
                </a:extLst>
              </a:tr>
              <a:tr h="245203">
                <a:tc>
                  <a:txBody>
                    <a:bodyPr/>
                    <a:lstStyle/>
                    <a:p>
                      <a:pPr marL="35560" marR="307975" algn="l">
                        <a:lnSpc>
                          <a:spcPct val="100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Маса туші + жиру +</a:t>
                      </a:r>
                      <a:r>
                        <a:rPr lang="uk-UA" sz="1400" spc="-2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субпродуктів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2870" algn="ctr">
                        <a:lnSpc>
                          <a:spcPct val="100000"/>
                        </a:lnSpc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кг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00000"/>
                        </a:lnSpc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uk-UA" sz="1400" spc="-1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163,9±9,9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marR="1270" algn="ctr">
                        <a:lnSpc>
                          <a:spcPct val="100000"/>
                        </a:lnSpc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uk-UA" sz="1400" spc="-3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262,3±4,6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270" algn="ctr">
                        <a:lnSpc>
                          <a:spcPct val="100000"/>
                        </a:lnSpc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uk-UA" sz="1400" spc="-3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329,7±4,3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" marR="11430" algn="ctr">
                        <a:lnSpc>
                          <a:spcPct val="100000"/>
                        </a:lnSpc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uk-UA" sz="1400" spc="-1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389,2±17,1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2865068"/>
                  </a:ext>
                </a:extLst>
              </a:tr>
              <a:tr h="445848">
                <a:tc>
                  <a:txBody>
                    <a:bodyPr/>
                    <a:lstStyle/>
                    <a:p>
                      <a:pPr marL="170180" marR="450850" indent="-134620" algn="l">
                        <a:lnSpc>
                          <a:spcPct val="100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Відносна маса,%</a:t>
                      </a:r>
                      <a:r>
                        <a:rPr lang="uk-UA" sz="1400" spc="-2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туші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170180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жиру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7155" algn="ctr">
                        <a:lnSpc>
                          <a:spcPct val="100000"/>
                        </a:lnSpc>
                        <a:spcBef>
                          <a:spcPts val="970"/>
                        </a:spcBef>
                        <a:spcAft>
                          <a:spcPts val="0"/>
                        </a:spcAft>
                      </a:pPr>
                      <a:r>
                        <a:rPr lang="uk-UA" sz="1400" spc="-1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52,0±0,9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12509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1,3±0,1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ct val="100000"/>
                        </a:lnSpc>
                        <a:spcBef>
                          <a:spcPts val="970"/>
                        </a:spcBef>
                        <a:spcAft>
                          <a:spcPts val="0"/>
                        </a:spcAft>
                      </a:pPr>
                      <a:r>
                        <a:rPr lang="uk-UA" sz="1400" spc="-3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54,7±0,4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9906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2,5±0,1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970"/>
                        </a:spcBef>
                        <a:spcAft>
                          <a:spcPts val="0"/>
                        </a:spcAft>
                      </a:pPr>
                      <a:r>
                        <a:rPr lang="uk-UA" sz="1400" spc="-3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58,3±0,7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9906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2,1±0,2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5095" algn="ctr">
                        <a:lnSpc>
                          <a:spcPct val="100000"/>
                        </a:lnSpc>
                        <a:spcBef>
                          <a:spcPts val="97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59,0±0,3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15367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2,6±0,6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9487868"/>
                  </a:ext>
                </a:extLst>
              </a:tr>
              <a:tr h="897626">
                <a:tc>
                  <a:txBody>
                    <a:bodyPr/>
                    <a:lstStyle/>
                    <a:p>
                      <a:pPr marL="170180" marR="280670" indent="-134620" algn="l">
                        <a:lnSpc>
                          <a:spcPct val="100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Вихід забійної маси</a:t>
                      </a:r>
                      <a:r>
                        <a:rPr lang="uk-UA" sz="1400" spc="-2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субпродуктів</a:t>
                      </a:r>
                      <a:r>
                        <a:rPr lang="uk-UA" sz="1400" spc="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туші</a:t>
                      </a:r>
                      <a:r>
                        <a:rPr lang="uk-UA" sz="1400" spc="-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+ жиру +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35560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субпродуктів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6840" algn="ctr">
                        <a:lnSpc>
                          <a:spcPct val="100000"/>
                        </a:lnSpc>
                        <a:spcBef>
                          <a:spcPts val="97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%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11684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%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11684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%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7155" algn="ctr">
                        <a:lnSpc>
                          <a:spcPct val="100000"/>
                        </a:lnSpc>
                        <a:spcBef>
                          <a:spcPts val="970"/>
                        </a:spcBef>
                        <a:spcAft>
                          <a:spcPts val="0"/>
                        </a:spcAft>
                      </a:pPr>
                      <a:r>
                        <a:rPr lang="uk-UA" sz="1400" spc="-1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53,3±0,8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12509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3,4±0,1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9715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spc="-1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56,7±0,7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ct val="100000"/>
                        </a:lnSpc>
                        <a:spcBef>
                          <a:spcPts val="970"/>
                        </a:spcBef>
                        <a:spcAft>
                          <a:spcPts val="0"/>
                        </a:spcAft>
                      </a:pPr>
                      <a:r>
                        <a:rPr lang="uk-UA" sz="1400" spc="-3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57,2±0,4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9906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3,1±0,1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7048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spc="-3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60,3±0,4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970"/>
                        </a:spcBef>
                        <a:spcAft>
                          <a:spcPts val="0"/>
                        </a:spcAft>
                      </a:pPr>
                      <a:r>
                        <a:rPr lang="uk-UA" sz="1400" spc="-3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60,4±0,4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9906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2,8±0,1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7112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spc="-3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63,2±0,6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5095" algn="ctr">
                        <a:lnSpc>
                          <a:spcPct val="100000"/>
                        </a:lnSpc>
                        <a:spcBef>
                          <a:spcPts val="97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61,6±0,6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15367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3,0±0,1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12509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64,6±0,7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430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17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8325"/>
          </a:xfrm>
        </p:spPr>
        <p:txBody>
          <a:bodyPr>
            <a:normAutofit fontScale="90000"/>
          </a:bodyPr>
          <a:lstStyle/>
          <a:p>
            <a:pPr marL="53975" marR="58420">
              <a:spcBef>
                <a:spcPts val="35"/>
              </a:spcBef>
              <a:spcAft>
                <a:spcPts val="180"/>
              </a:spcAft>
            </a:pPr>
            <a:r>
              <a:rPr lang="uk-UA" sz="2400" b="1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Витрати</a:t>
            </a:r>
            <a:r>
              <a:rPr lang="uk-UA" sz="2400" b="1" spc="-3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b="1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кормів</a:t>
            </a:r>
            <a:r>
              <a:rPr lang="uk-UA" sz="2400" b="1" spc="-3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b="1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на</a:t>
            </a:r>
            <a:r>
              <a:rPr lang="uk-UA" sz="2400" b="1" spc="-3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b="1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вирощування</a:t>
            </a:r>
            <a:r>
              <a:rPr lang="uk-UA" sz="2400" b="1" spc="-2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b="1" dirty="0" err="1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бугайців</a:t>
            </a:r>
            <a:r>
              <a:rPr lang="uk-UA" sz="2400" b="1" spc="-2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b="1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по</a:t>
            </a:r>
            <a:r>
              <a:rPr lang="uk-UA" sz="2400" b="1" spc="-3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b="1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періодах</a:t>
            </a:r>
            <a:r>
              <a:rPr lang="uk-UA" sz="2400" b="1" spc="-2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b="1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життя</a:t>
            </a:r>
            <a:r>
              <a:rPr lang="ru-RU" sz="24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/>
            </a:r>
            <a:br>
              <a:rPr lang="ru-RU" sz="24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542771"/>
              </p:ext>
            </p:extLst>
          </p:nvPr>
        </p:nvGraphicFramePr>
        <p:xfrm>
          <a:off x="609600" y="1276347"/>
          <a:ext cx="10668000" cy="506086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07492">
                  <a:extLst>
                    <a:ext uri="{9D8B030D-6E8A-4147-A177-3AD203B41FA5}">
                      <a16:colId xmlns:a16="http://schemas.microsoft.com/office/drawing/2014/main" val="3814599346"/>
                    </a:ext>
                  </a:extLst>
                </a:gridCol>
                <a:gridCol w="1452697">
                  <a:extLst>
                    <a:ext uri="{9D8B030D-6E8A-4147-A177-3AD203B41FA5}">
                      <a16:colId xmlns:a16="http://schemas.microsoft.com/office/drawing/2014/main" val="2585055474"/>
                    </a:ext>
                  </a:extLst>
                </a:gridCol>
                <a:gridCol w="1732773">
                  <a:extLst>
                    <a:ext uri="{9D8B030D-6E8A-4147-A177-3AD203B41FA5}">
                      <a16:colId xmlns:a16="http://schemas.microsoft.com/office/drawing/2014/main" val="552034378"/>
                    </a:ext>
                  </a:extLst>
                </a:gridCol>
                <a:gridCol w="1732773">
                  <a:extLst>
                    <a:ext uri="{9D8B030D-6E8A-4147-A177-3AD203B41FA5}">
                      <a16:colId xmlns:a16="http://schemas.microsoft.com/office/drawing/2014/main" val="1401498675"/>
                    </a:ext>
                  </a:extLst>
                </a:gridCol>
                <a:gridCol w="1536611">
                  <a:extLst>
                    <a:ext uri="{9D8B030D-6E8A-4147-A177-3AD203B41FA5}">
                      <a16:colId xmlns:a16="http://schemas.microsoft.com/office/drawing/2014/main" val="3003068062"/>
                    </a:ext>
                  </a:extLst>
                </a:gridCol>
                <a:gridCol w="1307754">
                  <a:extLst>
                    <a:ext uri="{9D8B030D-6E8A-4147-A177-3AD203B41FA5}">
                      <a16:colId xmlns:a16="http://schemas.microsoft.com/office/drawing/2014/main" val="2918904442"/>
                    </a:ext>
                  </a:extLst>
                </a:gridCol>
                <a:gridCol w="1697900">
                  <a:extLst>
                    <a:ext uri="{9D8B030D-6E8A-4147-A177-3AD203B41FA5}">
                      <a16:colId xmlns:a16="http://schemas.microsoft.com/office/drawing/2014/main" val="585192879"/>
                    </a:ext>
                  </a:extLst>
                </a:gridCol>
              </a:tblGrid>
              <a:tr h="325305">
                <a:tc rowSpan="2">
                  <a:txBody>
                    <a:bodyPr/>
                    <a:lstStyle/>
                    <a:p>
                      <a:pPr marL="131445" marR="123825" algn="ctr">
                        <a:lnSpc>
                          <a:spcPct val="100000"/>
                        </a:lnSpc>
                        <a:spcBef>
                          <a:spcPts val="880"/>
                        </a:spcBef>
                        <a:spcAft>
                          <a:spcPts val="0"/>
                        </a:spcAft>
                      </a:pPr>
                      <a:r>
                        <a:rPr lang="uk-UA" sz="1600" spc="-5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Періоди</a:t>
                      </a:r>
                      <a:r>
                        <a:rPr lang="uk-UA" sz="1600" spc="-195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життя,</a:t>
                      </a:r>
                      <a:r>
                        <a:rPr lang="uk-UA" sz="1600" spc="5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міс.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8260" marR="40005" indent="-1270" algn="ctr">
                        <a:lnSpc>
                          <a:spcPct val="100000"/>
                        </a:lnSpc>
                        <a:spcBef>
                          <a:spcPts val="88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Приріст</a:t>
                      </a:r>
                      <a:r>
                        <a:rPr lang="uk-UA" sz="1600" spc="5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живої маси за</a:t>
                      </a:r>
                      <a:r>
                        <a:rPr lang="uk-UA" sz="1600" spc="-195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період,</a:t>
                      </a:r>
                      <a:r>
                        <a:rPr lang="uk-UA" sz="1600" spc="-1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кг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92392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Витрати</a:t>
                      </a:r>
                      <a:r>
                        <a:rPr lang="uk-UA" sz="1600" spc="-1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на</a:t>
                      </a:r>
                      <a:r>
                        <a:rPr lang="uk-UA" sz="1600" spc="-5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</a:t>
                      </a:r>
                      <a:r>
                        <a:rPr lang="uk-UA" sz="1600" spc="-5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кг</a:t>
                      </a:r>
                      <a:r>
                        <a:rPr lang="uk-UA" sz="1600" spc="-5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приросту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15570" marR="108585" algn="ctr">
                        <a:lnSpc>
                          <a:spcPct val="100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На 1 корм. од.</a:t>
                      </a:r>
                      <a:r>
                        <a:rPr lang="uk-UA" sz="1600" spc="-19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приходилось</a:t>
                      </a:r>
                      <a:r>
                        <a:rPr lang="uk-UA" sz="1600" spc="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перетравного</a:t>
                      </a:r>
                      <a:r>
                        <a:rPr lang="uk-UA" sz="1600" spc="-2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протеїну,</a:t>
                      </a:r>
                      <a:r>
                        <a:rPr lang="uk-UA" sz="1600" spc="-2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г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301585"/>
                  </a:ext>
                </a:extLst>
              </a:tr>
              <a:tr h="831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marR="22860" indent="-193675" algn="ctr">
                        <a:lnSpc>
                          <a:spcPct val="100000"/>
                        </a:lnSpc>
                        <a:spcBef>
                          <a:spcPts val="705"/>
                        </a:spcBef>
                        <a:spcAft>
                          <a:spcPts val="0"/>
                        </a:spcAft>
                      </a:pPr>
                      <a:r>
                        <a:rPr lang="uk-UA" sz="1600" spc="-5" dirty="0" smtClean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корм. од.,</a:t>
                      </a:r>
                      <a:r>
                        <a:rPr lang="uk-UA" sz="1600" spc="-195" dirty="0" smtClean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600" dirty="0" smtClean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кг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5730" marR="118110" algn="ctr">
                        <a:lnSpc>
                          <a:spcPct val="100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перетравного</a:t>
                      </a:r>
                      <a:r>
                        <a:rPr lang="uk-UA" sz="1600" spc="-195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протеїну,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123825" marR="11811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кг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7155" marR="83185" indent="216535" algn="l">
                        <a:lnSpc>
                          <a:spcPct val="100000"/>
                        </a:lnSpc>
                        <a:spcBef>
                          <a:spcPts val="70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сухої</a:t>
                      </a:r>
                      <a:r>
                        <a:rPr lang="uk-UA" sz="1600" spc="5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речовини,</a:t>
                      </a:r>
                      <a:r>
                        <a:rPr lang="uk-UA" sz="1600" spc="-4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кг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26035" indent="102870" algn="l">
                        <a:lnSpc>
                          <a:spcPct val="100000"/>
                        </a:lnSpc>
                        <a:spcBef>
                          <a:spcPts val="70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обмінної</a:t>
                      </a:r>
                      <a:r>
                        <a:rPr lang="uk-UA" sz="1600" spc="5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600" spc="-5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енергії,</a:t>
                      </a:r>
                      <a:r>
                        <a:rPr lang="uk-UA" sz="1600" spc="-45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600" dirty="0" err="1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МДж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128009"/>
                  </a:ext>
                </a:extLst>
              </a:tr>
              <a:tr h="325305">
                <a:tc>
                  <a:txBody>
                    <a:bodyPr/>
                    <a:lstStyle/>
                    <a:p>
                      <a:pPr marR="179705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12–15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623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90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7,5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4460" marR="11811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0,759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464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8,98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88,6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5280" marR="32956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101,2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6467256"/>
                  </a:ext>
                </a:extLst>
              </a:tr>
              <a:tr h="325305">
                <a:tc>
                  <a:txBody>
                    <a:bodyPr/>
                    <a:lstStyle/>
                    <a:p>
                      <a:pPr marR="179705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12–18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2580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155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9,7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4460" marR="11811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0,948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162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10,44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100,3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5280" marR="32956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97,7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910212"/>
                  </a:ext>
                </a:extLst>
              </a:tr>
              <a:tr h="325305">
                <a:tc>
                  <a:txBody>
                    <a:bodyPr/>
                    <a:lstStyle/>
                    <a:p>
                      <a:pPr marR="179705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12–21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2580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193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10,1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4460" marR="11811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1,050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162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12,17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113,9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5280" marR="32956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104,0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795098"/>
                  </a:ext>
                </a:extLst>
              </a:tr>
              <a:tr h="325305">
                <a:tc>
                  <a:txBody>
                    <a:bodyPr/>
                    <a:lstStyle/>
                    <a:p>
                      <a:pPr marR="179705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12–24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2580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230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11,1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4460" marR="11811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1,260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162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13,90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0350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95,6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5280" marR="32956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113,5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302700"/>
                  </a:ext>
                </a:extLst>
              </a:tr>
              <a:tr h="325305">
                <a:tc>
                  <a:txBody>
                    <a:bodyPr/>
                    <a:lstStyle/>
                    <a:p>
                      <a:pPr marR="179705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12–30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2580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334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12,2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4460" marR="11811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1,269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162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14,78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134,9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5280" marR="32956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104,0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910299"/>
                  </a:ext>
                </a:extLst>
              </a:tr>
              <a:tr h="325305">
                <a:tc>
                  <a:txBody>
                    <a:bodyPr/>
                    <a:lstStyle/>
                    <a:p>
                      <a:pPr marR="179705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15–18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623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65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12,7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4460" marR="11811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1,209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162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12,47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116,4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5280" marR="32956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95,2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165878"/>
                  </a:ext>
                </a:extLst>
              </a:tr>
              <a:tr h="325305">
                <a:tc>
                  <a:txBody>
                    <a:bodyPr/>
                    <a:lstStyle/>
                    <a:p>
                      <a:pPr marR="179705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18–21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623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38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10,8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4460" marR="11811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1,470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162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19,23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169,5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5280" marR="32956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135,1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070607"/>
                  </a:ext>
                </a:extLst>
              </a:tr>
              <a:tr h="325305">
                <a:tc>
                  <a:txBody>
                    <a:bodyPr/>
                    <a:lstStyle/>
                    <a:p>
                      <a:pPr marR="179705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18–24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623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75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17,4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4460" marR="11811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1,980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162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20,98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167,3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5280" marR="32956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113,8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69724"/>
                  </a:ext>
                </a:extLst>
              </a:tr>
              <a:tr h="325305">
                <a:tc>
                  <a:txBody>
                    <a:bodyPr/>
                    <a:lstStyle/>
                    <a:p>
                      <a:pPr marR="179705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21–24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623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37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16,5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4460" marR="11811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1,990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162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22,70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165,0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5280" marR="32956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120,6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194010"/>
                  </a:ext>
                </a:extLst>
              </a:tr>
              <a:tr h="325305">
                <a:tc>
                  <a:txBody>
                    <a:bodyPr/>
                    <a:lstStyle/>
                    <a:p>
                      <a:pPr marR="179705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24–27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623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58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12,5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4460" marR="11811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1,267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162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14,72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142,5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5280" marR="32956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101,4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519874"/>
                  </a:ext>
                </a:extLst>
              </a:tr>
              <a:tr h="325305">
                <a:tc>
                  <a:txBody>
                    <a:bodyPr/>
                    <a:lstStyle/>
                    <a:p>
                      <a:pPr marR="179705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24–30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2580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104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14,7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4460" marR="11811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1,285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162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16,80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163,2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5280" marR="32956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87,4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1065396"/>
                  </a:ext>
                </a:extLst>
              </a:tr>
              <a:tr h="325305">
                <a:tc>
                  <a:txBody>
                    <a:bodyPr/>
                    <a:lstStyle/>
                    <a:p>
                      <a:pPr marR="179705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27–30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623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46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2085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17,4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4460" marR="11811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1,327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162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19,30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189,2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5280" marR="32956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76,3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56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667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04850" y="569917"/>
            <a:ext cx="10972800" cy="630237"/>
          </a:xfrm>
        </p:spPr>
        <p:txBody>
          <a:bodyPr>
            <a:normAutofit fontScale="90000"/>
          </a:bodyPr>
          <a:lstStyle/>
          <a:p>
            <a:pPr marL="515620">
              <a:spcBef>
                <a:spcPts val="40"/>
              </a:spcBef>
              <a:spcAft>
                <a:spcPts val="0"/>
              </a:spcAft>
            </a:pPr>
            <a:r>
              <a:rPr lang="uk-UA" sz="2400" b="1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Морфологічний</a:t>
            </a:r>
            <a:r>
              <a:rPr lang="uk-UA" sz="2400" b="1" spc="-3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b="1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склад</a:t>
            </a:r>
            <a:r>
              <a:rPr lang="uk-UA" sz="2400" b="1" spc="-2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b="1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туш</a:t>
            </a:r>
            <a:r>
              <a:rPr lang="uk-UA" sz="2400" b="1" spc="-2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b="1" dirty="0" err="1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бугайців</a:t>
            </a:r>
            <a:r>
              <a:rPr lang="uk-UA" sz="2400" b="1" spc="-3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b="1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залежно</a:t>
            </a:r>
            <a:r>
              <a:rPr lang="uk-UA" sz="2400" b="1" spc="-2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b="1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від</a:t>
            </a:r>
            <a:r>
              <a:rPr lang="uk-UA" sz="2400" b="1" spc="-2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b="1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віку,</a:t>
            </a:r>
            <a:r>
              <a:rPr lang="uk-UA" sz="2400" b="1" spc="-2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b="0" i="1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X</a:t>
            </a:r>
            <a:r>
              <a:rPr lang="uk-UA" sz="2400" b="0" i="1" spc="-30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b="0" i="1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±</a:t>
            </a:r>
            <a:r>
              <a:rPr lang="uk-UA" sz="2400" b="0" i="1" spc="-25" dirty="0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400" b="0" i="1" dirty="0" err="1" smtClean="0">
                <a:solidFill>
                  <a:srgbClr val="231F2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Sx</a:t>
            </a:r>
            <a:r>
              <a:rPr lang="ru-RU" sz="24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/>
            </a:r>
            <a:br>
              <a:rPr lang="ru-RU" sz="24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464955"/>
              </p:ext>
            </p:extLst>
          </p:nvPr>
        </p:nvGraphicFramePr>
        <p:xfrm>
          <a:off x="1038225" y="1200154"/>
          <a:ext cx="9591677" cy="55121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29977">
                  <a:extLst>
                    <a:ext uri="{9D8B030D-6E8A-4147-A177-3AD203B41FA5}">
                      <a16:colId xmlns:a16="http://schemas.microsoft.com/office/drawing/2014/main" val="3821611597"/>
                    </a:ext>
                  </a:extLst>
                </a:gridCol>
                <a:gridCol w="460998">
                  <a:extLst>
                    <a:ext uri="{9D8B030D-6E8A-4147-A177-3AD203B41FA5}">
                      <a16:colId xmlns:a16="http://schemas.microsoft.com/office/drawing/2014/main" val="1585308071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1262616282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741749147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1064680364"/>
                    </a:ext>
                  </a:extLst>
                </a:gridCol>
                <a:gridCol w="1905002">
                  <a:extLst>
                    <a:ext uri="{9D8B030D-6E8A-4147-A177-3AD203B41FA5}">
                      <a16:colId xmlns:a16="http://schemas.microsoft.com/office/drawing/2014/main" val="1557534433"/>
                    </a:ext>
                  </a:extLst>
                </a:gridCol>
              </a:tblGrid>
              <a:tr h="216829">
                <a:tc rowSpan="2">
                  <a:txBody>
                    <a:bodyPr/>
                    <a:lstStyle/>
                    <a:p>
                      <a:pPr marL="443230" algn="l">
                        <a:lnSpc>
                          <a:spcPct val="100000"/>
                        </a:lnSpc>
                        <a:spcBef>
                          <a:spcPts val="96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Показники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8318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Од.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48260" marR="28575" indent="33020" algn="l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ви-</a:t>
                      </a:r>
                      <a:r>
                        <a:rPr lang="uk-UA" sz="1400" spc="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 spc="-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міру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775335" marR="76771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Вік,</a:t>
                      </a:r>
                      <a:r>
                        <a:rPr lang="uk-UA" sz="1400" spc="-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місяць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680704"/>
                  </a:ext>
                </a:extLst>
              </a:tr>
              <a:tr h="370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12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18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24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30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613066"/>
                  </a:ext>
                </a:extLst>
              </a:tr>
              <a:tr h="238702">
                <a:tc>
                  <a:txBody>
                    <a:bodyPr/>
                    <a:lstStyle/>
                    <a:p>
                      <a:pPr marL="28575"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Передзабійна</a:t>
                      </a:r>
                      <a:r>
                        <a:rPr lang="uk-UA" sz="1400" spc="-2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жива</a:t>
                      </a:r>
                      <a:r>
                        <a:rPr lang="uk-UA" sz="1400" spc="-1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маса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9220"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кг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400" spc="-1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289,0±13,9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400" spc="-1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435,0±6,1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400" spc="-1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522,0±8,1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1400" spc="-1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602,0±32,3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276961"/>
                  </a:ext>
                </a:extLst>
              </a:tr>
              <a:tr h="221584">
                <a:tc>
                  <a:txBody>
                    <a:bodyPr/>
                    <a:lstStyle/>
                    <a:p>
                      <a:pPr marL="2857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Маса</a:t>
                      </a:r>
                      <a:r>
                        <a:rPr lang="uk-UA" sz="1400" spc="-3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охолодженої</a:t>
                      </a:r>
                      <a:r>
                        <a:rPr lang="uk-UA" sz="1400" spc="-2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туші,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109220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кг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146,3±9,9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spc="-1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233,3±4,3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spc="-1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300,0±3,5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spc="-1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350,3±18,3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3036332"/>
                  </a:ext>
                </a:extLst>
              </a:tr>
              <a:tr h="216829">
                <a:tc>
                  <a:txBody>
                    <a:bodyPr/>
                    <a:lstStyle/>
                    <a:p>
                      <a:pPr marL="16319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в</a:t>
                      </a:r>
                      <a:r>
                        <a:rPr lang="uk-UA" sz="1400" spc="-3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т.</a:t>
                      </a:r>
                      <a:r>
                        <a:rPr lang="uk-UA" sz="1400" spc="-3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ч.</a:t>
                      </a:r>
                      <a:r>
                        <a:rPr lang="uk-UA" sz="1400" spc="-2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м'якоті,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115,7±7,8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spc="-1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192,3±3,1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spc="-1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243,2±4,1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283,5±7,4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5536575"/>
                  </a:ext>
                </a:extLst>
              </a:tr>
              <a:tr h="212073">
                <a:tc>
                  <a:txBody>
                    <a:bodyPr/>
                    <a:lstStyle/>
                    <a:p>
                      <a:pPr marL="16319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кісток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30,6±2,1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41,0±1,2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56,8±2,7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66,8±1,2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898286"/>
                  </a:ext>
                </a:extLst>
              </a:tr>
              <a:tr h="216829">
                <a:tc>
                  <a:txBody>
                    <a:bodyPr/>
                    <a:lstStyle/>
                    <a:p>
                      <a:pPr marL="5524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Вихід</a:t>
                      </a:r>
                      <a:r>
                        <a:rPr lang="uk-UA" sz="1400" spc="-3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охолодженої</a:t>
                      </a:r>
                      <a:r>
                        <a:rPr lang="uk-UA" sz="1400" spc="-2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туші,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93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%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50,6±1,0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53,6±0,4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57,5±0,6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58,2±0,2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002521"/>
                  </a:ext>
                </a:extLst>
              </a:tr>
              <a:tr h="216829">
                <a:tc>
                  <a:txBody>
                    <a:bodyPr/>
                    <a:lstStyle/>
                    <a:p>
                      <a:pPr marL="16319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в</a:t>
                      </a:r>
                      <a:r>
                        <a:rPr lang="uk-UA" sz="1400" spc="-3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т.</a:t>
                      </a:r>
                      <a:r>
                        <a:rPr lang="uk-UA" sz="1400" spc="-3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ч.</a:t>
                      </a:r>
                      <a:r>
                        <a:rPr lang="uk-UA" sz="1400" spc="-2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м'якоті,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spc="-1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79,1±0,02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spc="-1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82,4±0,02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81,1±0,9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80,9±0,8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1554388"/>
                  </a:ext>
                </a:extLst>
              </a:tr>
              <a:tr h="216829">
                <a:tc>
                  <a:txBody>
                    <a:bodyPr/>
                    <a:lstStyle/>
                    <a:p>
                      <a:pPr marL="16319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кісток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spc="-1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20,9±0,02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17,6±0,2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18,9±0,9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19,1±0,8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317723"/>
                  </a:ext>
                </a:extLst>
              </a:tr>
              <a:tr h="226338">
                <a:tc>
                  <a:txBody>
                    <a:bodyPr/>
                    <a:lstStyle/>
                    <a:p>
                      <a:pPr marL="2857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М'якоть</a:t>
                      </a:r>
                      <a:r>
                        <a:rPr lang="uk-UA" sz="1400" spc="-2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вищого</a:t>
                      </a:r>
                      <a:r>
                        <a:rPr lang="uk-UA" sz="1400" spc="-1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сорту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09220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кг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15,6±7,8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34,5±0,6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31,2±1,5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43,8±1,9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433319"/>
                  </a:ext>
                </a:extLst>
              </a:tr>
              <a:tr h="226338">
                <a:tc>
                  <a:txBody>
                    <a:bodyPr/>
                    <a:lstStyle/>
                    <a:p>
                      <a:pPr marL="16319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першого</a:t>
                      </a:r>
                      <a:r>
                        <a:rPr lang="uk-UA" sz="1400" spc="-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сорту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09220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кг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69,5±1,8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spc="-1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129,7±1,3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spc="-1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179,0±3,2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204,6±6,1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06225"/>
                  </a:ext>
                </a:extLst>
              </a:tr>
              <a:tr h="216829">
                <a:tc>
                  <a:txBody>
                    <a:bodyPr/>
                    <a:lstStyle/>
                    <a:p>
                      <a:pPr marL="16319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другого</a:t>
                      </a:r>
                      <a:r>
                        <a:rPr lang="uk-UA" sz="1400" spc="-1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сорту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9220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кг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30,6±1,7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28,1±1,4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33,0±1,4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35,1±1,9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6115071"/>
                  </a:ext>
                </a:extLst>
              </a:tr>
              <a:tr h="216829">
                <a:tc>
                  <a:txBody>
                    <a:bodyPr/>
                    <a:lstStyle/>
                    <a:p>
                      <a:pPr marL="2857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Вихід</a:t>
                      </a:r>
                      <a:r>
                        <a:rPr lang="uk-UA" sz="1400" spc="-1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м'яса</a:t>
                      </a:r>
                      <a:r>
                        <a:rPr lang="uk-UA" sz="1400" spc="-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вищого</a:t>
                      </a:r>
                      <a:r>
                        <a:rPr lang="uk-UA" sz="1400" spc="-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сорту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93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%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10,6±0,5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14,8±0,9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10,4±0,9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12,5±0,8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645825"/>
                  </a:ext>
                </a:extLst>
              </a:tr>
              <a:tr h="226338">
                <a:tc>
                  <a:txBody>
                    <a:bodyPr/>
                    <a:lstStyle/>
                    <a:p>
                      <a:pPr marL="16319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першого</a:t>
                      </a:r>
                      <a:r>
                        <a:rPr lang="uk-UA" sz="1400" spc="-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сорту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493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%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47,5±1,7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55,6±1,3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59,7±3,2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58,4±2,1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869968"/>
                  </a:ext>
                </a:extLst>
              </a:tr>
              <a:tr h="226338">
                <a:tc>
                  <a:txBody>
                    <a:bodyPr/>
                    <a:lstStyle/>
                    <a:p>
                      <a:pPr marL="16319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другого</a:t>
                      </a:r>
                      <a:r>
                        <a:rPr lang="uk-UA" sz="1400" spc="-1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сорту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493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%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21,0±1,6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12,0±1,2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11,0±1,4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10,0±2,3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0771407"/>
                  </a:ext>
                </a:extLst>
              </a:tr>
              <a:tr h="216829">
                <a:tc>
                  <a:txBody>
                    <a:bodyPr/>
                    <a:lstStyle/>
                    <a:p>
                      <a:pPr marL="2857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Вихід</a:t>
                      </a:r>
                      <a:r>
                        <a:rPr lang="uk-UA" sz="1400" spc="-3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м'якоті: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591160"/>
                  </a:ext>
                </a:extLst>
              </a:tr>
              <a:tr h="226338">
                <a:tc>
                  <a:txBody>
                    <a:bodyPr/>
                    <a:lstStyle/>
                    <a:p>
                      <a:pPr marL="16319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на</a:t>
                      </a:r>
                      <a:r>
                        <a:rPr lang="uk-UA" sz="1400" spc="-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100 кг</a:t>
                      </a:r>
                      <a:r>
                        <a:rPr lang="uk-UA" sz="1400" spc="-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живої маси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09220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кг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40,04±0,8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spc="-1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44,21±0,5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spc="-1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46,59±1,0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spc="-15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47,09±0,38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038391"/>
                  </a:ext>
                </a:extLst>
              </a:tr>
              <a:tr h="226338">
                <a:tc>
                  <a:txBody>
                    <a:bodyPr/>
                    <a:lstStyle/>
                    <a:p>
                      <a:pPr marL="16319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на</a:t>
                      </a:r>
                      <a:r>
                        <a:rPr lang="uk-UA" sz="1400" spc="-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 кг</a:t>
                      </a:r>
                      <a:r>
                        <a:rPr lang="uk-UA" sz="1400" spc="-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кісток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09220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кг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3,78±0,01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spc="-1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4,69±0,01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spc="-1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4,28±0,30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4,24±0,20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905326"/>
                  </a:ext>
                </a:extLst>
              </a:tr>
              <a:tr h="207486">
                <a:tc>
                  <a:txBody>
                    <a:bodyPr/>
                    <a:lstStyle/>
                    <a:p>
                      <a:pPr marL="28575" marR="66040" algn="l">
                        <a:lnSpc>
                          <a:spcPct val="10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Вихід м'яса вищого і пер-</a:t>
                      </a:r>
                      <a:r>
                        <a:rPr lang="uk-UA" sz="1400" spc="-195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 dirty="0" err="1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шого</a:t>
                      </a:r>
                      <a:r>
                        <a:rPr lang="uk-UA" sz="1400" spc="-15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сорту</a:t>
                      </a:r>
                      <a:r>
                        <a:rPr lang="uk-UA" sz="1400" spc="-15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на</a:t>
                      </a:r>
                      <a:r>
                        <a:rPr lang="uk-UA" sz="1400" spc="-15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</a:t>
                      </a:r>
                      <a:r>
                        <a:rPr lang="uk-UA" sz="1400" spc="-15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кг</a:t>
                      </a:r>
                      <a:r>
                        <a:rPr lang="uk-UA" sz="1400" spc="-15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кісток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09220" algn="l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кг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2,78±0,01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uk-UA" sz="1400" spc="-1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4,00±0,03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uk-UA" sz="1400" spc="-1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3,70±0,45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4,21±0,30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26630"/>
                  </a:ext>
                </a:extLst>
              </a:tr>
              <a:tr h="226338">
                <a:tc>
                  <a:txBody>
                    <a:bodyPr/>
                    <a:lstStyle/>
                    <a:p>
                      <a:pPr marL="2857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В</a:t>
                      </a:r>
                      <a:r>
                        <a:rPr lang="uk-UA" sz="1400" spc="-15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м'якоті</a:t>
                      </a:r>
                      <a:r>
                        <a:rPr lang="uk-UA" sz="1400" spc="-1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туші: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7413646"/>
                  </a:ext>
                </a:extLst>
              </a:tr>
              <a:tr h="226338">
                <a:tc>
                  <a:txBody>
                    <a:bodyPr/>
                    <a:lstStyle/>
                    <a:p>
                      <a:pPr marL="13652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протеїну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09220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кг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21,34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36,52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46,69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54,38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481003"/>
                  </a:ext>
                </a:extLst>
              </a:tr>
              <a:tr h="226338">
                <a:tc>
                  <a:txBody>
                    <a:bodyPr/>
                    <a:lstStyle/>
                    <a:p>
                      <a:pPr marL="13652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жиру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09220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кг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14,30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28,02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40,06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68,24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208030"/>
                  </a:ext>
                </a:extLst>
              </a:tr>
              <a:tr h="216829">
                <a:tc>
                  <a:txBody>
                    <a:bodyPr/>
                    <a:lstStyle/>
                    <a:p>
                      <a:pPr marL="2857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Відношення</a:t>
                      </a:r>
                      <a:r>
                        <a:rPr lang="uk-UA" sz="1400" spc="-2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протеїн:</a:t>
                      </a:r>
                      <a:r>
                        <a:rPr lang="uk-UA" sz="1400" spc="-1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жир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9220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кг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spc="-1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1,49</a:t>
                      </a:r>
                      <a:r>
                        <a:rPr lang="uk-UA" sz="1400" spc="-5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 spc="-1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:</a:t>
                      </a:r>
                      <a:r>
                        <a:rPr lang="uk-UA" sz="1400" spc="-5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 spc="-1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spc="-1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1,39</a:t>
                      </a:r>
                      <a:r>
                        <a:rPr lang="uk-UA" sz="1400" spc="-5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 spc="-1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:</a:t>
                      </a:r>
                      <a:r>
                        <a:rPr lang="uk-UA" sz="1400" spc="-5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 spc="-1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spc="-1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1,17</a:t>
                      </a:r>
                      <a:r>
                        <a:rPr lang="uk-UA" sz="1400" spc="-5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 spc="-1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:</a:t>
                      </a:r>
                      <a:r>
                        <a:rPr lang="uk-UA" sz="1400" spc="-5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 spc="-1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spc="-15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0,80</a:t>
                      </a:r>
                      <a:r>
                        <a:rPr lang="uk-UA" sz="1400" spc="-55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 spc="-15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:</a:t>
                      </a:r>
                      <a:r>
                        <a:rPr lang="uk-UA" sz="1400" spc="-55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400" spc="-15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8012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883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115286"/>
              </p:ext>
            </p:extLst>
          </p:nvPr>
        </p:nvGraphicFramePr>
        <p:xfrm>
          <a:off x="609601" y="1085855"/>
          <a:ext cx="11039474" cy="49625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48670">
                  <a:extLst>
                    <a:ext uri="{9D8B030D-6E8A-4147-A177-3AD203B41FA5}">
                      <a16:colId xmlns:a16="http://schemas.microsoft.com/office/drawing/2014/main" val="279674862"/>
                    </a:ext>
                  </a:extLst>
                </a:gridCol>
                <a:gridCol w="1672701">
                  <a:extLst>
                    <a:ext uri="{9D8B030D-6E8A-4147-A177-3AD203B41FA5}">
                      <a16:colId xmlns:a16="http://schemas.microsoft.com/office/drawing/2014/main" val="762773222"/>
                    </a:ext>
                  </a:extLst>
                </a:gridCol>
                <a:gridCol w="1672701">
                  <a:extLst>
                    <a:ext uri="{9D8B030D-6E8A-4147-A177-3AD203B41FA5}">
                      <a16:colId xmlns:a16="http://schemas.microsoft.com/office/drawing/2014/main" val="2138308821"/>
                    </a:ext>
                  </a:extLst>
                </a:gridCol>
                <a:gridCol w="1672701">
                  <a:extLst>
                    <a:ext uri="{9D8B030D-6E8A-4147-A177-3AD203B41FA5}">
                      <a16:colId xmlns:a16="http://schemas.microsoft.com/office/drawing/2014/main" val="4009767785"/>
                    </a:ext>
                  </a:extLst>
                </a:gridCol>
                <a:gridCol w="1672701">
                  <a:extLst>
                    <a:ext uri="{9D8B030D-6E8A-4147-A177-3AD203B41FA5}">
                      <a16:colId xmlns:a16="http://schemas.microsoft.com/office/drawing/2014/main" val="850210756"/>
                    </a:ext>
                  </a:extLst>
                </a:gridCol>
              </a:tblGrid>
              <a:tr h="324739">
                <a:tc rowSpan="2">
                  <a:txBody>
                    <a:bodyPr/>
                    <a:lstStyle/>
                    <a:p>
                      <a:pPr marL="483870" algn="l">
                        <a:lnSpc>
                          <a:spcPct val="100000"/>
                        </a:lnSpc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Показники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Вік,</a:t>
                      </a:r>
                      <a:r>
                        <a:rPr lang="uk-UA" sz="1600" baseline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міс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234197"/>
                  </a:ext>
                </a:extLst>
              </a:tr>
              <a:tr h="3247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12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18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24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30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258428"/>
                  </a:ext>
                </a:extLst>
              </a:tr>
              <a:tr h="413789">
                <a:tc>
                  <a:txBody>
                    <a:bodyPr/>
                    <a:lstStyle/>
                    <a:p>
                      <a:pPr marL="28575" algn="l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Волога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080" algn="ctr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68,20±0,38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marR="5080" algn="ctr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65,40±0,60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63,25±2,20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marR="5080" algn="ctr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55,75±0,20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3621208"/>
                  </a:ext>
                </a:extLst>
              </a:tr>
              <a:tr h="413789">
                <a:tc>
                  <a:txBody>
                    <a:bodyPr/>
                    <a:lstStyle/>
                    <a:p>
                      <a:pPr marL="28575" algn="l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Суха</a:t>
                      </a:r>
                      <a:r>
                        <a:rPr lang="uk-UA" sz="1600" spc="-2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речовина</a:t>
                      </a:r>
                      <a:r>
                        <a:rPr lang="uk-UA" sz="1600" spc="-2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(СР)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080" algn="ctr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31,80±0,35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marR="5080" algn="ctr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34,60±0,43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36,75±0,58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marR="5080" algn="ctr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44,25±0,35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437015"/>
                  </a:ext>
                </a:extLst>
              </a:tr>
              <a:tr h="413789">
                <a:tc>
                  <a:txBody>
                    <a:bodyPr/>
                    <a:lstStyle/>
                    <a:p>
                      <a:pPr marL="28575" algn="l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Протеїн</a:t>
                      </a:r>
                      <a:r>
                        <a:rPr lang="uk-UA" sz="1600" spc="-1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сирий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080" algn="ctr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18,44±0,32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marR="5080" algn="ctr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18,99±0,18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19,27±0,78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marR="5080" algn="ctr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19,18±0,20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469703"/>
                  </a:ext>
                </a:extLst>
              </a:tr>
              <a:tr h="413789">
                <a:tc>
                  <a:txBody>
                    <a:bodyPr/>
                    <a:lstStyle/>
                    <a:p>
                      <a:pPr marL="28575" algn="l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Жир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080" algn="ctr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12,36±0,50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marR="5080" algn="ctr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14,57±0,83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16,47±2,10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marR="5080" algn="ctr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24,07±0,70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875980"/>
                  </a:ext>
                </a:extLst>
              </a:tr>
              <a:tr h="324739">
                <a:tc>
                  <a:txBody>
                    <a:bodyPr/>
                    <a:lstStyle/>
                    <a:p>
                      <a:pPr marL="28575" algn="l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Зола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marR="5080" algn="ctr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1,00±0,00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marR="5080" algn="ctr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1,04±0,12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215" algn="ctr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1,01±0,18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marR="5080" algn="ctr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1,00±0,00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546909"/>
                  </a:ext>
                </a:extLst>
              </a:tr>
              <a:tr h="432409">
                <a:tc>
                  <a:txBody>
                    <a:bodyPr/>
                    <a:lstStyle/>
                    <a:p>
                      <a:pPr marL="28575" marR="320675" algn="l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Співвідношення жир :</a:t>
                      </a:r>
                      <a:r>
                        <a:rPr lang="uk-UA" sz="1600" spc="-19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волога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marR="5080" algn="ctr">
                        <a:lnSpc>
                          <a:spcPct val="100000"/>
                        </a:lnSpc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18,00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marR="5080" algn="ctr">
                        <a:lnSpc>
                          <a:spcPct val="100000"/>
                        </a:lnSpc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22,3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0660" algn="ctr">
                        <a:lnSpc>
                          <a:spcPct val="100000"/>
                        </a:lnSpc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22,6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marR="5080" algn="ctr">
                        <a:lnSpc>
                          <a:spcPct val="100000"/>
                        </a:lnSpc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43,2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854704"/>
                  </a:ext>
                </a:extLst>
              </a:tr>
              <a:tr h="432409">
                <a:tc>
                  <a:txBody>
                    <a:bodyPr/>
                    <a:lstStyle/>
                    <a:p>
                      <a:pPr marL="28575" marR="408940" algn="l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Співвідношення СР :</a:t>
                      </a:r>
                      <a:r>
                        <a:rPr lang="uk-UA" sz="1600" spc="-19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волога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marR="5080" algn="ctr">
                        <a:lnSpc>
                          <a:spcPct val="100000"/>
                        </a:lnSpc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0,47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marR="5080" algn="ctr">
                        <a:lnSpc>
                          <a:spcPct val="100000"/>
                        </a:lnSpc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0,53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0660" algn="ctr">
                        <a:lnSpc>
                          <a:spcPct val="100000"/>
                        </a:lnSpc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0,58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marR="5080" algn="ctr">
                        <a:lnSpc>
                          <a:spcPct val="100000"/>
                        </a:lnSpc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0,79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6242587"/>
                  </a:ext>
                </a:extLst>
              </a:tr>
              <a:tr h="432409">
                <a:tc>
                  <a:txBody>
                    <a:bodyPr/>
                    <a:lstStyle/>
                    <a:p>
                      <a:pPr marL="28575" marR="225425" algn="l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Калорійність 1 кг м'яса,</a:t>
                      </a:r>
                      <a:r>
                        <a:rPr lang="uk-UA" sz="1600" spc="-19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МДж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marR="5080" algn="ctr">
                        <a:lnSpc>
                          <a:spcPct val="100000"/>
                        </a:lnSpc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922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marR="5080" algn="ctr">
                        <a:lnSpc>
                          <a:spcPct val="100000"/>
                        </a:lnSpc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1711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1610" algn="ctr">
                        <a:lnSpc>
                          <a:spcPct val="100000"/>
                        </a:lnSpc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2275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marR="5080" algn="ctr">
                        <a:lnSpc>
                          <a:spcPct val="100000"/>
                        </a:lnSpc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3542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9792274"/>
                  </a:ext>
                </a:extLst>
              </a:tr>
              <a:tr h="1035920">
                <a:tc>
                  <a:txBody>
                    <a:bodyPr/>
                    <a:lstStyle/>
                    <a:p>
                      <a:pPr marL="163195" marR="137795" indent="-134620" algn="l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uk-UA" sz="1600" spc="-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Збільшення </a:t>
                      </a: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калорійності</a:t>
                      </a:r>
                      <a:r>
                        <a:rPr lang="uk-UA" sz="1600" spc="-19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МДж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176530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%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163195" algn="l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кратність,</a:t>
                      </a:r>
                      <a:r>
                        <a:rPr lang="uk-UA" sz="1600" spc="-3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разів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600" i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140970" marR="132715" indent="-635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–</a:t>
                      </a:r>
                      <a:r>
                        <a:rPr lang="uk-UA" sz="1600" spc="5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100,00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–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1610" algn="ctr">
                        <a:lnSpc>
                          <a:spcPct val="100000"/>
                        </a:lnSpc>
                        <a:spcBef>
                          <a:spcPts val="98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+789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14033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185,57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20066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1,86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765" algn="ctr">
                        <a:lnSpc>
                          <a:spcPct val="100000"/>
                        </a:lnSpc>
                        <a:spcBef>
                          <a:spcPts val="98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+1353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14033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246,75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20066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2,47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765" algn="ctr">
                        <a:lnSpc>
                          <a:spcPct val="100000"/>
                        </a:lnSpc>
                        <a:spcBef>
                          <a:spcPts val="98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+2620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140335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384,17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20066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231F2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3,84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312289"/>
                  </a:ext>
                </a:extLst>
              </a:tr>
            </a:tbl>
          </a:graphicData>
        </a:graphic>
      </p:graphicFrame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3373438" y="177800"/>
            <a:ext cx="69850" cy="0"/>
          </a:xfrm>
          <a:prstGeom prst="line">
            <a:avLst/>
          </a:prstGeom>
          <a:noFill/>
          <a:ln w="3175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Line 1"/>
          <p:cNvSpPr>
            <a:spLocks noChangeShapeType="1"/>
          </p:cNvSpPr>
          <p:nvPr/>
        </p:nvSpPr>
        <p:spPr bwMode="auto">
          <a:xfrm>
            <a:off x="3627438" y="203200"/>
            <a:ext cx="57150" cy="0"/>
          </a:xfrm>
          <a:prstGeom prst="line">
            <a:avLst/>
          </a:prstGeom>
          <a:noFill/>
          <a:ln w="3175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25126" tIns="4761" rIns="580842" bIns="19044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0525" y="265668"/>
            <a:ext cx="118872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Хімічний склад (%) і калорійність м’яса </a:t>
            </a:r>
            <a:r>
              <a:rPr kumimoji="0" lang="uk-UA" alt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бугайців</a:t>
            </a:r>
            <a:r>
              <a:rPr kumimoji="0" lang="uk-UA" alt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залежно від віку забою, </a:t>
            </a:r>
            <a:r>
              <a:rPr kumimoji="0" lang="uk-UA" alt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 ± </a:t>
            </a:r>
            <a:r>
              <a:rPr kumimoji="0" lang="uk-UA" altLang="ru-RU" sz="24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Sx</a:t>
            </a:r>
            <a:endParaRPr kumimoji="0" lang="uk-UA" alt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083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2" y="924983"/>
            <a:ext cx="10496548" cy="1303867"/>
          </a:xfrm>
        </p:spPr>
        <p:txBody>
          <a:bodyPr>
            <a:noAutofit/>
          </a:bodyPr>
          <a:lstStyle/>
          <a:p>
            <a:pPr eaLnBrk="1" hangingPunct="1"/>
            <a:r>
              <a:rPr lang="uk-UA" altLang="ru-RU" sz="2800" dirty="0"/>
              <a:t>Яловичина має високі харчові якості і характеризується кращим співвідношенням білка та жиру (1 : 0,8 — 1), ніж м’ясо інших с.-г. тварин, а також містить менше холестерину, ніж свинина й баранина.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476375" y="2590799"/>
            <a:ext cx="9591675" cy="45243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2800" dirty="0" err="1"/>
              <a:t>Висока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поживність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м’яса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великої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рогатої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худоби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зумовлена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вміс­том</a:t>
            </a:r>
            <a:r>
              <a:rPr lang="ru-RU" altLang="ru-RU" sz="2800" dirty="0"/>
              <a:t> у </a:t>
            </a:r>
            <a:r>
              <a:rPr lang="ru-RU" altLang="ru-RU" sz="2800" dirty="0" err="1"/>
              <a:t>його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складі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найважливіших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амінокислот</a:t>
            </a:r>
            <a:r>
              <a:rPr lang="ru-RU" altLang="ru-RU" sz="2800" dirty="0"/>
              <a:t> (</a:t>
            </a:r>
            <a:r>
              <a:rPr lang="ru-RU" altLang="ru-RU" sz="2800" dirty="0" err="1"/>
              <a:t>аргінін</a:t>
            </a:r>
            <a:r>
              <a:rPr lang="ru-RU" altLang="ru-RU" sz="2800" dirty="0"/>
              <a:t>, </a:t>
            </a:r>
            <a:r>
              <a:rPr lang="ru-RU" altLang="ru-RU" sz="2800" dirty="0" err="1"/>
              <a:t>лізин</a:t>
            </a:r>
            <a:r>
              <a:rPr lang="ru-RU" altLang="ru-RU" sz="2800" dirty="0"/>
              <a:t>, </a:t>
            </a:r>
            <a:r>
              <a:rPr lang="ru-RU" altLang="ru-RU" sz="2800" dirty="0" err="1"/>
              <a:t>гіс­тидин</a:t>
            </a:r>
            <a:r>
              <a:rPr lang="ru-RU" altLang="ru-RU" sz="2800" dirty="0"/>
              <a:t>, тирозин, триптофан, </a:t>
            </a:r>
            <a:r>
              <a:rPr lang="ru-RU" altLang="ru-RU" sz="2800" dirty="0" err="1"/>
              <a:t>цистин</a:t>
            </a:r>
            <a:r>
              <a:rPr lang="ru-RU" altLang="ru-RU" sz="2800" dirty="0"/>
              <a:t>), </a:t>
            </a:r>
            <a:r>
              <a:rPr lang="ru-RU" altLang="ru-RU" sz="2800" dirty="0" err="1"/>
              <a:t>жирних</a:t>
            </a:r>
            <a:r>
              <a:rPr lang="ru-RU" altLang="ru-RU" sz="2800" dirty="0"/>
              <a:t> кислот, </a:t>
            </a:r>
            <a:r>
              <a:rPr lang="ru-RU" altLang="ru-RU" sz="2800" dirty="0" err="1"/>
              <a:t>вітамінів</a:t>
            </a:r>
            <a:r>
              <a:rPr lang="ru-RU" altLang="ru-RU" sz="2800" dirty="0"/>
              <a:t>, </a:t>
            </a:r>
            <a:r>
              <a:rPr lang="ru-RU" altLang="ru-RU" sz="2800" dirty="0" err="1"/>
              <a:t>мі­неральних</a:t>
            </a:r>
            <a:r>
              <a:rPr lang="ru-RU" altLang="ru-RU" sz="2800" dirty="0"/>
              <a:t>, </a:t>
            </a:r>
            <a:r>
              <a:rPr lang="ru-RU" altLang="ru-RU" sz="2800" dirty="0" err="1"/>
              <a:t>екстрактивних</a:t>
            </a:r>
            <a:r>
              <a:rPr lang="ru-RU" altLang="ru-RU" sz="2800" dirty="0"/>
              <a:t> та </a:t>
            </a:r>
            <a:r>
              <a:rPr lang="ru-RU" altLang="ru-RU" sz="2800" dirty="0" err="1"/>
              <a:t>інших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речовин</a:t>
            </a:r>
            <a:r>
              <a:rPr lang="ru-RU" altLang="ru-RU" sz="2800" dirty="0"/>
              <a:t>. </a:t>
            </a:r>
            <a:r>
              <a:rPr lang="ru-RU" altLang="ru-RU" sz="2800" dirty="0" err="1"/>
              <a:t>Перетравність</a:t>
            </a:r>
            <a:r>
              <a:rPr lang="ru-RU" altLang="ru-RU" sz="2800" dirty="0"/>
              <a:t> і </a:t>
            </a:r>
            <a:r>
              <a:rPr lang="ru-RU" altLang="ru-RU" sz="2800" dirty="0" err="1"/>
              <a:t>за­своюваність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яловичини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досягає</a:t>
            </a:r>
            <a:r>
              <a:rPr lang="ru-RU" altLang="ru-RU" sz="2800" dirty="0"/>
              <a:t> 95 %. </a:t>
            </a:r>
            <a:r>
              <a:rPr lang="ru-RU" altLang="ru-RU" sz="2800" dirty="0" err="1"/>
              <a:t>Залежно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від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вгодованості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тва­рин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енергетична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цінність</a:t>
            </a:r>
            <a:r>
              <a:rPr lang="ru-RU" altLang="ru-RU" sz="2800" dirty="0"/>
              <a:t> 1 кг </a:t>
            </a:r>
            <a:r>
              <a:rPr lang="ru-RU" altLang="ru-RU" sz="2800" dirty="0" err="1"/>
              <a:t>м’яса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великої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рогатої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худоби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колива­ється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від</a:t>
            </a:r>
            <a:r>
              <a:rPr lang="ru-RU" altLang="ru-RU" sz="2800" dirty="0"/>
              <a:t> 5 до 12,6 МДж (1200 - 3000 ккал).</a:t>
            </a:r>
            <a:endParaRPr lang="uk-UA" altLang="ru-RU" sz="2800" dirty="0"/>
          </a:p>
        </p:txBody>
      </p:sp>
    </p:spTree>
    <p:extLst>
      <p:ext uri="{BB962C8B-B14F-4D97-AF65-F5344CB8AC3E}">
        <p14:creationId xmlns:p14="http://schemas.microsoft.com/office/powerpoint/2010/main" val="20859924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2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3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1879</Words>
  <Application>Microsoft Office PowerPoint</Application>
  <PresentationFormat>Широкоэкранный</PresentationFormat>
  <Paragraphs>619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Calibri</vt:lpstr>
      <vt:lpstr>Cambria</vt:lpstr>
      <vt:lpstr>Garamond</vt:lpstr>
      <vt:lpstr>Times New Roman</vt:lpstr>
      <vt:lpstr>Натуральные материалы</vt:lpstr>
      <vt:lpstr>1_Натуральные материалы</vt:lpstr>
      <vt:lpstr>2_Натуральные материалы</vt:lpstr>
      <vt:lpstr>3_Натуральные материалы</vt:lpstr>
      <vt:lpstr>Презентация PowerPoint</vt:lpstr>
      <vt:lpstr>Презентация PowerPoint</vt:lpstr>
      <vt:lpstr>Презентация PowerPoint</vt:lpstr>
      <vt:lpstr>1. Хімічний склад і енергетичність м’яса великої рогатої худоби різної вгодованості, %</vt:lpstr>
      <vt:lpstr>Забійні показники бугайців при реалізації в різному віці, X ± Sx </vt:lpstr>
      <vt:lpstr>Витрати кормів на вирощування бугайців по періодах життя </vt:lpstr>
      <vt:lpstr>Морфологічний склад туш бугайців залежно від віку, X ± Sx </vt:lpstr>
      <vt:lpstr>Презентация PowerPoint</vt:lpstr>
      <vt:lpstr>Яловичина має високі харчові якості і характеризується кращим співвідношенням білка та жиру (1 : 0,8 — 1), ніж м’ясо інших с.-г. тварин, а також містить менше холестерину, ніж свинина й баранина.</vt:lpstr>
      <vt:lpstr>М’ясна продуктивність свиней </vt:lpstr>
      <vt:lpstr>Відгодівельні якості свиней, мають високий рівень  успадкування.</vt:lpstr>
      <vt:lpstr>Презентация PowerPoint</vt:lpstr>
      <vt:lpstr>Презентация PowerPoint</vt:lpstr>
      <vt:lpstr>Залежно від віку та вгодованості свиней, породи і типу відгодівлі, забійний вихід становить 70-85%, що на 20-25% вище, ніж ВРХ та овець</vt:lpstr>
      <vt:lpstr>При контрольному забої свиней визначають такі м'ясні якості:</vt:lpstr>
      <vt:lpstr>Презентация PowerPoint</vt:lpstr>
      <vt:lpstr>3. М’ясна продуктивність птиці</vt:lpstr>
      <vt:lpstr>Вгодованість  птиці визначається генотипом і годівлею.</vt:lpstr>
      <vt:lpstr>Після забою у птиці оцінюють: </vt:lpstr>
      <vt:lpstr>Презентация PowerPoint</vt:lpstr>
      <vt:lpstr>Презентация PowerPoint</vt:lpstr>
      <vt:lpstr>Презентация PowerPoint</vt:lpstr>
      <vt:lpstr>ДЯКУЮ ЗА УВАГУ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13</cp:revision>
  <cp:lastPrinted>2023-03-06T14:10:05Z</cp:lastPrinted>
  <dcterms:created xsi:type="dcterms:W3CDTF">2023-02-08T14:10:15Z</dcterms:created>
  <dcterms:modified xsi:type="dcterms:W3CDTF">2023-03-14T18:06:58Z</dcterms:modified>
</cp:coreProperties>
</file>