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37D05D3A-9C90-476E-903E-C26C7DF8B523}" type="datetimeFigureOut">
              <a:rPr lang="ru-RU" smtClean="0"/>
              <a:pPr/>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10823F1-351D-4F7B-8297-D74E820382F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D05D3A-9C90-476E-903E-C26C7DF8B523}" type="datetimeFigureOut">
              <a:rPr lang="ru-RU" smtClean="0"/>
              <a:pPr/>
              <a:t>12.10.2021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823F1-351D-4F7B-8297-D74E820382F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1600200"/>
            <a:ext cx="8075240" cy="4525963"/>
          </a:xfrm>
        </p:spPr>
        <p:txBody>
          <a:bodyPr>
            <a:normAutofit/>
          </a:bodyPr>
          <a:lstStyle/>
          <a:p>
            <a:endParaRPr lang="ru-RU" sz="4800" dirty="0"/>
          </a:p>
          <a:p>
            <a:pPr algn="ctr">
              <a:buNone/>
            </a:pPr>
            <a:r>
              <a:rPr lang="ru-RU" sz="6000" b="1" dirty="0" err="1"/>
              <a:t>Фразеологія</a:t>
            </a:r>
            <a:r>
              <a:rPr lang="ru-RU" sz="6000" b="1" dirty="0"/>
              <a:t> </a:t>
            </a:r>
            <a:r>
              <a:rPr lang="ru-RU" sz="6000" b="1" dirty="0" err="1"/>
              <a:t>наукового</a:t>
            </a:r>
            <a:r>
              <a:rPr lang="ru-RU" sz="6000" b="1" dirty="0"/>
              <a:t> </a:t>
            </a:r>
            <a:r>
              <a:rPr lang="ru-RU" sz="6000" b="1" dirty="0" err="1"/>
              <a:t>мовлення</a:t>
            </a:r>
            <a:endParaRPr lang="ru-RU" sz="6000" b="1"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369178" y="3083178"/>
            <a:ext cx="6858002" cy="69164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1642" y="274638"/>
            <a:ext cx="7995158" cy="1143000"/>
          </a:xfrm>
        </p:spPr>
        <p:txBody>
          <a:bodyPr>
            <a:normAutofit fontScale="90000"/>
          </a:bodyPr>
          <a:lstStyle/>
          <a:p>
            <a:r>
              <a:rPr lang="ru-RU" b="1" i="1" dirty="0"/>
              <a:t>Практично </a:t>
            </a:r>
            <a:r>
              <a:rPr lang="ru-RU" b="1" i="1" dirty="0" err="1"/>
              <a:t>зорієнтовані</a:t>
            </a:r>
            <a:r>
              <a:rPr lang="ru-RU" b="1" i="1" dirty="0"/>
              <a:t> </a:t>
            </a:r>
            <a:r>
              <a:rPr lang="ru-RU" b="1" i="1" dirty="0" err="1"/>
              <a:t>завдання</a:t>
            </a:r>
            <a:endParaRPr lang="ru-RU" dirty="0"/>
          </a:p>
        </p:txBody>
      </p:sp>
      <p:sp>
        <p:nvSpPr>
          <p:cNvPr id="3" name="Содержимое 2"/>
          <p:cNvSpPr>
            <a:spLocks noGrp="1"/>
          </p:cNvSpPr>
          <p:nvPr>
            <p:ph idx="1"/>
          </p:nvPr>
        </p:nvSpPr>
        <p:spPr>
          <a:xfrm>
            <a:off x="457200" y="1866598"/>
            <a:ext cx="8229600" cy="4525963"/>
          </a:xfrm>
        </p:spPr>
        <p:txBody>
          <a:bodyPr>
            <a:normAutofit fontScale="70000" lnSpcReduction="20000"/>
          </a:bodyPr>
          <a:lstStyle/>
          <a:p>
            <a:pPr algn="just"/>
            <a:r>
              <a:rPr lang="ru-RU" b="1" dirty="0" smtClean="0"/>
              <a:t>   </a:t>
            </a:r>
            <a:r>
              <a:rPr lang="ru-RU" b="1" dirty="0" err="1" smtClean="0"/>
              <a:t>Завдання</a:t>
            </a:r>
            <a:r>
              <a:rPr lang="ru-RU" b="1" dirty="0" smtClean="0"/>
              <a:t> </a:t>
            </a:r>
            <a:r>
              <a:rPr lang="ru-RU" b="1" dirty="0"/>
              <a:t>1. З </a:t>
            </a:r>
            <a:r>
              <a:rPr lang="ru-RU" b="1" dirty="0" err="1"/>
              <a:t>поданих</a:t>
            </a:r>
            <a:r>
              <a:rPr lang="ru-RU" b="1" dirty="0"/>
              <a:t> </a:t>
            </a:r>
            <a:r>
              <a:rPr lang="ru-RU" b="1" dirty="0" err="1"/>
              <a:t>варіантів</a:t>
            </a:r>
            <a:r>
              <a:rPr lang="ru-RU" b="1" dirty="0"/>
              <a:t> </a:t>
            </a:r>
            <a:r>
              <a:rPr lang="ru-RU" b="1" dirty="0" err="1"/>
              <a:t>сталих</a:t>
            </a:r>
            <a:r>
              <a:rPr lang="ru-RU" b="1" dirty="0"/>
              <a:t> </a:t>
            </a:r>
            <a:r>
              <a:rPr lang="ru-RU" b="1" dirty="0" err="1"/>
              <a:t>словосполучень</a:t>
            </a:r>
            <a:r>
              <a:rPr lang="ru-RU" b="1" dirty="0"/>
              <a:t>, </a:t>
            </a:r>
            <a:r>
              <a:rPr lang="ru-RU" b="1" dirty="0" err="1"/>
              <a:t>які</a:t>
            </a:r>
            <a:r>
              <a:rPr lang="ru-RU" b="1" dirty="0"/>
              <a:t> часто </a:t>
            </a:r>
            <a:r>
              <a:rPr lang="ru-RU" b="1" dirty="0" err="1"/>
              <a:t>трапляються</a:t>
            </a:r>
            <a:r>
              <a:rPr lang="ru-RU" b="1" dirty="0"/>
              <a:t> в </a:t>
            </a:r>
            <a:r>
              <a:rPr lang="ru-RU" b="1" dirty="0" err="1"/>
              <a:t>науковому</a:t>
            </a:r>
            <a:r>
              <a:rPr lang="ru-RU" b="1" dirty="0"/>
              <a:t> </a:t>
            </a:r>
            <a:r>
              <a:rPr lang="ru-RU" b="1" dirty="0" err="1"/>
              <a:t>мовленні</a:t>
            </a:r>
            <a:r>
              <a:rPr lang="ru-RU" b="1" dirty="0"/>
              <a:t>, </a:t>
            </a:r>
            <a:r>
              <a:rPr lang="ru-RU" b="1" dirty="0" err="1"/>
              <a:t>вибрати</a:t>
            </a:r>
            <a:r>
              <a:rPr lang="ru-RU" b="1" dirty="0"/>
              <a:t> </a:t>
            </a:r>
            <a:r>
              <a:rPr lang="ru-RU" b="1" dirty="0" err="1"/>
              <a:t>граматично</a:t>
            </a:r>
            <a:r>
              <a:rPr lang="ru-RU" b="1" dirty="0"/>
              <a:t> </a:t>
            </a:r>
            <a:r>
              <a:rPr lang="ru-RU" b="1" dirty="0" err="1"/>
              <a:t>правильні</a:t>
            </a:r>
            <a:r>
              <a:rPr lang="ru-RU" b="1" dirty="0"/>
              <a:t> </a:t>
            </a:r>
            <a:r>
              <a:rPr lang="ru-RU" b="1" dirty="0" err="1"/>
              <a:t>конструкції</a:t>
            </a:r>
            <a:r>
              <a:rPr lang="ru-RU" b="1" dirty="0"/>
              <a:t> </a:t>
            </a:r>
            <a:r>
              <a:rPr lang="ru-RU" b="1" dirty="0" err="1"/>
              <a:t>й</a:t>
            </a:r>
            <a:r>
              <a:rPr lang="ru-RU" b="1" dirty="0"/>
              <a:t> </a:t>
            </a:r>
            <a:r>
              <a:rPr lang="ru-RU" b="1" dirty="0" err="1"/>
              <a:t>обґрунтувати</a:t>
            </a:r>
            <a:r>
              <a:rPr lang="ru-RU" b="1" dirty="0"/>
              <a:t> </a:t>
            </a:r>
            <a:r>
              <a:rPr lang="ru-RU" b="1" dirty="0" err="1"/>
              <a:t>свій</a:t>
            </a:r>
            <a:r>
              <a:rPr lang="ru-RU" b="1" dirty="0"/>
              <a:t> </a:t>
            </a:r>
            <a:r>
              <a:rPr lang="ru-RU" b="1" dirty="0" err="1"/>
              <a:t>вибір</a:t>
            </a:r>
            <a:r>
              <a:rPr lang="ru-RU" b="1" dirty="0"/>
              <a:t>.</a:t>
            </a:r>
            <a:endParaRPr lang="uk-UA" b="1" dirty="0"/>
          </a:p>
          <a:p>
            <a:pPr algn="just">
              <a:buNone/>
            </a:pPr>
            <a:r>
              <a:rPr lang="ru-RU" b="1" dirty="0"/>
              <a:t>		</a:t>
            </a:r>
            <a:r>
              <a:rPr lang="ru-RU" dirty="0" err="1"/>
              <a:t>Актуальність</a:t>
            </a:r>
            <a:r>
              <a:rPr lang="ru-RU" dirty="0"/>
              <a:t> </a:t>
            </a:r>
            <a:r>
              <a:rPr lang="ru-RU" dirty="0" err="1"/>
              <a:t>дослідження</a:t>
            </a:r>
            <a:r>
              <a:rPr lang="ru-RU" dirty="0"/>
              <a:t> </a:t>
            </a:r>
            <a:r>
              <a:rPr lang="ru-RU" dirty="0" err="1"/>
              <a:t>зумовлена</a:t>
            </a:r>
            <a:r>
              <a:rPr lang="ru-RU" dirty="0"/>
              <a:t> – </a:t>
            </a:r>
            <a:r>
              <a:rPr lang="ru-RU" dirty="0" err="1"/>
              <a:t>актуальність</a:t>
            </a:r>
            <a:r>
              <a:rPr lang="ru-RU" dirty="0"/>
              <a:t> </a:t>
            </a:r>
            <a:r>
              <a:rPr lang="ru-RU" dirty="0" err="1"/>
              <a:t>дослідження</a:t>
            </a:r>
            <a:r>
              <a:rPr lang="ru-RU" dirty="0"/>
              <a:t> </a:t>
            </a:r>
            <a:r>
              <a:rPr lang="ru-RU" dirty="0" err="1"/>
              <a:t>обумовлена</a:t>
            </a:r>
            <a:r>
              <a:rPr lang="ru-RU" dirty="0"/>
              <a:t>; </a:t>
            </a:r>
            <a:r>
              <a:rPr lang="ru-RU" dirty="0" err="1"/>
              <a:t>поставити</a:t>
            </a:r>
            <a:r>
              <a:rPr lang="ru-RU" dirty="0"/>
              <a:t> за приклад – </a:t>
            </a:r>
            <a:r>
              <a:rPr lang="ru-RU" dirty="0" err="1"/>
              <a:t>поставити</a:t>
            </a:r>
            <a:r>
              <a:rPr lang="ru-RU" dirty="0"/>
              <a:t> у приклад; </a:t>
            </a:r>
            <a:r>
              <a:rPr lang="ru-RU" dirty="0" err="1"/>
              <a:t>працювати</a:t>
            </a:r>
            <a:r>
              <a:rPr lang="ru-RU" dirty="0"/>
              <a:t> по </a:t>
            </a:r>
            <a:r>
              <a:rPr lang="ru-RU" dirty="0" err="1"/>
              <a:t>сумісництву</a:t>
            </a:r>
            <a:r>
              <a:rPr lang="ru-RU" dirty="0"/>
              <a:t> – </a:t>
            </a:r>
            <a:r>
              <a:rPr lang="ru-RU" dirty="0" err="1"/>
              <a:t>працювати</a:t>
            </a:r>
            <a:r>
              <a:rPr lang="ru-RU" dirty="0"/>
              <a:t> за </a:t>
            </a:r>
            <a:r>
              <a:rPr lang="ru-RU" dirty="0" err="1"/>
              <a:t>сумісництвом</a:t>
            </a:r>
            <a:r>
              <a:rPr lang="ru-RU" dirty="0"/>
              <a:t>; у </a:t>
            </a:r>
            <a:r>
              <a:rPr lang="ru-RU" dirty="0" err="1"/>
              <a:t>справі</a:t>
            </a:r>
            <a:r>
              <a:rPr lang="ru-RU" dirty="0"/>
              <a:t> </a:t>
            </a:r>
            <a:r>
              <a:rPr lang="ru-RU" dirty="0" err="1"/>
              <a:t>немає</a:t>
            </a:r>
            <a:r>
              <a:rPr lang="ru-RU" dirty="0"/>
              <a:t> акта </a:t>
            </a:r>
            <a:r>
              <a:rPr lang="ru-RU" dirty="0" err="1"/>
              <a:t>перевірки</a:t>
            </a:r>
            <a:r>
              <a:rPr lang="ru-RU" dirty="0"/>
              <a:t> – у </a:t>
            </a:r>
            <a:r>
              <a:rPr lang="ru-RU" dirty="0" err="1"/>
              <a:t>справі</a:t>
            </a:r>
            <a:r>
              <a:rPr lang="ru-RU" dirty="0"/>
              <a:t> </a:t>
            </a:r>
            <a:r>
              <a:rPr lang="ru-RU" dirty="0" err="1"/>
              <a:t>немає</a:t>
            </a:r>
            <a:r>
              <a:rPr lang="ru-RU" dirty="0"/>
              <a:t> акту </a:t>
            </a:r>
            <a:r>
              <a:rPr lang="ru-RU" dirty="0" err="1"/>
              <a:t>перевірки</a:t>
            </a:r>
            <a:r>
              <a:rPr lang="ru-RU" dirty="0"/>
              <a:t>; </a:t>
            </a:r>
            <a:r>
              <a:rPr lang="ru-RU" dirty="0" err="1"/>
              <a:t>досліджувати</a:t>
            </a:r>
            <a:r>
              <a:rPr lang="ru-RU" dirty="0"/>
              <a:t> </a:t>
            </a:r>
            <a:r>
              <a:rPr lang="ru-RU" dirty="0" err="1"/>
              <a:t>протягом</a:t>
            </a:r>
            <a:r>
              <a:rPr lang="ru-RU" dirty="0"/>
              <a:t> </a:t>
            </a:r>
            <a:r>
              <a:rPr lang="ru-RU" dirty="0" err="1"/>
              <a:t>трьох</a:t>
            </a:r>
            <a:r>
              <a:rPr lang="ru-RU" dirty="0"/>
              <a:t> </a:t>
            </a:r>
            <a:r>
              <a:rPr lang="ru-RU" dirty="0" err="1"/>
              <a:t>років</a:t>
            </a:r>
            <a:r>
              <a:rPr lang="ru-RU" dirty="0"/>
              <a:t> – </a:t>
            </a:r>
            <a:r>
              <a:rPr lang="ru-RU" dirty="0" err="1"/>
              <a:t>досліджувати</a:t>
            </a:r>
            <a:r>
              <a:rPr lang="ru-RU" dirty="0"/>
              <a:t> на </a:t>
            </a:r>
            <a:r>
              <a:rPr lang="ru-RU" dirty="0" err="1"/>
              <a:t>протязі</a:t>
            </a:r>
            <a:r>
              <a:rPr lang="ru-RU" dirty="0"/>
              <a:t> </a:t>
            </a:r>
            <a:r>
              <a:rPr lang="ru-RU" dirty="0" err="1"/>
              <a:t>трьох</a:t>
            </a:r>
            <a:r>
              <a:rPr lang="ru-RU" dirty="0"/>
              <a:t> </a:t>
            </a:r>
            <a:r>
              <a:rPr lang="ru-RU" dirty="0" err="1"/>
              <a:t>років</a:t>
            </a:r>
            <a:r>
              <a:rPr lang="ru-RU" dirty="0"/>
              <a:t>; ввести до складу </a:t>
            </a:r>
            <a:r>
              <a:rPr lang="ru-RU" dirty="0" err="1"/>
              <a:t>комісії</a:t>
            </a:r>
            <a:r>
              <a:rPr lang="ru-RU" dirty="0"/>
              <a:t> – ввести у склад </a:t>
            </a:r>
            <a:r>
              <a:rPr lang="ru-RU" dirty="0" err="1"/>
              <a:t>комісії</a:t>
            </a:r>
            <a:r>
              <a:rPr lang="ru-RU" dirty="0"/>
              <a:t>; </a:t>
            </a:r>
            <a:r>
              <a:rPr lang="ru-RU" dirty="0" err="1"/>
              <a:t>з</a:t>
            </a:r>
            <a:r>
              <a:rPr lang="ru-RU" dirty="0"/>
              <a:t> </a:t>
            </a:r>
            <a:r>
              <a:rPr lang="ru-RU" dirty="0" err="1"/>
              <a:t>ініціативи</a:t>
            </a:r>
            <a:r>
              <a:rPr lang="ru-RU" dirty="0"/>
              <a:t> </a:t>
            </a:r>
            <a:r>
              <a:rPr lang="ru-RU" dirty="0" err="1"/>
              <a:t>науковців</a:t>
            </a:r>
            <a:r>
              <a:rPr lang="ru-RU" dirty="0"/>
              <a:t> – по </a:t>
            </a:r>
            <a:r>
              <a:rPr lang="ru-RU" dirty="0" err="1"/>
              <a:t>ініціативі</a:t>
            </a:r>
            <a:r>
              <a:rPr lang="ru-RU" dirty="0"/>
              <a:t> </a:t>
            </a:r>
            <a:r>
              <a:rPr lang="ru-RU" dirty="0" err="1"/>
              <a:t>науковців</a:t>
            </a:r>
            <a:r>
              <a:rPr lang="ru-RU" dirty="0"/>
              <a:t>; </a:t>
            </a:r>
            <a:r>
              <a:rPr lang="ru-RU" dirty="0" err="1"/>
              <a:t>поставити</a:t>
            </a:r>
            <a:r>
              <a:rPr lang="ru-RU" dirty="0"/>
              <a:t> </a:t>
            </a:r>
            <a:r>
              <a:rPr lang="ru-RU" dirty="0" err="1"/>
              <a:t>питання</a:t>
            </a:r>
            <a:r>
              <a:rPr lang="ru-RU" dirty="0"/>
              <a:t> – </a:t>
            </a:r>
            <a:r>
              <a:rPr lang="ru-RU" dirty="0" err="1"/>
              <a:t>поставити</a:t>
            </a:r>
            <a:r>
              <a:rPr lang="ru-RU" dirty="0"/>
              <a:t> </a:t>
            </a:r>
            <a:r>
              <a:rPr lang="ru-RU" dirty="0" err="1"/>
              <a:t>запитання</a:t>
            </a:r>
            <a:r>
              <a:rPr lang="ru-RU" dirty="0"/>
              <a:t>; </a:t>
            </a:r>
            <a:r>
              <a:rPr lang="ru-RU" dirty="0" err="1"/>
              <a:t>високий</a:t>
            </a:r>
            <a:r>
              <a:rPr lang="ru-RU" dirty="0"/>
              <a:t> </a:t>
            </a:r>
            <a:r>
              <a:rPr lang="ru-RU" dirty="0" err="1"/>
              <a:t>ступінь</a:t>
            </a:r>
            <a:r>
              <a:rPr lang="ru-RU" dirty="0"/>
              <a:t> </a:t>
            </a:r>
            <a:r>
              <a:rPr lang="ru-RU" dirty="0" err="1"/>
              <a:t>відповідальності</a:t>
            </a:r>
            <a:r>
              <a:rPr lang="ru-RU" dirty="0"/>
              <a:t> – </a:t>
            </a:r>
            <a:r>
              <a:rPr lang="ru-RU" dirty="0" err="1"/>
              <a:t>висока</a:t>
            </a:r>
            <a:r>
              <a:rPr lang="ru-RU" dirty="0"/>
              <a:t> </a:t>
            </a:r>
            <a:r>
              <a:rPr lang="ru-RU" dirty="0" err="1"/>
              <a:t>степінь</a:t>
            </a:r>
            <a:r>
              <a:rPr lang="ru-RU" dirty="0"/>
              <a:t> </a:t>
            </a:r>
            <a:r>
              <a:rPr lang="ru-RU" dirty="0" err="1"/>
              <a:t>відповідальності</a:t>
            </a:r>
            <a:r>
              <a:rPr lang="ru-RU" dirty="0"/>
              <a:t>; </a:t>
            </a:r>
            <a:r>
              <a:rPr lang="ru-RU" dirty="0" err="1"/>
              <a:t>повідомити</a:t>
            </a:r>
            <a:r>
              <a:rPr lang="ru-RU" dirty="0"/>
              <a:t> </a:t>
            </a:r>
            <a:r>
              <a:rPr lang="ru-RU" dirty="0" err="1"/>
              <a:t>членів</a:t>
            </a:r>
            <a:r>
              <a:rPr lang="ru-RU" dirty="0"/>
              <a:t> ради </a:t>
            </a:r>
            <a:r>
              <a:rPr lang="ru-RU" dirty="0" err="1"/>
              <a:t>із</a:t>
            </a:r>
            <a:r>
              <a:rPr lang="ru-RU" dirty="0"/>
              <a:t> </a:t>
            </a:r>
            <a:r>
              <a:rPr lang="ru-RU" dirty="0" err="1"/>
              <a:t>захисту</a:t>
            </a:r>
            <a:r>
              <a:rPr lang="ru-RU" dirty="0"/>
              <a:t> </a:t>
            </a:r>
            <a:r>
              <a:rPr lang="ru-RU" dirty="0" err="1"/>
              <a:t>дисертацій</a:t>
            </a:r>
            <a:r>
              <a:rPr lang="ru-RU" dirty="0"/>
              <a:t> – </a:t>
            </a:r>
            <a:r>
              <a:rPr lang="ru-RU" dirty="0" err="1"/>
              <a:t>повідомити</a:t>
            </a:r>
            <a:r>
              <a:rPr lang="ru-RU" dirty="0"/>
              <a:t> членам ради </a:t>
            </a:r>
            <a:r>
              <a:rPr lang="ru-RU" dirty="0" err="1"/>
              <a:t>із</a:t>
            </a:r>
            <a:r>
              <a:rPr lang="ru-RU" dirty="0"/>
              <a:t> </a:t>
            </a:r>
            <a:r>
              <a:rPr lang="ru-RU" dirty="0" err="1"/>
              <a:t>захисту</a:t>
            </a:r>
            <a:r>
              <a:rPr lang="ru-RU" dirty="0"/>
              <a:t> </a:t>
            </a:r>
            <a:r>
              <a:rPr lang="ru-RU" dirty="0" err="1"/>
              <a:t>дисертацій</a:t>
            </a:r>
            <a:r>
              <a:rPr lang="ru-RU" dirty="0"/>
              <a:t>; не </a:t>
            </a:r>
            <a:r>
              <a:rPr lang="ru-RU" dirty="0" err="1"/>
              <a:t>дивлячись</a:t>
            </a:r>
            <a:r>
              <a:rPr lang="ru-RU" dirty="0"/>
              <a:t> на </a:t>
            </a:r>
            <a:r>
              <a:rPr lang="ru-RU" dirty="0" err="1"/>
              <a:t>обставини</a:t>
            </a:r>
            <a:r>
              <a:rPr lang="ru-RU" dirty="0"/>
              <a:t> – не </a:t>
            </a:r>
            <a:r>
              <a:rPr lang="ru-RU" dirty="0" err="1"/>
              <a:t>зважаючи</a:t>
            </a:r>
            <a:r>
              <a:rPr lang="ru-RU" dirty="0"/>
              <a:t> на </a:t>
            </a:r>
            <a:r>
              <a:rPr lang="ru-RU" dirty="0" err="1"/>
              <a:t>обставини</a:t>
            </a:r>
            <a:r>
              <a:rPr lang="ru-RU" dirty="0"/>
              <a:t>; </a:t>
            </a:r>
            <a:r>
              <a:rPr lang="ru-RU" dirty="0" err="1"/>
              <a:t>дякую</a:t>
            </a:r>
            <a:r>
              <a:rPr lang="ru-RU" dirty="0"/>
              <a:t> вам – </a:t>
            </a:r>
            <a:r>
              <a:rPr lang="ru-RU" dirty="0" err="1"/>
              <a:t>дякую</a:t>
            </a:r>
            <a:r>
              <a:rPr lang="ru-RU" dirty="0"/>
              <a:t> </a:t>
            </a:r>
            <a:r>
              <a:rPr lang="ru-RU" dirty="0" smtClean="0"/>
              <a:t>вас.</a:t>
            </a:r>
            <a:endParaRPr lang="ru-RU"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714999" y="3083178"/>
            <a:ext cx="6858002" cy="69164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ru-RU" sz="2800" b="1" dirty="0" smtClean="0"/>
              <a:t>   </a:t>
            </a:r>
            <a:r>
              <a:rPr lang="ru-RU" sz="2800" b="1" dirty="0" err="1" smtClean="0"/>
              <a:t>Завдання</a:t>
            </a:r>
            <a:r>
              <a:rPr lang="ru-RU" sz="2800" b="1" dirty="0" smtClean="0"/>
              <a:t> </a:t>
            </a:r>
            <a:r>
              <a:rPr lang="ru-RU" sz="2800" b="1" dirty="0"/>
              <a:t>2. </a:t>
            </a:r>
            <a:r>
              <a:rPr lang="ru-RU" sz="2800" b="1" dirty="0" err="1"/>
              <a:t>Пояснити</a:t>
            </a:r>
            <a:r>
              <a:rPr lang="ru-RU" sz="2800" b="1" dirty="0"/>
              <a:t> низку </a:t>
            </a:r>
            <a:r>
              <a:rPr lang="ru-RU" sz="2800" b="1" dirty="0" err="1"/>
              <a:t>крилатих</a:t>
            </a:r>
            <a:r>
              <a:rPr lang="ru-RU" sz="2800" b="1" dirty="0"/>
              <a:t> </a:t>
            </a:r>
            <a:r>
              <a:rPr lang="ru-RU" sz="2800" b="1" dirty="0" err="1"/>
              <a:t>висловів</a:t>
            </a:r>
            <a:r>
              <a:rPr lang="ru-RU" sz="2800" b="1" dirty="0"/>
              <a:t>, </a:t>
            </a:r>
            <a:r>
              <a:rPr lang="ru-RU" sz="2800" b="1" dirty="0" err="1"/>
              <a:t>що</a:t>
            </a:r>
            <a:r>
              <a:rPr lang="ru-RU" sz="2800" b="1" dirty="0"/>
              <a:t> часто</a:t>
            </a:r>
            <a:r>
              <a:rPr lang="uk-UA" sz="2800" b="1" dirty="0"/>
              <a:t> </a:t>
            </a:r>
            <a:r>
              <a:rPr lang="ru-RU" sz="2800" b="1" dirty="0" err="1"/>
              <a:t>вживаються</a:t>
            </a:r>
            <a:r>
              <a:rPr lang="ru-RU" sz="2800" b="1" dirty="0"/>
              <a:t> в </a:t>
            </a:r>
            <a:r>
              <a:rPr lang="ru-RU" sz="2800" b="1" dirty="0" err="1"/>
              <a:t>усному</a:t>
            </a:r>
            <a:r>
              <a:rPr lang="ru-RU" sz="2800" b="1" dirty="0"/>
              <a:t> </a:t>
            </a:r>
            <a:r>
              <a:rPr lang="ru-RU" sz="2800" b="1" dirty="0" err="1"/>
              <a:t>науковому</a:t>
            </a:r>
            <a:r>
              <a:rPr lang="ru-RU" sz="2800" b="1" dirty="0"/>
              <a:t> </a:t>
            </a:r>
            <a:r>
              <a:rPr lang="ru-RU" sz="2800" b="1" dirty="0" err="1"/>
              <a:t>мовленні</a:t>
            </a:r>
            <a:r>
              <a:rPr lang="ru-RU" sz="2800" b="1" dirty="0"/>
              <a:t>.</a:t>
            </a:r>
            <a:endParaRPr lang="ru-RU" sz="2800" dirty="0"/>
          </a:p>
        </p:txBody>
      </p:sp>
      <p:sp>
        <p:nvSpPr>
          <p:cNvPr id="3" name="Содержимое 2"/>
          <p:cNvSpPr>
            <a:spLocks noGrp="1"/>
          </p:cNvSpPr>
          <p:nvPr>
            <p:ph idx="1"/>
          </p:nvPr>
        </p:nvSpPr>
        <p:spPr>
          <a:xfrm>
            <a:off x="457200" y="1285860"/>
            <a:ext cx="8229600" cy="5097467"/>
          </a:xfrm>
        </p:spPr>
        <p:txBody>
          <a:bodyPr>
            <a:normAutofit lnSpcReduction="10000"/>
          </a:bodyPr>
          <a:lstStyle/>
          <a:p>
            <a:pPr algn="just">
              <a:buNone/>
            </a:pPr>
            <a:r>
              <a:rPr lang="ru-RU" dirty="0"/>
              <a:t>		Альфа </a:t>
            </a:r>
            <a:r>
              <a:rPr lang="ru-RU" dirty="0" err="1"/>
              <a:t>й</a:t>
            </a:r>
            <a:r>
              <a:rPr lang="ru-RU" dirty="0"/>
              <a:t> омега, </a:t>
            </a:r>
            <a:r>
              <a:rPr lang="ru-RU" dirty="0" err="1"/>
              <a:t>бувати</a:t>
            </a:r>
            <a:r>
              <a:rPr lang="ru-RU" dirty="0"/>
              <a:t> в </a:t>
            </a:r>
            <a:r>
              <a:rPr lang="ru-RU" dirty="0" err="1"/>
              <a:t>бувальцях</a:t>
            </a:r>
            <a:r>
              <a:rPr lang="ru-RU" dirty="0"/>
              <a:t>, </a:t>
            </a:r>
            <a:r>
              <a:rPr lang="ru-RU" dirty="0" err="1"/>
              <a:t>товкти</a:t>
            </a:r>
            <a:r>
              <a:rPr lang="ru-RU" dirty="0"/>
              <a:t> воду у </a:t>
            </a:r>
            <a:r>
              <a:rPr lang="ru-RU" dirty="0" err="1"/>
              <a:t>ступі</a:t>
            </a:r>
            <a:r>
              <a:rPr lang="ru-RU" dirty="0"/>
              <a:t>, </a:t>
            </a:r>
            <a:r>
              <a:rPr lang="ru-RU" dirty="0" err="1"/>
              <a:t>замилювати</a:t>
            </a:r>
            <a:r>
              <a:rPr lang="ru-RU" dirty="0"/>
              <a:t> </a:t>
            </a:r>
            <a:r>
              <a:rPr lang="ru-RU" dirty="0" err="1"/>
              <a:t>очі</a:t>
            </a:r>
            <a:r>
              <a:rPr lang="ru-RU" dirty="0"/>
              <a:t>, </a:t>
            </a:r>
            <a:r>
              <a:rPr lang="ru-RU" dirty="0" err="1"/>
              <a:t>заморити</a:t>
            </a:r>
            <a:r>
              <a:rPr lang="ru-RU" dirty="0"/>
              <a:t> </a:t>
            </a:r>
            <a:r>
              <a:rPr lang="ru-RU" dirty="0" err="1"/>
              <a:t>черв’яка</a:t>
            </a:r>
            <a:r>
              <a:rPr lang="ru-RU" dirty="0"/>
              <a:t>, </a:t>
            </a:r>
            <a:r>
              <a:rPr lang="ru-RU" dirty="0" err="1"/>
              <a:t>вдарити</a:t>
            </a:r>
            <a:r>
              <a:rPr lang="ru-RU" dirty="0"/>
              <a:t> по руках, без царя в </a:t>
            </a:r>
            <a:r>
              <a:rPr lang="ru-RU" dirty="0" err="1"/>
              <a:t>голові</a:t>
            </a:r>
            <a:r>
              <a:rPr lang="ru-RU" dirty="0"/>
              <a:t>, собаку </a:t>
            </a:r>
            <a:r>
              <a:rPr lang="ru-RU" dirty="0" err="1"/>
              <a:t>з’їсти</a:t>
            </a:r>
            <a:r>
              <a:rPr lang="ru-RU" dirty="0"/>
              <a:t>, содом </a:t>
            </a:r>
            <a:r>
              <a:rPr lang="ru-RU" dirty="0" err="1"/>
              <a:t>і</a:t>
            </a:r>
            <a:r>
              <a:rPr lang="ru-RU" dirty="0"/>
              <a:t> </a:t>
            </a:r>
            <a:r>
              <a:rPr lang="ru-RU" dirty="0" err="1"/>
              <a:t>гоморра</a:t>
            </a:r>
            <a:r>
              <a:rPr lang="ru-RU" dirty="0"/>
              <a:t>, </a:t>
            </a:r>
            <a:r>
              <a:rPr lang="ru-RU" dirty="0" err="1"/>
              <a:t>летіти</a:t>
            </a:r>
            <a:r>
              <a:rPr lang="ru-RU" dirty="0"/>
              <a:t> </a:t>
            </a:r>
            <a:r>
              <a:rPr lang="ru-RU" dirty="0" err="1"/>
              <a:t>стрілою</a:t>
            </a:r>
            <a:r>
              <a:rPr lang="ru-RU" dirty="0"/>
              <a:t>, </a:t>
            </a:r>
            <a:r>
              <a:rPr lang="ru-RU" dirty="0" err="1"/>
              <a:t>клювати</a:t>
            </a:r>
            <a:r>
              <a:rPr lang="ru-RU" dirty="0"/>
              <a:t> носом, </a:t>
            </a:r>
            <a:r>
              <a:rPr lang="ru-RU" dirty="0" err="1"/>
              <a:t>біла</a:t>
            </a:r>
            <a:r>
              <a:rPr lang="ru-RU" dirty="0"/>
              <a:t> ворона, </a:t>
            </a:r>
            <a:r>
              <a:rPr lang="ru-RU" dirty="0" err="1"/>
              <a:t>блудний</a:t>
            </a:r>
            <a:r>
              <a:rPr lang="ru-RU" dirty="0"/>
              <a:t> </a:t>
            </a:r>
            <a:r>
              <a:rPr lang="ru-RU" dirty="0" err="1"/>
              <a:t>син</a:t>
            </a:r>
            <a:r>
              <a:rPr lang="ru-RU" dirty="0"/>
              <a:t>, </a:t>
            </a:r>
            <a:r>
              <a:rPr lang="ru-RU" dirty="0" err="1"/>
              <a:t>відкрити</a:t>
            </a:r>
            <a:r>
              <a:rPr lang="ru-RU" dirty="0"/>
              <a:t> Америку, друг, </a:t>
            </a:r>
            <a:r>
              <a:rPr lang="ru-RU" dirty="0" err="1"/>
              <a:t>що</a:t>
            </a:r>
            <a:r>
              <a:rPr lang="ru-RU" dirty="0"/>
              <a:t> </a:t>
            </a:r>
            <a:r>
              <a:rPr lang="ru-RU" dirty="0" err="1"/>
              <a:t>тричі</a:t>
            </a:r>
            <a:r>
              <a:rPr lang="ru-RU" dirty="0"/>
              <a:t> </a:t>
            </a:r>
            <a:r>
              <a:rPr lang="ru-RU" dirty="0" err="1"/>
              <a:t>відрікся</a:t>
            </a:r>
            <a:r>
              <a:rPr lang="ru-RU" dirty="0"/>
              <a:t>, за царя Гороха, </a:t>
            </a:r>
            <a:r>
              <a:rPr lang="ru-RU" dirty="0" err="1"/>
              <a:t>крокодилячі</a:t>
            </a:r>
            <a:r>
              <a:rPr lang="ru-RU" dirty="0"/>
              <a:t> </a:t>
            </a:r>
            <a:r>
              <a:rPr lang="ru-RU" dirty="0" err="1"/>
              <a:t>сльози</a:t>
            </a:r>
            <a:r>
              <a:rPr lang="ru-RU" dirty="0"/>
              <a:t>, нести </a:t>
            </a:r>
            <a:r>
              <a:rPr lang="ru-RU" dirty="0" err="1"/>
              <a:t>свій</a:t>
            </a:r>
            <a:r>
              <a:rPr lang="ru-RU" dirty="0"/>
              <a:t> </a:t>
            </a:r>
            <a:r>
              <a:rPr lang="ru-RU" dirty="0" err="1"/>
              <a:t>хрест</a:t>
            </a:r>
            <a:r>
              <a:rPr lang="ru-RU" dirty="0"/>
              <a:t>, </a:t>
            </a:r>
            <a:r>
              <a:rPr lang="ru-RU" dirty="0" err="1"/>
              <a:t>прокрустове</a:t>
            </a:r>
            <a:r>
              <a:rPr lang="ru-RU" dirty="0"/>
              <a:t> ложе, пуп </a:t>
            </a:r>
            <a:r>
              <a:rPr lang="ru-RU" dirty="0" err="1"/>
              <a:t>землі</a:t>
            </a:r>
            <a:r>
              <a:rPr lang="ru-RU" dirty="0"/>
              <a:t>, </a:t>
            </a:r>
            <a:r>
              <a:rPr lang="ru-RU" dirty="0" err="1"/>
              <a:t>суєта</a:t>
            </a:r>
            <a:r>
              <a:rPr lang="ru-RU" dirty="0"/>
              <a:t> </a:t>
            </a:r>
            <a:r>
              <a:rPr lang="ru-RU" dirty="0" err="1"/>
              <a:t>суєт</a:t>
            </a:r>
            <a:r>
              <a:rPr lang="ru-RU" dirty="0"/>
              <a:t>, фортуна, </a:t>
            </a:r>
            <a:r>
              <a:rPr lang="ru-RU" dirty="0" err="1"/>
              <a:t>умивати</a:t>
            </a:r>
            <a:r>
              <a:rPr lang="ru-RU" dirty="0"/>
              <a:t> руки, </a:t>
            </a:r>
            <a:r>
              <a:rPr lang="ru-RU" dirty="0" err="1"/>
              <a:t>яблуко</a:t>
            </a:r>
            <a:r>
              <a:rPr lang="ru-RU" dirty="0"/>
              <a:t> </a:t>
            </a:r>
            <a:r>
              <a:rPr lang="ru-RU" dirty="0" err="1"/>
              <a:t>незгоди</a:t>
            </a:r>
            <a:r>
              <a:rPr lang="ru-RU" dirty="0"/>
              <a:t>.</a:t>
            </a:r>
            <a:endParaRPr lang="en-US" dirty="0"/>
          </a:p>
          <a:p>
            <a:endParaRPr lang="ru-RU"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297526" y="3083178"/>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714999" y="3083180"/>
            <a:ext cx="6858002" cy="69164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1642" y="274638"/>
            <a:ext cx="7760716" cy="1143000"/>
          </a:xfrm>
        </p:spPr>
        <p:txBody>
          <a:bodyPr>
            <a:noAutofit/>
          </a:bodyPr>
          <a:lstStyle/>
          <a:p>
            <a:pPr algn="just"/>
            <a:r>
              <a:rPr lang="ru-RU" sz="2800" b="1" dirty="0" smtClean="0"/>
              <a:t>   </a:t>
            </a:r>
            <a:r>
              <a:rPr lang="ru-RU" sz="2800" b="1" dirty="0" err="1" smtClean="0"/>
              <a:t>Завдання</a:t>
            </a:r>
            <a:r>
              <a:rPr lang="ru-RU" sz="2800" b="1" dirty="0" smtClean="0"/>
              <a:t> </a:t>
            </a:r>
            <a:r>
              <a:rPr lang="ru-RU" sz="2800" b="1" dirty="0"/>
              <a:t>3. </a:t>
            </a:r>
            <a:r>
              <a:rPr lang="ru-RU" sz="2800" b="1" dirty="0" err="1"/>
              <a:t>Виправити</a:t>
            </a:r>
            <a:r>
              <a:rPr lang="ru-RU" sz="2800" b="1" dirty="0"/>
              <a:t> </a:t>
            </a:r>
            <a:r>
              <a:rPr lang="ru-RU" sz="2800" b="1" dirty="0" err="1"/>
              <a:t>помилки</a:t>
            </a:r>
            <a:r>
              <a:rPr lang="ru-RU" sz="2800" b="1" dirty="0"/>
              <a:t>, </a:t>
            </a:r>
            <a:r>
              <a:rPr lang="ru-RU" sz="2800" b="1" dirty="0" err="1"/>
              <a:t>які</a:t>
            </a:r>
            <a:r>
              <a:rPr lang="ru-RU" sz="2800" b="1" dirty="0"/>
              <a:t> </a:t>
            </a:r>
            <a:r>
              <a:rPr lang="ru-RU" sz="2800" b="1" dirty="0" err="1"/>
              <a:t>виникли</a:t>
            </a:r>
            <a:r>
              <a:rPr lang="ru-RU" sz="2800" b="1" dirty="0"/>
              <a:t> </a:t>
            </a:r>
            <a:r>
              <a:rPr lang="ru-RU" sz="2800" b="1" dirty="0" err="1"/>
              <a:t>під</a:t>
            </a:r>
            <a:r>
              <a:rPr lang="ru-RU" sz="2800" b="1" dirty="0"/>
              <a:t> час перекладу </a:t>
            </a:r>
            <a:r>
              <a:rPr lang="ru-RU" sz="2800" b="1" dirty="0" err="1"/>
              <a:t>сталих</a:t>
            </a:r>
            <a:r>
              <a:rPr lang="ru-RU" sz="2800" b="1" dirty="0"/>
              <a:t> </a:t>
            </a:r>
            <a:r>
              <a:rPr lang="ru-RU" sz="2800" b="1" dirty="0" err="1"/>
              <a:t>термінологічних</a:t>
            </a:r>
            <a:r>
              <a:rPr lang="ru-RU" sz="2800" b="1" dirty="0"/>
              <a:t> </a:t>
            </a:r>
            <a:r>
              <a:rPr lang="ru-RU" sz="2800" b="1" dirty="0" err="1"/>
              <a:t>сполучень</a:t>
            </a:r>
            <a:r>
              <a:rPr lang="ru-RU" sz="2800" b="1" dirty="0"/>
              <a:t> </a:t>
            </a:r>
            <a:r>
              <a:rPr lang="ru-RU" sz="2800" b="1" dirty="0" err="1"/>
              <a:t>з</a:t>
            </a:r>
            <a:r>
              <a:rPr lang="ru-RU" sz="2800" b="1" dirty="0"/>
              <a:t> </a:t>
            </a:r>
            <a:r>
              <a:rPr lang="ru-RU" sz="2800" b="1" dirty="0" err="1"/>
              <a:t>російської</a:t>
            </a:r>
            <a:r>
              <a:rPr lang="ru-RU" sz="2800" b="1" dirty="0"/>
              <a:t> </a:t>
            </a:r>
            <a:r>
              <a:rPr lang="ru-RU" sz="2800" b="1" dirty="0" err="1"/>
              <a:t>мови</a:t>
            </a:r>
            <a:r>
              <a:rPr lang="ru-RU" sz="2800" b="1" dirty="0"/>
              <a:t> </a:t>
            </a:r>
            <a:r>
              <a:rPr lang="ru-RU" sz="2800" b="1" dirty="0" err="1"/>
              <a:t>українською</a:t>
            </a:r>
            <a:r>
              <a:rPr lang="ru-RU" sz="2800" b="1" dirty="0"/>
              <a:t>.</a:t>
            </a:r>
            <a:endParaRPr lang="ru-RU" sz="2800" dirty="0"/>
          </a:p>
        </p:txBody>
      </p:sp>
      <p:sp>
        <p:nvSpPr>
          <p:cNvPr id="3" name="Содержимое 2"/>
          <p:cNvSpPr>
            <a:spLocks noGrp="1"/>
          </p:cNvSpPr>
          <p:nvPr>
            <p:ph idx="1"/>
          </p:nvPr>
        </p:nvSpPr>
        <p:spPr>
          <a:xfrm>
            <a:off x="457200" y="1500174"/>
            <a:ext cx="7995158" cy="5014629"/>
          </a:xfrm>
        </p:spPr>
        <p:txBody>
          <a:bodyPr>
            <a:normAutofit fontScale="85000" lnSpcReduction="20000"/>
          </a:bodyPr>
          <a:lstStyle/>
          <a:p>
            <a:pPr algn="just">
              <a:buNone/>
            </a:pPr>
            <a:r>
              <a:rPr lang="ru-RU" dirty="0"/>
              <a:t>		</a:t>
            </a:r>
            <a:r>
              <a:rPr lang="ru-RU" dirty="0" err="1"/>
              <a:t>Сахарний</a:t>
            </a:r>
            <a:r>
              <a:rPr lang="ru-RU" dirty="0"/>
              <a:t> </a:t>
            </a:r>
            <a:r>
              <a:rPr lang="ru-RU" dirty="0" err="1"/>
              <a:t>діабет</a:t>
            </a:r>
            <a:r>
              <a:rPr lang="ru-RU" dirty="0"/>
              <a:t>, </a:t>
            </a:r>
            <a:r>
              <a:rPr lang="ru-RU" dirty="0" err="1"/>
              <a:t>риночні</a:t>
            </a:r>
            <a:r>
              <a:rPr lang="ru-RU" dirty="0"/>
              <a:t> </a:t>
            </a:r>
            <a:r>
              <a:rPr lang="ru-RU" dirty="0" err="1"/>
              <a:t>відносини</a:t>
            </a:r>
            <a:r>
              <a:rPr lang="ru-RU" dirty="0"/>
              <a:t>, крупна рогата худоба, ведущий </a:t>
            </a:r>
            <a:r>
              <a:rPr lang="ru-RU" dirty="0" err="1"/>
              <a:t>механізм</a:t>
            </a:r>
            <a:r>
              <a:rPr lang="ru-RU" dirty="0"/>
              <a:t>, </a:t>
            </a:r>
            <a:r>
              <a:rPr lang="ru-RU" dirty="0" err="1"/>
              <a:t>вирізати</a:t>
            </a:r>
            <a:r>
              <a:rPr lang="ru-RU" dirty="0"/>
              <a:t> </a:t>
            </a:r>
            <a:r>
              <a:rPr lang="ru-RU" dirty="0" err="1"/>
              <a:t>апендицит</a:t>
            </a:r>
            <a:r>
              <a:rPr lang="ru-RU" dirty="0"/>
              <a:t>, </a:t>
            </a:r>
            <a:r>
              <a:rPr lang="ru-RU" dirty="0" err="1"/>
              <a:t>діючий</a:t>
            </a:r>
            <a:r>
              <a:rPr lang="ru-RU" dirty="0"/>
              <a:t> закон, </a:t>
            </a:r>
            <a:r>
              <a:rPr lang="ru-RU" dirty="0" err="1"/>
              <a:t>бедрена</a:t>
            </a:r>
            <a:r>
              <a:rPr lang="ru-RU" dirty="0"/>
              <a:t> </a:t>
            </a:r>
            <a:r>
              <a:rPr lang="ru-RU" dirty="0" err="1"/>
              <a:t>кістка</a:t>
            </a:r>
            <a:r>
              <a:rPr lang="ru-RU" dirty="0"/>
              <a:t>, </a:t>
            </a:r>
            <a:r>
              <a:rPr lang="ru-RU" dirty="0" err="1"/>
              <a:t>стволові</a:t>
            </a:r>
            <a:r>
              <a:rPr lang="ru-RU" dirty="0"/>
              <a:t> </a:t>
            </a:r>
            <a:r>
              <a:rPr lang="ru-RU" dirty="0" err="1"/>
              <a:t>клітини</a:t>
            </a:r>
            <a:r>
              <a:rPr lang="ru-RU" dirty="0"/>
              <a:t>, область загривка, </a:t>
            </a:r>
            <a:r>
              <a:rPr lang="ru-RU" dirty="0" err="1"/>
              <a:t>примінити</a:t>
            </a:r>
            <a:r>
              <a:rPr lang="ru-RU" dirty="0"/>
              <a:t> </a:t>
            </a:r>
            <a:r>
              <a:rPr lang="ru-RU" dirty="0" err="1"/>
              <a:t>політику</a:t>
            </a:r>
            <a:r>
              <a:rPr lang="ru-RU" dirty="0"/>
              <a:t> </a:t>
            </a:r>
            <a:r>
              <a:rPr lang="ru-RU" dirty="0" err="1"/>
              <a:t>єдиних</a:t>
            </a:r>
            <a:r>
              <a:rPr lang="ru-RU" dirty="0"/>
              <a:t> </a:t>
            </a:r>
            <a:r>
              <a:rPr lang="ru-RU" dirty="0" err="1"/>
              <a:t>цін</a:t>
            </a:r>
            <a:r>
              <a:rPr lang="ru-RU" dirty="0"/>
              <a:t>, </a:t>
            </a:r>
            <a:r>
              <a:rPr lang="ru-RU" dirty="0" err="1"/>
              <a:t>домашні</a:t>
            </a:r>
            <a:r>
              <a:rPr lang="ru-RU" dirty="0"/>
              <a:t> </a:t>
            </a:r>
            <a:r>
              <a:rPr lang="ru-RU" dirty="0" err="1"/>
              <a:t>тварини</a:t>
            </a:r>
            <a:r>
              <a:rPr lang="ru-RU" dirty="0"/>
              <a:t>, </a:t>
            </a:r>
            <a:r>
              <a:rPr lang="ru-RU" dirty="0" err="1"/>
              <a:t>репродуктивність</a:t>
            </a:r>
            <a:r>
              <a:rPr lang="ru-RU" dirty="0"/>
              <a:t> самок, </a:t>
            </a:r>
            <a:r>
              <a:rPr lang="ru-RU" dirty="0" err="1"/>
              <a:t>справний</a:t>
            </a:r>
            <a:r>
              <a:rPr lang="ru-RU" dirty="0"/>
              <a:t> </a:t>
            </a:r>
            <a:r>
              <a:rPr lang="ru-RU" dirty="0" err="1"/>
              <a:t>термоприбор</a:t>
            </a:r>
            <a:r>
              <a:rPr lang="ru-RU" dirty="0"/>
              <a:t>, </a:t>
            </a:r>
            <a:r>
              <a:rPr lang="ru-RU" dirty="0" err="1"/>
              <a:t>рівноплотність</a:t>
            </a:r>
            <a:r>
              <a:rPr lang="ru-RU" dirty="0"/>
              <a:t> </a:t>
            </a:r>
            <a:r>
              <a:rPr lang="ru-RU" dirty="0" err="1"/>
              <a:t>матеріалів</a:t>
            </a:r>
            <a:r>
              <a:rPr lang="ru-RU" dirty="0"/>
              <a:t>, </a:t>
            </a:r>
            <a:r>
              <a:rPr lang="ru-RU" dirty="0" err="1"/>
              <a:t>оточуюче</a:t>
            </a:r>
            <a:r>
              <a:rPr lang="ru-RU" dirty="0"/>
              <a:t> </a:t>
            </a:r>
            <a:r>
              <a:rPr lang="ru-RU" dirty="0" err="1"/>
              <a:t>середовище</a:t>
            </a:r>
            <a:r>
              <a:rPr lang="ru-RU" dirty="0"/>
              <a:t>, </a:t>
            </a:r>
            <a:r>
              <a:rPr lang="ru-RU" dirty="0" err="1"/>
              <a:t>ветеринарно-санітарні</a:t>
            </a:r>
            <a:r>
              <a:rPr lang="ru-RU" dirty="0"/>
              <a:t> </a:t>
            </a:r>
            <a:r>
              <a:rPr lang="ru-RU" dirty="0" err="1"/>
              <a:t>міроприємства</a:t>
            </a:r>
            <a:r>
              <a:rPr lang="ru-RU" dirty="0"/>
              <a:t>, </a:t>
            </a:r>
            <a:r>
              <a:rPr lang="ru-RU" dirty="0" err="1"/>
              <a:t>покращення</a:t>
            </a:r>
            <a:r>
              <a:rPr lang="ru-RU" dirty="0"/>
              <a:t> </a:t>
            </a:r>
            <a:r>
              <a:rPr lang="ru-RU" dirty="0" err="1"/>
              <a:t>загального</a:t>
            </a:r>
            <a:r>
              <a:rPr lang="ru-RU" dirty="0"/>
              <a:t> стану, </a:t>
            </a:r>
            <a:r>
              <a:rPr lang="ru-RU" dirty="0" err="1"/>
              <a:t>існує</a:t>
            </a:r>
            <a:r>
              <a:rPr lang="ru-RU" dirty="0"/>
              <a:t> ряд </a:t>
            </a:r>
            <a:r>
              <a:rPr lang="ru-RU" dirty="0" err="1"/>
              <a:t>захворювань</a:t>
            </a:r>
            <a:r>
              <a:rPr lang="ru-RU" dirty="0"/>
              <a:t>, </a:t>
            </a:r>
            <a:r>
              <a:rPr lang="ru-RU" dirty="0" err="1"/>
              <a:t>згортання</a:t>
            </a:r>
            <a:r>
              <a:rPr lang="ru-RU" dirty="0"/>
              <a:t> </a:t>
            </a:r>
            <a:r>
              <a:rPr lang="ru-RU" dirty="0" err="1"/>
              <a:t>крові</a:t>
            </a:r>
            <a:r>
              <a:rPr lang="ru-RU" dirty="0"/>
              <a:t>, </a:t>
            </a:r>
            <a:r>
              <a:rPr lang="ru-RU" dirty="0" err="1"/>
              <a:t>шийний</a:t>
            </a:r>
            <a:r>
              <a:rPr lang="ru-RU" dirty="0"/>
              <a:t> позвонок, </a:t>
            </a:r>
            <a:r>
              <a:rPr lang="ru-RU" dirty="0" err="1"/>
              <a:t>захист</a:t>
            </a:r>
            <a:r>
              <a:rPr lang="ru-RU" dirty="0"/>
              <a:t> </a:t>
            </a:r>
            <a:r>
              <a:rPr lang="ru-RU" dirty="0" err="1"/>
              <a:t>клітки</a:t>
            </a:r>
            <a:r>
              <a:rPr lang="ru-RU" dirty="0"/>
              <a:t> </a:t>
            </a:r>
            <a:r>
              <a:rPr lang="ru-RU" dirty="0" err="1"/>
              <a:t>шкіри</a:t>
            </a:r>
            <a:r>
              <a:rPr lang="ru-RU" dirty="0"/>
              <a:t>, </a:t>
            </a:r>
            <a:r>
              <a:rPr lang="ru-RU" dirty="0" err="1"/>
              <a:t>допустимі</a:t>
            </a:r>
            <a:r>
              <a:rPr lang="ru-RU" dirty="0"/>
              <a:t> </a:t>
            </a:r>
            <a:r>
              <a:rPr lang="ru-RU" dirty="0" err="1"/>
              <a:t>навантаження</a:t>
            </a:r>
            <a:r>
              <a:rPr lang="ru-RU" dirty="0"/>
              <a:t>, </a:t>
            </a:r>
            <a:r>
              <a:rPr lang="ru-RU" dirty="0" err="1"/>
              <a:t>питання</a:t>
            </a:r>
            <a:r>
              <a:rPr lang="ru-RU" dirty="0"/>
              <a:t> </a:t>
            </a:r>
            <a:r>
              <a:rPr lang="ru-RU" dirty="0" err="1"/>
              <a:t>енергозбереження</a:t>
            </a:r>
            <a:r>
              <a:rPr lang="ru-RU" dirty="0"/>
              <a:t>, </a:t>
            </a:r>
            <a:r>
              <a:rPr lang="ru-RU" dirty="0" err="1"/>
              <a:t>обробка</a:t>
            </a:r>
            <a:r>
              <a:rPr lang="ru-RU" dirty="0"/>
              <a:t> </a:t>
            </a:r>
            <a:r>
              <a:rPr lang="ru-RU" dirty="0" err="1"/>
              <a:t>інформації</a:t>
            </a:r>
            <a:r>
              <a:rPr lang="ru-RU" dirty="0"/>
              <a:t>, </a:t>
            </a:r>
            <a:r>
              <a:rPr lang="ru-RU" dirty="0" err="1"/>
              <a:t>проведення</a:t>
            </a:r>
            <a:r>
              <a:rPr lang="ru-RU" dirty="0"/>
              <a:t> </a:t>
            </a:r>
            <a:r>
              <a:rPr lang="ru-RU" dirty="0" err="1"/>
              <a:t>робіт</a:t>
            </a:r>
            <a:r>
              <a:rPr lang="ru-RU" dirty="0"/>
              <a:t>, </a:t>
            </a:r>
            <a:r>
              <a:rPr lang="ru-RU" dirty="0" err="1"/>
              <a:t>додержання</a:t>
            </a:r>
            <a:r>
              <a:rPr lang="ru-RU" dirty="0"/>
              <a:t> </a:t>
            </a:r>
            <a:r>
              <a:rPr lang="ru-RU" dirty="0" err="1"/>
              <a:t>стандартів</a:t>
            </a:r>
            <a:r>
              <a:rPr lang="ru-RU" dirty="0"/>
              <a:t>, </a:t>
            </a:r>
            <a:r>
              <a:rPr lang="ru-RU" dirty="0" err="1"/>
              <a:t>свиний</a:t>
            </a:r>
            <a:r>
              <a:rPr lang="ru-RU" dirty="0"/>
              <a:t> жир, </a:t>
            </a:r>
            <a:r>
              <a:rPr lang="ru-RU" dirty="0" err="1"/>
              <a:t>жирні</a:t>
            </a:r>
            <a:r>
              <a:rPr lang="ru-RU" dirty="0"/>
              <a:t> </a:t>
            </a:r>
            <a:r>
              <a:rPr lang="ru-RU" dirty="0" err="1"/>
              <a:t>кислоти</a:t>
            </a:r>
            <a:r>
              <a:rPr lang="ru-RU" dirty="0"/>
              <a:t>.</a:t>
            </a:r>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369178" y="3083178"/>
            <a:ext cx="6858002" cy="69164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83013"/>
            <a:ext cx="8229600" cy="1143000"/>
          </a:xfrm>
        </p:spPr>
        <p:txBody>
          <a:bodyPr>
            <a:noAutofit/>
          </a:bodyPr>
          <a:lstStyle/>
          <a:p>
            <a:pPr algn="just"/>
            <a:r>
              <a:rPr lang="ru-RU" sz="2400" b="1" dirty="0" smtClean="0"/>
              <a:t>   </a:t>
            </a:r>
            <a:r>
              <a:rPr lang="ru-RU" sz="2400" b="1" dirty="0" err="1" smtClean="0"/>
              <a:t>Завдання</a:t>
            </a:r>
            <a:r>
              <a:rPr lang="ru-RU" sz="2400" b="1" dirty="0" smtClean="0"/>
              <a:t> </a:t>
            </a:r>
            <a:r>
              <a:rPr lang="ru-RU" sz="2400" b="1" dirty="0"/>
              <a:t>4. Обрати </a:t>
            </a:r>
            <a:r>
              <a:rPr lang="ru-RU" sz="2400" b="1" dirty="0" err="1"/>
              <a:t>правильний</a:t>
            </a:r>
            <a:r>
              <a:rPr lang="ru-RU" sz="2400" b="1" dirty="0"/>
              <a:t> </a:t>
            </a:r>
            <a:r>
              <a:rPr lang="ru-RU" sz="2400" b="1" dirty="0" err="1"/>
              <a:t>варіант</a:t>
            </a:r>
            <a:r>
              <a:rPr lang="ru-RU" sz="2400" b="1" dirty="0"/>
              <a:t> </a:t>
            </a:r>
            <a:r>
              <a:rPr lang="ru-RU" sz="2400" b="1" dirty="0" err="1"/>
              <a:t>слововживання</a:t>
            </a:r>
            <a:r>
              <a:rPr lang="ru-RU" sz="2400" b="1" dirty="0"/>
              <a:t> </a:t>
            </a:r>
            <a:r>
              <a:rPr lang="ru-RU" sz="2400" b="1" dirty="0" err="1"/>
              <a:t>сталих</a:t>
            </a:r>
            <a:r>
              <a:rPr lang="ru-RU" sz="2400" b="1" dirty="0"/>
              <a:t> </a:t>
            </a:r>
            <a:r>
              <a:rPr lang="ru-RU" sz="2400" b="1" dirty="0" err="1"/>
              <a:t>зворотів</a:t>
            </a:r>
            <a:r>
              <a:rPr lang="ru-RU" sz="2400" b="1" dirty="0"/>
              <a:t> </a:t>
            </a:r>
            <a:r>
              <a:rPr lang="ru-RU" sz="2400" b="1" dirty="0" err="1"/>
              <a:t>мови</a:t>
            </a:r>
            <a:r>
              <a:rPr lang="ru-RU" sz="2400" b="1" dirty="0"/>
              <a:t>. </a:t>
            </a:r>
            <a:r>
              <a:rPr lang="ru-RU" sz="2400" b="1" dirty="0" err="1"/>
              <a:t>Перевірити</a:t>
            </a:r>
            <a:r>
              <a:rPr lang="ru-RU" sz="2400" b="1" dirty="0"/>
              <a:t> себе за словником. </a:t>
            </a:r>
            <a:r>
              <a:rPr lang="ru-RU" sz="2400" b="1" dirty="0" err="1"/>
              <a:t>Зі</a:t>
            </a:r>
            <a:r>
              <a:rPr lang="ru-RU" sz="2400" b="1" dirty="0"/>
              <a:t> словами (на </a:t>
            </a:r>
            <a:r>
              <a:rPr lang="ru-RU" sz="2400" b="1" dirty="0" err="1"/>
              <a:t>вибір</a:t>
            </a:r>
            <a:r>
              <a:rPr lang="ru-RU" sz="2400" b="1" dirty="0"/>
              <a:t>) </a:t>
            </a:r>
            <a:r>
              <a:rPr lang="ru-RU" sz="2400" b="1" dirty="0" err="1"/>
              <a:t>скласти</a:t>
            </a:r>
            <a:r>
              <a:rPr lang="ru-RU" sz="2400" b="1" dirty="0"/>
              <a:t> </a:t>
            </a:r>
            <a:r>
              <a:rPr lang="ru-RU" sz="2400" b="1" dirty="0" err="1"/>
              <a:t>п’ять</a:t>
            </a:r>
            <a:r>
              <a:rPr lang="ru-RU" sz="2400" b="1" dirty="0"/>
              <a:t> </a:t>
            </a:r>
            <a:r>
              <a:rPr lang="ru-RU" sz="2400" b="1" dirty="0" err="1"/>
              <a:t>речень</a:t>
            </a:r>
            <a:r>
              <a:rPr lang="ru-RU" sz="2400" dirty="0"/>
              <a:t>.</a:t>
            </a:r>
          </a:p>
        </p:txBody>
      </p:sp>
      <p:sp>
        <p:nvSpPr>
          <p:cNvPr id="3" name="Содержимое 2"/>
          <p:cNvSpPr>
            <a:spLocks noGrp="1"/>
          </p:cNvSpPr>
          <p:nvPr>
            <p:ph idx="1"/>
          </p:nvPr>
        </p:nvSpPr>
        <p:spPr>
          <a:xfrm>
            <a:off x="457200" y="1571612"/>
            <a:ext cx="8229600" cy="5087207"/>
          </a:xfrm>
        </p:spPr>
        <p:txBody>
          <a:bodyPr>
            <a:normAutofit fontScale="92500" lnSpcReduction="10000"/>
          </a:bodyPr>
          <a:lstStyle/>
          <a:p>
            <a:pPr algn="just">
              <a:buNone/>
            </a:pPr>
            <a:r>
              <a:rPr lang="ru-RU" dirty="0"/>
              <a:t>		</a:t>
            </a:r>
            <a:r>
              <a:rPr lang="ru-RU" dirty="0" err="1"/>
              <a:t>Потерпіти</a:t>
            </a:r>
            <a:r>
              <a:rPr lang="ru-RU" dirty="0"/>
              <a:t> </a:t>
            </a:r>
            <a:r>
              <a:rPr lang="ru-RU" dirty="0" err="1"/>
              <a:t>невдачу</a:t>
            </a:r>
            <a:r>
              <a:rPr lang="ru-RU" dirty="0"/>
              <a:t> – </a:t>
            </a:r>
            <a:r>
              <a:rPr lang="ru-RU" dirty="0" err="1"/>
              <a:t>зазнати</a:t>
            </a:r>
            <a:r>
              <a:rPr lang="ru-RU" dirty="0"/>
              <a:t> </a:t>
            </a:r>
            <a:r>
              <a:rPr lang="ru-RU" dirty="0" err="1"/>
              <a:t>невдачі</a:t>
            </a:r>
            <a:r>
              <a:rPr lang="ru-RU" dirty="0"/>
              <a:t>, </a:t>
            </a:r>
            <a:r>
              <a:rPr lang="ru-RU" dirty="0" err="1"/>
              <a:t>слідувати</a:t>
            </a:r>
            <a:r>
              <a:rPr lang="ru-RU" dirty="0"/>
              <a:t> </a:t>
            </a:r>
            <a:r>
              <a:rPr lang="ru-RU" dirty="0" err="1"/>
              <a:t>чиємусь</a:t>
            </a:r>
            <a:r>
              <a:rPr lang="ru-RU" dirty="0"/>
              <a:t> </a:t>
            </a:r>
            <a:r>
              <a:rPr lang="ru-RU" dirty="0" err="1"/>
              <a:t>прикладові</a:t>
            </a:r>
            <a:r>
              <a:rPr lang="uk-UA" dirty="0"/>
              <a:t> </a:t>
            </a:r>
            <a:r>
              <a:rPr lang="ru-RU" dirty="0" err="1"/>
              <a:t>наслідувати</a:t>
            </a:r>
            <a:r>
              <a:rPr lang="ru-RU" dirty="0"/>
              <a:t> </a:t>
            </a:r>
            <a:r>
              <a:rPr lang="ru-RU" dirty="0" err="1"/>
              <a:t>чийсь</a:t>
            </a:r>
            <a:r>
              <a:rPr lang="ru-RU" dirty="0"/>
              <a:t> приклад, </a:t>
            </a:r>
            <a:r>
              <a:rPr lang="ru-RU" dirty="0" err="1"/>
              <a:t>нічого</a:t>
            </a:r>
            <a:r>
              <a:rPr lang="ru-RU" dirty="0"/>
              <a:t> </a:t>
            </a:r>
            <a:r>
              <a:rPr lang="ru-RU" dirty="0" err="1"/>
              <a:t>гріха</a:t>
            </a:r>
            <a:r>
              <a:rPr lang="ru-RU" dirty="0"/>
              <a:t> </a:t>
            </a:r>
            <a:r>
              <a:rPr lang="ru-RU" dirty="0" err="1"/>
              <a:t>таїти</a:t>
            </a:r>
            <a:r>
              <a:rPr lang="ru-RU" dirty="0"/>
              <a:t> – </a:t>
            </a:r>
            <a:r>
              <a:rPr lang="ru-RU" dirty="0" err="1"/>
              <a:t>ніде</a:t>
            </a:r>
            <a:r>
              <a:rPr lang="ru-RU" dirty="0"/>
              <a:t> </a:t>
            </a:r>
            <a:r>
              <a:rPr lang="ru-RU" dirty="0" err="1"/>
              <a:t>правди</a:t>
            </a:r>
            <a:r>
              <a:rPr lang="ru-RU" dirty="0"/>
              <a:t> </a:t>
            </a:r>
            <a:r>
              <a:rPr lang="ru-RU" dirty="0" err="1"/>
              <a:t>діти</a:t>
            </a:r>
            <a:r>
              <a:rPr lang="ru-RU" dirty="0"/>
              <a:t>, </a:t>
            </a:r>
            <a:r>
              <a:rPr lang="ru-RU" dirty="0" err="1"/>
              <a:t>аби</a:t>
            </a:r>
            <a:r>
              <a:rPr lang="ru-RU" dirty="0"/>
              <a:t> не так – де там, </a:t>
            </a:r>
            <a:r>
              <a:rPr lang="ru-RU" dirty="0" err="1"/>
              <a:t>вітаю</a:t>
            </a:r>
            <a:r>
              <a:rPr lang="ru-RU" dirty="0"/>
              <a:t> </a:t>
            </a:r>
            <a:r>
              <a:rPr lang="ru-RU" dirty="0" err="1"/>
              <a:t>з</a:t>
            </a:r>
            <a:r>
              <a:rPr lang="ru-RU" dirty="0"/>
              <a:t> наступившим </a:t>
            </a:r>
            <a:r>
              <a:rPr lang="ru-RU" dirty="0" err="1"/>
              <a:t>Новим</a:t>
            </a:r>
            <a:r>
              <a:rPr lang="ru-RU" dirty="0"/>
              <a:t> роком – </a:t>
            </a:r>
            <a:r>
              <a:rPr lang="ru-RU" dirty="0" err="1"/>
              <a:t>бажаю</a:t>
            </a:r>
            <a:r>
              <a:rPr lang="ru-RU" dirty="0"/>
              <a:t> (</a:t>
            </a:r>
            <a:r>
              <a:rPr lang="ru-RU" dirty="0" err="1"/>
              <a:t>зичу</a:t>
            </a:r>
            <a:r>
              <a:rPr lang="ru-RU" dirty="0"/>
              <a:t>) </a:t>
            </a:r>
            <a:r>
              <a:rPr lang="ru-RU" dirty="0" err="1"/>
              <a:t>щасливого</a:t>
            </a:r>
            <a:r>
              <a:rPr lang="ru-RU" dirty="0"/>
              <a:t> Нового року; </a:t>
            </a:r>
            <a:r>
              <a:rPr lang="ru-RU" dirty="0" err="1"/>
              <a:t>щастя</a:t>
            </a:r>
            <a:r>
              <a:rPr lang="ru-RU" dirty="0"/>
              <a:t> у Новому </a:t>
            </a:r>
            <a:r>
              <a:rPr lang="ru-RU" dirty="0" err="1"/>
              <a:t>році</a:t>
            </a:r>
            <a:r>
              <a:rPr lang="ru-RU" dirty="0"/>
              <a:t>, </a:t>
            </a:r>
            <a:r>
              <a:rPr lang="ru-RU" dirty="0" err="1"/>
              <a:t>грати</a:t>
            </a:r>
            <a:r>
              <a:rPr lang="ru-RU" dirty="0"/>
              <a:t> роль – </a:t>
            </a:r>
            <a:r>
              <a:rPr lang="ru-RU" dirty="0" err="1"/>
              <a:t>відігравати</a:t>
            </a:r>
            <a:r>
              <a:rPr lang="ru-RU" dirty="0"/>
              <a:t> </a:t>
            </a:r>
            <a:r>
              <a:rPr lang="ru-RU" dirty="0" err="1"/>
              <a:t>роль</a:t>
            </a:r>
            <a:r>
              <a:rPr lang="ru-RU" dirty="0"/>
              <a:t>, </a:t>
            </a:r>
            <a:r>
              <a:rPr lang="ru-RU" dirty="0" err="1"/>
              <a:t>кидатися</a:t>
            </a:r>
            <a:r>
              <a:rPr lang="ru-RU" dirty="0"/>
              <a:t> у </a:t>
            </a:r>
            <a:r>
              <a:rPr lang="ru-RU" dirty="0" err="1"/>
              <a:t>вічі</a:t>
            </a:r>
            <a:r>
              <a:rPr lang="ru-RU" dirty="0"/>
              <a:t> – </a:t>
            </a:r>
            <a:r>
              <a:rPr lang="ru-RU" dirty="0" err="1"/>
              <a:t>впадати</a:t>
            </a:r>
            <a:r>
              <a:rPr lang="ru-RU" dirty="0"/>
              <a:t> в око (в </a:t>
            </a:r>
            <a:r>
              <a:rPr lang="ru-RU" dirty="0" err="1"/>
              <a:t>очі</a:t>
            </a:r>
            <a:r>
              <a:rPr lang="ru-RU" dirty="0"/>
              <a:t>, у </a:t>
            </a:r>
            <a:r>
              <a:rPr lang="ru-RU" dirty="0" err="1"/>
              <a:t>вічі</a:t>
            </a:r>
            <a:r>
              <a:rPr lang="ru-RU" dirty="0"/>
              <a:t>), бути на виду – бути на </a:t>
            </a:r>
            <a:r>
              <a:rPr lang="ru-RU" dirty="0" err="1"/>
              <a:t>видноті</a:t>
            </a:r>
            <a:r>
              <a:rPr lang="ru-RU" dirty="0"/>
              <a:t>, </a:t>
            </a:r>
            <a:r>
              <a:rPr lang="ru-RU" dirty="0" err="1"/>
              <a:t>попередити</a:t>
            </a:r>
            <a:r>
              <a:rPr lang="ru-RU" dirty="0"/>
              <a:t> </a:t>
            </a:r>
            <a:r>
              <a:rPr lang="ru-RU" dirty="0" err="1"/>
              <a:t>розповсюдження</a:t>
            </a:r>
            <a:r>
              <a:rPr lang="ru-RU" dirty="0"/>
              <a:t> – </a:t>
            </a:r>
            <a:r>
              <a:rPr lang="ru-RU" dirty="0" err="1"/>
              <a:t>запобігти</a:t>
            </a:r>
            <a:r>
              <a:rPr lang="ru-RU" dirty="0"/>
              <a:t> </a:t>
            </a:r>
            <a:r>
              <a:rPr lang="ru-RU" dirty="0" err="1"/>
              <a:t>розповсюдженню</a:t>
            </a:r>
            <a:r>
              <a:rPr lang="ru-RU" dirty="0"/>
              <a:t>, </a:t>
            </a:r>
            <a:r>
              <a:rPr lang="ru-RU" dirty="0" err="1"/>
              <a:t>з</a:t>
            </a:r>
            <a:r>
              <a:rPr lang="ru-RU" dirty="0"/>
              <a:t> легким паром – доброго </a:t>
            </a:r>
            <a:r>
              <a:rPr lang="ru-RU" dirty="0" err="1"/>
              <a:t>здоров’я</a:t>
            </a:r>
            <a:r>
              <a:rPr lang="ru-RU" dirty="0"/>
              <a:t>, </a:t>
            </a:r>
            <a:r>
              <a:rPr lang="ru-RU" dirty="0" err="1"/>
              <a:t>помившись</a:t>
            </a:r>
            <a:r>
              <a:rPr lang="ru-RU" dirty="0"/>
              <a:t>.</a:t>
            </a:r>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297526" y="3083178"/>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560786" y="3083178"/>
            <a:ext cx="6858002" cy="69164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1642" y="274638"/>
            <a:ext cx="7760716" cy="1143000"/>
          </a:xfrm>
        </p:spPr>
        <p:txBody>
          <a:bodyPr>
            <a:noAutofit/>
          </a:bodyPr>
          <a:lstStyle/>
          <a:p>
            <a:pPr algn="just"/>
            <a:r>
              <a:rPr lang="ru-RU" sz="2800" b="1" dirty="0" smtClean="0"/>
              <a:t>   </a:t>
            </a:r>
            <a:r>
              <a:rPr lang="ru-RU" sz="2800" b="1" dirty="0" err="1" smtClean="0"/>
              <a:t>Завдання</a:t>
            </a:r>
            <a:r>
              <a:rPr lang="ru-RU" sz="2800" b="1" dirty="0" smtClean="0"/>
              <a:t> </a:t>
            </a:r>
            <a:r>
              <a:rPr lang="ru-RU" sz="2800" b="1" dirty="0"/>
              <a:t>5. </a:t>
            </a:r>
            <a:r>
              <a:rPr lang="ru-RU" sz="2800" b="1" dirty="0" err="1"/>
              <a:t>Перекласти</a:t>
            </a:r>
            <a:r>
              <a:rPr lang="ru-RU" sz="2800" b="1" dirty="0"/>
              <a:t> </a:t>
            </a:r>
            <a:r>
              <a:rPr lang="ru-RU" sz="2800" b="1" dirty="0" err="1"/>
              <a:t>подані</a:t>
            </a:r>
            <a:r>
              <a:rPr lang="ru-RU" sz="2800" b="1" dirty="0"/>
              <a:t> </a:t>
            </a:r>
            <a:r>
              <a:rPr lang="ru-RU" sz="2800" b="1" dirty="0" err="1"/>
              <a:t>сталі</a:t>
            </a:r>
            <a:r>
              <a:rPr lang="ru-RU" sz="2800" b="1" dirty="0"/>
              <a:t> слова та </a:t>
            </a:r>
            <a:r>
              <a:rPr lang="ru-RU" sz="2800" b="1" dirty="0" err="1"/>
              <a:t>словосполучення</a:t>
            </a:r>
            <a:r>
              <a:rPr lang="ru-RU" sz="2800" b="1" dirty="0"/>
              <a:t> </a:t>
            </a:r>
            <a:r>
              <a:rPr lang="ru-RU" sz="2800" b="1" dirty="0" err="1"/>
              <a:t>економічного</a:t>
            </a:r>
            <a:r>
              <a:rPr lang="ru-RU" sz="2800" b="1" dirty="0"/>
              <a:t> </a:t>
            </a:r>
            <a:r>
              <a:rPr lang="ru-RU" sz="2800" b="1" dirty="0" err="1"/>
              <a:t>напряму</a:t>
            </a:r>
            <a:r>
              <a:rPr lang="ru-RU" sz="2800" b="1" dirty="0"/>
              <a:t> </a:t>
            </a:r>
            <a:r>
              <a:rPr lang="ru-RU" sz="2800" b="1" dirty="0" err="1"/>
              <a:t>українською</a:t>
            </a:r>
            <a:r>
              <a:rPr lang="ru-RU" sz="2800" b="1" dirty="0"/>
              <a:t> </a:t>
            </a:r>
            <a:r>
              <a:rPr lang="ru-RU" sz="2800" b="1" dirty="0" err="1"/>
              <a:t>мовою</a:t>
            </a:r>
            <a:r>
              <a:rPr lang="ru-RU" sz="2800" b="1" dirty="0"/>
              <a:t>.</a:t>
            </a:r>
            <a:endParaRPr lang="ru-RU" sz="2800" dirty="0"/>
          </a:p>
        </p:txBody>
      </p:sp>
      <p:sp>
        <p:nvSpPr>
          <p:cNvPr id="3" name="Содержимое 2"/>
          <p:cNvSpPr>
            <a:spLocks noGrp="1"/>
          </p:cNvSpPr>
          <p:nvPr>
            <p:ph idx="1"/>
          </p:nvPr>
        </p:nvSpPr>
        <p:spPr>
          <a:xfrm>
            <a:off x="457200" y="1500174"/>
            <a:ext cx="8229600" cy="5026029"/>
          </a:xfrm>
        </p:spPr>
        <p:txBody>
          <a:bodyPr>
            <a:normAutofit fontScale="85000" lnSpcReduction="20000"/>
          </a:bodyPr>
          <a:lstStyle/>
          <a:p>
            <a:pPr lvl="0" algn="just">
              <a:buNone/>
            </a:pPr>
            <a:r>
              <a:rPr lang="ru-RU" dirty="0"/>
              <a:t>		Вовлекать в работу, бесплатно выдать, выплатить долг, жесткие условия, источник финансирования, лицевой счет, обоюдный ущерб, оприходовать наличные, покупатель обязан, порча имущества, соответствовать условию, сметная стоимость, уставной фонд, через посредничество фирмы.</a:t>
            </a:r>
            <a:endParaRPr lang="en-US" dirty="0"/>
          </a:p>
          <a:p>
            <a:pPr lvl="0" algn="just">
              <a:buNone/>
            </a:pPr>
            <a:r>
              <a:rPr lang="ru-RU" dirty="0"/>
              <a:t>		Безналичный расчет, брать обязательства, экономные расходы, уставной фонд, Совет учредителей, текущий счет, производить оплату, состоять на учете, наличные деньги, наложенный платеж, материальное поощрение, жесткие меры, выплата ссуды, государственная пошлина, денежные средства.</a:t>
            </a:r>
            <a:endParaRPr lang="en-US" dirty="0"/>
          </a:p>
          <a:p>
            <a:endParaRPr lang="ru-RU"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714999" y="3083180"/>
            <a:ext cx="6858002" cy="69164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ru-RU" sz="2800" b="1" dirty="0" smtClean="0"/>
              <a:t>   </a:t>
            </a:r>
            <a:r>
              <a:rPr lang="ru-RU" sz="2800" b="1" dirty="0" err="1" smtClean="0"/>
              <a:t>Завдання</a:t>
            </a:r>
            <a:r>
              <a:rPr lang="ru-RU" sz="2800" b="1" dirty="0" smtClean="0"/>
              <a:t> </a:t>
            </a:r>
            <a:r>
              <a:rPr lang="ru-RU" sz="2800" b="1" dirty="0"/>
              <a:t>6. </a:t>
            </a:r>
            <a:r>
              <a:rPr lang="ru-RU" sz="2800" b="1" dirty="0" err="1"/>
              <a:t>Відредагувати</a:t>
            </a:r>
            <a:r>
              <a:rPr lang="ru-RU" sz="2800" b="1" dirty="0"/>
              <a:t> </a:t>
            </a:r>
            <a:r>
              <a:rPr lang="ru-RU" sz="2800" b="1" dirty="0" err="1"/>
              <a:t>сталі</a:t>
            </a:r>
            <a:r>
              <a:rPr lang="ru-RU" sz="2800" b="1" dirty="0"/>
              <a:t> </a:t>
            </a:r>
            <a:r>
              <a:rPr lang="ru-RU" sz="2800" b="1" dirty="0" err="1"/>
              <a:t>звороти</a:t>
            </a:r>
            <a:r>
              <a:rPr lang="ru-RU" sz="2800" b="1" dirty="0"/>
              <a:t> </a:t>
            </a:r>
            <a:r>
              <a:rPr lang="ru-RU" sz="2800" b="1" dirty="0" err="1"/>
              <a:t>наукового</a:t>
            </a:r>
            <a:r>
              <a:rPr lang="ru-RU" sz="2800" b="1" dirty="0"/>
              <a:t> </a:t>
            </a:r>
            <a:r>
              <a:rPr lang="ru-RU" sz="2800" b="1" dirty="0" err="1"/>
              <a:t>мовлення</a:t>
            </a:r>
            <a:r>
              <a:rPr lang="ru-RU" sz="2800" b="1" dirty="0"/>
              <a:t>, </a:t>
            </a:r>
            <a:r>
              <a:rPr lang="ru-RU" sz="2800" b="1" dirty="0" err="1"/>
              <a:t>скориставшись</a:t>
            </a:r>
            <a:r>
              <a:rPr lang="ru-RU" sz="2800" b="1" dirty="0"/>
              <a:t> </a:t>
            </a:r>
            <a:r>
              <a:rPr lang="ru-RU" sz="2800" b="1" dirty="0" err="1"/>
              <a:t>довідкою</a:t>
            </a:r>
            <a:r>
              <a:rPr lang="ru-RU" sz="2800" b="1" dirty="0"/>
              <a:t>.</a:t>
            </a:r>
            <a:endParaRPr lang="ru-RU" sz="2800" dirty="0"/>
          </a:p>
        </p:txBody>
      </p:sp>
      <p:sp>
        <p:nvSpPr>
          <p:cNvPr id="3" name="Содержимое 2"/>
          <p:cNvSpPr>
            <a:spLocks noGrp="1"/>
          </p:cNvSpPr>
          <p:nvPr>
            <p:ph idx="1"/>
          </p:nvPr>
        </p:nvSpPr>
        <p:spPr>
          <a:xfrm>
            <a:off x="457200" y="1357298"/>
            <a:ext cx="8229600" cy="5026029"/>
          </a:xfrm>
        </p:spPr>
        <p:txBody>
          <a:bodyPr>
            <a:normAutofit fontScale="70000" lnSpcReduction="20000"/>
          </a:bodyPr>
          <a:lstStyle/>
          <a:p>
            <a:pPr algn="just">
              <a:buNone/>
            </a:pPr>
            <a:r>
              <a:rPr lang="ru-RU" dirty="0"/>
              <a:t>		</a:t>
            </a:r>
            <a:r>
              <a:rPr lang="ru-RU" dirty="0" err="1"/>
              <a:t>Ведуча</a:t>
            </a:r>
            <a:r>
              <a:rPr lang="ru-RU" dirty="0"/>
              <a:t> </a:t>
            </a:r>
            <a:r>
              <a:rPr lang="ru-RU" dirty="0" err="1"/>
              <a:t>організація</a:t>
            </a:r>
            <a:r>
              <a:rPr lang="ru-RU" dirty="0"/>
              <a:t>, </a:t>
            </a:r>
            <a:r>
              <a:rPr lang="ru-RU" dirty="0" err="1"/>
              <a:t>відпала</a:t>
            </a:r>
            <a:r>
              <a:rPr lang="ru-RU" dirty="0"/>
              <a:t> </a:t>
            </a:r>
            <a:r>
              <a:rPr lang="ru-RU" dirty="0" err="1"/>
              <a:t>необхідність</a:t>
            </a:r>
            <a:r>
              <a:rPr lang="ru-RU" dirty="0"/>
              <a:t>, у силу закону, у силу </a:t>
            </a:r>
            <a:r>
              <a:rPr lang="ru-RU" dirty="0" err="1"/>
              <a:t>обставин</a:t>
            </a:r>
            <a:r>
              <a:rPr lang="ru-RU" dirty="0"/>
              <a:t>, у строгому </a:t>
            </a:r>
            <a:r>
              <a:rPr lang="ru-RU" dirty="0" err="1"/>
              <a:t>смислі</a:t>
            </a:r>
            <a:r>
              <a:rPr lang="ru-RU" dirty="0"/>
              <a:t> слова, </a:t>
            </a:r>
            <a:r>
              <a:rPr lang="ru-RU" dirty="0" err="1"/>
              <a:t>вступати</a:t>
            </a:r>
            <a:r>
              <a:rPr lang="ru-RU" dirty="0"/>
              <a:t> в силу, </a:t>
            </a:r>
            <a:r>
              <a:rPr lang="ru-RU" dirty="0" err="1"/>
              <a:t>завідуючий</a:t>
            </a:r>
            <a:r>
              <a:rPr lang="ru-RU" dirty="0"/>
              <a:t> </a:t>
            </a:r>
            <a:r>
              <a:rPr lang="ru-RU" dirty="0" err="1"/>
              <a:t>відділом</a:t>
            </a:r>
            <a:r>
              <a:rPr lang="ru-RU" dirty="0"/>
              <a:t>, </a:t>
            </a:r>
            <a:r>
              <a:rPr lang="ru-RU" dirty="0" err="1"/>
              <a:t>залишаємо</a:t>
            </a:r>
            <a:r>
              <a:rPr lang="ru-RU" dirty="0"/>
              <a:t> за собою право, </a:t>
            </a:r>
            <a:r>
              <a:rPr lang="ru-RU" dirty="0" err="1"/>
              <a:t>немає</a:t>
            </a:r>
            <a:r>
              <a:rPr lang="ru-RU" dirty="0"/>
              <a:t> </a:t>
            </a:r>
            <a:r>
              <a:rPr lang="ru-RU" dirty="0" err="1"/>
              <a:t>смислу</a:t>
            </a:r>
            <a:r>
              <a:rPr lang="ru-RU" dirty="0"/>
              <a:t>, </a:t>
            </a:r>
            <a:r>
              <a:rPr lang="ru-RU" dirty="0" err="1"/>
              <a:t>підпис</a:t>
            </a:r>
            <a:r>
              <a:rPr lang="ru-RU" dirty="0"/>
              <a:t> </a:t>
            </a:r>
            <a:r>
              <a:rPr lang="ru-RU" dirty="0" err="1"/>
              <a:t>завіряю</a:t>
            </a:r>
            <a:r>
              <a:rPr lang="ru-RU" dirty="0"/>
              <a:t>, по </a:t>
            </a:r>
            <a:r>
              <a:rPr lang="ru-RU" dirty="0" err="1"/>
              <a:t>крайній</a:t>
            </a:r>
            <a:r>
              <a:rPr lang="ru-RU" dirty="0"/>
              <a:t> </a:t>
            </a:r>
            <a:r>
              <a:rPr lang="ru-RU" dirty="0" err="1"/>
              <a:t>мірі</a:t>
            </a:r>
            <a:r>
              <a:rPr lang="ru-RU" dirty="0"/>
              <a:t>, </a:t>
            </a:r>
            <a:r>
              <a:rPr lang="ru-RU" dirty="0" err="1"/>
              <a:t>попереджати</a:t>
            </a:r>
            <a:r>
              <a:rPr lang="ru-RU" dirty="0"/>
              <a:t> хворобу, </a:t>
            </a:r>
            <a:r>
              <a:rPr lang="ru-RU" dirty="0" err="1"/>
              <a:t>служити</a:t>
            </a:r>
            <a:r>
              <a:rPr lang="ru-RU" dirty="0"/>
              <a:t> </a:t>
            </a:r>
            <a:r>
              <a:rPr lang="ru-RU" dirty="0" err="1"/>
              <a:t>підставою</a:t>
            </a:r>
            <a:r>
              <a:rPr lang="ru-RU" dirty="0"/>
              <a:t>, </a:t>
            </a:r>
            <a:r>
              <a:rPr lang="ru-RU" dirty="0" err="1"/>
              <a:t>співпадіння</a:t>
            </a:r>
            <a:r>
              <a:rPr lang="ru-RU" dirty="0"/>
              <a:t> </a:t>
            </a:r>
            <a:r>
              <a:rPr lang="ru-RU" dirty="0" err="1"/>
              <a:t>обставин</a:t>
            </a:r>
            <a:r>
              <a:rPr lang="ru-RU" dirty="0"/>
              <a:t>, у </a:t>
            </a:r>
            <a:r>
              <a:rPr lang="ru-RU" dirty="0" err="1"/>
              <a:t>письмовій</a:t>
            </a:r>
            <a:r>
              <a:rPr lang="ru-RU" dirty="0"/>
              <a:t> </a:t>
            </a:r>
            <a:r>
              <a:rPr lang="ru-RU" dirty="0" err="1"/>
              <a:t>формі</a:t>
            </a:r>
            <a:r>
              <a:rPr lang="ru-RU" dirty="0"/>
              <a:t>, </a:t>
            </a:r>
            <a:r>
              <a:rPr lang="ru-RU" dirty="0" err="1"/>
              <a:t>у</a:t>
            </a:r>
            <a:r>
              <a:rPr lang="ru-RU" dirty="0"/>
              <a:t> </a:t>
            </a:r>
            <a:r>
              <a:rPr lang="ru-RU" dirty="0" err="1"/>
              <a:t>протилежність</a:t>
            </a:r>
            <a:r>
              <a:rPr lang="ru-RU" dirty="0"/>
              <a:t>, </a:t>
            </a:r>
            <a:r>
              <a:rPr lang="ru-RU" dirty="0" err="1"/>
              <a:t>у</a:t>
            </a:r>
            <a:r>
              <a:rPr lang="ru-RU" dirty="0"/>
              <a:t> </a:t>
            </a:r>
            <a:r>
              <a:rPr lang="ru-RU" dirty="0" err="1"/>
              <a:t>цьому</a:t>
            </a:r>
            <a:r>
              <a:rPr lang="ru-RU" dirty="0"/>
              <a:t> </a:t>
            </a:r>
            <a:r>
              <a:rPr lang="ru-RU" dirty="0" err="1"/>
              <a:t>відношенні</a:t>
            </a:r>
            <a:r>
              <a:rPr lang="ru-RU" dirty="0"/>
              <a:t>, </a:t>
            </a:r>
            <a:r>
              <a:rPr lang="ru-RU" dirty="0" err="1"/>
              <a:t>це</a:t>
            </a:r>
            <a:r>
              <a:rPr lang="ru-RU" dirty="0"/>
              <a:t> не </a:t>
            </a:r>
            <a:r>
              <a:rPr lang="ru-RU" dirty="0" err="1"/>
              <a:t>має</a:t>
            </a:r>
            <a:r>
              <a:rPr lang="ru-RU" dirty="0"/>
              <a:t> </a:t>
            </a:r>
            <a:r>
              <a:rPr lang="ru-RU" dirty="0" err="1"/>
              <a:t>відношення</a:t>
            </a:r>
            <a:r>
              <a:rPr lang="ru-RU" dirty="0"/>
              <a:t> до </a:t>
            </a:r>
            <a:r>
              <a:rPr lang="ru-RU" dirty="0" err="1"/>
              <a:t>справи</a:t>
            </a:r>
            <a:r>
              <a:rPr lang="ru-RU" dirty="0"/>
              <a:t>, </a:t>
            </a:r>
            <a:r>
              <a:rPr lang="ru-RU" dirty="0" err="1"/>
              <a:t>це</a:t>
            </a:r>
            <a:r>
              <a:rPr lang="ru-RU" dirty="0"/>
              <a:t> не </a:t>
            </a:r>
            <a:r>
              <a:rPr lang="ru-RU" dirty="0" err="1"/>
              <a:t>рахується</a:t>
            </a:r>
            <a:r>
              <a:rPr lang="ru-RU" dirty="0"/>
              <a:t>, явна </a:t>
            </a:r>
            <a:r>
              <a:rPr lang="ru-RU" dirty="0" err="1"/>
              <a:t>помилка</a:t>
            </a:r>
            <a:r>
              <a:rPr lang="ru-RU" dirty="0"/>
              <a:t>, як нами </a:t>
            </a:r>
            <a:r>
              <a:rPr lang="ru-RU" dirty="0" err="1"/>
              <a:t>вже</a:t>
            </a:r>
            <a:r>
              <a:rPr lang="ru-RU" dirty="0"/>
              <a:t> </a:t>
            </a:r>
            <a:r>
              <a:rPr lang="ru-RU" dirty="0" err="1"/>
              <a:t>відзначалось</a:t>
            </a:r>
            <a:r>
              <a:rPr lang="ru-RU" dirty="0"/>
              <a:t>.</a:t>
            </a:r>
            <a:endParaRPr lang="en-US" dirty="0"/>
          </a:p>
          <a:p>
            <a:pPr algn="just">
              <a:buNone/>
            </a:pPr>
            <a:r>
              <a:rPr lang="ru-RU" i="1" dirty="0"/>
              <a:t>		ДОВІДКА. </a:t>
            </a:r>
            <a:r>
              <a:rPr lang="ru-RU" i="1" dirty="0" err="1"/>
              <a:t>Застерігаємо</a:t>
            </a:r>
            <a:r>
              <a:rPr lang="ru-RU" i="1" dirty="0"/>
              <a:t> </a:t>
            </a:r>
            <a:r>
              <a:rPr lang="ru-RU" i="1" dirty="0" err="1"/>
              <a:t>собі</a:t>
            </a:r>
            <a:r>
              <a:rPr lang="ru-RU" i="1" dirty="0"/>
              <a:t> право, </a:t>
            </a:r>
            <a:r>
              <a:rPr lang="ru-RU" i="1" dirty="0" err="1"/>
              <a:t>підпис</a:t>
            </a:r>
            <a:r>
              <a:rPr lang="ru-RU" i="1" dirty="0"/>
              <a:t> </a:t>
            </a:r>
            <a:r>
              <a:rPr lang="ru-RU" i="1" dirty="0" err="1"/>
              <a:t>засвідчую</a:t>
            </a:r>
            <a:r>
              <a:rPr lang="ru-RU" i="1" dirty="0"/>
              <a:t>, у точному </a:t>
            </a:r>
            <a:r>
              <a:rPr lang="ru-RU" i="1" dirty="0" err="1"/>
              <a:t>значенні</a:t>
            </a:r>
            <a:r>
              <a:rPr lang="ru-RU" i="1" dirty="0"/>
              <a:t> слова, на </a:t>
            </a:r>
            <a:r>
              <a:rPr lang="ru-RU" i="1" dirty="0" err="1"/>
              <a:t>підставі</a:t>
            </a:r>
            <a:r>
              <a:rPr lang="ru-RU" i="1" dirty="0"/>
              <a:t> закону, </a:t>
            </a:r>
            <a:r>
              <a:rPr lang="ru-RU" i="1" dirty="0" err="1"/>
              <a:t>це</a:t>
            </a:r>
            <a:r>
              <a:rPr lang="ru-RU" i="1" dirty="0"/>
              <a:t> не </a:t>
            </a:r>
            <a:r>
              <a:rPr lang="ru-RU" i="1" dirty="0" err="1"/>
              <a:t>стосується</a:t>
            </a:r>
            <a:r>
              <a:rPr lang="ru-RU" i="1" dirty="0"/>
              <a:t> </a:t>
            </a:r>
            <a:r>
              <a:rPr lang="ru-RU" i="1" dirty="0" err="1"/>
              <a:t>справи</a:t>
            </a:r>
            <a:r>
              <a:rPr lang="ru-RU" i="1" dirty="0"/>
              <a:t>, на </a:t>
            </a:r>
            <a:r>
              <a:rPr lang="ru-RU" i="1" dirty="0" err="1"/>
              <a:t>противагу</a:t>
            </a:r>
            <a:r>
              <a:rPr lang="ru-RU" i="1" dirty="0"/>
              <a:t>, через </a:t>
            </a:r>
            <a:r>
              <a:rPr lang="ru-RU" i="1" dirty="0" err="1"/>
              <a:t>обставини</a:t>
            </a:r>
            <a:r>
              <a:rPr lang="ru-RU" i="1" dirty="0"/>
              <a:t>, </a:t>
            </a:r>
            <a:r>
              <a:rPr lang="ru-RU" i="1" dirty="0" err="1"/>
              <a:t>принаймні</a:t>
            </a:r>
            <a:r>
              <a:rPr lang="ru-RU" i="1" dirty="0"/>
              <a:t>, </a:t>
            </a:r>
            <a:r>
              <a:rPr lang="ru-RU" i="1" dirty="0" err="1"/>
              <a:t>провідна</a:t>
            </a:r>
            <a:r>
              <a:rPr lang="ru-RU" i="1" dirty="0"/>
              <a:t> </a:t>
            </a:r>
            <a:r>
              <a:rPr lang="ru-RU" i="1" dirty="0" err="1"/>
              <a:t>установа</a:t>
            </a:r>
            <a:r>
              <a:rPr lang="ru-RU" i="1" dirty="0"/>
              <a:t>, бути </a:t>
            </a:r>
            <a:r>
              <a:rPr lang="ru-RU" i="1" dirty="0" err="1"/>
              <a:t>підставою</a:t>
            </a:r>
            <a:r>
              <a:rPr lang="ru-RU" i="1" dirty="0"/>
              <a:t>, </a:t>
            </a:r>
            <a:r>
              <a:rPr lang="ru-RU" i="1" dirty="0" err="1"/>
              <a:t>немає</a:t>
            </a:r>
            <a:r>
              <a:rPr lang="ru-RU" i="1" dirty="0"/>
              <a:t> потреби, </a:t>
            </a:r>
            <a:r>
              <a:rPr lang="ru-RU" i="1" dirty="0" err="1"/>
              <a:t>набувати</a:t>
            </a:r>
            <a:r>
              <a:rPr lang="ru-RU" i="1" dirty="0"/>
              <a:t> </a:t>
            </a:r>
            <a:r>
              <a:rPr lang="ru-RU" i="1" dirty="0" err="1"/>
              <a:t>чинності</a:t>
            </a:r>
            <a:r>
              <a:rPr lang="ru-RU" i="1" dirty="0"/>
              <a:t>, </a:t>
            </a:r>
            <a:r>
              <a:rPr lang="ru-RU" i="1" dirty="0" err="1"/>
              <a:t>немає</a:t>
            </a:r>
            <a:r>
              <a:rPr lang="ru-RU" i="1" dirty="0"/>
              <a:t> </a:t>
            </a:r>
            <a:r>
              <a:rPr lang="ru-RU" i="1" dirty="0" err="1"/>
              <a:t>сенсу</a:t>
            </a:r>
            <a:r>
              <a:rPr lang="ru-RU" i="1" dirty="0"/>
              <a:t>, </a:t>
            </a:r>
            <a:r>
              <a:rPr lang="ru-RU" i="1" dirty="0" err="1"/>
              <a:t>запобігти</a:t>
            </a:r>
            <a:r>
              <a:rPr lang="ru-RU" i="1" dirty="0"/>
              <a:t> </a:t>
            </a:r>
            <a:r>
              <a:rPr lang="ru-RU" i="1" dirty="0" err="1"/>
              <a:t>хворобі</a:t>
            </a:r>
            <a:r>
              <a:rPr lang="ru-RU" i="1" dirty="0"/>
              <a:t>, як ми </a:t>
            </a:r>
            <a:r>
              <a:rPr lang="ru-RU" i="1" dirty="0" err="1"/>
              <a:t>відзначили</a:t>
            </a:r>
            <a:r>
              <a:rPr lang="ru-RU" i="1" dirty="0"/>
              <a:t>, </a:t>
            </a:r>
            <a:r>
              <a:rPr lang="ru-RU" i="1" dirty="0" err="1"/>
              <a:t>збіг</a:t>
            </a:r>
            <a:r>
              <a:rPr lang="ru-RU" i="1" dirty="0"/>
              <a:t> </a:t>
            </a:r>
            <a:r>
              <a:rPr lang="ru-RU" i="1" dirty="0" err="1"/>
              <a:t>обставин</a:t>
            </a:r>
            <a:r>
              <a:rPr lang="ru-RU" i="1" dirty="0"/>
              <a:t>; у </a:t>
            </a:r>
            <a:r>
              <a:rPr lang="ru-RU" i="1" dirty="0" err="1"/>
              <a:t>писемній</a:t>
            </a:r>
            <a:r>
              <a:rPr lang="ru-RU" i="1" dirty="0"/>
              <a:t> </a:t>
            </a:r>
            <a:r>
              <a:rPr lang="ru-RU" i="1" dirty="0" err="1"/>
              <a:t>формі</a:t>
            </a:r>
            <a:r>
              <a:rPr lang="ru-RU" i="1" dirty="0"/>
              <a:t>, на </a:t>
            </a:r>
            <a:r>
              <a:rPr lang="ru-RU" i="1" dirty="0" err="1"/>
              <a:t>письмі</a:t>
            </a:r>
            <a:r>
              <a:rPr lang="ru-RU" i="1" dirty="0"/>
              <a:t>; </a:t>
            </a:r>
            <a:r>
              <a:rPr lang="ru-RU" i="1" dirty="0" err="1"/>
              <a:t>щодо</a:t>
            </a:r>
            <a:r>
              <a:rPr lang="ru-RU" i="1" dirty="0"/>
              <a:t> </a:t>
            </a:r>
            <a:r>
              <a:rPr lang="ru-RU" i="1" dirty="0" err="1"/>
              <a:t>цього</a:t>
            </a:r>
            <a:r>
              <a:rPr lang="ru-RU" i="1" dirty="0"/>
              <a:t>, </a:t>
            </a:r>
            <a:r>
              <a:rPr lang="ru-RU" i="1" dirty="0" err="1"/>
              <a:t>це</a:t>
            </a:r>
            <a:r>
              <a:rPr lang="ru-RU" i="1" dirty="0"/>
              <a:t> не </a:t>
            </a:r>
            <a:r>
              <a:rPr lang="ru-RU" i="1" dirty="0" err="1"/>
              <a:t>береться</a:t>
            </a:r>
            <a:r>
              <a:rPr lang="ru-RU" i="1" dirty="0"/>
              <a:t> до </a:t>
            </a:r>
            <a:r>
              <a:rPr lang="ru-RU" i="1" dirty="0" err="1"/>
              <a:t>уваги</a:t>
            </a:r>
            <a:r>
              <a:rPr lang="ru-RU" i="1" dirty="0"/>
              <a:t>, очевидна </a:t>
            </a:r>
            <a:r>
              <a:rPr lang="ru-RU" i="1" dirty="0" err="1"/>
              <a:t>помилка</a:t>
            </a:r>
            <a:r>
              <a:rPr lang="ru-RU" i="1" dirty="0"/>
              <a:t>.</a:t>
            </a:r>
            <a:endParaRPr lang="en-US" dirty="0"/>
          </a:p>
          <a:p>
            <a:endParaRPr lang="ru-RU"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297526" y="3083178"/>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632224" y="3083180"/>
            <a:ext cx="6858002" cy="69164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ru-RU" sz="3200" b="1" dirty="0" smtClean="0"/>
              <a:t>   </a:t>
            </a:r>
            <a:r>
              <a:rPr lang="ru-RU" sz="3200" b="1" dirty="0" err="1" smtClean="0"/>
              <a:t>Завдання</a:t>
            </a:r>
            <a:r>
              <a:rPr lang="ru-RU" sz="3200" b="1" dirty="0" smtClean="0"/>
              <a:t> </a:t>
            </a:r>
            <a:r>
              <a:rPr lang="ru-RU" sz="3200" b="1" dirty="0"/>
              <a:t>7. </a:t>
            </a:r>
            <a:r>
              <a:rPr lang="ru-RU" sz="3200" b="1" dirty="0" err="1"/>
              <a:t>Перекласти</a:t>
            </a:r>
            <a:r>
              <a:rPr lang="ru-RU" sz="3200" b="1" dirty="0"/>
              <a:t> </a:t>
            </a:r>
            <a:r>
              <a:rPr lang="ru-RU" sz="3200" b="1" dirty="0" err="1"/>
              <a:t>афоризми</a:t>
            </a:r>
            <a:r>
              <a:rPr lang="ru-RU" sz="3200" b="1" dirty="0"/>
              <a:t> </a:t>
            </a:r>
            <a:r>
              <a:rPr lang="ru-RU" sz="3200" b="1" dirty="0" err="1"/>
              <a:t>Ернеста</a:t>
            </a:r>
            <a:r>
              <a:rPr lang="ru-RU" sz="3200" b="1" dirty="0"/>
              <a:t> </a:t>
            </a:r>
            <a:r>
              <a:rPr lang="ru-RU" sz="3200" b="1" dirty="0" err="1" smtClean="0"/>
              <a:t>Хемінгвея</a:t>
            </a:r>
            <a:r>
              <a:rPr lang="ru-RU" sz="3200" b="1" dirty="0" smtClean="0"/>
              <a:t> </a:t>
            </a:r>
            <a:r>
              <a:rPr lang="ru-RU" sz="3200" b="1" dirty="0" err="1"/>
              <a:t>українською</a:t>
            </a:r>
            <a:r>
              <a:rPr lang="ru-RU" sz="3200" b="1" dirty="0"/>
              <a:t> </a:t>
            </a:r>
            <a:r>
              <a:rPr lang="ru-RU" sz="3200" b="1" dirty="0" err="1"/>
              <a:t>мовою</a:t>
            </a:r>
            <a:r>
              <a:rPr lang="ru-RU" sz="3200" b="1" dirty="0"/>
              <a:t>.</a:t>
            </a:r>
            <a:endParaRPr lang="ru-RU" sz="3200" dirty="0"/>
          </a:p>
        </p:txBody>
      </p:sp>
      <p:sp>
        <p:nvSpPr>
          <p:cNvPr id="3" name="Содержимое 2"/>
          <p:cNvSpPr>
            <a:spLocks noGrp="1"/>
          </p:cNvSpPr>
          <p:nvPr>
            <p:ph idx="1"/>
          </p:nvPr>
        </p:nvSpPr>
        <p:spPr>
          <a:xfrm>
            <a:off x="457200" y="1214422"/>
            <a:ext cx="8229600" cy="5383219"/>
          </a:xfrm>
        </p:spPr>
        <p:txBody>
          <a:bodyPr>
            <a:normAutofit fontScale="85000" lnSpcReduction="20000"/>
          </a:bodyPr>
          <a:lstStyle/>
          <a:p>
            <a:pPr marL="514350" lvl="0" indent="-514350" algn="just">
              <a:buNone/>
            </a:pPr>
            <a:r>
              <a:rPr lang="ru-RU" dirty="0"/>
              <a:t>	1.Каждый человек рождается для какого-то дела. 2.Ничто не отбирает больше духа у человека, чем трусость и страх. 3.Человека можно уничтожить, но его нельзя победить. 3. Не судите о человеке по его друзьям. Помните, что друзья у Иуды были безукоризненны. 4. Слова – это то единственное, что остается на века. </a:t>
            </a:r>
            <a:r>
              <a:rPr lang="en-US" dirty="0"/>
              <a:t>5. </a:t>
            </a:r>
            <a:r>
              <a:rPr lang="en-US" dirty="0" err="1"/>
              <a:t>Работа</a:t>
            </a:r>
            <a:r>
              <a:rPr lang="en-US" dirty="0"/>
              <a:t> – </a:t>
            </a:r>
            <a:r>
              <a:rPr lang="en-US" dirty="0" err="1"/>
              <a:t>это</a:t>
            </a:r>
            <a:r>
              <a:rPr lang="uk-UA" dirty="0"/>
              <a:t> </a:t>
            </a:r>
            <a:r>
              <a:rPr lang="ru-RU" dirty="0"/>
              <a:t>главное в жизни. От всех неприятностей, от всех бед можно найти только одно избавление – в работе. 6. Когда что-то кончается в жизни, будь то плохое или хорошее, остается пустота. Но пустота, оставшаяся после плохого, заполняется сама собой. Пустоту же после хорошего можно заполнить, только отыскав что-то лучшее… 7. Тот, кто щеголяет эрудицией или ученостью, не имеет ни того, ни другого.</a:t>
            </a:r>
            <a:endParaRPr lang="en-US" dirty="0"/>
          </a:p>
          <a:p>
            <a:endParaRPr lang="ru-RU"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226088" y="3083178"/>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714999" y="3083180"/>
            <a:ext cx="6858002" cy="69164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1642" y="332656"/>
            <a:ext cx="7760716" cy="1143000"/>
          </a:xfrm>
        </p:spPr>
        <p:txBody>
          <a:bodyPr>
            <a:noAutofit/>
          </a:bodyPr>
          <a:lstStyle/>
          <a:p>
            <a:pPr algn="just"/>
            <a:r>
              <a:rPr lang="ru-RU" sz="3200" b="1" dirty="0" smtClean="0"/>
              <a:t> </a:t>
            </a:r>
            <a:r>
              <a:rPr lang="ru-RU" sz="3200" b="1" dirty="0" smtClean="0"/>
              <a:t>  </a:t>
            </a:r>
            <a:r>
              <a:rPr lang="ru-RU" sz="3200" b="1" dirty="0" err="1" smtClean="0"/>
              <a:t>Завдання</a:t>
            </a:r>
            <a:r>
              <a:rPr lang="ru-RU" sz="3200" b="1" dirty="0" smtClean="0"/>
              <a:t> </a:t>
            </a:r>
            <a:r>
              <a:rPr lang="ru-RU" sz="3200" b="1" dirty="0"/>
              <a:t>8. </a:t>
            </a:r>
            <a:r>
              <a:rPr lang="ru-RU" sz="3200" b="1" dirty="0" err="1"/>
              <a:t>Встановити</a:t>
            </a:r>
            <a:r>
              <a:rPr lang="ru-RU" sz="3200" b="1" dirty="0"/>
              <a:t> </a:t>
            </a:r>
            <a:r>
              <a:rPr lang="ru-RU" sz="3200" b="1" dirty="0" err="1"/>
              <a:t>відповідність</a:t>
            </a:r>
            <a:r>
              <a:rPr lang="ru-RU" sz="3200" b="1" dirty="0"/>
              <a:t> </a:t>
            </a:r>
            <a:r>
              <a:rPr lang="ru-RU" sz="3200" b="1" dirty="0" err="1"/>
              <a:t>між</a:t>
            </a:r>
            <a:r>
              <a:rPr lang="ru-RU" sz="3200" b="1" dirty="0"/>
              <a:t> </a:t>
            </a:r>
            <a:r>
              <a:rPr lang="ru-RU" sz="3200" b="1" dirty="0" err="1"/>
              <a:t>стійкими</a:t>
            </a:r>
            <a:r>
              <a:rPr lang="ru-RU" sz="3200" b="1" dirty="0"/>
              <a:t> </a:t>
            </a:r>
            <a:r>
              <a:rPr lang="ru-RU" sz="3200" b="1" dirty="0" err="1"/>
              <a:t>виразами</a:t>
            </a:r>
            <a:r>
              <a:rPr lang="ru-RU" sz="3200" b="1" dirty="0"/>
              <a:t> </a:t>
            </a:r>
            <a:r>
              <a:rPr lang="ru-RU" sz="3200" b="1" dirty="0" err="1"/>
              <a:t>наукової</a:t>
            </a:r>
            <a:r>
              <a:rPr lang="ru-RU" sz="3200" b="1" dirty="0"/>
              <a:t> </a:t>
            </a:r>
            <a:r>
              <a:rPr lang="ru-RU" sz="3200" b="1" dirty="0" err="1"/>
              <a:t>мови</a:t>
            </a:r>
            <a:endParaRPr lang="ru-RU" sz="3200" dirty="0"/>
          </a:p>
        </p:txBody>
      </p:sp>
      <p:sp>
        <p:nvSpPr>
          <p:cNvPr id="3" name="Содержимое 2"/>
          <p:cNvSpPr>
            <a:spLocks noGrp="1"/>
          </p:cNvSpPr>
          <p:nvPr>
            <p:ph idx="1"/>
          </p:nvPr>
        </p:nvSpPr>
        <p:spPr>
          <a:xfrm>
            <a:off x="457200" y="1750294"/>
            <a:ext cx="8229600" cy="5143536"/>
          </a:xfrm>
        </p:spPr>
        <p:txBody>
          <a:bodyPr numCol="2">
            <a:noAutofit/>
          </a:bodyPr>
          <a:lstStyle/>
          <a:p>
            <a:pPr marL="514350" indent="-514350">
              <a:buNone/>
            </a:pPr>
            <a:r>
              <a:rPr lang="ru-RU" sz="2400" b="1" dirty="0"/>
              <a:t> </a:t>
            </a:r>
            <a:endParaRPr lang="en-US" sz="1600" dirty="0"/>
          </a:p>
          <a:p>
            <a:pPr marL="971550" lvl="1" indent="-514350">
              <a:buFont typeface="+mj-lt"/>
              <a:buAutoNum type="arabicPeriod"/>
            </a:pPr>
            <a:r>
              <a:rPr lang="ru-RU" sz="2000" dirty="0"/>
              <a:t>Є </a:t>
            </a:r>
            <a:r>
              <a:rPr lang="ru-RU" sz="2000" dirty="0" err="1"/>
              <a:t>багато</a:t>
            </a:r>
            <a:r>
              <a:rPr lang="ru-RU" sz="2000" dirty="0"/>
              <a:t> альтернатив	</a:t>
            </a:r>
          </a:p>
          <a:p>
            <a:pPr marL="971550" lvl="1" indent="-514350">
              <a:buFont typeface="+mj-lt"/>
              <a:buAutoNum type="arabicPeriod"/>
            </a:pPr>
            <a:r>
              <a:rPr lang="ru-RU" sz="2000" dirty="0"/>
              <a:t>З </a:t>
            </a:r>
            <a:r>
              <a:rPr lang="ru-RU" sz="2000" dirty="0" err="1"/>
              <a:t>іншого</a:t>
            </a:r>
            <a:r>
              <a:rPr lang="ru-RU" sz="2000" dirty="0"/>
              <a:t> боку до теми </a:t>
            </a:r>
            <a:r>
              <a:rPr lang="ru-RU" sz="2000" dirty="0" err="1"/>
              <a:t>підходить</a:t>
            </a:r>
            <a:endParaRPr lang="en-US" sz="2000" dirty="0"/>
          </a:p>
          <a:p>
            <a:pPr marL="971550" lvl="1" indent="-514350">
              <a:buFont typeface="+mj-lt"/>
              <a:buAutoNum type="arabicPeriod"/>
            </a:pPr>
            <a:r>
              <a:rPr lang="en-US" sz="2000" dirty="0"/>
              <a:t>З </a:t>
            </a:r>
            <a:r>
              <a:rPr lang="en-US" sz="2000" dirty="0" err="1"/>
              <a:t>точки</a:t>
            </a:r>
            <a:r>
              <a:rPr lang="en-US" sz="2000" dirty="0"/>
              <a:t> </a:t>
            </a:r>
            <a:r>
              <a:rPr lang="en-US" sz="2000" dirty="0" err="1"/>
              <a:t>зору</a:t>
            </a:r>
            <a:r>
              <a:rPr lang="en-US" sz="2000" dirty="0"/>
              <a:t> </a:t>
            </a:r>
            <a:r>
              <a:rPr lang="en-US" sz="2000" dirty="0" err="1"/>
              <a:t>вимог</a:t>
            </a:r>
            <a:r>
              <a:rPr lang="en-US" sz="2000" dirty="0"/>
              <a:t> </a:t>
            </a:r>
            <a:r>
              <a:rPr lang="en-US" sz="2000" dirty="0" err="1"/>
              <a:t>закону</a:t>
            </a:r>
            <a:endParaRPr lang="en-US" sz="2000" dirty="0"/>
          </a:p>
          <a:p>
            <a:pPr marL="971550" lvl="1" indent="-514350">
              <a:buFont typeface="+mj-lt"/>
              <a:buAutoNum type="arabicPeriod"/>
            </a:pPr>
            <a:r>
              <a:rPr lang="en-US" sz="2000" dirty="0" err="1"/>
              <a:t>Положення</a:t>
            </a:r>
            <a:r>
              <a:rPr lang="en-US" sz="2000" dirty="0"/>
              <a:t> </a:t>
            </a:r>
            <a:r>
              <a:rPr lang="en-US" sz="2000" dirty="0" err="1"/>
              <a:t>підкріплені</a:t>
            </a:r>
            <a:r>
              <a:rPr lang="en-US" sz="2000" dirty="0"/>
              <a:t> </a:t>
            </a:r>
            <a:r>
              <a:rPr lang="en-US" sz="2000" dirty="0" err="1"/>
              <a:t>солідним</a:t>
            </a:r>
            <a:r>
              <a:rPr lang="en-US" sz="2000" dirty="0"/>
              <a:t> </a:t>
            </a:r>
            <a:r>
              <a:rPr lang="en-US" sz="2000" dirty="0" err="1"/>
              <a:t>аргументуванням</a:t>
            </a:r>
            <a:endParaRPr lang="en-US" sz="2000" dirty="0"/>
          </a:p>
          <a:p>
            <a:pPr marL="971550" lvl="1" indent="-514350">
              <a:buFont typeface="+mj-lt"/>
              <a:buAutoNum type="arabicPeriod"/>
            </a:pPr>
            <a:r>
              <a:rPr lang="en-US" sz="2000" dirty="0" err="1"/>
              <a:t>Влучний</a:t>
            </a:r>
            <a:r>
              <a:rPr lang="en-US" sz="2000" dirty="0"/>
              <a:t> </a:t>
            </a:r>
            <a:r>
              <a:rPr lang="en-US" sz="2000" dirty="0" err="1"/>
              <a:t>вираз</a:t>
            </a:r>
            <a:endParaRPr lang="en-US" sz="2000" dirty="0"/>
          </a:p>
          <a:p>
            <a:pPr marL="971550" lvl="1" indent="-514350">
              <a:buFont typeface="+mj-lt"/>
              <a:buAutoNum type="arabicPeriod"/>
            </a:pPr>
            <a:r>
              <a:rPr lang="en-US" sz="2000" dirty="0" err="1"/>
              <a:t>Відсутність</a:t>
            </a:r>
            <a:r>
              <a:rPr lang="en-US" sz="2000" dirty="0"/>
              <a:t> </a:t>
            </a:r>
            <a:r>
              <a:rPr lang="en-US" sz="2000" dirty="0" err="1"/>
              <a:t>мети</a:t>
            </a:r>
            <a:endParaRPr lang="en-US" sz="2000" dirty="0"/>
          </a:p>
          <a:p>
            <a:pPr marL="971550" lvl="1" indent="-514350">
              <a:buFont typeface="+mj-lt"/>
              <a:buAutoNum type="arabicPeriod"/>
            </a:pPr>
            <a:r>
              <a:rPr lang="en-US" sz="2000" dirty="0" err="1"/>
              <a:t>Розходження</a:t>
            </a:r>
            <a:r>
              <a:rPr lang="en-US" sz="2000" dirty="0"/>
              <a:t> в </a:t>
            </a:r>
            <a:r>
              <a:rPr lang="en-US" sz="2000" dirty="0" err="1"/>
              <a:t>поглядах</a:t>
            </a:r>
            <a:endParaRPr lang="en-US" sz="2000" dirty="0"/>
          </a:p>
          <a:p>
            <a:pPr marL="971550" lvl="1" indent="-514350">
              <a:buFont typeface="+mj-lt"/>
              <a:buAutoNum type="arabicPeriod"/>
            </a:pPr>
            <a:r>
              <a:rPr lang="en-US" sz="2000" dirty="0" err="1"/>
              <a:t>Вияснення</a:t>
            </a:r>
            <a:r>
              <a:rPr lang="en-US" sz="2000" dirty="0"/>
              <a:t> </a:t>
            </a:r>
            <a:r>
              <a:rPr lang="en-US" sz="2000" dirty="0" err="1"/>
              <a:t>всіх</a:t>
            </a:r>
            <a:r>
              <a:rPr lang="en-US" sz="2000" dirty="0"/>
              <a:t> </a:t>
            </a:r>
            <a:r>
              <a:rPr lang="en-US" sz="2000" dirty="0" err="1"/>
              <a:t>питань</a:t>
            </a:r>
            <a:endParaRPr lang="en-US" sz="2000" dirty="0"/>
          </a:p>
          <a:p>
            <a:pPr marL="971550" lvl="1" indent="-514350">
              <a:buFont typeface="+mj-lt"/>
              <a:buAutoNum type="arabicPeriod"/>
            </a:pPr>
            <a:r>
              <a:rPr lang="en-US" sz="2000" dirty="0" err="1"/>
              <a:t>Кольоровий</a:t>
            </a:r>
            <a:r>
              <a:rPr lang="en-US" sz="2000" dirty="0"/>
              <a:t> </a:t>
            </a:r>
            <a:r>
              <a:rPr lang="en-US" sz="2000" dirty="0" err="1"/>
              <a:t>вкладиш</a:t>
            </a:r>
            <a:endParaRPr lang="uk-UA" sz="2000" dirty="0"/>
          </a:p>
          <a:p>
            <a:pPr marL="971550" lvl="1" indent="-514350">
              <a:buFont typeface="+mj-lt"/>
              <a:buAutoNum type="arabicPeriod"/>
            </a:pPr>
            <a:endParaRPr lang="uk-UA" sz="1200" dirty="0"/>
          </a:p>
          <a:p>
            <a:pPr marL="971550" lvl="1" indent="-514350">
              <a:buFont typeface="+mj-lt"/>
              <a:buAutoNum type="arabicPeriod"/>
            </a:pPr>
            <a:endParaRPr lang="uk-UA" sz="1200" dirty="0"/>
          </a:p>
          <a:p>
            <a:pPr marL="971550" lvl="1" indent="-514350">
              <a:buFont typeface="+mj-lt"/>
              <a:buAutoNum type="arabicPeriod"/>
            </a:pPr>
            <a:endParaRPr lang="uk-UA" sz="1200" dirty="0"/>
          </a:p>
          <a:p>
            <a:pPr marL="342900" lvl="1" indent="-342900">
              <a:buNone/>
            </a:pPr>
            <a:endParaRPr lang="ru-RU" sz="2400" dirty="0"/>
          </a:p>
          <a:p>
            <a:pPr marL="342900" lvl="1" indent="-342900">
              <a:buFont typeface="Arial" pitchFamily="34" charset="0"/>
              <a:buChar char="•"/>
            </a:pPr>
            <a:r>
              <a:rPr lang="ru-RU" sz="2000" dirty="0"/>
              <a:t>А. </a:t>
            </a:r>
            <a:r>
              <a:rPr lang="ru-RU" sz="2000" dirty="0" err="1"/>
              <a:t>По-іншому</a:t>
            </a:r>
            <a:r>
              <a:rPr lang="ru-RU" sz="2000" dirty="0"/>
              <a:t> тему </a:t>
            </a:r>
            <a:r>
              <a:rPr lang="ru-RU" sz="2000" dirty="0" err="1"/>
              <a:t>висвітлює</a:t>
            </a:r>
            <a:endParaRPr lang="uk-UA" sz="2000" dirty="0"/>
          </a:p>
          <a:p>
            <a:r>
              <a:rPr lang="en-US" sz="2000" dirty="0"/>
              <a:t>Б. </a:t>
            </a:r>
            <a:r>
              <a:rPr lang="en-US" sz="2000" dirty="0" err="1"/>
              <a:t>Влучний</a:t>
            </a:r>
            <a:r>
              <a:rPr lang="en-US" sz="2000" dirty="0"/>
              <a:t> </a:t>
            </a:r>
            <a:r>
              <a:rPr lang="en-US" sz="2000" dirty="0" err="1"/>
              <a:t>вислів</a:t>
            </a:r>
            <a:r>
              <a:rPr lang="en-US" sz="2000" dirty="0"/>
              <a:t> </a:t>
            </a:r>
          </a:p>
          <a:p>
            <a:r>
              <a:rPr lang="en-US" sz="2000" dirty="0"/>
              <a:t>В. </a:t>
            </a:r>
            <a:r>
              <a:rPr lang="en-US" sz="2000" dirty="0" err="1"/>
              <a:t>Положення</a:t>
            </a:r>
            <a:r>
              <a:rPr lang="en-US" sz="2000" dirty="0"/>
              <a:t> </a:t>
            </a:r>
            <a:r>
              <a:rPr lang="en-US" sz="2000" dirty="0" err="1"/>
              <a:t>підкріплені</a:t>
            </a:r>
            <a:r>
              <a:rPr lang="en-US" sz="2000" dirty="0"/>
              <a:t> </a:t>
            </a:r>
            <a:r>
              <a:rPr lang="en-US" sz="2000" dirty="0" err="1"/>
              <a:t>солідною</a:t>
            </a:r>
            <a:r>
              <a:rPr lang="en-US" sz="2000" dirty="0"/>
              <a:t> </a:t>
            </a:r>
            <a:r>
              <a:rPr lang="en-US" sz="2000" dirty="0" err="1"/>
              <a:t>аргументацією</a:t>
            </a:r>
            <a:endParaRPr lang="en-US" sz="2000" dirty="0"/>
          </a:p>
          <a:p>
            <a:r>
              <a:rPr lang="en-US" sz="2000" dirty="0"/>
              <a:t>Г. </a:t>
            </a:r>
            <a:r>
              <a:rPr lang="en-US" sz="2000" dirty="0" err="1"/>
              <a:t>Брак</a:t>
            </a:r>
            <a:r>
              <a:rPr lang="en-US" sz="2000" dirty="0"/>
              <a:t> </a:t>
            </a:r>
            <a:r>
              <a:rPr lang="en-US" sz="2000" dirty="0" err="1"/>
              <a:t>мети</a:t>
            </a:r>
            <a:endParaRPr lang="en-US" sz="2000" dirty="0"/>
          </a:p>
          <a:p>
            <a:r>
              <a:rPr lang="ru-RU" sz="2000" dirty="0"/>
              <a:t>Д. </a:t>
            </a:r>
            <a:r>
              <a:rPr lang="ru-RU" sz="2000" dirty="0" err="1"/>
              <a:t>З’ясування</a:t>
            </a:r>
            <a:r>
              <a:rPr lang="ru-RU" sz="2000" dirty="0"/>
              <a:t> </a:t>
            </a:r>
            <a:r>
              <a:rPr lang="ru-RU" sz="2000" dirty="0" err="1"/>
              <a:t>всіх</a:t>
            </a:r>
            <a:r>
              <a:rPr lang="ru-RU" sz="2000" dirty="0"/>
              <a:t> </a:t>
            </a:r>
            <a:r>
              <a:rPr lang="ru-RU" sz="2000" dirty="0" err="1"/>
              <a:t>питань</a:t>
            </a:r>
            <a:r>
              <a:rPr lang="ru-RU" sz="2000" dirty="0"/>
              <a:t> </a:t>
            </a:r>
            <a:endParaRPr lang="ru-RU" sz="2000" dirty="0" smtClean="0"/>
          </a:p>
          <a:p>
            <a:r>
              <a:rPr lang="ru-RU" sz="2000" dirty="0" smtClean="0"/>
              <a:t>Е</a:t>
            </a:r>
            <a:r>
              <a:rPr lang="ru-RU" sz="2000" dirty="0"/>
              <a:t>. Є альтернатива</a:t>
            </a:r>
            <a:endParaRPr lang="en-US" sz="2000" dirty="0"/>
          </a:p>
          <a:p>
            <a:r>
              <a:rPr lang="ru-RU" sz="2000" dirty="0"/>
              <a:t>Є. З </a:t>
            </a:r>
            <a:r>
              <a:rPr lang="ru-RU" sz="2000" dirty="0" err="1"/>
              <a:t>погляду</a:t>
            </a:r>
            <a:r>
              <a:rPr lang="ru-RU" sz="2000" dirty="0"/>
              <a:t> права</a:t>
            </a:r>
            <a:endParaRPr lang="en-US" sz="2000" dirty="0"/>
          </a:p>
          <a:p>
            <a:r>
              <a:rPr lang="ru-RU" sz="2000" dirty="0"/>
              <a:t>Ж. </a:t>
            </a:r>
            <a:r>
              <a:rPr lang="ru-RU" sz="2000" dirty="0" err="1"/>
              <a:t>Розбіжності</a:t>
            </a:r>
            <a:r>
              <a:rPr lang="ru-RU" sz="2000" dirty="0"/>
              <a:t> в </a:t>
            </a:r>
            <a:r>
              <a:rPr lang="ru-RU" sz="2000" dirty="0" err="1"/>
              <a:t>поглядах</a:t>
            </a:r>
            <a:r>
              <a:rPr lang="ru-RU" sz="2000" dirty="0"/>
              <a:t> </a:t>
            </a:r>
            <a:endParaRPr lang="ru-RU" sz="2000" dirty="0" smtClean="0"/>
          </a:p>
          <a:p>
            <a:r>
              <a:rPr lang="ru-RU" sz="2000" dirty="0" smtClean="0"/>
              <a:t>З</a:t>
            </a:r>
            <a:r>
              <a:rPr lang="ru-RU" sz="2000" dirty="0"/>
              <a:t>. </a:t>
            </a:r>
            <a:r>
              <a:rPr lang="ru-RU" sz="2000" dirty="0" err="1"/>
              <a:t>Кольорова</a:t>
            </a:r>
            <a:r>
              <a:rPr lang="ru-RU" sz="2000" dirty="0"/>
              <a:t> вкладка</a:t>
            </a:r>
            <a:endParaRPr lang="en-US" sz="2000" dirty="0"/>
          </a:p>
          <a:p>
            <a:endParaRPr lang="ru-RU" sz="2000"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369178" y="3083178"/>
            <a:ext cx="6858002" cy="69164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b="1" dirty="0" err="1"/>
              <a:t>План</a:t>
            </a:r>
            <a:r>
              <a:rPr lang="en-US" b="1" dirty="0"/>
              <a:t/>
            </a:r>
            <a:br>
              <a:rPr lang="en-US" b="1" dirty="0"/>
            </a:br>
            <a:endParaRPr lang="ru-RU" b="1" dirty="0"/>
          </a:p>
        </p:txBody>
      </p:sp>
      <p:sp>
        <p:nvSpPr>
          <p:cNvPr id="3" name="Содержимое 2"/>
          <p:cNvSpPr>
            <a:spLocks noGrp="1"/>
          </p:cNvSpPr>
          <p:nvPr>
            <p:ph idx="1"/>
          </p:nvPr>
        </p:nvSpPr>
        <p:spPr>
          <a:xfrm>
            <a:off x="457200" y="857232"/>
            <a:ext cx="8229600" cy="5268931"/>
          </a:xfrm>
        </p:spPr>
        <p:txBody>
          <a:bodyPr>
            <a:noAutofit/>
          </a:bodyPr>
          <a:lstStyle/>
          <a:p>
            <a:pPr marL="1200150" lvl="1" indent="-742950">
              <a:buFont typeface="+mj-lt"/>
              <a:buAutoNum type="arabicPeriod"/>
            </a:pPr>
            <a:r>
              <a:rPr lang="ru-RU" sz="3600" dirty="0" err="1"/>
              <a:t>Особливості</a:t>
            </a:r>
            <a:r>
              <a:rPr lang="ru-RU" sz="3600" dirty="0"/>
              <a:t> </a:t>
            </a:r>
            <a:r>
              <a:rPr lang="ru-RU" sz="3600" dirty="0" err="1"/>
              <a:t>фразеологічної</a:t>
            </a:r>
            <a:r>
              <a:rPr lang="ru-RU" sz="3600" dirty="0"/>
              <a:t> </a:t>
            </a:r>
            <a:r>
              <a:rPr lang="ru-RU" sz="3600" dirty="0" err="1"/>
              <a:t>системи</a:t>
            </a:r>
            <a:r>
              <a:rPr lang="ru-RU" sz="3600" dirty="0"/>
              <a:t> </a:t>
            </a:r>
            <a:r>
              <a:rPr lang="ru-RU" sz="3600" dirty="0" err="1"/>
              <a:t>української</a:t>
            </a:r>
            <a:r>
              <a:rPr lang="ru-RU" sz="3600" dirty="0"/>
              <a:t> </a:t>
            </a:r>
            <a:r>
              <a:rPr lang="ru-RU" sz="3600" dirty="0" err="1" smtClean="0"/>
              <a:t>мови</a:t>
            </a:r>
            <a:r>
              <a:rPr lang="ru-RU" sz="3600" dirty="0" smtClean="0"/>
              <a:t>.</a:t>
            </a:r>
            <a:endParaRPr lang="uk-UA" sz="2400" dirty="0" smtClean="0"/>
          </a:p>
          <a:p>
            <a:pPr marL="1200150" lvl="1" indent="-742950">
              <a:buFont typeface="+mj-lt"/>
              <a:buAutoNum type="arabicPeriod"/>
            </a:pPr>
            <a:r>
              <a:rPr lang="en-US" sz="3600" dirty="0" err="1" smtClean="0"/>
              <a:t>Класифікація</a:t>
            </a:r>
            <a:r>
              <a:rPr lang="en-US" sz="3600" dirty="0" smtClean="0"/>
              <a:t> </a:t>
            </a:r>
            <a:r>
              <a:rPr lang="en-US" sz="3600" dirty="0" err="1"/>
              <a:t>фразеологічних</a:t>
            </a:r>
            <a:r>
              <a:rPr lang="en-US" sz="3600" dirty="0"/>
              <a:t> </a:t>
            </a:r>
            <a:r>
              <a:rPr lang="en-US" sz="3600" dirty="0" err="1" smtClean="0"/>
              <a:t>одиниць</a:t>
            </a:r>
            <a:r>
              <a:rPr lang="en-US" sz="3600" dirty="0" smtClean="0"/>
              <a:t>.</a:t>
            </a:r>
            <a:endParaRPr lang="uk-UA" sz="2400" dirty="0" smtClean="0"/>
          </a:p>
          <a:p>
            <a:pPr marL="1200150" lvl="1" indent="-742950">
              <a:buFont typeface="+mj-lt"/>
              <a:buAutoNum type="arabicPeriod"/>
            </a:pPr>
            <a:r>
              <a:rPr lang="ru-RU" sz="3600" dirty="0" err="1" smtClean="0"/>
              <a:t>Фразеологічні</a:t>
            </a:r>
            <a:r>
              <a:rPr lang="ru-RU" sz="3600" dirty="0" smtClean="0"/>
              <a:t> </a:t>
            </a:r>
            <a:r>
              <a:rPr lang="ru-RU" sz="3600" dirty="0" err="1"/>
              <a:t>одиниці</a:t>
            </a:r>
            <a:r>
              <a:rPr lang="ru-RU" sz="3600" dirty="0"/>
              <a:t> у </a:t>
            </a:r>
            <a:r>
              <a:rPr lang="ru-RU" sz="3600" dirty="0" err="1"/>
              <a:t>науковому</a:t>
            </a:r>
            <a:r>
              <a:rPr lang="ru-RU" sz="3600" dirty="0"/>
              <a:t> </a:t>
            </a:r>
            <a:r>
              <a:rPr lang="ru-RU" sz="3600" dirty="0" err="1" smtClean="0"/>
              <a:t>мовленні</a:t>
            </a:r>
            <a:r>
              <a:rPr lang="ru-RU" sz="3600" dirty="0" smtClean="0"/>
              <a:t>.</a:t>
            </a:r>
            <a:endParaRPr lang="uk-UA" sz="2400" dirty="0" smtClean="0"/>
          </a:p>
          <a:p>
            <a:pPr marL="1200150" lvl="1" indent="-742950">
              <a:buFont typeface="+mj-lt"/>
              <a:buAutoNum type="arabicPeriod"/>
            </a:pPr>
            <a:r>
              <a:rPr lang="en-US" sz="3600" dirty="0" err="1" smtClean="0"/>
              <a:t>Джерела</a:t>
            </a:r>
            <a:r>
              <a:rPr lang="en-US" sz="3600" dirty="0" smtClean="0"/>
              <a:t> </a:t>
            </a:r>
            <a:r>
              <a:rPr lang="en-US" sz="3600" dirty="0" err="1"/>
              <a:t>української</a:t>
            </a:r>
            <a:r>
              <a:rPr lang="en-US" sz="3600" dirty="0"/>
              <a:t> </a:t>
            </a:r>
            <a:r>
              <a:rPr lang="en-US" sz="3600" dirty="0" err="1"/>
              <a:t>фразеології</a:t>
            </a:r>
            <a:r>
              <a:rPr lang="en-US" sz="3600" dirty="0"/>
              <a:t>.</a:t>
            </a:r>
            <a:endParaRPr lang="en-US" sz="2400" dirty="0"/>
          </a:p>
          <a:p>
            <a:pPr marL="514350" indent="-514350">
              <a:buFont typeface="+mj-lt"/>
              <a:buAutoNum type="arabicParenR"/>
            </a:pPr>
            <a:endParaRPr lang="ru-RU" sz="4000"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369178" y="3083178"/>
            <a:ext cx="6858002" cy="69164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6600" b="1" dirty="0" err="1"/>
              <a:t>Література</a:t>
            </a:r>
            <a:endParaRPr lang="ru-RU" sz="6600" dirty="0"/>
          </a:p>
        </p:txBody>
      </p:sp>
      <p:sp>
        <p:nvSpPr>
          <p:cNvPr id="3" name="Содержимое 2"/>
          <p:cNvSpPr>
            <a:spLocks noGrp="1"/>
          </p:cNvSpPr>
          <p:nvPr>
            <p:ph idx="1"/>
          </p:nvPr>
        </p:nvSpPr>
        <p:spPr>
          <a:xfrm>
            <a:off x="691642" y="1600200"/>
            <a:ext cx="7995158" cy="4525963"/>
          </a:xfrm>
        </p:spPr>
        <p:txBody>
          <a:bodyPr>
            <a:noAutofit/>
          </a:bodyPr>
          <a:lstStyle/>
          <a:p>
            <a:pPr marL="514350" indent="-514350">
              <a:buAutoNum type="arabicPeriod"/>
            </a:pPr>
            <a:r>
              <a:rPr lang="ru-RU" sz="1800" i="1" dirty="0" err="1" smtClean="0"/>
              <a:t>Ботвина</a:t>
            </a:r>
            <a:r>
              <a:rPr lang="ru-RU" sz="1800" i="1" dirty="0" smtClean="0"/>
              <a:t> Н.В</a:t>
            </a:r>
            <a:r>
              <a:rPr lang="ru-RU" sz="1800" dirty="0" smtClean="0"/>
              <a:t>. </a:t>
            </a:r>
            <a:r>
              <a:rPr lang="ru-RU" sz="1800" dirty="0" err="1" smtClean="0"/>
              <a:t>Офіційно-діловий</a:t>
            </a:r>
            <a:r>
              <a:rPr lang="ru-RU" sz="1800" dirty="0" smtClean="0"/>
              <a:t> та </a:t>
            </a:r>
            <a:r>
              <a:rPr lang="ru-RU" sz="1800" dirty="0" err="1" smtClean="0"/>
              <a:t>науковий</a:t>
            </a:r>
            <a:r>
              <a:rPr lang="ru-RU" sz="1800" dirty="0" smtClean="0"/>
              <a:t> </a:t>
            </a:r>
            <a:r>
              <a:rPr lang="ru-RU" sz="1800" dirty="0" err="1" smtClean="0"/>
              <a:t>стилі</a:t>
            </a:r>
            <a:r>
              <a:rPr lang="ru-RU" sz="1800" dirty="0" smtClean="0"/>
              <a:t> </a:t>
            </a:r>
            <a:r>
              <a:rPr lang="ru-RU" sz="1800" dirty="0" err="1" smtClean="0"/>
              <a:t>української</a:t>
            </a:r>
            <a:r>
              <a:rPr lang="ru-RU" sz="1800" dirty="0" smtClean="0"/>
              <a:t> </a:t>
            </a:r>
            <a:r>
              <a:rPr lang="ru-RU" sz="1800" dirty="0" err="1" smtClean="0"/>
              <a:t>мови</a:t>
            </a:r>
            <a:r>
              <a:rPr lang="ru-RU" sz="1800" dirty="0" smtClean="0"/>
              <a:t>. К. : Артек, 1998.</a:t>
            </a:r>
            <a:endParaRPr lang="uk-UA" sz="1800" dirty="0" smtClean="0"/>
          </a:p>
          <a:p>
            <a:pPr marL="514350" indent="-514350">
              <a:buAutoNum type="arabicPeriod"/>
            </a:pPr>
            <a:r>
              <a:rPr lang="ru-RU" sz="1800" i="1" dirty="0" err="1" smtClean="0"/>
              <a:t>Мацюк</a:t>
            </a:r>
            <a:r>
              <a:rPr lang="ru-RU" sz="1800" i="1" dirty="0" smtClean="0"/>
              <a:t> З. </a:t>
            </a:r>
            <a:r>
              <a:rPr lang="ru-RU" sz="1800" dirty="0" err="1" smtClean="0"/>
              <a:t>Українська</a:t>
            </a:r>
            <a:r>
              <a:rPr lang="ru-RU" sz="1800" dirty="0" smtClean="0"/>
              <a:t> </a:t>
            </a:r>
            <a:r>
              <a:rPr lang="ru-RU" sz="1800" dirty="0" err="1" smtClean="0"/>
              <a:t>мова</a:t>
            </a:r>
            <a:r>
              <a:rPr lang="ru-RU" sz="1800" dirty="0" smtClean="0"/>
              <a:t> </a:t>
            </a:r>
            <a:r>
              <a:rPr lang="ru-RU" sz="1800" dirty="0" err="1" smtClean="0"/>
              <a:t>професійного</a:t>
            </a:r>
            <a:r>
              <a:rPr lang="ru-RU" sz="1800" dirty="0" smtClean="0"/>
              <a:t> </a:t>
            </a:r>
            <a:r>
              <a:rPr lang="ru-RU" sz="1800" dirty="0" err="1" smtClean="0"/>
              <a:t>спрямування</a:t>
            </a:r>
            <a:r>
              <a:rPr lang="ru-RU" sz="1800" dirty="0" smtClean="0"/>
              <a:t>. К. : </a:t>
            </a:r>
            <a:r>
              <a:rPr lang="ru-RU" sz="1800" dirty="0" err="1" smtClean="0"/>
              <a:t>Каравела</a:t>
            </a:r>
            <a:r>
              <a:rPr lang="ru-RU" sz="1800" dirty="0" smtClean="0"/>
              <a:t>, 2007.</a:t>
            </a:r>
            <a:endParaRPr lang="uk-UA" sz="1800" dirty="0" smtClean="0"/>
          </a:p>
          <a:p>
            <a:pPr marL="514350" indent="-514350">
              <a:buAutoNum type="arabicPeriod"/>
            </a:pPr>
            <a:r>
              <a:rPr lang="ru-RU" sz="1800" i="1" dirty="0" err="1" smtClean="0"/>
              <a:t>Мацько</a:t>
            </a:r>
            <a:r>
              <a:rPr lang="ru-RU" sz="1800" i="1" dirty="0" smtClean="0"/>
              <a:t> Л.І. </a:t>
            </a:r>
            <a:r>
              <a:rPr lang="ru-RU" sz="1800" dirty="0" smtClean="0"/>
              <a:t>Культура </a:t>
            </a:r>
            <a:r>
              <a:rPr lang="ru-RU" sz="1800" dirty="0" err="1" smtClean="0"/>
              <a:t>української</a:t>
            </a:r>
            <a:r>
              <a:rPr lang="ru-RU" sz="1800" dirty="0" smtClean="0"/>
              <a:t> </a:t>
            </a:r>
            <a:r>
              <a:rPr lang="ru-RU" sz="1800" dirty="0" err="1" smtClean="0"/>
              <a:t>фахової</a:t>
            </a:r>
            <a:r>
              <a:rPr lang="ru-RU" sz="1800" dirty="0" smtClean="0"/>
              <a:t> </a:t>
            </a:r>
            <a:r>
              <a:rPr lang="ru-RU" sz="1800" dirty="0" err="1" smtClean="0"/>
              <a:t>мови</a:t>
            </a:r>
            <a:r>
              <a:rPr lang="ru-RU" sz="1800" dirty="0" smtClean="0"/>
              <a:t>. К.: ВЦ «</a:t>
            </a:r>
            <a:r>
              <a:rPr lang="ru-RU" sz="1800" dirty="0" err="1" smtClean="0"/>
              <a:t>Академія</a:t>
            </a:r>
            <a:r>
              <a:rPr lang="ru-RU" sz="1800" dirty="0" smtClean="0"/>
              <a:t>», 2007.</a:t>
            </a:r>
            <a:endParaRPr lang="uk-UA" sz="1800" dirty="0" smtClean="0"/>
          </a:p>
          <a:p>
            <a:pPr marL="514350" indent="-514350">
              <a:buAutoNum type="arabicPeriod"/>
            </a:pPr>
            <a:r>
              <a:rPr lang="ru-RU" sz="1800" i="1" dirty="0" err="1" smtClean="0"/>
              <a:t>Онуфрієнко</a:t>
            </a:r>
            <a:r>
              <a:rPr lang="ru-RU" sz="1800" i="1" dirty="0" smtClean="0"/>
              <a:t> Г.С. </a:t>
            </a:r>
            <a:r>
              <a:rPr lang="ru-RU" sz="1800" dirty="0" err="1" smtClean="0"/>
              <a:t>Науковий</a:t>
            </a:r>
            <a:r>
              <a:rPr lang="ru-RU" sz="1800" dirty="0" smtClean="0"/>
              <a:t> стиль </a:t>
            </a:r>
            <a:r>
              <a:rPr lang="ru-RU" sz="1800" dirty="0" err="1" smtClean="0"/>
              <a:t>української</a:t>
            </a:r>
            <a:r>
              <a:rPr lang="ru-RU" sz="1800" dirty="0" smtClean="0"/>
              <a:t> </a:t>
            </a:r>
            <a:r>
              <a:rPr lang="ru-RU" sz="1800" dirty="0" err="1" smtClean="0"/>
              <a:t>мови</a:t>
            </a:r>
            <a:r>
              <a:rPr lang="ru-RU" sz="1800" dirty="0" smtClean="0"/>
              <a:t> : </a:t>
            </a:r>
            <a:r>
              <a:rPr lang="ru-RU" sz="1800" dirty="0" err="1" smtClean="0"/>
              <a:t>навчальний</a:t>
            </a:r>
            <a:r>
              <a:rPr lang="ru-RU" sz="1800" dirty="0" smtClean="0"/>
              <a:t> </a:t>
            </a:r>
            <a:r>
              <a:rPr lang="ru-RU" sz="1800" dirty="0" err="1" smtClean="0"/>
              <a:t>посібник</a:t>
            </a:r>
            <a:r>
              <a:rPr lang="ru-RU" sz="1800" dirty="0" smtClean="0"/>
              <a:t> </a:t>
            </a:r>
            <a:r>
              <a:rPr lang="ru-RU" sz="1800" dirty="0" err="1" smtClean="0"/>
              <a:t>з</a:t>
            </a:r>
            <a:r>
              <a:rPr lang="ru-RU" sz="1800" dirty="0" smtClean="0"/>
              <a:t> </a:t>
            </a:r>
            <a:r>
              <a:rPr lang="ru-RU" sz="1800" dirty="0" err="1" smtClean="0"/>
              <a:t>алгоритмічними</a:t>
            </a:r>
            <a:r>
              <a:rPr lang="ru-RU" sz="1800" dirty="0" smtClean="0"/>
              <a:t> </a:t>
            </a:r>
            <a:r>
              <a:rPr lang="ru-RU" sz="1800" dirty="0" err="1" smtClean="0"/>
              <a:t>приписами</a:t>
            </a:r>
            <a:r>
              <a:rPr lang="ru-RU" sz="1800" dirty="0" smtClean="0"/>
              <a:t>. 2-ге вид. </a:t>
            </a:r>
            <a:r>
              <a:rPr lang="ru-RU" sz="1800" dirty="0" err="1" smtClean="0"/>
              <a:t>перероб</a:t>
            </a:r>
            <a:r>
              <a:rPr lang="ru-RU" sz="1800" dirty="0" smtClean="0"/>
              <a:t>. та доп. К. : Центр </a:t>
            </a:r>
            <a:r>
              <a:rPr lang="ru-RU" sz="1800" dirty="0" err="1" smtClean="0"/>
              <a:t>навч</a:t>
            </a:r>
            <a:r>
              <a:rPr lang="ru-RU" sz="1800" dirty="0" smtClean="0"/>
              <a:t>. </a:t>
            </a:r>
            <a:r>
              <a:rPr lang="ru-RU" sz="1800" dirty="0" err="1" smtClean="0"/>
              <a:t>л-ри</a:t>
            </a:r>
            <a:r>
              <a:rPr lang="ru-RU" sz="1800" dirty="0" smtClean="0"/>
              <a:t>, 2009. 392 с.</a:t>
            </a:r>
            <a:endParaRPr lang="uk-UA" sz="1800" dirty="0" smtClean="0"/>
          </a:p>
          <a:p>
            <a:pPr marL="514350" indent="-514350">
              <a:buAutoNum type="arabicPeriod"/>
            </a:pPr>
            <a:r>
              <a:rPr lang="ru-RU" sz="1800" i="1" dirty="0" err="1" smtClean="0"/>
              <a:t>Селігей</a:t>
            </a:r>
            <a:r>
              <a:rPr lang="ru-RU" sz="1800" i="1" dirty="0" smtClean="0"/>
              <a:t> П.О. </a:t>
            </a:r>
            <a:r>
              <a:rPr lang="ru-RU" sz="1800" dirty="0" err="1" smtClean="0"/>
              <a:t>Науковець</a:t>
            </a:r>
            <a:r>
              <a:rPr lang="ru-RU" sz="1800" dirty="0" smtClean="0"/>
              <a:t> </a:t>
            </a:r>
            <a:r>
              <a:rPr lang="ru-RU" sz="1800" dirty="0" err="1" smtClean="0"/>
              <a:t>і</a:t>
            </a:r>
            <a:r>
              <a:rPr lang="ru-RU" sz="1800" dirty="0" smtClean="0"/>
              <a:t> </a:t>
            </a:r>
            <a:r>
              <a:rPr lang="ru-RU" sz="1800" dirty="0" err="1" smtClean="0"/>
              <a:t>його</a:t>
            </a:r>
            <a:r>
              <a:rPr lang="ru-RU" sz="1800" dirty="0" smtClean="0"/>
              <a:t> </a:t>
            </a:r>
            <a:r>
              <a:rPr lang="ru-RU" sz="1800" dirty="0" err="1" smtClean="0"/>
              <a:t>мова</a:t>
            </a:r>
            <a:r>
              <a:rPr lang="ru-RU" sz="1800" dirty="0" smtClean="0"/>
              <a:t> // </a:t>
            </a:r>
            <a:r>
              <a:rPr lang="ru-RU" sz="1800" dirty="0" err="1" smtClean="0"/>
              <a:t>Українська</a:t>
            </a:r>
            <a:r>
              <a:rPr lang="ru-RU" sz="1800" dirty="0" smtClean="0"/>
              <a:t> </a:t>
            </a:r>
            <a:r>
              <a:rPr lang="ru-RU" sz="1800" dirty="0" err="1" smtClean="0"/>
              <a:t>мова</a:t>
            </a:r>
            <a:r>
              <a:rPr lang="ru-RU" sz="1800" dirty="0" smtClean="0"/>
              <a:t>.  2012.  № 4.  С. 18-28.</a:t>
            </a:r>
            <a:endParaRPr lang="uk-UA" sz="1800" dirty="0" smtClean="0"/>
          </a:p>
          <a:p>
            <a:pPr marL="514350" indent="-514350">
              <a:buAutoNum type="arabicPeriod"/>
            </a:pPr>
            <a:r>
              <a:rPr lang="ru-RU" sz="1800" i="1" dirty="0" err="1" smtClean="0"/>
              <a:t>Семеног</a:t>
            </a:r>
            <a:r>
              <a:rPr lang="ru-RU" sz="1800" i="1" dirty="0" smtClean="0"/>
              <a:t> О.М. </a:t>
            </a:r>
            <a:r>
              <a:rPr lang="ru-RU" sz="1800" dirty="0" smtClean="0"/>
              <a:t>Культура </a:t>
            </a:r>
            <a:r>
              <a:rPr lang="ru-RU" sz="1800" dirty="0" err="1" smtClean="0"/>
              <a:t>наукової</a:t>
            </a:r>
            <a:r>
              <a:rPr lang="ru-RU" sz="1800" dirty="0" smtClean="0"/>
              <a:t> </a:t>
            </a:r>
            <a:r>
              <a:rPr lang="ru-RU" sz="1800" dirty="0" err="1" smtClean="0"/>
              <a:t>української</a:t>
            </a:r>
            <a:r>
              <a:rPr lang="ru-RU" sz="1800" dirty="0" smtClean="0"/>
              <a:t> </a:t>
            </a:r>
            <a:r>
              <a:rPr lang="ru-RU" sz="1800" dirty="0" err="1" smtClean="0"/>
              <a:t>мови</a:t>
            </a:r>
            <a:r>
              <a:rPr lang="ru-RU" sz="1800" dirty="0" smtClean="0"/>
              <a:t> : </a:t>
            </a:r>
            <a:r>
              <a:rPr lang="ru-RU" sz="1800" dirty="0" err="1" smtClean="0"/>
              <a:t>навчальний</a:t>
            </a:r>
            <a:r>
              <a:rPr lang="ru-RU" sz="1800" dirty="0" smtClean="0"/>
              <a:t> </a:t>
            </a:r>
            <a:r>
              <a:rPr lang="ru-RU" sz="1800" dirty="0" err="1" smtClean="0"/>
              <a:t>посібник</a:t>
            </a:r>
            <a:r>
              <a:rPr lang="ru-RU" sz="1800" dirty="0" smtClean="0"/>
              <a:t>.  К. : </a:t>
            </a:r>
            <a:r>
              <a:rPr lang="ru-RU" sz="1800" dirty="0" err="1" smtClean="0"/>
              <a:t>Академія</a:t>
            </a:r>
            <a:r>
              <a:rPr lang="ru-RU" sz="1800" dirty="0" smtClean="0"/>
              <a:t>, 2010. 213 с.</a:t>
            </a:r>
            <a:endParaRPr lang="uk-UA" sz="1800" dirty="0" smtClean="0"/>
          </a:p>
          <a:p>
            <a:pPr marL="514350" indent="-514350">
              <a:buAutoNum type="arabicPeriod"/>
            </a:pPr>
            <a:r>
              <a:rPr lang="ru-RU" sz="1800" i="1" dirty="0" err="1" smtClean="0"/>
              <a:t>Українська</a:t>
            </a:r>
            <a:r>
              <a:rPr lang="ru-RU" sz="1800" i="1" dirty="0" smtClean="0"/>
              <a:t> </a:t>
            </a:r>
            <a:r>
              <a:rPr lang="ru-RU" sz="1800" i="1" dirty="0" err="1" smtClean="0"/>
              <a:t>мова</a:t>
            </a:r>
            <a:r>
              <a:rPr lang="ru-RU" sz="1800" i="1" dirty="0" smtClean="0"/>
              <a:t> за </a:t>
            </a:r>
            <a:r>
              <a:rPr lang="ru-RU" sz="1800" i="1" dirty="0" err="1" smtClean="0"/>
              <a:t>професійним</a:t>
            </a:r>
            <a:r>
              <a:rPr lang="ru-RU" sz="1800" i="1" dirty="0" smtClean="0"/>
              <a:t> </a:t>
            </a:r>
            <a:r>
              <a:rPr lang="ru-RU" sz="1800" i="1" dirty="0" err="1" smtClean="0"/>
              <a:t>спрямуванням</a:t>
            </a:r>
            <a:r>
              <a:rPr lang="ru-RU" sz="1800" dirty="0" smtClean="0"/>
              <a:t>. Практикум. К. : ВЦ «</a:t>
            </a:r>
            <a:r>
              <a:rPr lang="ru-RU" sz="1800" dirty="0" err="1" smtClean="0"/>
              <a:t>Академія</a:t>
            </a:r>
            <a:r>
              <a:rPr lang="ru-RU" sz="1800" dirty="0" smtClean="0"/>
              <a:t>», 2009.</a:t>
            </a:r>
            <a:endParaRPr lang="uk-UA" sz="1800" dirty="0" smtClean="0"/>
          </a:p>
          <a:p>
            <a:pPr marL="514350" indent="-514350">
              <a:buAutoNum type="arabicPeriod"/>
            </a:pPr>
            <a:r>
              <a:rPr lang="ru-RU" sz="1800" i="1" dirty="0" smtClean="0"/>
              <a:t>Шевчук С.В. </a:t>
            </a:r>
            <a:r>
              <a:rPr lang="ru-RU" sz="1800" dirty="0" err="1" smtClean="0"/>
              <a:t>Українська</a:t>
            </a:r>
            <a:r>
              <a:rPr lang="ru-RU" sz="1800" dirty="0" smtClean="0"/>
              <a:t> </a:t>
            </a:r>
            <a:r>
              <a:rPr lang="ru-RU" sz="1800" dirty="0" err="1" smtClean="0"/>
              <a:t>мова</a:t>
            </a:r>
            <a:r>
              <a:rPr lang="ru-RU" sz="1800" dirty="0" smtClean="0"/>
              <a:t> за </a:t>
            </a:r>
            <a:r>
              <a:rPr lang="ru-RU" sz="1800" dirty="0" err="1" smtClean="0"/>
              <a:t>професійним</a:t>
            </a:r>
            <a:r>
              <a:rPr lang="ru-RU" sz="1800" dirty="0" smtClean="0"/>
              <a:t> </a:t>
            </a:r>
            <a:r>
              <a:rPr lang="ru-RU" sz="1800" dirty="0" err="1" smtClean="0"/>
              <a:t>спрямуванням</a:t>
            </a:r>
            <a:r>
              <a:rPr lang="ru-RU" sz="1800" dirty="0" smtClean="0"/>
              <a:t> : </a:t>
            </a:r>
            <a:r>
              <a:rPr lang="ru-RU" sz="1800" dirty="0" err="1" smtClean="0"/>
              <a:t>підручник</a:t>
            </a:r>
            <a:r>
              <a:rPr lang="ru-RU" sz="1800" dirty="0" smtClean="0"/>
              <a:t>.  К. : </a:t>
            </a:r>
            <a:r>
              <a:rPr lang="ru-RU" sz="1800" dirty="0" err="1" smtClean="0"/>
              <a:t>Алерта</a:t>
            </a:r>
            <a:r>
              <a:rPr lang="ru-RU" sz="1800" dirty="0" smtClean="0"/>
              <a:t>, 2010.</a:t>
            </a:r>
            <a:endParaRPr lang="uk-UA" sz="1800" dirty="0" smtClean="0"/>
          </a:p>
          <a:p>
            <a:pPr marL="514350" indent="-514350">
              <a:buAutoNum type="arabicPeriod"/>
            </a:pPr>
            <a:r>
              <a:rPr lang="ru-RU" sz="1800" i="1" dirty="0" smtClean="0"/>
              <a:t>Ярема С. </a:t>
            </a:r>
            <a:r>
              <a:rPr lang="ru-RU" sz="1800" dirty="0" smtClean="0"/>
              <a:t>На теми </a:t>
            </a:r>
            <a:r>
              <a:rPr lang="ru-RU" sz="1800" dirty="0" err="1" smtClean="0"/>
              <a:t>української</a:t>
            </a:r>
            <a:r>
              <a:rPr lang="ru-RU" sz="1800" dirty="0" smtClean="0"/>
              <a:t> </a:t>
            </a:r>
            <a:r>
              <a:rPr lang="ru-RU" sz="1800" dirty="0" err="1" smtClean="0"/>
              <a:t>наукової</a:t>
            </a:r>
            <a:r>
              <a:rPr lang="ru-RU" sz="1800" dirty="0" smtClean="0"/>
              <a:t> </a:t>
            </a:r>
            <a:r>
              <a:rPr lang="ru-RU" sz="1800" dirty="0" err="1" smtClean="0"/>
              <a:t>мови</a:t>
            </a:r>
            <a:r>
              <a:rPr lang="ru-RU" sz="1800" dirty="0" smtClean="0"/>
              <a:t>. </a:t>
            </a:r>
            <a:r>
              <a:rPr lang="ru-RU" sz="1800" dirty="0" err="1" smtClean="0"/>
              <a:t>Львів</a:t>
            </a:r>
            <a:r>
              <a:rPr lang="ru-RU" sz="1800" dirty="0" smtClean="0"/>
              <a:t>, 2002. 44 с.</a:t>
            </a:r>
            <a:endParaRPr lang="ru-RU" sz="1600" dirty="0" smtClean="0"/>
          </a:p>
          <a:p>
            <a:pPr>
              <a:buNone/>
            </a:pPr>
            <a:endParaRPr lang="ru-RU" sz="1600"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369178" y="3083178"/>
            <a:ext cx="6858002" cy="69164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err="1"/>
              <a:t>Запитання</a:t>
            </a:r>
            <a:r>
              <a:rPr lang="en-US" b="1" dirty="0"/>
              <a:t> </a:t>
            </a:r>
            <a:r>
              <a:rPr lang="en-US" b="1" dirty="0" err="1"/>
              <a:t>для</a:t>
            </a:r>
            <a:r>
              <a:rPr lang="en-US" b="1" dirty="0"/>
              <a:t> </a:t>
            </a:r>
            <a:r>
              <a:rPr lang="en-US" b="1" dirty="0" err="1"/>
              <a:t>самоперевірки</a:t>
            </a:r>
            <a:endParaRPr lang="ru-RU" dirty="0"/>
          </a:p>
        </p:txBody>
      </p:sp>
      <p:sp>
        <p:nvSpPr>
          <p:cNvPr id="3" name="Содержимое 2"/>
          <p:cNvSpPr>
            <a:spLocks noGrp="1"/>
          </p:cNvSpPr>
          <p:nvPr>
            <p:ph idx="1"/>
          </p:nvPr>
        </p:nvSpPr>
        <p:spPr>
          <a:xfrm>
            <a:off x="691642" y="1600200"/>
            <a:ext cx="7995158" cy="4525963"/>
          </a:xfrm>
        </p:spPr>
        <p:txBody>
          <a:bodyPr>
            <a:noAutofit/>
          </a:bodyPr>
          <a:lstStyle/>
          <a:p>
            <a:pPr marL="514350" lvl="0" indent="-514350">
              <a:buFont typeface="+mj-lt"/>
              <a:buAutoNum type="arabicParenR"/>
            </a:pPr>
            <a:r>
              <a:rPr lang="en-US" sz="3600" dirty="0" err="1"/>
              <a:t>Що</a:t>
            </a:r>
            <a:r>
              <a:rPr lang="en-US" sz="3600" dirty="0"/>
              <a:t> </a:t>
            </a:r>
            <a:r>
              <a:rPr lang="en-US" sz="3600" dirty="0" err="1"/>
              <a:t>вивчає</a:t>
            </a:r>
            <a:r>
              <a:rPr lang="en-US" sz="3600" dirty="0"/>
              <a:t> </a:t>
            </a:r>
            <a:r>
              <a:rPr lang="en-US" sz="3600" dirty="0" err="1"/>
              <a:t>фразеологія</a:t>
            </a:r>
            <a:r>
              <a:rPr lang="en-US" sz="3600" dirty="0"/>
              <a:t>?</a:t>
            </a:r>
          </a:p>
          <a:p>
            <a:pPr marL="514350" lvl="0" indent="-514350">
              <a:buFont typeface="+mj-lt"/>
              <a:buAutoNum type="arabicParenR"/>
            </a:pPr>
            <a:r>
              <a:rPr lang="en-US" sz="3600" dirty="0" err="1"/>
              <a:t>Класифікація</a:t>
            </a:r>
            <a:r>
              <a:rPr lang="en-US" sz="3600" dirty="0"/>
              <a:t> </a:t>
            </a:r>
            <a:r>
              <a:rPr lang="en-US" sz="3600" dirty="0" err="1"/>
              <a:t>фразеологічних</a:t>
            </a:r>
            <a:r>
              <a:rPr lang="en-US" sz="3600" dirty="0"/>
              <a:t> </a:t>
            </a:r>
            <a:r>
              <a:rPr lang="en-US" sz="3600" dirty="0" err="1"/>
              <a:t>одиниць</a:t>
            </a:r>
            <a:r>
              <a:rPr lang="en-US" sz="3600" dirty="0"/>
              <a:t>.</a:t>
            </a:r>
          </a:p>
          <a:p>
            <a:pPr marL="514350" lvl="0" indent="-514350">
              <a:buFont typeface="+mj-lt"/>
              <a:buAutoNum type="arabicParenR"/>
            </a:pPr>
            <a:r>
              <a:rPr lang="ru-RU" sz="3600" dirty="0" err="1"/>
              <a:t>Охарактеризувати</a:t>
            </a:r>
            <a:r>
              <a:rPr lang="ru-RU" sz="3600" dirty="0"/>
              <a:t> </a:t>
            </a:r>
            <a:r>
              <a:rPr lang="ru-RU" sz="3600" dirty="0" err="1"/>
              <a:t>місце</a:t>
            </a:r>
            <a:r>
              <a:rPr lang="ru-RU" sz="3600" dirty="0"/>
              <a:t> </a:t>
            </a:r>
            <a:r>
              <a:rPr lang="ru-RU" sz="3600" dirty="0" err="1"/>
              <a:t>фразеологізмів</a:t>
            </a:r>
            <a:r>
              <a:rPr lang="ru-RU" sz="3600" dirty="0"/>
              <a:t> у </a:t>
            </a:r>
            <a:r>
              <a:rPr lang="ru-RU" sz="3600" dirty="0" err="1"/>
              <a:t>науковому</a:t>
            </a:r>
            <a:r>
              <a:rPr lang="ru-RU" sz="3600" dirty="0"/>
              <a:t> </a:t>
            </a:r>
            <a:r>
              <a:rPr lang="ru-RU" sz="3600" dirty="0" err="1"/>
              <a:t>мовленні</a:t>
            </a:r>
            <a:r>
              <a:rPr lang="ru-RU" sz="3600" dirty="0"/>
              <a:t>.</a:t>
            </a:r>
            <a:endParaRPr lang="en-US" sz="3600" dirty="0"/>
          </a:p>
          <a:p>
            <a:pPr marL="514350" lvl="0" indent="-514350">
              <a:buFont typeface="+mj-lt"/>
              <a:buAutoNum type="arabicParenR"/>
            </a:pPr>
            <a:r>
              <a:rPr lang="ru-RU" sz="3600" dirty="0" err="1"/>
              <a:t>Що</a:t>
            </a:r>
            <a:r>
              <a:rPr lang="ru-RU" sz="3600" dirty="0"/>
              <a:t> </a:t>
            </a:r>
            <a:r>
              <a:rPr lang="ru-RU" sz="3600" dirty="0" err="1"/>
              <a:t>є</a:t>
            </a:r>
            <a:r>
              <a:rPr lang="ru-RU" sz="3600" dirty="0"/>
              <a:t> </a:t>
            </a:r>
            <a:r>
              <a:rPr lang="ru-RU" sz="3600" dirty="0" err="1"/>
              <a:t>джерелами</a:t>
            </a:r>
            <a:r>
              <a:rPr lang="ru-RU" sz="3600" dirty="0"/>
              <a:t> </a:t>
            </a:r>
            <a:r>
              <a:rPr lang="ru-RU" sz="3600" dirty="0" err="1"/>
              <a:t>української</a:t>
            </a:r>
            <a:r>
              <a:rPr lang="ru-RU" sz="3600" dirty="0"/>
              <a:t> </a:t>
            </a:r>
            <a:r>
              <a:rPr lang="ru-RU" sz="3600" dirty="0" err="1"/>
              <a:t>фразеології</a:t>
            </a:r>
            <a:r>
              <a:rPr lang="ru-RU" sz="3600" dirty="0"/>
              <a:t>?</a:t>
            </a:r>
            <a:endParaRPr lang="en-US" sz="3600" dirty="0"/>
          </a:p>
          <a:p>
            <a:pPr marL="514350" indent="-514350">
              <a:buFont typeface="+mj-lt"/>
              <a:buAutoNum type="arabicParenR"/>
            </a:pPr>
            <a:endParaRPr lang="ru-RU" sz="3600"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369178" y="3083178"/>
            <a:ext cx="6858002" cy="69164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66017"/>
            <a:ext cx="8229600" cy="4525963"/>
          </a:xfrm>
        </p:spPr>
        <p:txBody>
          <a:bodyPr>
            <a:normAutofit/>
          </a:bodyPr>
          <a:lstStyle/>
          <a:p>
            <a:pPr algn="just"/>
            <a:r>
              <a:rPr lang="ru-RU" b="1" dirty="0" smtClean="0"/>
              <a:t>   </a:t>
            </a:r>
            <a:r>
              <a:rPr lang="ru-RU" sz="2800" b="1" dirty="0" err="1" smtClean="0"/>
              <a:t>Фразеологія</a:t>
            </a:r>
            <a:r>
              <a:rPr lang="ru-RU" sz="2800" b="1" dirty="0" smtClean="0"/>
              <a:t> </a:t>
            </a:r>
            <a:r>
              <a:rPr lang="ru-RU" sz="2800" dirty="0"/>
              <a:t>(гр. </a:t>
            </a:r>
            <a:r>
              <a:rPr lang="en-US" sz="2800" i="1" dirty="0" err="1"/>
              <a:t>phrasis</a:t>
            </a:r>
            <a:r>
              <a:rPr lang="en-US" sz="2800" i="1" dirty="0"/>
              <a:t> </a:t>
            </a:r>
            <a:r>
              <a:rPr lang="ru-RU" sz="2800" dirty="0"/>
              <a:t>– „</a:t>
            </a:r>
            <a:r>
              <a:rPr lang="ru-RU" sz="2800" dirty="0" err="1"/>
              <a:t>вислів</a:t>
            </a:r>
            <a:r>
              <a:rPr lang="ru-RU" sz="2800" dirty="0"/>
              <a:t>, </a:t>
            </a:r>
            <a:r>
              <a:rPr lang="ru-RU" sz="2800" dirty="0" err="1"/>
              <a:t>зворот</a:t>
            </a:r>
            <a:r>
              <a:rPr lang="ru-RU" sz="2800" dirty="0"/>
              <a:t>”, </a:t>
            </a:r>
            <a:r>
              <a:rPr lang="en-US" sz="2800" i="1" dirty="0" smtClean="0"/>
              <a:t>logos</a:t>
            </a:r>
            <a:r>
              <a:rPr lang="uk-UA" sz="2800" i="1" dirty="0" smtClean="0"/>
              <a:t> </a:t>
            </a:r>
            <a:r>
              <a:rPr lang="ru-RU" sz="2800" dirty="0" smtClean="0"/>
              <a:t> </a:t>
            </a:r>
            <a:r>
              <a:rPr lang="ru-RU" sz="2800" dirty="0"/>
              <a:t>„</a:t>
            </a:r>
            <a:r>
              <a:rPr lang="ru-RU" sz="2800" dirty="0" err="1"/>
              <a:t>поняття</a:t>
            </a:r>
            <a:r>
              <a:rPr lang="ru-RU" sz="2800" dirty="0"/>
              <a:t>, </a:t>
            </a:r>
            <a:r>
              <a:rPr lang="ru-RU" sz="2800" dirty="0" err="1"/>
              <a:t>вчення</a:t>
            </a:r>
            <a:r>
              <a:rPr lang="ru-RU" sz="2800" dirty="0"/>
              <a:t>”) – </a:t>
            </a:r>
            <a:r>
              <a:rPr lang="ru-RU" sz="2800" dirty="0" err="1"/>
              <a:t>розділ</a:t>
            </a:r>
            <a:r>
              <a:rPr lang="ru-RU" sz="2800" dirty="0"/>
              <a:t> науки про </a:t>
            </a:r>
            <a:r>
              <a:rPr lang="ru-RU" sz="2800" dirty="0" err="1"/>
              <a:t>мову</a:t>
            </a:r>
            <a:r>
              <a:rPr lang="ru-RU" sz="2800" dirty="0"/>
              <a:t>, </a:t>
            </a:r>
            <a:r>
              <a:rPr lang="ru-RU" sz="2800" dirty="0" err="1"/>
              <a:t>що</a:t>
            </a:r>
            <a:r>
              <a:rPr lang="ru-RU" sz="2800" dirty="0"/>
              <a:t> </a:t>
            </a:r>
            <a:r>
              <a:rPr lang="ru-RU" sz="2800" dirty="0" err="1"/>
              <a:t>вивчає</a:t>
            </a:r>
            <a:r>
              <a:rPr lang="ru-RU" sz="2800" dirty="0"/>
              <a:t> </a:t>
            </a:r>
            <a:r>
              <a:rPr lang="ru-RU" sz="2800" dirty="0" err="1"/>
              <a:t>фразеологічні</a:t>
            </a:r>
            <a:r>
              <a:rPr lang="ru-RU" sz="2800" dirty="0"/>
              <a:t> </a:t>
            </a:r>
            <a:r>
              <a:rPr lang="ru-RU" sz="2800" dirty="0" err="1"/>
              <a:t>звороти</a:t>
            </a:r>
            <a:r>
              <a:rPr lang="ru-RU" sz="2800" dirty="0"/>
              <a:t>.</a:t>
            </a:r>
            <a:endParaRPr lang="en-US" sz="2800" dirty="0"/>
          </a:p>
          <a:p>
            <a:pPr algn="just"/>
            <a:r>
              <a:rPr lang="ru-RU" sz="2800" b="1" dirty="0" smtClean="0"/>
              <a:t>    </a:t>
            </a:r>
            <a:r>
              <a:rPr lang="ru-RU" sz="2800" b="1" dirty="0" err="1" smtClean="0"/>
              <a:t>Фразеологічний</a:t>
            </a:r>
            <a:r>
              <a:rPr lang="ru-RU" sz="2800" b="1" dirty="0" smtClean="0"/>
              <a:t> </a:t>
            </a:r>
            <a:r>
              <a:rPr lang="ru-RU" sz="2800" b="1" dirty="0" err="1"/>
              <a:t>зворот</a:t>
            </a:r>
            <a:r>
              <a:rPr lang="ru-RU" sz="2800" b="1" dirty="0"/>
              <a:t> </a:t>
            </a:r>
            <a:r>
              <a:rPr lang="ru-RU" sz="2800" dirty="0"/>
              <a:t>(</a:t>
            </a:r>
            <a:r>
              <a:rPr lang="ru-RU" sz="2800" dirty="0" err="1"/>
              <a:t>фразеологізм</a:t>
            </a:r>
            <a:r>
              <a:rPr lang="ru-RU" sz="2800" dirty="0"/>
              <a:t>) – </a:t>
            </a:r>
            <a:r>
              <a:rPr lang="ru-RU" sz="2800" dirty="0" err="1"/>
              <a:t>особлива</a:t>
            </a:r>
            <a:r>
              <a:rPr lang="ru-RU" sz="2800" dirty="0"/>
              <a:t> </a:t>
            </a:r>
            <a:r>
              <a:rPr lang="ru-RU" sz="2800" dirty="0" err="1"/>
              <a:t>одиниця</a:t>
            </a:r>
            <a:r>
              <a:rPr lang="ru-RU" sz="2800" dirty="0"/>
              <a:t> </a:t>
            </a:r>
            <a:r>
              <a:rPr lang="ru-RU" sz="2800" dirty="0" err="1"/>
              <a:t>мови</a:t>
            </a:r>
            <a:r>
              <a:rPr lang="ru-RU" sz="2800" dirty="0"/>
              <a:t>, </a:t>
            </a:r>
            <a:r>
              <a:rPr lang="ru-RU" sz="2800" dirty="0" err="1"/>
              <a:t>що</a:t>
            </a:r>
            <a:r>
              <a:rPr lang="ru-RU" sz="2800" dirty="0"/>
              <a:t> </a:t>
            </a:r>
            <a:r>
              <a:rPr lang="ru-RU" sz="2800" dirty="0" err="1"/>
              <a:t>складається</a:t>
            </a:r>
            <a:r>
              <a:rPr lang="ru-RU" sz="2800" dirty="0"/>
              <a:t> </a:t>
            </a:r>
            <a:r>
              <a:rPr lang="ru-RU" sz="2800" dirty="0" err="1"/>
              <a:t>з</a:t>
            </a:r>
            <a:r>
              <a:rPr lang="ru-RU" sz="2800" dirty="0"/>
              <a:t> </a:t>
            </a:r>
            <a:r>
              <a:rPr lang="ru-RU" sz="2800" dirty="0" err="1"/>
              <a:t>двох</a:t>
            </a:r>
            <a:r>
              <a:rPr lang="ru-RU" sz="2800" dirty="0"/>
              <a:t> </a:t>
            </a:r>
            <a:r>
              <a:rPr lang="ru-RU" sz="2800" dirty="0" err="1"/>
              <a:t>або</a:t>
            </a:r>
            <a:r>
              <a:rPr lang="ru-RU" sz="2800" dirty="0"/>
              <a:t> </a:t>
            </a:r>
            <a:r>
              <a:rPr lang="ru-RU" sz="2800" dirty="0" err="1"/>
              <a:t>більшої</a:t>
            </a:r>
            <a:r>
              <a:rPr lang="ru-RU" sz="2800" dirty="0"/>
              <a:t> </a:t>
            </a:r>
            <a:r>
              <a:rPr lang="ru-RU" sz="2800" dirty="0" err="1"/>
              <a:t>кількості</a:t>
            </a:r>
            <a:r>
              <a:rPr lang="ru-RU" sz="2800" dirty="0"/>
              <a:t> </a:t>
            </a:r>
            <a:r>
              <a:rPr lang="ru-RU" sz="2800" dirty="0" err="1"/>
              <a:t>роздільно</a:t>
            </a:r>
            <a:r>
              <a:rPr lang="ru-RU" sz="2800" dirty="0"/>
              <a:t> </a:t>
            </a:r>
            <a:r>
              <a:rPr lang="ru-RU" sz="2800" dirty="0" err="1"/>
              <a:t>оформлених</a:t>
            </a:r>
            <a:r>
              <a:rPr lang="ru-RU" sz="2800" dirty="0"/>
              <a:t> </a:t>
            </a:r>
            <a:r>
              <a:rPr lang="ru-RU" sz="2800" dirty="0" err="1"/>
              <a:t>компонентів</a:t>
            </a:r>
            <a:r>
              <a:rPr lang="ru-RU" sz="2800" dirty="0"/>
              <a:t> </a:t>
            </a:r>
            <a:r>
              <a:rPr lang="ru-RU" sz="2800" dirty="0" err="1"/>
              <a:t>і</a:t>
            </a:r>
            <a:r>
              <a:rPr lang="ru-RU" sz="2800" dirty="0"/>
              <a:t> </a:t>
            </a:r>
            <a:r>
              <a:rPr lang="ru-RU" sz="2800" dirty="0" err="1"/>
              <a:t>характеризується</a:t>
            </a:r>
            <a:r>
              <a:rPr lang="ru-RU" sz="2800" dirty="0"/>
              <a:t> </a:t>
            </a:r>
            <a:r>
              <a:rPr lang="ru-RU" sz="2800" dirty="0" err="1"/>
              <a:t>відтворюваністю</a:t>
            </a:r>
            <a:r>
              <a:rPr lang="ru-RU" sz="2800" dirty="0"/>
              <a:t>, </a:t>
            </a:r>
            <a:r>
              <a:rPr lang="ru-RU" sz="2800" dirty="0" err="1"/>
              <a:t>цілісністю</a:t>
            </a:r>
            <a:r>
              <a:rPr lang="ru-RU" sz="2800" dirty="0"/>
              <a:t> </a:t>
            </a:r>
            <a:r>
              <a:rPr lang="ru-RU" sz="2800" dirty="0" err="1"/>
              <a:t>значення</a:t>
            </a:r>
            <a:r>
              <a:rPr lang="ru-RU" sz="2800" dirty="0"/>
              <a:t>, </a:t>
            </a:r>
            <a:r>
              <a:rPr lang="ru-RU" sz="2800" dirty="0" err="1"/>
              <a:t>стійкістю</a:t>
            </a:r>
            <a:r>
              <a:rPr lang="ru-RU" sz="2800" dirty="0"/>
              <a:t> </a:t>
            </a:r>
            <a:r>
              <a:rPr lang="ru-RU" sz="2800" dirty="0" err="1"/>
              <a:t>лексичного</a:t>
            </a:r>
            <a:r>
              <a:rPr lang="ru-RU" sz="2800" dirty="0"/>
              <a:t> складу та </a:t>
            </a:r>
            <a:r>
              <a:rPr lang="ru-RU" sz="2800" dirty="0" err="1"/>
              <a:t>граматичної</a:t>
            </a:r>
            <a:r>
              <a:rPr lang="ru-RU" sz="2800" dirty="0"/>
              <a:t> </a:t>
            </a:r>
            <a:r>
              <a:rPr lang="ru-RU" sz="2800" dirty="0" err="1"/>
              <a:t>будови</a:t>
            </a:r>
            <a:r>
              <a:rPr lang="ru-RU" sz="2800" dirty="0"/>
              <a:t>.</a:t>
            </a:r>
            <a:endParaRPr lang="en-US" sz="2800" dirty="0"/>
          </a:p>
          <a:p>
            <a:endParaRPr lang="ru-RU"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714999" y="3083180"/>
            <a:ext cx="6858002" cy="69164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1642" y="274638"/>
            <a:ext cx="7995158" cy="1143000"/>
          </a:xfrm>
        </p:spPr>
        <p:txBody>
          <a:bodyPr>
            <a:noAutofit/>
          </a:bodyPr>
          <a:lstStyle/>
          <a:p>
            <a:r>
              <a:rPr lang="ru-RU" sz="3600" b="1" dirty="0" err="1"/>
              <a:t>Основні</a:t>
            </a:r>
            <a:r>
              <a:rPr lang="ru-RU" sz="3600" b="1" dirty="0"/>
              <a:t> </a:t>
            </a:r>
            <a:r>
              <a:rPr lang="ru-RU" sz="3600" b="1" dirty="0" err="1"/>
              <a:t>типи</a:t>
            </a:r>
            <a:r>
              <a:rPr lang="ru-RU" sz="3600" b="1" dirty="0"/>
              <a:t> </a:t>
            </a:r>
            <a:r>
              <a:rPr lang="ru-RU" sz="3600" b="1" dirty="0" err="1"/>
              <a:t>фразеологічних</a:t>
            </a:r>
            <a:r>
              <a:rPr lang="ru-RU" sz="3600" b="1" dirty="0"/>
              <a:t> </a:t>
            </a:r>
            <a:r>
              <a:rPr lang="ru-RU" sz="3600" b="1" dirty="0" err="1"/>
              <a:t>одиниць</a:t>
            </a:r>
            <a:r>
              <a:rPr lang="ru-RU" sz="3600" b="1" dirty="0"/>
              <a:t> </a:t>
            </a:r>
            <a:r>
              <a:rPr lang="ru-RU" sz="3600" dirty="0"/>
              <a:t>у </a:t>
            </a:r>
            <a:r>
              <a:rPr lang="ru-RU" sz="3600" dirty="0" err="1"/>
              <a:t>сучасній</a:t>
            </a:r>
            <a:r>
              <a:rPr lang="ru-RU" sz="3600" dirty="0"/>
              <a:t> </a:t>
            </a:r>
            <a:r>
              <a:rPr lang="ru-RU" sz="3600" dirty="0" err="1"/>
              <a:t>українській</a:t>
            </a:r>
            <a:r>
              <a:rPr lang="ru-RU" sz="3600" dirty="0"/>
              <a:t> </a:t>
            </a:r>
            <a:r>
              <a:rPr lang="ru-RU" sz="3600" dirty="0" err="1"/>
              <a:t>мові</a:t>
            </a:r>
            <a:r>
              <a:rPr lang="ru-RU" sz="3600" dirty="0"/>
              <a:t>:</a:t>
            </a:r>
          </a:p>
        </p:txBody>
      </p:sp>
      <p:sp>
        <p:nvSpPr>
          <p:cNvPr id="3" name="Содержимое 2"/>
          <p:cNvSpPr>
            <a:spLocks noGrp="1"/>
          </p:cNvSpPr>
          <p:nvPr>
            <p:ph idx="1"/>
          </p:nvPr>
        </p:nvSpPr>
        <p:spPr>
          <a:xfrm>
            <a:off x="457200" y="1988840"/>
            <a:ext cx="8229600" cy="4525963"/>
          </a:xfrm>
        </p:spPr>
        <p:txBody>
          <a:bodyPr>
            <a:normAutofit fontScale="77500" lnSpcReduction="20000"/>
          </a:bodyPr>
          <a:lstStyle/>
          <a:p>
            <a:pPr lvl="0" algn="just"/>
            <a:r>
              <a:rPr lang="uk-UA" b="1" i="1" dirty="0" err="1"/>
              <a:t>Ф</a:t>
            </a:r>
            <a:r>
              <a:rPr lang="en-US" b="1" i="1" dirty="0" err="1"/>
              <a:t>разеологічні</a:t>
            </a:r>
            <a:r>
              <a:rPr lang="en-US" b="1" i="1" dirty="0"/>
              <a:t> </a:t>
            </a:r>
            <a:r>
              <a:rPr lang="en-US" b="1" i="1" dirty="0" err="1"/>
              <a:t>зрощення</a:t>
            </a:r>
            <a:r>
              <a:rPr lang="en-US" i="1" dirty="0"/>
              <a:t> </a:t>
            </a:r>
            <a:r>
              <a:rPr lang="en-US" dirty="0"/>
              <a:t>– </a:t>
            </a:r>
            <a:r>
              <a:rPr lang="en-US" dirty="0" err="1"/>
              <a:t>семантично</a:t>
            </a:r>
            <a:r>
              <a:rPr lang="en-US" dirty="0"/>
              <a:t> </a:t>
            </a:r>
            <a:r>
              <a:rPr lang="en-US" dirty="0" err="1" smtClean="0"/>
              <a:t>неподільні</a:t>
            </a:r>
            <a:r>
              <a:rPr lang="uk-UA" dirty="0" smtClean="0"/>
              <a:t> </a:t>
            </a:r>
            <a:r>
              <a:rPr lang="en-US" dirty="0" err="1" smtClean="0"/>
              <a:t>фразеологічні</a:t>
            </a:r>
            <a:r>
              <a:rPr lang="uk-UA" dirty="0" smtClean="0"/>
              <a:t> </a:t>
            </a:r>
            <a:r>
              <a:rPr lang="ru-RU" dirty="0" err="1" smtClean="0"/>
              <a:t>одиниці</a:t>
            </a:r>
            <a:r>
              <a:rPr lang="ru-RU" dirty="0"/>
              <a:t>, </a:t>
            </a:r>
            <a:r>
              <a:rPr lang="ru-RU" dirty="0" err="1"/>
              <a:t>значення</a:t>
            </a:r>
            <a:r>
              <a:rPr lang="ru-RU" dirty="0"/>
              <a:t> </a:t>
            </a:r>
            <a:r>
              <a:rPr lang="ru-RU" dirty="0" err="1"/>
              <a:t>яких</a:t>
            </a:r>
            <a:r>
              <a:rPr lang="ru-RU" dirty="0"/>
              <a:t> не </a:t>
            </a:r>
            <a:r>
              <a:rPr lang="ru-RU" dirty="0" err="1"/>
              <a:t>випливає</a:t>
            </a:r>
            <a:r>
              <a:rPr lang="ru-RU" dirty="0"/>
              <a:t> </a:t>
            </a:r>
            <a:r>
              <a:rPr lang="ru-RU" dirty="0" err="1"/>
              <a:t>із</a:t>
            </a:r>
            <a:r>
              <a:rPr lang="ru-RU" dirty="0"/>
              <a:t> </a:t>
            </a:r>
            <a:r>
              <a:rPr lang="ru-RU" dirty="0" err="1"/>
              <a:t>значень</a:t>
            </a:r>
            <a:r>
              <a:rPr lang="ru-RU" dirty="0"/>
              <a:t> </a:t>
            </a:r>
            <a:r>
              <a:rPr lang="ru-RU" dirty="0" err="1"/>
              <a:t>окремих</a:t>
            </a:r>
            <a:r>
              <a:rPr lang="ru-RU" dirty="0"/>
              <a:t> </a:t>
            </a:r>
            <a:r>
              <a:rPr lang="ru-RU" dirty="0" err="1" smtClean="0"/>
              <a:t>компонентів</a:t>
            </a:r>
            <a:r>
              <a:rPr lang="ru-RU" dirty="0" smtClean="0"/>
              <a:t>:</a:t>
            </a:r>
            <a:r>
              <a:rPr lang="uk-UA" dirty="0" smtClean="0"/>
              <a:t> </a:t>
            </a:r>
            <a:r>
              <a:rPr lang="ru-RU" sz="3100" i="1" dirty="0" err="1" smtClean="0"/>
              <a:t>п</a:t>
            </a:r>
            <a:r>
              <a:rPr lang="ru-RU" sz="3100" i="1" dirty="0" err="1" smtClean="0"/>
              <a:t>екти</a:t>
            </a:r>
            <a:r>
              <a:rPr lang="ru-RU" sz="3100" i="1" dirty="0" smtClean="0"/>
              <a:t> </a:t>
            </a:r>
            <a:r>
              <a:rPr lang="ru-RU" sz="3100" i="1" dirty="0" err="1"/>
              <a:t>раків</a:t>
            </a:r>
            <a:r>
              <a:rPr lang="ru-RU" sz="3100" i="1" dirty="0"/>
              <a:t> </a:t>
            </a:r>
            <a:r>
              <a:rPr lang="ru-RU" dirty="0"/>
              <a:t>– „</a:t>
            </a:r>
            <a:r>
              <a:rPr lang="ru-RU" dirty="0" err="1"/>
              <a:t>почервоніти</a:t>
            </a:r>
            <a:r>
              <a:rPr lang="ru-RU" dirty="0"/>
              <a:t>”, </a:t>
            </a:r>
            <a:r>
              <a:rPr lang="ru-RU" i="1" dirty="0"/>
              <a:t>собаку </a:t>
            </a:r>
            <a:r>
              <a:rPr lang="ru-RU" i="1" dirty="0" err="1"/>
              <a:t>з’їсти</a:t>
            </a:r>
            <a:r>
              <a:rPr lang="ru-RU" i="1" dirty="0"/>
              <a:t> </a:t>
            </a:r>
            <a:r>
              <a:rPr lang="ru-RU" dirty="0"/>
              <a:t>– „набути </a:t>
            </a:r>
            <a:r>
              <a:rPr lang="ru-RU" dirty="0" err="1"/>
              <a:t>досвіду</a:t>
            </a:r>
            <a:r>
              <a:rPr lang="ru-RU" dirty="0"/>
              <a:t>”;</a:t>
            </a:r>
            <a:endParaRPr lang="en-US" dirty="0"/>
          </a:p>
          <a:p>
            <a:pPr lvl="0" algn="just"/>
            <a:r>
              <a:rPr lang="ru-RU" b="1" i="1" dirty="0" err="1"/>
              <a:t>Фразеологічні</a:t>
            </a:r>
            <a:r>
              <a:rPr lang="ru-RU" b="1" i="1" dirty="0"/>
              <a:t> </a:t>
            </a:r>
            <a:r>
              <a:rPr lang="ru-RU" b="1" i="1" dirty="0" err="1"/>
              <a:t>єдності</a:t>
            </a:r>
            <a:r>
              <a:rPr lang="ru-RU" b="1" i="1" dirty="0"/>
              <a:t> </a:t>
            </a:r>
            <a:r>
              <a:rPr lang="ru-RU" i="1" dirty="0" smtClean="0"/>
              <a:t>–</a:t>
            </a:r>
            <a:r>
              <a:rPr lang="ru-RU" dirty="0" smtClean="0"/>
              <a:t> </a:t>
            </a:r>
            <a:r>
              <a:rPr lang="ru-RU" dirty="0" err="1"/>
              <a:t>семантично</a:t>
            </a:r>
            <a:r>
              <a:rPr lang="ru-RU" dirty="0"/>
              <a:t> </a:t>
            </a:r>
            <a:r>
              <a:rPr lang="ru-RU" dirty="0" err="1"/>
              <a:t>неподільні</a:t>
            </a:r>
            <a:r>
              <a:rPr lang="ru-RU" dirty="0"/>
              <a:t> </a:t>
            </a:r>
            <a:r>
              <a:rPr lang="ru-RU" dirty="0" err="1"/>
              <a:t>фразеологічні</a:t>
            </a:r>
            <a:r>
              <a:rPr lang="ru-RU" dirty="0"/>
              <a:t> </a:t>
            </a:r>
            <a:r>
              <a:rPr lang="ru-RU" dirty="0" err="1"/>
              <a:t>одиниці</a:t>
            </a:r>
            <a:r>
              <a:rPr lang="ru-RU" dirty="0"/>
              <a:t>, </a:t>
            </a:r>
            <a:r>
              <a:rPr lang="ru-RU" dirty="0" err="1"/>
              <a:t>але</a:t>
            </a:r>
            <a:r>
              <a:rPr lang="ru-RU" dirty="0"/>
              <a:t> </a:t>
            </a:r>
            <a:r>
              <a:rPr lang="ru-RU" dirty="0" err="1"/>
              <a:t>цілісне</a:t>
            </a:r>
            <a:r>
              <a:rPr lang="ru-RU" dirty="0"/>
              <a:t> </a:t>
            </a:r>
            <a:r>
              <a:rPr lang="ru-RU" dirty="0" err="1"/>
              <a:t>значення</a:t>
            </a:r>
            <a:r>
              <a:rPr lang="ru-RU" dirty="0"/>
              <a:t> </a:t>
            </a:r>
            <a:r>
              <a:rPr lang="ru-RU" dirty="0" err="1"/>
              <a:t>їх</a:t>
            </a:r>
            <a:r>
              <a:rPr lang="ru-RU" dirty="0"/>
              <a:t> </a:t>
            </a:r>
            <a:r>
              <a:rPr lang="ru-RU" dirty="0" err="1"/>
              <a:t>здебільшого</a:t>
            </a:r>
            <a:r>
              <a:rPr lang="ru-RU" dirty="0"/>
              <a:t> </a:t>
            </a:r>
            <a:r>
              <a:rPr lang="ru-RU" dirty="0" err="1"/>
              <a:t>вмотивоване</a:t>
            </a:r>
            <a:r>
              <a:rPr lang="ru-RU" dirty="0"/>
              <a:t> </a:t>
            </a:r>
            <a:r>
              <a:rPr lang="ru-RU" dirty="0" err="1"/>
              <a:t>значенням</a:t>
            </a:r>
            <a:r>
              <a:rPr lang="ru-RU" dirty="0"/>
              <a:t> </a:t>
            </a:r>
            <a:r>
              <a:rPr lang="ru-RU" dirty="0" err="1"/>
              <a:t>компонентів</a:t>
            </a:r>
            <a:r>
              <a:rPr lang="ru-RU" dirty="0"/>
              <a:t>: </a:t>
            </a:r>
            <a:r>
              <a:rPr lang="ru-RU" i="1" dirty="0" err="1"/>
              <a:t>прикусити</a:t>
            </a:r>
            <a:r>
              <a:rPr lang="ru-RU" i="1" dirty="0"/>
              <a:t> </a:t>
            </a:r>
            <a:r>
              <a:rPr lang="ru-RU" i="1" dirty="0" err="1"/>
              <a:t>язика</a:t>
            </a:r>
            <a:r>
              <a:rPr lang="ru-RU" i="1" dirty="0"/>
              <a:t> </a:t>
            </a:r>
            <a:r>
              <a:rPr lang="ru-RU" dirty="0"/>
              <a:t>– „</a:t>
            </a:r>
            <a:r>
              <a:rPr lang="ru-RU" dirty="0" err="1"/>
              <a:t>замовкнути</a:t>
            </a:r>
            <a:r>
              <a:rPr lang="ru-RU" dirty="0"/>
              <a:t>”, </a:t>
            </a:r>
            <a:r>
              <a:rPr lang="ru-RU" i="1" dirty="0"/>
              <a:t>не </a:t>
            </a:r>
            <a:r>
              <a:rPr lang="ru-RU" i="1" dirty="0" err="1"/>
              <a:t>нюхати</a:t>
            </a:r>
            <a:r>
              <a:rPr lang="ru-RU" i="1" dirty="0"/>
              <a:t> пороху </a:t>
            </a:r>
            <a:r>
              <a:rPr lang="ru-RU" dirty="0"/>
              <a:t>– „не бути в боях”;</a:t>
            </a:r>
            <a:endParaRPr lang="en-US" dirty="0"/>
          </a:p>
          <a:p>
            <a:pPr lvl="0" algn="just"/>
            <a:r>
              <a:rPr lang="ru-RU" b="1" i="1" dirty="0" err="1"/>
              <a:t>Фразеологічні</a:t>
            </a:r>
            <a:r>
              <a:rPr lang="ru-RU" b="1" i="1" dirty="0"/>
              <a:t> </a:t>
            </a:r>
            <a:r>
              <a:rPr lang="ru-RU" b="1" i="1" dirty="0" err="1"/>
              <a:t>сполучення</a:t>
            </a:r>
            <a:r>
              <a:rPr lang="ru-RU" b="1" i="1" dirty="0"/>
              <a:t> </a:t>
            </a:r>
            <a:r>
              <a:rPr lang="ru-RU" i="1" dirty="0"/>
              <a:t>– </a:t>
            </a:r>
            <a:r>
              <a:rPr lang="ru-RU" dirty="0" err="1"/>
              <a:t>семантично</a:t>
            </a:r>
            <a:r>
              <a:rPr lang="ru-RU" dirty="0"/>
              <a:t> </a:t>
            </a:r>
            <a:r>
              <a:rPr lang="ru-RU" dirty="0" err="1"/>
              <a:t>неподільні</a:t>
            </a:r>
            <a:r>
              <a:rPr lang="ru-RU" dirty="0"/>
              <a:t> </a:t>
            </a:r>
            <a:r>
              <a:rPr lang="ru-RU" dirty="0" err="1"/>
              <a:t>фразеологічні</a:t>
            </a:r>
            <a:r>
              <a:rPr lang="ru-RU" dirty="0"/>
              <a:t> </a:t>
            </a:r>
            <a:r>
              <a:rPr lang="ru-RU" dirty="0" err="1"/>
              <a:t>звороти</a:t>
            </a:r>
            <a:r>
              <a:rPr lang="ru-RU" dirty="0"/>
              <a:t>, в </a:t>
            </a:r>
            <a:r>
              <a:rPr lang="ru-RU" dirty="0" err="1"/>
              <a:t>яких</a:t>
            </a:r>
            <a:r>
              <a:rPr lang="ru-RU" dirty="0"/>
              <a:t> </a:t>
            </a:r>
            <a:r>
              <a:rPr lang="ru-RU" dirty="0" err="1"/>
              <a:t>є</a:t>
            </a:r>
            <a:r>
              <a:rPr lang="ru-RU" dirty="0"/>
              <a:t> </a:t>
            </a:r>
            <a:r>
              <a:rPr lang="ru-RU" dirty="0" err="1"/>
              <a:t>стрижневе</a:t>
            </a:r>
            <a:r>
              <a:rPr lang="ru-RU" dirty="0"/>
              <a:t> слово. </a:t>
            </a:r>
            <a:r>
              <a:rPr lang="ru-RU" dirty="0" err="1"/>
              <a:t>Залежно</a:t>
            </a:r>
            <a:r>
              <a:rPr lang="ru-RU" dirty="0"/>
              <a:t> </a:t>
            </a:r>
            <a:r>
              <a:rPr lang="ru-RU" dirty="0" err="1"/>
              <a:t>від</a:t>
            </a:r>
            <a:r>
              <a:rPr lang="ru-RU" dirty="0"/>
              <a:t> </a:t>
            </a:r>
            <a:r>
              <a:rPr lang="ru-RU" dirty="0" err="1"/>
              <a:t>зв’язків</a:t>
            </a:r>
            <a:r>
              <a:rPr lang="ru-RU" dirty="0"/>
              <a:t> </a:t>
            </a:r>
            <a:r>
              <a:rPr lang="ru-RU" dirty="0" err="1"/>
              <a:t>його</a:t>
            </a:r>
            <a:r>
              <a:rPr lang="ru-RU" dirty="0"/>
              <a:t> </a:t>
            </a:r>
            <a:r>
              <a:rPr lang="ru-RU" dirty="0" err="1"/>
              <a:t>з</a:t>
            </a:r>
            <a:r>
              <a:rPr lang="ru-RU" dirty="0"/>
              <a:t> </a:t>
            </a:r>
            <a:r>
              <a:rPr lang="ru-RU" dirty="0" err="1"/>
              <a:t>іншими</a:t>
            </a:r>
            <a:r>
              <a:rPr lang="ru-RU" dirty="0"/>
              <a:t> словами </a:t>
            </a:r>
            <a:r>
              <a:rPr lang="ru-RU" dirty="0" err="1"/>
              <a:t>міняється</a:t>
            </a:r>
            <a:r>
              <a:rPr lang="ru-RU" dirty="0"/>
              <a:t> </a:t>
            </a:r>
            <a:r>
              <a:rPr lang="ru-RU" dirty="0" err="1"/>
              <a:t>значення</a:t>
            </a:r>
            <a:r>
              <a:rPr lang="ru-RU" dirty="0"/>
              <a:t> </a:t>
            </a:r>
            <a:r>
              <a:rPr lang="ru-RU" dirty="0" err="1"/>
              <a:t>фразеологізму</a:t>
            </a:r>
            <a:r>
              <a:rPr lang="ru-RU" dirty="0"/>
              <a:t>: </a:t>
            </a:r>
            <a:r>
              <a:rPr lang="ru-RU" i="1" dirty="0" err="1"/>
              <a:t>жити</a:t>
            </a:r>
            <a:r>
              <a:rPr lang="ru-RU" i="1" dirty="0"/>
              <a:t> </a:t>
            </a:r>
            <a:r>
              <a:rPr lang="ru-RU" i="1" dirty="0" err="1"/>
              <a:t>вовком</a:t>
            </a:r>
            <a:r>
              <a:rPr lang="ru-RU" i="1" dirty="0"/>
              <a:t> </a:t>
            </a:r>
            <a:r>
              <a:rPr lang="ru-RU" dirty="0"/>
              <a:t>(на </a:t>
            </a:r>
            <a:r>
              <a:rPr lang="ru-RU" dirty="0" err="1"/>
              <a:t>відлюдді</a:t>
            </a:r>
            <a:r>
              <a:rPr lang="ru-RU" dirty="0"/>
              <a:t>), </a:t>
            </a:r>
            <a:r>
              <a:rPr lang="ru-RU" i="1" dirty="0" err="1"/>
              <a:t>дивитися</a:t>
            </a:r>
            <a:r>
              <a:rPr lang="ru-RU" i="1" dirty="0"/>
              <a:t> </a:t>
            </a:r>
            <a:r>
              <a:rPr lang="ru-RU" i="1" dirty="0" err="1"/>
              <a:t>вовком</a:t>
            </a:r>
            <a:r>
              <a:rPr lang="ru-RU" i="1" dirty="0"/>
              <a:t> </a:t>
            </a:r>
            <a:r>
              <a:rPr lang="ru-RU" dirty="0"/>
              <a:t>(</a:t>
            </a:r>
            <a:r>
              <a:rPr lang="ru-RU" dirty="0" err="1"/>
              <a:t>вороже</a:t>
            </a:r>
            <a:r>
              <a:rPr lang="ru-RU" dirty="0"/>
              <a:t>).</a:t>
            </a:r>
            <a:endParaRPr lang="en-US" dirty="0"/>
          </a:p>
          <a:p>
            <a:endParaRPr lang="ru-RU"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560786" y="3083180"/>
            <a:ext cx="6858002" cy="69164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073459"/>
          </a:xfrm>
        </p:spPr>
        <p:txBody>
          <a:bodyPr>
            <a:normAutofit fontScale="92500"/>
          </a:bodyPr>
          <a:lstStyle/>
          <a:p>
            <a:pPr marL="971550" lvl="1" indent="-514350" algn="just">
              <a:buNone/>
            </a:pPr>
            <a:r>
              <a:rPr lang="ru-RU" b="1" dirty="0" smtClean="0"/>
              <a:t>       </a:t>
            </a:r>
            <a:r>
              <a:rPr lang="ru-RU" b="1" dirty="0" err="1" smtClean="0">
                <a:latin typeface="+mj-lt"/>
              </a:rPr>
              <a:t>Нейтральні</a:t>
            </a:r>
            <a:r>
              <a:rPr lang="ru-RU" b="1" dirty="0" smtClean="0">
                <a:latin typeface="+mj-lt"/>
              </a:rPr>
              <a:t> </a:t>
            </a:r>
            <a:r>
              <a:rPr lang="ru-RU" b="1" dirty="0" smtClean="0">
                <a:latin typeface="+mj-lt"/>
              </a:rPr>
              <a:t>(</a:t>
            </a:r>
            <a:r>
              <a:rPr lang="ru-RU" b="1" dirty="0" err="1" smtClean="0">
                <a:latin typeface="+mj-lt"/>
              </a:rPr>
              <a:t>міжстильові</a:t>
            </a:r>
            <a:r>
              <a:rPr lang="ru-RU" b="1" dirty="0" smtClean="0">
                <a:latin typeface="+mj-lt"/>
              </a:rPr>
              <a:t>) </a:t>
            </a:r>
            <a:r>
              <a:rPr lang="ru-RU" dirty="0" err="1" smtClean="0">
                <a:latin typeface="+mj-lt"/>
              </a:rPr>
              <a:t>фразеологічні</a:t>
            </a:r>
            <a:r>
              <a:rPr lang="ru-RU" dirty="0" smtClean="0">
                <a:latin typeface="+mj-lt"/>
              </a:rPr>
              <a:t> </a:t>
            </a:r>
            <a:r>
              <a:rPr lang="ru-RU" dirty="0" err="1" smtClean="0">
                <a:latin typeface="+mj-lt"/>
              </a:rPr>
              <a:t>звороти</a:t>
            </a:r>
            <a:r>
              <a:rPr lang="ru-RU" dirty="0" smtClean="0">
                <a:latin typeface="+mj-lt"/>
              </a:rPr>
              <a:t> </a:t>
            </a:r>
            <a:r>
              <a:rPr lang="ru-RU" dirty="0" err="1" smtClean="0">
                <a:latin typeface="+mj-lt"/>
              </a:rPr>
              <a:t>вживаються</a:t>
            </a:r>
            <a:r>
              <a:rPr lang="ru-RU" dirty="0" smtClean="0">
                <a:latin typeface="+mj-lt"/>
              </a:rPr>
              <a:t> в </a:t>
            </a:r>
            <a:r>
              <a:rPr lang="ru-RU" dirty="0" err="1" smtClean="0">
                <a:latin typeface="+mj-lt"/>
              </a:rPr>
              <a:t>усіх</a:t>
            </a:r>
            <a:r>
              <a:rPr lang="ru-RU" dirty="0" smtClean="0">
                <a:latin typeface="+mj-lt"/>
              </a:rPr>
              <a:t> стилях </a:t>
            </a:r>
            <a:r>
              <a:rPr lang="ru-RU" dirty="0" err="1" smtClean="0">
                <a:latin typeface="+mj-lt"/>
              </a:rPr>
              <a:t>мови</a:t>
            </a:r>
            <a:r>
              <a:rPr lang="ru-RU" dirty="0" smtClean="0">
                <a:latin typeface="+mj-lt"/>
              </a:rPr>
              <a:t>:</a:t>
            </a:r>
            <a:r>
              <a:rPr lang="ru-RU" i="1" dirty="0" smtClean="0">
                <a:latin typeface="+mj-lt"/>
              </a:rPr>
              <a:t> у</a:t>
            </a:r>
            <a:r>
              <a:rPr lang="ru-RU" i="1" dirty="0" smtClean="0">
                <a:latin typeface="+mj-lt"/>
              </a:rPr>
              <a:t> </a:t>
            </a:r>
            <a:r>
              <a:rPr lang="ru-RU" i="1" dirty="0">
                <a:latin typeface="+mj-lt"/>
              </a:rPr>
              <a:t>всякому (кожному) </a:t>
            </a:r>
            <a:r>
              <a:rPr lang="ru-RU" i="1" dirty="0" err="1">
                <a:latin typeface="+mj-lt"/>
              </a:rPr>
              <a:t>разі</a:t>
            </a:r>
            <a:r>
              <a:rPr lang="ru-RU" i="1" dirty="0">
                <a:latin typeface="+mj-lt"/>
              </a:rPr>
              <a:t>, </a:t>
            </a:r>
            <a:r>
              <a:rPr lang="ru-RU" i="1" dirty="0" err="1">
                <a:latin typeface="+mj-lt"/>
              </a:rPr>
              <a:t>гра</a:t>
            </a:r>
            <a:r>
              <a:rPr lang="ru-RU" i="1" dirty="0">
                <a:latin typeface="+mj-lt"/>
              </a:rPr>
              <a:t> </a:t>
            </a:r>
            <a:r>
              <a:rPr lang="ru-RU" i="1" dirty="0" err="1">
                <a:latin typeface="+mj-lt"/>
              </a:rPr>
              <a:t>слів</a:t>
            </a:r>
            <a:r>
              <a:rPr lang="ru-RU" i="1" dirty="0">
                <a:latin typeface="+mj-lt"/>
              </a:rPr>
              <a:t>, </a:t>
            </a:r>
            <a:r>
              <a:rPr lang="ru-RU" i="1" dirty="0" err="1">
                <a:latin typeface="+mj-lt"/>
              </a:rPr>
              <a:t>сидіти</a:t>
            </a:r>
            <a:r>
              <a:rPr lang="ru-RU" i="1" dirty="0">
                <a:latin typeface="+mj-lt"/>
              </a:rPr>
              <a:t> </a:t>
            </a:r>
            <a:r>
              <a:rPr lang="ru-RU" i="1" dirty="0" err="1">
                <a:latin typeface="+mj-lt"/>
              </a:rPr>
              <a:t>склавши</a:t>
            </a:r>
            <a:r>
              <a:rPr lang="ru-RU" i="1" dirty="0">
                <a:latin typeface="+mj-lt"/>
              </a:rPr>
              <a:t> руки, </a:t>
            </a:r>
            <a:r>
              <a:rPr lang="ru-RU" i="1" dirty="0" err="1">
                <a:latin typeface="+mj-lt"/>
              </a:rPr>
              <a:t>відігравати</a:t>
            </a:r>
            <a:r>
              <a:rPr lang="ru-RU" i="1" dirty="0">
                <a:latin typeface="+mj-lt"/>
              </a:rPr>
              <a:t> роль, один </a:t>
            </a:r>
            <a:r>
              <a:rPr lang="ru-RU" i="1" dirty="0" err="1">
                <a:latin typeface="+mj-lt"/>
              </a:rPr>
              <a:t>з</a:t>
            </a:r>
            <a:r>
              <a:rPr lang="ru-RU" i="1" dirty="0">
                <a:latin typeface="+mj-lt"/>
              </a:rPr>
              <a:t> одним. </a:t>
            </a:r>
            <a:endParaRPr lang="ru-RU" i="1" dirty="0" smtClean="0">
              <a:latin typeface="+mj-lt"/>
            </a:endParaRPr>
          </a:p>
          <a:p>
            <a:pPr marL="971550" lvl="1" indent="-514350" algn="just">
              <a:buNone/>
            </a:pPr>
            <a:r>
              <a:rPr lang="ru-RU" b="1" dirty="0" smtClean="0">
                <a:latin typeface="+mj-lt"/>
              </a:rPr>
              <a:t>       </a:t>
            </a:r>
            <a:r>
              <a:rPr lang="ru-RU" b="1" dirty="0" err="1" smtClean="0">
                <a:latin typeface="+mj-lt"/>
              </a:rPr>
              <a:t>Книжні</a:t>
            </a:r>
            <a:r>
              <a:rPr lang="ru-RU" b="1" dirty="0" smtClean="0">
                <a:latin typeface="+mj-lt"/>
              </a:rPr>
              <a:t> </a:t>
            </a:r>
            <a:r>
              <a:rPr lang="ru-RU" b="1" dirty="0" err="1">
                <a:latin typeface="+mj-lt"/>
              </a:rPr>
              <a:t>фразеологізми</a:t>
            </a:r>
            <a:r>
              <a:rPr lang="ru-RU" b="1" dirty="0">
                <a:latin typeface="+mj-lt"/>
              </a:rPr>
              <a:t> </a:t>
            </a:r>
            <a:r>
              <a:rPr lang="ru-RU" dirty="0" err="1">
                <a:latin typeface="+mj-lt"/>
              </a:rPr>
              <a:t>характерні</a:t>
            </a:r>
            <a:r>
              <a:rPr lang="ru-RU" dirty="0">
                <a:latin typeface="+mj-lt"/>
              </a:rPr>
              <a:t> для </a:t>
            </a:r>
            <a:r>
              <a:rPr lang="ru-RU" dirty="0" err="1" smtClean="0">
                <a:latin typeface="+mj-lt"/>
              </a:rPr>
              <a:t>наукового</a:t>
            </a:r>
            <a:r>
              <a:rPr lang="ru-RU" dirty="0" smtClean="0">
                <a:latin typeface="+mj-lt"/>
              </a:rPr>
              <a:t>, </a:t>
            </a:r>
            <a:r>
              <a:rPr lang="ru-RU" dirty="0" err="1" smtClean="0">
                <a:latin typeface="+mj-lt"/>
              </a:rPr>
              <a:t>офіційно-ділового</a:t>
            </a:r>
            <a:r>
              <a:rPr lang="ru-RU" dirty="0" smtClean="0">
                <a:latin typeface="+mj-lt"/>
              </a:rPr>
              <a:t> </a:t>
            </a:r>
            <a:r>
              <a:rPr lang="ru-RU" dirty="0" err="1">
                <a:latin typeface="+mj-lt"/>
              </a:rPr>
              <a:t>й</a:t>
            </a:r>
            <a:r>
              <a:rPr lang="ru-RU" dirty="0">
                <a:latin typeface="+mj-lt"/>
              </a:rPr>
              <a:t> </a:t>
            </a:r>
            <a:r>
              <a:rPr lang="ru-RU" dirty="0" err="1">
                <a:latin typeface="+mj-lt"/>
              </a:rPr>
              <a:t>публіцистичного</a:t>
            </a:r>
            <a:r>
              <a:rPr lang="ru-RU" dirty="0">
                <a:latin typeface="+mj-lt"/>
              </a:rPr>
              <a:t> </a:t>
            </a:r>
            <a:r>
              <a:rPr lang="ru-RU" dirty="0" err="1">
                <a:latin typeface="+mj-lt"/>
              </a:rPr>
              <a:t>стилів</a:t>
            </a:r>
            <a:r>
              <a:rPr lang="ru-RU" dirty="0">
                <a:latin typeface="+mj-lt"/>
              </a:rPr>
              <a:t>, </a:t>
            </a:r>
            <a:r>
              <a:rPr lang="ru-RU" dirty="0" err="1">
                <a:latin typeface="+mj-lt"/>
              </a:rPr>
              <a:t>але</a:t>
            </a:r>
            <a:r>
              <a:rPr lang="ru-RU" dirty="0">
                <a:latin typeface="+mj-lt"/>
              </a:rPr>
              <a:t> </a:t>
            </a:r>
            <a:r>
              <a:rPr lang="ru-RU" dirty="0" err="1">
                <a:latin typeface="+mj-lt"/>
              </a:rPr>
              <a:t>використовуються</a:t>
            </a:r>
            <a:r>
              <a:rPr lang="ru-RU" dirty="0">
                <a:latin typeface="+mj-lt"/>
              </a:rPr>
              <a:t> вони </a:t>
            </a:r>
            <a:r>
              <a:rPr lang="ru-RU" dirty="0" err="1">
                <a:latin typeface="+mj-lt"/>
              </a:rPr>
              <a:t>і</a:t>
            </a:r>
            <a:r>
              <a:rPr lang="ru-RU" dirty="0">
                <a:latin typeface="+mj-lt"/>
              </a:rPr>
              <a:t> в </a:t>
            </a:r>
            <a:r>
              <a:rPr lang="ru-RU" dirty="0" err="1">
                <a:latin typeface="+mj-lt"/>
              </a:rPr>
              <a:t>художньому</a:t>
            </a:r>
            <a:r>
              <a:rPr lang="ru-RU" dirty="0">
                <a:latin typeface="+mj-lt"/>
              </a:rPr>
              <a:t> </a:t>
            </a:r>
            <a:r>
              <a:rPr lang="ru-RU" dirty="0" err="1" smtClean="0">
                <a:latin typeface="+mj-lt"/>
              </a:rPr>
              <a:t>стилі</a:t>
            </a:r>
            <a:r>
              <a:rPr lang="ru-RU" dirty="0" smtClean="0">
                <a:latin typeface="+mj-lt"/>
              </a:rPr>
              <a:t>:</a:t>
            </a:r>
            <a:r>
              <a:rPr lang="uk-UA" dirty="0" smtClean="0">
                <a:latin typeface="+mj-lt"/>
              </a:rPr>
              <a:t> </a:t>
            </a:r>
            <a:r>
              <a:rPr lang="uk-UA" dirty="0" smtClean="0">
                <a:latin typeface="+mj-lt"/>
              </a:rPr>
              <a:t>А</a:t>
            </a:r>
            <a:r>
              <a:rPr lang="ru-RU" i="1" dirty="0" err="1" smtClean="0">
                <a:latin typeface="+mj-lt"/>
              </a:rPr>
              <a:t>вгієві</a:t>
            </a:r>
            <a:r>
              <a:rPr lang="ru-RU" i="1" dirty="0" smtClean="0">
                <a:latin typeface="+mj-lt"/>
              </a:rPr>
              <a:t> </a:t>
            </a:r>
            <a:r>
              <a:rPr lang="ru-RU" i="1" dirty="0" err="1">
                <a:latin typeface="+mj-lt"/>
              </a:rPr>
              <a:t>стайні</a:t>
            </a:r>
            <a:r>
              <a:rPr lang="ru-RU" i="1" dirty="0">
                <a:latin typeface="+mj-lt"/>
              </a:rPr>
              <a:t>, мертва точка, </a:t>
            </a:r>
            <a:r>
              <a:rPr lang="ru-RU" i="1" dirty="0" err="1">
                <a:latin typeface="+mj-lt"/>
              </a:rPr>
              <a:t>посіяти</a:t>
            </a:r>
            <a:r>
              <a:rPr lang="ru-RU" i="1" dirty="0">
                <a:latin typeface="+mj-lt"/>
              </a:rPr>
              <a:t> </a:t>
            </a:r>
            <a:r>
              <a:rPr lang="ru-RU" i="1" dirty="0" err="1">
                <a:latin typeface="+mj-lt"/>
              </a:rPr>
              <a:t>іскру</a:t>
            </a:r>
            <a:r>
              <a:rPr lang="ru-RU" i="1" dirty="0">
                <a:latin typeface="+mj-lt"/>
              </a:rPr>
              <a:t>, </a:t>
            </a:r>
            <a:r>
              <a:rPr lang="ru-RU" i="1" dirty="0" err="1">
                <a:latin typeface="+mj-lt"/>
              </a:rPr>
              <a:t>заснути</a:t>
            </a:r>
            <a:r>
              <a:rPr lang="ru-RU" i="1" dirty="0">
                <a:latin typeface="+mj-lt"/>
              </a:rPr>
              <a:t> </a:t>
            </a:r>
            <a:r>
              <a:rPr lang="ru-RU" i="1" dirty="0" err="1">
                <a:latin typeface="+mj-lt"/>
              </a:rPr>
              <a:t>вічним</a:t>
            </a:r>
            <a:r>
              <a:rPr lang="ru-RU" i="1" dirty="0">
                <a:latin typeface="+mj-lt"/>
              </a:rPr>
              <a:t> сном, </a:t>
            </a:r>
            <a:r>
              <a:rPr lang="ru-RU" i="1" dirty="0" err="1">
                <a:latin typeface="+mj-lt"/>
              </a:rPr>
              <a:t>вогнище</a:t>
            </a:r>
            <a:r>
              <a:rPr lang="ru-RU" i="1" dirty="0">
                <a:latin typeface="+mj-lt"/>
              </a:rPr>
              <a:t> </a:t>
            </a:r>
            <a:r>
              <a:rPr lang="ru-RU" i="1" dirty="0" err="1" smtClean="0">
                <a:latin typeface="+mj-lt"/>
              </a:rPr>
              <a:t>освіти</a:t>
            </a:r>
            <a:r>
              <a:rPr lang="ru-RU" i="1" dirty="0" smtClean="0">
                <a:latin typeface="+mj-lt"/>
              </a:rPr>
              <a:t>.</a:t>
            </a:r>
          </a:p>
          <a:p>
            <a:pPr marL="971550" lvl="1" indent="-514350" algn="just">
              <a:buNone/>
            </a:pPr>
            <a:r>
              <a:rPr lang="ru-RU" i="1" dirty="0" smtClean="0">
                <a:latin typeface="+mj-lt"/>
              </a:rPr>
              <a:t>       У</a:t>
            </a:r>
            <a:r>
              <a:rPr lang="ru-RU" dirty="0" smtClean="0">
                <a:latin typeface="+mj-lt"/>
              </a:rPr>
              <a:t> </a:t>
            </a:r>
            <a:r>
              <a:rPr lang="ru-RU" dirty="0" err="1">
                <a:latin typeface="+mj-lt"/>
              </a:rPr>
              <a:t>цій</a:t>
            </a:r>
            <a:r>
              <a:rPr lang="ru-RU" dirty="0">
                <a:latin typeface="+mj-lt"/>
              </a:rPr>
              <a:t> </a:t>
            </a:r>
            <a:r>
              <a:rPr lang="ru-RU" dirty="0" err="1">
                <a:latin typeface="+mj-lt"/>
              </a:rPr>
              <a:t>групі</a:t>
            </a:r>
            <a:r>
              <a:rPr lang="ru-RU" dirty="0">
                <a:latin typeface="+mj-lt"/>
              </a:rPr>
              <a:t> </a:t>
            </a:r>
            <a:r>
              <a:rPr lang="ru-RU" dirty="0" err="1">
                <a:latin typeface="+mj-lt"/>
              </a:rPr>
              <a:t>виділяють</a:t>
            </a:r>
            <a:r>
              <a:rPr lang="ru-RU" dirty="0">
                <a:latin typeface="+mj-lt"/>
              </a:rPr>
              <a:t> </a:t>
            </a:r>
            <a:r>
              <a:rPr lang="ru-RU" b="1" dirty="0" err="1">
                <a:latin typeface="+mj-lt"/>
              </a:rPr>
              <a:t>суто</a:t>
            </a:r>
            <a:r>
              <a:rPr lang="ru-RU" b="1" dirty="0">
                <a:latin typeface="+mj-lt"/>
              </a:rPr>
              <a:t> </a:t>
            </a:r>
            <a:r>
              <a:rPr lang="ru-RU" b="1" dirty="0" err="1">
                <a:latin typeface="+mj-lt"/>
              </a:rPr>
              <a:t>книжні</a:t>
            </a:r>
            <a:r>
              <a:rPr lang="ru-RU" b="1" dirty="0">
                <a:latin typeface="+mj-lt"/>
              </a:rPr>
              <a:t> </a:t>
            </a:r>
            <a:r>
              <a:rPr lang="ru-RU" b="1" dirty="0" err="1" smtClean="0">
                <a:latin typeface="+mj-lt"/>
              </a:rPr>
              <a:t>звороти</a:t>
            </a:r>
            <a:r>
              <a:rPr lang="ru-RU" dirty="0" smtClean="0">
                <a:latin typeface="+mj-lt"/>
              </a:rPr>
              <a:t>:</a:t>
            </a:r>
            <a:r>
              <a:rPr lang="uk-UA" dirty="0" smtClean="0">
                <a:latin typeface="+mj-lt"/>
              </a:rPr>
              <a:t> </a:t>
            </a:r>
            <a:r>
              <a:rPr lang="uk-UA" dirty="0" smtClean="0">
                <a:latin typeface="+mj-lt"/>
              </a:rPr>
              <a:t>д</a:t>
            </a:r>
            <a:r>
              <a:rPr lang="ru-RU" i="1" dirty="0" err="1" smtClean="0">
                <a:latin typeface="+mj-lt"/>
              </a:rPr>
              <a:t>оповідна</a:t>
            </a:r>
            <a:r>
              <a:rPr lang="ru-RU" i="1" dirty="0" smtClean="0">
                <a:latin typeface="+mj-lt"/>
              </a:rPr>
              <a:t> </a:t>
            </a:r>
            <a:r>
              <a:rPr lang="ru-RU" i="1" dirty="0">
                <a:latin typeface="+mj-lt"/>
              </a:rPr>
              <a:t>записка, </a:t>
            </a:r>
            <a:r>
              <a:rPr lang="ru-RU" i="1" dirty="0" err="1">
                <a:latin typeface="+mj-lt"/>
              </a:rPr>
              <a:t>договірні</a:t>
            </a:r>
            <a:r>
              <a:rPr lang="ru-RU" i="1" dirty="0">
                <a:latin typeface="+mj-lt"/>
              </a:rPr>
              <a:t> </a:t>
            </a:r>
            <a:r>
              <a:rPr lang="ru-RU" i="1" dirty="0" err="1">
                <a:latin typeface="+mj-lt"/>
              </a:rPr>
              <a:t>сторони</a:t>
            </a:r>
            <a:r>
              <a:rPr lang="ru-RU" i="1" dirty="0">
                <a:latin typeface="+mj-lt"/>
              </a:rPr>
              <a:t>, на </a:t>
            </a:r>
            <a:r>
              <a:rPr lang="ru-RU" i="1" dirty="0" err="1">
                <a:latin typeface="+mj-lt"/>
              </a:rPr>
              <a:t>рівні</a:t>
            </a:r>
            <a:r>
              <a:rPr lang="ru-RU" i="1" dirty="0">
                <a:latin typeface="+mj-lt"/>
              </a:rPr>
              <a:t> </a:t>
            </a:r>
            <a:r>
              <a:rPr lang="ru-RU" i="1" dirty="0" err="1">
                <a:latin typeface="+mj-lt"/>
              </a:rPr>
              <a:t>послів</a:t>
            </a:r>
            <a:r>
              <a:rPr lang="ru-RU" i="1" dirty="0">
                <a:latin typeface="+mj-lt"/>
              </a:rPr>
              <a:t>, </a:t>
            </a:r>
            <a:r>
              <a:rPr lang="ru-RU" i="1" dirty="0" err="1">
                <a:latin typeface="+mj-lt"/>
              </a:rPr>
              <a:t>з</a:t>
            </a:r>
            <a:r>
              <a:rPr lang="ru-RU" i="1" dirty="0">
                <a:latin typeface="+mj-lt"/>
              </a:rPr>
              <a:t> </a:t>
            </a:r>
            <a:r>
              <a:rPr lang="ru-RU" i="1" dirty="0" err="1">
                <a:latin typeface="+mj-lt"/>
              </a:rPr>
              <a:t>позиції</a:t>
            </a:r>
            <a:r>
              <a:rPr lang="ru-RU" i="1" dirty="0">
                <a:latin typeface="+mj-lt"/>
              </a:rPr>
              <a:t> </a:t>
            </a:r>
            <a:r>
              <a:rPr lang="ru-RU" i="1" dirty="0" err="1">
                <a:latin typeface="+mj-lt"/>
              </a:rPr>
              <a:t>сили</a:t>
            </a:r>
            <a:r>
              <a:rPr lang="ru-RU" i="1" dirty="0">
                <a:latin typeface="+mj-lt"/>
              </a:rPr>
              <a:t>, </a:t>
            </a:r>
            <a:r>
              <a:rPr lang="ru-RU" i="1" dirty="0" err="1">
                <a:latin typeface="+mj-lt"/>
              </a:rPr>
              <a:t>променева</a:t>
            </a:r>
            <a:r>
              <a:rPr lang="ru-RU" i="1" dirty="0">
                <a:latin typeface="+mj-lt"/>
              </a:rPr>
              <a:t> хвороба, формальна </a:t>
            </a:r>
            <a:r>
              <a:rPr lang="ru-RU" i="1" dirty="0" err="1">
                <a:latin typeface="+mj-lt"/>
              </a:rPr>
              <a:t>логіка</a:t>
            </a:r>
            <a:r>
              <a:rPr lang="ru-RU" i="1" dirty="0">
                <a:latin typeface="+mj-lt"/>
              </a:rPr>
              <a:t>, </a:t>
            </a:r>
            <a:r>
              <a:rPr lang="ru-RU" i="1" dirty="0" err="1">
                <a:latin typeface="+mj-lt"/>
              </a:rPr>
              <a:t>космічний</a:t>
            </a:r>
            <a:r>
              <a:rPr lang="ru-RU" i="1" dirty="0">
                <a:latin typeface="+mj-lt"/>
              </a:rPr>
              <a:t> </a:t>
            </a:r>
            <a:r>
              <a:rPr lang="ru-RU" i="1" dirty="0" err="1">
                <a:latin typeface="+mj-lt"/>
              </a:rPr>
              <a:t>корабель</a:t>
            </a:r>
            <a:r>
              <a:rPr lang="ru-RU" i="1" dirty="0">
                <a:latin typeface="+mj-lt"/>
              </a:rPr>
              <a:t>.</a:t>
            </a:r>
            <a:endParaRPr lang="en-US" dirty="0">
              <a:latin typeface="+mj-lt"/>
            </a:endParaRPr>
          </a:p>
          <a:p>
            <a:pPr marL="514350" indent="-514350">
              <a:buFont typeface="+mj-lt"/>
              <a:buAutoNum type="arabicParenR"/>
            </a:pPr>
            <a:endParaRPr lang="ru-RU"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714999" y="3083180"/>
            <a:ext cx="6858002" cy="69164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just"/>
            <a:r>
              <a:rPr lang="ru-RU" sz="3600" b="1" dirty="0"/>
              <a:t>У </a:t>
            </a:r>
            <a:r>
              <a:rPr lang="ru-RU" sz="3600" b="1" dirty="0" err="1"/>
              <a:t>науковій</a:t>
            </a:r>
            <a:r>
              <a:rPr lang="ru-RU" sz="3600" b="1" dirty="0"/>
              <a:t> </a:t>
            </a:r>
            <a:r>
              <a:rPr lang="ru-RU" sz="3600" b="1" dirty="0" err="1"/>
              <a:t>мові</a:t>
            </a:r>
            <a:r>
              <a:rPr lang="ru-RU" sz="3600" b="1" dirty="0"/>
              <a:t> </a:t>
            </a:r>
            <a:r>
              <a:rPr lang="ru-RU" sz="3600" b="1" dirty="0" err="1"/>
              <a:t>фразеологізми</a:t>
            </a:r>
            <a:r>
              <a:rPr lang="ru-RU" sz="3600" b="1" dirty="0"/>
              <a:t> </a:t>
            </a:r>
            <a:r>
              <a:rPr lang="ru-RU" sz="3600" b="1" dirty="0" err="1"/>
              <a:t>діляться</a:t>
            </a:r>
            <a:r>
              <a:rPr lang="ru-RU" sz="3600" b="1" dirty="0"/>
              <a:t> на </a:t>
            </a:r>
            <a:endParaRPr lang="ru-RU" sz="3600" b="1" dirty="0" smtClean="0"/>
          </a:p>
          <a:p>
            <a:pPr marL="514350" indent="-514350" algn="just">
              <a:buFont typeface="+mj-lt"/>
              <a:buAutoNum type="arabicPeriod"/>
            </a:pPr>
            <a:r>
              <a:rPr lang="ru-RU" sz="3600" dirty="0" err="1" smtClean="0"/>
              <a:t>загальнонаукові</a:t>
            </a:r>
            <a:endParaRPr lang="ru-RU" sz="3600" dirty="0" smtClean="0"/>
          </a:p>
          <a:p>
            <a:pPr marL="514350" indent="-514350" algn="just">
              <a:buFont typeface="+mj-lt"/>
              <a:buAutoNum type="arabicPeriod"/>
            </a:pPr>
            <a:r>
              <a:rPr lang="ru-RU" sz="3600" dirty="0" err="1" smtClean="0"/>
              <a:t>вузько</a:t>
            </a:r>
            <a:r>
              <a:rPr lang="ru-RU" sz="3600" dirty="0" smtClean="0"/>
              <a:t> </a:t>
            </a:r>
            <a:r>
              <a:rPr lang="ru-RU" sz="3600" dirty="0" err="1"/>
              <a:t>термінологічні</a:t>
            </a:r>
            <a:r>
              <a:rPr lang="ru-RU" sz="3600" dirty="0"/>
              <a:t>. </a:t>
            </a:r>
            <a:endParaRPr lang="ru-RU" sz="3600" dirty="0" smtClean="0"/>
          </a:p>
          <a:p>
            <a:endParaRPr lang="ru-RU" dirty="0" smtClean="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369178" y="3083178"/>
            <a:ext cx="6858002" cy="69164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err="1"/>
              <a:t>Джерела</a:t>
            </a:r>
            <a:r>
              <a:rPr lang="en-US" b="1" dirty="0"/>
              <a:t> </a:t>
            </a:r>
            <a:r>
              <a:rPr lang="en-US" b="1" dirty="0" err="1"/>
              <a:t>української</a:t>
            </a:r>
            <a:r>
              <a:rPr lang="en-US" b="1" dirty="0"/>
              <a:t> </a:t>
            </a:r>
            <a:r>
              <a:rPr lang="en-US" b="1" dirty="0" err="1"/>
              <a:t>фразеології</a:t>
            </a:r>
            <a:r>
              <a:rPr lang="en-US" b="1" dirty="0"/>
              <a:t>:</a:t>
            </a:r>
            <a:endParaRPr lang="ru-RU" dirty="0"/>
          </a:p>
        </p:txBody>
      </p:sp>
      <p:sp>
        <p:nvSpPr>
          <p:cNvPr id="3" name="Содержимое 2"/>
          <p:cNvSpPr>
            <a:spLocks noGrp="1"/>
          </p:cNvSpPr>
          <p:nvPr>
            <p:ph idx="1"/>
          </p:nvPr>
        </p:nvSpPr>
        <p:spPr>
          <a:xfrm>
            <a:off x="691642" y="1142984"/>
            <a:ext cx="7760716" cy="5429288"/>
          </a:xfrm>
        </p:spPr>
        <p:txBody>
          <a:bodyPr>
            <a:noAutofit/>
          </a:bodyPr>
          <a:lstStyle/>
          <a:p>
            <a:pPr marL="514350" lvl="0" indent="-514350" algn="just">
              <a:buFont typeface="+mj-lt"/>
              <a:buAutoNum type="arabicPeriod"/>
            </a:pPr>
            <a:r>
              <a:rPr lang="ru-RU" sz="2000" dirty="0" err="1"/>
              <a:t>Виробничо-професійні</a:t>
            </a:r>
            <a:r>
              <a:rPr lang="ru-RU" sz="2000" dirty="0"/>
              <a:t> </a:t>
            </a:r>
            <a:r>
              <a:rPr lang="ru-RU" sz="2000" dirty="0" err="1"/>
              <a:t>вирази</a:t>
            </a:r>
            <a:r>
              <a:rPr lang="ru-RU" sz="2000" dirty="0"/>
              <a:t>, </a:t>
            </a:r>
            <a:r>
              <a:rPr lang="ru-RU" sz="2000" dirty="0" err="1"/>
              <a:t>що</a:t>
            </a:r>
            <a:r>
              <a:rPr lang="ru-RU" sz="2000" dirty="0"/>
              <a:t> </a:t>
            </a:r>
            <a:r>
              <a:rPr lang="ru-RU" sz="2000" dirty="0" err="1"/>
              <a:t>набули</a:t>
            </a:r>
            <a:r>
              <a:rPr lang="ru-RU" sz="2000" dirty="0"/>
              <a:t> метафоричного </a:t>
            </a:r>
            <a:r>
              <a:rPr lang="ru-RU" sz="2000" dirty="0" err="1"/>
              <a:t>значення</a:t>
            </a:r>
            <a:r>
              <a:rPr lang="ru-RU" sz="2000" dirty="0"/>
              <a:t>: </a:t>
            </a:r>
            <a:r>
              <a:rPr lang="ru-RU" sz="2000" i="1" dirty="0"/>
              <a:t>по </a:t>
            </a:r>
            <a:r>
              <a:rPr lang="ru-RU" sz="2000" i="1" dirty="0" err="1"/>
              <a:t>всіх</a:t>
            </a:r>
            <a:r>
              <a:rPr lang="ru-RU" sz="2000" i="1" dirty="0"/>
              <a:t> швах; </a:t>
            </a:r>
            <a:r>
              <a:rPr lang="ru-RU" sz="2000" i="1" dirty="0" err="1"/>
              <a:t>сім</a:t>
            </a:r>
            <a:r>
              <a:rPr lang="ru-RU" sz="2000" i="1" dirty="0"/>
              <a:t> раз </a:t>
            </a:r>
            <a:r>
              <a:rPr lang="ru-RU" sz="2000" i="1" dirty="0" err="1"/>
              <a:t>одміряй</a:t>
            </a:r>
            <a:r>
              <a:rPr lang="ru-RU" sz="2000" i="1" dirty="0"/>
              <a:t>; </a:t>
            </a:r>
            <a:r>
              <a:rPr lang="ru-RU" sz="2000" i="1" dirty="0" err="1"/>
              <a:t>грати</a:t>
            </a:r>
            <a:r>
              <a:rPr lang="ru-RU" sz="2000" i="1" dirty="0"/>
              <a:t> першу скрипку.</a:t>
            </a:r>
            <a:endParaRPr lang="en-US" sz="2000" dirty="0"/>
          </a:p>
          <a:p>
            <a:pPr marL="514350" lvl="0" indent="-514350" algn="just">
              <a:buFont typeface="+mj-lt"/>
              <a:buAutoNum type="arabicPeriod"/>
            </a:pPr>
            <a:r>
              <a:rPr lang="ru-RU" sz="2000" dirty="0" err="1"/>
              <a:t>Вислови</a:t>
            </a:r>
            <a:r>
              <a:rPr lang="ru-RU" sz="2000" dirty="0"/>
              <a:t> </a:t>
            </a:r>
            <a:r>
              <a:rPr lang="ru-RU" sz="2000" dirty="0" err="1"/>
              <a:t>з</a:t>
            </a:r>
            <a:r>
              <a:rPr lang="ru-RU" sz="2000" dirty="0"/>
              <a:t> </a:t>
            </a:r>
            <a:r>
              <a:rPr lang="ru-RU" sz="2000" dirty="0" err="1"/>
              <a:t>античної</a:t>
            </a:r>
            <a:r>
              <a:rPr lang="ru-RU" sz="2000" dirty="0"/>
              <a:t> </a:t>
            </a:r>
            <a:r>
              <a:rPr lang="ru-RU" sz="2000" dirty="0" err="1"/>
              <a:t>культури</a:t>
            </a:r>
            <a:r>
              <a:rPr lang="ru-RU" sz="2000" dirty="0"/>
              <a:t>: </a:t>
            </a:r>
            <a:r>
              <a:rPr lang="ru-RU" sz="2000" i="1" dirty="0" err="1"/>
              <a:t>яблуко</a:t>
            </a:r>
            <a:r>
              <a:rPr lang="ru-RU" sz="2000" i="1" dirty="0"/>
              <a:t> </a:t>
            </a:r>
            <a:r>
              <a:rPr lang="ru-RU" sz="2000" i="1" dirty="0" err="1"/>
              <a:t>розбрату</a:t>
            </a:r>
            <a:r>
              <a:rPr lang="ru-RU" sz="2000" i="1" dirty="0"/>
              <a:t>, </a:t>
            </a:r>
            <a:r>
              <a:rPr lang="ru-RU" sz="2000" i="1" dirty="0" err="1"/>
              <a:t>троянський</a:t>
            </a:r>
            <a:r>
              <a:rPr lang="ru-RU" sz="2000" i="1" dirty="0"/>
              <a:t> </a:t>
            </a:r>
            <a:r>
              <a:rPr lang="ru-RU" sz="2000" i="1" dirty="0" err="1"/>
              <a:t>кінь</a:t>
            </a:r>
            <a:r>
              <a:rPr lang="ru-RU" sz="2000" i="1" dirty="0"/>
              <a:t>.</a:t>
            </a:r>
            <a:endParaRPr lang="en-US" sz="2000" dirty="0"/>
          </a:p>
          <a:p>
            <a:pPr marL="514350" lvl="0" indent="-514350" algn="just">
              <a:buFont typeface="+mj-lt"/>
              <a:buAutoNum type="arabicPeriod"/>
            </a:pPr>
            <a:r>
              <a:rPr lang="ru-RU" sz="2000" dirty="0" err="1"/>
              <a:t>Переклади</a:t>
            </a:r>
            <a:r>
              <a:rPr lang="ru-RU" sz="2000" dirty="0"/>
              <a:t> </a:t>
            </a:r>
            <a:r>
              <a:rPr lang="ru-RU" sz="2000" dirty="0" err="1"/>
              <a:t>виразів</a:t>
            </a:r>
            <a:r>
              <a:rPr lang="ru-RU" sz="2000" dirty="0"/>
              <a:t> </a:t>
            </a:r>
            <a:r>
              <a:rPr lang="ru-RU" sz="2000" dirty="0" err="1"/>
              <a:t>видатних</a:t>
            </a:r>
            <a:r>
              <a:rPr lang="ru-RU" sz="2000" dirty="0"/>
              <a:t> людей, </a:t>
            </a:r>
            <a:r>
              <a:rPr lang="ru-RU" sz="2000" dirty="0" err="1"/>
              <a:t>вчених</a:t>
            </a:r>
            <a:r>
              <a:rPr lang="ru-RU" sz="2000" dirty="0"/>
              <a:t>: </a:t>
            </a:r>
            <a:r>
              <a:rPr lang="ru-RU" sz="2000" i="1" dirty="0"/>
              <a:t>Людина - </a:t>
            </a:r>
            <a:r>
              <a:rPr lang="ru-RU" sz="2000" i="1" dirty="0" err="1"/>
              <a:t>це</a:t>
            </a:r>
            <a:r>
              <a:rPr lang="ru-RU" sz="2000" i="1" dirty="0"/>
              <a:t> </a:t>
            </a:r>
            <a:r>
              <a:rPr lang="ru-RU" sz="2000" i="1" dirty="0" err="1"/>
              <a:t>звучить</a:t>
            </a:r>
            <a:r>
              <a:rPr lang="ru-RU" sz="2000" i="1" dirty="0"/>
              <a:t> гордо </a:t>
            </a:r>
            <a:r>
              <a:rPr lang="ru-RU" sz="2000" dirty="0"/>
              <a:t>(</a:t>
            </a:r>
            <a:r>
              <a:rPr lang="ru-RU" sz="2000" i="1" dirty="0"/>
              <a:t>М. Горький). </a:t>
            </a:r>
            <a:r>
              <a:rPr lang="en-US" sz="2000" i="1" dirty="0" err="1"/>
              <a:t>Чиста</a:t>
            </a:r>
            <a:r>
              <a:rPr lang="en-US" sz="2000" i="1" dirty="0"/>
              <a:t> </a:t>
            </a:r>
            <a:r>
              <a:rPr lang="en-US" sz="2000" i="1" dirty="0" err="1"/>
              <a:t>краса</a:t>
            </a:r>
            <a:r>
              <a:rPr lang="en-US" sz="2000" i="1" dirty="0"/>
              <a:t>, </a:t>
            </a:r>
            <a:r>
              <a:rPr lang="en-US" sz="2000" i="1" dirty="0" err="1"/>
              <a:t>чисте</a:t>
            </a:r>
            <a:r>
              <a:rPr lang="en-US" sz="2000" i="1" dirty="0"/>
              <a:t> </a:t>
            </a:r>
            <a:r>
              <a:rPr lang="en-US" sz="2000" i="1" dirty="0" err="1"/>
              <a:t>мистецтво</a:t>
            </a:r>
            <a:r>
              <a:rPr lang="en-US" sz="2000" i="1" dirty="0"/>
              <a:t> (І. </a:t>
            </a:r>
            <a:r>
              <a:rPr lang="en-US" sz="2000" i="1" dirty="0" err="1"/>
              <a:t>Кант</a:t>
            </a:r>
            <a:r>
              <a:rPr lang="en-US" sz="2000" i="1" dirty="0"/>
              <a:t>).</a:t>
            </a:r>
            <a:endParaRPr lang="en-US" sz="2000" dirty="0"/>
          </a:p>
          <a:p>
            <a:pPr marL="514350" lvl="0" indent="-514350" algn="just">
              <a:buFont typeface="+mj-lt"/>
              <a:buAutoNum type="arabicPeriod"/>
            </a:pPr>
            <a:r>
              <a:rPr lang="ru-RU" sz="2000" dirty="0" err="1"/>
              <a:t>Крилаті</a:t>
            </a:r>
            <a:r>
              <a:rPr lang="ru-RU" sz="2000" dirty="0"/>
              <a:t> </a:t>
            </a:r>
            <a:r>
              <a:rPr lang="ru-RU" sz="2000" dirty="0" err="1"/>
              <a:t>вислови</a:t>
            </a:r>
            <a:r>
              <a:rPr lang="ru-RU" sz="2000" dirty="0"/>
              <a:t> </a:t>
            </a:r>
            <a:r>
              <a:rPr lang="ru-RU" sz="2000" dirty="0" err="1"/>
              <a:t>українських</a:t>
            </a:r>
            <a:r>
              <a:rPr lang="ru-RU" sz="2000" dirty="0"/>
              <a:t> </a:t>
            </a:r>
            <a:r>
              <a:rPr lang="ru-RU" sz="2000" dirty="0" err="1"/>
              <a:t>письменників</a:t>
            </a:r>
            <a:r>
              <a:rPr lang="ru-RU" sz="2000" dirty="0"/>
              <a:t>: </a:t>
            </a:r>
            <a:r>
              <a:rPr lang="ru-RU" sz="2000" i="1" dirty="0"/>
              <a:t>Убий - не </a:t>
            </a:r>
            <a:r>
              <a:rPr lang="ru-RU" sz="2000" i="1" dirty="0" err="1"/>
              <a:t>здамся</a:t>
            </a:r>
            <a:r>
              <a:rPr lang="ru-RU" sz="2000" i="1" dirty="0"/>
              <a:t> (Леся </a:t>
            </a:r>
            <a:r>
              <a:rPr lang="ru-RU" sz="2000" i="1" dirty="0" err="1"/>
              <a:t>Українка</a:t>
            </a:r>
            <a:r>
              <a:rPr lang="ru-RU" sz="2000" i="1" dirty="0"/>
              <a:t>). </a:t>
            </a:r>
            <a:r>
              <a:rPr lang="en-US" sz="2000" i="1" dirty="0" err="1"/>
              <a:t>Хіба</a:t>
            </a:r>
            <a:r>
              <a:rPr lang="en-US" sz="2000" i="1" dirty="0"/>
              <a:t> </a:t>
            </a:r>
            <a:r>
              <a:rPr lang="en-US" sz="2000" i="1" dirty="0" err="1"/>
              <a:t>ревуть</a:t>
            </a:r>
            <a:r>
              <a:rPr lang="en-US" sz="2000" i="1" dirty="0"/>
              <a:t> </a:t>
            </a:r>
            <a:r>
              <a:rPr lang="en-US" sz="2000" i="1" dirty="0" err="1"/>
              <a:t>воли</a:t>
            </a:r>
            <a:r>
              <a:rPr lang="en-US" sz="2000" i="1" dirty="0"/>
              <a:t>, </a:t>
            </a:r>
            <a:r>
              <a:rPr lang="en-US" sz="2000" i="1" dirty="0" err="1"/>
              <a:t>як</a:t>
            </a:r>
            <a:r>
              <a:rPr lang="en-US" sz="2000" i="1" dirty="0"/>
              <a:t> </a:t>
            </a:r>
            <a:r>
              <a:rPr lang="en-US" sz="2000" i="1" dirty="0" err="1"/>
              <a:t>ясла</a:t>
            </a:r>
            <a:r>
              <a:rPr lang="en-US" sz="2000" i="1" dirty="0"/>
              <a:t> </a:t>
            </a:r>
            <a:r>
              <a:rPr lang="en-US" sz="2000" i="1" dirty="0" err="1"/>
              <a:t>повні</a:t>
            </a:r>
            <a:r>
              <a:rPr lang="en-US" sz="2000" i="1" dirty="0"/>
              <a:t>? (П. </a:t>
            </a:r>
            <a:r>
              <a:rPr lang="en-US" sz="2000" i="1" dirty="0" err="1"/>
              <a:t>Мирний</a:t>
            </a:r>
            <a:r>
              <a:rPr lang="en-US" sz="2000" i="1" dirty="0"/>
              <a:t>).</a:t>
            </a:r>
            <a:endParaRPr lang="en-US" sz="2000" dirty="0"/>
          </a:p>
          <a:p>
            <a:pPr marL="514350" lvl="0" indent="-514350" algn="just">
              <a:buFont typeface="+mj-lt"/>
              <a:buAutoNum type="arabicPeriod"/>
            </a:pPr>
            <a:r>
              <a:rPr lang="ru-RU" sz="2000" dirty="0" err="1"/>
              <a:t>Переклади</a:t>
            </a:r>
            <a:r>
              <a:rPr lang="ru-RU" sz="2000" dirty="0"/>
              <a:t> </a:t>
            </a:r>
            <a:r>
              <a:rPr lang="ru-RU" sz="2000" dirty="0" err="1"/>
              <a:t>крилатих</a:t>
            </a:r>
            <a:r>
              <a:rPr lang="ru-RU" sz="2000" dirty="0"/>
              <a:t> </a:t>
            </a:r>
            <a:r>
              <a:rPr lang="ru-RU" sz="2000" dirty="0" err="1"/>
              <a:t>виразів</a:t>
            </a:r>
            <a:r>
              <a:rPr lang="ru-RU" sz="2000" dirty="0"/>
              <a:t> </a:t>
            </a:r>
            <a:r>
              <a:rPr lang="ru-RU" sz="2000" dirty="0" err="1"/>
              <a:t>російських</a:t>
            </a:r>
            <a:r>
              <a:rPr lang="ru-RU" sz="2000" dirty="0"/>
              <a:t> </a:t>
            </a:r>
            <a:r>
              <a:rPr lang="ru-RU" sz="2000" dirty="0" err="1"/>
              <a:t>письменників</a:t>
            </a:r>
            <a:r>
              <a:rPr lang="ru-RU" sz="2000" dirty="0"/>
              <a:t>: </a:t>
            </a:r>
            <a:r>
              <a:rPr lang="ru-RU" sz="2000" i="1" dirty="0" err="1"/>
              <a:t>Народжений</a:t>
            </a:r>
            <a:r>
              <a:rPr lang="ru-RU" sz="2000" i="1" dirty="0"/>
              <a:t> </a:t>
            </a:r>
            <a:r>
              <a:rPr lang="ru-RU" sz="2000" i="1" dirty="0" err="1"/>
              <a:t>плазувати</a:t>
            </a:r>
            <a:r>
              <a:rPr lang="ru-RU" sz="2000" i="1" dirty="0"/>
              <a:t> </a:t>
            </a:r>
            <a:r>
              <a:rPr lang="ru-RU" sz="2000" i="1" dirty="0" err="1"/>
              <a:t>літати</a:t>
            </a:r>
            <a:r>
              <a:rPr lang="ru-RU" sz="2000" i="1" dirty="0"/>
              <a:t> не </a:t>
            </a:r>
            <a:r>
              <a:rPr lang="ru-RU" sz="2000" i="1" dirty="0" err="1"/>
              <a:t>здатний</a:t>
            </a:r>
            <a:r>
              <a:rPr lang="ru-RU" sz="2000" i="1" dirty="0"/>
              <a:t> (М. Горький). У </a:t>
            </a:r>
            <a:r>
              <a:rPr lang="ru-RU" sz="2000" i="1" dirty="0" err="1"/>
              <a:t>глибині</a:t>
            </a:r>
            <a:r>
              <a:rPr lang="ru-RU" sz="2000" i="1" dirty="0"/>
              <a:t> </a:t>
            </a:r>
            <a:r>
              <a:rPr lang="ru-RU" sz="2000" i="1" dirty="0" err="1"/>
              <a:t>сибірських</a:t>
            </a:r>
            <a:r>
              <a:rPr lang="ru-RU" sz="2000" i="1" dirty="0"/>
              <a:t> руд (О. </a:t>
            </a:r>
            <a:r>
              <a:rPr lang="ru-RU" sz="2000" i="1" dirty="0" err="1"/>
              <a:t>Пушкін</a:t>
            </a:r>
            <a:r>
              <a:rPr lang="ru-RU" sz="2000" i="1" dirty="0"/>
              <a:t>). </a:t>
            </a:r>
            <a:r>
              <a:rPr lang="ru-RU" sz="2000" i="1" dirty="0" err="1"/>
              <a:t>Сміх</a:t>
            </a:r>
            <a:r>
              <a:rPr lang="ru-RU" sz="2000" i="1" dirty="0"/>
              <a:t> </a:t>
            </a:r>
            <a:r>
              <a:rPr lang="ru-RU" sz="2000" i="1" dirty="0" err="1"/>
              <a:t>крізь</a:t>
            </a:r>
            <a:r>
              <a:rPr lang="ru-RU" sz="2000" i="1" dirty="0"/>
              <a:t> </a:t>
            </a:r>
            <a:r>
              <a:rPr lang="ru-RU" sz="2000" i="1" dirty="0" err="1"/>
              <a:t>сльози</a:t>
            </a:r>
            <a:r>
              <a:rPr lang="ru-RU" sz="2000" i="1" dirty="0"/>
              <a:t> (М. Гоголь).</a:t>
            </a:r>
            <a:endParaRPr lang="en-US" sz="2000" dirty="0"/>
          </a:p>
          <a:p>
            <a:pPr marL="514350" lvl="0" indent="-514350" algn="just">
              <a:buFont typeface="+mj-lt"/>
              <a:buAutoNum type="arabicPeriod"/>
            </a:pPr>
            <a:r>
              <a:rPr lang="ru-RU" sz="2000" dirty="0" err="1"/>
              <a:t>Переклади</a:t>
            </a:r>
            <a:r>
              <a:rPr lang="ru-RU" sz="2000" dirty="0"/>
              <a:t> </a:t>
            </a:r>
            <a:r>
              <a:rPr lang="ru-RU" sz="2000" dirty="0" err="1"/>
              <a:t>крилатих</a:t>
            </a:r>
            <a:r>
              <a:rPr lang="ru-RU" sz="2000" dirty="0"/>
              <a:t> </a:t>
            </a:r>
            <a:r>
              <a:rPr lang="ru-RU" sz="2000" dirty="0" err="1"/>
              <a:t>виразів</a:t>
            </a:r>
            <a:r>
              <a:rPr lang="ru-RU" sz="2000" dirty="0"/>
              <a:t> </a:t>
            </a:r>
            <a:r>
              <a:rPr lang="ru-RU" sz="2000" dirty="0" err="1"/>
              <a:t>зарубіжних</a:t>
            </a:r>
            <a:r>
              <a:rPr lang="ru-RU" sz="2000" dirty="0"/>
              <a:t> </a:t>
            </a:r>
            <a:r>
              <a:rPr lang="ru-RU" sz="2000" dirty="0" err="1"/>
              <a:t>письменників</a:t>
            </a:r>
            <a:r>
              <a:rPr lang="ru-RU" sz="2000" dirty="0"/>
              <a:t>: </a:t>
            </a:r>
            <a:r>
              <a:rPr lang="ru-RU" sz="2000" i="1" dirty="0"/>
              <a:t>Дим </a:t>
            </a:r>
            <a:r>
              <a:rPr lang="ru-RU" sz="2000" i="1" dirty="0" err="1"/>
              <a:t>Вітчизни</a:t>
            </a:r>
            <a:r>
              <a:rPr lang="ru-RU" sz="2000" i="1" dirty="0"/>
              <a:t> нам </a:t>
            </a:r>
            <a:r>
              <a:rPr lang="ru-RU" sz="2000" i="1" dirty="0" err="1"/>
              <a:t>солодкий</a:t>
            </a:r>
            <a:r>
              <a:rPr lang="ru-RU" sz="2000" i="1" dirty="0"/>
              <a:t> </a:t>
            </a:r>
            <a:r>
              <a:rPr lang="ru-RU" sz="2000" i="1" dirty="0" err="1"/>
              <a:t>і</a:t>
            </a:r>
            <a:r>
              <a:rPr lang="ru-RU" sz="2000" i="1" dirty="0"/>
              <a:t> </a:t>
            </a:r>
            <a:r>
              <a:rPr lang="ru-RU" sz="2000" i="1" dirty="0" err="1"/>
              <a:t>приємний</a:t>
            </a:r>
            <a:r>
              <a:rPr lang="ru-RU" sz="2000" i="1" dirty="0"/>
              <a:t> (Гомер). Бути </a:t>
            </a:r>
            <a:r>
              <a:rPr lang="ru-RU" sz="2000" i="1" dirty="0" err="1"/>
              <a:t>чи</a:t>
            </a:r>
            <a:r>
              <a:rPr lang="ru-RU" sz="2000" i="1" dirty="0"/>
              <a:t> не бути (</a:t>
            </a:r>
            <a:r>
              <a:rPr lang="ru-RU" sz="2000" i="1" dirty="0" err="1"/>
              <a:t>Шекспір</a:t>
            </a:r>
            <a:r>
              <a:rPr lang="ru-RU" sz="2000" i="1" dirty="0"/>
              <a:t>). Машина часу (Г. </a:t>
            </a:r>
            <a:r>
              <a:rPr lang="ru-RU" sz="2000" i="1" dirty="0" err="1"/>
              <a:t>Уельс</a:t>
            </a:r>
            <a:r>
              <a:rPr lang="ru-RU" sz="2000" i="1" dirty="0"/>
              <a:t>). </a:t>
            </a:r>
            <a:r>
              <a:rPr lang="ru-RU" sz="2000" i="1" dirty="0" err="1"/>
              <a:t>Медовий</a:t>
            </a:r>
            <a:r>
              <a:rPr lang="ru-RU" sz="2000" i="1" dirty="0"/>
              <a:t> </a:t>
            </a:r>
            <a:r>
              <a:rPr lang="ru-RU" sz="2000" i="1" dirty="0" err="1"/>
              <a:t>місяць</a:t>
            </a:r>
            <a:r>
              <a:rPr lang="ru-RU" sz="2000" i="1" dirty="0"/>
              <a:t> (В. Вольтер).</a:t>
            </a:r>
            <a:endParaRPr lang="en-US" sz="2000" dirty="0"/>
          </a:p>
          <a:p>
            <a:pPr marL="514350" lvl="0" indent="-514350" algn="just">
              <a:buFont typeface="+mj-lt"/>
              <a:buAutoNum type="arabicPeriod"/>
            </a:pPr>
            <a:r>
              <a:rPr lang="ru-RU" sz="2000" dirty="0" err="1"/>
              <a:t>Біблейські</a:t>
            </a:r>
            <a:r>
              <a:rPr lang="ru-RU" sz="2000" dirty="0"/>
              <a:t> та </a:t>
            </a:r>
            <a:r>
              <a:rPr lang="ru-RU" sz="2000" dirty="0" err="1"/>
              <a:t>Євангельські</a:t>
            </a:r>
            <a:r>
              <a:rPr lang="ru-RU" sz="2000" dirty="0"/>
              <a:t> </a:t>
            </a:r>
            <a:r>
              <a:rPr lang="ru-RU" sz="2000" dirty="0" err="1"/>
              <a:t>вислови</a:t>
            </a:r>
            <a:r>
              <a:rPr lang="ru-RU" sz="2000" dirty="0"/>
              <a:t>: </a:t>
            </a:r>
            <a:r>
              <a:rPr lang="ru-RU" sz="2000" i="1" dirty="0" err="1"/>
              <a:t>повертатися</a:t>
            </a:r>
            <a:r>
              <a:rPr lang="ru-RU" sz="2000" i="1" dirty="0"/>
              <a:t> на круги своя; </a:t>
            </a:r>
            <a:r>
              <a:rPr lang="ru-RU" sz="2000" i="1" dirty="0" err="1"/>
              <a:t>Хома</a:t>
            </a:r>
            <a:r>
              <a:rPr lang="ru-RU" sz="2000" i="1" dirty="0"/>
              <a:t> </a:t>
            </a:r>
            <a:r>
              <a:rPr lang="ru-RU" sz="2000" i="1" dirty="0" err="1"/>
              <a:t>невіруючий</a:t>
            </a:r>
            <a:r>
              <a:rPr lang="ru-RU" sz="2000" i="1" dirty="0"/>
              <a:t>; </a:t>
            </a:r>
            <a:r>
              <a:rPr lang="ru-RU" sz="2000" i="1" dirty="0" err="1"/>
              <a:t>блудний</a:t>
            </a:r>
            <a:r>
              <a:rPr lang="ru-RU" sz="2000" i="1" dirty="0"/>
              <a:t> </a:t>
            </a:r>
            <a:r>
              <a:rPr lang="ru-RU" sz="2000" i="1" dirty="0" err="1"/>
              <a:t>син</a:t>
            </a:r>
            <a:r>
              <a:rPr lang="ru-RU" sz="2000" i="1" dirty="0"/>
              <a:t>; </a:t>
            </a:r>
            <a:r>
              <a:rPr lang="ru-RU" sz="2000" i="1" dirty="0" err="1"/>
              <a:t>берегти</a:t>
            </a:r>
            <a:r>
              <a:rPr lang="ru-RU" sz="2000" i="1" dirty="0"/>
              <a:t> як </a:t>
            </a:r>
            <a:r>
              <a:rPr lang="ru-RU" sz="2000" i="1" dirty="0" err="1"/>
              <a:t>зіницю</a:t>
            </a:r>
            <a:r>
              <a:rPr lang="ru-RU" sz="2000" i="1" dirty="0"/>
              <a:t> ока.</a:t>
            </a:r>
            <a:endParaRPr lang="en-US" sz="2000" dirty="0"/>
          </a:p>
        </p:txBody>
      </p:sp>
      <p:pic>
        <p:nvPicPr>
          <p:cNvPr id="4"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3083180" y="3083180"/>
            <a:ext cx="6858002" cy="691642"/>
          </a:xfrm>
          <a:prstGeom prst="rect">
            <a:avLst/>
          </a:prstGeom>
          <a:noFill/>
        </p:spPr>
      </p:pic>
      <p:pic>
        <p:nvPicPr>
          <p:cNvPr id="5" name="Picture 3" descr="C:\Users\User\Desktop\!ВОВА\фони\Вишиванка-червоно-чорний.jpg"/>
          <p:cNvPicPr>
            <a:picLocks noChangeAspect="1" noChangeArrowheads="1"/>
          </p:cNvPicPr>
          <p:nvPr/>
        </p:nvPicPr>
        <p:blipFill>
          <a:blip r:embed="rId2" cstate="print"/>
          <a:srcRect/>
          <a:stretch>
            <a:fillRect/>
          </a:stretch>
        </p:blipFill>
        <p:spPr bwMode="auto">
          <a:xfrm rot="5400000">
            <a:off x="5369178" y="3083178"/>
            <a:ext cx="6858002" cy="691642"/>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832</Words>
  <Application>Microsoft Office PowerPoint</Application>
  <PresentationFormat>Экран (4:3)</PresentationFormat>
  <Paragraphs>83</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Слайд 1</vt:lpstr>
      <vt:lpstr>План </vt:lpstr>
      <vt:lpstr>Література</vt:lpstr>
      <vt:lpstr>Запитання для самоперевірки</vt:lpstr>
      <vt:lpstr>Слайд 5</vt:lpstr>
      <vt:lpstr>Основні типи фразеологічних одиниць у сучасній українській мові:</vt:lpstr>
      <vt:lpstr>Слайд 7</vt:lpstr>
      <vt:lpstr>Слайд 8</vt:lpstr>
      <vt:lpstr>Джерела української фразеології:</vt:lpstr>
      <vt:lpstr>Практично зорієнтовані завдання</vt:lpstr>
      <vt:lpstr>   Завдання 2. Пояснити низку крилатих висловів, що часто вживаються в усному науковому мовленні.</vt:lpstr>
      <vt:lpstr>   Завдання 3. Виправити помилки, які виникли під час перекладу сталих термінологічних сполучень з російської мови українською.</vt:lpstr>
      <vt:lpstr>   Завдання 4. Обрати правильний варіант слововживання сталих зворотів мови. Перевірити себе за словником. Зі словами (на вибір) скласти п’ять речень.</vt:lpstr>
      <vt:lpstr>   Завдання 5. Перекласти подані сталі слова та словосполучення економічного напряму українською мовою.</vt:lpstr>
      <vt:lpstr>   Завдання 6. Відредагувати сталі звороти наукового мовлення, скориставшись довідкою.</vt:lpstr>
      <vt:lpstr>   Завдання 7. Перекласти афоризми Ернеста Хемінгвея українською мовою.</vt:lpstr>
      <vt:lpstr>   Завдання 8. Встановити відповідність між стійкими виразами наукової мови</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Администратор</cp:lastModifiedBy>
  <cp:revision>45</cp:revision>
  <dcterms:created xsi:type="dcterms:W3CDTF">2021-09-24T20:03:13Z</dcterms:created>
  <dcterms:modified xsi:type="dcterms:W3CDTF">2021-10-12T18:14:45Z</dcterms:modified>
</cp:coreProperties>
</file>