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  <p:sldMasterId id="2147483741" r:id="rId2"/>
  </p:sldMasterIdLst>
  <p:notesMasterIdLst>
    <p:notesMasterId r:id="rId34"/>
  </p:notesMasterIdLst>
  <p:handoutMasterIdLst>
    <p:handoutMasterId r:id="rId35"/>
  </p:handoutMasterIdLst>
  <p:sldIdLst>
    <p:sldId id="257" r:id="rId3"/>
    <p:sldId id="258" r:id="rId4"/>
    <p:sldId id="277" r:id="rId5"/>
    <p:sldId id="278" r:id="rId6"/>
    <p:sldId id="310" r:id="rId7"/>
    <p:sldId id="378" r:id="rId8"/>
    <p:sldId id="311" r:id="rId9"/>
    <p:sldId id="313" r:id="rId10"/>
    <p:sldId id="379" r:id="rId11"/>
    <p:sldId id="316" r:id="rId12"/>
    <p:sldId id="380" r:id="rId13"/>
    <p:sldId id="315" r:id="rId14"/>
    <p:sldId id="381" r:id="rId15"/>
    <p:sldId id="330" r:id="rId16"/>
    <p:sldId id="331" r:id="rId17"/>
    <p:sldId id="332" r:id="rId18"/>
    <p:sldId id="333" r:id="rId19"/>
    <p:sldId id="335" r:id="rId20"/>
    <p:sldId id="334" r:id="rId21"/>
    <p:sldId id="338" r:id="rId22"/>
    <p:sldId id="337" r:id="rId23"/>
    <p:sldId id="336" r:id="rId24"/>
    <p:sldId id="339" r:id="rId25"/>
    <p:sldId id="340" r:id="rId26"/>
    <p:sldId id="341" r:id="rId27"/>
    <p:sldId id="343" r:id="rId28"/>
    <p:sldId id="342" r:id="rId29"/>
    <p:sldId id="382" r:id="rId30"/>
    <p:sldId id="383" r:id="rId31"/>
    <p:sldId id="384" r:id="rId32"/>
    <p:sldId id="377" r:id="rId33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9" autoAdjust="0"/>
    <p:restoredTop sz="92865" autoAdjust="0"/>
  </p:normalViewPr>
  <p:slideViewPr>
    <p:cSldViewPr snapToGrid="0">
      <p:cViewPr varScale="1">
        <p:scale>
          <a:sx n="96" d="100"/>
          <a:sy n="96" d="100"/>
        </p:scale>
        <p:origin x="-2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=""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=""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10.08.2023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=""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=""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BF2704-CD7B-462F-AD06-D6CFFEEDBD9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1406859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E7F1AB-7C5D-4BDB-983D-2407614F0F1F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8901651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56C8EE-26ED-4EFF-A492-91645629FD67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13111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863126-CA5E-4289-A3B5-24FFF0C9852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="" xmlns:p14="http://schemas.microsoft.com/office/powerpoint/2010/main" val="13734282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D06B84-7037-4C87-9441-2B4C67DFD46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188697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EE6E1B-59C9-47B9-BCFC-5F2CADC86D00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1220878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A12852-9715-4B0D-AF70-46E1F575003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1246280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FDF3FE-14DF-4C23-B465-69B98C0D84E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831590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9E15EF97-345A-49C3-9894-8A909EF33134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8098869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0DF6D2-B843-4E18-8251-22540494A7D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847468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F19075-4E88-4423-B8CC-744D9667CF6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5074325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9E3C31-0591-461D-AB5F-F5296754CCC7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3105075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F3F388-5716-459C-AF60-42057BAAE50C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09358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AF2787-16E0-426A-992B-AEE85A6FB06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7270582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150B63-E3D6-4B4D-9E87-7D4B60F23CED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8911311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D5475A-A55A-48C4-BE92-D680828555D5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926324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04658D-4A9E-4BDF-8915-9DCAC2B060D3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1218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008328-028D-4309-85D8-E5CB165EA53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7442" y="2584175"/>
            <a:ext cx="11310732" cy="1620078"/>
          </a:xfrm>
        </p:spPr>
        <p:txBody>
          <a:bodyPr rtlCol="0">
            <a:normAutofit/>
          </a:bodyPr>
          <a:lstStyle/>
          <a:p>
            <a:r>
              <a:rPr lang="uk-UA" sz="2800" b="1" dirty="0" smtClean="0"/>
              <a:t>Національні традиції сучасної української морфології. </a:t>
            </a:r>
            <a:br>
              <a:rPr lang="uk-UA" sz="2800" b="1" dirty="0" smtClean="0"/>
            </a:br>
            <a:r>
              <a:rPr lang="uk-UA" sz="2800" b="1" dirty="0" smtClean="0"/>
              <a:t>Питання синтаксису української мови.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800" b="1" dirty="0" smtClean="0"/>
              <a:t>Українська пунктуація</a:t>
            </a:r>
            <a:endParaRPr lang="uk-UA" sz="2800" dirty="0"/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 marL="0" indent="357188" algn="ctr">
              <a:buNone/>
            </a:pPr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частин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на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слова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за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в </a:t>
            </a:r>
            <a:r>
              <a:rPr lang="ru-RU" dirty="0" err="1" smtClean="0"/>
              <a:t>мовознавстві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 </a:t>
            </a:r>
            <a:r>
              <a:rPr lang="ru-RU" i="1" dirty="0" err="1" smtClean="0"/>
              <a:t>розрядами</a:t>
            </a:r>
            <a:r>
              <a:rPr lang="ru-RU" i="1" dirty="0" smtClean="0"/>
              <a:t> </a:t>
            </a:r>
            <a:r>
              <a:rPr lang="ru-RU" i="1" dirty="0" err="1" smtClean="0"/>
              <a:t>частин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i="1" dirty="0" err="1" smtClean="0"/>
              <a:t>лексико-граматичними</a:t>
            </a:r>
            <a:r>
              <a:rPr lang="ru-RU" i="1" dirty="0" smtClean="0"/>
              <a:t> </a:t>
            </a:r>
            <a:r>
              <a:rPr lang="ru-RU" i="1" dirty="0" err="1" smtClean="0"/>
              <a:t>розрядами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Іменники</a:t>
            </a:r>
            <a:r>
              <a:rPr lang="ru-RU" b="1" dirty="0" smtClean="0"/>
              <a:t> </a:t>
            </a:r>
            <a:r>
              <a:rPr lang="ru-RU" dirty="0" err="1" smtClean="0"/>
              <a:t>бувають</a:t>
            </a:r>
            <a:r>
              <a:rPr lang="ru-RU" dirty="0" smtClean="0"/>
              <a:t>: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істот</a:t>
            </a:r>
            <a:r>
              <a:rPr lang="ru-RU" dirty="0" smtClean="0"/>
              <a:t> та </a:t>
            </a:r>
            <a:r>
              <a:rPr lang="ru-RU" dirty="0" err="1" smtClean="0"/>
              <a:t>неістот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конкретні</a:t>
            </a:r>
            <a:r>
              <a:rPr lang="ru-RU" dirty="0" smtClean="0"/>
              <a:t> та </a:t>
            </a:r>
            <a:r>
              <a:rPr lang="ru-RU" dirty="0" err="1" smtClean="0"/>
              <a:t>абстрактні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власні</a:t>
            </a:r>
            <a:r>
              <a:rPr lang="ru-RU" dirty="0" smtClean="0"/>
              <a:t> та </a:t>
            </a:r>
            <a:r>
              <a:rPr lang="ru-RU" dirty="0" err="1" smtClean="0"/>
              <a:t>загальні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іменники</a:t>
            </a:r>
            <a:r>
              <a:rPr lang="ru-RU" dirty="0" smtClean="0"/>
              <a:t> в свою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речовинні</a:t>
            </a:r>
            <a:r>
              <a:rPr lang="ru-RU" dirty="0" smtClean="0"/>
              <a:t> та </a:t>
            </a:r>
            <a:r>
              <a:rPr lang="ru-RU" dirty="0" err="1" smtClean="0"/>
              <a:t>збірні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Прикметники</a:t>
            </a:r>
            <a:r>
              <a:rPr lang="ru-RU" dirty="0" smtClean="0"/>
              <a:t> 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якісні</a:t>
            </a:r>
            <a:r>
              <a:rPr lang="ru-RU" dirty="0" smtClean="0"/>
              <a:t>, </a:t>
            </a:r>
            <a:r>
              <a:rPr lang="ru-RU" dirty="0" err="1" smtClean="0"/>
              <a:t>присвійні</a:t>
            </a:r>
            <a:r>
              <a:rPr lang="ru-RU" dirty="0" smtClean="0"/>
              <a:t> та </a:t>
            </a:r>
            <a:r>
              <a:rPr lang="ru-RU" dirty="0" err="1" smtClean="0"/>
              <a:t>відносні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якісні</a:t>
            </a:r>
            <a:r>
              <a:rPr lang="ru-RU" dirty="0" smtClean="0"/>
              <a:t> </a:t>
            </a:r>
            <a:r>
              <a:rPr lang="ru-RU" dirty="0" err="1" smtClean="0"/>
              <a:t>прикметники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ступені</a:t>
            </a:r>
            <a:r>
              <a:rPr lang="ru-RU" dirty="0" smtClean="0"/>
              <a:t> </a:t>
            </a:r>
            <a:r>
              <a:rPr lang="ru-RU" dirty="0" err="1" smtClean="0"/>
              <a:t>порівняння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Дієслова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перехідними</a:t>
            </a:r>
            <a:r>
              <a:rPr lang="ru-RU" dirty="0" smtClean="0"/>
              <a:t> та </a:t>
            </a:r>
            <a:r>
              <a:rPr lang="ru-RU" dirty="0" err="1" smtClean="0"/>
              <a:t>неперехідними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Числівники</a:t>
            </a:r>
            <a:r>
              <a:rPr lang="ru-RU" dirty="0" smtClean="0"/>
              <a:t> </a:t>
            </a:r>
            <a:r>
              <a:rPr lang="ru-RU" dirty="0" err="1" smtClean="0"/>
              <a:t>поділяють</a:t>
            </a:r>
            <a:r>
              <a:rPr lang="ru-RU" dirty="0" smtClean="0"/>
              <a:t> на :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порядкові</a:t>
            </a:r>
            <a:r>
              <a:rPr lang="ru-RU" dirty="0" smtClean="0"/>
              <a:t> та </a:t>
            </a:r>
            <a:r>
              <a:rPr lang="ru-RU" dirty="0" err="1" smtClean="0"/>
              <a:t>кількісні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прості</a:t>
            </a:r>
            <a:r>
              <a:rPr lang="ru-RU" dirty="0" smtClean="0"/>
              <a:t>, </a:t>
            </a:r>
            <a:r>
              <a:rPr lang="ru-RU" dirty="0" err="1" smtClean="0"/>
              <a:t>складні</a:t>
            </a:r>
            <a:r>
              <a:rPr lang="ru-RU" dirty="0" smtClean="0"/>
              <a:t> та </a:t>
            </a:r>
            <a:r>
              <a:rPr lang="ru-RU" dirty="0" err="1" smtClean="0"/>
              <a:t>складені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Займенники</a:t>
            </a:r>
            <a:r>
              <a:rPr lang="ru-RU" dirty="0" smtClean="0"/>
              <a:t> </a:t>
            </a:r>
            <a:r>
              <a:rPr lang="ru-RU" dirty="0" err="1" smtClean="0"/>
              <a:t>розрізняють</a:t>
            </a:r>
            <a:r>
              <a:rPr lang="ru-RU" dirty="0" smtClean="0"/>
              <a:t> 9 </a:t>
            </a:r>
            <a:r>
              <a:rPr lang="ru-RU" dirty="0" err="1" smtClean="0"/>
              <a:t>видів</a:t>
            </a:r>
            <a:r>
              <a:rPr lang="ru-RU" dirty="0" smtClean="0"/>
              <a:t>: </a:t>
            </a:r>
            <a:r>
              <a:rPr lang="ru-RU" dirty="0" err="1" smtClean="0"/>
              <a:t>особові</a:t>
            </a:r>
            <a:r>
              <a:rPr lang="ru-RU" dirty="0" smtClean="0"/>
              <a:t>, </a:t>
            </a:r>
            <a:r>
              <a:rPr lang="ru-RU" dirty="0" err="1" smtClean="0"/>
              <a:t>зворотний</a:t>
            </a:r>
            <a:r>
              <a:rPr lang="ru-RU" dirty="0" smtClean="0"/>
              <a:t>, </a:t>
            </a:r>
            <a:r>
              <a:rPr lang="ru-RU" dirty="0" err="1" smtClean="0"/>
              <a:t>питальні</a:t>
            </a:r>
            <a:r>
              <a:rPr lang="ru-RU" dirty="0" smtClean="0"/>
              <a:t>, </a:t>
            </a:r>
            <a:r>
              <a:rPr lang="ru-RU" dirty="0" err="1" smtClean="0"/>
              <a:t>відносні</a:t>
            </a:r>
            <a:r>
              <a:rPr lang="ru-RU" dirty="0" smtClean="0"/>
              <a:t>, </a:t>
            </a:r>
            <a:r>
              <a:rPr lang="ru-RU" dirty="0" err="1" smtClean="0"/>
              <a:t>присвійні</a:t>
            </a:r>
            <a:r>
              <a:rPr lang="ru-RU" dirty="0" smtClean="0"/>
              <a:t>, </a:t>
            </a:r>
            <a:r>
              <a:rPr lang="ru-RU" dirty="0" err="1" smtClean="0"/>
              <a:t>вказівні</a:t>
            </a:r>
            <a:r>
              <a:rPr lang="ru-RU" dirty="0" smtClean="0"/>
              <a:t>, </a:t>
            </a:r>
            <a:r>
              <a:rPr lang="ru-RU" dirty="0" err="1" smtClean="0"/>
              <a:t>означальні</a:t>
            </a:r>
            <a:r>
              <a:rPr lang="ru-RU" dirty="0" smtClean="0"/>
              <a:t>, </a:t>
            </a:r>
            <a:r>
              <a:rPr lang="ru-RU" dirty="0" err="1" smtClean="0"/>
              <a:t>неозначені</a:t>
            </a:r>
            <a:r>
              <a:rPr lang="ru-RU" dirty="0" smtClean="0"/>
              <a:t> та </a:t>
            </a:r>
            <a:r>
              <a:rPr lang="ru-RU" dirty="0" err="1" smtClean="0"/>
              <a:t>заперечні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Прислівники</a:t>
            </a:r>
            <a:r>
              <a:rPr lang="ru-RU" dirty="0" smtClean="0"/>
              <a:t> </a:t>
            </a:r>
            <a:r>
              <a:rPr lang="ru-RU" dirty="0" err="1" smtClean="0"/>
              <a:t>виділяють</a:t>
            </a:r>
            <a:r>
              <a:rPr lang="ru-RU" dirty="0" smtClean="0"/>
              <a:t>: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первинні</a:t>
            </a:r>
            <a:r>
              <a:rPr lang="ru-RU" dirty="0" smtClean="0"/>
              <a:t> та </a:t>
            </a:r>
            <a:r>
              <a:rPr lang="ru-RU" dirty="0" err="1" smtClean="0"/>
              <a:t>вторинні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означальні</a:t>
            </a:r>
            <a:r>
              <a:rPr lang="ru-RU" dirty="0" smtClean="0"/>
              <a:t> та </a:t>
            </a:r>
            <a:r>
              <a:rPr lang="ru-RU" dirty="0" err="1" smtClean="0"/>
              <a:t>обставинні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Означальні</a:t>
            </a:r>
            <a:r>
              <a:rPr lang="ru-RU" dirty="0" smtClean="0"/>
              <a:t> </a:t>
            </a:r>
            <a:r>
              <a:rPr lang="ru-RU" dirty="0" err="1" smtClean="0"/>
              <a:t>прислівники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якісно-означальними</a:t>
            </a:r>
            <a:r>
              <a:rPr lang="ru-RU" dirty="0" smtClean="0"/>
              <a:t>, способу </a:t>
            </a:r>
            <a:r>
              <a:rPr lang="ru-RU" dirty="0" err="1" smtClean="0"/>
              <a:t>дії</a:t>
            </a:r>
            <a:r>
              <a:rPr lang="ru-RU" dirty="0" smtClean="0"/>
              <a:t> та </a:t>
            </a:r>
            <a:r>
              <a:rPr lang="ru-RU" dirty="0" err="1" smtClean="0"/>
              <a:t>кількісно-означальними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Прийменники</a:t>
            </a:r>
            <a:r>
              <a:rPr lang="ru-RU" dirty="0" smtClean="0"/>
              <a:t> </a:t>
            </a:r>
            <a:r>
              <a:rPr lang="ru-RU" dirty="0" err="1" smtClean="0"/>
              <a:t>поділяються</a:t>
            </a:r>
            <a:r>
              <a:rPr lang="ru-RU" dirty="0" smtClean="0"/>
              <a:t> на: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прості</a:t>
            </a:r>
            <a:r>
              <a:rPr lang="ru-RU" dirty="0" smtClean="0"/>
              <a:t>, </a:t>
            </a:r>
            <a:r>
              <a:rPr lang="ru-RU" dirty="0" err="1" smtClean="0"/>
              <a:t>складні</a:t>
            </a:r>
            <a:r>
              <a:rPr lang="ru-RU" dirty="0" smtClean="0"/>
              <a:t> та </a:t>
            </a:r>
            <a:r>
              <a:rPr lang="ru-RU" dirty="0" err="1" smtClean="0"/>
              <a:t>складені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просторові</a:t>
            </a:r>
            <a:r>
              <a:rPr lang="ru-RU" dirty="0" smtClean="0"/>
              <a:t>, </a:t>
            </a:r>
            <a:r>
              <a:rPr lang="ru-RU" dirty="0" err="1" smtClean="0"/>
              <a:t>часові</a:t>
            </a:r>
            <a:r>
              <a:rPr lang="ru-RU" dirty="0" smtClean="0"/>
              <a:t>, причини, мети, </a:t>
            </a:r>
            <a:r>
              <a:rPr lang="ru-RU" dirty="0" err="1" smtClean="0"/>
              <a:t>умови</a:t>
            </a:r>
            <a:r>
              <a:rPr lang="ru-RU" dirty="0" smtClean="0"/>
              <a:t> і </a:t>
            </a:r>
            <a:r>
              <a:rPr lang="ru-RU" dirty="0" err="1" smtClean="0"/>
              <a:t>допустові</a:t>
            </a:r>
            <a:r>
              <a:rPr lang="ru-RU" dirty="0" smtClean="0"/>
              <a:t>, способу </a:t>
            </a:r>
            <a:r>
              <a:rPr lang="ru-RU" dirty="0" err="1" smtClean="0"/>
              <a:t>дії</a:t>
            </a:r>
            <a:r>
              <a:rPr lang="ru-RU" dirty="0" smtClean="0"/>
              <a:t>, </a:t>
            </a:r>
            <a:r>
              <a:rPr lang="ru-RU" dirty="0" err="1" smtClean="0"/>
              <a:t>кількісні</a:t>
            </a:r>
            <a:r>
              <a:rPr lang="ru-RU" dirty="0" smtClean="0"/>
              <a:t>, </a:t>
            </a:r>
            <a:r>
              <a:rPr lang="ru-RU" dirty="0" err="1" smtClean="0"/>
              <a:t>означальні</a:t>
            </a:r>
            <a:r>
              <a:rPr lang="ru-RU" dirty="0" smtClean="0"/>
              <a:t>, </a:t>
            </a:r>
            <a:r>
              <a:rPr lang="ru-RU" dirty="0" err="1" smtClean="0"/>
              <a:t>об'єктні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похідні</a:t>
            </a:r>
            <a:r>
              <a:rPr lang="ru-RU" dirty="0" smtClean="0"/>
              <a:t> та </a:t>
            </a:r>
            <a:r>
              <a:rPr lang="ru-RU" dirty="0" err="1" smtClean="0"/>
              <a:t>непохідні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Сполучники</a:t>
            </a:r>
            <a:r>
              <a:rPr lang="ru-RU" dirty="0" smtClean="0"/>
              <a:t> 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похідні</a:t>
            </a:r>
            <a:r>
              <a:rPr lang="ru-RU" dirty="0" smtClean="0"/>
              <a:t> та </a:t>
            </a:r>
            <a:r>
              <a:rPr lang="ru-RU" dirty="0" err="1" smtClean="0"/>
              <a:t>первинні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Частки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формотворчі</a:t>
            </a:r>
            <a:r>
              <a:rPr lang="ru-RU" dirty="0" smtClean="0"/>
              <a:t> та </a:t>
            </a:r>
            <a:r>
              <a:rPr lang="ru-RU" dirty="0" err="1" smtClean="0"/>
              <a:t>словотворчі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частки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смислових</a:t>
            </a:r>
            <a:r>
              <a:rPr lang="ru-RU" dirty="0" smtClean="0"/>
              <a:t> </a:t>
            </a:r>
            <a:r>
              <a:rPr lang="ru-RU" dirty="0" err="1" smtClean="0"/>
              <a:t>відтінків</a:t>
            </a:r>
            <a:r>
              <a:rPr lang="ru-RU" dirty="0" smtClean="0"/>
              <a:t>: </a:t>
            </a:r>
            <a:r>
              <a:rPr lang="ru-RU" dirty="0" err="1" smtClean="0"/>
              <a:t>вказівні</a:t>
            </a:r>
            <a:r>
              <a:rPr lang="ru-RU" dirty="0" smtClean="0"/>
              <a:t>, </a:t>
            </a:r>
            <a:r>
              <a:rPr lang="ru-RU" dirty="0" err="1" smtClean="0"/>
              <a:t>означальні</a:t>
            </a:r>
            <a:r>
              <a:rPr lang="ru-RU" dirty="0" smtClean="0"/>
              <a:t>, </a:t>
            </a:r>
            <a:r>
              <a:rPr lang="ru-RU" dirty="0" err="1" smtClean="0"/>
              <a:t>обмежувально-видільні</a:t>
            </a:r>
            <a:r>
              <a:rPr lang="ru-RU" dirty="0" smtClean="0"/>
              <a:t>, </a:t>
            </a:r>
            <a:r>
              <a:rPr lang="ru-RU" dirty="0" err="1" smtClean="0"/>
              <a:t>підсилювальні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частки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на </a:t>
            </a:r>
            <a:r>
              <a:rPr lang="ru-RU" dirty="0" err="1" smtClean="0"/>
              <a:t>модальні</a:t>
            </a:r>
            <a:r>
              <a:rPr lang="ru-RU" dirty="0" smtClean="0"/>
              <a:t> слова: </a:t>
            </a:r>
            <a:r>
              <a:rPr lang="ru-RU" dirty="0" err="1" smtClean="0"/>
              <a:t>стверджувальні</a:t>
            </a:r>
            <a:r>
              <a:rPr lang="ru-RU" dirty="0" smtClean="0"/>
              <a:t>, </a:t>
            </a:r>
            <a:r>
              <a:rPr lang="ru-RU" dirty="0" err="1" smtClean="0"/>
              <a:t>заперечні</a:t>
            </a:r>
            <a:r>
              <a:rPr lang="ru-RU" dirty="0" smtClean="0"/>
              <a:t>, </a:t>
            </a:r>
            <a:r>
              <a:rPr lang="ru-RU" dirty="0" err="1" smtClean="0"/>
              <a:t>питальні</a:t>
            </a:r>
            <a:r>
              <a:rPr lang="ru-RU" dirty="0" smtClean="0"/>
              <a:t>, </a:t>
            </a:r>
            <a:r>
              <a:rPr lang="ru-RU" dirty="0" err="1" smtClean="0"/>
              <a:t>спонукальні</a:t>
            </a:r>
            <a:r>
              <a:rPr lang="ru-RU" dirty="0" smtClean="0"/>
              <a:t>,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модальні</a:t>
            </a:r>
            <a:r>
              <a:rPr lang="ru-RU" dirty="0" smtClean="0"/>
              <a:t>, </a:t>
            </a:r>
            <a:r>
              <a:rPr lang="ru-RU" dirty="0" err="1" smtClean="0"/>
              <a:t>емоційно-експресивні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Вигуки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первісні</a:t>
            </a:r>
            <a:r>
              <a:rPr lang="ru-RU" dirty="0" smtClean="0"/>
              <a:t> та </a:t>
            </a:r>
            <a:r>
              <a:rPr lang="ru-RU" dirty="0" err="1" smtClean="0"/>
              <a:t>вторинні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за </a:t>
            </a:r>
            <a:r>
              <a:rPr lang="ru-RU" dirty="0" err="1" smtClean="0"/>
              <a:t>змістом</a:t>
            </a:r>
            <a:r>
              <a:rPr lang="ru-RU" dirty="0" smtClean="0"/>
              <a:t>: </a:t>
            </a:r>
            <a:r>
              <a:rPr lang="ru-RU" dirty="0" err="1" smtClean="0"/>
              <a:t>емоційні</a:t>
            </a:r>
            <a:r>
              <a:rPr lang="ru-RU" dirty="0" smtClean="0"/>
              <a:t>, </a:t>
            </a:r>
            <a:r>
              <a:rPr lang="ru-RU" dirty="0" err="1" smtClean="0"/>
              <a:t>волевиявлення</a:t>
            </a:r>
            <a:r>
              <a:rPr lang="ru-RU" dirty="0" smtClean="0"/>
              <a:t>,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, </a:t>
            </a:r>
            <a:r>
              <a:rPr lang="ru-RU" dirty="0" err="1" smtClean="0"/>
              <a:t>звуконаслідувальні</a:t>
            </a:r>
            <a:r>
              <a:rPr lang="ru-RU" dirty="0" smtClean="0"/>
              <a:t> слова.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 marL="0" indent="357188" algn="ctr">
              <a:buNone/>
            </a:pPr>
            <a:r>
              <a:rPr lang="ru-RU" b="1" dirty="0" err="1" smtClean="0"/>
              <a:t>Морфологічні</a:t>
            </a:r>
            <a:r>
              <a:rPr lang="ru-RU" b="1" dirty="0" smtClean="0"/>
              <a:t> </a:t>
            </a:r>
            <a:r>
              <a:rPr lang="ru-RU" b="1" dirty="0" err="1" smtClean="0"/>
              <a:t>ознаки</a:t>
            </a:r>
            <a:r>
              <a:rPr lang="ru-RU" b="1" dirty="0" smtClean="0"/>
              <a:t> </a:t>
            </a:r>
            <a:r>
              <a:rPr lang="ru-RU" b="1" dirty="0" err="1" smtClean="0"/>
              <a:t>частин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До </a:t>
            </a:r>
            <a:r>
              <a:rPr lang="ru-RU" dirty="0" err="1" smtClean="0"/>
              <a:t>морфологічних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належать </a:t>
            </a:r>
            <a:r>
              <a:rPr lang="ru-RU" dirty="0" err="1" smtClean="0"/>
              <a:t>наступні</a:t>
            </a:r>
            <a:r>
              <a:rPr lang="ru-RU" dirty="0" smtClean="0"/>
              <a:t> характеристики:</a:t>
            </a:r>
          </a:p>
          <a:p>
            <a:pPr marL="0" indent="357188" algn="just"/>
            <a:r>
              <a:rPr lang="ru-RU" dirty="0" smtClean="0"/>
              <a:t>1. </a:t>
            </a:r>
            <a:r>
              <a:rPr lang="ru-RU" dirty="0" err="1" smtClean="0"/>
              <a:t>Особливість</a:t>
            </a:r>
            <a:r>
              <a:rPr lang="ru-RU" dirty="0" smtClean="0"/>
              <a:t> </a:t>
            </a:r>
            <a:r>
              <a:rPr lang="ru-RU" dirty="0" err="1" smtClean="0"/>
              <a:t>творення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smtClean="0"/>
              <a:t>2.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відмінювання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smtClean="0"/>
              <a:t>3.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морфологічної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слова.</a:t>
            </a:r>
          </a:p>
          <a:p>
            <a:pPr marL="0" indent="357188" algn="just">
              <a:buNone/>
            </a:pP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поділити</a:t>
            </a:r>
            <a:r>
              <a:rPr lang="ru-RU" dirty="0" smtClean="0"/>
              <a:t> на </a:t>
            </a:r>
            <a:r>
              <a:rPr lang="ru-RU" i="1" dirty="0" err="1" smtClean="0"/>
              <a:t>змінювані</a:t>
            </a:r>
            <a:r>
              <a:rPr lang="ru-RU" i="1" dirty="0" smtClean="0"/>
              <a:t> та </a:t>
            </a:r>
            <a:r>
              <a:rPr lang="ru-RU" i="1" dirty="0" err="1" smtClean="0"/>
              <a:t>незмінювані</a:t>
            </a:r>
            <a:r>
              <a:rPr lang="ru-RU" dirty="0" smtClean="0"/>
              <a:t>. До перших належать 5 </a:t>
            </a:r>
            <a:r>
              <a:rPr lang="ru-RU" dirty="0" err="1" smtClean="0"/>
              <a:t>самостійних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іменник</a:t>
            </a:r>
            <a:r>
              <a:rPr lang="ru-RU" dirty="0" smtClean="0"/>
              <a:t>, </a:t>
            </a:r>
            <a:r>
              <a:rPr lang="ru-RU" dirty="0" err="1" smtClean="0"/>
              <a:t>прикметник</a:t>
            </a:r>
            <a:r>
              <a:rPr lang="ru-RU" dirty="0" smtClean="0"/>
              <a:t>, </a:t>
            </a:r>
            <a:r>
              <a:rPr lang="ru-RU" dirty="0" err="1" smtClean="0"/>
              <a:t>дієслово</a:t>
            </a:r>
            <a:r>
              <a:rPr lang="ru-RU" dirty="0" smtClean="0"/>
              <a:t>, </a:t>
            </a:r>
            <a:r>
              <a:rPr lang="ru-RU" dirty="0" err="1" smtClean="0"/>
              <a:t>займенник</a:t>
            </a:r>
            <a:r>
              <a:rPr lang="ru-RU" dirty="0" smtClean="0"/>
              <a:t> та </a:t>
            </a:r>
            <a:r>
              <a:rPr lang="ru-RU" dirty="0" err="1" smtClean="0"/>
              <a:t>числівник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Прислівник</a:t>
            </a:r>
            <a:r>
              <a:rPr lang="ru-RU" dirty="0" smtClean="0"/>
              <a:t>, </a:t>
            </a:r>
            <a:r>
              <a:rPr lang="ru-RU" dirty="0" err="1" smtClean="0"/>
              <a:t>прийменник</a:t>
            </a:r>
            <a:r>
              <a:rPr lang="ru-RU" dirty="0" smtClean="0"/>
              <a:t>, </a:t>
            </a:r>
            <a:r>
              <a:rPr lang="ru-RU" dirty="0" err="1" smtClean="0"/>
              <a:t>сполучник</a:t>
            </a:r>
            <a:r>
              <a:rPr lang="ru-RU" dirty="0" smtClean="0"/>
              <a:t>, </a:t>
            </a:r>
            <a:r>
              <a:rPr lang="ru-RU" dirty="0" err="1" smtClean="0"/>
              <a:t>частка</a:t>
            </a:r>
            <a:r>
              <a:rPr lang="ru-RU" dirty="0" smtClean="0"/>
              <a:t> та </a:t>
            </a:r>
            <a:r>
              <a:rPr lang="ru-RU" dirty="0" err="1" smtClean="0"/>
              <a:t>вигук</a:t>
            </a:r>
            <a:r>
              <a:rPr lang="ru-RU" dirty="0" smtClean="0"/>
              <a:t> – </a:t>
            </a:r>
            <a:r>
              <a:rPr lang="ru-RU" dirty="0" err="1" smtClean="0"/>
              <a:t>незмінювані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морфологічні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змінюваних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Іменник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рід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числами;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початковою</a:t>
            </a:r>
            <a:r>
              <a:rPr lang="ru-RU" dirty="0" smtClean="0"/>
              <a:t> формою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називний</a:t>
            </a:r>
            <a:r>
              <a:rPr lang="ru-RU" dirty="0" smtClean="0"/>
              <a:t> </a:t>
            </a:r>
            <a:r>
              <a:rPr lang="ru-RU" dirty="0" err="1" smtClean="0"/>
              <a:t>відмінок</a:t>
            </a:r>
            <a:r>
              <a:rPr lang="ru-RU" dirty="0" smtClean="0"/>
              <a:t> </a:t>
            </a:r>
            <a:r>
              <a:rPr lang="ru-RU" dirty="0" err="1" smtClean="0"/>
              <a:t>однини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множини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Прикметник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числами;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родами;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якісні</a:t>
            </a:r>
            <a:r>
              <a:rPr lang="ru-RU" dirty="0" smtClean="0"/>
              <a:t> </a:t>
            </a:r>
            <a:r>
              <a:rPr lang="ru-RU" dirty="0" err="1" smtClean="0"/>
              <a:t>прикметники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порівняння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початковою</a:t>
            </a:r>
            <a:r>
              <a:rPr lang="ru-RU" dirty="0" smtClean="0"/>
              <a:t> формою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називний</a:t>
            </a:r>
            <a:r>
              <a:rPr lang="ru-RU" dirty="0" smtClean="0"/>
              <a:t> </a:t>
            </a:r>
            <a:r>
              <a:rPr lang="ru-RU" dirty="0" err="1" smtClean="0"/>
              <a:t>відмінок</a:t>
            </a:r>
            <a:r>
              <a:rPr lang="ru-RU" dirty="0" smtClean="0"/>
              <a:t> </a:t>
            </a:r>
            <a:r>
              <a:rPr lang="ru-RU" dirty="0" err="1" smtClean="0"/>
              <a:t>однини</a:t>
            </a:r>
            <a:r>
              <a:rPr lang="ru-RU" dirty="0" smtClean="0"/>
              <a:t> </a:t>
            </a:r>
            <a:r>
              <a:rPr lang="ru-RU" dirty="0" err="1" smtClean="0"/>
              <a:t>чоловічого</a:t>
            </a:r>
            <a:r>
              <a:rPr lang="ru-RU" dirty="0" smtClean="0"/>
              <a:t> роду.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Дієслово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утворювати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дієприкметника</a:t>
            </a:r>
            <a:r>
              <a:rPr lang="ru-RU" dirty="0" smtClean="0"/>
              <a:t> та </a:t>
            </a:r>
            <a:r>
              <a:rPr lang="ru-RU" dirty="0" err="1" smtClean="0"/>
              <a:t>дієприслівника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дієприслівник</a:t>
            </a:r>
            <a:r>
              <a:rPr lang="ru-RU" dirty="0" smtClean="0"/>
              <a:t> – не </a:t>
            </a:r>
            <a:r>
              <a:rPr lang="ru-RU" dirty="0" err="1" smtClean="0"/>
              <a:t>змінюється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дієприкметник</a:t>
            </a:r>
            <a:r>
              <a:rPr lang="ru-RU" dirty="0" smtClean="0"/>
              <a:t> </a:t>
            </a:r>
            <a:r>
              <a:rPr lang="ru-RU" dirty="0" err="1" smtClean="0"/>
              <a:t>змінюють</a:t>
            </a:r>
            <a:r>
              <a:rPr lang="ru-RU" dirty="0" smtClean="0"/>
              <a:t> за родами, числами, </a:t>
            </a:r>
            <a:r>
              <a:rPr lang="ru-RU" dirty="0" err="1" smtClean="0"/>
              <a:t>відмінками</a:t>
            </a:r>
            <a:r>
              <a:rPr lang="ru-RU" dirty="0" smtClean="0"/>
              <a:t>;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властивий</a:t>
            </a:r>
            <a:r>
              <a:rPr lang="ru-RU" dirty="0" smtClean="0"/>
              <a:t> час, стан і вид.</a:t>
            </a:r>
          </a:p>
          <a:p>
            <a:pPr marL="0" indent="357188" algn="just">
              <a:buNone/>
            </a:pPr>
            <a:r>
              <a:rPr lang="ru-RU" b="1" dirty="0" err="1" smtClean="0"/>
              <a:t>Числівник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числівника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за родами;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початкова</a:t>
            </a:r>
            <a:r>
              <a:rPr lang="ru-RU" dirty="0" smtClean="0"/>
              <a:t> форма – </a:t>
            </a:r>
            <a:r>
              <a:rPr lang="ru-RU" dirty="0" err="1" smtClean="0"/>
              <a:t>називний</a:t>
            </a:r>
            <a:r>
              <a:rPr lang="ru-RU" dirty="0" smtClean="0"/>
              <a:t> </a:t>
            </a:r>
            <a:r>
              <a:rPr lang="ru-RU" dirty="0" err="1" smtClean="0"/>
              <a:t>відмінок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Займенник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 - </a:t>
            </a:r>
            <a:r>
              <a:rPr lang="ru-RU" dirty="0" err="1" smtClean="0"/>
              <a:t>вказівні</a:t>
            </a:r>
            <a:r>
              <a:rPr lang="ru-RU" dirty="0" smtClean="0"/>
              <a:t> </a:t>
            </a:r>
            <a:r>
              <a:rPr lang="ru-RU" dirty="0" err="1" smtClean="0"/>
              <a:t>займенники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за </a:t>
            </a:r>
            <a:r>
              <a:rPr lang="ru-RU" dirty="0" err="1" smtClean="0"/>
              <a:t>відмінками</a:t>
            </a:r>
            <a:r>
              <a:rPr lang="ru-RU" dirty="0" smtClean="0"/>
              <a:t>; </a:t>
            </a:r>
            <a:r>
              <a:rPr lang="ru-RU" dirty="0" err="1" smtClean="0"/>
              <a:t>мають</a:t>
            </a:r>
            <a:r>
              <a:rPr lang="ru-RU" dirty="0" smtClean="0"/>
              <a:t> число та </a:t>
            </a:r>
            <a:r>
              <a:rPr lang="ru-RU" dirty="0" err="1" smtClean="0"/>
              <a:t>рід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означальні</a:t>
            </a:r>
            <a:r>
              <a:rPr lang="ru-RU" dirty="0" smtClean="0"/>
              <a:t> </a:t>
            </a:r>
            <a:r>
              <a:rPr lang="ru-RU" dirty="0" err="1" smtClean="0"/>
              <a:t>займенники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за родами, числами та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кількісні</a:t>
            </a:r>
            <a:r>
              <a:rPr lang="ru-RU" dirty="0" smtClean="0"/>
              <a:t> </a:t>
            </a:r>
            <a:r>
              <a:rPr lang="ru-RU" dirty="0" err="1" smtClean="0"/>
              <a:t>займенники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за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порядкові</a:t>
            </a:r>
            <a:r>
              <a:rPr lang="ru-RU" dirty="0" smtClean="0"/>
              <a:t> </a:t>
            </a:r>
            <a:r>
              <a:rPr lang="ru-RU" dirty="0" err="1" smtClean="0"/>
              <a:t>займенники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за родами, числами та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початкова</a:t>
            </a:r>
            <a:r>
              <a:rPr lang="ru-RU" dirty="0" smtClean="0"/>
              <a:t> форма – </a:t>
            </a:r>
            <a:r>
              <a:rPr lang="ru-RU" dirty="0" err="1" smtClean="0"/>
              <a:t>називний</a:t>
            </a:r>
            <a:r>
              <a:rPr lang="ru-RU" dirty="0" smtClean="0"/>
              <a:t> </a:t>
            </a:r>
            <a:r>
              <a:rPr lang="ru-RU" dirty="0" err="1" smtClean="0"/>
              <a:t>відмінок</a:t>
            </a:r>
            <a:r>
              <a:rPr lang="ru-RU" dirty="0" smtClean="0"/>
              <a:t> </a:t>
            </a:r>
            <a:r>
              <a:rPr lang="ru-RU" dirty="0" err="1" smtClean="0"/>
              <a:t>однини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поряд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географічною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назвою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стоїть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означуване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слово, то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географічна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назва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вживається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називному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відмінку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проживаю у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місті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Вінниця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я проживаю у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Вінниці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Вийшли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станції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Хрещатик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вийшли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Хрещатику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селищем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міського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типу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Стрижавка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за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Стрижавкою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Писарівка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Писарівці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Зупинилися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табором на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Говерла 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зупинилися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табором на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Говерлі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lvl="0" indent="357188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узгоджуються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	перша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частина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складних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географічних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творенні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прикметникових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форм: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Кам’янець-Подільський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Кам’янець-Подільського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району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	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друга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частина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числівником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Знам’янка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Друга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Знам’янкодругий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	друга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частина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іменником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Кривий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Ріг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Криворізький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назви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своєму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прийменники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Франкфурт-на-Майні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Франкфуртський-на-Майні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D:\ІННА\22-23 силабус УМЕК\лекції\лекція 6\58a2e-0000112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9000" contrast="41000"/>
          </a:blip>
          <a:srcRect/>
          <a:stretch>
            <a:fillRect/>
          </a:stretch>
        </p:blipFill>
        <p:spPr bwMode="auto">
          <a:xfrm>
            <a:off x="2544418" y="1441173"/>
            <a:ext cx="7126356" cy="4964050"/>
          </a:xfrm>
          <a:prstGeom prst="rect">
            <a:avLst/>
          </a:prstGeom>
          <a:noFill/>
          <a:effectLst>
            <a:softEdge rad="63500"/>
          </a:effectLst>
        </p:spPr>
      </p:pic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Патронімічні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матронімічні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батька,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трансформувалось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нащадків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інколи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енк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єнк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(Петренко, Даниленко)</a:t>
            </a: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юк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(Петрук, Данилюк)</a:t>
            </a: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ович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Петрич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Данилович)</a:t>
            </a: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Петрів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Данилів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Андрюшок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Клименок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(Петраш,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Андріяш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0" indent="357188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зменшувально-пестливі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суфікси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єць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(Петрусь, Петрик,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Данилець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Данилик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Данилко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Друга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суфікси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вказують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професію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пішло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прізвисько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(Тягай, Бугай)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(Мовчан,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Рубан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-аль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Скрипаль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Коваль)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Кобзар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Кухар)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(Копач, Ткач)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Плаксій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Трясило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Покотило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йло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Міняйло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Нечитайло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(Мельник,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Колісник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Прядун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Ковтун)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-яр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(Скляр, Маляр)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професій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виду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соціальним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станом (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часом ставала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прізвищем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нащадків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бондарі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боднарі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Бондар, Бондаренко, Бондарчук,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Бондарець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Боднар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Боднаренко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Боднарчук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Боднарук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бровари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Бровар,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Броваренко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Броварук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Броварчук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Броварник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Броварський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Бражник; Пивовар; Солодовник;</a:t>
            </a: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винороби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Винник, Винниченко,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Винничук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Винар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гончарі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Гончар, Гончаренко, Гончарук;</a:t>
            </a: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гутники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Гутник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Гутненко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Гутниченко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Гутченко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Гутин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грабарі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Грабар,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Грабаренко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Грабарук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Грабарчук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килимарі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Килимник,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Килимниченко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Килимничук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Килимар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ковалі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Коваль, Коваленко,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Ковалюк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Ковальчук, Ковалик,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Ковальський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Ковалевський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Ковальов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Ковальчишин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Ковалишин,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Ковалець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Залізняк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Залізнюк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/>
          <a:lstStyle/>
          <a:p>
            <a:pPr marL="514350" lvl="0" indent="-514350">
              <a:buAutoNum type="arabicPeriod"/>
            </a:pPr>
            <a:r>
              <a:rPr lang="uk-UA" dirty="0" smtClean="0"/>
              <a:t>Українська морфологія. </a:t>
            </a:r>
            <a:endParaRPr lang="uk-UA" dirty="0" smtClean="0"/>
          </a:p>
          <a:p>
            <a:pPr marL="514350" lvl="0" indent="-514350">
              <a:buAutoNum type="arabicPeriod"/>
            </a:pPr>
            <a:r>
              <a:rPr lang="uk-UA" dirty="0" smtClean="0"/>
              <a:t>Особливості </a:t>
            </a:r>
            <a:r>
              <a:rPr lang="uk-UA" dirty="0" smtClean="0"/>
              <a:t>використання граматичних категорій самостійних частин мови.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uk-UA" dirty="0" smtClean="0"/>
              <a:t>Граматичні форми власних назв. </a:t>
            </a:r>
            <a:endParaRPr lang="uk-UA" dirty="0" smtClean="0"/>
          </a:p>
          <a:p>
            <a:pPr marL="514350" lvl="0" indent="-514350">
              <a:buAutoNum type="arabicPeriod"/>
            </a:pPr>
            <a:r>
              <a:rPr lang="uk-UA" dirty="0" smtClean="0"/>
              <a:t>Українські </a:t>
            </a:r>
            <a:r>
              <a:rPr lang="uk-UA" dirty="0" smtClean="0"/>
              <a:t>традиції номінації.</a:t>
            </a:r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птахів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називати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анімальними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англійського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animal –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тварина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Тур,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Ведмідь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Медвідь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Вовк,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Віл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Лисиця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Орел, 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Бик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Тур, Вовк,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Ведмідь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найстаршими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Як правило,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несли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князівської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аж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 не стали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Відтопонімічні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Потоцький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Вишневецький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Савицький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Кульчицький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Горецький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населених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пунктів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рідко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давали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річок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Дніпровий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Росьовий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Дніпренко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Дністровий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Узинець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Роставець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хатніх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наїдків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Сковорода,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Макітра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Макогон, Борщ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численною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групою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вуличних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східній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вони, як правило,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давалися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запорозьких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майстрами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вигадливі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прикладів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Нетудихата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Непийпиво,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Панібудьласка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Прядун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Ропкало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Гопкало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Будяк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Невкипілий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дали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українцям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прізвищ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Береза, Верба,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Осика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Тополя, Вишня 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Вишнюк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Вишняк,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Вишник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Вишненко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Грушка 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Грушецький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Грушенко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Грушук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Дуля 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Дуленко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Дульченко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Дульчук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Дульчак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Дульчик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Слива (Сливка,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Сливенко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Сливук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Сливчук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Сливчак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Терен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Терененко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Теренюк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Тереняк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Черешня 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Черешенко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Черешнюк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Яблуненко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Яблученко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Яблонський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Яблонюк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Яблончук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57188" algn="just">
              <a:buNone/>
            </a:pPr>
            <a:endParaRPr lang="ru-RU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ctr">
              <a:buNone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особи</a:t>
            </a:r>
          </a:p>
          <a:p>
            <a:pPr marL="0" indent="357188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особи ставала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прізвиськом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іронічним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закріпилось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нащадками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родове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Насмішкувато-глузливі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поширені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війська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Запорозького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Азовського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таЧорноморського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давньоукраїнськими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іменами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прізвиськового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типу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Безнос, Безух, Бухало, Злоба,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Кудря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Куц, Мовчан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цивільних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посад:</a:t>
            </a:r>
          </a:p>
          <a:p>
            <a:pPr marL="0" lvl="1" indent="357188"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війт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Війтів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Війтишин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Війтюк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Пустовійт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Пустовіт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Войтюк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Войтенко,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Войтченко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Войченко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Войтчишин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Войчишин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Войтович,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Пустовойтенко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Старовойт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1" indent="357188" algn="just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староста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Старостенко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Старостяк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Старостюк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1" indent="357188" algn="just"/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Десяцький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Мостовий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(Мостовик,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Мостовенко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Присяжний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(Присяжнюк),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Ратушний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Ратушняк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Солтис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Соцький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тематику:</a:t>
            </a:r>
          </a:p>
          <a:p>
            <a:pPr marL="0" lvl="1" indent="357188"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багач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Багач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Богач,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Багацький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Богацький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Багатюк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Богатенко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Богащенко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Богачишин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Скоробогатий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Скоробогацький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1" indent="357188" algn="just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бояр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Бояр,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Бояренко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Бояршин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Бояришин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Боярин,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Боярчук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1" indent="357188"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дука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Дука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Дученко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Дукашенко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Дуканюк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1" indent="357188"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дідич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Дідич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Діденко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Дідицький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Дідківський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1" indent="357188" algn="just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Паник,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Панок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Паночко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Паничок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Панич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Паниченко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Паничишин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Мосьпан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Мостіпан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Мостіпаненко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церковних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посад та на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релігійну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тематику: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дяк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Дякун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Дяків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Дяковський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Дячинський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Дячок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Дячишин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ігумен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Гумен,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Гуменюк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Гуменяк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Гуменко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Гумінний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Гумінський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піп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Попенко,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Попенченко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Поповиченко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Попович, Попик,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Попадинець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Попадюк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пономар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Пономаренко,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Пономарів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Пономарчук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Паламар, Паламарчук,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Паламаренко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титар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Титар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Титаренко,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Титарук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Титарчук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ctr">
              <a:buNone/>
            </a:pPr>
            <a:r>
              <a:rPr lang="ru-RU" sz="6000" b="1" dirty="0" err="1" smtClean="0">
                <a:latin typeface="Monotype Corsiva" pitchFamily="66" charset="0"/>
              </a:rPr>
              <a:t>Прізвище</a:t>
            </a:r>
            <a:r>
              <a:rPr lang="ru-RU" sz="6000" b="1" dirty="0" smtClean="0">
                <a:latin typeface="Monotype Corsiva" pitchFamily="66" charset="0"/>
              </a:rPr>
              <a:t> </a:t>
            </a:r>
            <a:r>
              <a:rPr lang="ru-RU" sz="6000" b="1" dirty="0" err="1" smtClean="0">
                <a:latin typeface="Monotype Corsiva" pitchFamily="66" charset="0"/>
              </a:rPr>
              <a:t>є</a:t>
            </a:r>
            <a:r>
              <a:rPr lang="ru-RU" sz="6000" b="1" dirty="0" smtClean="0">
                <a:latin typeface="Monotype Corsiva" pitchFamily="66" charset="0"/>
              </a:rPr>
              <a:t> знаком і кодом </a:t>
            </a:r>
            <a:r>
              <a:rPr lang="ru-RU" sz="6000" b="1" dirty="0" err="1" smtClean="0">
                <a:latin typeface="Monotype Corsiva" pitchFamily="66" charset="0"/>
              </a:rPr>
              <a:t>будь-якого</a:t>
            </a:r>
            <a:r>
              <a:rPr lang="ru-RU" sz="6000" b="1" dirty="0" smtClean="0">
                <a:latin typeface="Monotype Corsiva" pitchFamily="66" charset="0"/>
              </a:rPr>
              <a:t> роду, </a:t>
            </a:r>
            <a:r>
              <a:rPr lang="ru-RU" sz="6000" b="1" dirty="0" err="1" smtClean="0">
                <a:latin typeface="Monotype Corsiva" pitchFamily="66" charset="0"/>
              </a:rPr>
              <a:t>виразником</a:t>
            </a:r>
            <a:r>
              <a:rPr lang="ru-RU" sz="6000" b="1" dirty="0" smtClean="0">
                <a:latin typeface="Monotype Corsiva" pitchFamily="66" charset="0"/>
              </a:rPr>
              <a:t> </a:t>
            </a:r>
            <a:r>
              <a:rPr lang="ru-RU" sz="6000" b="1" dirty="0" err="1" smtClean="0">
                <a:latin typeface="Monotype Corsiva" pitchFamily="66" charset="0"/>
              </a:rPr>
              <a:t>спадкоємності</a:t>
            </a:r>
            <a:r>
              <a:rPr lang="ru-RU" sz="6000" b="1" dirty="0" smtClean="0">
                <a:latin typeface="Monotype Corsiva" pitchFamily="66" charset="0"/>
              </a:rPr>
              <a:t> та </a:t>
            </a:r>
            <a:r>
              <a:rPr lang="ru-RU" sz="6000" b="1" dirty="0" err="1" smtClean="0">
                <a:latin typeface="Monotype Corsiva" pitchFamily="66" charset="0"/>
              </a:rPr>
              <a:t>наступності</a:t>
            </a:r>
            <a:r>
              <a:rPr lang="ru-RU" sz="6000" b="1" dirty="0" smtClean="0">
                <a:latin typeface="Monotype Corsiva" pitchFamily="66" charset="0"/>
              </a:rPr>
              <a:t> </a:t>
            </a:r>
            <a:r>
              <a:rPr lang="ru-RU" sz="6000" b="1" dirty="0" err="1" smtClean="0">
                <a:latin typeface="Monotype Corsiva" pitchFamily="66" charset="0"/>
              </a:rPr>
              <a:t>поколінь</a:t>
            </a:r>
            <a:r>
              <a:rPr lang="ru-RU" sz="6000" b="1" dirty="0" smtClean="0">
                <a:latin typeface="Monotype Corsiva" pitchFamily="66" charset="0"/>
              </a:rPr>
              <a:t> </a:t>
            </a:r>
            <a:endParaRPr lang="en-US" sz="6000" b="1" dirty="0" smtClean="0">
              <a:latin typeface="Monotype Corsiva" pitchFamily="66" charset="0"/>
            </a:endParaRPr>
          </a:p>
          <a:p>
            <a:pPr marL="0" indent="357188" algn="ctr">
              <a:buNone/>
            </a:pPr>
            <a:endParaRPr lang="ru-RU" sz="54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12574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357188" algn="just"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Укладання</a:t>
            </a:r>
            <a:r>
              <a:rPr lang="ru-RU" b="1" dirty="0" smtClean="0"/>
              <a:t> </a:t>
            </a:r>
            <a:r>
              <a:rPr lang="ru-RU" b="1" dirty="0" smtClean="0"/>
              <a:t>словника</a:t>
            </a:r>
            <a:r>
              <a:rPr lang="uk-UA" b="1" dirty="0" smtClean="0"/>
              <a:t> ключових термінів Курсу</a:t>
            </a:r>
            <a:r>
              <a:rPr lang="uk-UA" b="1" dirty="0" smtClean="0"/>
              <a:t>.</a:t>
            </a:r>
          </a:p>
          <a:p>
            <a:pPr marL="0" lvl="0" indent="357188" algn="just">
              <a:buAutoNum type="arabicPeriod"/>
            </a:pPr>
            <a:endParaRPr lang="ru-RU" dirty="0" smtClean="0"/>
          </a:p>
          <a:p>
            <a:pPr marL="0" lvl="0" indent="357188" algn="just"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Утворити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поданих</a:t>
            </a:r>
            <a:r>
              <a:rPr lang="ru-RU" b="1" dirty="0" smtClean="0"/>
              <a:t> </a:t>
            </a:r>
            <a:r>
              <a:rPr lang="ru-RU" b="1" dirty="0" err="1" smtClean="0"/>
              <a:t>іменників</a:t>
            </a:r>
            <a:r>
              <a:rPr lang="ru-RU" b="1" dirty="0" smtClean="0"/>
              <a:t> форму родового </a:t>
            </a:r>
            <a:r>
              <a:rPr lang="ru-RU" b="1" dirty="0" err="1" smtClean="0"/>
              <a:t>відмінка</a:t>
            </a:r>
            <a:r>
              <a:rPr lang="ru-RU" b="1" dirty="0" smtClean="0"/>
              <a:t> </a:t>
            </a:r>
            <a:r>
              <a:rPr lang="ru-RU" b="1" dirty="0" err="1" smtClean="0"/>
              <a:t>множини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i="1" dirty="0" err="1" smtClean="0"/>
              <a:t>Ампери</a:t>
            </a:r>
            <a:r>
              <a:rPr lang="ru-RU" i="1" dirty="0" smtClean="0"/>
              <a:t>, </a:t>
            </a:r>
            <a:r>
              <a:rPr lang="ru-RU" i="1" dirty="0" err="1" smtClean="0"/>
              <a:t>апельсини</a:t>
            </a:r>
            <a:r>
              <a:rPr lang="ru-RU" i="1" dirty="0" smtClean="0"/>
              <a:t>, </a:t>
            </a:r>
            <a:r>
              <a:rPr lang="ru-RU" i="1" dirty="0" err="1" smtClean="0"/>
              <a:t>баклажани</a:t>
            </a:r>
            <a:r>
              <a:rPr lang="ru-RU" i="1" dirty="0" smtClean="0"/>
              <a:t>, брелоки, </a:t>
            </a:r>
            <a:r>
              <a:rPr lang="ru-RU" i="1" dirty="0" err="1" smtClean="0"/>
              <a:t>вільхи</a:t>
            </a:r>
            <a:r>
              <a:rPr lang="ru-RU" i="1" dirty="0" smtClean="0"/>
              <a:t>, </a:t>
            </a:r>
            <a:r>
              <a:rPr lang="ru-RU" i="1" dirty="0" err="1" smtClean="0"/>
              <a:t>вольти</a:t>
            </a:r>
            <a:r>
              <a:rPr lang="ru-RU" i="1" dirty="0" smtClean="0"/>
              <a:t>, </a:t>
            </a:r>
            <a:r>
              <a:rPr lang="ru-RU" i="1" dirty="0" err="1" smtClean="0"/>
              <a:t>галичани</a:t>
            </a:r>
            <a:r>
              <a:rPr lang="ru-RU" i="1" dirty="0" smtClean="0"/>
              <a:t>, </a:t>
            </a:r>
            <a:r>
              <a:rPr lang="ru-RU" i="1" dirty="0" err="1" smtClean="0"/>
              <a:t>гальма</a:t>
            </a:r>
            <a:r>
              <a:rPr lang="ru-RU" i="1" dirty="0" smtClean="0"/>
              <a:t>, </a:t>
            </a:r>
            <a:r>
              <a:rPr lang="ru-RU" i="1" dirty="0" err="1" smtClean="0"/>
              <a:t>городяни</a:t>
            </a:r>
            <a:r>
              <a:rPr lang="ru-RU" i="1" dirty="0" smtClean="0"/>
              <a:t>, </a:t>
            </a:r>
            <a:r>
              <a:rPr lang="ru-RU" i="1" dirty="0" err="1" smtClean="0"/>
              <a:t>грами</a:t>
            </a:r>
            <a:r>
              <a:rPr lang="ru-RU" i="1" dirty="0" smtClean="0"/>
              <a:t>, </a:t>
            </a:r>
            <a:r>
              <a:rPr lang="ru-RU" i="1" dirty="0" err="1" smtClean="0"/>
              <a:t>джинси</a:t>
            </a:r>
            <a:r>
              <a:rPr lang="ru-RU" i="1" dirty="0" smtClean="0"/>
              <a:t>, жита, </a:t>
            </a:r>
            <a:r>
              <a:rPr lang="ru-RU" i="1" dirty="0" err="1" smtClean="0"/>
              <a:t>житла</a:t>
            </a:r>
            <a:r>
              <a:rPr lang="ru-RU" i="1" dirty="0" smtClean="0"/>
              <a:t>, </a:t>
            </a:r>
            <a:r>
              <a:rPr lang="ru-RU" i="1" dirty="0" err="1" smtClean="0"/>
              <a:t>канікули</a:t>
            </a:r>
            <a:r>
              <a:rPr lang="ru-RU" i="1" dirty="0" smtClean="0"/>
              <a:t>, </a:t>
            </a:r>
            <a:r>
              <a:rPr lang="ru-RU" i="1" dirty="0" err="1" smtClean="0"/>
              <a:t>кілограми</a:t>
            </a:r>
            <a:r>
              <a:rPr lang="ru-RU" i="1" dirty="0" smtClean="0"/>
              <a:t>, </a:t>
            </a:r>
            <a:r>
              <a:rPr lang="ru-RU" i="1" dirty="0" err="1" smtClean="0"/>
              <a:t>консерви</a:t>
            </a:r>
            <a:r>
              <a:rPr lang="ru-RU" i="1" dirty="0" smtClean="0"/>
              <a:t>, </a:t>
            </a:r>
            <a:r>
              <a:rPr lang="ru-RU" i="1" dirty="0" err="1" smtClean="0"/>
              <a:t>корективи</a:t>
            </a:r>
            <a:r>
              <a:rPr lang="ru-RU" i="1" dirty="0" smtClean="0"/>
              <a:t>, </a:t>
            </a:r>
            <a:r>
              <a:rPr lang="ru-RU" i="1" dirty="0" err="1" smtClean="0"/>
              <a:t>підошва</a:t>
            </a:r>
            <a:r>
              <a:rPr lang="ru-RU" i="1" dirty="0" smtClean="0"/>
              <a:t>, </a:t>
            </a:r>
            <a:r>
              <a:rPr lang="ru-RU" i="1" dirty="0" err="1" smtClean="0"/>
              <a:t>помідори</a:t>
            </a:r>
            <a:r>
              <a:rPr lang="ru-RU" i="1" dirty="0" smtClean="0"/>
              <a:t>, </a:t>
            </a:r>
            <a:r>
              <a:rPr lang="ru-RU" i="1" dirty="0" err="1" smtClean="0"/>
              <a:t>солдати</a:t>
            </a:r>
            <a:r>
              <a:rPr lang="ru-RU" i="1" dirty="0" smtClean="0"/>
              <a:t>, </a:t>
            </a:r>
            <a:r>
              <a:rPr lang="ru-RU" i="1" dirty="0" err="1" smtClean="0"/>
              <a:t>томати</a:t>
            </a:r>
            <a:r>
              <a:rPr lang="ru-RU" i="1" dirty="0" smtClean="0"/>
              <a:t>, </a:t>
            </a:r>
            <a:r>
              <a:rPr lang="ru-RU" i="1" dirty="0" err="1" smtClean="0"/>
              <a:t>центнери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lvl="0" indent="357188" algn="just"/>
            <a:endParaRPr lang="ru-RU" b="1" dirty="0" smtClean="0"/>
          </a:p>
          <a:p>
            <a:pPr marL="0" lvl="0" indent="357188" algn="just">
              <a:buNone/>
            </a:pPr>
            <a:r>
              <a:rPr lang="ru-RU" b="1" dirty="0" smtClean="0"/>
              <a:t>3. </a:t>
            </a:r>
            <a:r>
              <a:rPr lang="ru-RU" b="1" dirty="0" err="1" smtClean="0"/>
              <a:t>Записати</a:t>
            </a:r>
            <a:r>
              <a:rPr lang="ru-RU" b="1" dirty="0" smtClean="0"/>
              <a:t> </a:t>
            </a:r>
            <a:r>
              <a:rPr lang="ru-RU" b="1" dirty="0" err="1" smtClean="0"/>
              <a:t>числівники</a:t>
            </a:r>
            <a:r>
              <a:rPr lang="ru-RU" b="1" dirty="0" smtClean="0"/>
              <a:t> словами.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i="1" dirty="0" smtClean="0"/>
              <a:t>У </a:t>
            </a:r>
            <a:r>
              <a:rPr lang="ru-RU" i="1" dirty="0" err="1" smtClean="0"/>
              <a:t>дикій</a:t>
            </a:r>
            <a:r>
              <a:rPr lang="ru-RU" i="1" dirty="0" smtClean="0"/>
              <a:t> і </a:t>
            </a:r>
            <a:r>
              <a:rPr lang="ru-RU" i="1" dirty="0" err="1" smtClean="0"/>
              <a:t>культурній</a:t>
            </a:r>
            <a:r>
              <a:rPr lang="ru-RU" i="1" dirty="0" smtClean="0"/>
              <a:t> </a:t>
            </a:r>
            <a:r>
              <a:rPr lang="ru-RU" i="1" dirty="0" err="1" smtClean="0"/>
              <a:t>флорі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</a:t>
            </a:r>
            <a:r>
              <a:rPr lang="ru-RU" i="1" dirty="0" err="1" smtClean="0"/>
              <a:t>існує</a:t>
            </a:r>
            <a:r>
              <a:rPr lang="ru-RU" i="1" dirty="0" smtClean="0"/>
              <a:t> </a:t>
            </a:r>
            <a:r>
              <a:rPr lang="ru-RU" i="1" dirty="0" err="1" smtClean="0"/>
              <a:t>близько</a:t>
            </a:r>
            <a:r>
              <a:rPr lang="ru-RU" i="1" dirty="0" smtClean="0"/>
              <a:t> 25,5 тис. </a:t>
            </a:r>
            <a:r>
              <a:rPr lang="ru-RU" i="1" dirty="0" err="1" smtClean="0"/>
              <a:t>видів</a:t>
            </a:r>
            <a:r>
              <a:rPr lang="ru-RU" i="1" dirty="0" smtClean="0"/>
              <a:t> </a:t>
            </a:r>
            <a:r>
              <a:rPr lang="ru-RU" i="1" dirty="0" err="1" smtClean="0"/>
              <a:t>рослин</a:t>
            </a:r>
            <a:r>
              <a:rPr lang="ru-RU" i="1" dirty="0" smtClean="0"/>
              <a:t>, </a:t>
            </a:r>
            <a:r>
              <a:rPr lang="ru-RU" i="1" dirty="0" err="1" smtClean="0"/>
              <a:t>з</a:t>
            </a:r>
            <a:r>
              <a:rPr lang="ru-RU" i="1" dirty="0" smtClean="0"/>
              <a:t> них 850 </a:t>
            </a:r>
            <a:r>
              <a:rPr lang="ru-RU" i="1" dirty="0" err="1" smtClean="0"/>
              <a:t>видів</a:t>
            </a:r>
            <a:r>
              <a:rPr lang="ru-RU" i="1" dirty="0" smtClean="0"/>
              <a:t> – </a:t>
            </a:r>
            <a:r>
              <a:rPr lang="ru-RU" i="1" dirty="0" err="1" smtClean="0"/>
              <a:t>лікарські</a:t>
            </a:r>
            <a:r>
              <a:rPr lang="ru-RU" i="1" dirty="0" smtClean="0"/>
              <a:t>, 1 350 – </a:t>
            </a:r>
            <a:r>
              <a:rPr lang="ru-RU" i="1" dirty="0" err="1" smtClean="0"/>
              <a:t>вітамінні</a:t>
            </a:r>
            <a:r>
              <a:rPr lang="ru-RU" i="1" dirty="0" smtClean="0"/>
              <a:t>, 2 950 – </a:t>
            </a:r>
            <a:r>
              <a:rPr lang="ru-RU" i="1" dirty="0" err="1" smtClean="0"/>
              <a:t>їстівні</a:t>
            </a:r>
            <a:r>
              <a:rPr lang="ru-RU" i="1" dirty="0" smtClean="0"/>
              <a:t>, 950 – </a:t>
            </a:r>
            <a:r>
              <a:rPr lang="ru-RU" i="1" dirty="0" err="1" smtClean="0"/>
              <a:t>кормові</a:t>
            </a:r>
            <a:r>
              <a:rPr lang="ru-RU" i="1" dirty="0" smtClean="0"/>
              <a:t>... </a:t>
            </a:r>
            <a:r>
              <a:rPr lang="ru-RU" i="1" dirty="0" err="1" smtClean="0"/>
              <a:t>Із</a:t>
            </a:r>
            <a:r>
              <a:rPr lang="ru-RU" i="1" dirty="0" smtClean="0"/>
              <a:t> </a:t>
            </a:r>
            <a:r>
              <a:rPr lang="ru-RU" i="1" dirty="0" err="1" smtClean="0"/>
              <a:t>дикорослої</a:t>
            </a:r>
            <a:r>
              <a:rPr lang="ru-RU" i="1" dirty="0" smtClean="0"/>
              <a:t> </a:t>
            </a:r>
            <a:r>
              <a:rPr lang="ru-RU" i="1" dirty="0" err="1" smtClean="0"/>
              <a:t>флори</a:t>
            </a:r>
            <a:r>
              <a:rPr lang="ru-RU" i="1" dirty="0" smtClean="0"/>
              <a:t> </a:t>
            </a:r>
            <a:r>
              <a:rPr lang="ru-RU" i="1" dirty="0" err="1" smtClean="0"/>
              <a:t>застосовують</a:t>
            </a:r>
            <a:r>
              <a:rPr lang="ru-RU" i="1" dirty="0" smtClean="0"/>
              <a:t> </a:t>
            </a:r>
            <a:r>
              <a:rPr lang="ru-RU" i="1" dirty="0" err="1" smtClean="0"/>
              <a:t>близько</a:t>
            </a:r>
            <a:r>
              <a:rPr lang="ru-RU" i="1" dirty="0" smtClean="0"/>
              <a:t> 160 </a:t>
            </a:r>
            <a:r>
              <a:rPr lang="ru-RU" i="1" dirty="0" err="1" smtClean="0"/>
              <a:t>видів</a:t>
            </a:r>
            <a:r>
              <a:rPr lang="ru-RU" i="1" dirty="0" smtClean="0"/>
              <a:t>, у тому </a:t>
            </a:r>
            <a:r>
              <a:rPr lang="ru-RU" i="1" dirty="0" err="1" smtClean="0"/>
              <a:t>числі</a:t>
            </a:r>
            <a:r>
              <a:rPr lang="ru-RU" i="1" dirty="0" smtClean="0"/>
              <a:t> як </a:t>
            </a:r>
            <a:r>
              <a:rPr lang="ru-RU" i="1" dirty="0" err="1" smtClean="0"/>
              <a:t>їстівні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12574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357188">
              <a:buNone/>
            </a:pPr>
            <a:r>
              <a:rPr lang="ru-RU" b="1" dirty="0" smtClean="0"/>
              <a:t>4. </a:t>
            </a:r>
            <a:r>
              <a:rPr lang="ru-RU" b="1" dirty="0" err="1" smtClean="0"/>
              <a:t>Утворити</a:t>
            </a:r>
            <a:r>
              <a:rPr lang="ru-RU" b="1" dirty="0" smtClean="0"/>
              <a:t> </a:t>
            </a:r>
            <a:r>
              <a:rPr lang="ru-RU" b="1" dirty="0" err="1" smtClean="0"/>
              <a:t>вищий</a:t>
            </a:r>
            <a:r>
              <a:rPr lang="ru-RU" b="1" dirty="0" smtClean="0"/>
              <a:t> і </a:t>
            </a:r>
            <a:r>
              <a:rPr lang="ru-RU" b="1" dirty="0" err="1" smtClean="0"/>
              <a:t>найвищий</a:t>
            </a:r>
            <a:r>
              <a:rPr lang="ru-RU" b="1" dirty="0" smtClean="0"/>
              <a:t> </a:t>
            </a:r>
            <a:r>
              <a:rPr lang="ru-RU" b="1" dirty="0" err="1" smtClean="0"/>
              <a:t>ступені</a:t>
            </a:r>
            <a:r>
              <a:rPr lang="ru-RU" b="1" dirty="0" smtClean="0"/>
              <a:t> </a:t>
            </a:r>
            <a:r>
              <a:rPr lang="ru-RU" b="1" dirty="0" err="1" smtClean="0"/>
              <a:t>порівняння</a:t>
            </a:r>
            <a:r>
              <a:rPr lang="ru-RU" b="1" dirty="0" smtClean="0"/>
              <a:t>. </a:t>
            </a:r>
            <a:r>
              <a:rPr lang="ru-RU" b="1" dirty="0" err="1" smtClean="0"/>
              <a:t>Знайти</a:t>
            </a:r>
            <a:r>
              <a:rPr lang="ru-RU" b="1" dirty="0" smtClean="0"/>
              <a:t> </a:t>
            </a:r>
            <a:r>
              <a:rPr lang="ru-RU" b="1" dirty="0" err="1" smtClean="0"/>
              <a:t>ті</a:t>
            </a:r>
            <a:r>
              <a:rPr lang="ru-RU" b="1" dirty="0" smtClean="0"/>
              <a:t> </a:t>
            </a:r>
            <a:r>
              <a:rPr lang="ru-RU" b="1" dirty="0" err="1" smtClean="0"/>
              <a:t>прикметники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не </a:t>
            </a:r>
            <a:r>
              <a:rPr lang="ru-RU" b="1" dirty="0" err="1" smtClean="0"/>
              <a:t>утворюють</a:t>
            </a:r>
            <a:r>
              <a:rPr lang="ru-RU" b="1" dirty="0" smtClean="0"/>
              <a:t> </a:t>
            </a:r>
            <a:r>
              <a:rPr lang="ru-RU" b="1" dirty="0" err="1" smtClean="0"/>
              <a:t>ступенів</a:t>
            </a:r>
            <a:r>
              <a:rPr lang="ru-RU" b="1" dirty="0" smtClean="0"/>
              <a:t> </a:t>
            </a:r>
            <a:r>
              <a:rPr lang="ru-RU" b="1" dirty="0" err="1" smtClean="0"/>
              <a:t>порівняння</a:t>
            </a:r>
            <a:r>
              <a:rPr lang="ru-RU" b="1" dirty="0" smtClean="0"/>
              <a:t>. </a:t>
            </a:r>
            <a:endParaRPr lang="ru-RU" dirty="0" smtClean="0"/>
          </a:p>
          <a:p>
            <a:pPr marL="0" indent="357188">
              <a:buNone/>
            </a:pPr>
            <a:r>
              <a:rPr lang="ru-RU" i="1" dirty="0" smtClean="0"/>
              <a:t>Тонкий, </a:t>
            </a:r>
            <a:r>
              <a:rPr lang="ru-RU" i="1" dirty="0" err="1" smtClean="0"/>
              <a:t>зеленавий</a:t>
            </a:r>
            <a:r>
              <a:rPr lang="ru-RU" i="1" dirty="0" smtClean="0"/>
              <a:t>, широкий, </a:t>
            </a:r>
            <a:r>
              <a:rPr lang="ru-RU" i="1" dirty="0" err="1" smtClean="0"/>
              <a:t>розумний</a:t>
            </a:r>
            <a:r>
              <a:rPr lang="ru-RU" i="1" dirty="0" smtClean="0"/>
              <a:t>, </a:t>
            </a:r>
            <a:r>
              <a:rPr lang="ru-RU" i="1" dirty="0" err="1" smtClean="0"/>
              <a:t>ультрамодний</a:t>
            </a:r>
            <a:r>
              <a:rPr lang="ru-RU" i="1" dirty="0" smtClean="0"/>
              <a:t>, </a:t>
            </a:r>
            <a:r>
              <a:rPr lang="ru-RU" i="1" dirty="0" err="1" smtClean="0"/>
              <a:t>гіркий</a:t>
            </a:r>
            <a:r>
              <a:rPr lang="ru-RU" i="1" dirty="0" smtClean="0"/>
              <a:t>, </a:t>
            </a:r>
            <a:r>
              <a:rPr lang="ru-RU" i="1" dirty="0" err="1" smtClean="0"/>
              <a:t>високий</a:t>
            </a:r>
            <a:r>
              <a:rPr lang="ru-RU" i="1" dirty="0" smtClean="0"/>
              <a:t>, </a:t>
            </a:r>
            <a:r>
              <a:rPr lang="ru-RU" i="1" dirty="0" err="1" smtClean="0"/>
              <a:t>величезний</a:t>
            </a:r>
            <a:r>
              <a:rPr lang="ru-RU" i="1" dirty="0" smtClean="0"/>
              <a:t>, </a:t>
            </a:r>
            <a:r>
              <a:rPr lang="ru-RU" i="1" dirty="0" err="1" smtClean="0"/>
              <a:t>милий</a:t>
            </a:r>
            <a:r>
              <a:rPr lang="ru-RU" i="1" dirty="0" smtClean="0"/>
              <a:t>, </a:t>
            </a:r>
            <a:r>
              <a:rPr lang="ru-RU" i="1" dirty="0" err="1" smtClean="0"/>
              <a:t>сліпий</a:t>
            </a:r>
            <a:r>
              <a:rPr lang="ru-RU" i="1" dirty="0" smtClean="0"/>
              <a:t>, </a:t>
            </a:r>
            <a:r>
              <a:rPr lang="ru-RU" i="1" dirty="0" err="1" smtClean="0"/>
              <a:t>грубуватий</a:t>
            </a:r>
            <a:r>
              <a:rPr lang="ru-RU" i="1" dirty="0" smtClean="0"/>
              <a:t>, </a:t>
            </a:r>
            <a:r>
              <a:rPr lang="ru-RU" i="1" dirty="0" err="1" smtClean="0"/>
              <a:t>голосний</a:t>
            </a:r>
            <a:r>
              <a:rPr lang="ru-RU" i="1" dirty="0" smtClean="0"/>
              <a:t>, далекий, </a:t>
            </a:r>
            <a:r>
              <a:rPr lang="ru-RU" i="1" dirty="0" err="1" smtClean="0"/>
              <a:t>прегарний</a:t>
            </a:r>
            <a:r>
              <a:rPr lang="ru-RU" i="1" dirty="0" smtClean="0"/>
              <a:t>, </a:t>
            </a:r>
            <a:r>
              <a:rPr lang="ru-RU" i="1" dirty="0" err="1" smtClean="0"/>
              <a:t>сміливий</a:t>
            </a:r>
            <a:r>
              <a:rPr lang="ru-RU" i="1" dirty="0" smtClean="0"/>
              <a:t>, тихий, вороний, </a:t>
            </a:r>
            <a:r>
              <a:rPr lang="ru-RU" i="1" dirty="0" err="1" smtClean="0"/>
              <a:t>темний</a:t>
            </a:r>
            <a:r>
              <a:rPr lang="ru-RU" i="1" dirty="0" smtClean="0"/>
              <a:t>, </a:t>
            </a:r>
            <a:r>
              <a:rPr lang="ru-RU" i="1" dirty="0" err="1" smtClean="0"/>
              <a:t>зеленавий</a:t>
            </a:r>
            <a:r>
              <a:rPr lang="ru-RU" i="1" dirty="0" smtClean="0"/>
              <a:t>, </a:t>
            </a:r>
            <a:r>
              <a:rPr lang="ru-RU" i="1" dirty="0" err="1" smtClean="0"/>
              <a:t>вимогливий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lvl="0" indent="357188">
              <a:buNone/>
            </a:pPr>
            <a:r>
              <a:rPr lang="ru-RU" b="1" dirty="0" smtClean="0"/>
              <a:t>5. </a:t>
            </a:r>
            <a:r>
              <a:rPr lang="ru-RU" b="1" dirty="0" err="1" smtClean="0"/>
              <a:t>Провідміняти</a:t>
            </a:r>
            <a:r>
              <a:rPr lang="ru-RU" b="1" dirty="0" smtClean="0"/>
              <a:t> </a:t>
            </a:r>
            <a:r>
              <a:rPr lang="ru-RU" b="1" dirty="0" err="1" smtClean="0"/>
              <a:t>займенники</a:t>
            </a:r>
            <a:r>
              <a:rPr lang="ru-RU" dirty="0" smtClean="0"/>
              <a:t>. </a:t>
            </a:r>
          </a:p>
          <a:p>
            <a:pPr marL="0" indent="357188">
              <a:buNone/>
            </a:pPr>
            <a:r>
              <a:rPr lang="ru-RU" i="1" dirty="0" err="1" smtClean="0"/>
              <a:t>Мій</a:t>
            </a:r>
            <a:r>
              <a:rPr lang="ru-RU" i="1" dirty="0" smtClean="0"/>
              <a:t>, той, весь, </a:t>
            </a:r>
            <a:r>
              <a:rPr lang="ru-RU" i="1" dirty="0" err="1" smtClean="0"/>
              <a:t>хто</a:t>
            </a:r>
            <a:r>
              <a:rPr lang="ru-RU" i="1" dirty="0" smtClean="0"/>
              <a:t>, чий, те, </a:t>
            </a:r>
            <a:r>
              <a:rPr lang="ru-RU" i="1" dirty="0" err="1" smtClean="0"/>
              <a:t>він</a:t>
            </a:r>
            <a:r>
              <a:rPr lang="ru-RU" i="1" dirty="0" smtClean="0"/>
              <a:t>, </a:t>
            </a:r>
            <a:r>
              <a:rPr lang="ru-RU" i="1" dirty="0" err="1" smtClean="0"/>
              <a:t>ніхто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25000" lnSpcReduction="20000"/>
          </a:bodyPr>
          <a:lstStyle/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Баденкова</a:t>
            </a:r>
            <a:r>
              <a:rPr lang="ru-RU" sz="6000" dirty="0" smtClean="0"/>
              <a:t> В.М., </a:t>
            </a:r>
            <a:r>
              <a:rPr lang="ru-RU" sz="6000" dirty="0" err="1" smtClean="0"/>
              <a:t>Зинякова</a:t>
            </a:r>
            <a:r>
              <a:rPr lang="ru-RU" sz="6000" dirty="0" smtClean="0"/>
              <a:t> А.А.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: Фонетика. </a:t>
            </a:r>
            <a:r>
              <a:rPr lang="ru-RU" sz="6000" dirty="0" err="1" smtClean="0"/>
              <a:t>Фонологія</a:t>
            </a:r>
            <a:r>
              <a:rPr lang="uk-UA" sz="6000" dirty="0" smtClean="0"/>
              <a:t>. </a:t>
            </a:r>
            <a:r>
              <a:rPr lang="ru-RU" sz="6000" dirty="0" err="1" smtClean="0"/>
              <a:t>Морфонологія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Акцентологія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Орфоепія.Графіка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Орфографія</a:t>
            </a:r>
            <a:r>
              <a:rPr lang="ru-RU" sz="6000" dirty="0" smtClean="0"/>
              <a:t> : </a:t>
            </a:r>
            <a:r>
              <a:rPr lang="ru-RU" sz="6000" dirty="0" err="1" smtClean="0"/>
              <a:t>навчальний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посібник</a:t>
            </a:r>
            <a:r>
              <a:rPr lang="ru-RU" sz="6000" dirty="0" smtClean="0"/>
              <a:t>. </a:t>
            </a:r>
            <a:r>
              <a:rPr lang="ru-RU" sz="6000" dirty="0" err="1" smtClean="0"/>
              <a:t>Миколаїв</a:t>
            </a:r>
            <a:r>
              <a:rPr lang="ru-RU" sz="6000" dirty="0" smtClean="0"/>
              <a:t>, 2017. 278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smtClean="0"/>
              <a:t>Бондар О.І., Карпенко Ю.О., </a:t>
            </a:r>
            <a:r>
              <a:rPr lang="ru-RU" sz="6000" dirty="0" err="1" smtClean="0"/>
              <a:t>Микитин-Дружине</a:t>
            </a:r>
            <a:r>
              <a:rPr lang="ru-RU" sz="6000" baseline="-25000" dirty="0" err="1" smtClean="0"/>
              <a:t>́</a:t>
            </a:r>
            <a:r>
              <a:rPr lang="ru-RU" sz="6000" dirty="0" err="1" smtClean="0"/>
              <a:t>ць</a:t>
            </a:r>
            <a:r>
              <a:rPr lang="ru-RU" sz="6000" dirty="0" smtClean="0"/>
              <a:t> М.Л.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 : Фонетика. </a:t>
            </a:r>
            <a:r>
              <a:rPr lang="ru-RU" sz="6000" dirty="0" err="1" smtClean="0"/>
              <a:t>Фонологія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Орфоепія</a:t>
            </a:r>
            <a:r>
              <a:rPr lang="ru-RU" sz="6000" dirty="0" smtClean="0"/>
              <a:t>. </a:t>
            </a:r>
            <a:r>
              <a:rPr lang="ru-RU" sz="6000" dirty="0" err="1" smtClean="0"/>
              <a:t>Графіка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Орфографія</a:t>
            </a:r>
            <a:r>
              <a:rPr lang="ru-RU" sz="6000" dirty="0" smtClean="0"/>
              <a:t>. </a:t>
            </a:r>
            <a:r>
              <a:rPr lang="ru-RU" sz="6000" dirty="0" err="1" smtClean="0"/>
              <a:t>Лексикологія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Лексикографія</a:t>
            </a:r>
            <a:r>
              <a:rPr lang="ru-RU" sz="6000" dirty="0" smtClean="0"/>
              <a:t> : </a:t>
            </a:r>
            <a:r>
              <a:rPr lang="ru-RU" sz="6000" dirty="0" err="1" smtClean="0"/>
              <a:t>навчальний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посібник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ВЦ </a:t>
            </a:r>
            <a:r>
              <a:rPr lang="uk-UA" sz="6000" dirty="0" smtClean="0"/>
              <a:t>«</a:t>
            </a:r>
            <a:r>
              <a:rPr lang="ru-RU" sz="6000" dirty="0" err="1" smtClean="0"/>
              <a:t>Академія</a:t>
            </a:r>
            <a:r>
              <a:rPr lang="uk-UA" sz="6000" dirty="0" smtClean="0"/>
              <a:t>»</a:t>
            </a:r>
            <a:r>
              <a:rPr lang="ru-RU" sz="6000" dirty="0" smtClean="0"/>
              <a:t>, 2006.</a:t>
            </a:r>
            <a:r>
              <a:rPr lang="uk-UA" sz="6000" dirty="0" smtClean="0"/>
              <a:t> 368 с.</a:t>
            </a:r>
            <a:endParaRPr lang="ru-RU" sz="6000" dirty="0" smtClean="0"/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Від</a:t>
            </a:r>
            <a:r>
              <a:rPr lang="ru-RU" sz="6000" dirty="0" smtClean="0"/>
              <a:t>  звука до тексту: </a:t>
            </a:r>
            <a:r>
              <a:rPr lang="ru-RU" sz="6000" dirty="0" err="1" smtClean="0"/>
              <a:t>Аналіз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мовних</a:t>
            </a:r>
            <a:r>
              <a:rPr lang="ru-RU" sz="6000" dirty="0" smtClean="0"/>
              <a:t> </a:t>
            </a:r>
            <a:r>
              <a:rPr lang="ru-RU" sz="6000" dirty="0" err="1" smtClean="0"/>
              <a:t>одиниць</a:t>
            </a:r>
            <a:r>
              <a:rPr lang="ru-RU" sz="6000" dirty="0" smtClean="0"/>
              <a:t> </a:t>
            </a:r>
            <a:r>
              <a:rPr lang="ru-RU" sz="6000" dirty="0" err="1" smtClean="0"/>
              <a:t>різних</a:t>
            </a:r>
            <a:r>
              <a:rPr lang="ru-RU" sz="6000" dirty="0" smtClean="0"/>
              <a:t> </a:t>
            </a:r>
            <a:r>
              <a:rPr lang="ru-RU" sz="6000" dirty="0" err="1" smtClean="0"/>
              <a:t>рівнів</a:t>
            </a:r>
            <a:r>
              <a:rPr lang="ru-RU" sz="6000" dirty="0" smtClean="0"/>
              <a:t> : </a:t>
            </a:r>
            <a:r>
              <a:rPr lang="ru-RU" sz="6000" dirty="0" err="1" smtClean="0"/>
              <a:t>навч</a:t>
            </a:r>
            <a:r>
              <a:rPr lang="ru-RU" sz="6000" dirty="0" smtClean="0"/>
              <a:t>. </a:t>
            </a:r>
            <a:r>
              <a:rPr lang="ru-RU" sz="6000" dirty="0" err="1" smtClean="0"/>
              <a:t>посібн</a:t>
            </a:r>
            <a:r>
              <a:rPr lang="ru-RU" sz="6000" dirty="0" smtClean="0"/>
              <a:t>.</a:t>
            </a:r>
            <a:r>
              <a:rPr lang="uk-UA" sz="6000" dirty="0" smtClean="0"/>
              <a:t> /</a:t>
            </a:r>
            <a:r>
              <a:rPr lang="ru-RU" sz="6000" dirty="0" smtClean="0"/>
              <a:t> за ред. А.А.</a:t>
            </a:r>
            <a:r>
              <a:rPr lang="uk-UA" sz="6000" dirty="0" smtClean="0"/>
              <a:t> </a:t>
            </a:r>
            <a:r>
              <a:rPr lang="ru-RU" sz="6000" dirty="0" smtClean="0"/>
              <a:t>Силки. Вид. 2-ге, </a:t>
            </a:r>
            <a:r>
              <a:rPr lang="ru-RU" sz="6000" dirty="0" err="1" smtClean="0"/>
              <a:t>випр</a:t>
            </a:r>
            <a:r>
              <a:rPr lang="ru-RU" sz="6000" dirty="0" smtClean="0"/>
              <a:t>.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допов</a:t>
            </a:r>
            <a:r>
              <a:rPr lang="ru-RU" sz="6000" dirty="0" smtClean="0"/>
              <a:t>. </a:t>
            </a:r>
            <a:r>
              <a:rPr lang="ru-RU" sz="6000" dirty="0" err="1" smtClean="0"/>
              <a:t>Суми</a:t>
            </a:r>
            <a:r>
              <a:rPr lang="ru-RU" sz="6000" dirty="0" smtClean="0"/>
              <a:t> : </a:t>
            </a:r>
            <a:r>
              <a:rPr lang="ru-RU" sz="6000" dirty="0" err="1" smtClean="0"/>
              <a:t>Університетська</a:t>
            </a:r>
            <a:r>
              <a:rPr lang="ru-RU" sz="6000" dirty="0" smtClean="0"/>
              <a:t> книга, 2013. 348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smtClean="0"/>
              <a:t>Грищенко А.П., </a:t>
            </a:r>
            <a:r>
              <a:rPr lang="ru-RU" sz="6000" dirty="0" err="1" smtClean="0"/>
              <a:t>Мацько</a:t>
            </a:r>
            <a:r>
              <a:rPr lang="ru-RU" sz="6000" dirty="0" smtClean="0"/>
              <a:t> Л.І., Плющ М.Я. та </a:t>
            </a:r>
            <a:r>
              <a:rPr lang="ru-RU" sz="6000" dirty="0" err="1" smtClean="0"/>
              <a:t>ін</a:t>
            </a:r>
            <a:r>
              <a:rPr lang="ru-RU" sz="6000" dirty="0" smtClean="0"/>
              <a:t>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 : </a:t>
            </a:r>
            <a:r>
              <a:rPr lang="ru-RU" sz="6000" dirty="0" err="1" smtClean="0"/>
              <a:t>підручник</a:t>
            </a:r>
            <a:r>
              <a:rPr lang="ru-RU" sz="6000" dirty="0" smtClean="0"/>
              <a:t> / за ред. А.П. </a:t>
            </a:r>
            <a:r>
              <a:rPr lang="ru-RU" sz="6000" dirty="0" err="1" smtClean="0"/>
              <a:t>Грищенка</a:t>
            </a:r>
            <a:r>
              <a:rPr lang="ru-RU" sz="6000" dirty="0" smtClean="0"/>
              <a:t>. 3-тє вид., </a:t>
            </a:r>
            <a:r>
              <a:rPr lang="ru-RU" sz="6000" dirty="0" err="1" smtClean="0"/>
              <a:t>допов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Вища</a:t>
            </a:r>
            <a:r>
              <a:rPr lang="ru-RU" sz="6000" dirty="0" smtClean="0"/>
              <a:t> </a:t>
            </a:r>
            <a:r>
              <a:rPr lang="ru-RU" sz="6000" dirty="0" err="1" smtClean="0"/>
              <a:t>шк</a:t>
            </a:r>
            <a:r>
              <a:rPr lang="uk-UA" sz="6000" dirty="0" err="1" smtClean="0"/>
              <a:t>ола</a:t>
            </a:r>
            <a:r>
              <a:rPr lang="ru-RU" sz="6000" dirty="0" smtClean="0"/>
              <a:t>, 2002. 439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Історія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українського</a:t>
            </a:r>
            <a:r>
              <a:rPr lang="ru-RU" sz="6000" dirty="0" smtClean="0"/>
              <a:t> </a:t>
            </a:r>
            <a:r>
              <a:rPr lang="ru-RU" sz="6000" dirty="0" err="1" smtClean="0"/>
              <a:t>правопису</a:t>
            </a:r>
            <a:r>
              <a:rPr lang="ru-RU" sz="6000" dirty="0" smtClean="0"/>
              <a:t> ХVІ–XX ст. : </a:t>
            </a:r>
            <a:r>
              <a:rPr lang="ru-RU" sz="6000" dirty="0" err="1" smtClean="0"/>
              <a:t>хрестоматія</a:t>
            </a:r>
            <a:r>
              <a:rPr lang="ru-RU" sz="6000" dirty="0" smtClean="0"/>
              <a:t> / </a:t>
            </a:r>
            <a:r>
              <a:rPr lang="ru-RU" sz="6000" dirty="0" err="1" smtClean="0"/>
              <a:t>упорядники</a:t>
            </a:r>
            <a:r>
              <a:rPr lang="ru-RU" sz="6000" dirty="0" smtClean="0"/>
              <a:t> В.В. </a:t>
            </a:r>
            <a:r>
              <a:rPr lang="ru-RU" sz="6000" dirty="0" err="1" smtClean="0"/>
              <a:t>Німчук</a:t>
            </a:r>
            <a:r>
              <a:rPr lang="ru-RU" sz="6000" dirty="0" smtClean="0"/>
              <a:t>, Н.В.</a:t>
            </a:r>
            <a:r>
              <a:rPr lang="en-US" sz="6000" dirty="0" smtClean="0"/>
              <a:t> </a:t>
            </a:r>
            <a:r>
              <a:rPr lang="ru-RU" sz="6000" dirty="0" err="1" smtClean="0"/>
              <a:t>Пуряєва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Наукова</a:t>
            </a:r>
            <a:r>
              <a:rPr lang="ru-RU" sz="6000" dirty="0" smtClean="0"/>
              <a:t> думка, 2004. 582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Караман</a:t>
            </a:r>
            <a:r>
              <a:rPr lang="ru-RU" sz="6000" dirty="0" smtClean="0"/>
              <a:t> С.О., </a:t>
            </a:r>
            <a:r>
              <a:rPr lang="ru-RU" sz="6000" dirty="0" err="1" smtClean="0"/>
              <a:t>Караман</a:t>
            </a:r>
            <a:r>
              <a:rPr lang="ru-RU" sz="6000" dirty="0" smtClean="0"/>
              <a:t> О.В., Плющ М.Я.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 : </a:t>
            </a:r>
            <a:r>
              <a:rPr lang="ru-RU" sz="6000" dirty="0" err="1" smtClean="0"/>
              <a:t>навчальний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посібник</a:t>
            </a:r>
            <a:r>
              <a:rPr lang="ru-RU" sz="6000" dirty="0" smtClean="0"/>
              <a:t> / ред. С.О. </a:t>
            </a:r>
            <a:r>
              <a:rPr lang="ru-RU" sz="6000" dirty="0" err="1" smtClean="0"/>
              <a:t>Караман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«</a:t>
            </a:r>
            <a:r>
              <a:rPr lang="ru-RU" sz="6000" dirty="0" err="1" smtClean="0"/>
              <a:t>Літера</a:t>
            </a:r>
            <a:r>
              <a:rPr lang="ru-RU" sz="6000" dirty="0" smtClean="0"/>
              <a:t> ЛТД», 2011. 520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Ковтюх</a:t>
            </a:r>
            <a:r>
              <a:rPr lang="ru-RU" sz="6000" dirty="0" smtClean="0"/>
              <a:t> С.Л.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 (Фонетика. </a:t>
            </a:r>
            <a:r>
              <a:rPr lang="ru-RU" sz="6000" dirty="0" err="1" smtClean="0"/>
              <a:t>Фонологія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Морфонологія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Орфоепія</a:t>
            </a:r>
            <a:r>
              <a:rPr lang="ru-RU" sz="6000" dirty="0" smtClean="0"/>
              <a:t>. </a:t>
            </a:r>
            <a:r>
              <a:rPr lang="ru-RU" sz="6000" dirty="0" err="1" smtClean="0"/>
              <a:t>Графіка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Орфографія</a:t>
            </a:r>
            <a:r>
              <a:rPr lang="ru-RU" sz="6000" dirty="0" smtClean="0"/>
              <a:t>) : </a:t>
            </a:r>
            <a:r>
              <a:rPr lang="ru-RU" sz="6000" dirty="0" err="1" smtClean="0"/>
              <a:t>навчально-методичний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посібник</a:t>
            </a:r>
            <a:r>
              <a:rPr lang="ru-RU" sz="6000" dirty="0" smtClean="0"/>
              <a:t>. </a:t>
            </a:r>
            <a:r>
              <a:rPr lang="ru-RU" sz="6000" dirty="0" err="1" smtClean="0"/>
              <a:t>Кіровоград</a:t>
            </a:r>
            <a:r>
              <a:rPr lang="ru-RU" sz="6000" dirty="0" smtClean="0"/>
              <a:t>, 2014. 291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Мойсієнко</a:t>
            </a:r>
            <a:r>
              <a:rPr lang="ru-RU" sz="6000" dirty="0" smtClean="0"/>
              <a:t> А.К., Бас-Кононенко О.В., </a:t>
            </a:r>
            <a:r>
              <a:rPr lang="ru-RU" sz="6000" dirty="0" err="1" smtClean="0"/>
              <a:t>Берковець</a:t>
            </a:r>
            <a:r>
              <a:rPr lang="ru-RU" sz="6000" dirty="0" smtClean="0"/>
              <a:t> В.В. та </a:t>
            </a:r>
            <a:r>
              <a:rPr lang="ru-RU" sz="6000" dirty="0" err="1" smtClean="0"/>
              <a:t>ін</a:t>
            </a:r>
            <a:r>
              <a:rPr lang="ru-RU" sz="6000" dirty="0" smtClean="0"/>
              <a:t>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: </a:t>
            </a:r>
            <a:r>
              <a:rPr lang="ru-RU" sz="6000" dirty="0" err="1" smtClean="0"/>
              <a:t>Лексикологія</a:t>
            </a:r>
            <a:r>
              <a:rPr lang="ru-RU" sz="6000" dirty="0" smtClean="0"/>
              <a:t>. Фонетика : </a:t>
            </a:r>
            <a:r>
              <a:rPr lang="ru-RU" sz="6000" dirty="0" err="1" smtClean="0"/>
              <a:t>підручник</a:t>
            </a:r>
            <a:r>
              <a:rPr lang="en-US" sz="6000" dirty="0" smtClean="0"/>
              <a:t>. </a:t>
            </a:r>
            <a:r>
              <a:rPr lang="ru-RU" sz="6000" dirty="0" smtClean="0"/>
              <a:t>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Знання</a:t>
            </a:r>
            <a:r>
              <a:rPr lang="ru-RU" sz="6000" dirty="0" smtClean="0"/>
              <a:t>, 2013. 340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: </a:t>
            </a:r>
            <a:r>
              <a:rPr lang="ru-RU" sz="6000" dirty="0" err="1" smtClean="0"/>
              <a:t>підручник</a:t>
            </a:r>
            <a:r>
              <a:rPr lang="ru-RU" sz="6000" dirty="0" smtClean="0"/>
              <a:t> / ред. М.Я. Плющ. 7-ме вид. 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Вища</a:t>
            </a:r>
            <a:r>
              <a:rPr lang="ru-RU" sz="6000" dirty="0" smtClean="0"/>
              <a:t> школа, 2009. 414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Український</a:t>
            </a:r>
            <a:r>
              <a:rPr lang="ru-RU" sz="6000" dirty="0" smtClean="0"/>
              <a:t> </a:t>
            </a:r>
            <a:r>
              <a:rPr lang="ru-RU" sz="6000" dirty="0" err="1" smtClean="0"/>
              <a:t>правопис</a:t>
            </a:r>
            <a:r>
              <a:rPr lang="ru-RU" sz="6000" dirty="0" smtClean="0"/>
              <a:t> / НАН </a:t>
            </a:r>
            <a:r>
              <a:rPr lang="ru-RU" sz="6000" dirty="0" err="1" smtClean="0"/>
              <a:t>України</a:t>
            </a:r>
            <a:r>
              <a:rPr lang="ru-RU" sz="6000" dirty="0" smtClean="0"/>
              <a:t>, </a:t>
            </a:r>
            <a:r>
              <a:rPr lang="ru-RU" sz="6000" dirty="0" err="1" smtClean="0"/>
              <a:t>Ін</a:t>
            </a:r>
            <a:r>
              <a:rPr lang="uk-UA" sz="6000" dirty="0" err="1" smtClean="0"/>
              <a:t>ститу</a:t>
            </a:r>
            <a:r>
              <a:rPr lang="ru-RU" sz="6000" dirty="0" smtClean="0"/>
              <a:t>т </a:t>
            </a:r>
            <a:r>
              <a:rPr lang="ru-RU" sz="6000" dirty="0" err="1" smtClean="0"/>
              <a:t>мовознавства</a:t>
            </a:r>
            <a:r>
              <a:rPr lang="ru-RU" sz="6000" dirty="0" smtClean="0"/>
              <a:t> </a:t>
            </a:r>
            <a:r>
              <a:rPr lang="ru-RU" sz="6000" dirty="0" err="1" smtClean="0"/>
              <a:t>ім</a:t>
            </a:r>
            <a:r>
              <a:rPr lang="ru-RU" sz="6000" dirty="0" smtClean="0"/>
              <a:t>. О.О. </a:t>
            </a:r>
            <a:r>
              <a:rPr lang="ru-RU" sz="6000" dirty="0" err="1" smtClean="0"/>
              <a:t>Потебні</a:t>
            </a:r>
            <a:r>
              <a:rPr lang="uk-UA" sz="6000" dirty="0" smtClean="0"/>
              <a:t>, </a:t>
            </a:r>
            <a:r>
              <a:rPr lang="ru-RU" sz="6000" dirty="0" err="1" smtClean="0"/>
              <a:t>Ін</a:t>
            </a:r>
            <a:r>
              <a:rPr lang="uk-UA" sz="6000" dirty="0" err="1" smtClean="0"/>
              <a:t>ститу</a:t>
            </a:r>
            <a:r>
              <a:rPr lang="ru-RU" sz="6000" dirty="0" smtClean="0"/>
              <a:t>т </a:t>
            </a:r>
            <a:r>
              <a:rPr lang="ru-RU" sz="6000" dirty="0" err="1" smtClean="0"/>
              <a:t>української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мови</a:t>
            </a:r>
            <a:r>
              <a:rPr lang="uk-UA" sz="6000" dirty="0" smtClean="0"/>
              <a:t>, Український мовно-інформаційний фонд.</a:t>
            </a:r>
            <a:r>
              <a:rPr lang="ru-RU" sz="6000" dirty="0" smtClean="0"/>
              <a:t> К. : </a:t>
            </a:r>
            <a:r>
              <a:rPr lang="uk-UA" sz="6000" dirty="0" smtClean="0"/>
              <a:t>НВП «Видавництво</a:t>
            </a:r>
            <a:r>
              <a:rPr lang="en-US" sz="6000" dirty="0" smtClean="0"/>
              <a:t>“</a:t>
            </a:r>
            <a:r>
              <a:rPr lang="en-US" sz="6000" dirty="0" err="1" smtClean="0"/>
              <a:t>Наукова</a:t>
            </a:r>
            <a:r>
              <a:rPr lang="en-US" sz="6000" dirty="0" smtClean="0"/>
              <a:t> </a:t>
            </a:r>
            <a:r>
              <a:rPr lang="en-US" sz="6000" dirty="0" err="1" smtClean="0"/>
              <a:t>думка</a:t>
            </a:r>
            <a:r>
              <a:rPr lang="en-US" sz="6000" dirty="0" smtClean="0"/>
              <a:t>”</a:t>
            </a:r>
            <a:r>
              <a:rPr lang="uk-UA" sz="6000" dirty="0" smtClean="0"/>
              <a:t> НАН України»</a:t>
            </a:r>
            <a:r>
              <a:rPr lang="ru-RU" sz="6000" dirty="0" smtClean="0"/>
              <a:t>, 20</a:t>
            </a:r>
            <a:r>
              <a:rPr lang="uk-UA" sz="6000" dirty="0" smtClean="0"/>
              <a:t>19</a:t>
            </a:r>
            <a:r>
              <a:rPr lang="ru-RU" sz="6000" dirty="0" smtClean="0"/>
              <a:t>. </a:t>
            </a:r>
            <a:r>
              <a:rPr lang="uk-UA" sz="6000" dirty="0" smtClean="0"/>
              <a:t>393 с.</a:t>
            </a:r>
            <a:endParaRPr lang="ru-RU" sz="6000" dirty="0" smtClean="0"/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Шкуратяна</a:t>
            </a:r>
            <a:r>
              <a:rPr lang="ru-RU" sz="6000" dirty="0" smtClean="0"/>
              <a:t> Н.Г., Шевчук С.В.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. </a:t>
            </a:r>
            <a:r>
              <a:rPr lang="ru-RU" sz="6000" dirty="0" err="1" smtClean="0"/>
              <a:t>Модульний</a:t>
            </a:r>
            <a:r>
              <a:rPr lang="ru-RU" sz="6000" dirty="0" smtClean="0"/>
              <a:t> курс</a:t>
            </a:r>
            <a:r>
              <a:rPr lang="uk-UA" sz="6000" dirty="0" smtClean="0"/>
              <a:t> </a:t>
            </a:r>
            <a:r>
              <a:rPr lang="ru-RU" sz="6000" dirty="0" smtClean="0"/>
              <a:t>: </a:t>
            </a:r>
            <a:r>
              <a:rPr lang="ru-RU" sz="6000" dirty="0" err="1" smtClean="0"/>
              <a:t>навч</a:t>
            </a:r>
            <a:r>
              <a:rPr lang="uk-UA" sz="6000" dirty="0" err="1" smtClean="0"/>
              <a:t>альний</a:t>
            </a:r>
            <a:r>
              <a:rPr lang="en-US" sz="6000" dirty="0" smtClean="0"/>
              <a:t> п</a:t>
            </a:r>
            <a:r>
              <a:rPr lang="ru-RU" sz="6000" dirty="0" err="1" smtClean="0"/>
              <a:t>осібник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Вища</a:t>
            </a:r>
            <a:r>
              <a:rPr lang="ru-RU" sz="6000" dirty="0" smtClean="0"/>
              <a:t> школа, 2007. 823с</a:t>
            </a:r>
            <a:r>
              <a:rPr lang="uk-UA" sz="6000" dirty="0" smtClean="0"/>
              <a:t>.</a:t>
            </a:r>
            <a:endParaRPr lang="ru-RU" sz="6000" dirty="0" smtClean="0"/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Ющук</a:t>
            </a:r>
            <a:r>
              <a:rPr lang="ru-RU" sz="6000" dirty="0" smtClean="0"/>
              <a:t> І.П.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 : </a:t>
            </a:r>
            <a:r>
              <a:rPr lang="ru-RU" sz="6000" dirty="0" err="1" smtClean="0"/>
              <a:t>підручник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Либідь</a:t>
            </a:r>
            <a:r>
              <a:rPr lang="ru-RU" sz="6000" dirty="0" smtClean="0"/>
              <a:t>, 2003. 640 с.</a:t>
            </a:r>
          </a:p>
          <a:p>
            <a:pPr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12574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357188" algn="just">
              <a:buNone/>
            </a:pPr>
            <a:r>
              <a:rPr lang="ru-RU" sz="2800" b="1" dirty="0" smtClean="0"/>
              <a:t>6. </a:t>
            </a:r>
            <a:r>
              <a:rPr lang="ru-RU" sz="2800" b="1" dirty="0" err="1" smtClean="0"/>
              <a:t>Визначити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дієвідміну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дієслів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записати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їх</a:t>
            </a:r>
            <a:r>
              <a:rPr lang="ru-RU" sz="2800" b="1" dirty="0" smtClean="0"/>
              <a:t> у </a:t>
            </a:r>
            <a:r>
              <a:rPr lang="ru-RU" sz="2800" b="1" dirty="0" err="1" smtClean="0"/>
              <a:t>дві</a:t>
            </a:r>
            <a:r>
              <a:rPr lang="ru-RU" sz="2800" b="1" dirty="0" smtClean="0"/>
              <a:t> колонки: у першу – </a:t>
            </a:r>
            <a:r>
              <a:rPr lang="ru-RU" sz="2800" b="1" dirty="0" err="1" smtClean="0"/>
              <a:t>дієслова</a:t>
            </a:r>
            <a:r>
              <a:rPr lang="ru-RU" sz="2800" b="1" dirty="0" smtClean="0"/>
              <a:t> I </a:t>
            </a:r>
            <a:r>
              <a:rPr lang="ru-RU" sz="2800" b="1" dirty="0" err="1" smtClean="0"/>
              <a:t>дієвідміни</a:t>
            </a:r>
            <a:r>
              <a:rPr lang="ru-RU" sz="2800" b="1" dirty="0" smtClean="0"/>
              <a:t>, у другу – II </a:t>
            </a:r>
            <a:r>
              <a:rPr lang="ru-RU" sz="2800" b="1" dirty="0" err="1" smtClean="0"/>
              <a:t>дієвідміни</a:t>
            </a:r>
            <a:r>
              <a:rPr lang="ru-RU" sz="2800" b="1" dirty="0" smtClean="0"/>
              <a:t>.</a:t>
            </a:r>
            <a:endParaRPr lang="ru-RU" sz="2800" dirty="0" smtClean="0"/>
          </a:p>
          <a:p>
            <a:pPr marL="0" indent="357188" algn="just">
              <a:buNone/>
            </a:pPr>
            <a:r>
              <a:rPr lang="ru-RU" sz="2800" i="1" dirty="0" smtClean="0"/>
              <a:t>Колоти, </a:t>
            </a:r>
            <a:r>
              <a:rPr lang="ru-RU" sz="2800" i="1" dirty="0" err="1" smtClean="0"/>
              <a:t>домовлятися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мовчати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вірити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терпіти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їздити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казати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здійснювати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переконувати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лити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трусити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радити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ткати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пливти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перебирати</a:t>
            </a:r>
            <a:r>
              <a:rPr lang="ru-RU" sz="2800" i="1" dirty="0" smtClean="0"/>
              <a:t>.</a:t>
            </a:r>
            <a:endParaRPr lang="ru-RU" sz="2800" dirty="0" smtClean="0"/>
          </a:p>
          <a:p>
            <a:pPr marL="0" indent="357188" algn="just"/>
            <a:endParaRPr lang="ru-RU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50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0070C0"/>
                </a:solidFill>
              </a:rPr>
              <a:t>Дякую за увагу!</a:t>
            </a:r>
            <a:endParaRPr lang="uk-UA" sz="72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</a:t>
            </a:r>
            <a:r>
              <a:rPr lang="uk-UA" b="1" dirty="0" smtClean="0">
                <a:solidFill>
                  <a:schemeClr val="accent1"/>
                </a:solidFill>
              </a:rPr>
              <a:t>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uk-UA" b="1" i="1" dirty="0" smtClean="0"/>
              <a:t>Морфологія</a:t>
            </a:r>
            <a:r>
              <a:rPr lang="uk-UA" dirty="0" smtClean="0"/>
              <a:t> – це вчення про граматику слова, про його лексико-граматичні класи (частини мови) і граматичні (морфологічні) категорії частин мови, про словозміну, про власне морфеми, аналітичні морфеми, слова-морфеми для вираження морфологічних та синтаксичних значень.</a:t>
            </a: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</a:t>
            </a:r>
            <a:r>
              <a:rPr lang="uk-UA" b="1" dirty="0" smtClean="0">
                <a:solidFill>
                  <a:schemeClr val="accent1"/>
                </a:solidFill>
              </a:rPr>
              <a:t>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just">
              <a:buNone/>
            </a:pPr>
            <a:r>
              <a:rPr lang="uk-UA" dirty="0" smtClean="0"/>
              <a:t>У традиційній граматиці української мови виділяють </a:t>
            </a:r>
            <a:r>
              <a:rPr lang="uk-UA" i="1" dirty="0" smtClean="0"/>
              <a:t>десять</a:t>
            </a:r>
            <a:r>
              <a:rPr lang="uk-UA" dirty="0" smtClean="0"/>
              <a:t> частин мови. З них </a:t>
            </a:r>
            <a:r>
              <a:rPr lang="uk-UA" i="1" dirty="0" smtClean="0"/>
              <a:t>6 самостійних</a:t>
            </a:r>
            <a:r>
              <a:rPr lang="uk-UA" dirty="0" smtClean="0"/>
              <a:t>, </a:t>
            </a:r>
            <a:r>
              <a:rPr lang="uk-UA" i="1" dirty="0" smtClean="0"/>
              <a:t>3 – службові і вигук</a:t>
            </a:r>
            <a:r>
              <a:rPr lang="uk-UA" dirty="0" smtClean="0"/>
              <a:t>, який не входить ні до самостійних, ні до службових.</a:t>
            </a:r>
            <a:endParaRPr lang="ru-RU" dirty="0" smtClean="0"/>
          </a:p>
          <a:p>
            <a:pPr marL="0" indent="357188" algn="just"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 marL="0" indent="357188" algn="just">
              <a:buNone/>
            </a:pPr>
            <a:r>
              <a:rPr lang="uk-UA" dirty="0" smtClean="0"/>
              <a:t>Самостійні частини мови можемо згрупувати на </a:t>
            </a:r>
            <a:r>
              <a:rPr lang="uk-UA" b="1" i="1" dirty="0" smtClean="0"/>
              <a:t>іменні і дієслівні</a:t>
            </a:r>
            <a:r>
              <a:rPr lang="uk-UA" dirty="0" smtClean="0"/>
              <a:t>. Іменники й дієслова виникли в мові першими і традиційно становлять граматичну основу речень, оскільки повність висловлюють завершену думку. У такому реченні розповідається, хто і що робить без додаткової інформації, тому інші частини мови об’єднуються навколо них. Наприклад, </a:t>
            </a:r>
            <a:r>
              <a:rPr lang="uk-UA" i="1" dirty="0" smtClean="0"/>
              <a:t>Україна переможе!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/>
              <a:t>Самостійні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повнозначні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іменник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прикметник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дієслово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займенник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прислівник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числівник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Самостійні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називати</a:t>
            </a:r>
            <a:r>
              <a:rPr lang="ru-RU" dirty="0" smtClean="0"/>
              <a:t> </a:t>
            </a:r>
            <a:r>
              <a:rPr lang="ru-RU" dirty="0" err="1" smtClean="0"/>
              <a:t>предмети</a:t>
            </a:r>
            <a:r>
              <a:rPr lang="ru-RU" dirty="0" smtClean="0"/>
              <a:t>, </a:t>
            </a:r>
            <a:r>
              <a:rPr lang="ru-RU" dirty="0" err="1" smtClean="0"/>
              <a:t>вказувати</a:t>
            </a:r>
            <a:r>
              <a:rPr lang="ru-RU" dirty="0" smtClean="0"/>
              <a:t> на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та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ж </a:t>
            </a:r>
            <a:r>
              <a:rPr lang="ru-RU" dirty="0" err="1" smtClean="0"/>
              <a:t>описувати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. Головною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самостійних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b="1" dirty="0" smtClean="0"/>
              <a:t>вони – члени </a:t>
            </a:r>
            <a:r>
              <a:rPr lang="ru-RU" b="1" dirty="0" err="1" smtClean="0"/>
              <a:t>речення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граматичну</a:t>
            </a:r>
            <a:r>
              <a:rPr lang="ru-RU" dirty="0" smtClean="0"/>
              <a:t> вагу та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лексичне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</a:t>
            </a:r>
            <a:r>
              <a:rPr lang="uk-UA" b="1" dirty="0" smtClean="0">
                <a:solidFill>
                  <a:schemeClr val="accent1"/>
                </a:solidFill>
              </a:rPr>
              <a:t>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Службові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 - </a:t>
            </a:r>
            <a:r>
              <a:rPr lang="ru-RU" dirty="0" err="1" smtClean="0"/>
              <a:t>сполучник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прийменник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частка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Роль </a:t>
            </a:r>
            <a:r>
              <a:rPr lang="ru-RU" dirty="0" err="1" smtClean="0"/>
              <a:t>службових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реченні</a:t>
            </a:r>
            <a:r>
              <a:rPr lang="ru-RU" dirty="0" smtClean="0"/>
              <a:t> – </a:t>
            </a:r>
            <a:r>
              <a:rPr lang="ru-RU" b="1" dirty="0" err="1" smtClean="0"/>
              <a:t>зв’язок</a:t>
            </a:r>
            <a:r>
              <a:rPr lang="ru-RU" b="1" dirty="0" smtClean="0"/>
              <a:t> </a:t>
            </a:r>
            <a:r>
              <a:rPr lang="ru-RU" b="1" dirty="0" err="1" smtClean="0"/>
              <a:t>слів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собою</a:t>
            </a:r>
            <a:r>
              <a:rPr lang="ru-RU" dirty="0" smtClean="0"/>
              <a:t>,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емоційних</a:t>
            </a:r>
            <a:r>
              <a:rPr lang="ru-RU" dirty="0" smtClean="0"/>
              <a:t> </a:t>
            </a:r>
            <a:r>
              <a:rPr lang="ru-RU" dirty="0" err="1" smtClean="0"/>
              <a:t>відтінків</a:t>
            </a:r>
            <a:r>
              <a:rPr lang="ru-RU" dirty="0" smtClean="0"/>
              <a:t> членам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і </a:t>
            </a:r>
            <a:r>
              <a:rPr lang="ru-RU" dirty="0" err="1" smtClean="0"/>
              <a:t>морфологічних</a:t>
            </a:r>
            <a:r>
              <a:rPr lang="ru-RU" dirty="0" smtClean="0"/>
              <a:t> форм.</a:t>
            </a:r>
          </a:p>
          <a:p>
            <a:pPr marL="0" indent="357188" algn="just">
              <a:buNone/>
            </a:pPr>
            <a:r>
              <a:rPr lang="ru-RU" b="1" dirty="0" err="1" smtClean="0"/>
              <a:t>Окрема</a:t>
            </a:r>
            <a:r>
              <a:rPr lang="ru-RU" b="1" dirty="0" smtClean="0"/>
              <a:t> </a:t>
            </a:r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 err="1" smtClean="0"/>
              <a:t>частин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вигук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звуконаслідування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слугують</a:t>
            </a:r>
            <a:r>
              <a:rPr lang="ru-RU" dirty="0" smtClean="0"/>
              <a:t> для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емоцій</a:t>
            </a:r>
            <a:r>
              <a:rPr lang="ru-RU" dirty="0" smtClean="0"/>
              <a:t>, </a:t>
            </a:r>
            <a:r>
              <a:rPr lang="ru-RU" dirty="0" err="1" smtClean="0"/>
              <a:t>волевиявлення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імітацією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та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</a:t>
            </a:r>
            <a:r>
              <a:rPr lang="uk-UA" b="1" dirty="0" smtClean="0">
                <a:solidFill>
                  <a:schemeClr val="accent1"/>
                </a:solidFill>
              </a:rPr>
              <a:t>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ctr">
              <a:buNone/>
            </a:pP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та </a:t>
            </a:r>
            <a:r>
              <a:rPr lang="ru-RU" b="1" dirty="0" err="1" smtClean="0"/>
              <a:t>їхнє</a:t>
            </a:r>
            <a:r>
              <a:rPr lang="ru-RU" b="1" dirty="0" smtClean="0"/>
              <a:t> </a:t>
            </a:r>
            <a:r>
              <a:rPr lang="ru-RU" b="1" dirty="0" err="1" smtClean="0"/>
              <a:t>лексичне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/>
              <a:t>Самостійні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Іменник</a:t>
            </a:r>
            <a:r>
              <a:rPr lang="ru-RU" dirty="0" smtClean="0"/>
              <a:t> –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та </a:t>
            </a:r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</a:t>
            </a:r>
            <a:r>
              <a:rPr lang="ru-RU" i="1" dirty="0" err="1" smtClean="0"/>
              <a:t>стіл</a:t>
            </a:r>
            <a:r>
              <a:rPr lang="ru-RU" i="1" dirty="0" smtClean="0"/>
              <a:t>, </a:t>
            </a:r>
            <a:r>
              <a:rPr lang="ru-RU" i="1" dirty="0" err="1" smtClean="0"/>
              <a:t>вітер</a:t>
            </a:r>
            <a:r>
              <a:rPr lang="ru-RU" i="1" dirty="0" smtClean="0"/>
              <a:t>, Ганна.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Прикметник</a:t>
            </a:r>
            <a:r>
              <a:rPr lang="ru-RU" dirty="0" smtClean="0"/>
              <a:t> –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</a:t>
            </a:r>
            <a:r>
              <a:rPr lang="ru-RU" i="1" dirty="0" err="1" smtClean="0"/>
              <a:t>високий</a:t>
            </a:r>
            <a:r>
              <a:rPr lang="ru-RU" i="1" dirty="0" smtClean="0"/>
              <a:t>, красива, </a:t>
            </a:r>
            <a:r>
              <a:rPr lang="ru-RU" i="1" dirty="0" err="1" smtClean="0"/>
              <a:t>дерев'яний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Дієслово</a:t>
            </a:r>
            <a:r>
              <a:rPr lang="ru-RU" dirty="0" smtClean="0"/>
              <a:t> – </a:t>
            </a:r>
            <a:r>
              <a:rPr lang="ru-RU" dirty="0" err="1" smtClean="0"/>
              <a:t>вказівка</a:t>
            </a:r>
            <a:r>
              <a:rPr lang="ru-RU" dirty="0" smtClean="0"/>
              <a:t> на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стан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</a:t>
            </a:r>
            <a:r>
              <a:rPr lang="ru-RU" i="1" dirty="0" err="1" smtClean="0"/>
              <a:t>біжу</a:t>
            </a:r>
            <a:r>
              <a:rPr lang="ru-RU" i="1" dirty="0" smtClean="0"/>
              <a:t>, </a:t>
            </a:r>
            <a:r>
              <a:rPr lang="ru-RU" i="1" dirty="0" err="1" smtClean="0"/>
              <a:t>переїхав</a:t>
            </a:r>
            <a:r>
              <a:rPr lang="ru-RU" i="1" dirty="0" smtClean="0"/>
              <a:t>, </a:t>
            </a:r>
            <a:r>
              <a:rPr lang="ru-RU" i="1" dirty="0" err="1" smtClean="0"/>
              <a:t>зробити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Займенник</a:t>
            </a:r>
            <a:r>
              <a:rPr lang="ru-RU" dirty="0" smtClean="0"/>
              <a:t> – </a:t>
            </a:r>
            <a:r>
              <a:rPr lang="ru-RU" dirty="0" err="1" smtClean="0"/>
              <a:t>вказівка</a:t>
            </a:r>
            <a:r>
              <a:rPr lang="ru-RU" dirty="0" smtClean="0"/>
              <a:t> на особу </a:t>
            </a:r>
            <a:r>
              <a:rPr lang="ru-RU" dirty="0" err="1" smtClean="0"/>
              <a:t>або</a:t>
            </a:r>
            <a:r>
              <a:rPr lang="ru-RU" dirty="0" smtClean="0"/>
              <a:t> предмет.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я, </a:t>
            </a:r>
            <a:r>
              <a:rPr lang="ru-RU" i="1" dirty="0" err="1" smtClean="0"/>
              <a:t>твій</a:t>
            </a:r>
            <a:r>
              <a:rPr lang="ru-RU" i="1" dirty="0" smtClean="0"/>
              <a:t>, той.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Прислівник</a:t>
            </a:r>
            <a:r>
              <a:rPr lang="ru-RU" dirty="0" smtClean="0"/>
              <a:t> – </a:t>
            </a:r>
            <a:r>
              <a:rPr lang="ru-RU" dirty="0" err="1" smtClean="0"/>
              <a:t>виражає</a:t>
            </a:r>
            <a:r>
              <a:rPr lang="ru-RU" dirty="0" smtClean="0"/>
              <a:t> </a:t>
            </a:r>
            <a:r>
              <a:rPr lang="ru-RU" dirty="0" err="1" smtClean="0"/>
              <a:t>ознаку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холодно, </a:t>
            </a:r>
            <a:r>
              <a:rPr lang="ru-RU" i="1" dirty="0" err="1" smtClean="0"/>
              <a:t>тричі</a:t>
            </a:r>
            <a:r>
              <a:rPr lang="ru-RU" i="1" dirty="0" smtClean="0"/>
              <a:t>, </a:t>
            </a:r>
            <a:r>
              <a:rPr lang="ru-RU" i="1" dirty="0" err="1" smtClean="0"/>
              <a:t>стрімко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Числівник</a:t>
            </a:r>
            <a:r>
              <a:rPr lang="ru-RU" dirty="0" smtClean="0"/>
              <a:t> –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та </a:t>
            </a:r>
            <a:r>
              <a:rPr lang="ru-RU" dirty="0" err="1" smtClean="0"/>
              <a:t>їхній</a:t>
            </a:r>
            <a:r>
              <a:rPr lang="ru-RU" dirty="0" smtClean="0"/>
              <a:t> </a:t>
            </a:r>
            <a:r>
              <a:rPr lang="ru-RU" dirty="0" err="1" smtClean="0"/>
              <a:t>порядковий</a:t>
            </a:r>
            <a:r>
              <a:rPr lang="ru-RU" dirty="0" smtClean="0"/>
              <a:t> номер.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сто, перший, десятеро.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/>
              <a:t>Службові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Сполучник</a:t>
            </a:r>
            <a:r>
              <a:rPr lang="ru-RU" dirty="0" smtClean="0"/>
              <a:t> –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 та </a:t>
            </a:r>
            <a:r>
              <a:rPr lang="ru-RU" dirty="0" err="1" smtClean="0"/>
              <a:t>однорідних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і, та, </a:t>
            </a:r>
            <a:r>
              <a:rPr lang="ru-RU" i="1" dirty="0" err="1" smtClean="0"/>
              <a:t>або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Прийменник</a:t>
            </a:r>
            <a:r>
              <a:rPr lang="ru-RU" dirty="0" smtClean="0"/>
              <a:t> –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висловлення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іменника</a:t>
            </a:r>
            <a:r>
              <a:rPr lang="ru-RU" dirty="0" smtClean="0"/>
              <a:t> до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у </a:t>
            </a:r>
            <a:r>
              <a:rPr lang="ru-RU" dirty="0" err="1" smtClean="0"/>
              <a:t>реченні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в, </a:t>
            </a:r>
            <a:r>
              <a:rPr lang="ru-RU" i="1" dirty="0" err="1" smtClean="0"/>
              <a:t>під</a:t>
            </a:r>
            <a:r>
              <a:rPr lang="ru-RU" i="1" dirty="0" smtClean="0"/>
              <a:t>, </a:t>
            </a:r>
            <a:r>
              <a:rPr lang="ru-RU" i="1" dirty="0" err="1" smtClean="0"/>
              <a:t>проміж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Частка</a:t>
            </a:r>
            <a:r>
              <a:rPr lang="ru-RU" dirty="0" smtClean="0"/>
              <a:t> – </a:t>
            </a:r>
            <a:r>
              <a:rPr lang="ru-RU" dirty="0" err="1" smtClean="0"/>
              <a:t>виражає</a:t>
            </a:r>
            <a:r>
              <a:rPr lang="ru-RU" dirty="0" smtClean="0"/>
              <a:t> </a:t>
            </a:r>
            <a:r>
              <a:rPr lang="ru-RU" dirty="0" err="1" smtClean="0"/>
              <a:t>відтінки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</a:t>
            </a:r>
            <a:r>
              <a:rPr lang="ru-RU" i="1" dirty="0" err="1" smtClean="0"/>
              <a:t>тільки</a:t>
            </a:r>
            <a:r>
              <a:rPr lang="ru-RU" i="1" dirty="0" smtClean="0"/>
              <a:t>, </a:t>
            </a:r>
            <a:r>
              <a:rPr lang="ru-RU" i="1" dirty="0" err="1" smtClean="0"/>
              <a:t>ледве</a:t>
            </a:r>
            <a:r>
              <a:rPr lang="ru-RU" i="1" dirty="0" smtClean="0"/>
              <a:t>, </a:t>
            </a:r>
            <a:r>
              <a:rPr lang="ru-RU" i="1" dirty="0" err="1" smtClean="0"/>
              <a:t>мов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Окрема</a:t>
            </a:r>
            <a:r>
              <a:rPr lang="ru-RU" b="1" dirty="0" smtClean="0"/>
              <a:t> </a:t>
            </a:r>
            <a:r>
              <a:rPr lang="ru-RU" b="1" dirty="0" err="1" smtClean="0"/>
              <a:t>частина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Вигук</a:t>
            </a:r>
            <a:r>
              <a:rPr lang="ru-RU" b="1" dirty="0" smtClean="0"/>
              <a:t> та </a:t>
            </a:r>
            <a:r>
              <a:rPr lang="ru-RU" b="1" dirty="0" err="1" smtClean="0"/>
              <a:t>звуконаслідування</a:t>
            </a:r>
            <a:r>
              <a:rPr lang="ru-RU" dirty="0" smtClean="0"/>
              <a:t>  </a:t>
            </a:r>
            <a:r>
              <a:rPr lang="ru-RU" dirty="0" err="1" smtClean="0"/>
              <a:t>виражають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ой, ах, </a:t>
            </a:r>
            <a:r>
              <a:rPr lang="ru-RU" i="1" dirty="0" err="1" smtClean="0"/>
              <a:t>тьху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</a:t>
            </a:r>
            <a:r>
              <a:rPr lang="uk-UA" b="1" dirty="0" smtClean="0">
                <a:solidFill>
                  <a:schemeClr val="accent1"/>
                </a:solidFill>
              </a:rPr>
              <a:t>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ctr">
              <a:buNone/>
            </a:pPr>
            <a:r>
              <a:rPr lang="ru-RU" b="1" dirty="0" err="1" smtClean="0"/>
              <a:t>Синтаксична</a:t>
            </a:r>
            <a:r>
              <a:rPr lang="ru-RU" b="1" dirty="0" smtClean="0"/>
              <a:t> роль </a:t>
            </a:r>
            <a:r>
              <a:rPr lang="ru-RU" b="1" dirty="0" err="1" smtClean="0"/>
              <a:t>членів</a:t>
            </a:r>
            <a:r>
              <a:rPr lang="ru-RU" b="1" dirty="0" smtClean="0"/>
              <a:t> </a:t>
            </a:r>
            <a:r>
              <a:rPr lang="ru-RU" b="1" dirty="0" err="1" smtClean="0"/>
              <a:t>речення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Членами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 </a:t>
            </a:r>
            <a:r>
              <a:rPr lang="ru-RU" b="1" dirty="0" err="1" smtClean="0"/>
              <a:t>тільки</a:t>
            </a:r>
            <a:r>
              <a:rPr lang="ru-RU" b="1" dirty="0" smtClean="0"/>
              <a:t> </a:t>
            </a:r>
            <a:r>
              <a:rPr lang="ru-RU" b="1" dirty="0" err="1" smtClean="0"/>
              <a:t>самостійні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dirty="0" smtClean="0"/>
              <a:t>, в той час як </a:t>
            </a:r>
            <a:r>
              <a:rPr lang="ru-RU" dirty="0" err="1" smtClean="0"/>
              <a:t>службові</a:t>
            </a:r>
            <a:r>
              <a:rPr lang="ru-RU" dirty="0" smtClean="0"/>
              <a:t> –</a:t>
            </a:r>
            <a:r>
              <a:rPr lang="ru-RU" b="1" dirty="0" smtClean="0"/>
              <a:t> </a:t>
            </a:r>
            <a:r>
              <a:rPr lang="ru-RU" b="1" dirty="0" err="1" smtClean="0"/>
              <a:t>тільки</a:t>
            </a:r>
            <a:r>
              <a:rPr lang="ru-RU" b="1" dirty="0" smtClean="0"/>
              <a:t> </a:t>
            </a:r>
            <a:r>
              <a:rPr lang="ru-RU" b="1" dirty="0" err="1" smtClean="0"/>
              <a:t>виконують</a:t>
            </a:r>
            <a:r>
              <a:rPr lang="ru-RU" b="1" dirty="0" smtClean="0"/>
              <a:t> </a:t>
            </a:r>
            <a:r>
              <a:rPr lang="ru-RU" b="1" dirty="0" err="1" smtClean="0"/>
              <a:t>граматичну</a:t>
            </a:r>
            <a:r>
              <a:rPr lang="ru-RU" b="1" dirty="0" smtClean="0"/>
              <a:t> роль</a:t>
            </a:r>
            <a:r>
              <a:rPr lang="ru-RU" dirty="0" smtClean="0"/>
              <a:t> у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Іменник</a:t>
            </a:r>
            <a:r>
              <a:rPr lang="ru-RU" dirty="0" smtClean="0"/>
              <a:t> 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 smtClean="0"/>
              <a:t> </a:t>
            </a:r>
            <a:r>
              <a:rPr lang="ru-RU" i="1" dirty="0" err="1" smtClean="0"/>
              <a:t>підметом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i="1" dirty="0" err="1" smtClean="0"/>
              <a:t>додатком</a:t>
            </a:r>
            <a:r>
              <a:rPr lang="ru-RU" dirty="0" smtClean="0"/>
              <a:t> (у </a:t>
            </a:r>
            <a:r>
              <a:rPr lang="ru-RU" dirty="0" err="1" smtClean="0"/>
              <a:t>непрямих</a:t>
            </a:r>
            <a:r>
              <a:rPr lang="ru-RU" dirty="0" smtClean="0"/>
              <a:t> </a:t>
            </a:r>
            <a:r>
              <a:rPr lang="ru-RU" dirty="0" err="1" smtClean="0"/>
              <a:t>відмінках</a:t>
            </a:r>
            <a:r>
              <a:rPr lang="ru-RU" dirty="0" smtClean="0"/>
              <a:t>).</a:t>
            </a:r>
          </a:p>
          <a:p>
            <a:pPr marL="0" indent="357188" algn="just"/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іменник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в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неузгодженого</a:t>
            </a:r>
            <a:r>
              <a:rPr lang="ru-RU" dirty="0" smtClean="0"/>
              <a:t> </a:t>
            </a:r>
            <a:r>
              <a:rPr lang="ru-RU" dirty="0" err="1" smtClean="0"/>
              <a:t>означення</a:t>
            </a:r>
            <a:r>
              <a:rPr lang="ru-RU" dirty="0" smtClean="0"/>
              <a:t>, </a:t>
            </a:r>
            <a:r>
              <a:rPr lang="ru-RU" dirty="0" err="1" smtClean="0"/>
              <a:t>обставини</a:t>
            </a:r>
            <a:r>
              <a:rPr lang="ru-RU" dirty="0" smtClean="0"/>
              <a:t> (</a:t>
            </a:r>
            <a:r>
              <a:rPr lang="ru-RU" dirty="0" err="1" smtClean="0"/>
              <a:t>частіше</a:t>
            </a:r>
            <a:r>
              <a:rPr lang="ru-RU" dirty="0" smtClean="0"/>
              <a:t> – у </a:t>
            </a:r>
            <a:r>
              <a:rPr lang="ru-RU" dirty="0" err="1" smtClean="0"/>
              <a:t>місцевому</a:t>
            </a:r>
            <a:r>
              <a:rPr lang="ru-RU" dirty="0" smtClean="0"/>
              <a:t> </a:t>
            </a:r>
            <a:r>
              <a:rPr lang="ru-RU" dirty="0" err="1" smtClean="0"/>
              <a:t>відмінку</a:t>
            </a:r>
            <a:r>
              <a:rPr lang="ru-RU" dirty="0" smtClean="0"/>
              <a:t>), прикладки та </a:t>
            </a:r>
            <a:r>
              <a:rPr lang="ru-RU" dirty="0" err="1" smtClean="0"/>
              <a:t>іменної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неузгодженого</a:t>
            </a:r>
            <a:r>
              <a:rPr lang="ru-RU" dirty="0" smtClean="0"/>
              <a:t> </a:t>
            </a:r>
            <a:r>
              <a:rPr lang="ru-RU" dirty="0" err="1" smtClean="0"/>
              <a:t>присудка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неосновна</a:t>
            </a:r>
            <a:r>
              <a:rPr lang="ru-RU" dirty="0" smtClean="0"/>
              <a:t> </a:t>
            </a:r>
            <a:r>
              <a:rPr lang="ru-RU" dirty="0" err="1" smtClean="0"/>
              <a:t>синтаксична</a:t>
            </a:r>
            <a:r>
              <a:rPr lang="ru-RU" dirty="0" smtClean="0"/>
              <a:t> роль.</a:t>
            </a:r>
          </a:p>
          <a:p>
            <a:pPr marL="0" indent="357188" algn="just"/>
            <a:r>
              <a:rPr lang="ru-RU" b="1" dirty="0" err="1" smtClean="0"/>
              <a:t>Прикметник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типове</a:t>
            </a:r>
            <a:r>
              <a:rPr lang="ru-RU" dirty="0" smtClean="0"/>
              <a:t> </a:t>
            </a:r>
            <a:r>
              <a:rPr lang="ru-RU" i="1" dirty="0" err="1" smtClean="0"/>
              <a:t>узгоджене</a:t>
            </a:r>
            <a:r>
              <a:rPr lang="ru-RU" i="1" dirty="0" smtClean="0"/>
              <a:t> </a:t>
            </a:r>
            <a:r>
              <a:rPr lang="ru-RU" i="1" dirty="0" err="1" smtClean="0"/>
              <a:t>означення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у нетиповому </a:t>
            </a:r>
            <a:r>
              <a:rPr lang="ru-RU" dirty="0" err="1" smtClean="0"/>
              <a:t>варіанті</a:t>
            </a:r>
            <a:r>
              <a:rPr lang="ru-RU" dirty="0" smtClean="0"/>
              <a:t> </a:t>
            </a:r>
            <a:r>
              <a:rPr lang="ru-RU" dirty="0" err="1" smtClean="0"/>
              <a:t>прикметник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</a:t>
            </a:r>
            <a:r>
              <a:rPr lang="ru-RU" dirty="0" err="1" smtClean="0"/>
              <a:t>іменною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складеного</a:t>
            </a:r>
            <a:r>
              <a:rPr lang="ru-RU" dirty="0" smtClean="0"/>
              <a:t> </a:t>
            </a:r>
            <a:r>
              <a:rPr lang="ru-RU" dirty="0" err="1" smtClean="0"/>
              <a:t>присудка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Числівник</a:t>
            </a:r>
            <a:r>
              <a:rPr lang="ru-RU" dirty="0" smtClean="0"/>
              <a:t> часто </a:t>
            </a:r>
            <a:r>
              <a:rPr lang="ru-RU" dirty="0" err="1" smtClean="0"/>
              <a:t>буває</a:t>
            </a:r>
            <a:r>
              <a:rPr lang="ru-RU" dirty="0" smtClean="0"/>
              <a:t> </a:t>
            </a:r>
            <a:r>
              <a:rPr lang="ru-RU" i="1" dirty="0" err="1" smtClean="0"/>
              <a:t>підметом</a:t>
            </a:r>
            <a:r>
              <a:rPr lang="ru-RU" dirty="0" smtClean="0"/>
              <a:t> (</a:t>
            </a:r>
            <a:r>
              <a:rPr lang="ru-RU" dirty="0" err="1" smtClean="0"/>
              <a:t>часто</a:t>
            </a:r>
            <a:r>
              <a:rPr lang="ru-RU" dirty="0" smtClean="0"/>
              <a:t> –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іменником</a:t>
            </a:r>
            <a:r>
              <a:rPr lang="ru-RU" dirty="0" smtClean="0"/>
              <a:t>), </a:t>
            </a:r>
            <a:r>
              <a:rPr lang="ru-RU" dirty="0" err="1" smtClean="0"/>
              <a:t>але</a:t>
            </a:r>
            <a:r>
              <a:rPr lang="ru-RU" dirty="0" smtClean="0"/>
              <a:t> в </a:t>
            </a:r>
            <a:r>
              <a:rPr lang="ru-RU" dirty="0" err="1" smtClean="0"/>
              <a:t>непрямих</a:t>
            </a:r>
            <a:r>
              <a:rPr lang="ru-RU" dirty="0" smtClean="0"/>
              <a:t> </a:t>
            </a:r>
            <a:r>
              <a:rPr lang="ru-RU" dirty="0" err="1" smtClean="0"/>
              <a:t>відмінках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</a:t>
            </a:r>
            <a:r>
              <a:rPr lang="ru-RU" dirty="0" err="1" smtClean="0"/>
              <a:t>додатком</a:t>
            </a:r>
            <a:r>
              <a:rPr lang="ru-RU" dirty="0" smtClean="0"/>
              <a:t> та </a:t>
            </a:r>
            <a:r>
              <a:rPr lang="ru-RU" dirty="0" err="1" smtClean="0"/>
              <a:t>означенням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Займенники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на </a:t>
            </a:r>
            <a:r>
              <a:rPr lang="ru-RU" dirty="0" err="1" smtClean="0"/>
              <a:t>предмети</a:t>
            </a:r>
            <a:r>
              <a:rPr lang="ru-RU" dirty="0" smtClean="0"/>
              <a:t> в </a:t>
            </a:r>
            <a:r>
              <a:rPr lang="ru-RU" dirty="0" err="1" smtClean="0"/>
              <a:t>реченні</a:t>
            </a:r>
            <a:r>
              <a:rPr lang="ru-RU" dirty="0" smtClean="0"/>
              <a:t> </a:t>
            </a:r>
            <a:r>
              <a:rPr lang="ru-RU" dirty="0" err="1" smtClean="0"/>
              <a:t>відіграють</a:t>
            </a:r>
            <a:r>
              <a:rPr lang="ru-RU" dirty="0" smtClean="0"/>
              <a:t> роль </a:t>
            </a:r>
            <a:r>
              <a:rPr lang="ru-RU" i="1" dirty="0" err="1" smtClean="0"/>
              <a:t>підмета</a:t>
            </a:r>
            <a:r>
              <a:rPr lang="ru-RU" dirty="0" smtClean="0"/>
              <a:t> та </a:t>
            </a:r>
            <a:r>
              <a:rPr lang="ru-RU" i="1" dirty="0" err="1" smtClean="0"/>
              <a:t>додатка</a:t>
            </a:r>
            <a:r>
              <a:rPr lang="ru-RU" dirty="0" smtClean="0"/>
              <a:t>. </a:t>
            </a:r>
            <a:r>
              <a:rPr lang="uk-UA" dirty="0" smtClean="0"/>
              <a:t>З</a:t>
            </a:r>
            <a:r>
              <a:rPr lang="ru-RU" dirty="0" err="1" smtClean="0"/>
              <a:t>айменники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на порядок </a:t>
            </a:r>
            <a:r>
              <a:rPr lang="ru-RU" dirty="0" err="1" smtClean="0"/>
              <a:t>п</a:t>
            </a:r>
            <a:r>
              <a:rPr lang="uk-UA" dirty="0" err="1" smtClean="0"/>
              <a:t>ід</a:t>
            </a:r>
            <a:r>
              <a:rPr lang="uk-UA" dirty="0" smtClean="0"/>
              <a:t> час</a:t>
            </a:r>
            <a:r>
              <a:rPr lang="ru-RU" dirty="0" smtClean="0"/>
              <a:t> </a:t>
            </a:r>
            <a:r>
              <a:rPr lang="ru-RU" dirty="0" err="1" smtClean="0"/>
              <a:t>лічб</a:t>
            </a:r>
            <a:r>
              <a:rPr lang="uk-UA" dirty="0" smtClean="0"/>
              <a:t>и й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звичайно</a:t>
            </a:r>
            <a:r>
              <a:rPr lang="ru-RU" dirty="0" smtClean="0"/>
              <a:t>, </a:t>
            </a:r>
            <a:r>
              <a:rPr lang="ru-RU" dirty="0" err="1" smtClean="0"/>
              <a:t>стають</a:t>
            </a:r>
            <a:r>
              <a:rPr lang="ru-RU" dirty="0" smtClean="0"/>
              <a:t> </a:t>
            </a:r>
            <a:r>
              <a:rPr lang="ru-RU" i="1" dirty="0" err="1" smtClean="0"/>
              <a:t>означеннями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Дієслово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типовий</a:t>
            </a:r>
            <a:r>
              <a:rPr lang="ru-RU" i="1" dirty="0" smtClean="0"/>
              <a:t> </a:t>
            </a:r>
            <a:r>
              <a:rPr lang="ru-RU" i="1" dirty="0" err="1" smtClean="0"/>
              <a:t>присудок</a:t>
            </a:r>
            <a:r>
              <a:rPr lang="ru-RU" dirty="0" smtClean="0"/>
              <a:t>. </a:t>
            </a:r>
            <a:r>
              <a:rPr lang="ru-RU" dirty="0" err="1" smtClean="0"/>
              <a:t>Дієслова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в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підмета</a:t>
            </a:r>
            <a:r>
              <a:rPr lang="ru-RU" dirty="0" smtClean="0"/>
              <a:t>, </a:t>
            </a:r>
            <a:r>
              <a:rPr lang="ru-RU" dirty="0" err="1" smtClean="0"/>
              <a:t>додатка</a:t>
            </a:r>
            <a:r>
              <a:rPr lang="ru-RU" dirty="0" smtClean="0"/>
              <a:t>, </a:t>
            </a:r>
            <a:r>
              <a:rPr lang="ru-RU" dirty="0" err="1" smtClean="0"/>
              <a:t>обставини</a:t>
            </a:r>
            <a:r>
              <a:rPr lang="ru-RU" dirty="0" smtClean="0"/>
              <a:t> та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означення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дієслівних</a:t>
            </a:r>
            <a:r>
              <a:rPr lang="ru-RU" dirty="0" smtClean="0"/>
              <a:t> форм, то </a:t>
            </a:r>
            <a:r>
              <a:rPr lang="ru-RU" b="1" dirty="0" err="1" smtClean="0"/>
              <a:t>дієприкметник</a:t>
            </a:r>
            <a:r>
              <a:rPr lang="ru-RU" dirty="0" smtClean="0"/>
              <a:t> у </a:t>
            </a:r>
            <a:r>
              <a:rPr lang="ru-RU" dirty="0" err="1" smtClean="0"/>
              <a:t>реченні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іменна</a:t>
            </a:r>
            <a:r>
              <a:rPr lang="ru-RU" dirty="0" smtClean="0"/>
              <a:t> форма </a:t>
            </a:r>
            <a:r>
              <a:rPr lang="ru-RU" dirty="0" err="1" smtClean="0"/>
              <a:t>складеного</a:t>
            </a:r>
            <a:r>
              <a:rPr lang="ru-RU" dirty="0" smtClean="0"/>
              <a:t> </a:t>
            </a:r>
            <a:r>
              <a:rPr lang="ru-RU" dirty="0" err="1" smtClean="0"/>
              <a:t>присудка</a:t>
            </a:r>
            <a:r>
              <a:rPr lang="ru-RU" dirty="0" smtClean="0"/>
              <a:t>; а </a:t>
            </a:r>
            <a:r>
              <a:rPr lang="ru-RU" b="1" dirty="0" err="1" smtClean="0"/>
              <a:t>дієприслівник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обставина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Прислівник</a:t>
            </a:r>
            <a:r>
              <a:rPr lang="ru-RU" dirty="0" smtClean="0"/>
              <a:t> </a:t>
            </a:r>
            <a:r>
              <a:rPr lang="ru-RU" dirty="0" err="1" smtClean="0"/>
              <a:t>частіше</a:t>
            </a:r>
            <a:r>
              <a:rPr lang="ru-RU" dirty="0" smtClean="0"/>
              <a:t> за все </a:t>
            </a:r>
            <a:r>
              <a:rPr lang="ru-RU" dirty="0" err="1" smtClean="0"/>
              <a:t>буває</a:t>
            </a:r>
            <a:r>
              <a:rPr lang="ru-RU" dirty="0" smtClean="0"/>
              <a:t> </a:t>
            </a:r>
            <a:r>
              <a:rPr lang="ru-RU" i="1" dirty="0" err="1" smtClean="0"/>
              <a:t>обставиною</a:t>
            </a:r>
            <a:r>
              <a:rPr lang="ru-RU" dirty="0" smtClean="0"/>
              <a:t> та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– </a:t>
            </a:r>
            <a:r>
              <a:rPr lang="ru-RU" dirty="0" err="1" smtClean="0"/>
              <a:t>неузгодженим</a:t>
            </a:r>
            <a:r>
              <a:rPr lang="ru-RU" dirty="0" smtClean="0"/>
              <a:t> </a:t>
            </a:r>
            <a:r>
              <a:rPr lang="ru-RU" dirty="0" err="1" smtClean="0"/>
              <a:t>означенням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</a:t>
            </a:r>
            <a:r>
              <a:rPr lang="uk-UA" b="1" dirty="0" smtClean="0">
                <a:solidFill>
                  <a:schemeClr val="accent1"/>
                </a:solidFill>
              </a:rPr>
              <a:t>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ctr">
              <a:buNone/>
            </a:pPr>
            <a:r>
              <a:rPr lang="ru-RU" b="1" dirty="0" err="1" smtClean="0"/>
              <a:t>Синтаксична</a:t>
            </a:r>
            <a:r>
              <a:rPr lang="ru-RU" b="1" dirty="0" smtClean="0"/>
              <a:t> роль </a:t>
            </a:r>
            <a:r>
              <a:rPr lang="ru-RU" b="1" dirty="0" err="1" smtClean="0"/>
              <a:t>членів</a:t>
            </a:r>
            <a:r>
              <a:rPr lang="ru-RU" b="1" dirty="0" smtClean="0"/>
              <a:t> </a:t>
            </a:r>
            <a:r>
              <a:rPr lang="ru-RU" b="1" dirty="0" err="1" smtClean="0"/>
              <a:t>речення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Службові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членами </a:t>
            </a:r>
            <a:r>
              <a:rPr lang="ru-RU" dirty="0" err="1" smtClean="0"/>
              <a:t>речення</a:t>
            </a:r>
            <a:r>
              <a:rPr lang="uk-UA" dirty="0" smtClean="0"/>
              <a:t>, але: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Прийменник</a:t>
            </a:r>
            <a:r>
              <a:rPr lang="ru-RU" dirty="0" smtClean="0"/>
              <a:t> </a:t>
            </a:r>
            <a:r>
              <a:rPr lang="ru-RU" dirty="0" err="1" smtClean="0"/>
              <a:t>слугує</a:t>
            </a:r>
            <a:r>
              <a:rPr lang="ru-RU" dirty="0" smtClean="0"/>
              <a:t> для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іменника</a:t>
            </a:r>
            <a:r>
              <a:rPr lang="ru-RU" dirty="0" smtClean="0"/>
              <a:t> як члена </a:t>
            </a:r>
            <a:r>
              <a:rPr lang="ru-RU" dirty="0" err="1" smtClean="0"/>
              <a:t>речення</a:t>
            </a:r>
            <a:r>
              <a:rPr lang="ru-RU" dirty="0" smtClean="0"/>
              <a:t>, </a:t>
            </a:r>
            <a:r>
              <a:rPr lang="uk-UA" dirty="0" smtClean="0"/>
              <a:t>проте </a:t>
            </a:r>
            <a:r>
              <a:rPr lang="ru-RU" dirty="0" err="1" smtClean="0"/>
              <a:t>вживається</a:t>
            </a:r>
            <a:r>
              <a:rPr lang="ru-RU" dirty="0" smtClean="0"/>
              <a:t> у </a:t>
            </a:r>
            <a:r>
              <a:rPr lang="uk-UA" dirty="0" smtClean="0"/>
              <a:t>всіх </a:t>
            </a:r>
            <a:r>
              <a:rPr lang="ru-RU" dirty="0" err="1" smtClean="0"/>
              <a:t>відмінках</a:t>
            </a:r>
            <a:r>
              <a:rPr lang="ru-RU" dirty="0" smtClean="0"/>
              <a:t>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називного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Сполучники</a:t>
            </a:r>
            <a:r>
              <a:rPr lang="ru-RU" dirty="0" smtClean="0"/>
              <a:t> </a:t>
            </a:r>
            <a:r>
              <a:rPr lang="ru-RU" dirty="0" err="1" smtClean="0"/>
              <a:t>сурядності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у </a:t>
            </a:r>
            <a:r>
              <a:rPr lang="ru-RU" dirty="0" err="1" smtClean="0"/>
              <a:t>реченні</a:t>
            </a:r>
            <a:r>
              <a:rPr lang="ru-RU" dirty="0" smtClean="0"/>
              <a:t> для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однорідних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та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складносурядного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. </a:t>
            </a:r>
            <a:r>
              <a:rPr lang="ru-RU" dirty="0" err="1" smtClean="0"/>
              <a:t>Сполучники</a:t>
            </a:r>
            <a:r>
              <a:rPr lang="ru-RU" dirty="0" smtClean="0"/>
              <a:t> </a:t>
            </a:r>
            <a:r>
              <a:rPr lang="ru-RU" dirty="0" err="1" smtClean="0"/>
              <a:t>підрядності</a:t>
            </a:r>
            <a:r>
              <a:rPr lang="ru-RU" dirty="0" smtClean="0"/>
              <a:t> </a:t>
            </a:r>
            <a:r>
              <a:rPr lang="ru-RU" dirty="0" err="1" smtClean="0"/>
              <a:t>єднають</a:t>
            </a:r>
            <a:r>
              <a:rPr lang="ru-RU" dirty="0" smtClean="0"/>
              <a:t> </a:t>
            </a:r>
            <a:r>
              <a:rPr lang="ru-RU" dirty="0" err="1" smtClean="0"/>
              <a:t>підрядне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у </a:t>
            </a:r>
            <a:r>
              <a:rPr lang="ru-RU" dirty="0" err="1" smtClean="0"/>
              <a:t>складнопідрядному</a:t>
            </a:r>
            <a:r>
              <a:rPr lang="ru-RU" dirty="0" smtClean="0"/>
              <a:t> </a:t>
            </a:r>
            <a:r>
              <a:rPr lang="ru-RU" dirty="0" err="1" smtClean="0"/>
              <a:t>реченні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Частка</a:t>
            </a:r>
            <a:r>
              <a:rPr lang="ru-RU" dirty="0" smtClean="0"/>
              <a:t> </a:t>
            </a:r>
            <a:r>
              <a:rPr lang="ru-RU" dirty="0" err="1" smtClean="0"/>
              <a:t>потрібна</a:t>
            </a:r>
            <a:r>
              <a:rPr lang="ru-RU" dirty="0" smtClean="0"/>
              <a:t> для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підсилення</a:t>
            </a:r>
            <a:r>
              <a:rPr lang="ru-RU" dirty="0" smtClean="0"/>
              <a:t> конкретного слова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словосполучення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окреслюється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, </a:t>
            </a:r>
            <a:r>
              <a:rPr lang="ru-RU" dirty="0" err="1" smtClean="0"/>
              <a:t>ствердження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заперечення</a:t>
            </a:r>
            <a:r>
              <a:rPr lang="ru-RU" dirty="0" smtClean="0"/>
              <a:t> в </a:t>
            </a:r>
            <a:r>
              <a:rPr lang="ru-RU" dirty="0" err="1" smtClean="0"/>
              <a:t>реченні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smtClean="0"/>
              <a:t>А ось </a:t>
            </a:r>
            <a:r>
              <a:rPr lang="ru-RU" b="1" dirty="0" err="1" smtClean="0"/>
              <a:t>вигук</a:t>
            </a:r>
            <a:r>
              <a:rPr lang="ru-RU" dirty="0" smtClean="0"/>
              <a:t> 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членом </a:t>
            </a:r>
            <a:r>
              <a:rPr lang="ru-RU" dirty="0" err="1" smtClean="0"/>
              <a:t>речення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замінює</a:t>
            </a:r>
            <a:r>
              <a:rPr lang="ru-RU" dirty="0" smtClean="0"/>
              <a:t> </a:t>
            </a:r>
            <a:r>
              <a:rPr lang="ru-RU" dirty="0" err="1" smtClean="0"/>
              <a:t>самостійне</a:t>
            </a:r>
            <a:r>
              <a:rPr lang="ru-RU" dirty="0" smtClean="0"/>
              <a:t> слово.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просто </a:t>
            </a:r>
            <a:r>
              <a:rPr lang="ru-RU" dirty="0" err="1" smtClean="0"/>
              <a:t>слугує</a:t>
            </a:r>
            <a:r>
              <a:rPr lang="ru-RU" dirty="0" smtClean="0"/>
              <a:t> </a:t>
            </a:r>
            <a:r>
              <a:rPr lang="ru-RU" dirty="0" err="1" smtClean="0"/>
              <a:t>вираженням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, </a:t>
            </a:r>
            <a:r>
              <a:rPr lang="ru-RU" dirty="0" err="1" smtClean="0"/>
              <a:t>спонукання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оклику.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2_Берлін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1557</Words>
  <Application>Microsoft Office PowerPoint</Application>
  <PresentationFormat>Произвольный</PresentationFormat>
  <Paragraphs>282</Paragraphs>
  <Slides>31</Slides>
  <Notes>28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2_Берлін</vt:lpstr>
      <vt:lpstr>Официальная</vt:lpstr>
      <vt:lpstr>Національні традиції сучасної української морфології.  Питання синтаксису української мови.  Українська пунктуація</vt:lpstr>
      <vt:lpstr>План </vt:lpstr>
      <vt:lpstr>Література до теми: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Практична частина </vt:lpstr>
      <vt:lpstr>Практична частина </vt:lpstr>
      <vt:lpstr>Практична частина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125</cp:revision>
  <dcterms:created xsi:type="dcterms:W3CDTF">2014-04-17T23:07:25Z</dcterms:created>
  <dcterms:modified xsi:type="dcterms:W3CDTF">2023-08-09T22:23:29Z</dcterms:modified>
</cp:coreProperties>
</file>