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502" r:id="rId2"/>
    <p:sldId id="437" r:id="rId3"/>
    <p:sldId id="501" r:id="rId4"/>
    <p:sldId id="458" r:id="rId5"/>
    <p:sldId id="482" r:id="rId6"/>
    <p:sldId id="485" r:id="rId7"/>
    <p:sldId id="486" r:id="rId8"/>
    <p:sldId id="487" r:id="rId9"/>
    <p:sldId id="489" r:id="rId10"/>
    <p:sldId id="478" r:id="rId11"/>
    <p:sldId id="460" r:id="rId12"/>
    <p:sldId id="462" r:id="rId13"/>
    <p:sldId id="494" r:id="rId14"/>
    <p:sldId id="470" r:id="rId15"/>
    <p:sldId id="480" r:id="rId16"/>
    <p:sldId id="474" r:id="rId17"/>
    <p:sldId id="476" r:id="rId18"/>
    <p:sldId id="492" r:id="rId19"/>
    <p:sldId id="493" r:id="rId20"/>
    <p:sldId id="507" r:id="rId21"/>
    <p:sldId id="511" r:id="rId22"/>
    <p:sldId id="508" r:id="rId23"/>
    <p:sldId id="504" r:id="rId24"/>
    <p:sldId id="509" r:id="rId25"/>
    <p:sldId id="503" r:id="rId26"/>
    <p:sldId id="505" r:id="rId27"/>
    <p:sldId id="510" r:id="rId28"/>
    <p:sldId id="506" r:id="rId29"/>
    <p:sldId id="469" r:id="rId30"/>
    <p:sldId id="256" r:id="rId31"/>
    <p:sldId id="515" r:id="rId32"/>
    <p:sldId id="514" r:id="rId33"/>
    <p:sldId id="516" r:id="rId34"/>
    <p:sldId id="512" r:id="rId35"/>
    <p:sldId id="265" r:id="rId36"/>
    <p:sldId id="266" r:id="rId37"/>
    <p:sldId id="269" r:id="rId38"/>
    <p:sldId id="270" r:id="rId39"/>
    <p:sldId id="273" r:id="rId40"/>
    <p:sldId id="274" r:id="rId41"/>
    <p:sldId id="275" r:id="rId42"/>
    <p:sldId id="276" r:id="rId43"/>
    <p:sldId id="277" r:id="rId44"/>
    <p:sldId id="278" r:id="rId45"/>
    <p:sldId id="279" r:id="rId46"/>
    <p:sldId id="280" r:id="rId47"/>
    <p:sldId id="281" r:id="rId48"/>
    <p:sldId id="257" r:id="rId49"/>
    <p:sldId id="258" r:id="rId50"/>
    <p:sldId id="260" r:id="rId51"/>
    <p:sldId id="262" r:id="rId52"/>
    <p:sldId id="263" r:id="rId53"/>
    <p:sldId id="264" r:id="rId54"/>
    <p:sldId id="267" r:id="rId55"/>
    <p:sldId id="518" r:id="rId56"/>
    <p:sldId id="522" r:id="rId57"/>
    <p:sldId id="520" r:id="rId58"/>
    <p:sldId id="517" r:id="rId59"/>
    <p:sldId id="521" r:id="rId60"/>
    <p:sldId id="513" r:id="rId61"/>
    <p:sldId id="523" r:id="rId62"/>
    <p:sldId id="519" r:id="rId63"/>
    <p:sldId id="525" r:id="rId64"/>
    <p:sldId id="259" r:id="rId65"/>
    <p:sldId id="526" r:id="rId66"/>
    <p:sldId id="527" r:id="rId67"/>
    <p:sldId id="528" r:id="rId68"/>
    <p:sldId id="524" r:id="rId69"/>
    <p:sldId id="529" r:id="rId70"/>
    <p:sldId id="496" r:id="rId71"/>
    <p:sldId id="531" r:id="rId72"/>
    <p:sldId id="532" r:id="rId73"/>
    <p:sldId id="533" r:id="rId74"/>
    <p:sldId id="534" r:id="rId75"/>
    <p:sldId id="483" r:id="rId76"/>
    <p:sldId id="484" r:id="rId77"/>
    <p:sldId id="535" r:id="rId78"/>
    <p:sldId id="427" r:id="rId79"/>
    <p:sldId id="479" r:id="rId80"/>
    <p:sldId id="536" r:id="rId81"/>
    <p:sldId id="537" r:id="rId82"/>
    <p:sldId id="499" r:id="rId83"/>
    <p:sldId id="538" r:id="rId84"/>
    <p:sldId id="539" r:id="rId85"/>
    <p:sldId id="540" r:id="rId86"/>
    <p:sldId id="541" r:id="rId87"/>
    <p:sldId id="542" r:id="rId88"/>
    <p:sldId id="530" r:id="rId8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0C34B-0B8D-4C63-8ABB-1434F740F968}" type="datetimeFigureOut">
              <a:rPr lang="uk-UA" smtClean="0"/>
              <a:t>13.04.2020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8732BE-4067-41B0-99D4-EC33B2EFAF6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5860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F9BF6641-BCBF-4DBE-A066-1C28E4D200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fld id="{99094069-BDED-439D-A269-9CC2DAF7B176}" type="slidenum">
              <a:rPr lang="de-DE" altLang="uk-UA" sz="1200"/>
              <a:pPr eaLnBrk="1" hangingPunct="1"/>
              <a:t>6</a:t>
            </a:fld>
            <a:endParaRPr lang="de-DE" altLang="uk-UA" sz="12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20EEC64B-9FE7-406E-9B3E-F35E10BEC29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23825" y="752475"/>
            <a:ext cx="6610350" cy="3719513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25D82D8F-8C7A-4862-A6CC-DDD9483348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2475" y="4749800"/>
            <a:ext cx="5340350" cy="4421188"/>
          </a:xfrm>
          <a:noFill/>
        </p:spPr>
        <p:txBody>
          <a:bodyPr/>
          <a:lstStyle/>
          <a:p>
            <a:pPr eaLnBrk="1" hangingPunct="1"/>
            <a:r>
              <a:rPr lang="ru-RU" altLang="uk-UA"/>
              <a:t>Нижний ряд – осадок на дне бака</a:t>
            </a:r>
            <a:endParaRPr lang="en-US" altLang="uk-U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F9167B22-34ED-4393-8FCE-2E99EDCEC8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0080323-89B6-471F-B229-79812AF7124F}" type="slidenum">
              <a:rPr lang="en-US" altLang="uk-UA"/>
              <a:pPr eaLnBrk="1" hangingPunct="1"/>
              <a:t>43</a:t>
            </a:fld>
            <a:endParaRPr lang="en-US" altLang="uk-UA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7BC3F74B-8A92-4951-8FF7-37F66FBA7D7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394D3336-1D67-414C-B8E1-2E9EE38BDD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altLang="uk-U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65162BDF-7B6A-4DCF-AEE2-EE3687AAC1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167B6AA-5B69-4C92-987E-45443FB71A54}" type="slidenum">
              <a:rPr lang="en-US" altLang="uk-UA"/>
              <a:pPr eaLnBrk="1" hangingPunct="1"/>
              <a:t>44</a:t>
            </a:fld>
            <a:endParaRPr lang="en-US" altLang="uk-UA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F7134FE8-959B-42CD-A1C7-5021B1C6C97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51DD2721-7B00-49C8-94CC-DE0EBEE170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altLang="uk-U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33B05135-1C1C-490F-8B67-E6396D55AC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C4BC2E2-60FE-4138-9225-EC68311B51EF}" type="slidenum">
              <a:rPr lang="en-US" altLang="uk-UA"/>
              <a:pPr eaLnBrk="1" hangingPunct="1"/>
              <a:t>45</a:t>
            </a:fld>
            <a:endParaRPr lang="en-US" altLang="uk-UA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E347C67D-1313-4D7D-9797-072F198C95B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0922D63F-5F4A-4190-8638-680FE135F2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altLang="uk-U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461F4E99-7202-4CA1-A786-C6D8441F3C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4EF71BF-B82B-4A9C-B57A-A224C6209D3C}" type="slidenum">
              <a:rPr lang="en-US" altLang="uk-UA"/>
              <a:pPr eaLnBrk="1" hangingPunct="1"/>
              <a:t>46</a:t>
            </a:fld>
            <a:endParaRPr lang="en-US" altLang="uk-UA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280695EF-4E2E-4C41-8CC7-C9E736C049F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BF2753E7-10AC-4E5B-877C-3CE72C5F67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altLang="uk-U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92A9FB58-0A49-4DE9-9C54-5A8D179AE5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C955332-F17A-4A00-98B1-EEB9A043CE2D}" type="slidenum">
              <a:rPr lang="en-US" altLang="uk-UA"/>
              <a:pPr eaLnBrk="1" hangingPunct="1"/>
              <a:t>47</a:t>
            </a:fld>
            <a:endParaRPr lang="en-US" altLang="uk-UA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C80D2F40-1F68-47EE-A130-E4D7F0DE6F7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4D8B7ECB-534F-49D9-B0B0-B16A023421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altLang="uk-U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3A893C5A-BB14-4CE2-BBBC-904FA6718C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408EC39-E5C5-4133-9CA0-93AFE7E58BE1}" type="slidenum">
              <a:rPr lang="en-US" altLang="uk-UA"/>
              <a:pPr eaLnBrk="1" hangingPunct="1"/>
              <a:t>54</a:t>
            </a:fld>
            <a:endParaRPr lang="en-US" altLang="uk-UA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AFEA3FC0-7BAD-450C-8667-C26D13BF6A2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E89910D0-B922-48DC-91EF-F8887503C1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uk-U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5163DD69-0BEC-4F39-AD0A-AE38A6C9D7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4EEDF6C-E0E1-4E21-9F8D-B4301E4FB444}" type="slidenum">
              <a:rPr lang="en-US" altLang="uk-UA"/>
              <a:pPr eaLnBrk="1" hangingPunct="1"/>
              <a:t>65</a:t>
            </a:fld>
            <a:endParaRPr lang="en-US" altLang="uk-UA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C9FA8769-782A-4B97-86E2-E8A17489239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45E2BDE5-D5AF-4450-B852-14AF50C636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uk-U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AA1F0A2B-8FE5-48E8-8D3F-C12B8C16BA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1068221-8FD8-4A69-9A8F-B3E97F7E3975}" type="slidenum">
              <a:rPr lang="en-US" altLang="uk-UA"/>
              <a:pPr eaLnBrk="1" hangingPunct="1"/>
              <a:t>67</a:t>
            </a:fld>
            <a:endParaRPr lang="en-US" altLang="uk-UA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62F1E702-B4C5-4399-946A-7E7733B1C16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8D3DFEAC-7FF1-4CFC-A1BA-89D9FC37FC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</p:spPr>
        <p:txBody>
          <a:bodyPr/>
          <a:lstStyle/>
          <a:p>
            <a:pPr eaLnBrk="1" hangingPunct="1"/>
            <a:endParaRPr lang="ru-RU" altLang="uk-U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2DA8FCC7-84FC-4152-B908-41E435C9D01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69863" y="731838"/>
            <a:ext cx="6519862" cy="3668712"/>
          </a:xfrm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266DE603-5592-4B12-A6CE-25C135CEA7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643438"/>
            <a:ext cx="5029200" cy="4402137"/>
          </a:xfrm>
          <a:noFill/>
        </p:spPr>
        <p:txBody>
          <a:bodyPr/>
          <a:lstStyle/>
          <a:p>
            <a:pPr eaLnBrk="1" hangingPunct="1"/>
            <a:endParaRPr lang="uk-UA" altLang="uk-U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A7FE54B2-6A39-4675-97BB-DCE04FC78E2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4EBC983C-7C5F-4916-BA1F-A37111B1AA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643438"/>
            <a:ext cx="5486400" cy="4400550"/>
          </a:xfrm>
          <a:noFill/>
        </p:spPr>
        <p:txBody>
          <a:bodyPr/>
          <a:lstStyle/>
          <a:p>
            <a:pPr eaLnBrk="1" hangingPunct="1"/>
            <a:endParaRPr lang="uk-UA" altLang="uk-U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D11F767D-C85D-43F6-A057-9760598288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fld id="{C51A4AED-C191-466D-BC4E-21BE59433B0D}" type="slidenum">
              <a:rPr lang="de-DE" altLang="uk-UA" sz="1200"/>
              <a:pPr eaLnBrk="1" hangingPunct="1"/>
              <a:t>7</a:t>
            </a:fld>
            <a:endParaRPr lang="de-DE" altLang="uk-UA" sz="12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A2B56883-A7AB-409C-BDE2-C77272BFD50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22238" y="750888"/>
            <a:ext cx="6615112" cy="3721100"/>
          </a:xfrm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82388D12-99A3-477E-8958-36FDF9E7FC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2475" y="4749800"/>
            <a:ext cx="5340350" cy="4421188"/>
          </a:xfrm>
          <a:noFill/>
        </p:spPr>
        <p:txBody>
          <a:bodyPr/>
          <a:lstStyle/>
          <a:p>
            <a:pPr eaLnBrk="1" hangingPunct="1"/>
            <a:endParaRPr lang="uk-UA" altLang="uk-U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hape 4">
            <a:extLst>
              <a:ext uri="{FF2B5EF4-FFF2-40B4-BE49-F238E27FC236}">
                <a16:creationId xmlns:a16="http://schemas.microsoft.com/office/drawing/2014/main" id="{A66FFF8F-A498-4E6E-AC25-A1DC32BAB8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63E5CC8-AE0F-4D64-A502-C4DA16466684}" type="slidenum">
              <a:rPr lang="de-DE" altLang="uk-UA"/>
              <a:pPr eaLnBrk="1" hangingPunct="1"/>
              <a:t>78</a:t>
            </a:fld>
            <a:endParaRPr lang="en-US" altLang="uk-UA"/>
          </a:p>
        </p:txBody>
      </p:sp>
      <p:sp>
        <p:nvSpPr>
          <p:cNvPr id="30723" name="Rectangle 77825">
            <a:extLst>
              <a:ext uri="{FF2B5EF4-FFF2-40B4-BE49-F238E27FC236}">
                <a16:creationId xmlns:a16="http://schemas.microsoft.com/office/drawing/2014/main" id="{81A7B03C-1B4A-4C45-A56B-49033E689DB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0724" name="Rectangle 77826">
            <a:extLst>
              <a:ext uri="{FF2B5EF4-FFF2-40B4-BE49-F238E27FC236}">
                <a16:creationId xmlns:a16="http://schemas.microsoft.com/office/drawing/2014/main" id="{6048C686-3284-46BB-9E7E-6BAA0B54AC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uk-U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F07CAC76-D54B-4FD1-8A58-43A02B89A96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B41506E1-6CA5-415D-9DF4-E3D444D0F9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643438"/>
            <a:ext cx="5486400" cy="4400550"/>
          </a:xfrm>
          <a:noFill/>
        </p:spPr>
        <p:txBody>
          <a:bodyPr/>
          <a:lstStyle/>
          <a:p>
            <a:pPr eaLnBrk="1" hangingPunct="1"/>
            <a:endParaRPr lang="uk-UA" altLang="uk-U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902E342F-B8C1-49FB-95FC-761CEDEA27B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0018B17B-E656-41B3-AC6F-2B4D81A275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uk-U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2175453A-B031-4EDF-81A6-2618B7DB3A4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8DE567EA-449A-42AF-84CB-B395C851CE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uk-U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C1B9C2A-6273-4214-82B2-8C9DED5B48A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9D7AAEED-CE51-4679-85D1-4AD21804D0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uk-U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911E54A7-8BA9-4E58-8862-9D13439C2B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fld id="{B1A21636-39E3-4855-AC41-87B4C066CDB7}" type="slidenum">
              <a:rPr lang="de-DE" altLang="uk-UA" sz="1200"/>
              <a:pPr eaLnBrk="1" hangingPunct="1"/>
              <a:t>8</a:t>
            </a:fld>
            <a:endParaRPr lang="de-DE" altLang="uk-UA" sz="120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55ED4280-40E0-4936-91AF-1C6E0B7434B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23825" y="752475"/>
            <a:ext cx="6610350" cy="3719513"/>
          </a:xfrm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0E621708-444D-4936-9ADB-2BEF96C3B3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2475" y="4749800"/>
            <a:ext cx="5340350" cy="4421188"/>
          </a:xfrm>
          <a:noFill/>
        </p:spPr>
        <p:txBody>
          <a:bodyPr/>
          <a:lstStyle/>
          <a:p>
            <a:pPr eaLnBrk="1" hangingPunct="1"/>
            <a:endParaRPr lang="uk-UA" alt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4BE1324F-EAA6-4114-9EAA-08B08AD26F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fld id="{4AF365D6-59CC-4562-AEA6-012759BE68CB}" type="slidenum">
              <a:rPr lang="de-DE" altLang="uk-UA" sz="1200"/>
              <a:pPr eaLnBrk="1" hangingPunct="1"/>
              <a:t>13</a:t>
            </a:fld>
            <a:endParaRPr lang="de-DE" altLang="uk-UA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DDC59328-C0B4-414C-918A-BCC21264464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74625" y="733425"/>
            <a:ext cx="6511925" cy="3663950"/>
          </a:xfrm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0A851FC0-2A75-4999-965F-8EB5B78D1C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645025"/>
            <a:ext cx="5486400" cy="271463"/>
          </a:xfrm>
          <a:noFill/>
        </p:spPr>
        <p:txBody>
          <a:bodyPr/>
          <a:lstStyle/>
          <a:p>
            <a:pPr eaLnBrk="1" hangingPunct="1"/>
            <a:endParaRPr lang="de-DE" alt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2D3BF121-4895-4F73-9BAE-761003C02A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9F47369-7FD2-45AE-95D5-1070A742837E}" type="slidenum">
              <a:rPr lang="en-US" altLang="uk-UA"/>
              <a:pPr eaLnBrk="1" hangingPunct="1"/>
              <a:t>37</a:t>
            </a:fld>
            <a:endParaRPr lang="en-US" altLang="uk-UA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BCD39DE8-EC32-456C-8D2C-0A1CA71EADA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77854681-1FBC-4D6D-AF30-F7564290C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altLang="uk-U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3496D8C2-4E17-4310-86E9-6C9A97B59A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DE5ADF7-9CE8-4519-BF0B-E4742E2412C9}" type="slidenum">
              <a:rPr lang="en-US" altLang="uk-UA"/>
              <a:pPr eaLnBrk="1" hangingPunct="1"/>
              <a:t>38</a:t>
            </a:fld>
            <a:endParaRPr lang="en-US" altLang="uk-UA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7A216B20-F2DA-48E8-AFE8-B1604548677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0714FF3F-4DD4-48B5-90C5-DBC8EEFA4D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altLang="uk-U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CD63A28E-8832-479B-8B0E-371B42F9ED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BD71FBB-EA11-4205-9EB8-DCBF5E8A5480}" type="slidenum">
              <a:rPr lang="en-US" altLang="uk-UA"/>
              <a:pPr eaLnBrk="1" hangingPunct="1"/>
              <a:t>39</a:t>
            </a:fld>
            <a:endParaRPr lang="en-US" altLang="uk-UA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22A89DF2-C7EA-4301-8E66-DEEBF89BCEA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8DA91D5-8CE0-46DD-AF83-8942C849A0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altLang="uk-U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A940E232-EA22-4C58-B962-3CFE76C974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3B07FAD-0C22-49B1-9754-E9D08836C3EE}" type="slidenum">
              <a:rPr lang="en-US" altLang="uk-UA"/>
              <a:pPr eaLnBrk="1" hangingPunct="1"/>
              <a:t>40</a:t>
            </a:fld>
            <a:endParaRPr lang="en-US" altLang="uk-UA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B6548357-014F-4F50-BF0C-7D50D8E857B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FCB78DA6-27FE-4F4D-8851-3519367889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altLang="uk-U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D2866889-44CD-48AC-8DDD-4E7ED9BCC1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EDBF5D3-7B82-414E-B925-F7100105ED94}" type="slidenum">
              <a:rPr lang="en-US" altLang="uk-UA"/>
              <a:pPr eaLnBrk="1" hangingPunct="1"/>
              <a:t>41</a:t>
            </a:fld>
            <a:endParaRPr lang="en-US" altLang="uk-UA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9142ABF3-54CD-4E72-BB84-2A6D7EB56E7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5C54FBD5-9BA3-4BEC-8409-5B79294F70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altLang="uk-U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27920-84BA-4EBF-BECD-D83E825B0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69BB89-BEF4-4F14-A259-3ADC05252C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37416B-F002-4ECB-9EE4-08FC6665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D2FC-80B8-4455-932A-2A96F4706B05}" type="datetimeFigureOut">
              <a:rPr lang="uk-UA" smtClean="0"/>
              <a:t>13.04.2020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8029AD-80AC-4A95-AB4B-91DF64212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91B065-24A2-4801-80E8-4E404153F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1164-3011-4DC0-817F-A2A389E75F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1271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E2F0A3-2252-49D3-A439-C1AA447F6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34E14C-C08D-41A2-85DF-7B0FF2D8C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B4FD32-644C-41F6-BB09-67A6CBBC3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D2FC-80B8-4455-932A-2A96F4706B05}" type="datetimeFigureOut">
              <a:rPr lang="uk-UA" smtClean="0"/>
              <a:t>13.04.2020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D4CE8-26DF-4B86-82F7-A25BF9930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3CD84-FABF-46EE-B6D4-A8E1E33F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1164-3011-4DC0-817F-A2A389E75F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3596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AF4F80-05B7-478C-894F-7193A65A5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871622-879F-49F5-9A5D-C39F08605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21EAEE-663E-4EE5-ABE4-95D69008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D2FC-80B8-4455-932A-2A96F4706B05}" type="datetimeFigureOut">
              <a:rPr lang="uk-UA" smtClean="0"/>
              <a:t>13.04.2020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78B73-F84A-4BF0-977F-6C3A51CE6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DE17C8-94A6-46CA-B1F9-68F52D23E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1164-3011-4DC0-817F-A2A389E75F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3705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40" descr="Cover template tomato">
            <a:extLst>
              <a:ext uri="{FF2B5EF4-FFF2-40B4-BE49-F238E27FC236}">
                <a16:creationId xmlns:a16="http://schemas.microsoft.com/office/drawing/2014/main" id="{68B0C678-A3E2-437F-8915-80BFD60F3C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38" descr="BCS-logo-color">
            <a:extLst>
              <a:ext uri="{FF2B5EF4-FFF2-40B4-BE49-F238E27FC236}">
                <a16:creationId xmlns:a16="http://schemas.microsoft.com/office/drawing/2014/main" id="{E488AC21-25B3-4686-BBF4-E08311024B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334" y="6021389"/>
            <a:ext cx="429471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39" descr="BCS_gradient_portrait">
            <a:extLst>
              <a:ext uri="{FF2B5EF4-FFF2-40B4-BE49-F238E27FC236}">
                <a16:creationId xmlns:a16="http://schemas.microsoft.com/office/drawing/2014/main" id="{F4B20D80-5836-42F5-BB61-1DF7F300D3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365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3569" name="Rectangle 1041"/>
          <p:cNvSpPr>
            <a:spLocks noGrp="1" noChangeArrowheads="1"/>
          </p:cNvSpPr>
          <p:nvPr>
            <p:ph type="ctrTitle" sz="quarter"/>
          </p:nvPr>
        </p:nvSpPr>
        <p:spPr>
          <a:xfrm>
            <a:off x="1102784" y="260350"/>
            <a:ext cx="10363200" cy="7937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 tIns="45720" rIns="91440" bIns="45720" anchor="ctr"/>
          <a:lstStyle>
            <a:lvl1pPr algn="ctr"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uk-UA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2619731"/>
      </p:ext>
    </p:extLst>
  </p:cSld>
  <p:clrMapOvr>
    <a:masterClrMapping/>
  </p:clrMapOvr>
  <p:transition spd="med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3267" y="115888"/>
            <a:ext cx="9296400" cy="5762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67833" y="1219200"/>
            <a:ext cx="10574867" cy="46482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1FEC6A-71FA-4823-AB4F-8B3582D36D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uk-UA" altLang="uk-UA"/>
              <a:t>Томати</a:t>
            </a:r>
            <a:r>
              <a:rPr lang="en-US" altLang="uk-UA"/>
              <a:t> • Slide </a:t>
            </a:r>
            <a:fld id="{61410655-CEC3-43FB-9581-7F950F4AF97B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543255939"/>
      </p:ext>
    </p:extLst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0F4B5-F630-4032-8509-73E0DE42C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AD6E8D-00BB-41C9-884C-4FEA0FC14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6DBC51-3446-44C6-9AB6-25C44114B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D2FC-80B8-4455-932A-2A96F4706B05}" type="datetimeFigureOut">
              <a:rPr lang="uk-UA" smtClean="0"/>
              <a:t>13.04.2020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113EF9-B07E-44FA-A1AB-215AF0940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BCFB2D-9657-41B8-9CFE-BC2D3355E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1164-3011-4DC0-817F-A2A389E75F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347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99834B-5224-41FC-AAEF-D8E6A4C8C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78F365-935C-4091-810E-85A92043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FEF3AC-1507-4981-A380-849BE439A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D2FC-80B8-4455-932A-2A96F4706B05}" type="datetimeFigureOut">
              <a:rPr lang="uk-UA" smtClean="0"/>
              <a:t>13.04.2020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AC1CA2-B5AA-4A01-8DB0-9FDE10F7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E50448-132B-4090-8DF1-A947205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1164-3011-4DC0-817F-A2A389E75F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727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7ABC5-B74C-4568-8773-3FCC611DF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D370B-9821-4F50-98C1-08745724C1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328209-D569-44CA-99EE-AC689D4C2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3D8D6D-481C-4B50-A984-AC4EA53EA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D2FC-80B8-4455-932A-2A96F4706B05}" type="datetimeFigureOut">
              <a:rPr lang="uk-UA" smtClean="0"/>
              <a:t>13.04.2020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CA22A8-9581-4A1F-B740-0F76F257C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5CA327-C66C-478A-B8BC-4A34CB348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1164-3011-4DC0-817F-A2A389E75F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105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EA5A5-6424-4BE4-A165-B0925A8BA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1CBCFA-A198-4B7D-8F0A-15B042AFD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D91199-C4AB-433E-9CC8-596279AC6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32EFC8E-EF8A-48F1-8A6D-67EC44C85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95318CE-F2BE-4932-B436-C94F377C2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69AA02-ED0A-45BA-828C-BD74A4FBC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D2FC-80B8-4455-932A-2A96F4706B05}" type="datetimeFigureOut">
              <a:rPr lang="uk-UA" smtClean="0"/>
              <a:t>13.04.2020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7C2C420-024D-41EF-B5A9-DB0AAA5DE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2EAC7C-2CB9-4683-BDFC-55A2D5806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1164-3011-4DC0-817F-A2A389E75F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8618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92977-82D3-4338-A7D6-2EF6C9E7D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DE8AACE-8600-4DCB-99C3-63B9A9804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D2FC-80B8-4455-932A-2A96F4706B05}" type="datetimeFigureOut">
              <a:rPr lang="uk-UA" smtClean="0"/>
              <a:t>13.04.2020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91D4BF6-2B5A-4C51-A76C-B8F321C6C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DA6B3BD-B04C-42D4-B5E9-FA1C51233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1164-3011-4DC0-817F-A2A389E75F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0313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2EDF67-A048-4528-861D-4B6BF2C38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D2FC-80B8-4455-932A-2A96F4706B05}" type="datetimeFigureOut">
              <a:rPr lang="uk-UA" smtClean="0"/>
              <a:t>13.04.2020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EF270C-6CC4-4551-8131-4B89D4B5C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5CC29C-44DE-4FDC-A7FC-1FF8A63F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1164-3011-4DC0-817F-A2A389E75F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284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7A7DC2-E9EB-42F1-9569-834401291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2478C2-7633-4351-B3F5-18147597E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B7C259-7936-4091-9F06-078EAFBBA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DF71C-9324-4C21-8205-EA5712A03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D2FC-80B8-4455-932A-2A96F4706B05}" type="datetimeFigureOut">
              <a:rPr lang="uk-UA" smtClean="0"/>
              <a:t>13.04.2020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868547-CF95-4DF3-9ED7-D939ED1FE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407C8C-D20B-4AAE-BBC4-2DC1E0C39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1164-3011-4DC0-817F-A2A389E75F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6954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F0016-A6A1-4692-86BD-0FEF84BA5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E816DA6-D209-40D8-BEE2-6F002D4A6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79AC57-E011-471C-8040-67A573874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4F3385-42D2-4A99-BC55-EC681975C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D2FC-80B8-4455-932A-2A96F4706B05}" type="datetimeFigureOut">
              <a:rPr lang="uk-UA" smtClean="0"/>
              <a:t>13.04.2020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5C9E08-D930-4A5C-874B-893E836FB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D82D83-D9C9-40A4-9A0F-5C94A497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1164-3011-4DC0-817F-A2A389E75F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186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EBE57-9E1C-4BA9-9BE8-CA3B4134D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019DAF-B82C-43E7-8450-27D6A6A45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9A8734-5AEA-46C4-9F6F-4321AEEDD3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FD2FC-80B8-4455-932A-2A96F4706B05}" type="datetimeFigureOut">
              <a:rPr lang="uk-UA" smtClean="0"/>
              <a:t>13.04.2020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BED402-085C-4F18-A89E-1F47405D1F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9C6D2B-1E5D-4872-BAF7-05216AB81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61164-3011-4DC0-817F-A2A389E75F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903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13" Type="http://schemas.openxmlformats.org/officeDocument/2006/relationships/image" Target="../media/image82.jpeg"/><Relationship Id="rId3" Type="http://schemas.openxmlformats.org/officeDocument/2006/relationships/image" Target="../media/image72.png"/><Relationship Id="rId7" Type="http://schemas.openxmlformats.org/officeDocument/2006/relationships/image" Target="../media/image76.emf"/><Relationship Id="rId12" Type="http://schemas.openxmlformats.org/officeDocument/2006/relationships/image" Target="../media/image8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11" Type="http://schemas.openxmlformats.org/officeDocument/2006/relationships/image" Target="../media/image80.jpeg"/><Relationship Id="rId5" Type="http://schemas.openxmlformats.org/officeDocument/2006/relationships/image" Target="../media/image74.emf"/><Relationship Id="rId10" Type="http://schemas.openxmlformats.org/officeDocument/2006/relationships/image" Target="../media/image79.emf"/><Relationship Id="rId4" Type="http://schemas.openxmlformats.org/officeDocument/2006/relationships/image" Target="../media/image73.emf"/><Relationship Id="rId9" Type="http://schemas.openxmlformats.org/officeDocument/2006/relationships/image" Target="../media/image78.emf"/><Relationship Id="rId14" Type="http://schemas.openxmlformats.org/officeDocument/2006/relationships/image" Target="../media/image8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82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8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emf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8.png"/><Relationship Id="rId4" Type="http://schemas.openxmlformats.org/officeDocument/2006/relationships/image" Target="../media/image157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1342E9-F90D-4852-AB56-A2BAA955F8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Захист овочів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965803-F2D5-46DC-AE55-99CAAE56C0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3800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Дата 3">
            <a:extLst>
              <a:ext uri="{FF2B5EF4-FFF2-40B4-BE49-F238E27FC236}">
                <a16:creationId xmlns:a16="http://schemas.microsoft.com/office/drawing/2014/main" id="{D7AB7DEF-4718-426B-BEA2-0647B4E8AF7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uk-UA" altLang="uk-UA" sz="800"/>
              <a:t>Томати</a:t>
            </a:r>
            <a:r>
              <a:rPr lang="en-US" altLang="uk-UA" sz="800"/>
              <a:t> • Slide </a:t>
            </a:r>
            <a:fld id="{3617F927-31DF-4044-A44F-EF71E1865BFE}" type="slidenum">
              <a:rPr lang="en-US" altLang="uk-UA" sz="800"/>
              <a:pPr/>
              <a:t>10</a:t>
            </a:fld>
            <a:endParaRPr lang="en-US" altLang="uk-UA" sz="800"/>
          </a:p>
        </p:txBody>
      </p:sp>
      <p:pic>
        <p:nvPicPr>
          <p:cNvPr id="11267" name="Picture 2" descr="Achiba_bt_CMYK-Ukr">
            <a:extLst>
              <a:ext uri="{FF2B5EF4-FFF2-40B4-BE49-F238E27FC236}">
                <a16:creationId xmlns:a16="http://schemas.microsoft.com/office/drawing/2014/main" id="{75B4CD82-4D89-4DFB-9419-BC26A9990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1"/>
            <a:ext cx="2576512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3">
            <a:extLst>
              <a:ext uri="{FF2B5EF4-FFF2-40B4-BE49-F238E27FC236}">
                <a16:creationId xmlns:a16="http://schemas.microsoft.com/office/drawing/2014/main" id="{2242402B-1F1B-44DC-B33C-11F6D88869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uk-UA"/>
              <a:t>Боротьба з бур</a:t>
            </a:r>
            <a:r>
              <a:rPr lang="en-US" altLang="uk-UA"/>
              <a:t>’</a:t>
            </a:r>
            <a:r>
              <a:rPr lang="uk-UA" altLang="uk-UA"/>
              <a:t>янами</a:t>
            </a:r>
            <a:endParaRPr lang="ru-RU" altLang="uk-UA"/>
          </a:p>
        </p:txBody>
      </p:sp>
      <p:sp>
        <p:nvSpPr>
          <p:cNvPr id="11269" name="Text Box 4">
            <a:extLst>
              <a:ext uri="{FF2B5EF4-FFF2-40B4-BE49-F238E27FC236}">
                <a16:creationId xmlns:a16="http://schemas.microsoft.com/office/drawing/2014/main" id="{D0E7E6A0-9CBD-4336-9D73-44C7877DE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6688" y="2781301"/>
            <a:ext cx="2881312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ru-RU" altLang="uk-UA" sz="1400">
                <a:latin typeface="Arial" panose="020B0604020202020204" pitchFamily="34" charset="0"/>
              </a:rPr>
              <a:t>50 г/л квізалофоп-П-етилу</a:t>
            </a:r>
          </a:p>
          <a:p>
            <a:pPr eaLnBrk="1" hangingPunct="1">
              <a:spcAft>
                <a:spcPct val="25000"/>
              </a:spcAft>
            </a:pPr>
            <a:r>
              <a:rPr lang="ru-RU" altLang="uk-UA" sz="1400" b="1">
                <a:latin typeface="Arial" panose="020B0604020202020204" pitchFamily="34" charset="0"/>
              </a:rPr>
              <a:t>Упаковка:</a:t>
            </a:r>
            <a:r>
              <a:rPr lang="ru-RU" altLang="uk-UA" sz="1400">
                <a:latin typeface="Arial" panose="020B0604020202020204" pitchFamily="34" charset="0"/>
              </a:rPr>
              <a:t> </a:t>
            </a:r>
            <a:r>
              <a:rPr lang="ru-RU" altLang="uk-UA" b="1">
                <a:solidFill>
                  <a:srgbClr val="FF0000"/>
                </a:solidFill>
                <a:latin typeface="Arial" panose="020B0604020202020204" pitchFamily="34" charset="0"/>
              </a:rPr>
              <a:t>5 л</a:t>
            </a:r>
          </a:p>
          <a:p>
            <a:pPr eaLnBrk="1" hangingPunct="1">
              <a:spcAft>
                <a:spcPct val="25000"/>
              </a:spcAft>
            </a:pPr>
            <a:r>
              <a:rPr lang="ru-RU" altLang="uk-UA" sz="1400" b="1">
                <a:latin typeface="Arial" panose="020B0604020202020204" pitchFamily="34" charset="0"/>
              </a:rPr>
              <a:t>Норма витрати: </a:t>
            </a:r>
            <a:r>
              <a:rPr lang="ru-RU" altLang="uk-UA" sz="1400" b="1">
                <a:solidFill>
                  <a:srgbClr val="FF0000"/>
                </a:solidFill>
                <a:latin typeface="Arial" panose="020B0604020202020204" pitchFamily="34" charset="0"/>
              </a:rPr>
              <a:t>1,0-2,0 л/га</a:t>
            </a:r>
            <a:br>
              <a:rPr lang="ru-RU" altLang="uk-UA" sz="1400" b="1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ru-RU" altLang="uk-UA" sz="1400" b="1">
                <a:latin typeface="Arial" panose="020B0604020202020204" pitchFamily="34" charset="0"/>
              </a:rPr>
              <a:t>Застосування: </a:t>
            </a:r>
            <a:r>
              <a:rPr lang="ru-RU" altLang="uk-UA" sz="1400">
                <a:latin typeface="Arial" panose="020B0604020202020204" pitchFamily="34" charset="0"/>
              </a:rPr>
              <a:t>післясходове</a:t>
            </a:r>
          </a:p>
        </p:txBody>
      </p:sp>
      <p:sp>
        <p:nvSpPr>
          <p:cNvPr id="11270" name="Rectangle 5">
            <a:extLst>
              <a:ext uri="{FF2B5EF4-FFF2-40B4-BE49-F238E27FC236}">
                <a16:creationId xmlns:a16="http://schemas.microsoft.com/office/drawing/2014/main" id="{B2093A5E-4DFA-427C-97B3-AE496E18EF5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774826" y="1412875"/>
            <a:ext cx="6081713" cy="4648200"/>
          </a:xfrm>
          <a:noFill/>
        </p:spPr>
        <p:txBody>
          <a:bodyPr>
            <a:normAutofit lnSpcReduction="10000"/>
          </a:bodyPr>
          <a:lstStyle/>
          <a:p>
            <a:pPr>
              <a:spcBef>
                <a:spcPct val="0"/>
              </a:spcBef>
              <a:spcAft>
                <a:spcPct val="0"/>
              </a:spcAft>
              <a:buNone/>
              <a:tabLst>
                <a:tab pos="3587750" algn="l"/>
              </a:tabLst>
            </a:pPr>
            <a:r>
              <a:rPr lang="uk-UA" altLang="uk-UA" sz="1400" b="1">
                <a:solidFill>
                  <a:srgbClr val="FF0000"/>
                </a:solidFill>
              </a:rPr>
              <a:t>ОДНОДОЛЬНІ БУР</a:t>
            </a:r>
            <a:r>
              <a:rPr lang="en-US" altLang="uk-UA" sz="1400" b="1">
                <a:solidFill>
                  <a:srgbClr val="FF0000"/>
                </a:solidFill>
              </a:rPr>
              <a:t>’</a:t>
            </a:r>
            <a:r>
              <a:rPr lang="uk-UA" altLang="uk-UA" sz="1400" b="1">
                <a:solidFill>
                  <a:srgbClr val="FF0000"/>
                </a:solidFill>
              </a:rPr>
              <a:t>ЯНИ</a:t>
            </a:r>
          </a:p>
          <a:p>
            <a:pPr>
              <a:lnSpc>
                <a:spcPct val="80000"/>
              </a:lnSpc>
              <a:tabLst>
                <a:tab pos="3587750" algn="l"/>
              </a:tabLst>
            </a:pPr>
            <a:endParaRPr kumimoji="1" lang="uk-UA" altLang="ja-JP" sz="1400"/>
          </a:p>
          <a:p>
            <a:pPr>
              <a:lnSpc>
                <a:spcPct val="80000"/>
              </a:lnSpc>
              <a:tabLst>
                <a:tab pos="3587750" algn="l"/>
              </a:tabLst>
            </a:pPr>
            <a:r>
              <a:rPr kumimoji="1" lang="uk-UA" altLang="ja-JP" sz="1400"/>
              <a:t>Вівсюг звичайний	</a:t>
            </a:r>
            <a:r>
              <a:rPr kumimoji="1" lang="en-US" altLang="ja-JP" sz="1400">
                <a:ea typeface="MS PGothic" panose="020B0600070205080204" pitchFamily="34" charset="-128"/>
              </a:rPr>
              <a:t>Avena fatua</a:t>
            </a:r>
            <a:endParaRPr kumimoji="1" lang="ru-RU" altLang="ja-JP" sz="1400"/>
          </a:p>
          <a:p>
            <a:pPr>
              <a:lnSpc>
                <a:spcPct val="80000"/>
              </a:lnSpc>
              <a:tabLst>
                <a:tab pos="3587750" algn="l"/>
              </a:tabLst>
            </a:pPr>
            <a:r>
              <a:rPr kumimoji="1" lang="uk-UA" altLang="ja-JP" sz="1400"/>
              <a:t>Гумай	</a:t>
            </a:r>
            <a:r>
              <a:rPr kumimoji="1" lang="en-US" altLang="ja-JP" sz="1400">
                <a:ea typeface="MS PGothic" panose="020B0600070205080204" pitchFamily="34" charset="-128"/>
              </a:rPr>
              <a:t>Sorghum halepense</a:t>
            </a:r>
            <a:endParaRPr kumimoji="1" lang="ru-RU" altLang="ja-JP" sz="1400"/>
          </a:p>
          <a:p>
            <a:pPr>
              <a:lnSpc>
                <a:spcPct val="80000"/>
              </a:lnSpc>
              <a:tabLst>
                <a:tab pos="3587750" algn="l"/>
              </a:tabLst>
            </a:pPr>
            <a:r>
              <a:rPr kumimoji="1" lang="ru-RU" altLang="ja-JP" sz="1400"/>
              <a:t>Куряче</a:t>
            </a:r>
            <a:r>
              <a:rPr kumimoji="1" lang="en-US" altLang="ja-JP" sz="1400">
                <a:ea typeface="MS PGothic" panose="020B0600070205080204" pitchFamily="34" charset="-128"/>
              </a:rPr>
              <a:t> </a:t>
            </a:r>
            <a:r>
              <a:rPr kumimoji="1" lang="uk-UA" altLang="ja-JP" sz="1400"/>
              <a:t>просо	</a:t>
            </a:r>
            <a:r>
              <a:rPr kumimoji="1" lang="en-US" altLang="ja-JP" sz="1400">
                <a:ea typeface="MS PGothic" panose="020B0600070205080204" pitchFamily="34" charset="-128"/>
              </a:rPr>
              <a:t>Echinochloa crus-galli</a:t>
            </a:r>
            <a:endParaRPr kumimoji="1" lang="ru-RU" altLang="ja-JP" sz="1400"/>
          </a:p>
          <a:p>
            <a:pPr>
              <a:lnSpc>
                <a:spcPct val="80000"/>
              </a:lnSpc>
              <a:tabLst>
                <a:tab pos="3587750" algn="l"/>
              </a:tabLst>
            </a:pPr>
            <a:r>
              <a:rPr kumimoji="1" lang="uk-UA" altLang="ja-JP" sz="1400"/>
              <a:t>Лисохвіст	</a:t>
            </a:r>
            <a:r>
              <a:rPr kumimoji="1" lang="en-US" altLang="ja-JP" sz="1400">
                <a:ea typeface="MS PGothic" panose="020B0600070205080204" pitchFamily="34" charset="-128"/>
              </a:rPr>
              <a:t>Alopecurus mysouroides</a:t>
            </a:r>
            <a:endParaRPr kumimoji="1" lang="ru-RU" altLang="ja-JP" sz="1400"/>
          </a:p>
          <a:p>
            <a:pPr>
              <a:lnSpc>
                <a:spcPct val="80000"/>
              </a:lnSpc>
              <a:tabLst>
                <a:tab pos="3587750" algn="l"/>
              </a:tabLst>
            </a:pPr>
            <a:r>
              <a:rPr kumimoji="1" lang="uk-UA" altLang="ja-JP" sz="1400"/>
              <a:t>Метлюг звичайний	</a:t>
            </a:r>
            <a:r>
              <a:rPr kumimoji="1" lang="en-US" altLang="ja-JP" sz="1400">
                <a:ea typeface="MS PGothic" panose="020B0600070205080204" pitchFamily="34" charset="-128"/>
              </a:rPr>
              <a:t>Apera spica venti</a:t>
            </a:r>
            <a:endParaRPr kumimoji="1" lang="ru-RU" altLang="ja-JP" sz="1400"/>
          </a:p>
          <a:p>
            <a:pPr>
              <a:lnSpc>
                <a:spcPct val="80000"/>
              </a:lnSpc>
              <a:tabLst>
                <a:tab pos="3587750" algn="l"/>
              </a:tabLst>
            </a:pPr>
            <a:r>
              <a:rPr kumimoji="1" lang="uk-UA" altLang="ja-JP" sz="1400"/>
              <a:t>Мишій	</a:t>
            </a:r>
            <a:r>
              <a:rPr kumimoji="1" lang="en-US" altLang="ja-JP" sz="1400">
                <a:ea typeface="MS PGothic" panose="020B0600070205080204" pitchFamily="34" charset="-128"/>
              </a:rPr>
              <a:t>Setaria spp.</a:t>
            </a:r>
            <a:endParaRPr kumimoji="1" lang="ru-RU" altLang="ja-JP" sz="1400"/>
          </a:p>
          <a:p>
            <a:pPr>
              <a:lnSpc>
                <a:spcPct val="80000"/>
              </a:lnSpc>
              <a:tabLst>
                <a:tab pos="3587750" algn="l"/>
              </a:tabLst>
            </a:pPr>
            <a:r>
              <a:rPr kumimoji="1" lang="uk-UA" altLang="ja-JP" sz="1400"/>
              <a:t>Овес посівний	</a:t>
            </a:r>
            <a:r>
              <a:rPr kumimoji="1" lang="en-US" altLang="ja-JP" sz="1400">
                <a:ea typeface="MS PGothic" panose="020B0600070205080204" pitchFamily="34" charset="-128"/>
              </a:rPr>
              <a:t>Avena sativa</a:t>
            </a:r>
            <a:endParaRPr kumimoji="1" lang="ru-RU" altLang="ja-JP" sz="1400"/>
          </a:p>
          <a:p>
            <a:pPr>
              <a:lnSpc>
                <a:spcPct val="80000"/>
              </a:lnSpc>
              <a:tabLst>
                <a:tab pos="3587750" algn="l"/>
              </a:tabLst>
            </a:pPr>
            <a:r>
              <a:rPr kumimoji="1" lang="uk-UA" altLang="ja-JP" sz="1400"/>
              <a:t>Пажитниця	</a:t>
            </a:r>
            <a:r>
              <a:rPr kumimoji="1" lang="en-US" altLang="ja-JP" sz="1400">
                <a:ea typeface="MS PGothic" panose="020B0600070205080204" pitchFamily="34" charset="-128"/>
              </a:rPr>
              <a:t>Lolium spp.</a:t>
            </a:r>
            <a:endParaRPr kumimoji="1" lang="ru-RU" altLang="ja-JP" sz="1400"/>
          </a:p>
          <a:p>
            <a:pPr>
              <a:lnSpc>
                <a:spcPct val="80000"/>
              </a:lnSpc>
              <a:tabLst>
                <a:tab pos="3587750" algn="l"/>
              </a:tabLst>
            </a:pPr>
            <a:r>
              <a:rPr kumimoji="1" lang="uk-UA" altLang="ja-JP" sz="1400"/>
              <a:t>Пальчатка криваво-червона	</a:t>
            </a:r>
            <a:r>
              <a:rPr kumimoji="1" lang="en-US" altLang="ja-JP" sz="1400">
                <a:ea typeface="MS PGothic" panose="020B0600070205080204" pitchFamily="34" charset="-128"/>
              </a:rPr>
              <a:t>Digitaria sanguinalis</a:t>
            </a:r>
            <a:endParaRPr kumimoji="1" lang="ru-RU" altLang="ja-JP" sz="1400"/>
          </a:p>
          <a:p>
            <a:pPr>
              <a:lnSpc>
                <a:spcPct val="80000"/>
              </a:lnSpc>
              <a:tabLst>
                <a:tab pos="3587750" algn="l"/>
              </a:tabLst>
            </a:pPr>
            <a:r>
              <a:rPr kumimoji="1" lang="uk-UA" altLang="ja-JP" sz="1400"/>
              <a:t>Пирій повзучий	</a:t>
            </a:r>
            <a:r>
              <a:rPr kumimoji="1" lang="en-US" altLang="ja-JP" sz="1400">
                <a:ea typeface="MS PGothic" panose="020B0600070205080204" pitchFamily="34" charset="-128"/>
              </a:rPr>
              <a:t>Agropyrum repens</a:t>
            </a:r>
            <a:endParaRPr kumimoji="1" lang="ru-RU" altLang="ja-JP" sz="1400"/>
          </a:p>
          <a:p>
            <a:pPr>
              <a:lnSpc>
                <a:spcPct val="80000"/>
              </a:lnSpc>
              <a:tabLst>
                <a:tab pos="3587750" algn="l"/>
              </a:tabLst>
            </a:pPr>
            <a:r>
              <a:rPr kumimoji="1" lang="uk-UA" altLang="ja-JP" sz="1400"/>
              <a:t>Просо напівквітуче	</a:t>
            </a:r>
            <a:r>
              <a:rPr kumimoji="1" lang="en-US" altLang="ja-JP" sz="1400">
                <a:ea typeface="MS PGothic" panose="020B0600070205080204" pitchFamily="34" charset="-128"/>
              </a:rPr>
              <a:t>Panicum dichotomiflorum</a:t>
            </a:r>
            <a:endParaRPr kumimoji="1" lang="ru-RU" altLang="ja-JP" sz="1400"/>
          </a:p>
          <a:p>
            <a:pPr>
              <a:lnSpc>
                <a:spcPct val="80000"/>
              </a:lnSpc>
              <a:tabLst>
                <a:tab pos="3587750" algn="l"/>
              </a:tabLst>
            </a:pPr>
            <a:r>
              <a:rPr kumimoji="1" lang="uk-UA" altLang="ja-JP" sz="1400"/>
              <a:t>Пшениця	</a:t>
            </a:r>
            <a:r>
              <a:rPr kumimoji="1" lang="en-US" altLang="ja-JP" sz="1400">
                <a:ea typeface="MS PGothic" panose="020B0600070205080204" pitchFamily="34" charset="-128"/>
              </a:rPr>
              <a:t>Triticum aestivum</a:t>
            </a:r>
            <a:endParaRPr kumimoji="1" lang="ru-RU" altLang="ja-JP" sz="1400"/>
          </a:p>
          <a:p>
            <a:pPr>
              <a:lnSpc>
                <a:spcPct val="80000"/>
              </a:lnSpc>
              <a:tabLst>
                <a:tab pos="3587750" algn="l"/>
              </a:tabLst>
            </a:pPr>
            <a:r>
              <a:rPr kumimoji="1" lang="uk-UA" altLang="ja-JP" sz="1400"/>
              <a:t>Свинорій	</a:t>
            </a:r>
            <a:r>
              <a:rPr kumimoji="1" lang="en-US" altLang="ja-JP" sz="1400">
                <a:ea typeface="MS PGothic" panose="020B0600070205080204" pitchFamily="34" charset="-128"/>
              </a:rPr>
              <a:t>Cynodon dactylon</a:t>
            </a:r>
            <a:endParaRPr kumimoji="1" lang="ru-RU" altLang="ja-JP" sz="1400"/>
          </a:p>
          <a:p>
            <a:pPr>
              <a:lnSpc>
                <a:spcPct val="80000"/>
              </a:lnSpc>
              <a:tabLst>
                <a:tab pos="3587750" algn="l"/>
              </a:tabLst>
            </a:pPr>
            <a:r>
              <a:rPr kumimoji="1" lang="uk-UA" altLang="ja-JP" sz="1400"/>
              <a:t>Ячмінь посівний	</a:t>
            </a:r>
            <a:r>
              <a:rPr kumimoji="1" lang="en-US" altLang="ja-JP" sz="1400">
                <a:ea typeface="MS PGothic" panose="020B0600070205080204" pitchFamily="34" charset="-128"/>
              </a:rPr>
              <a:t>Hordeum vulgare</a:t>
            </a:r>
          </a:p>
          <a:p>
            <a:pPr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None/>
              <a:tabLst>
                <a:tab pos="3587750" algn="l"/>
              </a:tabLst>
            </a:pPr>
            <a:endParaRPr kumimoji="1" lang="en-US" altLang="ja-JP" sz="120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pic>
        <p:nvPicPr>
          <p:cNvPr id="11271" name="Picture 6" descr="IMG_4979">
            <a:extLst>
              <a:ext uri="{FF2B5EF4-FFF2-40B4-BE49-F238E27FC236}">
                <a16:creationId xmlns:a16="http://schemas.microsoft.com/office/drawing/2014/main" id="{B883436D-CB62-4041-9AF4-9B3888509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3933826"/>
            <a:ext cx="15938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Дата 2">
            <a:extLst>
              <a:ext uri="{FF2B5EF4-FFF2-40B4-BE49-F238E27FC236}">
                <a16:creationId xmlns:a16="http://schemas.microsoft.com/office/drawing/2014/main" id="{9F9032A2-0C13-4905-80AC-3AD81A86153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uk-UA" altLang="uk-UA" sz="800"/>
              <a:t>Томати</a:t>
            </a:r>
            <a:r>
              <a:rPr lang="en-US" altLang="uk-UA" sz="800"/>
              <a:t> • Slide </a:t>
            </a:r>
            <a:fld id="{F3F7C06E-7FB1-45A2-BC7D-96C53EAF7F2A}" type="slidenum">
              <a:rPr lang="en-US" altLang="uk-UA" sz="800"/>
              <a:pPr/>
              <a:t>11</a:t>
            </a:fld>
            <a:endParaRPr lang="en-US" altLang="uk-UA" sz="800"/>
          </a:p>
        </p:txBody>
      </p:sp>
      <p:sp>
        <p:nvSpPr>
          <p:cNvPr id="12291" name="Rectangle 8">
            <a:extLst>
              <a:ext uri="{FF2B5EF4-FFF2-40B4-BE49-F238E27FC236}">
                <a16:creationId xmlns:a16="http://schemas.microsoft.com/office/drawing/2014/main" id="{5674FE5A-B80C-4E41-B371-760C067E1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5603667"/>
            <a:ext cx="184731" cy="338554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ru-RU" altLang="uk-UA"/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DD991B21-ECB1-4665-83B8-C74426AE40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uk-UA"/>
              <a:t>Боротьба з шкідниками</a:t>
            </a:r>
          </a:p>
        </p:txBody>
      </p:sp>
      <p:sp>
        <p:nvSpPr>
          <p:cNvPr id="12293" name="Text Box 12">
            <a:extLst>
              <a:ext uri="{FF2B5EF4-FFF2-40B4-BE49-F238E27FC236}">
                <a16:creationId xmlns:a16="http://schemas.microsoft.com/office/drawing/2014/main" id="{18685898-0E3E-4294-875F-0E5CFF9B8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125538"/>
            <a:ext cx="253428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50000"/>
              </a:spcAft>
            </a:pPr>
            <a:r>
              <a:rPr lang="ru-RU" altLang="uk-UA" sz="2000" b="1">
                <a:latin typeface="Arial" panose="020B0604020202020204" pitchFamily="34" charset="0"/>
              </a:rPr>
              <a:t>Трипси</a:t>
            </a:r>
          </a:p>
          <a:p>
            <a:pPr eaLnBrk="1" hangingPunct="1">
              <a:spcBef>
                <a:spcPct val="20000"/>
              </a:spcBef>
              <a:spcAft>
                <a:spcPct val="50000"/>
              </a:spcAft>
            </a:pPr>
            <a:r>
              <a:rPr lang="uk-UA" altLang="uk-UA" sz="2000" b="1">
                <a:latin typeface="Arial" panose="020B0604020202020204" pitchFamily="34" charset="0"/>
              </a:rPr>
              <a:t>К</a:t>
            </a:r>
            <a:r>
              <a:rPr lang="ru-RU" altLang="uk-UA" sz="2000" b="1">
                <a:latin typeface="Arial" panose="020B0604020202020204" pitchFamily="34" charset="0"/>
              </a:rPr>
              <a:t>олорадський жук</a:t>
            </a:r>
          </a:p>
          <a:p>
            <a:pPr eaLnBrk="1" hangingPunct="1">
              <a:spcBef>
                <a:spcPct val="20000"/>
              </a:spcBef>
              <a:spcAft>
                <a:spcPct val="50000"/>
              </a:spcAft>
            </a:pPr>
            <a:r>
              <a:rPr lang="ru-RU" altLang="uk-UA" sz="2000" b="1">
                <a:latin typeface="Arial" panose="020B0604020202020204" pitchFamily="34" charset="0"/>
              </a:rPr>
              <a:t>Попелиці</a:t>
            </a:r>
          </a:p>
        </p:txBody>
      </p:sp>
      <p:pic>
        <p:nvPicPr>
          <p:cNvPr id="12294" name="Picture 13" descr="Leptinotarsa_decemlineata">
            <a:extLst>
              <a:ext uri="{FF2B5EF4-FFF2-40B4-BE49-F238E27FC236}">
                <a16:creationId xmlns:a16="http://schemas.microsoft.com/office/drawing/2014/main" id="{391670BD-6FE7-41C5-ACB2-F4F9B44D7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635376"/>
            <a:ext cx="338455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7">
            <a:extLst>
              <a:ext uri="{FF2B5EF4-FFF2-40B4-BE49-F238E27FC236}">
                <a16:creationId xmlns:a16="http://schemas.microsoft.com/office/drawing/2014/main" id="{3C91D7A8-4D6F-4E3D-9426-AC787F06E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400" y="2816225"/>
            <a:ext cx="3379788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ru-RU" altLang="uk-UA">
                <a:latin typeface="Arial" panose="020B0604020202020204" pitchFamily="34" charset="0"/>
              </a:rPr>
              <a:t>200 г/л імідаклоприду</a:t>
            </a:r>
          </a:p>
          <a:p>
            <a:pPr eaLnBrk="1" hangingPunct="1"/>
            <a:endParaRPr lang="ru-RU" altLang="uk-UA">
              <a:latin typeface="Arial" panose="020B0604020202020204" pitchFamily="34" charset="0"/>
            </a:endParaRPr>
          </a:p>
          <a:p>
            <a:pPr eaLnBrk="1" hangingPunct="1"/>
            <a:r>
              <a:rPr lang="ru-RU" altLang="uk-UA" b="1">
                <a:latin typeface="Arial" panose="020B0604020202020204" pitchFamily="34" charset="0"/>
              </a:rPr>
              <a:t>Упаковка: </a:t>
            </a:r>
            <a:r>
              <a:rPr lang="ru-RU" altLang="uk-UA" sz="1800" b="1">
                <a:solidFill>
                  <a:srgbClr val="0033CC"/>
                </a:solidFill>
                <a:latin typeface="Arial" panose="020B0604020202020204" pitchFamily="34" charset="0"/>
              </a:rPr>
              <a:t>0,5 л</a:t>
            </a:r>
          </a:p>
          <a:p>
            <a:pPr eaLnBrk="1" hangingPunct="1"/>
            <a:endParaRPr lang="ru-RU" altLang="uk-UA">
              <a:latin typeface="Arial" panose="020B0604020202020204" pitchFamily="34" charset="0"/>
            </a:endParaRPr>
          </a:p>
          <a:p>
            <a:pPr eaLnBrk="1" hangingPunct="1"/>
            <a:r>
              <a:rPr lang="ru-RU" altLang="uk-UA" b="1">
                <a:latin typeface="Arial" panose="020B0604020202020204" pitchFamily="34" charset="0"/>
              </a:rPr>
              <a:t>Норма витрати: </a:t>
            </a:r>
            <a:r>
              <a:rPr lang="ru-RU" altLang="uk-UA" sz="1800" b="1">
                <a:solidFill>
                  <a:srgbClr val="0033CC"/>
                </a:solidFill>
                <a:latin typeface="Arial" panose="020B0604020202020204" pitchFamily="34" charset="0"/>
              </a:rPr>
              <a:t>0,15 л/га</a:t>
            </a:r>
          </a:p>
          <a:p>
            <a:pPr eaLnBrk="1" hangingPunct="1"/>
            <a:endParaRPr lang="ru-RU" altLang="uk-UA">
              <a:solidFill>
                <a:srgbClr val="0033CC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ru-RU" altLang="uk-UA" b="1">
                <a:latin typeface="Arial" panose="020B0604020202020204" pitchFamily="34" charset="0"/>
              </a:rPr>
              <a:t>Термін очікування: </a:t>
            </a:r>
            <a:r>
              <a:rPr lang="ru-RU" altLang="uk-UA" sz="1800" b="1">
                <a:solidFill>
                  <a:srgbClr val="0033CC"/>
                </a:solidFill>
                <a:latin typeface="Arial" panose="020B0604020202020204" pitchFamily="34" charset="0"/>
              </a:rPr>
              <a:t>20 днів</a:t>
            </a:r>
          </a:p>
          <a:p>
            <a:pPr eaLnBrk="1" hangingPunct="1"/>
            <a:endParaRPr lang="ru-RU" altLang="uk-UA">
              <a:solidFill>
                <a:srgbClr val="0033CC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ru-RU" altLang="uk-UA" b="1">
                <a:latin typeface="Arial" panose="020B0604020202020204" pitchFamily="34" charset="0"/>
              </a:rPr>
              <a:t>Період захисної дії: </a:t>
            </a:r>
            <a:r>
              <a:rPr lang="ru-RU" altLang="uk-UA" sz="1800" b="1">
                <a:solidFill>
                  <a:srgbClr val="0033CC"/>
                </a:solidFill>
                <a:latin typeface="Arial" panose="020B0604020202020204" pitchFamily="34" charset="0"/>
              </a:rPr>
              <a:t>до 30 днів</a:t>
            </a:r>
          </a:p>
        </p:txBody>
      </p:sp>
      <p:pic>
        <p:nvPicPr>
          <p:cNvPr id="12296" name="Picture 20" descr="con_bt_RGB-UKR">
            <a:extLst>
              <a:ext uri="{FF2B5EF4-FFF2-40B4-BE49-F238E27FC236}">
                <a16:creationId xmlns:a16="http://schemas.microsoft.com/office/drawing/2014/main" id="{33D24642-9881-41D7-94C4-F361E4546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1"/>
            <a:ext cx="2576512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21" descr="Confidor">
            <a:extLst>
              <a:ext uri="{FF2B5EF4-FFF2-40B4-BE49-F238E27FC236}">
                <a16:creationId xmlns:a16="http://schemas.microsoft.com/office/drawing/2014/main" id="{BBF692D2-8AEA-48EA-BE99-9B20BC6EC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2708275"/>
            <a:ext cx="14414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22">
            <a:extLst>
              <a:ext uri="{FF2B5EF4-FFF2-40B4-BE49-F238E27FC236}">
                <a16:creationId xmlns:a16="http://schemas.microsoft.com/office/drawing/2014/main" id="{5BB8237B-8392-45F3-9F84-140F21231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1989138"/>
            <a:ext cx="2411413" cy="160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>
            <a:extLst>
              <a:ext uri="{FF2B5EF4-FFF2-40B4-BE49-F238E27FC236}">
                <a16:creationId xmlns:a16="http://schemas.microsoft.com/office/drawing/2014/main" id="{34EC795B-6E77-4C8C-9A74-48760A26A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1252" y="50007"/>
            <a:ext cx="10515600" cy="1325563"/>
          </a:xfrm>
        </p:spPr>
        <p:txBody>
          <a:bodyPr/>
          <a:lstStyle/>
          <a:p>
            <a:pPr eaLnBrk="1" hangingPunct="1"/>
            <a:r>
              <a:rPr lang="ru-RU" altLang="uk-UA" dirty="0" err="1"/>
              <a:t>Боротьба</a:t>
            </a:r>
            <a:r>
              <a:rPr lang="ru-RU" altLang="uk-UA" dirty="0"/>
              <a:t> з </a:t>
            </a:r>
            <a:r>
              <a:rPr lang="ru-RU" altLang="uk-UA" dirty="0" err="1"/>
              <a:t>шкідниками</a:t>
            </a:r>
            <a:endParaRPr lang="ru-RU" altLang="uk-UA" dirty="0"/>
          </a:p>
        </p:txBody>
      </p:sp>
      <p:sp>
        <p:nvSpPr>
          <p:cNvPr id="13316" name="Rectangle 5">
            <a:extLst>
              <a:ext uri="{FF2B5EF4-FFF2-40B4-BE49-F238E27FC236}">
                <a16:creationId xmlns:a16="http://schemas.microsoft.com/office/drawing/2014/main" id="{88F12A30-ED50-482D-882B-CA4120015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5603667"/>
            <a:ext cx="184731" cy="338554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ru-RU" altLang="uk-UA"/>
          </a:p>
        </p:txBody>
      </p:sp>
      <p:sp>
        <p:nvSpPr>
          <p:cNvPr id="13317" name="Text Box 9">
            <a:extLst>
              <a:ext uri="{FF2B5EF4-FFF2-40B4-BE49-F238E27FC236}">
                <a16:creationId xmlns:a16="http://schemas.microsoft.com/office/drawing/2014/main" id="{3926C09E-BA3F-4C64-9738-E8665D8A6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908051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ru-RU" altLang="uk-UA" sz="2000" b="1">
                <a:latin typeface="Arial" panose="020B0604020202020204" pitchFamily="34" charset="0"/>
              </a:rPr>
              <a:t>Совки</a:t>
            </a:r>
          </a:p>
        </p:txBody>
      </p:sp>
      <p:sp>
        <p:nvSpPr>
          <p:cNvPr id="13318" name="Text Box 32">
            <a:extLst>
              <a:ext uri="{FF2B5EF4-FFF2-40B4-BE49-F238E27FC236}">
                <a16:creationId xmlns:a16="http://schemas.microsoft.com/office/drawing/2014/main" id="{D082BF91-4881-4285-9F07-78EEAAD0B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9" y="2716214"/>
            <a:ext cx="302418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ru-RU" altLang="uk-UA" sz="1800">
                <a:latin typeface="Arial" panose="020B0604020202020204" pitchFamily="34" charset="0"/>
              </a:rPr>
              <a:t>(100 г/л тіаклоприду</a:t>
            </a:r>
          </a:p>
          <a:p>
            <a:pPr eaLnBrk="1" hangingPunct="1"/>
            <a:r>
              <a:rPr lang="ru-RU" altLang="uk-UA" sz="1800">
                <a:latin typeface="Arial" panose="020B0604020202020204" pitchFamily="34" charset="0"/>
              </a:rPr>
              <a:t>+ 10 г/л дельтаметрину)</a:t>
            </a:r>
          </a:p>
          <a:p>
            <a:pPr eaLnBrk="1" hangingPunct="1"/>
            <a:endParaRPr lang="uk-UA" altLang="uk-UA" sz="1800">
              <a:latin typeface="Arial" panose="020B0604020202020204" pitchFamily="34" charset="0"/>
            </a:endParaRPr>
          </a:p>
          <a:p>
            <a:pPr eaLnBrk="1" hangingPunct="1"/>
            <a:r>
              <a:rPr lang="ru-RU" altLang="uk-UA" sz="1800" b="1">
                <a:latin typeface="Arial" panose="020B0604020202020204" pitchFamily="34" charset="0"/>
              </a:rPr>
              <a:t>Упаковка: </a:t>
            </a:r>
            <a:r>
              <a:rPr lang="ru-RU" altLang="uk-UA" sz="1800" b="1">
                <a:solidFill>
                  <a:schemeClr val="folHlink"/>
                </a:solidFill>
                <a:latin typeface="Arial" panose="020B0604020202020204" pitchFamily="34" charset="0"/>
              </a:rPr>
              <a:t>5 л</a:t>
            </a:r>
          </a:p>
        </p:txBody>
      </p:sp>
      <p:sp>
        <p:nvSpPr>
          <p:cNvPr id="13319" name="Text Box 33">
            <a:extLst>
              <a:ext uri="{FF2B5EF4-FFF2-40B4-BE49-F238E27FC236}">
                <a16:creationId xmlns:a16="http://schemas.microsoft.com/office/drawing/2014/main" id="{55DAC42E-5F93-43A6-BBB9-E4FD41C98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9" y="3940175"/>
            <a:ext cx="3095625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uk-UA" altLang="uk-UA" sz="1800" b="1">
                <a:latin typeface="Arial" panose="020B0604020202020204" pitchFamily="34" charset="0"/>
              </a:rPr>
              <a:t>Норма витрати:</a:t>
            </a:r>
            <a:r>
              <a:rPr lang="uk-UA" altLang="uk-UA" sz="1800">
                <a:latin typeface="Arial" panose="020B0604020202020204" pitchFamily="34" charset="0"/>
              </a:rPr>
              <a:t> </a:t>
            </a:r>
            <a:r>
              <a:rPr lang="ru-RU" altLang="uk-UA" sz="1800" b="1">
                <a:solidFill>
                  <a:schemeClr val="folHlink"/>
                </a:solidFill>
                <a:latin typeface="Arial" panose="020B0604020202020204" pitchFamily="34" charset="0"/>
              </a:rPr>
              <a:t>0,75 л/га</a:t>
            </a:r>
          </a:p>
          <a:p>
            <a:pPr eaLnBrk="1" hangingPunct="1"/>
            <a:endParaRPr lang="ru-RU" altLang="uk-UA" sz="1400">
              <a:latin typeface="Arial" panose="020B0604020202020204" pitchFamily="34" charset="0"/>
            </a:endParaRPr>
          </a:p>
          <a:p>
            <a:pPr eaLnBrk="1" hangingPunct="1"/>
            <a:r>
              <a:rPr lang="ru-RU" altLang="uk-UA" sz="1400">
                <a:latin typeface="Arial" panose="020B0604020202020204" pitchFamily="34" charset="0"/>
              </a:rPr>
              <a:t>Макс. кратність обробок – 2.</a:t>
            </a:r>
          </a:p>
          <a:p>
            <a:pPr eaLnBrk="1" hangingPunct="1"/>
            <a:r>
              <a:rPr lang="ru-RU" altLang="uk-UA" sz="1400">
                <a:latin typeface="Arial" panose="020B0604020202020204" pitchFamily="34" charset="0"/>
              </a:rPr>
              <a:t>Строк від останньої обробки до збирання врожаю – 30 днів.</a:t>
            </a:r>
            <a:endParaRPr lang="uk-UA" altLang="uk-UA" sz="1400">
              <a:latin typeface="Arial" panose="020B0604020202020204" pitchFamily="34" charset="0"/>
            </a:endParaRPr>
          </a:p>
        </p:txBody>
      </p:sp>
      <p:pic>
        <p:nvPicPr>
          <p:cNvPr id="13320" name="Picture 39" descr="prot_bt_RGB-UKR">
            <a:extLst>
              <a:ext uri="{FF2B5EF4-FFF2-40B4-BE49-F238E27FC236}">
                <a16:creationId xmlns:a16="http://schemas.microsoft.com/office/drawing/2014/main" id="{264634A3-328A-4045-A1AD-2C6C33D9D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0"/>
            <a:ext cx="258445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42" descr="Proteus">
            <a:extLst>
              <a:ext uri="{FF2B5EF4-FFF2-40B4-BE49-F238E27FC236}">
                <a16:creationId xmlns:a16="http://schemas.microsoft.com/office/drawing/2014/main" id="{283D1C91-0D3C-4552-B825-F32446FB7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275" y="2909888"/>
            <a:ext cx="1849438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45">
            <a:extLst>
              <a:ext uri="{FF2B5EF4-FFF2-40B4-BE49-F238E27FC236}">
                <a16:creationId xmlns:a16="http://schemas.microsoft.com/office/drawing/2014/main" id="{FA971D46-5285-494B-8539-91791013B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1438"/>
            <a:ext cx="2700338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3" name="Rectangle 46">
            <a:extLst>
              <a:ext uri="{FF2B5EF4-FFF2-40B4-BE49-F238E27FC236}">
                <a16:creationId xmlns:a16="http://schemas.microsoft.com/office/drawing/2014/main" id="{5512FDA3-B38A-4F6E-A753-0160E3B28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141663"/>
            <a:ext cx="25923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ru-RU" altLang="uk-UA" sz="1800" b="1"/>
              <a:t>Комплекс </a:t>
            </a:r>
          </a:p>
          <a:p>
            <a:pPr eaLnBrk="1" hangingPunct="1"/>
            <a:r>
              <a:rPr lang="ru-RU" altLang="uk-UA" sz="1800" b="1"/>
              <a:t>сисних шкідників</a:t>
            </a:r>
            <a:endParaRPr lang="en-US" altLang="uk-UA" sz="1800" b="1"/>
          </a:p>
        </p:txBody>
      </p:sp>
      <p:pic>
        <p:nvPicPr>
          <p:cNvPr id="13324" name="Picture 47">
            <a:extLst>
              <a:ext uri="{FF2B5EF4-FFF2-40B4-BE49-F238E27FC236}">
                <a16:creationId xmlns:a16="http://schemas.microsoft.com/office/drawing/2014/main" id="{4DC929A0-9F26-4E61-9AB2-1415F2F9F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760788"/>
            <a:ext cx="2411413" cy="160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2">
            <a:extLst>
              <a:ext uri="{FF2B5EF4-FFF2-40B4-BE49-F238E27FC236}">
                <a16:creationId xmlns:a16="http://schemas.microsoft.com/office/drawing/2014/main" id="{36291EBA-8D6C-4227-92C6-A3E731455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034" y="1909764"/>
            <a:ext cx="3145005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3EAF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ct val="10000"/>
              </a:spcAft>
              <a:buClr>
                <a:srgbClr val="004C99"/>
              </a:buClr>
              <a:buSzPct val="120000"/>
            </a:pPr>
            <a:r>
              <a:rPr lang="uk-UA" altLang="uk-UA" sz="1800">
                <a:latin typeface="Arial" panose="020B0604020202020204" pitchFamily="34" charset="0"/>
              </a:rPr>
              <a:t>(д.р. – дельтаметрин, 25г/л)</a:t>
            </a:r>
            <a:endParaRPr lang="en-US" altLang="uk-UA" sz="1800">
              <a:latin typeface="Arial" panose="020B0604020202020204" pitchFamily="34" charset="0"/>
            </a:endParaRPr>
          </a:p>
        </p:txBody>
      </p:sp>
      <p:sp>
        <p:nvSpPr>
          <p:cNvPr id="14340" name="Text Box 3">
            <a:extLst>
              <a:ext uri="{FF2B5EF4-FFF2-40B4-BE49-F238E27FC236}">
                <a16:creationId xmlns:a16="http://schemas.microsoft.com/office/drawing/2014/main" id="{57A29204-1641-4FE5-9CC0-31B5EFC0D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4" y="2579688"/>
            <a:ext cx="3779837" cy="119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3EAF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>
                <a:srgbClr val="004C99"/>
              </a:buClr>
              <a:buSzPct val="120000"/>
            </a:pPr>
            <a:r>
              <a:rPr lang="uk-UA" altLang="uk-UA" sz="1500">
                <a:latin typeface="Arial" panose="020B0604020202020204" pitchFamily="34" charset="0"/>
              </a:rPr>
              <a:t>Застосування: проти </a:t>
            </a:r>
            <a:r>
              <a:rPr lang="uk-UA" altLang="uk-UA" sz="1500" b="1">
                <a:latin typeface="Arial" panose="020B0604020202020204" pitchFamily="34" charset="0"/>
              </a:rPr>
              <a:t>сисних та гризучих комах</a:t>
            </a:r>
            <a:endParaRPr lang="uk-UA" altLang="uk-UA" sz="1500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Clr>
                <a:srgbClr val="004C99"/>
              </a:buClr>
              <a:buSzPct val="120000"/>
            </a:pPr>
            <a:r>
              <a:rPr lang="uk-UA" altLang="uk-UA" sz="1500">
                <a:latin typeface="Arial" panose="020B0604020202020204" pitchFamily="34" charset="0"/>
              </a:rPr>
              <a:t>Макс. Кратність обробок – 2 </a:t>
            </a:r>
          </a:p>
          <a:p>
            <a:pPr eaLnBrk="1" hangingPunct="1">
              <a:spcBef>
                <a:spcPct val="30000"/>
              </a:spcBef>
              <a:buClr>
                <a:srgbClr val="004C99"/>
              </a:buClr>
              <a:buSzPct val="120000"/>
            </a:pPr>
            <a:r>
              <a:rPr lang="uk-UA" altLang="uk-UA" sz="1700" b="1">
                <a:latin typeface="Arial" panose="020B0604020202020204" pitchFamily="34" charset="0"/>
              </a:rPr>
              <a:t>Норма витрати: 0,3 л/га</a:t>
            </a:r>
            <a:endParaRPr lang="en-US" altLang="uk-UA" sz="1700" b="1">
              <a:latin typeface="Arial" panose="020B0604020202020204" pitchFamily="34" charset="0"/>
            </a:endParaRPr>
          </a:p>
        </p:txBody>
      </p:sp>
      <p:sp>
        <p:nvSpPr>
          <p:cNvPr id="14341" name="Rectangle 4">
            <a:extLst>
              <a:ext uri="{FF2B5EF4-FFF2-40B4-BE49-F238E27FC236}">
                <a16:creationId xmlns:a16="http://schemas.microsoft.com/office/drawing/2014/main" id="{EA3D0895-AE3C-454E-976A-945CFC181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3" y="3702050"/>
            <a:ext cx="3600450" cy="244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>
                <a:schemeClr val="folHlink"/>
              </a:buClr>
              <a:buSzPct val="120000"/>
              <a:buFontTx/>
              <a:buChar char="•"/>
            </a:pPr>
            <a:r>
              <a:rPr lang="ru-RU" altLang="uk-UA" sz="1400">
                <a:latin typeface="Arial" panose="020B0604020202020204" pitchFamily="34" charset="0"/>
              </a:rPr>
              <a:t>Збільшення</a:t>
            </a:r>
            <a:r>
              <a:rPr lang="en-US" altLang="uk-UA" sz="1400">
                <a:latin typeface="Arial" panose="020B0604020202020204" pitchFamily="34" charset="0"/>
              </a:rPr>
              <a:t> </a:t>
            </a:r>
            <a:r>
              <a:rPr lang="ru-RU" altLang="uk-UA" sz="1400">
                <a:latin typeface="Arial" panose="020B0604020202020204" pitchFamily="34" charset="0"/>
              </a:rPr>
              <a:t>4-х</a:t>
            </a:r>
            <a:r>
              <a:rPr lang="en-US" altLang="uk-UA" sz="1400">
                <a:latin typeface="Arial" panose="020B0604020202020204" pitchFamily="34" charset="0"/>
              </a:rPr>
              <a:t> </a:t>
            </a:r>
            <a:r>
              <a:rPr lang="ru-RU" altLang="uk-UA" sz="1400">
                <a:latin typeface="Arial" panose="020B0604020202020204" pitchFamily="34" charset="0"/>
              </a:rPr>
              <a:t>ключовых</a:t>
            </a:r>
            <a:r>
              <a:rPr lang="en-US" altLang="uk-UA" sz="1400">
                <a:latin typeface="Arial" panose="020B0604020202020204" pitchFamily="34" charset="0"/>
              </a:rPr>
              <a:t> </a:t>
            </a:r>
            <a:r>
              <a:rPr lang="ru-RU" altLang="uk-UA" sz="1400">
                <a:latin typeface="Arial" panose="020B0604020202020204" pitchFamily="34" charset="0"/>
              </a:rPr>
              <a:t>факторів ефективности</a:t>
            </a:r>
            <a:r>
              <a:rPr lang="en-US" altLang="uk-UA" sz="1400">
                <a:latin typeface="Arial" panose="020B0604020202020204" pitchFamily="34" charset="0"/>
              </a:rPr>
              <a:t>  </a:t>
            </a:r>
            <a:r>
              <a:rPr lang="ru-RU" altLang="uk-UA" sz="1400" b="1">
                <a:latin typeface="Arial" panose="020B0604020202020204" pitchFamily="34" charset="0"/>
              </a:rPr>
              <a:t>Утримання</a:t>
            </a:r>
            <a:r>
              <a:rPr lang="en-US" altLang="uk-UA" sz="1400">
                <a:latin typeface="Arial" panose="020B0604020202020204" pitchFamily="34" charset="0"/>
              </a:rPr>
              <a:t>, </a:t>
            </a:r>
            <a:r>
              <a:rPr lang="ru-RU" altLang="uk-UA" sz="1400" b="1">
                <a:latin typeface="Arial" panose="020B0604020202020204" pitchFamily="34" charset="0"/>
              </a:rPr>
              <a:t>Покриття</a:t>
            </a:r>
            <a:r>
              <a:rPr lang="en-US" altLang="uk-UA" sz="1400">
                <a:latin typeface="Arial" panose="020B0604020202020204" pitchFamily="34" charset="0"/>
              </a:rPr>
              <a:t>, </a:t>
            </a:r>
            <a:r>
              <a:rPr lang="ru-RU" altLang="uk-UA" sz="1400" b="1">
                <a:latin typeface="Arial" panose="020B0604020202020204" pitchFamily="34" charset="0"/>
              </a:rPr>
              <a:t>Доступность</a:t>
            </a:r>
            <a:r>
              <a:rPr lang="en-US" altLang="uk-UA" sz="1400">
                <a:latin typeface="Arial" panose="020B0604020202020204" pitchFamily="34" charset="0"/>
              </a:rPr>
              <a:t> </a:t>
            </a:r>
            <a:r>
              <a:rPr lang="uk-UA" altLang="uk-UA" sz="1400">
                <a:latin typeface="Arial" panose="020B0604020202020204" pitchFamily="34" charset="0"/>
              </a:rPr>
              <a:t>і </a:t>
            </a:r>
            <a:r>
              <a:rPr lang="uk-UA" altLang="uk-UA" sz="1400" b="1">
                <a:latin typeface="Arial" panose="020B0604020202020204" pitchFamily="34" charset="0"/>
              </a:rPr>
              <a:t>П</a:t>
            </a:r>
            <a:r>
              <a:rPr lang="ru-RU" altLang="uk-UA" sz="1400" b="1">
                <a:latin typeface="Arial" panose="020B0604020202020204" pitchFamily="34" charset="0"/>
              </a:rPr>
              <a:t>роникнення</a:t>
            </a:r>
            <a:endParaRPr lang="en-US" altLang="uk-UA" sz="1400" b="1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Clr>
                <a:schemeClr val="folHlink"/>
              </a:buClr>
              <a:buSzPct val="120000"/>
              <a:buFontTx/>
              <a:buChar char="•"/>
            </a:pPr>
            <a:r>
              <a:rPr lang="ru-RU" altLang="uk-UA" sz="1400">
                <a:latin typeface="Arial" panose="020B0604020202020204" pitchFamily="34" charset="0"/>
              </a:rPr>
              <a:t>Зменшення втрат</a:t>
            </a:r>
            <a:r>
              <a:rPr lang="en-US" altLang="uk-UA" sz="1400">
                <a:latin typeface="Arial" panose="020B0604020202020204" pitchFamily="34" charset="0"/>
              </a:rPr>
              <a:t> </a:t>
            </a:r>
            <a:r>
              <a:rPr lang="ru-RU" altLang="uk-UA" sz="1400">
                <a:latin typeface="Arial" panose="020B0604020202020204" pitchFamily="34" charset="0"/>
              </a:rPr>
              <a:t>через відскок</a:t>
            </a:r>
            <a:r>
              <a:rPr lang="en-US" altLang="uk-UA" sz="1400">
                <a:latin typeface="Arial" panose="020B0604020202020204" pitchFamily="34" charset="0"/>
              </a:rPr>
              <a:t> </a:t>
            </a:r>
            <a:r>
              <a:rPr lang="ru-RU" altLang="uk-UA" sz="1400">
                <a:latin typeface="Arial" panose="020B0604020202020204" pitchFamily="34" charset="0"/>
              </a:rPr>
              <a:t>крапель</a:t>
            </a:r>
            <a:r>
              <a:rPr lang="en-US" altLang="uk-UA" sz="1400">
                <a:latin typeface="Arial" panose="020B0604020202020204" pitchFamily="34" charset="0"/>
              </a:rPr>
              <a:t> </a:t>
            </a:r>
            <a:r>
              <a:rPr lang="ru-RU" altLang="uk-UA" sz="1400">
                <a:latin typeface="Arial" panose="020B0604020202020204" pitchFamily="34" charset="0"/>
              </a:rPr>
              <a:t>і</a:t>
            </a:r>
            <a:r>
              <a:rPr lang="uk-UA" altLang="uk-UA" sz="1400">
                <a:latin typeface="Arial" panose="020B0604020202020204" pitchFamily="34" charset="0"/>
              </a:rPr>
              <a:t> </a:t>
            </a:r>
            <a:r>
              <a:rPr lang="ru-RU" altLang="uk-UA" sz="1400">
                <a:latin typeface="Arial" panose="020B0604020202020204" pitchFamily="34" charset="0"/>
              </a:rPr>
              <a:t>змивання</a:t>
            </a:r>
            <a:endParaRPr lang="en-US" altLang="uk-UA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Clr>
                <a:schemeClr val="folHlink"/>
              </a:buClr>
              <a:buSzPct val="120000"/>
              <a:buFontTx/>
              <a:buChar char="•"/>
            </a:pPr>
            <a:r>
              <a:rPr lang="ru-RU" altLang="uk-UA" sz="1400">
                <a:latin typeface="Arial" panose="020B0604020202020204" pitchFamily="34" charset="0"/>
              </a:rPr>
              <a:t>Швидкий контакт з комахою і</a:t>
            </a:r>
            <a:r>
              <a:rPr lang="en-US" altLang="uk-UA" sz="1400">
                <a:latin typeface="Arial" panose="020B0604020202020204" pitchFamily="34" charset="0"/>
              </a:rPr>
              <a:t> </a:t>
            </a:r>
            <a:r>
              <a:rPr lang="ru-RU" altLang="uk-UA" sz="1400">
                <a:latin typeface="Arial" panose="020B0604020202020204" pitchFamily="34" charset="0"/>
              </a:rPr>
              <a:t>проникнення</a:t>
            </a:r>
            <a:r>
              <a:rPr lang="en-US" altLang="uk-UA" sz="1400">
                <a:latin typeface="Arial" panose="020B0604020202020204" pitchFamily="34" charset="0"/>
              </a:rPr>
              <a:t> </a:t>
            </a:r>
            <a:endParaRPr lang="ru-RU" altLang="uk-UA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Clr>
                <a:schemeClr val="folHlink"/>
              </a:buClr>
              <a:buSzPct val="120000"/>
              <a:buFontTx/>
              <a:buChar char="•"/>
            </a:pPr>
            <a:r>
              <a:rPr lang="uk-UA" altLang="uk-UA" sz="1400">
                <a:latin typeface="Arial" panose="020B0604020202020204" pitchFamily="34" charset="0"/>
              </a:rPr>
              <a:t>Містить</a:t>
            </a:r>
            <a:r>
              <a:rPr lang="en-US" altLang="uk-UA" sz="1400">
                <a:latin typeface="Arial" panose="020B0604020202020204" pitchFamily="34" charset="0"/>
              </a:rPr>
              <a:t> </a:t>
            </a:r>
            <a:r>
              <a:rPr lang="ru-RU" altLang="uk-UA" sz="1400">
                <a:latin typeface="Arial" panose="020B0604020202020204" pitchFamily="34" charset="0"/>
              </a:rPr>
              <a:t>високоефективні</a:t>
            </a:r>
            <a:r>
              <a:rPr lang="en-US" altLang="uk-UA" sz="1400">
                <a:latin typeface="Arial" panose="020B0604020202020204" pitchFamily="34" charset="0"/>
              </a:rPr>
              <a:t> </a:t>
            </a:r>
            <a:r>
              <a:rPr lang="ru-RU" altLang="uk-UA" sz="1400">
                <a:latin typeface="Arial" panose="020B0604020202020204" pitchFamily="34" charset="0"/>
              </a:rPr>
              <a:t>прилипачі</a:t>
            </a:r>
            <a:r>
              <a:rPr lang="en-US" altLang="uk-UA" sz="1400">
                <a:latin typeface="Arial" panose="020B0604020202020204" pitchFamily="34" charset="0"/>
              </a:rPr>
              <a:t> </a:t>
            </a:r>
            <a:r>
              <a:rPr lang="ru-RU" altLang="uk-UA" sz="1400">
                <a:latin typeface="Arial" panose="020B0604020202020204" pitchFamily="34" charset="0"/>
              </a:rPr>
              <a:t>і</a:t>
            </a:r>
            <a:r>
              <a:rPr lang="uk-UA" altLang="uk-UA" sz="1400">
                <a:latin typeface="Arial" panose="020B0604020202020204" pitchFamily="34" charset="0"/>
              </a:rPr>
              <a:t> </a:t>
            </a:r>
            <a:r>
              <a:rPr lang="ru-RU" altLang="uk-UA" sz="1400">
                <a:latin typeface="Arial" panose="020B0604020202020204" pitchFamily="34" charset="0"/>
              </a:rPr>
              <a:t>змочувачі,</a:t>
            </a:r>
            <a:r>
              <a:rPr lang="en-US" altLang="uk-UA" sz="1400">
                <a:latin typeface="Arial" panose="020B0604020202020204" pitchFamily="34" charset="0"/>
              </a:rPr>
              <a:t> </a:t>
            </a:r>
            <a:r>
              <a:rPr lang="ru-RU" altLang="uk-UA" sz="1400">
                <a:latin typeface="Arial" panose="020B0604020202020204" pitchFamily="34" charset="0"/>
              </a:rPr>
              <a:t>які</a:t>
            </a:r>
            <a:r>
              <a:rPr lang="en-US" altLang="uk-UA" sz="1400">
                <a:latin typeface="Arial" panose="020B0604020202020204" pitchFamily="34" charset="0"/>
              </a:rPr>
              <a:t> </a:t>
            </a:r>
            <a:r>
              <a:rPr lang="ru-RU" altLang="uk-UA" sz="1400">
                <a:latin typeface="Arial" panose="020B0604020202020204" pitchFamily="34" charset="0"/>
              </a:rPr>
              <a:t>не використовувались раніше для цього типу продуктів</a:t>
            </a:r>
            <a:endParaRPr lang="en-US" altLang="uk-UA" sz="1400">
              <a:latin typeface="Arial" panose="020B0604020202020204" pitchFamily="34" charset="0"/>
            </a:endParaRPr>
          </a:p>
        </p:txBody>
      </p:sp>
      <p:sp>
        <p:nvSpPr>
          <p:cNvPr id="14342" name="Text Box 5">
            <a:extLst>
              <a:ext uri="{FF2B5EF4-FFF2-40B4-BE49-F238E27FC236}">
                <a16:creationId xmlns:a16="http://schemas.microsoft.com/office/drawing/2014/main" id="{BC56B3BE-7BE6-45C9-9A8A-8CCF9DA76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408114"/>
            <a:ext cx="5688013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3EAF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10000"/>
              </a:spcAft>
              <a:buClr>
                <a:srgbClr val="004C99"/>
              </a:buClr>
              <a:buSzPct val="120000"/>
            </a:pPr>
            <a:r>
              <a:rPr lang="uk-UA" altLang="uk-UA" b="1">
                <a:solidFill>
                  <a:srgbClr val="FF3300"/>
                </a:solidFill>
                <a:latin typeface="Arial" panose="020B0604020202020204" pitchFamily="34" charset="0"/>
              </a:rPr>
              <a:t>Новітня препаративна форма відомої родини препаратів Деціс — “активний” концентрат емульсії</a:t>
            </a:r>
            <a:endParaRPr lang="en-US" altLang="uk-UA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4343" name="Line 6">
            <a:extLst>
              <a:ext uri="{FF2B5EF4-FFF2-40B4-BE49-F238E27FC236}">
                <a16:creationId xmlns:a16="http://schemas.microsoft.com/office/drawing/2014/main" id="{DF263F4E-1303-4EBD-8D3B-732E480B38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38" y="2060576"/>
            <a:ext cx="0" cy="93662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pic>
        <p:nvPicPr>
          <p:cNvPr id="14344" name="Picture 7">
            <a:extLst>
              <a:ext uri="{FF2B5EF4-FFF2-40B4-BE49-F238E27FC236}">
                <a16:creationId xmlns:a16="http://schemas.microsoft.com/office/drawing/2014/main" id="{4D131443-FED9-454D-8276-C66AC51C9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4" b="-12"/>
          <a:stretch>
            <a:fillRect/>
          </a:stretch>
        </p:blipFill>
        <p:spPr bwMode="auto">
          <a:xfrm>
            <a:off x="1703388" y="2347913"/>
            <a:ext cx="5040312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5" name="Oval 8">
            <a:extLst>
              <a:ext uri="{FF2B5EF4-FFF2-40B4-BE49-F238E27FC236}">
                <a16:creationId xmlns:a16="http://schemas.microsoft.com/office/drawing/2014/main" id="{94759547-C8E3-4DEA-972A-5F7568EBB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9138" y="3094038"/>
            <a:ext cx="963612" cy="373062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ru-RU" altLang="uk-UA"/>
          </a:p>
        </p:txBody>
      </p:sp>
      <p:grpSp>
        <p:nvGrpSpPr>
          <p:cNvPr id="14346" name="Group 9">
            <a:extLst>
              <a:ext uri="{FF2B5EF4-FFF2-40B4-BE49-F238E27FC236}">
                <a16:creationId xmlns:a16="http://schemas.microsoft.com/office/drawing/2014/main" id="{2449DA88-7D3E-4BA7-8343-E365B40DFCAB}"/>
              </a:ext>
            </a:extLst>
          </p:cNvPr>
          <p:cNvGrpSpPr>
            <a:grpSpLocks/>
          </p:cNvGrpSpPr>
          <p:nvPr/>
        </p:nvGrpSpPr>
        <p:grpSpPr bwMode="auto">
          <a:xfrm>
            <a:off x="5362575" y="3467101"/>
            <a:ext cx="196850" cy="403225"/>
            <a:chOff x="2645" y="2305"/>
            <a:chExt cx="139" cy="295"/>
          </a:xfrm>
        </p:grpSpPr>
        <p:sp>
          <p:nvSpPr>
            <p:cNvPr id="14375" name="Arc 10">
              <a:extLst>
                <a:ext uri="{FF2B5EF4-FFF2-40B4-BE49-F238E27FC236}">
                  <a16:creationId xmlns:a16="http://schemas.microsoft.com/office/drawing/2014/main" id="{46DA2C35-B51C-4024-BA69-27CCDEE2E13F}"/>
                </a:ext>
              </a:extLst>
            </p:cNvPr>
            <p:cNvSpPr>
              <a:spLocks/>
            </p:cNvSpPr>
            <p:nvPr/>
          </p:nvSpPr>
          <p:spPr bwMode="auto">
            <a:xfrm rot="18815149" flipV="1">
              <a:off x="2603" y="2365"/>
              <a:ext cx="130" cy="46"/>
            </a:xfrm>
            <a:custGeom>
              <a:avLst/>
              <a:gdLst>
                <a:gd name="T0" fmla="*/ 0 w 31433"/>
                <a:gd name="T1" fmla="*/ 0 h 21600"/>
                <a:gd name="T2" fmla="*/ 0 w 31433"/>
                <a:gd name="T3" fmla="*/ 0 h 21600"/>
                <a:gd name="T4" fmla="*/ 0 w 31433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433" h="21600" fill="none" extrusionOk="0">
                  <a:moveTo>
                    <a:pt x="-1" y="7111"/>
                  </a:moveTo>
                  <a:cubicBezTo>
                    <a:pt x="4094" y="2583"/>
                    <a:pt x="9914" y="-1"/>
                    <a:pt x="16020" y="0"/>
                  </a:cubicBezTo>
                  <a:cubicBezTo>
                    <a:pt x="21817" y="0"/>
                    <a:pt x="27371" y="2330"/>
                    <a:pt x="31432" y="6467"/>
                  </a:cubicBezTo>
                </a:path>
                <a:path w="31433" h="21600" stroke="0" extrusionOk="0">
                  <a:moveTo>
                    <a:pt x="-1" y="7111"/>
                  </a:moveTo>
                  <a:cubicBezTo>
                    <a:pt x="4094" y="2583"/>
                    <a:pt x="9914" y="-1"/>
                    <a:pt x="16020" y="0"/>
                  </a:cubicBezTo>
                  <a:cubicBezTo>
                    <a:pt x="21817" y="0"/>
                    <a:pt x="27371" y="2330"/>
                    <a:pt x="31432" y="6467"/>
                  </a:cubicBezTo>
                  <a:lnTo>
                    <a:pt x="16020" y="21600"/>
                  </a:lnTo>
                  <a:lnTo>
                    <a:pt x="-1" y="7111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4376" name="Arc 11">
              <a:extLst>
                <a:ext uri="{FF2B5EF4-FFF2-40B4-BE49-F238E27FC236}">
                  <a16:creationId xmlns:a16="http://schemas.microsoft.com/office/drawing/2014/main" id="{E0B490F4-830B-43D8-A044-B45DCF569196}"/>
                </a:ext>
              </a:extLst>
            </p:cNvPr>
            <p:cNvSpPr>
              <a:spLocks/>
            </p:cNvSpPr>
            <p:nvPr/>
          </p:nvSpPr>
          <p:spPr bwMode="auto">
            <a:xfrm rot="18570725" flipV="1">
              <a:off x="2604" y="2394"/>
              <a:ext cx="223" cy="46"/>
            </a:xfrm>
            <a:custGeom>
              <a:avLst/>
              <a:gdLst>
                <a:gd name="T0" fmla="*/ 0 w 34330"/>
                <a:gd name="T1" fmla="*/ 0 h 21600"/>
                <a:gd name="T2" fmla="*/ 0 w 34330"/>
                <a:gd name="T3" fmla="*/ 0 h 21600"/>
                <a:gd name="T4" fmla="*/ 0 w 3433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330" h="21600" fill="none" extrusionOk="0">
                  <a:moveTo>
                    <a:pt x="-1" y="8431"/>
                  </a:moveTo>
                  <a:cubicBezTo>
                    <a:pt x="4088" y="3115"/>
                    <a:pt x="10415" y="-1"/>
                    <a:pt x="17122" y="0"/>
                  </a:cubicBezTo>
                  <a:cubicBezTo>
                    <a:pt x="23878" y="0"/>
                    <a:pt x="30245" y="3161"/>
                    <a:pt x="34329" y="8544"/>
                  </a:cubicBezTo>
                </a:path>
                <a:path w="34330" h="21600" stroke="0" extrusionOk="0">
                  <a:moveTo>
                    <a:pt x="-1" y="8431"/>
                  </a:moveTo>
                  <a:cubicBezTo>
                    <a:pt x="4088" y="3115"/>
                    <a:pt x="10415" y="-1"/>
                    <a:pt x="17122" y="0"/>
                  </a:cubicBezTo>
                  <a:cubicBezTo>
                    <a:pt x="23878" y="0"/>
                    <a:pt x="30245" y="3161"/>
                    <a:pt x="34329" y="8544"/>
                  </a:cubicBezTo>
                  <a:lnTo>
                    <a:pt x="17122" y="21600"/>
                  </a:lnTo>
                  <a:lnTo>
                    <a:pt x="-1" y="8431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4377" name="Arc 12">
              <a:extLst>
                <a:ext uri="{FF2B5EF4-FFF2-40B4-BE49-F238E27FC236}">
                  <a16:creationId xmlns:a16="http://schemas.microsoft.com/office/drawing/2014/main" id="{7170E80B-1A67-4F8D-A647-EC8FC262016E}"/>
                </a:ext>
              </a:extLst>
            </p:cNvPr>
            <p:cNvSpPr>
              <a:spLocks/>
            </p:cNvSpPr>
            <p:nvPr/>
          </p:nvSpPr>
          <p:spPr bwMode="auto">
            <a:xfrm rot="18670560" flipV="1">
              <a:off x="2631" y="2447"/>
              <a:ext cx="260" cy="46"/>
            </a:xfrm>
            <a:custGeom>
              <a:avLst/>
              <a:gdLst>
                <a:gd name="T0" fmla="*/ 0 w 36735"/>
                <a:gd name="T1" fmla="*/ 0 h 21600"/>
                <a:gd name="T2" fmla="*/ 0 w 36735"/>
                <a:gd name="T3" fmla="*/ 0 h 21600"/>
                <a:gd name="T4" fmla="*/ 0 w 3673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35" h="21600" fill="none" extrusionOk="0">
                  <a:moveTo>
                    <a:pt x="-1" y="8431"/>
                  </a:moveTo>
                  <a:cubicBezTo>
                    <a:pt x="4088" y="3115"/>
                    <a:pt x="10415" y="-1"/>
                    <a:pt x="17122" y="0"/>
                  </a:cubicBezTo>
                  <a:cubicBezTo>
                    <a:pt x="25548" y="0"/>
                    <a:pt x="33205" y="4899"/>
                    <a:pt x="36735" y="12550"/>
                  </a:cubicBezTo>
                </a:path>
                <a:path w="36735" h="21600" stroke="0" extrusionOk="0">
                  <a:moveTo>
                    <a:pt x="-1" y="8431"/>
                  </a:moveTo>
                  <a:cubicBezTo>
                    <a:pt x="4088" y="3115"/>
                    <a:pt x="10415" y="-1"/>
                    <a:pt x="17122" y="0"/>
                  </a:cubicBezTo>
                  <a:cubicBezTo>
                    <a:pt x="25548" y="0"/>
                    <a:pt x="33205" y="4899"/>
                    <a:pt x="36735" y="12550"/>
                  </a:cubicBezTo>
                  <a:lnTo>
                    <a:pt x="17122" y="21600"/>
                  </a:lnTo>
                  <a:lnTo>
                    <a:pt x="-1" y="8431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</p:grpSp>
      <p:grpSp>
        <p:nvGrpSpPr>
          <p:cNvPr id="14347" name="Group 13">
            <a:extLst>
              <a:ext uri="{FF2B5EF4-FFF2-40B4-BE49-F238E27FC236}">
                <a16:creationId xmlns:a16="http://schemas.microsoft.com/office/drawing/2014/main" id="{7CC71464-8E5C-4894-BA02-DA1CE7471CC6}"/>
              </a:ext>
            </a:extLst>
          </p:cNvPr>
          <p:cNvGrpSpPr>
            <a:grpSpLocks/>
          </p:cNvGrpSpPr>
          <p:nvPr/>
        </p:nvGrpSpPr>
        <p:grpSpPr bwMode="auto">
          <a:xfrm>
            <a:off x="4400551" y="3467101"/>
            <a:ext cx="220663" cy="390525"/>
            <a:chOff x="1954" y="2286"/>
            <a:chExt cx="156" cy="285"/>
          </a:xfrm>
        </p:grpSpPr>
        <p:sp>
          <p:nvSpPr>
            <p:cNvPr id="14372" name="Arc 14">
              <a:extLst>
                <a:ext uri="{FF2B5EF4-FFF2-40B4-BE49-F238E27FC236}">
                  <a16:creationId xmlns:a16="http://schemas.microsoft.com/office/drawing/2014/main" id="{29AA87DD-5047-4AA9-B3D8-DDF555895CD2}"/>
                </a:ext>
              </a:extLst>
            </p:cNvPr>
            <p:cNvSpPr>
              <a:spLocks/>
            </p:cNvSpPr>
            <p:nvPr/>
          </p:nvSpPr>
          <p:spPr bwMode="auto">
            <a:xfrm rot="2914580" flipV="1">
              <a:off x="2022" y="2338"/>
              <a:ext cx="130" cy="46"/>
            </a:xfrm>
            <a:custGeom>
              <a:avLst/>
              <a:gdLst>
                <a:gd name="T0" fmla="*/ 0 w 31433"/>
                <a:gd name="T1" fmla="*/ 0 h 21600"/>
                <a:gd name="T2" fmla="*/ 0 w 31433"/>
                <a:gd name="T3" fmla="*/ 0 h 21600"/>
                <a:gd name="T4" fmla="*/ 0 w 31433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433" h="21600" fill="none" extrusionOk="0">
                  <a:moveTo>
                    <a:pt x="-1" y="7111"/>
                  </a:moveTo>
                  <a:cubicBezTo>
                    <a:pt x="4094" y="2583"/>
                    <a:pt x="9914" y="-1"/>
                    <a:pt x="16020" y="0"/>
                  </a:cubicBezTo>
                  <a:cubicBezTo>
                    <a:pt x="21817" y="0"/>
                    <a:pt x="27371" y="2330"/>
                    <a:pt x="31432" y="6467"/>
                  </a:cubicBezTo>
                </a:path>
                <a:path w="31433" h="21600" stroke="0" extrusionOk="0">
                  <a:moveTo>
                    <a:pt x="-1" y="7111"/>
                  </a:moveTo>
                  <a:cubicBezTo>
                    <a:pt x="4094" y="2583"/>
                    <a:pt x="9914" y="-1"/>
                    <a:pt x="16020" y="0"/>
                  </a:cubicBezTo>
                  <a:cubicBezTo>
                    <a:pt x="21817" y="0"/>
                    <a:pt x="27371" y="2330"/>
                    <a:pt x="31432" y="6467"/>
                  </a:cubicBezTo>
                  <a:lnTo>
                    <a:pt x="16020" y="21600"/>
                  </a:lnTo>
                  <a:lnTo>
                    <a:pt x="-1" y="7111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4373" name="Arc 15">
              <a:extLst>
                <a:ext uri="{FF2B5EF4-FFF2-40B4-BE49-F238E27FC236}">
                  <a16:creationId xmlns:a16="http://schemas.microsoft.com/office/drawing/2014/main" id="{D9870053-1FA3-4559-9066-1ED5F5D2E670}"/>
                </a:ext>
              </a:extLst>
            </p:cNvPr>
            <p:cNvSpPr>
              <a:spLocks/>
            </p:cNvSpPr>
            <p:nvPr/>
          </p:nvSpPr>
          <p:spPr bwMode="auto">
            <a:xfrm rot="2978128" flipV="1">
              <a:off x="1929" y="2375"/>
              <a:ext cx="223" cy="46"/>
            </a:xfrm>
            <a:custGeom>
              <a:avLst/>
              <a:gdLst>
                <a:gd name="T0" fmla="*/ 0 w 34330"/>
                <a:gd name="T1" fmla="*/ 0 h 21600"/>
                <a:gd name="T2" fmla="*/ 0 w 34330"/>
                <a:gd name="T3" fmla="*/ 0 h 21600"/>
                <a:gd name="T4" fmla="*/ 0 w 3433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330" h="21600" fill="none" extrusionOk="0">
                  <a:moveTo>
                    <a:pt x="-1" y="8431"/>
                  </a:moveTo>
                  <a:cubicBezTo>
                    <a:pt x="4088" y="3115"/>
                    <a:pt x="10415" y="-1"/>
                    <a:pt x="17122" y="0"/>
                  </a:cubicBezTo>
                  <a:cubicBezTo>
                    <a:pt x="23878" y="0"/>
                    <a:pt x="30245" y="3161"/>
                    <a:pt x="34329" y="8544"/>
                  </a:cubicBezTo>
                </a:path>
                <a:path w="34330" h="21600" stroke="0" extrusionOk="0">
                  <a:moveTo>
                    <a:pt x="-1" y="8431"/>
                  </a:moveTo>
                  <a:cubicBezTo>
                    <a:pt x="4088" y="3115"/>
                    <a:pt x="10415" y="-1"/>
                    <a:pt x="17122" y="0"/>
                  </a:cubicBezTo>
                  <a:cubicBezTo>
                    <a:pt x="23878" y="0"/>
                    <a:pt x="30245" y="3161"/>
                    <a:pt x="34329" y="8544"/>
                  </a:cubicBezTo>
                  <a:lnTo>
                    <a:pt x="17122" y="21600"/>
                  </a:lnTo>
                  <a:lnTo>
                    <a:pt x="-1" y="8431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4374" name="Arc 16">
              <a:extLst>
                <a:ext uri="{FF2B5EF4-FFF2-40B4-BE49-F238E27FC236}">
                  <a16:creationId xmlns:a16="http://schemas.microsoft.com/office/drawing/2014/main" id="{AD79E6E4-85D8-4F1E-8890-97550A30BC50}"/>
                </a:ext>
              </a:extLst>
            </p:cNvPr>
            <p:cNvSpPr>
              <a:spLocks/>
            </p:cNvSpPr>
            <p:nvPr/>
          </p:nvSpPr>
          <p:spPr bwMode="auto">
            <a:xfrm rot="3236951" flipV="1">
              <a:off x="1847" y="2418"/>
              <a:ext cx="260" cy="46"/>
            </a:xfrm>
            <a:custGeom>
              <a:avLst/>
              <a:gdLst>
                <a:gd name="T0" fmla="*/ 0 w 36735"/>
                <a:gd name="T1" fmla="*/ 0 h 21600"/>
                <a:gd name="T2" fmla="*/ 0 w 36735"/>
                <a:gd name="T3" fmla="*/ 0 h 21600"/>
                <a:gd name="T4" fmla="*/ 0 w 3673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35" h="21600" fill="none" extrusionOk="0">
                  <a:moveTo>
                    <a:pt x="-1" y="8431"/>
                  </a:moveTo>
                  <a:cubicBezTo>
                    <a:pt x="4088" y="3115"/>
                    <a:pt x="10415" y="-1"/>
                    <a:pt x="17122" y="0"/>
                  </a:cubicBezTo>
                  <a:cubicBezTo>
                    <a:pt x="25548" y="0"/>
                    <a:pt x="33205" y="4899"/>
                    <a:pt x="36735" y="12550"/>
                  </a:cubicBezTo>
                </a:path>
                <a:path w="36735" h="21600" stroke="0" extrusionOk="0">
                  <a:moveTo>
                    <a:pt x="-1" y="8431"/>
                  </a:moveTo>
                  <a:cubicBezTo>
                    <a:pt x="4088" y="3115"/>
                    <a:pt x="10415" y="-1"/>
                    <a:pt x="17122" y="0"/>
                  </a:cubicBezTo>
                  <a:cubicBezTo>
                    <a:pt x="25548" y="0"/>
                    <a:pt x="33205" y="4899"/>
                    <a:pt x="36735" y="12550"/>
                  </a:cubicBezTo>
                  <a:lnTo>
                    <a:pt x="17122" y="21600"/>
                  </a:lnTo>
                  <a:lnTo>
                    <a:pt x="-1" y="8431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</p:grpSp>
      <p:grpSp>
        <p:nvGrpSpPr>
          <p:cNvPr id="14348" name="Group 17">
            <a:extLst>
              <a:ext uri="{FF2B5EF4-FFF2-40B4-BE49-F238E27FC236}">
                <a16:creationId xmlns:a16="http://schemas.microsoft.com/office/drawing/2014/main" id="{6DFA97C8-A559-451A-993D-862B757F9DEB}"/>
              </a:ext>
            </a:extLst>
          </p:cNvPr>
          <p:cNvGrpSpPr>
            <a:grpSpLocks/>
          </p:cNvGrpSpPr>
          <p:nvPr/>
        </p:nvGrpSpPr>
        <p:grpSpPr bwMode="auto">
          <a:xfrm>
            <a:off x="4849813" y="4522789"/>
            <a:ext cx="366712" cy="219075"/>
            <a:chOff x="2202" y="2934"/>
            <a:chExt cx="260" cy="160"/>
          </a:xfrm>
        </p:grpSpPr>
        <p:sp>
          <p:nvSpPr>
            <p:cNvPr id="14369" name="Arc 18">
              <a:extLst>
                <a:ext uri="{FF2B5EF4-FFF2-40B4-BE49-F238E27FC236}">
                  <a16:creationId xmlns:a16="http://schemas.microsoft.com/office/drawing/2014/main" id="{3CF71C1B-5592-4081-BCB6-7D8DE6343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3" y="3048"/>
              <a:ext cx="130" cy="46"/>
            </a:xfrm>
            <a:custGeom>
              <a:avLst/>
              <a:gdLst>
                <a:gd name="T0" fmla="*/ 0 w 31433"/>
                <a:gd name="T1" fmla="*/ 0 h 21600"/>
                <a:gd name="T2" fmla="*/ 0 w 31433"/>
                <a:gd name="T3" fmla="*/ 0 h 21600"/>
                <a:gd name="T4" fmla="*/ 0 w 31433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433" h="21600" fill="none" extrusionOk="0">
                  <a:moveTo>
                    <a:pt x="-1" y="7111"/>
                  </a:moveTo>
                  <a:cubicBezTo>
                    <a:pt x="4094" y="2583"/>
                    <a:pt x="9914" y="-1"/>
                    <a:pt x="16020" y="0"/>
                  </a:cubicBezTo>
                  <a:cubicBezTo>
                    <a:pt x="21817" y="0"/>
                    <a:pt x="27371" y="2330"/>
                    <a:pt x="31432" y="6467"/>
                  </a:cubicBezTo>
                </a:path>
                <a:path w="31433" h="21600" stroke="0" extrusionOk="0">
                  <a:moveTo>
                    <a:pt x="-1" y="7111"/>
                  </a:moveTo>
                  <a:cubicBezTo>
                    <a:pt x="4094" y="2583"/>
                    <a:pt x="9914" y="-1"/>
                    <a:pt x="16020" y="0"/>
                  </a:cubicBezTo>
                  <a:cubicBezTo>
                    <a:pt x="21817" y="0"/>
                    <a:pt x="27371" y="2330"/>
                    <a:pt x="31432" y="6467"/>
                  </a:cubicBezTo>
                  <a:lnTo>
                    <a:pt x="16020" y="21600"/>
                  </a:lnTo>
                  <a:lnTo>
                    <a:pt x="-1" y="7111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4370" name="Arc 19">
              <a:extLst>
                <a:ext uri="{FF2B5EF4-FFF2-40B4-BE49-F238E27FC236}">
                  <a16:creationId xmlns:a16="http://schemas.microsoft.com/office/drawing/2014/main" id="{156C9504-6BC2-4F2B-A916-8B0258C07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" y="2994"/>
              <a:ext cx="223" cy="46"/>
            </a:xfrm>
            <a:custGeom>
              <a:avLst/>
              <a:gdLst>
                <a:gd name="T0" fmla="*/ 0 w 34330"/>
                <a:gd name="T1" fmla="*/ 0 h 21600"/>
                <a:gd name="T2" fmla="*/ 0 w 34330"/>
                <a:gd name="T3" fmla="*/ 0 h 21600"/>
                <a:gd name="T4" fmla="*/ 0 w 3433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330" h="21600" fill="none" extrusionOk="0">
                  <a:moveTo>
                    <a:pt x="-1" y="8431"/>
                  </a:moveTo>
                  <a:cubicBezTo>
                    <a:pt x="4088" y="3115"/>
                    <a:pt x="10415" y="-1"/>
                    <a:pt x="17122" y="0"/>
                  </a:cubicBezTo>
                  <a:cubicBezTo>
                    <a:pt x="23878" y="0"/>
                    <a:pt x="30245" y="3161"/>
                    <a:pt x="34329" y="8544"/>
                  </a:cubicBezTo>
                </a:path>
                <a:path w="34330" h="21600" stroke="0" extrusionOk="0">
                  <a:moveTo>
                    <a:pt x="-1" y="8431"/>
                  </a:moveTo>
                  <a:cubicBezTo>
                    <a:pt x="4088" y="3115"/>
                    <a:pt x="10415" y="-1"/>
                    <a:pt x="17122" y="0"/>
                  </a:cubicBezTo>
                  <a:cubicBezTo>
                    <a:pt x="23878" y="0"/>
                    <a:pt x="30245" y="3161"/>
                    <a:pt x="34329" y="8544"/>
                  </a:cubicBezTo>
                  <a:lnTo>
                    <a:pt x="17122" y="21600"/>
                  </a:lnTo>
                  <a:lnTo>
                    <a:pt x="-1" y="8431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4371" name="Arc 20">
              <a:extLst>
                <a:ext uri="{FF2B5EF4-FFF2-40B4-BE49-F238E27FC236}">
                  <a16:creationId xmlns:a16="http://schemas.microsoft.com/office/drawing/2014/main" id="{D0577200-FFCB-4103-A8FA-2C3F54D09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" y="2934"/>
              <a:ext cx="260" cy="46"/>
            </a:xfrm>
            <a:custGeom>
              <a:avLst/>
              <a:gdLst>
                <a:gd name="T0" fmla="*/ 0 w 36735"/>
                <a:gd name="T1" fmla="*/ 0 h 21600"/>
                <a:gd name="T2" fmla="*/ 0 w 36735"/>
                <a:gd name="T3" fmla="*/ 0 h 21600"/>
                <a:gd name="T4" fmla="*/ 0 w 3673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35" h="21600" fill="none" extrusionOk="0">
                  <a:moveTo>
                    <a:pt x="-1" y="8431"/>
                  </a:moveTo>
                  <a:cubicBezTo>
                    <a:pt x="4088" y="3115"/>
                    <a:pt x="10415" y="-1"/>
                    <a:pt x="17122" y="0"/>
                  </a:cubicBezTo>
                  <a:cubicBezTo>
                    <a:pt x="25548" y="0"/>
                    <a:pt x="33205" y="4899"/>
                    <a:pt x="36735" y="12550"/>
                  </a:cubicBezTo>
                </a:path>
                <a:path w="36735" h="21600" stroke="0" extrusionOk="0">
                  <a:moveTo>
                    <a:pt x="-1" y="8431"/>
                  </a:moveTo>
                  <a:cubicBezTo>
                    <a:pt x="4088" y="3115"/>
                    <a:pt x="10415" y="-1"/>
                    <a:pt x="17122" y="0"/>
                  </a:cubicBezTo>
                  <a:cubicBezTo>
                    <a:pt x="25548" y="0"/>
                    <a:pt x="33205" y="4899"/>
                    <a:pt x="36735" y="12550"/>
                  </a:cubicBezTo>
                  <a:lnTo>
                    <a:pt x="17122" y="21600"/>
                  </a:lnTo>
                  <a:lnTo>
                    <a:pt x="-1" y="8431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</p:grpSp>
      <p:sp>
        <p:nvSpPr>
          <p:cNvPr id="14349" name="Line 21">
            <a:extLst>
              <a:ext uri="{FF2B5EF4-FFF2-40B4-BE49-F238E27FC236}">
                <a16:creationId xmlns:a16="http://schemas.microsoft.com/office/drawing/2014/main" id="{26C60429-843E-4A99-B8EC-7906DDA82B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92638" y="3403601"/>
            <a:ext cx="158750" cy="15081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4350" name="Line 22">
            <a:extLst>
              <a:ext uri="{FF2B5EF4-FFF2-40B4-BE49-F238E27FC236}">
                <a16:creationId xmlns:a16="http://schemas.microsoft.com/office/drawing/2014/main" id="{5A9880DE-2904-4F68-9F00-9B3788F41BE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0488" y="3403600"/>
            <a:ext cx="177800" cy="17303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4351" name="Line 23">
            <a:extLst>
              <a:ext uri="{FF2B5EF4-FFF2-40B4-BE49-F238E27FC236}">
                <a16:creationId xmlns:a16="http://schemas.microsoft.com/office/drawing/2014/main" id="{869EDBC6-04FC-4DFE-B563-9828E077862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29139" y="3032125"/>
            <a:ext cx="192087" cy="18573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4352" name="Line 24">
            <a:extLst>
              <a:ext uri="{FF2B5EF4-FFF2-40B4-BE49-F238E27FC236}">
                <a16:creationId xmlns:a16="http://schemas.microsoft.com/office/drawing/2014/main" id="{651EE8A2-AD13-419F-97C6-967B394CE9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3032126"/>
            <a:ext cx="182563" cy="20796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4353" name="Line 25">
            <a:extLst>
              <a:ext uri="{FF2B5EF4-FFF2-40B4-BE49-F238E27FC236}">
                <a16:creationId xmlns:a16="http://schemas.microsoft.com/office/drawing/2014/main" id="{A4C9087F-4F86-4C59-96FB-7962FE71AB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41900" y="5207001"/>
            <a:ext cx="0" cy="26352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4354" name="Rectangle 26">
            <a:extLst>
              <a:ext uri="{FF2B5EF4-FFF2-40B4-BE49-F238E27FC236}">
                <a16:creationId xmlns:a16="http://schemas.microsoft.com/office/drawing/2014/main" id="{72843B67-F207-40BE-9612-835A6E6D6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201" y="2420939"/>
            <a:ext cx="1454863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3EAF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/>
            <a:r>
              <a:rPr lang="ru-RU" altLang="uk-UA" sz="1800" u="sng">
                <a:solidFill>
                  <a:srgbClr val="66FF33"/>
                </a:solidFill>
                <a:latin typeface="Arial" panose="020B0604020202020204" pitchFamily="34" charset="0"/>
              </a:rPr>
              <a:t>Доступність</a:t>
            </a:r>
            <a:endParaRPr lang="en-US" altLang="uk-UA" sz="1800" u="sng">
              <a:solidFill>
                <a:srgbClr val="66FF33"/>
              </a:solidFill>
              <a:latin typeface="Arial" panose="020B0604020202020204" pitchFamily="34" charset="0"/>
            </a:endParaRPr>
          </a:p>
        </p:txBody>
      </p:sp>
      <p:sp>
        <p:nvSpPr>
          <p:cNvPr id="14355" name="Oval 27">
            <a:extLst>
              <a:ext uri="{FF2B5EF4-FFF2-40B4-BE49-F238E27FC236}">
                <a16:creationId xmlns:a16="http://schemas.microsoft.com/office/drawing/2014/main" id="{60A8FFC3-9909-4C48-87EF-95453B664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738" y="5013325"/>
            <a:ext cx="2159000" cy="2159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ru-RU" altLang="uk-UA"/>
          </a:p>
        </p:txBody>
      </p:sp>
      <p:sp>
        <p:nvSpPr>
          <p:cNvPr id="14356" name="Line 28">
            <a:extLst>
              <a:ext uri="{FF2B5EF4-FFF2-40B4-BE49-F238E27FC236}">
                <a16:creationId xmlns:a16="http://schemas.microsoft.com/office/drawing/2014/main" id="{711E1F82-B51B-41E7-8C1A-2D70FDE248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49700" y="5207001"/>
            <a:ext cx="0" cy="26352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4357" name="Rectangle 29">
            <a:extLst>
              <a:ext uri="{FF2B5EF4-FFF2-40B4-BE49-F238E27FC236}">
                <a16:creationId xmlns:a16="http://schemas.microsoft.com/office/drawing/2014/main" id="{14BC54AE-FC19-4D87-B4C2-251547DCD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0920" y="4398963"/>
            <a:ext cx="160048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3EAF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/>
            <a:r>
              <a:rPr lang="ru-RU" altLang="uk-UA" sz="1800">
                <a:solidFill>
                  <a:srgbClr val="66FF33"/>
                </a:solidFill>
                <a:latin typeface="Arial" panose="020B0604020202020204" pitchFamily="34" charset="0"/>
              </a:rPr>
              <a:t>Проникнення</a:t>
            </a:r>
            <a:endParaRPr lang="en-US" altLang="uk-UA" sz="1800">
              <a:solidFill>
                <a:srgbClr val="66FF33"/>
              </a:solidFill>
              <a:latin typeface="Arial" panose="020B0604020202020204" pitchFamily="34" charset="0"/>
            </a:endParaRPr>
          </a:p>
          <a:p>
            <a:pPr algn="r" eaLnBrk="1" hangingPunct="1"/>
            <a:endParaRPr lang="en-US" altLang="uk-UA" sz="1800" b="1" u="sng">
              <a:solidFill>
                <a:srgbClr val="CCFFCC"/>
              </a:solidFill>
              <a:latin typeface="Arial" panose="020B0604020202020204" pitchFamily="34" charset="0"/>
            </a:endParaRPr>
          </a:p>
        </p:txBody>
      </p:sp>
      <p:sp>
        <p:nvSpPr>
          <p:cNvPr id="14358" name="Text Box 30">
            <a:extLst>
              <a:ext uri="{FF2B5EF4-FFF2-40B4-BE49-F238E27FC236}">
                <a16:creationId xmlns:a16="http://schemas.microsoft.com/office/drawing/2014/main" id="{8AF922F2-D3E3-4007-ADF0-1B2A340C6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2176" y="4214814"/>
            <a:ext cx="1358363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3EAF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ct val="10000"/>
              </a:spcAft>
              <a:buClr>
                <a:srgbClr val="004C99"/>
              </a:buClr>
              <a:buSzPct val="120000"/>
            </a:pPr>
            <a:r>
              <a:rPr lang="uk-UA" altLang="uk-UA" sz="1800">
                <a:solidFill>
                  <a:srgbClr val="66FF33"/>
                </a:solidFill>
                <a:latin typeface="Arial" panose="020B0604020202020204" pitchFamily="34" charset="0"/>
              </a:rPr>
              <a:t>Утримання</a:t>
            </a:r>
            <a:endParaRPr lang="en-US" altLang="uk-UA" sz="1800">
              <a:solidFill>
                <a:srgbClr val="66FF33"/>
              </a:solidFill>
              <a:latin typeface="Arial" panose="020B0604020202020204" pitchFamily="34" charset="0"/>
            </a:endParaRPr>
          </a:p>
        </p:txBody>
      </p:sp>
      <p:sp>
        <p:nvSpPr>
          <p:cNvPr id="14359" name="Freeform 31">
            <a:extLst>
              <a:ext uri="{FF2B5EF4-FFF2-40B4-BE49-F238E27FC236}">
                <a16:creationId xmlns:a16="http://schemas.microsoft.com/office/drawing/2014/main" id="{9B05ABF1-921A-4C77-90CC-3DA28A8DE90F}"/>
              </a:ext>
            </a:extLst>
          </p:cNvPr>
          <p:cNvSpPr>
            <a:spLocks/>
          </p:cNvSpPr>
          <p:nvPr/>
        </p:nvSpPr>
        <p:spPr bwMode="auto">
          <a:xfrm>
            <a:off x="2003425" y="4903788"/>
            <a:ext cx="655638" cy="369332"/>
          </a:xfrm>
          <a:custGeom>
            <a:avLst/>
            <a:gdLst>
              <a:gd name="T0" fmla="*/ 2147483647 w 432"/>
              <a:gd name="T1" fmla="*/ 2147483647 h 144"/>
              <a:gd name="T2" fmla="*/ 2147483647 w 432"/>
              <a:gd name="T3" fmla="*/ 0 h 144"/>
              <a:gd name="T4" fmla="*/ 0 w 432"/>
              <a:gd name="T5" fmla="*/ 2147483647 h 1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" h="144">
                <a:moveTo>
                  <a:pt x="432" y="144"/>
                </a:moveTo>
                <a:cubicBezTo>
                  <a:pt x="372" y="72"/>
                  <a:pt x="312" y="0"/>
                  <a:pt x="240" y="0"/>
                </a:cubicBezTo>
                <a:cubicBezTo>
                  <a:pt x="168" y="0"/>
                  <a:pt x="48" y="112"/>
                  <a:pt x="0" y="144"/>
                </a:cubicBezTo>
              </a:path>
            </a:pathLst>
          </a:custGeom>
          <a:noFill/>
          <a:ln w="31750" cap="flat" cmpd="sng">
            <a:solidFill>
              <a:schemeClr val="bg1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uk-UA"/>
          </a:p>
        </p:txBody>
      </p:sp>
      <p:sp>
        <p:nvSpPr>
          <p:cNvPr id="14360" name="Text Box 32">
            <a:extLst>
              <a:ext uri="{FF2B5EF4-FFF2-40B4-BE49-F238E27FC236}">
                <a16:creationId xmlns:a16="http://schemas.microsoft.com/office/drawing/2014/main" id="{D0DBE35C-B8AC-43E9-A0C5-BACEC06C0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4339" y="5180013"/>
            <a:ext cx="955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ru-RU" altLang="uk-UA" b="1">
                <a:solidFill>
                  <a:srgbClr val="66FF33"/>
                </a:solidFill>
                <a:latin typeface="Arial" panose="020B0604020202020204" pitchFamily="34" charset="0"/>
              </a:rPr>
              <a:t>Відскок</a:t>
            </a:r>
            <a:endParaRPr lang="en-GB" altLang="uk-UA" b="1">
              <a:solidFill>
                <a:srgbClr val="66FF33"/>
              </a:solidFill>
              <a:latin typeface="Arial" panose="020B0604020202020204" pitchFamily="34" charset="0"/>
            </a:endParaRPr>
          </a:p>
        </p:txBody>
      </p:sp>
      <p:pic>
        <p:nvPicPr>
          <p:cNvPr id="14361" name="Picture 33" descr="MCj04347200000[1]">
            <a:extLst>
              <a:ext uri="{FF2B5EF4-FFF2-40B4-BE49-F238E27FC236}">
                <a16:creationId xmlns:a16="http://schemas.microsoft.com/office/drawing/2014/main" id="{E8FAB54A-51F2-4D27-AE56-5BDFD1F2C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1" y="4770438"/>
            <a:ext cx="3286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2" name="Line 34">
            <a:extLst>
              <a:ext uri="{FF2B5EF4-FFF2-40B4-BE49-F238E27FC236}">
                <a16:creationId xmlns:a16="http://schemas.microsoft.com/office/drawing/2014/main" id="{5FF92684-C9DF-4D3C-86F2-BA961636A1BD}"/>
              </a:ext>
            </a:extLst>
          </p:cNvPr>
          <p:cNvSpPr>
            <a:spLocks noChangeShapeType="1"/>
          </p:cNvSpPr>
          <p:nvPr/>
        </p:nvSpPr>
        <p:spPr bwMode="auto">
          <a:xfrm>
            <a:off x="3179763" y="4167189"/>
            <a:ext cx="0" cy="10620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4363" name="Line 35">
            <a:extLst>
              <a:ext uri="{FF2B5EF4-FFF2-40B4-BE49-F238E27FC236}">
                <a16:creationId xmlns:a16="http://schemas.microsoft.com/office/drawing/2014/main" id="{E9D8867F-96F9-4A32-84F4-1137EEFA36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8738" y="5100638"/>
            <a:ext cx="284162" cy="4810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uk-UA"/>
          </a:p>
        </p:txBody>
      </p:sp>
      <p:sp>
        <p:nvSpPr>
          <p:cNvPr id="14364" name="Text Box 36">
            <a:extLst>
              <a:ext uri="{FF2B5EF4-FFF2-40B4-BE49-F238E27FC236}">
                <a16:creationId xmlns:a16="http://schemas.microsoft.com/office/drawing/2014/main" id="{3895AB49-476A-42A5-978A-BC2F2F765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1975" y="5662613"/>
            <a:ext cx="11966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ru-RU" altLang="uk-UA" b="1">
                <a:solidFill>
                  <a:srgbClr val="66FF33"/>
                </a:solidFill>
                <a:latin typeface="Arial" panose="020B0604020202020204" pitchFamily="34" charset="0"/>
              </a:rPr>
              <a:t>Змивання</a:t>
            </a:r>
            <a:endParaRPr lang="en-GB" altLang="uk-UA" b="1">
              <a:solidFill>
                <a:srgbClr val="66FF33"/>
              </a:solidFill>
              <a:latin typeface="Arial" panose="020B0604020202020204" pitchFamily="34" charset="0"/>
            </a:endParaRPr>
          </a:p>
        </p:txBody>
      </p:sp>
      <p:pic>
        <p:nvPicPr>
          <p:cNvPr id="14365" name="Picture 37" descr="MCj04347200000[1]">
            <a:extLst>
              <a:ext uri="{FF2B5EF4-FFF2-40B4-BE49-F238E27FC236}">
                <a16:creationId xmlns:a16="http://schemas.microsoft.com/office/drawing/2014/main" id="{D5DF1AD4-F974-4046-A1C6-9AABC3EAB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5135563"/>
            <a:ext cx="32861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6" name="Picture 38" descr="decis-fluxx-bt">
            <a:extLst>
              <a:ext uri="{FF2B5EF4-FFF2-40B4-BE49-F238E27FC236}">
                <a16:creationId xmlns:a16="http://schemas.microsoft.com/office/drawing/2014/main" id="{ABCEE966-4C30-4128-8C5D-118A0D525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1"/>
            <a:ext cx="2576513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7" name="Line 40">
            <a:extLst>
              <a:ext uri="{FF2B5EF4-FFF2-40B4-BE49-F238E27FC236}">
                <a16:creationId xmlns:a16="http://schemas.microsoft.com/office/drawing/2014/main" id="{1C7EFEE1-9B1A-4171-9E12-AE5D2AD20DB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6500" y="2420939"/>
            <a:ext cx="0" cy="64928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4368" name="Rectangle 42">
            <a:extLst>
              <a:ext uri="{FF2B5EF4-FFF2-40B4-BE49-F238E27FC236}">
                <a16:creationId xmlns:a16="http://schemas.microsoft.com/office/drawing/2014/main" id="{691F0EED-8038-4437-81C0-1DCD628A68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uk-UA"/>
              <a:t>Боротьба з шкідниками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5">
            <a:extLst>
              <a:ext uri="{FF2B5EF4-FFF2-40B4-BE49-F238E27FC236}">
                <a16:creationId xmlns:a16="http://schemas.microsoft.com/office/drawing/2014/main" id="{6676799E-B707-45A3-8094-A1863763D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1" y="165100"/>
            <a:ext cx="64801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ru-RU" altLang="uk-UA" sz="2800" b="1">
                <a:solidFill>
                  <a:schemeClr val="bg1"/>
                </a:solidFill>
                <a:latin typeface="Arial" panose="020B0604020202020204" pitchFamily="34" charset="0"/>
              </a:rPr>
              <a:t>Боротьба проти хвороб</a:t>
            </a:r>
          </a:p>
        </p:txBody>
      </p:sp>
      <p:sp>
        <p:nvSpPr>
          <p:cNvPr id="15365" name="Text Box 9">
            <a:extLst>
              <a:ext uri="{FF2B5EF4-FFF2-40B4-BE49-F238E27FC236}">
                <a16:creationId xmlns:a16="http://schemas.microsoft.com/office/drawing/2014/main" id="{D0CF35D6-5F11-446E-9900-1C49CC119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5" y="2997201"/>
            <a:ext cx="338455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Aft>
                <a:spcPct val="50000"/>
              </a:spcAft>
            </a:pPr>
            <a:r>
              <a:rPr lang="ru-RU" altLang="uk-UA" sz="1800">
                <a:latin typeface="Arial" panose="020B0604020202020204" pitchFamily="34" charset="0"/>
              </a:rPr>
              <a:t>700 г/кг пропінебу</a:t>
            </a:r>
          </a:p>
          <a:p>
            <a:pPr eaLnBrk="1" hangingPunct="1">
              <a:spcAft>
                <a:spcPct val="50000"/>
              </a:spcAft>
            </a:pPr>
            <a:r>
              <a:rPr lang="ru-RU" altLang="uk-UA" sz="1800" b="1">
                <a:latin typeface="Arial" panose="020B0604020202020204" pitchFamily="34" charset="0"/>
              </a:rPr>
              <a:t>Упаковка:</a:t>
            </a:r>
            <a:r>
              <a:rPr lang="ru-RU" altLang="uk-UA" sz="1800" b="1">
                <a:solidFill>
                  <a:srgbClr val="009900"/>
                </a:solidFill>
                <a:latin typeface="Arial" panose="020B0604020202020204" pitchFamily="34" charset="0"/>
              </a:rPr>
              <a:t> 15 кг</a:t>
            </a:r>
          </a:p>
          <a:p>
            <a:pPr eaLnBrk="1" hangingPunct="1">
              <a:spcAft>
                <a:spcPct val="50000"/>
              </a:spcAft>
            </a:pPr>
            <a:r>
              <a:rPr lang="ru-RU" altLang="uk-UA" sz="1800" b="1">
                <a:latin typeface="Arial" panose="020B0604020202020204" pitchFamily="34" charset="0"/>
              </a:rPr>
              <a:t>Норма витрати: </a:t>
            </a:r>
            <a:r>
              <a:rPr lang="ru-RU" altLang="uk-UA" sz="1800" b="1">
                <a:solidFill>
                  <a:srgbClr val="009900"/>
                </a:solidFill>
                <a:latin typeface="Arial" panose="020B0604020202020204" pitchFamily="34" charset="0"/>
              </a:rPr>
              <a:t>1,5 кг/га</a:t>
            </a:r>
          </a:p>
          <a:p>
            <a:pPr eaLnBrk="1" hangingPunct="1">
              <a:spcAft>
                <a:spcPct val="50000"/>
              </a:spcAft>
            </a:pPr>
            <a:r>
              <a:rPr lang="ru-RU" altLang="uk-UA" sz="1800" b="1">
                <a:latin typeface="Arial" panose="020B0604020202020204" pitchFamily="34" charset="0"/>
              </a:rPr>
              <a:t>Кількість обробок: </a:t>
            </a:r>
            <a:r>
              <a:rPr lang="ru-RU" altLang="uk-UA" sz="1800" b="1">
                <a:solidFill>
                  <a:srgbClr val="009900"/>
                </a:solidFill>
                <a:latin typeface="Arial" panose="020B0604020202020204" pitchFamily="34" charset="0"/>
              </a:rPr>
              <a:t>3</a:t>
            </a:r>
          </a:p>
          <a:p>
            <a:pPr eaLnBrk="1" hangingPunct="1">
              <a:spcAft>
                <a:spcPct val="50000"/>
              </a:spcAft>
            </a:pPr>
            <a:r>
              <a:rPr lang="ru-RU" altLang="uk-UA" sz="1800" b="1">
                <a:latin typeface="Arial" panose="020B0604020202020204" pitchFamily="34" charset="0"/>
              </a:rPr>
              <a:t>Термін очікування: </a:t>
            </a:r>
            <a:r>
              <a:rPr lang="ru-RU" altLang="uk-UA" sz="1800" b="1">
                <a:solidFill>
                  <a:srgbClr val="009900"/>
                </a:solidFill>
                <a:latin typeface="Arial" panose="020B0604020202020204" pitchFamily="34" charset="0"/>
              </a:rPr>
              <a:t>30 днів</a:t>
            </a:r>
          </a:p>
        </p:txBody>
      </p:sp>
      <p:sp>
        <p:nvSpPr>
          <p:cNvPr id="15366" name="Text Box 21">
            <a:extLst>
              <a:ext uri="{FF2B5EF4-FFF2-40B4-BE49-F238E27FC236}">
                <a16:creationId xmlns:a16="http://schemas.microsoft.com/office/drawing/2014/main" id="{51A7FFD9-EB1A-4D7F-9210-C1797AC81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196975"/>
            <a:ext cx="4222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50000"/>
              </a:spcAft>
            </a:pPr>
            <a:r>
              <a:rPr lang="uk-UA" altLang="uk-UA" sz="2400" b="1">
                <a:latin typeface="Arial" panose="020B0604020202020204" pitchFamily="34" charset="0"/>
              </a:rPr>
              <a:t>Фітофтороз, </a:t>
            </a:r>
            <a:r>
              <a:rPr lang="ru-RU" altLang="uk-UA" sz="2400" b="1">
                <a:latin typeface="Arial" panose="020B0604020202020204" pitchFamily="34" charset="0"/>
              </a:rPr>
              <a:t>Альтернаріоз</a:t>
            </a:r>
          </a:p>
        </p:txBody>
      </p:sp>
      <p:pic>
        <p:nvPicPr>
          <p:cNvPr id="15367" name="Picture 30" descr="ant_bt_RGB-UKR">
            <a:extLst>
              <a:ext uri="{FF2B5EF4-FFF2-40B4-BE49-F238E27FC236}">
                <a16:creationId xmlns:a16="http://schemas.microsoft.com/office/drawing/2014/main" id="{F216A115-EB0B-40FC-BD96-D16AB6E0A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1"/>
            <a:ext cx="2576512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31" descr="IMG_4428">
            <a:extLst>
              <a:ext uri="{FF2B5EF4-FFF2-40B4-BE49-F238E27FC236}">
                <a16:creationId xmlns:a16="http://schemas.microsoft.com/office/drawing/2014/main" id="{53443331-F1B8-4FBC-8365-0A2E7B808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9" y="2852738"/>
            <a:ext cx="1800225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32">
            <a:extLst>
              <a:ext uri="{FF2B5EF4-FFF2-40B4-BE49-F238E27FC236}">
                <a16:creationId xmlns:a16="http://schemas.microsoft.com/office/drawing/2014/main" id="{70599B51-5D15-4585-BF49-24A62FB4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76475"/>
            <a:ext cx="215265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33">
            <a:extLst>
              <a:ext uri="{FF2B5EF4-FFF2-40B4-BE49-F238E27FC236}">
                <a16:creationId xmlns:a16="http://schemas.microsoft.com/office/drawing/2014/main" id="{64DAB5BE-0B60-45DC-8814-D6C0B04E5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2276475"/>
            <a:ext cx="1865313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3">
            <a:extLst>
              <a:ext uri="{FF2B5EF4-FFF2-40B4-BE49-F238E27FC236}">
                <a16:creationId xmlns:a16="http://schemas.microsoft.com/office/drawing/2014/main" id="{49923405-3D60-444B-B185-F3F4ECAED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uk-UA"/>
              <a:t>Боротьба проти хвороб</a:t>
            </a:r>
          </a:p>
        </p:txBody>
      </p:sp>
      <p:sp>
        <p:nvSpPr>
          <p:cNvPr id="16389" name="Text Box 4">
            <a:extLst>
              <a:ext uri="{FF2B5EF4-FFF2-40B4-BE49-F238E27FC236}">
                <a16:creationId xmlns:a16="http://schemas.microsoft.com/office/drawing/2014/main" id="{D81296A4-5591-4FD0-B883-12EC75048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2276" y="2827339"/>
            <a:ext cx="3186113" cy="249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Aft>
                <a:spcPct val="35000"/>
              </a:spcAft>
            </a:pPr>
            <a:r>
              <a:rPr lang="ru-RU" altLang="uk-UA" sz="1800">
                <a:latin typeface="Arial" panose="020B0604020202020204" pitchFamily="34" charset="0"/>
              </a:rPr>
              <a:t>75 г/л фенамідону</a:t>
            </a:r>
          </a:p>
          <a:p>
            <a:pPr eaLnBrk="1" hangingPunct="1">
              <a:spcAft>
                <a:spcPct val="35000"/>
              </a:spcAft>
            </a:pPr>
            <a:r>
              <a:rPr lang="ru-RU" altLang="uk-UA" sz="1800">
                <a:latin typeface="Arial" panose="020B0604020202020204" pitchFamily="34" charset="0"/>
              </a:rPr>
              <a:t>та 375 г/л пропамокарб-гідрохлориду </a:t>
            </a:r>
          </a:p>
          <a:p>
            <a:pPr eaLnBrk="1" hangingPunct="1">
              <a:spcAft>
                <a:spcPct val="35000"/>
              </a:spcAft>
            </a:pPr>
            <a:r>
              <a:rPr lang="ru-RU" altLang="uk-UA" sz="1800">
                <a:latin typeface="Arial" panose="020B0604020202020204" pitchFamily="34" charset="0"/>
              </a:rPr>
              <a:t>Упаковка:</a:t>
            </a:r>
            <a:r>
              <a:rPr lang="ru-RU" altLang="uk-UA">
                <a:latin typeface="Arial" panose="020B0604020202020204" pitchFamily="34" charset="0"/>
              </a:rPr>
              <a:t> </a:t>
            </a:r>
            <a:r>
              <a:rPr lang="ru-RU" altLang="uk-UA" sz="1800">
                <a:solidFill>
                  <a:srgbClr val="009900"/>
                </a:solidFill>
                <a:latin typeface="Arial" panose="020B0604020202020204" pitchFamily="34" charset="0"/>
              </a:rPr>
              <a:t>5 л</a:t>
            </a:r>
          </a:p>
          <a:p>
            <a:pPr eaLnBrk="1" hangingPunct="1">
              <a:spcAft>
                <a:spcPct val="35000"/>
              </a:spcAft>
            </a:pPr>
            <a:r>
              <a:rPr lang="ru-RU" altLang="uk-UA" sz="1800">
                <a:latin typeface="Arial" panose="020B0604020202020204" pitchFamily="34" charset="0"/>
              </a:rPr>
              <a:t>Норма витрати:</a:t>
            </a:r>
            <a:r>
              <a:rPr lang="ru-RU" altLang="uk-UA">
                <a:latin typeface="Arial" panose="020B0604020202020204" pitchFamily="34" charset="0"/>
              </a:rPr>
              <a:t> </a:t>
            </a:r>
            <a:r>
              <a:rPr lang="ru-RU" altLang="uk-UA" sz="1800">
                <a:solidFill>
                  <a:srgbClr val="009900"/>
                </a:solidFill>
                <a:latin typeface="Arial" panose="020B0604020202020204" pitchFamily="34" charset="0"/>
              </a:rPr>
              <a:t>1,7</a:t>
            </a:r>
            <a:r>
              <a:rPr lang="ru-RU" altLang="uk-UA">
                <a:latin typeface="Arial" panose="020B0604020202020204" pitchFamily="34" charset="0"/>
              </a:rPr>
              <a:t>-</a:t>
            </a:r>
            <a:r>
              <a:rPr lang="ru-RU" altLang="uk-UA" sz="1800">
                <a:solidFill>
                  <a:srgbClr val="009900"/>
                </a:solidFill>
                <a:latin typeface="Arial" panose="020B0604020202020204" pitchFamily="34" charset="0"/>
              </a:rPr>
              <a:t>2,0 л/га</a:t>
            </a:r>
          </a:p>
          <a:p>
            <a:pPr eaLnBrk="1" hangingPunct="1">
              <a:spcAft>
                <a:spcPct val="35000"/>
              </a:spcAft>
            </a:pPr>
            <a:r>
              <a:rPr lang="ru-RU" altLang="uk-UA" sz="1800">
                <a:latin typeface="Arial" panose="020B0604020202020204" pitchFamily="34" charset="0"/>
              </a:rPr>
              <a:t>Кількість обробок: </a:t>
            </a:r>
            <a:r>
              <a:rPr lang="ru-RU" altLang="uk-UA" sz="1800">
                <a:solidFill>
                  <a:srgbClr val="009900"/>
                </a:solidFill>
                <a:latin typeface="Arial" panose="020B0604020202020204" pitchFamily="34" charset="0"/>
              </a:rPr>
              <a:t>3</a:t>
            </a:r>
          </a:p>
          <a:p>
            <a:pPr eaLnBrk="1" hangingPunct="1">
              <a:spcAft>
                <a:spcPct val="35000"/>
              </a:spcAft>
            </a:pPr>
            <a:r>
              <a:rPr lang="ru-RU" altLang="uk-UA" sz="1800">
                <a:latin typeface="Arial" panose="020B0604020202020204" pitchFamily="34" charset="0"/>
              </a:rPr>
              <a:t>Термін очікування:</a:t>
            </a:r>
            <a:r>
              <a:rPr lang="ru-RU" altLang="uk-UA">
                <a:latin typeface="Arial" panose="020B0604020202020204" pitchFamily="34" charset="0"/>
              </a:rPr>
              <a:t> </a:t>
            </a:r>
            <a:r>
              <a:rPr lang="ru-RU" altLang="uk-UA" sz="1800">
                <a:solidFill>
                  <a:srgbClr val="009900"/>
                </a:solidFill>
                <a:latin typeface="Arial" panose="020B0604020202020204" pitchFamily="34" charset="0"/>
              </a:rPr>
              <a:t>14 днів</a:t>
            </a:r>
          </a:p>
        </p:txBody>
      </p:sp>
      <p:sp>
        <p:nvSpPr>
          <p:cNvPr id="16390" name="Text Box 7">
            <a:extLst>
              <a:ext uri="{FF2B5EF4-FFF2-40B4-BE49-F238E27FC236}">
                <a16:creationId xmlns:a16="http://schemas.microsoft.com/office/drawing/2014/main" id="{FCB2C437-4819-4E56-83AB-515212CB4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125538"/>
            <a:ext cx="19097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50000"/>
              </a:spcAft>
            </a:pPr>
            <a:r>
              <a:rPr lang="ru-RU" altLang="uk-UA" sz="2000" b="1">
                <a:latin typeface="Arial" panose="020B0604020202020204" pitchFamily="34" charset="0"/>
              </a:rPr>
              <a:t>Фітофтороз</a:t>
            </a:r>
          </a:p>
          <a:p>
            <a:pPr eaLnBrk="1" hangingPunct="1">
              <a:spcBef>
                <a:spcPct val="20000"/>
              </a:spcBef>
              <a:spcAft>
                <a:spcPct val="50000"/>
              </a:spcAft>
            </a:pPr>
            <a:r>
              <a:rPr lang="ru-RU" altLang="uk-UA" sz="2000" b="1">
                <a:latin typeface="Arial" panose="020B0604020202020204" pitchFamily="34" charset="0"/>
              </a:rPr>
              <a:t>Альтернаріоз</a:t>
            </a:r>
          </a:p>
        </p:txBody>
      </p:sp>
      <p:pic>
        <p:nvPicPr>
          <p:cNvPr id="16391" name="Picture 12" descr="consento-bt">
            <a:extLst>
              <a:ext uri="{FF2B5EF4-FFF2-40B4-BE49-F238E27FC236}">
                <a16:creationId xmlns:a16="http://schemas.microsoft.com/office/drawing/2014/main" id="{0D12FB9C-FD8B-4EC9-9AFB-442C41ED8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0"/>
            <a:ext cx="25781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3" descr="Consento">
            <a:extLst>
              <a:ext uri="{FF2B5EF4-FFF2-40B4-BE49-F238E27FC236}">
                <a16:creationId xmlns:a16="http://schemas.microsoft.com/office/drawing/2014/main" id="{05844B65-17A4-4C80-9635-DAE8ABE9A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2781300"/>
            <a:ext cx="1973263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5">
            <a:extLst>
              <a:ext uri="{FF2B5EF4-FFF2-40B4-BE49-F238E27FC236}">
                <a16:creationId xmlns:a16="http://schemas.microsoft.com/office/drawing/2014/main" id="{DFC93961-F8A1-4401-B601-0C7F13E39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76475"/>
            <a:ext cx="215265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6">
            <a:extLst>
              <a:ext uri="{FF2B5EF4-FFF2-40B4-BE49-F238E27FC236}">
                <a16:creationId xmlns:a16="http://schemas.microsoft.com/office/drawing/2014/main" id="{32A6617C-7265-411C-BCB4-DAC467485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2276475"/>
            <a:ext cx="1865313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>
            <a:extLst>
              <a:ext uri="{FF2B5EF4-FFF2-40B4-BE49-F238E27FC236}">
                <a16:creationId xmlns:a16="http://schemas.microsoft.com/office/drawing/2014/main" id="{8F19A11B-7313-4BEF-A1AE-9EE623C8BD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uk-UA"/>
              <a:t>Боротьба проти хвороб</a:t>
            </a:r>
            <a:endParaRPr lang="uk-UA" altLang="uk-UA"/>
          </a:p>
        </p:txBody>
      </p:sp>
      <p:sp>
        <p:nvSpPr>
          <p:cNvPr id="17413" name="Text Box 6">
            <a:extLst>
              <a:ext uri="{FF2B5EF4-FFF2-40B4-BE49-F238E27FC236}">
                <a16:creationId xmlns:a16="http://schemas.microsoft.com/office/drawing/2014/main" id="{887EAC87-C110-408B-8E7E-CCD9E73F0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196975"/>
            <a:ext cx="1987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50000"/>
              </a:spcAft>
            </a:pPr>
            <a:r>
              <a:rPr lang="ru-RU" altLang="uk-UA" sz="2400" b="1">
                <a:latin typeface="Arial" panose="020B0604020202020204" pitchFamily="34" charset="0"/>
              </a:rPr>
              <a:t>Фітофтороз</a:t>
            </a:r>
          </a:p>
        </p:txBody>
      </p:sp>
      <p:sp>
        <p:nvSpPr>
          <p:cNvPr id="17414" name="Text Box 12">
            <a:extLst>
              <a:ext uri="{FF2B5EF4-FFF2-40B4-BE49-F238E27FC236}">
                <a16:creationId xmlns:a16="http://schemas.microsoft.com/office/drawing/2014/main" id="{8269D8D3-54FA-4A65-9E22-53520019F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914" y="3213100"/>
            <a:ext cx="3241675" cy="167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en-US" altLang="uk-UA">
                <a:latin typeface="Arial" panose="020B0604020202020204" pitchFamily="34" charset="0"/>
              </a:rPr>
              <a:t>62</a:t>
            </a:r>
            <a:r>
              <a:rPr lang="ru-RU" altLang="uk-UA">
                <a:latin typeface="Arial" panose="020B0604020202020204" pitchFamily="34" charset="0"/>
              </a:rPr>
              <a:t>,5 флюопіколіду та 625 г/л пропамокарбгідрохлориду</a:t>
            </a:r>
          </a:p>
          <a:p>
            <a:pPr eaLnBrk="1" hangingPunct="1"/>
            <a:endParaRPr lang="ru-RU" altLang="uk-UA" sz="900">
              <a:latin typeface="Arial" panose="020B0604020202020204" pitchFamily="34" charset="0"/>
            </a:endParaRPr>
          </a:p>
          <a:p>
            <a:pPr eaLnBrk="1" hangingPunct="1"/>
            <a:r>
              <a:rPr lang="ru-RU" altLang="uk-UA" b="1">
                <a:latin typeface="Arial" panose="020B0604020202020204" pitchFamily="34" charset="0"/>
              </a:rPr>
              <a:t>Норма витрати: </a:t>
            </a:r>
            <a:r>
              <a:rPr lang="ru-RU" altLang="uk-UA" sz="1800" b="1">
                <a:solidFill>
                  <a:srgbClr val="009900"/>
                </a:solidFill>
                <a:latin typeface="Arial" panose="020B0604020202020204" pitchFamily="34" charset="0"/>
              </a:rPr>
              <a:t>1,2-1,6 л/га</a:t>
            </a:r>
          </a:p>
          <a:p>
            <a:pPr eaLnBrk="1" hangingPunct="1"/>
            <a:endParaRPr lang="ru-RU" altLang="uk-UA" sz="900" b="1">
              <a:solidFill>
                <a:srgbClr val="0033CC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ru-RU" altLang="uk-UA" sz="1800" b="1">
                <a:latin typeface="Arial" panose="020B0604020202020204" pitchFamily="34" charset="0"/>
              </a:rPr>
              <a:t>Кількість обробок: </a:t>
            </a:r>
            <a:r>
              <a:rPr lang="ru-RU" altLang="uk-UA" sz="1800" b="1">
                <a:solidFill>
                  <a:srgbClr val="009900"/>
                </a:solidFill>
                <a:latin typeface="Arial" panose="020B0604020202020204" pitchFamily="34" charset="0"/>
              </a:rPr>
              <a:t>2–4</a:t>
            </a:r>
            <a:r>
              <a:rPr lang="ru-RU" altLang="uk-UA" sz="1800">
                <a:solidFill>
                  <a:srgbClr val="009900"/>
                </a:solidFill>
                <a:latin typeface="Arial" panose="020B0604020202020204" pitchFamily="34" charset="0"/>
              </a:rPr>
              <a:t> </a:t>
            </a:r>
            <a:r>
              <a:rPr lang="ru-RU" altLang="uk-UA" sz="1800">
                <a:latin typeface="Arial" panose="020B0604020202020204" pitchFamily="34" charset="0"/>
              </a:rPr>
              <a:t>з інтервалом 7–10 днів</a:t>
            </a:r>
            <a:endParaRPr lang="ru-RU" altLang="uk-UA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pic>
        <p:nvPicPr>
          <p:cNvPr id="17415" name="Picture 23" descr="Tara_Tom_Pot-03">
            <a:extLst>
              <a:ext uri="{FF2B5EF4-FFF2-40B4-BE49-F238E27FC236}">
                <a16:creationId xmlns:a16="http://schemas.microsoft.com/office/drawing/2014/main" id="{2FD56784-373A-4934-9D8B-BB6D0F58E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4" y="3044825"/>
            <a:ext cx="273843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24" descr="inf_bt_RGB-UKR">
            <a:extLst>
              <a:ext uri="{FF2B5EF4-FFF2-40B4-BE49-F238E27FC236}">
                <a16:creationId xmlns:a16="http://schemas.microsoft.com/office/drawing/2014/main" id="{672A01B5-93D5-49EC-B62F-505EE380B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1"/>
            <a:ext cx="2576512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28">
            <a:extLst>
              <a:ext uri="{FF2B5EF4-FFF2-40B4-BE49-F238E27FC236}">
                <a16:creationId xmlns:a16="http://schemas.microsoft.com/office/drawing/2014/main" id="{EE8C3FF6-FCF9-499D-8498-3250DF8A4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17700"/>
            <a:ext cx="2519363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>
            <a:extLst>
              <a:ext uri="{FF2B5EF4-FFF2-40B4-BE49-F238E27FC236}">
                <a16:creationId xmlns:a16="http://schemas.microsoft.com/office/drawing/2014/main" id="{5695BA99-42D3-47B0-A7F3-DF08A88782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uk-UA"/>
              <a:t>Боротьба проти хвороб </a:t>
            </a:r>
          </a:p>
        </p:txBody>
      </p:sp>
      <p:sp>
        <p:nvSpPr>
          <p:cNvPr id="18437" name="Text Box 4">
            <a:extLst>
              <a:ext uri="{FF2B5EF4-FFF2-40B4-BE49-F238E27FC236}">
                <a16:creationId xmlns:a16="http://schemas.microsoft.com/office/drawing/2014/main" id="{B7F576E4-4C58-437B-B0EB-61890FEBA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2636839"/>
            <a:ext cx="3236912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ru-RU" altLang="uk-UA">
                <a:latin typeface="Arial" panose="020B0604020202020204" pitchFamily="34" charset="0"/>
              </a:rPr>
              <a:t>250 г/кг трифлоксістробіну</a:t>
            </a:r>
          </a:p>
          <a:p>
            <a:pPr eaLnBrk="1" hangingPunct="1"/>
            <a:r>
              <a:rPr lang="ru-RU" altLang="uk-UA">
                <a:latin typeface="Arial" panose="020B0604020202020204" pitchFamily="34" charset="0"/>
              </a:rPr>
              <a:t>500 г/кг тебуконазолу</a:t>
            </a:r>
          </a:p>
          <a:p>
            <a:pPr eaLnBrk="1" hangingPunct="1"/>
            <a:endParaRPr lang="ru-RU" altLang="uk-UA">
              <a:latin typeface="Arial" panose="020B0604020202020204" pitchFamily="34" charset="0"/>
            </a:endParaRPr>
          </a:p>
          <a:p>
            <a:pPr eaLnBrk="1" hangingPunct="1"/>
            <a:r>
              <a:rPr lang="ru-RU" altLang="uk-UA" b="1">
                <a:latin typeface="Arial" panose="020B0604020202020204" pitchFamily="34" charset="0"/>
              </a:rPr>
              <a:t>Упаковка: </a:t>
            </a:r>
            <a:r>
              <a:rPr lang="ru-RU" altLang="uk-UA" b="1">
                <a:solidFill>
                  <a:srgbClr val="009900"/>
                </a:solidFill>
                <a:latin typeface="Arial" panose="020B0604020202020204" pitchFamily="34" charset="0"/>
              </a:rPr>
              <a:t>1,0 кг</a:t>
            </a:r>
          </a:p>
          <a:p>
            <a:pPr eaLnBrk="1" hangingPunct="1"/>
            <a:endParaRPr lang="ru-RU" altLang="uk-UA" b="1">
              <a:latin typeface="Arial" panose="020B0604020202020204" pitchFamily="34" charset="0"/>
            </a:endParaRPr>
          </a:p>
          <a:p>
            <a:pPr eaLnBrk="1" hangingPunct="1"/>
            <a:r>
              <a:rPr lang="ru-RU" altLang="uk-UA" b="1">
                <a:latin typeface="Arial" panose="020B0604020202020204" pitchFamily="34" charset="0"/>
              </a:rPr>
              <a:t>Норма витрати: </a:t>
            </a:r>
            <a:r>
              <a:rPr lang="ru-RU" altLang="uk-UA" b="1">
                <a:solidFill>
                  <a:srgbClr val="009900"/>
                </a:solidFill>
                <a:latin typeface="Arial" panose="020B0604020202020204" pitchFamily="34" charset="0"/>
              </a:rPr>
              <a:t>0,25–0,35 кг/га</a:t>
            </a:r>
          </a:p>
          <a:p>
            <a:pPr eaLnBrk="1" hangingPunct="1"/>
            <a:endParaRPr lang="ru-RU" altLang="uk-UA" b="1">
              <a:solidFill>
                <a:srgbClr val="0033CC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ru-RU" altLang="uk-UA" b="1">
                <a:latin typeface="Arial" panose="020B0604020202020204" pitchFamily="34" charset="0"/>
              </a:rPr>
              <a:t>Кількість обробок: </a:t>
            </a:r>
            <a:r>
              <a:rPr lang="ru-RU" altLang="uk-UA" b="1">
                <a:solidFill>
                  <a:srgbClr val="009900"/>
                </a:solidFill>
                <a:latin typeface="Arial" panose="020B0604020202020204" pitchFamily="34" charset="0"/>
              </a:rPr>
              <a:t>до 2</a:t>
            </a:r>
          </a:p>
          <a:p>
            <a:pPr eaLnBrk="1" hangingPunct="1"/>
            <a:endParaRPr lang="ru-RU" altLang="uk-UA" b="1">
              <a:solidFill>
                <a:srgbClr val="0033CC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ru-RU" altLang="uk-UA" b="1">
                <a:latin typeface="Arial" panose="020B0604020202020204" pitchFamily="34" charset="0"/>
              </a:rPr>
              <a:t>Термін очікування: </a:t>
            </a:r>
            <a:r>
              <a:rPr lang="ru-RU" altLang="uk-UA" b="1">
                <a:solidFill>
                  <a:srgbClr val="009900"/>
                </a:solidFill>
                <a:latin typeface="Arial" panose="020B0604020202020204" pitchFamily="34" charset="0"/>
              </a:rPr>
              <a:t>20 діб</a:t>
            </a:r>
            <a:endParaRPr lang="ru-RU" altLang="uk-UA" b="1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776265C5-C5B3-46C2-A2A1-219201BD2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125539"/>
            <a:ext cx="2719388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ru-RU" altLang="uk-UA" sz="2000" b="1">
                <a:latin typeface="Arial" panose="020B0604020202020204" pitchFamily="34" charset="0"/>
              </a:rPr>
              <a:t>Альтернаріоз</a:t>
            </a:r>
          </a:p>
          <a:p>
            <a:pPr eaLnBrk="1" hangingPunct="1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ru-RU" altLang="uk-UA" sz="2000" b="1">
                <a:latin typeface="Arial" panose="020B0604020202020204" pitchFamily="34" charset="0"/>
              </a:rPr>
              <a:t>Антракноз</a:t>
            </a:r>
          </a:p>
          <a:p>
            <a:pPr eaLnBrk="1" hangingPunct="1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uk-UA" altLang="uk-UA" sz="2000" b="1">
                <a:latin typeface="Arial" panose="020B0604020202020204" pitchFamily="34" charset="0"/>
              </a:rPr>
              <a:t>Борошниста роса</a:t>
            </a:r>
          </a:p>
          <a:p>
            <a:pPr eaLnBrk="1" hangingPunct="1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uk-UA" altLang="uk-UA" sz="2000" b="1">
                <a:latin typeface="Arial" panose="020B0604020202020204" pitchFamily="34" charset="0"/>
              </a:rPr>
              <a:t>Кладоспоріоз</a:t>
            </a:r>
            <a:endParaRPr lang="ru-RU" altLang="uk-UA" sz="2000" b="1">
              <a:latin typeface="Arial" panose="020B0604020202020204" pitchFamily="34" charset="0"/>
            </a:endParaRPr>
          </a:p>
        </p:txBody>
      </p:sp>
      <p:pic>
        <p:nvPicPr>
          <p:cNvPr id="18439" name="Picture 12" descr="nativo_bt_RGB-UKR">
            <a:extLst>
              <a:ext uri="{FF2B5EF4-FFF2-40B4-BE49-F238E27FC236}">
                <a16:creationId xmlns:a16="http://schemas.microsoft.com/office/drawing/2014/main" id="{AD0E32FB-CAFC-43EF-82A9-061108E82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1"/>
            <a:ext cx="2576512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4" descr="IMG_8972">
            <a:extLst>
              <a:ext uri="{FF2B5EF4-FFF2-40B4-BE49-F238E27FC236}">
                <a16:creationId xmlns:a16="http://schemas.microsoft.com/office/drawing/2014/main" id="{811405F1-DE3A-4635-A171-615BE1B96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2852738"/>
            <a:ext cx="183038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6">
            <a:extLst>
              <a:ext uri="{FF2B5EF4-FFF2-40B4-BE49-F238E27FC236}">
                <a16:creationId xmlns:a16="http://schemas.microsoft.com/office/drawing/2014/main" id="{B03EE91A-5038-4E62-9685-7FA31AB54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420938"/>
            <a:ext cx="1865313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>
            <a:extLst>
              <a:ext uri="{FF2B5EF4-FFF2-40B4-BE49-F238E27FC236}">
                <a16:creationId xmlns:a16="http://schemas.microsoft.com/office/drawing/2014/main" id="{48E1AA5F-4B53-4711-B7AE-02028FE9F9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uk-UA"/>
              <a:t>Прискорення дозрівання</a:t>
            </a:r>
            <a:endParaRPr lang="en-US" altLang="uk-UA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F8B1D797-AFB4-4A09-8031-73F116D2D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3573463"/>
            <a:ext cx="5761037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180975" indent="-180975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buClr>
                <a:schemeClr val="tx1"/>
              </a:buClr>
              <a:buSzPct val="120000"/>
            </a:pPr>
            <a:r>
              <a:rPr lang="uk-UA" altLang="uk-UA" sz="2000" b="1">
                <a:solidFill>
                  <a:srgbClr val="008000"/>
                </a:solidFill>
                <a:latin typeface="Arial" panose="020B0604020202020204" pitchFamily="34" charset="0"/>
              </a:rPr>
              <a:t>Механізм дії</a:t>
            </a:r>
            <a:r>
              <a:rPr lang="en-GB" altLang="uk-UA" sz="2000" b="1">
                <a:solidFill>
                  <a:srgbClr val="008000"/>
                </a:solidFill>
                <a:latin typeface="Arial" panose="020B0604020202020204" pitchFamily="34" charset="0"/>
              </a:rPr>
              <a:t>:</a:t>
            </a:r>
          </a:p>
          <a:p>
            <a:pPr eaLnBrk="1" hangingPunct="1">
              <a:buFontTx/>
              <a:buChar char="•"/>
            </a:pPr>
            <a:r>
              <a:rPr lang="uk-UA" altLang="uk-UA" sz="2000">
                <a:solidFill>
                  <a:srgbClr val="008000"/>
                </a:solidFill>
                <a:latin typeface="Arial" panose="020B0604020202020204" pitchFamily="34" charset="0"/>
              </a:rPr>
              <a:t>Етефон в рослині розкладається з утворенням етилену</a:t>
            </a:r>
            <a:r>
              <a:rPr lang="en-GB" altLang="uk-UA" sz="2000">
                <a:solidFill>
                  <a:srgbClr val="008000"/>
                </a:solidFill>
                <a:latin typeface="Arial" panose="020B0604020202020204" pitchFamily="34" charset="0"/>
              </a:rPr>
              <a:t>, </a:t>
            </a:r>
            <a:r>
              <a:rPr lang="uk-UA" altLang="uk-UA" sz="2000">
                <a:solidFill>
                  <a:srgbClr val="008000"/>
                </a:solidFill>
                <a:latin typeface="Arial" panose="020B0604020202020204" pitchFamily="34" charset="0"/>
              </a:rPr>
              <a:t>який є природним фітогормоном</a:t>
            </a:r>
            <a:r>
              <a:rPr lang="en-GB" altLang="uk-UA" sz="200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endParaRPr lang="uk-UA" altLang="uk-UA" sz="2000">
              <a:solidFill>
                <a:srgbClr val="008000"/>
              </a:solidFill>
              <a:latin typeface="Arial" panose="020B0604020202020204" pitchFamily="34" charset="0"/>
            </a:endParaRPr>
          </a:p>
          <a:p>
            <a:pPr eaLnBrk="1" hangingPunct="1"/>
            <a:endParaRPr lang="uk-UA" altLang="uk-UA" sz="2000" b="1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569AE23E-C967-481A-9644-3D7FEA29D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9" y="260351"/>
            <a:ext cx="223202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uk-UA" altLang="uk-UA" sz="3600" b="1">
                <a:solidFill>
                  <a:srgbClr val="008000"/>
                </a:solidFill>
                <a:latin typeface="Arial" panose="020B0604020202020204" pitchFamily="34" charset="0"/>
              </a:rPr>
              <a:t>Етрел</a:t>
            </a:r>
            <a:r>
              <a:rPr lang="en-US" altLang="uk-UA" sz="3600" b="1" baseline="400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GB" altLang="uk-UA" sz="3600" b="1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endParaRPr lang="en-US" altLang="uk-UA" sz="3600" b="1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12F8AEDA-4B72-4AC4-9C50-3C7A50138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989139"/>
            <a:ext cx="457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uk-UA" altLang="uk-UA" sz="2000" b="1">
                <a:solidFill>
                  <a:srgbClr val="008000"/>
                </a:solidFill>
                <a:latin typeface="Arial" panose="020B0604020202020204" pitchFamily="34" charset="0"/>
              </a:rPr>
              <a:t>Формуляція</a:t>
            </a:r>
            <a:r>
              <a:rPr lang="en-US" altLang="uk-UA" sz="2000" b="1">
                <a:solidFill>
                  <a:srgbClr val="008000"/>
                </a:solidFill>
                <a:latin typeface="Arial" panose="020B0604020202020204" pitchFamily="34" charset="0"/>
              </a:rPr>
              <a:t>:</a:t>
            </a:r>
            <a:r>
              <a:rPr lang="en-US" altLang="uk-UA" sz="200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/>
            <a:r>
              <a:rPr lang="uk-UA" altLang="uk-UA" sz="2000">
                <a:solidFill>
                  <a:srgbClr val="008000"/>
                </a:solidFill>
                <a:latin typeface="Arial" panose="020B0604020202020204" pitchFamily="34" charset="0"/>
              </a:rPr>
              <a:t>К.с.</a:t>
            </a:r>
            <a:r>
              <a:rPr lang="en-US" altLang="uk-UA" sz="2000">
                <a:solidFill>
                  <a:srgbClr val="008000"/>
                </a:solidFill>
                <a:latin typeface="Arial" panose="020B0604020202020204" pitchFamily="34" charset="0"/>
              </a:rPr>
              <a:t> 480 </a:t>
            </a:r>
            <a:r>
              <a:rPr lang="uk-UA" altLang="uk-UA" sz="2000">
                <a:solidFill>
                  <a:srgbClr val="008000"/>
                </a:solidFill>
                <a:latin typeface="Arial" panose="020B0604020202020204" pitchFamily="34" charset="0"/>
              </a:rPr>
              <a:t>г</a:t>
            </a:r>
            <a:r>
              <a:rPr lang="en-US" altLang="uk-UA" sz="2000">
                <a:solidFill>
                  <a:srgbClr val="008000"/>
                </a:solidFill>
                <a:latin typeface="Arial" panose="020B0604020202020204" pitchFamily="34" charset="0"/>
              </a:rPr>
              <a:t>/</a:t>
            </a:r>
            <a:r>
              <a:rPr lang="uk-UA" altLang="uk-UA" sz="2000">
                <a:solidFill>
                  <a:srgbClr val="008000"/>
                </a:solidFill>
                <a:latin typeface="Arial" panose="020B0604020202020204" pitchFamily="34" charset="0"/>
              </a:rPr>
              <a:t>л</a:t>
            </a:r>
            <a:r>
              <a:rPr lang="en-US" altLang="uk-UA" sz="200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uk-UA" altLang="uk-UA" sz="2000">
                <a:solidFill>
                  <a:srgbClr val="008000"/>
                </a:solidFill>
                <a:latin typeface="Arial" panose="020B0604020202020204" pitchFamily="34" charset="0"/>
              </a:rPr>
              <a:t>етефона</a:t>
            </a:r>
            <a:endParaRPr lang="en-US" altLang="uk-UA" sz="200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C8C60688-C65D-479F-A981-4C8C35AB3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1196975"/>
            <a:ext cx="81375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300"/>
              </a:spcBef>
              <a:spcAft>
                <a:spcPts val="600"/>
              </a:spcAft>
              <a:buClr>
                <a:schemeClr val="folHlink"/>
              </a:buClr>
            </a:pPr>
            <a:r>
              <a:rPr lang="en-US" altLang="uk-UA" sz="2000" b="1">
                <a:solidFill>
                  <a:srgbClr val="008000"/>
                </a:solidFill>
                <a:latin typeface="Arial" panose="020B0604020202020204" pitchFamily="34" charset="0"/>
              </a:rPr>
              <a:t>для прискорення дозрівання і полегшення збирання томатів, для їх післязбиральної дозрівання, що особливо важливо в умовах короткого літа.</a:t>
            </a:r>
          </a:p>
        </p:txBody>
      </p:sp>
      <p:pic>
        <p:nvPicPr>
          <p:cNvPr id="19464" name="Picture 8">
            <a:extLst>
              <a:ext uri="{FF2B5EF4-FFF2-40B4-BE49-F238E27FC236}">
                <a16:creationId xmlns:a16="http://schemas.microsoft.com/office/drawing/2014/main" id="{67558FB7-735E-4445-A5D4-44604C801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141664"/>
            <a:ext cx="285750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Дата 3">
            <a:extLst>
              <a:ext uri="{FF2B5EF4-FFF2-40B4-BE49-F238E27FC236}">
                <a16:creationId xmlns:a16="http://schemas.microsoft.com/office/drawing/2014/main" id="{E6E3353D-D534-455C-9748-A5ACD8838C2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uk-UA" altLang="uk-UA" sz="800"/>
              <a:t>Томати</a:t>
            </a:r>
            <a:r>
              <a:rPr lang="en-US" altLang="uk-UA" sz="800"/>
              <a:t> • Slide </a:t>
            </a:r>
            <a:fld id="{B4095483-3EA1-4D9A-B5C7-48BC04359BC0}" type="slidenum">
              <a:rPr lang="en-US" altLang="uk-UA" sz="800"/>
              <a:pPr/>
              <a:t>19</a:t>
            </a:fld>
            <a:endParaRPr lang="en-US" altLang="uk-UA" sz="8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620C263C-5056-4A80-BB7B-2C641787B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270001"/>
            <a:ext cx="6446838" cy="4975225"/>
          </a:xfrm>
          <a:prstGeom prst="rect">
            <a:avLst/>
          </a:prstGeom>
          <a:gradFill rotWithShape="1">
            <a:gsLst>
              <a:gs pos="0">
                <a:srgbClr val="F8C02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ru-RU" altLang="uk-UA"/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EAA7A49F-DBAC-437A-A8D2-74F24C403A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5913" y="0"/>
            <a:ext cx="7561262" cy="762000"/>
          </a:xfrm>
        </p:spPr>
        <p:txBody>
          <a:bodyPr/>
          <a:lstStyle/>
          <a:p>
            <a:pPr eaLnBrk="1" hangingPunct="1"/>
            <a:r>
              <a:rPr lang="uk-UA" altLang="uk-UA"/>
              <a:t>Етрел</a:t>
            </a:r>
            <a:r>
              <a:rPr lang="en-US" altLang="uk-UA" baseline="40000">
                <a:cs typeface="Arial" panose="020B0604020202020204" pitchFamily="34" charset="0"/>
              </a:rPr>
              <a:t>®</a:t>
            </a:r>
            <a:endParaRPr lang="en-US" altLang="uk-UA">
              <a:cs typeface="Arial" panose="020B0604020202020204" pitchFamily="34" charset="0"/>
            </a:endParaRPr>
          </a:p>
        </p:txBody>
      </p:sp>
      <p:sp>
        <p:nvSpPr>
          <p:cNvPr id="20485" name="Rectangle 4">
            <a:extLst>
              <a:ext uri="{FF2B5EF4-FFF2-40B4-BE49-F238E27FC236}">
                <a16:creationId xmlns:a16="http://schemas.microsoft.com/office/drawing/2014/main" id="{6581B99B-A53B-4D8A-BF7A-C5D3E83C08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6" y="981076"/>
            <a:ext cx="7186613" cy="5167313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w"/>
            </a:pPr>
            <a:r>
              <a:rPr lang="ru-RU" altLang="uk-UA" sz="1800" b="1">
                <a:solidFill>
                  <a:schemeClr val="tx2"/>
                </a:solidFill>
              </a:rPr>
              <a:t>Томат (в грунті)  - прискорення визрівання</a:t>
            </a:r>
          </a:p>
          <a:p>
            <a:pPr marL="342900" indent="-342900">
              <a:buFont typeface="Wingdings" panose="05000000000000000000" pitchFamily="2" charset="2"/>
              <a:buChar char="w"/>
            </a:pPr>
            <a:r>
              <a:rPr lang="ru-RU" altLang="uk-UA" sz="1800" b="1">
                <a:solidFill>
                  <a:schemeClr val="tx2"/>
                </a:solidFill>
              </a:rPr>
              <a:t>Норма витрати – 2,5-3,5 л/га на 300-600 л робочого розчину</a:t>
            </a:r>
          </a:p>
          <a:p>
            <a:pPr marL="342900" indent="-342900">
              <a:buFont typeface="Wingdings" panose="05000000000000000000" pitchFamily="2" charset="2"/>
              <a:buChar char="w"/>
            </a:pPr>
            <a:r>
              <a:rPr lang="ru-RU" altLang="uk-UA" sz="1800" b="1">
                <a:solidFill>
                  <a:schemeClr val="tx2"/>
                </a:solidFill>
              </a:rPr>
              <a:t>Максимальну норму використовувати при температурі нижче      16 °С на рослинх з великою вегетативною масою.</a:t>
            </a:r>
          </a:p>
          <a:p>
            <a:pPr marL="342900" indent="-342900">
              <a:buFont typeface="Wingdings" panose="05000000000000000000" pitchFamily="2" charset="2"/>
              <a:buChar char="w"/>
            </a:pPr>
            <a:r>
              <a:rPr lang="ru-RU" altLang="uk-UA" sz="1800" b="1">
                <a:solidFill>
                  <a:schemeClr val="tx2"/>
                </a:solidFill>
              </a:rPr>
              <a:t>Дотримуватись щільного покриття рослин.</a:t>
            </a:r>
          </a:p>
          <a:p>
            <a:pPr marL="342900" indent="-342900">
              <a:buFont typeface="Wingdings" panose="05000000000000000000" pitchFamily="2" charset="2"/>
              <a:buChar char="w"/>
            </a:pPr>
            <a:r>
              <a:rPr lang="ru-RU" altLang="uk-UA" sz="1800" b="1">
                <a:solidFill>
                  <a:schemeClr val="tx2"/>
                </a:solidFill>
              </a:rPr>
              <a:t>Використовувати одноразово за наявності дозрілих і дозріваючих плодів (червоних, рожевих, бурих) 5-15%, а зелених (зформованих)   - 50-65% </a:t>
            </a:r>
          </a:p>
          <a:p>
            <a:pPr marL="342900" indent="-342900">
              <a:buFont typeface="Wingdings" panose="05000000000000000000" pitchFamily="2" charset="2"/>
              <a:buChar char="w"/>
            </a:pPr>
            <a:r>
              <a:rPr lang="ru-RU" altLang="uk-UA" sz="1800" b="1">
                <a:solidFill>
                  <a:schemeClr val="tx2"/>
                </a:solidFill>
              </a:rPr>
              <a:t>Термін очікування – 10 днів</a:t>
            </a:r>
          </a:p>
          <a:p>
            <a:pPr marL="342900" indent="-342900" algn="ctr"/>
            <a:r>
              <a:rPr lang="ru-RU" altLang="uk-UA" sz="1800" b="1">
                <a:solidFill>
                  <a:srgbClr val="FF3300"/>
                </a:solidFill>
              </a:rPr>
              <a:t>Увага</a:t>
            </a:r>
          </a:p>
          <a:p>
            <a:pPr marL="342900" indent="-342900">
              <a:buFont typeface="Wingdings" panose="05000000000000000000" pitchFamily="2" charset="2"/>
              <a:buChar char="w"/>
            </a:pPr>
            <a:r>
              <a:rPr lang="ru-RU" altLang="uk-UA" sz="1800" b="1">
                <a:solidFill>
                  <a:srgbClr val="FF3300"/>
                </a:solidFill>
              </a:rPr>
              <a:t>використання препарата в максимальных дозах на томатах  може привести до прискореного відмирання листя (без впливу на врожай)</a:t>
            </a:r>
          </a:p>
          <a:p>
            <a:pPr marL="342900" indent="-342900">
              <a:buFont typeface="Wingdings" panose="05000000000000000000" pitchFamily="2" charset="2"/>
              <a:buChar char="w"/>
            </a:pPr>
            <a:r>
              <a:rPr lang="ru-RU" altLang="uk-UA" sz="1800" b="1">
                <a:solidFill>
                  <a:srgbClr val="FF3300"/>
                </a:solidFill>
              </a:rPr>
              <a:t>використовувати препарат не пізніше ніж за 4-5 годин до очікуваних опадів</a:t>
            </a:r>
            <a:r>
              <a:rPr lang="ru-RU" altLang="uk-UA" sz="1800">
                <a:solidFill>
                  <a:srgbClr val="FF3300"/>
                </a:solidFill>
              </a:rPr>
              <a:t>.</a:t>
            </a:r>
            <a:endParaRPr lang="en-US" altLang="uk-UA" sz="180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C284D2FB-983B-4C33-9042-94C31A8241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uk-UA" altLang="uk-UA" sz="3800" b="1" dirty="0"/>
              <a:t>Захист томатів</a:t>
            </a:r>
          </a:p>
        </p:txBody>
      </p:sp>
    </p:spTree>
  </p:cSld>
  <p:clrMapOvr>
    <a:masterClrMapping/>
  </p:clrMapOvr>
  <p:transition>
    <p:spli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E5F20-89CF-4197-8871-0CD489D25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5777D88-4F50-4E52-A308-8B51800BB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2410" y="-1393531"/>
            <a:ext cx="6517543" cy="9304608"/>
          </a:xfrm>
        </p:spPr>
      </p:pic>
    </p:spTree>
    <p:extLst>
      <p:ext uri="{BB962C8B-B14F-4D97-AF65-F5344CB8AC3E}">
        <p14:creationId xmlns:p14="http://schemas.microsoft.com/office/powerpoint/2010/main" val="2169892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E4E28-EB21-43A5-A5A9-4A8FF0262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BBAEC49-9068-4181-A512-C4A3951F0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955" y="0"/>
            <a:ext cx="5507630" cy="6560218"/>
          </a:xfrm>
        </p:spPr>
      </p:pic>
    </p:spTree>
    <p:extLst>
      <p:ext uri="{BB962C8B-B14F-4D97-AF65-F5344CB8AC3E}">
        <p14:creationId xmlns:p14="http://schemas.microsoft.com/office/powerpoint/2010/main" val="1611028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DD092-2193-4495-85C7-5F165ED3B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EF2E03C-1C19-4B7D-9D14-0666BB559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62" y="365125"/>
            <a:ext cx="10204938" cy="6840960"/>
          </a:xfrm>
        </p:spPr>
      </p:pic>
    </p:spTree>
    <p:extLst>
      <p:ext uri="{BB962C8B-B14F-4D97-AF65-F5344CB8AC3E}">
        <p14:creationId xmlns:p14="http://schemas.microsoft.com/office/powerpoint/2010/main" val="827093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6F916-6DB6-4B3D-B1B8-A146508F5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B28B30A-B7B6-4562-93B2-37A722BD6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51" y="540912"/>
            <a:ext cx="9389012" cy="5951963"/>
          </a:xfrm>
        </p:spPr>
      </p:pic>
    </p:spTree>
    <p:extLst>
      <p:ext uri="{BB962C8B-B14F-4D97-AF65-F5344CB8AC3E}">
        <p14:creationId xmlns:p14="http://schemas.microsoft.com/office/powerpoint/2010/main" val="179121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EEAAB-31F3-4E23-874B-694DDAD4F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1C676AA3-0143-469B-BAF3-4647F1330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47"/>
          <a:stretch/>
        </p:blipFill>
        <p:spPr>
          <a:xfrm>
            <a:off x="838200" y="716816"/>
            <a:ext cx="10431128" cy="4952464"/>
          </a:xfrm>
        </p:spPr>
      </p:pic>
    </p:spTree>
    <p:extLst>
      <p:ext uri="{BB962C8B-B14F-4D97-AF65-F5344CB8AC3E}">
        <p14:creationId xmlns:p14="http://schemas.microsoft.com/office/powerpoint/2010/main" val="3166817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315F64-0F96-4686-8E2C-FE88E353C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AE55826-3EFC-463E-9AD2-F0F74D41B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44" y="808476"/>
            <a:ext cx="9726637" cy="5684399"/>
          </a:xfrm>
        </p:spPr>
      </p:pic>
    </p:spTree>
    <p:extLst>
      <p:ext uri="{BB962C8B-B14F-4D97-AF65-F5344CB8AC3E}">
        <p14:creationId xmlns:p14="http://schemas.microsoft.com/office/powerpoint/2010/main" val="1834415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5486F0-DE8C-4748-A255-9275D6D4D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D2C3B9E-CE05-41C2-97D3-B3B83ED06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027905"/>
            <a:ext cx="10345615" cy="5335475"/>
          </a:xfrm>
        </p:spPr>
      </p:pic>
    </p:spTree>
    <p:extLst>
      <p:ext uri="{BB962C8B-B14F-4D97-AF65-F5344CB8AC3E}">
        <p14:creationId xmlns:p14="http://schemas.microsoft.com/office/powerpoint/2010/main" val="677928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62CC53-9F49-4D35-AED7-E16342ACF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366649D-4124-4639-A633-61B878969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98684"/>
            <a:ext cx="10099140" cy="5535802"/>
          </a:xfrm>
        </p:spPr>
      </p:pic>
    </p:spTree>
    <p:extLst>
      <p:ext uri="{BB962C8B-B14F-4D97-AF65-F5344CB8AC3E}">
        <p14:creationId xmlns:p14="http://schemas.microsoft.com/office/powerpoint/2010/main" val="644474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2DBD60-E101-4D1F-B8AB-C28A489E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EA1CF1C-32E5-4BE1-B686-E9B2033CD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25" y="489193"/>
            <a:ext cx="8924778" cy="6114526"/>
          </a:xfrm>
        </p:spPr>
      </p:pic>
    </p:spTree>
    <p:extLst>
      <p:ext uri="{BB962C8B-B14F-4D97-AF65-F5344CB8AC3E}">
        <p14:creationId xmlns:p14="http://schemas.microsoft.com/office/powerpoint/2010/main" val="1357693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2">
            <a:extLst>
              <a:ext uri="{FF2B5EF4-FFF2-40B4-BE49-F238E27FC236}">
                <a16:creationId xmlns:a16="http://schemas.microsoft.com/office/drawing/2014/main" id="{DFED5934-A2E9-43D7-9DDD-6CF8B14DE1D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uk-UA" altLang="uk-UA" sz="800"/>
              <a:t>Томати</a:t>
            </a:r>
            <a:r>
              <a:rPr lang="en-US" altLang="uk-UA" sz="800"/>
              <a:t> • Slide </a:t>
            </a:r>
            <a:fld id="{C11B34BD-4E75-4692-A9BE-BE6D2939554B}" type="slidenum">
              <a:rPr lang="en-US" altLang="uk-UA" sz="800"/>
              <a:pPr/>
              <a:t>3</a:t>
            </a:fld>
            <a:endParaRPr lang="en-US" altLang="uk-UA" sz="80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5035DC8-4D2F-4413-A20E-1C5B836F83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3229" y="260349"/>
            <a:ext cx="10515600" cy="1325563"/>
          </a:xfrm>
        </p:spPr>
        <p:txBody>
          <a:bodyPr/>
          <a:lstStyle/>
          <a:p>
            <a:pPr eaLnBrk="1" hangingPunct="1"/>
            <a:r>
              <a:rPr lang="ru-RU" altLang="uk-UA" dirty="0" err="1"/>
              <a:t>Боротьба</a:t>
            </a:r>
            <a:r>
              <a:rPr lang="ru-RU" altLang="uk-UA" dirty="0"/>
              <a:t> </a:t>
            </a:r>
            <a:r>
              <a:rPr lang="ru-RU" altLang="uk-UA" dirty="0" err="1"/>
              <a:t>проти</a:t>
            </a:r>
            <a:r>
              <a:rPr lang="ru-RU" altLang="uk-UA" dirty="0"/>
              <a:t> хвороб</a:t>
            </a:r>
          </a:p>
        </p:txBody>
      </p:sp>
      <p:sp>
        <p:nvSpPr>
          <p:cNvPr id="4100" name="Rectangle 5">
            <a:extLst>
              <a:ext uri="{FF2B5EF4-FFF2-40B4-BE49-F238E27FC236}">
                <a16:creationId xmlns:a16="http://schemas.microsoft.com/office/drawing/2014/main" id="{816D3359-F841-4FCB-9C82-9A4E3DEFC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5603667"/>
            <a:ext cx="184731" cy="338554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ru-RU" altLang="uk-UA"/>
          </a:p>
        </p:txBody>
      </p:sp>
      <p:sp>
        <p:nvSpPr>
          <p:cNvPr id="4101" name="Text Box 13">
            <a:extLst>
              <a:ext uri="{FF2B5EF4-FFF2-40B4-BE49-F238E27FC236}">
                <a16:creationId xmlns:a16="http://schemas.microsoft.com/office/drawing/2014/main" id="{F810C815-366E-477F-BF13-BC1FD081C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324720"/>
            <a:ext cx="4465637" cy="40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ru-RU" altLang="uk-UA" sz="2000" b="1" dirty="0" err="1">
                <a:latin typeface="Arial" panose="020B0604020202020204" pitchFamily="34" charset="0"/>
              </a:rPr>
              <a:t>Кореневі</a:t>
            </a:r>
            <a:r>
              <a:rPr lang="ru-RU" altLang="uk-UA" sz="2000" b="1" dirty="0">
                <a:latin typeface="Arial" panose="020B0604020202020204" pitchFamily="34" charset="0"/>
              </a:rPr>
              <a:t> та </a:t>
            </a:r>
            <a:r>
              <a:rPr lang="ru-RU" altLang="uk-UA" sz="2000" b="1" dirty="0" err="1">
                <a:latin typeface="Arial" panose="020B0604020202020204" pitchFamily="34" charset="0"/>
              </a:rPr>
              <a:t>стеблові</a:t>
            </a:r>
            <a:r>
              <a:rPr lang="ru-RU" altLang="uk-UA" sz="2000" b="1" dirty="0">
                <a:latin typeface="Arial" panose="020B0604020202020204" pitchFamily="34" charset="0"/>
              </a:rPr>
              <a:t> </a:t>
            </a:r>
            <a:r>
              <a:rPr lang="ru-RU" altLang="uk-UA" sz="2000" b="1" dirty="0" err="1">
                <a:latin typeface="Arial" panose="020B0604020202020204" pitchFamily="34" charset="0"/>
              </a:rPr>
              <a:t>гнилі</a:t>
            </a:r>
            <a:endParaRPr lang="ru-RU" altLang="uk-UA" sz="2000" b="1" dirty="0">
              <a:latin typeface="Arial" panose="020B0604020202020204" pitchFamily="34" charset="0"/>
            </a:endParaRPr>
          </a:p>
        </p:txBody>
      </p:sp>
      <p:sp>
        <p:nvSpPr>
          <p:cNvPr id="4102" name="Text Box 9">
            <a:extLst>
              <a:ext uri="{FF2B5EF4-FFF2-40B4-BE49-F238E27FC236}">
                <a16:creationId xmlns:a16="http://schemas.microsoft.com/office/drawing/2014/main" id="{635B6580-F42D-4F92-9B8F-026319A1B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3776" y="2954338"/>
            <a:ext cx="4176713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ru-RU" altLang="uk-UA" sz="2000" b="1" i="1">
                <a:solidFill>
                  <a:srgbClr val="006000"/>
                </a:solidFill>
              </a:rPr>
              <a:t>Пропамокарб - фосетилат</a:t>
            </a:r>
            <a:r>
              <a:rPr lang="de-DE" altLang="uk-UA" sz="2000" b="1" i="1">
                <a:solidFill>
                  <a:srgbClr val="006000"/>
                </a:solidFill>
              </a:rPr>
              <a:t> 840 </a:t>
            </a:r>
            <a:r>
              <a:rPr lang="ru-RU" altLang="uk-UA" sz="2000" b="1" i="1">
                <a:solidFill>
                  <a:srgbClr val="006000"/>
                </a:solidFill>
              </a:rPr>
              <a:t>в.р.к.</a:t>
            </a:r>
            <a:endParaRPr lang="ru-RU" altLang="uk-UA" sz="2400" b="1">
              <a:latin typeface="Arial" panose="020B0604020202020204" pitchFamily="34" charset="0"/>
            </a:endParaRPr>
          </a:p>
          <a:p>
            <a:pPr eaLnBrk="1" hangingPunct="1"/>
            <a:endParaRPr lang="ru-RU" altLang="uk-UA" sz="1800" b="1">
              <a:latin typeface="Arial" panose="020B0604020202020204" pitchFamily="34" charset="0"/>
            </a:endParaRPr>
          </a:p>
          <a:p>
            <a:pPr eaLnBrk="1" hangingPunct="1"/>
            <a:r>
              <a:rPr lang="ru-RU" altLang="uk-UA" sz="1800" b="1">
                <a:latin typeface="Arial" panose="020B0604020202020204" pitchFamily="34" charset="0"/>
              </a:rPr>
              <a:t>Упаковка: </a:t>
            </a:r>
            <a:r>
              <a:rPr lang="ru-RU" altLang="uk-UA" sz="1800" b="1">
                <a:solidFill>
                  <a:srgbClr val="009900"/>
                </a:solidFill>
                <a:latin typeface="Arial" panose="020B0604020202020204" pitchFamily="34" charset="0"/>
              </a:rPr>
              <a:t>5,0 л</a:t>
            </a:r>
          </a:p>
          <a:p>
            <a:pPr eaLnBrk="1" hangingPunct="1"/>
            <a:endParaRPr lang="ru-RU" altLang="uk-UA" sz="1800">
              <a:latin typeface="Arial" panose="020B0604020202020204" pitchFamily="34" charset="0"/>
            </a:endParaRPr>
          </a:p>
          <a:p>
            <a:pPr eaLnBrk="1" hangingPunct="1"/>
            <a:r>
              <a:rPr lang="ru-RU" altLang="uk-UA" sz="1800" b="1">
                <a:latin typeface="Arial" panose="020B0604020202020204" pitchFamily="34" charset="0"/>
              </a:rPr>
              <a:t>Норма витрати: </a:t>
            </a:r>
            <a:r>
              <a:rPr lang="ru-RU" altLang="uk-UA" sz="1800" b="1">
                <a:solidFill>
                  <a:srgbClr val="009900"/>
                </a:solidFill>
                <a:latin typeface="Arial" panose="020B0604020202020204" pitchFamily="34" charset="0"/>
              </a:rPr>
              <a:t>2,5-3 л/га</a:t>
            </a:r>
          </a:p>
          <a:p>
            <a:pPr eaLnBrk="1" hangingPunct="1"/>
            <a:r>
              <a:rPr lang="ru-RU" altLang="uk-UA" sz="1800" b="1">
                <a:solidFill>
                  <a:srgbClr val="008000"/>
                </a:solidFill>
                <a:latin typeface="Arial" panose="020B0604020202020204" pitchFamily="34" charset="0"/>
              </a:rPr>
              <a:t>Розсада - 3 мл препарату на 1 м</a:t>
            </a:r>
            <a:r>
              <a:rPr lang="ru-RU" altLang="uk-UA" sz="1800" b="1" baseline="30000">
                <a:solidFill>
                  <a:srgbClr val="008000"/>
                </a:solidFill>
                <a:latin typeface="Arial" panose="020B0604020202020204" pitchFamily="34" charset="0"/>
              </a:rPr>
              <a:t>2</a:t>
            </a:r>
          </a:p>
          <a:p>
            <a:pPr eaLnBrk="1" hangingPunct="1"/>
            <a:endParaRPr lang="ru-RU" altLang="uk-UA" sz="1800">
              <a:solidFill>
                <a:srgbClr val="0033CC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ru-RU" altLang="uk-UA" sz="1800" b="1">
                <a:latin typeface="Arial" panose="020B0604020202020204" pitchFamily="34" charset="0"/>
              </a:rPr>
              <a:t>Кількість обробок: </a:t>
            </a:r>
            <a:r>
              <a:rPr lang="ru-RU" altLang="uk-UA" sz="1800" b="1">
                <a:solidFill>
                  <a:srgbClr val="009900"/>
                </a:solidFill>
                <a:latin typeface="Arial" panose="020B0604020202020204" pitchFamily="34" charset="0"/>
              </a:rPr>
              <a:t>2 - 4</a:t>
            </a:r>
          </a:p>
        </p:txBody>
      </p:sp>
      <p:pic>
        <p:nvPicPr>
          <p:cNvPr id="4103" name="Picture 25" descr="pre-en_bt_CMYK_UKR">
            <a:extLst>
              <a:ext uri="{FF2B5EF4-FFF2-40B4-BE49-F238E27FC236}">
                <a16:creationId xmlns:a16="http://schemas.microsoft.com/office/drawing/2014/main" id="{F2AE8194-B512-41E8-B624-977404CB6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1"/>
            <a:ext cx="2576513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27">
            <a:extLst>
              <a:ext uri="{FF2B5EF4-FFF2-40B4-BE49-F238E27FC236}">
                <a16:creationId xmlns:a16="http://schemas.microsoft.com/office/drawing/2014/main" id="{1FEA9BA6-3346-4267-AAD3-99C091410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3925" y="1700213"/>
            <a:ext cx="1728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/>
            <a:r>
              <a:rPr lang="uk-UA" altLang="uk-UA" sz="2400" b="1" i="1">
                <a:solidFill>
                  <a:srgbClr val="FF3300"/>
                </a:solidFill>
                <a:latin typeface="Arial" panose="020B0604020202020204" pitchFamily="34" charset="0"/>
              </a:rPr>
              <a:t>Енерджі</a:t>
            </a:r>
            <a:endParaRPr lang="en-US" altLang="uk-UA" sz="2400" b="1" i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4106" name="Picture 31" descr="DSCN0755">
            <a:extLst>
              <a:ext uri="{FF2B5EF4-FFF2-40B4-BE49-F238E27FC236}">
                <a16:creationId xmlns:a16="http://schemas.microsoft.com/office/drawing/2014/main" id="{44C13AEE-9314-4C39-B598-8CBC1B194D5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6" y="2104817"/>
            <a:ext cx="3276600" cy="205263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6CE12-A95B-4EAE-95CB-4FCDDDC0B8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Захист капусти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2BAA814-84B2-4D1E-A5CE-F38FDC489D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3306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B6DBCF-03A7-48FC-A7DC-7CBF87096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BCBC63-BA14-4007-93EA-E3D655B5C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1400" y="-1077779"/>
            <a:ext cx="6881762" cy="9037320"/>
          </a:xfrm>
        </p:spPr>
      </p:pic>
    </p:spTree>
    <p:extLst>
      <p:ext uri="{BB962C8B-B14F-4D97-AF65-F5344CB8AC3E}">
        <p14:creationId xmlns:p14="http://schemas.microsoft.com/office/powerpoint/2010/main" val="2663884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30BCE-1976-4AA9-B953-3157FD003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604A722-36F6-48D5-858F-060C58AB4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574" y="629871"/>
            <a:ext cx="4656014" cy="5545846"/>
          </a:xfrm>
        </p:spPr>
      </p:pic>
    </p:spTree>
    <p:extLst>
      <p:ext uri="{BB962C8B-B14F-4D97-AF65-F5344CB8AC3E}">
        <p14:creationId xmlns:p14="http://schemas.microsoft.com/office/powerpoint/2010/main" val="14687213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AB52E5-3A60-45FB-A883-919798B05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8920B8D-15B6-4B86-8971-BDD8AA117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31" y="221908"/>
            <a:ext cx="9647558" cy="5713904"/>
          </a:xfrm>
        </p:spPr>
      </p:pic>
    </p:spTree>
    <p:extLst>
      <p:ext uri="{BB962C8B-B14F-4D97-AF65-F5344CB8AC3E}">
        <p14:creationId xmlns:p14="http://schemas.microsoft.com/office/powerpoint/2010/main" val="367028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8FEC6-7549-47CD-AFBE-A78B2DD4F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DD21B7-9609-45A3-9DAD-4A962CCEA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25" y="1253331"/>
            <a:ext cx="9755114" cy="4351338"/>
          </a:xfrm>
        </p:spPr>
      </p:pic>
    </p:spTree>
    <p:extLst>
      <p:ext uri="{BB962C8B-B14F-4D97-AF65-F5344CB8AC3E}">
        <p14:creationId xmlns:p14="http://schemas.microsoft.com/office/powerpoint/2010/main" val="29946539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E8C8E11-ABFB-4759-A18F-042FE93D39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uk-UA" altLang="uk-UA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75DA2E17-11F9-4250-AEFE-F4E4C4A0C9C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uk-UA" altLang="uk-UA"/>
          </a:p>
        </p:txBody>
      </p:sp>
      <p:pic>
        <p:nvPicPr>
          <p:cNvPr id="6148" name="Picture 4" descr="Totril_Fon">
            <a:extLst>
              <a:ext uri="{FF2B5EF4-FFF2-40B4-BE49-F238E27FC236}">
                <a16:creationId xmlns:a16="http://schemas.microsoft.com/office/drawing/2014/main" id="{AEA465C1-CFCA-4D46-BB9C-4A4330CA9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5">
            <a:extLst>
              <a:ext uri="{FF2B5EF4-FFF2-40B4-BE49-F238E27FC236}">
                <a16:creationId xmlns:a16="http://schemas.microsoft.com/office/drawing/2014/main" id="{B921548F-C91A-479D-8C8A-C0D44F525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1054100"/>
            <a:ext cx="7772400" cy="793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5100" dirty="0">
                <a:solidFill>
                  <a:srgbClr val="608F35"/>
                </a:solidFill>
              </a:rPr>
              <a:t>Програма захисту цибулі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0" descr="onion">
            <a:extLst>
              <a:ext uri="{FF2B5EF4-FFF2-40B4-BE49-F238E27FC236}">
                <a16:creationId xmlns:a16="http://schemas.microsoft.com/office/drawing/2014/main" id="{34005A63-582E-4DF5-9181-4360B5CFB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1438"/>
            <a:ext cx="1936750" cy="746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7" descr="dec-fluxx_bf_CMYK_Ukr">
            <a:extLst>
              <a:ext uri="{FF2B5EF4-FFF2-40B4-BE49-F238E27FC236}">
                <a16:creationId xmlns:a16="http://schemas.microsoft.com/office/drawing/2014/main" id="{4FDB6519-41B1-455C-BEDD-F797C2DEE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387726"/>
            <a:ext cx="173355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8" descr="Achiba_bf_CMYK Ukr">
            <a:extLst>
              <a:ext uri="{FF2B5EF4-FFF2-40B4-BE49-F238E27FC236}">
                <a16:creationId xmlns:a16="http://schemas.microsoft.com/office/drawing/2014/main" id="{42BB2886-B5FB-4935-92F7-3A9FAC6BF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075" y="1763714"/>
            <a:ext cx="11112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12">
            <a:extLst>
              <a:ext uri="{FF2B5EF4-FFF2-40B4-BE49-F238E27FC236}">
                <a16:creationId xmlns:a16="http://schemas.microsoft.com/office/drawing/2014/main" id="{AB504609-D528-4C0E-964C-253750128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576" y="3387725"/>
            <a:ext cx="2663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uk-UA" sz="2400"/>
              <a:t>ІНСЕКТИЦИДИ</a:t>
            </a:r>
          </a:p>
        </p:txBody>
      </p:sp>
      <p:sp>
        <p:nvSpPr>
          <p:cNvPr id="7174" name="Text Box 13">
            <a:extLst>
              <a:ext uri="{FF2B5EF4-FFF2-40B4-BE49-F238E27FC236}">
                <a16:creationId xmlns:a16="http://schemas.microsoft.com/office/drawing/2014/main" id="{92E10AD9-368A-4B25-9945-17C051788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1306513"/>
            <a:ext cx="1909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uk-UA" sz="2400"/>
              <a:t>ГЕРБІЦИДИ</a:t>
            </a:r>
          </a:p>
        </p:txBody>
      </p:sp>
      <p:sp>
        <p:nvSpPr>
          <p:cNvPr id="7175" name="Text Box 14">
            <a:extLst>
              <a:ext uri="{FF2B5EF4-FFF2-40B4-BE49-F238E27FC236}">
                <a16:creationId xmlns:a16="http://schemas.microsoft.com/office/drawing/2014/main" id="{C5AFE4B7-55BF-4F8A-8592-D4E0B6925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7150" y="5181600"/>
            <a:ext cx="1949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uk-UA" sz="2400"/>
              <a:t>ФУНГІЦИДИ</a:t>
            </a:r>
          </a:p>
        </p:txBody>
      </p:sp>
      <p:pic>
        <p:nvPicPr>
          <p:cNvPr id="7176" name="Picture 15" descr="Herbicides icon">
            <a:extLst>
              <a:ext uri="{FF2B5EF4-FFF2-40B4-BE49-F238E27FC236}">
                <a16:creationId xmlns:a16="http://schemas.microsoft.com/office/drawing/2014/main" id="{A2C78737-3D3B-4777-9D4D-D19EC9D7D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1377951"/>
            <a:ext cx="3619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6" descr="Fungicides icon">
            <a:extLst>
              <a:ext uri="{FF2B5EF4-FFF2-40B4-BE49-F238E27FC236}">
                <a16:creationId xmlns:a16="http://schemas.microsoft.com/office/drawing/2014/main" id="{884BFA06-3C0E-4C71-A1E1-4F3DED86A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4" y="5214939"/>
            <a:ext cx="3635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7" descr="Insecticides icon">
            <a:extLst>
              <a:ext uri="{FF2B5EF4-FFF2-40B4-BE49-F238E27FC236}">
                <a16:creationId xmlns:a16="http://schemas.microsoft.com/office/drawing/2014/main" id="{6D03D91C-293D-4E5B-9A85-44C557BD9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3433764"/>
            <a:ext cx="3619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Line 21">
            <a:extLst>
              <a:ext uri="{FF2B5EF4-FFF2-40B4-BE49-F238E27FC236}">
                <a16:creationId xmlns:a16="http://schemas.microsoft.com/office/drawing/2014/main" id="{5B2D064D-CBA3-489B-9F25-01C5C3DA0B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87888" y="2373313"/>
            <a:ext cx="5688012" cy="0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uk-UA"/>
          </a:p>
        </p:txBody>
      </p:sp>
      <p:sp>
        <p:nvSpPr>
          <p:cNvPr id="7180" name="Line 22">
            <a:extLst>
              <a:ext uri="{FF2B5EF4-FFF2-40B4-BE49-F238E27FC236}">
                <a16:creationId xmlns:a16="http://schemas.microsoft.com/office/drawing/2014/main" id="{69251F4C-2C78-413C-BFC6-0C4072BC1C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87888" y="5867400"/>
            <a:ext cx="5688012" cy="0"/>
          </a:xfrm>
          <a:prstGeom prst="line">
            <a:avLst/>
          </a:prstGeom>
          <a:noFill/>
          <a:ln w="127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uk-UA"/>
          </a:p>
        </p:txBody>
      </p:sp>
      <p:sp>
        <p:nvSpPr>
          <p:cNvPr id="7181" name="Line 23">
            <a:extLst>
              <a:ext uri="{FF2B5EF4-FFF2-40B4-BE49-F238E27FC236}">
                <a16:creationId xmlns:a16="http://schemas.microsoft.com/office/drawing/2014/main" id="{72956CDB-67EF-4F81-AECF-662E422CC4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8201" y="4149725"/>
            <a:ext cx="5688013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uk-UA"/>
          </a:p>
        </p:txBody>
      </p:sp>
      <p:pic>
        <p:nvPicPr>
          <p:cNvPr id="7182" name="Picture 25" descr="cons_bf">
            <a:extLst>
              <a:ext uri="{FF2B5EF4-FFF2-40B4-BE49-F238E27FC236}">
                <a16:creationId xmlns:a16="http://schemas.microsoft.com/office/drawing/2014/main" id="{170B0A40-62A6-45A6-9626-7F779B88C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5153025"/>
            <a:ext cx="23304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6" descr="con_bf_RGB UKR dark">
            <a:extLst>
              <a:ext uri="{FF2B5EF4-FFF2-40B4-BE49-F238E27FC236}">
                <a16:creationId xmlns:a16="http://schemas.microsoft.com/office/drawing/2014/main" id="{45FF8BE5-762B-4FB9-942F-D62ABB77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349500"/>
            <a:ext cx="189706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7" descr="Totril_bf_RGB Ukr">
            <a:extLst>
              <a:ext uri="{FF2B5EF4-FFF2-40B4-BE49-F238E27FC236}">
                <a16:creationId xmlns:a16="http://schemas.microsoft.com/office/drawing/2014/main" id="{19757D9A-B872-4A93-9170-660F8E2A5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9" y="1268414"/>
            <a:ext cx="13684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Rectangle 15365">
            <a:extLst>
              <a:ext uri="{FF2B5EF4-FFF2-40B4-BE49-F238E27FC236}">
                <a16:creationId xmlns:a16="http://schemas.microsoft.com/office/drawing/2014/main" id="{AE875AB1-8937-4E83-9DEB-C62674CD0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401050" y="6381751"/>
            <a:ext cx="21605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6" name="Rectangle 29">
            <a:extLst>
              <a:ext uri="{FF2B5EF4-FFF2-40B4-BE49-F238E27FC236}">
                <a16:creationId xmlns:a16="http://schemas.microsoft.com/office/drawing/2014/main" id="{F24DA6F2-C233-4CBD-9BE7-B543D3DAA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9810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uk-UA" sz="3200">
                <a:solidFill>
                  <a:schemeClr val="bg1"/>
                </a:solidFill>
              </a:rPr>
              <a:t>           Система захисту цибулі</a:t>
            </a:r>
            <a:endParaRPr lang="en-US" altLang="uk-UA" sz="3200" i="1">
              <a:solidFill>
                <a:schemeClr val="bg1"/>
              </a:solidFill>
            </a:endParaRPr>
          </a:p>
        </p:txBody>
      </p:sp>
      <p:pic>
        <p:nvPicPr>
          <p:cNvPr id="7187" name="Picture 31">
            <a:extLst>
              <a:ext uri="{FF2B5EF4-FFF2-40B4-BE49-F238E27FC236}">
                <a16:creationId xmlns:a16="http://schemas.microsoft.com/office/drawing/2014/main" id="{38BC4984-D49D-44D7-917B-0EC746FB3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4221163"/>
            <a:ext cx="18573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4" name="Picture 32" descr="Onion02">
            <a:extLst>
              <a:ext uri="{FF2B5EF4-FFF2-40B4-BE49-F238E27FC236}">
                <a16:creationId xmlns:a16="http://schemas.microsoft.com/office/drawing/2014/main" id="{5D865DEC-56AA-4455-B113-7410F1566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33" descr="connect_bf_RGB-UKR">
            <a:extLst>
              <a:ext uri="{FF2B5EF4-FFF2-40B4-BE49-F238E27FC236}">
                <a16:creationId xmlns:a16="http://schemas.microsoft.com/office/drawing/2014/main" id="{7FCDDFB9-19F5-4C01-9905-68EDDB979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2636838"/>
            <a:ext cx="13319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>
            <a:extLst>
              <a:ext uri="{FF2B5EF4-FFF2-40B4-BE49-F238E27FC236}">
                <a16:creationId xmlns:a16="http://schemas.microsoft.com/office/drawing/2014/main" id="{231E4B6C-07E9-4604-9335-C02727323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908050"/>
            <a:ext cx="8569325" cy="394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58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58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58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58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58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90000"/>
              </a:spcBef>
              <a:spcAft>
                <a:spcPct val="60000"/>
              </a:spcAft>
            </a:pPr>
            <a:r>
              <a:rPr lang="ru-RU" altLang="uk-UA" sz="2000">
                <a:solidFill>
                  <a:srgbClr val="CC6600"/>
                </a:solidFill>
                <a:latin typeface="Arial Black" panose="020B0A04020102020204" pitchFamily="34" charset="0"/>
              </a:rPr>
              <a:t>Післясходовий гербіцид для боротьби з однорічними дводольними </a:t>
            </a:r>
            <a:r>
              <a:rPr lang="uk-UA" altLang="uk-UA" sz="2000">
                <a:solidFill>
                  <a:srgbClr val="CC6600"/>
                </a:solidFill>
                <a:latin typeface="Arial Black" panose="020B0A04020102020204" pitchFamily="34" charset="0"/>
              </a:rPr>
              <a:t>бур</a:t>
            </a:r>
            <a:r>
              <a:rPr lang="en-US" altLang="uk-UA" sz="2000">
                <a:solidFill>
                  <a:srgbClr val="CC6600"/>
                </a:solidFill>
                <a:latin typeface="Arial Black" panose="020B0A04020102020204" pitchFamily="34" charset="0"/>
              </a:rPr>
              <a:t>’</a:t>
            </a:r>
            <a:r>
              <a:rPr lang="ru-RU" altLang="uk-UA" sz="2000">
                <a:solidFill>
                  <a:srgbClr val="CC6600"/>
                </a:solidFill>
                <a:latin typeface="Arial Black" panose="020B0A04020102020204" pitchFamily="34" charset="0"/>
              </a:rPr>
              <a:t>янами </a:t>
            </a:r>
            <a:br>
              <a:rPr lang="ru-RU" altLang="uk-UA" sz="2000">
                <a:solidFill>
                  <a:srgbClr val="CC6600"/>
                </a:solidFill>
                <a:latin typeface="Arial Black" panose="020B0A04020102020204" pitchFamily="34" charset="0"/>
              </a:rPr>
            </a:br>
            <a:r>
              <a:rPr lang="ru-RU" altLang="uk-UA" sz="2000">
                <a:solidFill>
                  <a:srgbClr val="CC6600"/>
                </a:solidFill>
                <a:latin typeface="Arial Black" panose="020B0A04020102020204" pitchFamily="34" charset="0"/>
              </a:rPr>
              <a:t>на цибулі та часнику</a:t>
            </a:r>
            <a:br>
              <a:rPr lang="ru-RU" altLang="uk-UA" sz="2000">
                <a:solidFill>
                  <a:srgbClr val="CC6600"/>
                </a:solidFill>
                <a:latin typeface="Arial Black" panose="020B0A04020102020204" pitchFamily="34" charset="0"/>
              </a:rPr>
            </a:br>
            <a:endParaRPr lang="ru-RU" altLang="uk-UA" sz="2000">
              <a:solidFill>
                <a:srgbClr val="CC6600"/>
              </a:solidFill>
              <a:latin typeface="Arial Black" panose="020B0A04020102020204" pitchFamily="34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90000"/>
              </a:spcBef>
              <a:spcAft>
                <a:spcPct val="60000"/>
              </a:spcAft>
            </a:pPr>
            <a:endParaRPr lang="ru-RU" altLang="uk-UA" sz="200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 eaLnBrk="1" hangingPunct="1"/>
            <a:r>
              <a:rPr lang="ru-RU" altLang="uk-UA" sz="200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br>
              <a:rPr lang="ru-RU" altLang="uk-UA" sz="200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altLang="uk-UA" sz="2000">
                <a:solidFill>
                  <a:srgbClr val="CC6600"/>
                </a:solidFill>
                <a:latin typeface="Arial Black" panose="020B0A04020102020204" pitchFamily="34" charset="0"/>
              </a:rPr>
              <a:t>ГНУЧКЕ ЗАСТОСУВАННЯ</a:t>
            </a:r>
            <a:r>
              <a:rPr lang="ru-RU" altLang="uk-UA" sz="200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br>
              <a:rPr lang="ru-RU" altLang="uk-UA" sz="200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altLang="uk-UA">
                <a:latin typeface="Arial Narrow" panose="020B0606020202030204" pitchFamily="34" charset="0"/>
              </a:rPr>
              <a:t>	 </a:t>
            </a:r>
            <a:r>
              <a:rPr lang="uk-UA" altLang="uk-UA" b="1">
                <a:latin typeface="Arial Narrow" panose="020B0606020202030204" pitchFamily="34" charset="0"/>
              </a:rPr>
              <a:t>ТОТРІЛ</a:t>
            </a:r>
            <a:r>
              <a:rPr lang="en-US" altLang="uk-UA" b="1" baseline="30000">
                <a:latin typeface="Arial Narrow" panose="020B0606020202030204" pitchFamily="34" charset="0"/>
              </a:rPr>
              <a:t>®</a:t>
            </a:r>
            <a:r>
              <a:rPr lang="uk-UA" altLang="uk-UA" b="1">
                <a:latin typeface="Arial Narrow" panose="020B0606020202030204" pitchFamily="34" charset="0"/>
              </a:rPr>
              <a:t>, к.е.</a:t>
            </a:r>
            <a:r>
              <a:rPr lang="uk-UA" altLang="uk-UA">
                <a:latin typeface="Arial Narrow" panose="020B0606020202030204" pitchFamily="34" charset="0"/>
              </a:rPr>
              <a:t> застосовується починаючи з фази 2 листків до 6 листків культури</a:t>
            </a:r>
            <a:br>
              <a:rPr lang="uk-UA" altLang="uk-UA">
                <a:latin typeface="Arial Narrow" panose="020B0606020202030204" pitchFamily="34" charset="0"/>
              </a:rPr>
            </a:br>
            <a:r>
              <a:rPr lang="uk-UA" altLang="uk-UA" sz="2000">
                <a:solidFill>
                  <a:srgbClr val="CC6600"/>
                </a:solidFill>
                <a:latin typeface="Arial Black" panose="020B0A04020102020204" pitchFamily="34" charset="0"/>
              </a:rPr>
              <a:t>ШИРОКИЙ СПЕКТР КОНТРОЛЮ</a:t>
            </a:r>
            <a:br>
              <a:rPr lang="uk-UA" altLang="uk-UA">
                <a:latin typeface="Arial Black" panose="020B0A04020102020204" pitchFamily="34" charset="0"/>
              </a:rPr>
            </a:br>
            <a:r>
              <a:rPr lang="uk-UA" altLang="uk-UA" b="1">
                <a:latin typeface="Arial Narrow" panose="020B0606020202030204" pitchFamily="34" charset="0"/>
              </a:rPr>
              <a:t>ТОТРІЛ</a:t>
            </a:r>
            <a:r>
              <a:rPr lang="en-US" altLang="uk-UA" b="1" baseline="30000">
                <a:latin typeface="Arial Narrow" panose="020B0606020202030204" pitchFamily="34" charset="0"/>
              </a:rPr>
              <a:t>®</a:t>
            </a:r>
            <a:r>
              <a:rPr lang="uk-UA" altLang="uk-UA" b="1">
                <a:latin typeface="Arial Narrow" panose="020B0606020202030204" pitchFamily="34" charset="0"/>
              </a:rPr>
              <a:t>, к.е.</a:t>
            </a:r>
            <a:r>
              <a:rPr lang="uk-UA" altLang="uk-UA">
                <a:latin typeface="Arial Narrow" panose="020B0606020202030204" pitchFamily="34" charset="0"/>
              </a:rPr>
              <a:t> відмінно контролює найбільш важкі для знищення дводольні  бур</a:t>
            </a:r>
            <a:r>
              <a:rPr lang="en-US" altLang="uk-UA">
                <a:latin typeface="Arial Narrow" panose="020B0606020202030204" pitchFamily="34" charset="0"/>
              </a:rPr>
              <a:t>’</a:t>
            </a:r>
            <a:r>
              <a:rPr lang="ru-RU" altLang="uk-UA">
                <a:latin typeface="Arial Narrow" panose="020B0606020202030204" pitchFamily="34" charset="0"/>
              </a:rPr>
              <a:t>яни</a:t>
            </a:r>
            <a:r>
              <a:rPr lang="uk-UA" altLang="uk-UA">
                <a:latin typeface="Arial Narrow" panose="020B0606020202030204" pitchFamily="34" charset="0"/>
              </a:rPr>
              <a:t> </a:t>
            </a:r>
            <a:endParaRPr lang="ru-RU" altLang="uk-UA">
              <a:latin typeface="Arial Narrow" panose="020B0606020202030204" pitchFamily="34" charset="0"/>
            </a:endParaRPr>
          </a:p>
        </p:txBody>
      </p:sp>
      <p:grpSp>
        <p:nvGrpSpPr>
          <p:cNvPr id="35843" name="Group 3">
            <a:extLst>
              <a:ext uri="{FF2B5EF4-FFF2-40B4-BE49-F238E27FC236}">
                <a16:creationId xmlns:a16="http://schemas.microsoft.com/office/drawing/2014/main" id="{D3DA45FA-0FB7-4493-804A-3D8FA9A8AF15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15888"/>
            <a:ext cx="7905750" cy="730250"/>
            <a:chOff x="0" y="73"/>
            <a:chExt cx="4980" cy="460"/>
          </a:xfrm>
        </p:grpSpPr>
        <p:pic>
          <p:nvPicPr>
            <p:cNvPr id="8199" name="Picture 4" descr="01">
              <a:extLst>
                <a:ext uri="{FF2B5EF4-FFF2-40B4-BE49-F238E27FC236}">
                  <a16:creationId xmlns:a16="http://schemas.microsoft.com/office/drawing/2014/main" id="{54831EA1-D43A-4725-9866-0064D2FB0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3"/>
              <a:ext cx="4980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Text Box 5">
              <a:extLst>
                <a:ext uri="{FF2B5EF4-FFF2-40B4-BE49-F238E27FC236}">
                  <a16:creationId xmlns:a16="http://schemas.microsoft.com/office/drawing/2014/main" id="{09752941-050C-425B-BCCC-6270A6608E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19"/>
              <a:ext cx="4921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99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ru-RU" altLang="uk-UA" sz="3600" b="1">
                  <a:solidFill>
                    <a:schemeClr val="bg1"/>
                  </a:solidFill>
                  <a:latin typeface="Arial Narrow" panose="020B0606020202030204" pitchFamily="34" charset="0"/>
                </a:rPr>
                <a:t>НАСАМПЕРЕД ЦЕ:</a:t>
              </a:r>
            </a:p>
          </p:txBody>
        </p:sp>
      </p:grpSp>
      <p:grpSp>
        <p:nvGrpSpPr>
          <p:cNvPr id="8196" name="Group 6">
            <a:extLst>
              <a:ext uri="{FF2B5EF4-FFF2-40B4-BE49-F238E27FC236}">
                <a16:creationId xmlns:a16="http://schemas.microsoft.com/office/drawing/2014/main" id="{1DE4AD5B-8CE0-4142-BC48-6ABADF321754}"/>
              </a:ext>
            </a:extLst>
          </p:cNvPr>
          <p:cNvGrpSpPr>
            <a:grpSpLocks/>
          </p:cNvGrpSpPr>
          <p:nvPr/>
        </p:nvGrpSpPr>
        <p:grpSpPr bwMode="auto">
          <a:xfrm>
            <a:off x="4367213" y="2130426"/>
            <a:ext cx="3219450" cy="1370013"/>
            <a:chOff x="1623" y="1365"/>
            <a:chExt cx="2028" cy="863"/>
          </a:xfrm>
        </p:grpSpPr>
        <p:pic>
          <p:nvPicPr>
            <p:cNvPr id="8197" name="Picture 7" descr="BCS00025106">
              <a:extLst>
                <a:ext uri="{FF2B5EF4-FFF2-40B4-BE49-F238E27FC236}">
                  <a16:creationId xmlns:a16="http://schemas.microsoft.com/office/drawing/2014/main" id="{36B70A81-C01C-4E75-BCC4-0C8976456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3" y="1365"/>
              <a:ext cx="1292" cy="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8" name="Picture 8" descr="Garlic02">
              <a:extLst>
                <a:ext uri="{FF2B5EF4-FFF2-40B4-BE49-F238E27FC236}">
                  <a16:creationId xmlns:a16="http://schemas.microsoft.com/office/drawing/2014/main" id="{D086683B-52D4-407F-BFC1-05C75E756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" y="1365"/>
              <a:ext cx="9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7824235B-DAC8-4A00-AC0B-9B55922B2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4" y="981076"/>
            <a:ext cx="8675687" cy="367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825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825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825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825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825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000">
                <a:solidFill>
                  <a:srgbClr val="CC6600"/>
                </a:solidFill>
                <a:latin typeface="Arial Black" panose="020B0A04020102020204" pitchFamily="34" charset="0"/>
              </a:rPr>
              <a:t>СЕЛЕКТИВНИЙ</a:t>
            </a:r>
            <a:r>
              <a:rPr lang="uk-UA" altLang="uk-UA" sz="1600">
                <a:solidFill>
                  <a:srgbClr val="CC6600"/>
                </a:solidFill>
                <a:latin typeface="Arial Narrow" panose="020B0606020202030204" pitchFamily="34" charset="0"/>
              </a:rPr>
              <a:t> 	</a:t>
            </a:r>
            <a:br>
              <a:rPr lang="uk-UA" altLang="uk-UA" sz="1600">
                <a:solidFill>
                  <a:srgbClr val="CC6600"/>
                </a:solidFill>
                <a:latin typeface="Arial Narrow" panose="020B0606020202030204" pitchFamily="34" charset="0"/>
              </a:rPr>
            </a:br>
            <a:endParaRPr lang="uk-UA" altLang="uk-UA" sz="1000">
              <a:solidFill>
                <a:srgbClr val="CC6600"/>
              </a:solidFill>
              <a:latin typeface="Arial Narrow" panose="020B0606020202030204" pitchFamily="34" charset="0"/>
            </a:endParaRPr>
          </a:p>
          <a:p>
            <a:pPr algn="ctr" eaLnBrk="1" hangingPunct="1"/>
            <a:r>
              <a:rPr lang="uk-UA" altLang="uk-UA" sz="2000">
                <a:solidFill>
                  <a:srgbClr val="CC6600"/>
                </a:solidFill>
                <a:latin typeface="Arial Black" panose="020B0A04020102020204" pitchFamily="34" charset="0"/>
              </a:rPr>
              <a:t>НЕМАЄ ПІСЛЯДІЇ НА НАСТУПНІ КУЛЬТУРИ </a:t>
            </a:r>
          </a:p>
          <a:p>
            <a:pPr algn="ctr" eaLnBrk="1" hangingPunct="1"/>
            <a:r>
              <a:rPr lang="uk-UA" altLang="uk-UA" sz="2000">
                <a:solidFill>
                  <a:srgbClr val="CC6600"/>
                </a:solidFill>
                <a:latin typeface="Arial Black" panose="020B0A04020102020204" pitchFamily="34" charset="0"/>
              </a:rPr>
              <a:t>У СІВОЗМІНІ</a:t>
            </a:r>
            <a:br>
              <a:rPr lang="uk-UA" altLang="uk-UA" sz="200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uk-UA" altLang="uk-UA" sz="1600">
                <a:latin typeface="Arial Narrow" panose="020B0606020202030204" pitchFamily="34" charset="0"/>
              </a:rPr>
              <a:t>	</a:t>
            </a:r>
            <a:r>
              <a:rPr lang="uk-UA" altLang="uk-UA" b="1">
                <a:latin typeface="Arial Narrow" panose="020B0606020202030204" pitchFamily="34" charset="0"/>
              </a:rPr>
              <a:t>ТОТРІЛ</a:t>
            </a:r>
            <a:r>
              <a:rPr lang="en-US" altLang="uk-UA" b="1" baseline="30000">
                <a:latin typeface="Arial Narrow" panose="020B0606020202030204" pitchFamily="34" charset="0"/>
              </a:rPr>
              <a:t>®</a:t>
            </a:r>
            <a:r>
              <a:rPr lang="uk-UA" altLang="uk-UA" b="1">
                <a:latin typeface="Arial Narrow" panose="020B0606020202030204" pitchFamily="34" charset="0"/>
              </a:rPr>
              <a:t>, к.е.</a:t>
            </a:r>
            <a:r>
              <a:rPr lang="uk-UA" altLang="uk-UA">
                <a:latin typeface="Arial Narrow" panose="020B0606020202030204" pitchFamily="34" charset="0"/>
              </a:rPr>
              <a:t>  швидко розкладається у грунті під час росту рослини</a:t>
            </a:r>
            <a:br>
              <a:rPr lang="uk-UA" altLang="uk-UA">
                <a:latin typeface="Arial Narrow" panose="020B0606020202030204" pitchFamily="34" charset="0"/>
              </a:rPr>
            </a:br>
            <a:endParaRPr lang="ru-RU" altLang="uk-UA" sz="1200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45000"/>
              </a:spcBef>
              <a:spcAft>
                <a:spcPct val="20000"/>
              </a:spcAft>
            </a:pPr>
            <a:r>
              <a:rPr lang="uk-UA" altLang="uk-UA" sz="2000">
                <a:solidFill>
                  <a:srgbClr val="CC6600"/>
                </a:solidFill>
                <a:latin typeface="Arial Black" panose="020B0A04020102020204" pitchFamily="34" charset="0"/>
              </a:rPr>
              <a:t>ВІДСУТНІСТЬ ЗАЛИШКІВ НА КУЛЬТУРАХ </a:t>
            </a:r>
            <a:br>
              <a:rPr lang="uk-UA" altLang="uk-UA" sz="2000">
                <a:solidFill>
                  <a:srgbClr val="CC6600"/>
                </a:solidFill>
                <a:latin typeface="Arial Black" panose="020B0A04020102020204" pitchFamily="34" charset="0"/>
              </a:rPr>
            </a:br>
            <a:r>
              <a:rPr lang="uk-UA" altLang="uk-UA" sz="2000">
                <a:solidFill>
                  <a:srgbClr val="CC6600"/>
                </a:solidFill>
                <a:latin typeface="Arial Black" panose="020B0A04020102020204" pitchFamily="34" charset="0"/>
              </a:rPr>
              <a:t>ТА В ГРУНТІ </a:t>
            </a:r>
            <a:br>
              <a:rPr lang="uk-UA" altLang="uk-UA" sz="2000">
                <a:solidFill>
                  <a:srgbClr val="CC6600"/>
                </a:solidFill>
                <a:latin typeface="Arial Black" panose="020B0A04020102020204" pitchFamily="34" charset="0"/>
              </a:rPr>
            </a:br>
            <a:br>
              <a:rPr lang="uk-UA" altLang="uk-UA" sz="1200">
                <a:solidFill>
                  <a:srgbClr val="CC6600"/>
                </a:solidFill>
                <a:latin typeface="Arial Black" panose="020B0A04020102020204" pitchFamily="34" charset="0"/>
              </a:rPr>
            </a:br>
            <a:r>
              <a:rPr lang="uk-UA" altLang="uk-UA" sz="2000">
                <a:solidFill>
                  <a:srgbClr val="CC6600"/>
                </a:solidFill>
                <a:latin typeface="Arial Black" panose="020B0A04020102020204" pitchFamily="34" charset="0"/>
              </a:rPr>
              <a:t>ДІЄ ПРИ НИЗЬКІЙ ТЕМПЕРАТУРІ</a:t>
            </a:r>
            <a:br>
              <a:rPr lang="uk-UA" altLang="uk-UA" sz="200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uk-UA" altLang="uk-UA">
                <a:latin typeface="Arial Narrow" panose="020B0606020202030204" pitchFamily="34" charset="0"/>
              </a:rPr>
              <a:t>Ефективність зростає при підвищенні температури повітря (понад +10</a:t>
            </a:r>
            <a:r>
              <a:rPr lang="en-US" altLang="uk-UA">
                <a:latin typeface="Monotype Corsiva" panose="03010101010201010101" pitchFamily="66" charset="0"/>
              </a:rPr>
              <a:t>°</a:t>
            </a:r>
            <a:r>
              <a:rPr lang="uk-UA" altLang="uk-UA">
                <a:latin typeface="Arial Narrow" panose="020B0606020202030204" pitchFamily="34" charset="0"/>
              </a:rPr>
              <a:t>С)</a:t>
            </a:r>
            <a:br>
              <a:rPr lang="uk-UA" altLang="uk-UA">
                <a:latin typeface="Arial Narrow" panose="020B0606020202030204" pitchFamily="34" charset="0"/>
              </a:rPr>
            </a:br>
            <a:r>
              <a:rPr lang="uk-UA" altLang="uk-UA">
                <a:latin typeface="Arial Narrow" panose="020B0606020202030204" pitchFamily="34" charset="0"/>
              </a:rPr>
              <a:t>В умовах різкого й тривалого похолодання може сприяти появі некрозів на листі цибулі, проте це не</a:t>
            </a:r>
            <a:r>
              <a:rPr lang="en-US" altLang="uk-UA">
                <a:latin typeface="Arial Narrow" panose="020B0606020202030204" pitchFamily="34" charset="0"/>
              </a:rPr>
              <a:t>c</a:t>
            </a:r>
            <a:r>
              <a:rPr lang="ru-RU" altLang="uk-UA">
                <a:latin typeface="Arial Narrow" panose="020B0606020202030204" pitchFamily="34" charset="0"/>
              </a:rPr>
              <a:t>у</a:t>
            </a:r>
            <a:r>
              <a:rPr lang="uk-UA" altLang="uk-UA">
                <a:latin typeface="Arial Narrow" panose="020B0606020202030204" pitchFamily="34" charset="0"/>
              </a:rPr>
              <a:t>ттєво впливає на врожайність</a:t>
            </a:r>
            <a:endParaRPr lang="ru-RU" altLang="uk-UA">
              <a:latin typeface="Arial Narrow" panose="020B0606020202030204" pitchFamily="34" charset="0"/>
            </a:endParaRPr>
          </a:p>
        </p:txBody>
      </p:sp>
      <p:grpSp>
        <p:nvGrpSpPr>
          <p:cNvPr id="37891" name="Group 3">
            <a:extLst>
              <a:ext uri="{FF2B5EF4-FFF2-40B4-BE49-F238E27FC236}">
                <a16:creationId xmlns:a16="http://schemas.microsoft.com/office/drawing/2014/main" id="{C074264D-6818-4708-A8C1-C7379105D602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15888"/>
            <a:ext cx="7905750" cy="730250"/>
            <a:chOff x="0" y="73"/>
            <a:chExt cx="4980" cy="460"/>
          </a:xfrm>
        </p:grpSpPr>
        <p:pic>
          <p:nvPicPr>
            <p:cNvPr id="9220" name="Picture 4" descr="01">
              <a:extLst>
                <a:ext uri="{FF2B5EF4-FFF2-40B4-BE49-F238E27FC236}">
                  <a16:creationId xmlns:a16="http://schemas.microsoft.com/office/drawing/2014/main" id="{03F10401-97AF-4175-896A-28BA2BFF8E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3"/>
              <a:ext cx="4980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1" name="Text Box 5">
              <a:extLst>
                <a:ext uri="{FF2B5EF4-FFF2-40B4-BE49-F238E27FC236}">
                  <a16:creationId xmlns:a16="http://schemas.microsoft.com/office/drawing/2014/main" id="{0D44834A-5102-4289-BAEC-9299D43EDE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" y="73"/>
              <a:ext cx="46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99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ru-RU" altLang="uk-UA" sz="3600" b="1">
                  <a:solidFill>
                    <a:schemeClr val="bg1"/>
                  </a:solidFill>
                  <a:latin typeface="Arial Narrow" panose="020B0606020202030204" pitchFamily="34" charset="0"/>
                </a:rPr>
                <a:t>НА ПЕРШИЙ ПОГЛЯД ЦЕ: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uild="p" advAuto="300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>
            <a:extLst>
              <a:ext uri="{FF2B5EF4-FFF2-40B4-BE49-F238E27FC236}">
                <a16:creationId xmlns:a16="http://schemas.microsoft.com/office/drawing/2014/main" id="{166CABEA-2961-4C0E-90F6-63C0B833B221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15888"/>
            <a:ext cx="7905750" cy="730250"/>
            <a:chOff x="0" y="73"/>
            <a:chExt cx="4980" cy="460"/>
          </a:xfrm>
        </p:grpSpPr>
        <p:pic>
          <p:nvPicPr>
            <p:cNvPr id="10245" name="Picture 3" descr="01">
              <a:extLst>
                <a:ext uri="{FF2B5EF4-FFF2-40B4-BE49-F238E27FC236}">
                  <a16:creationId xmlns:a16="http://schemas.microsoft.com/office/drawing/2014/main" id="{6042B522-3EA4-4584-8A14-6C7B0D5DF7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3"/>
              <a:ext cx="4980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6" name="Text Box 4">
              <a:extLst>
                <a:ext uri="{FF2B5EF4-FFF2-40B4-BE49-F238E27FC236}">
                  <a16:creationId xmlns:a16="http://schemas.microsoft.com/office/drawing/2014/main" id="{C57178AF-F8A6-494C-934F-126B67AE06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7" y="119"/>
              <a:ext cx="4105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uk-UA" altLang="uk-UA" sz="3000" b="1">
                  <a:solidFill>
                    <a:schemeClr val="bg1"/>
                  </a:solidFill>
                </a:rPr>
                <a:t>СЕЛЕКТИВНІСТЬ ТА НАДІЙНІСТЬ</a:t>
              </a:r>
              <a:endParaRPr lang="ru-RU" altLang="uk-UA" sz="3000" b="1">
                <a:solidFill>
                  <a:schemeClr val="bg1"/>
                </a:solidFill>
              </a:endParaRPr>
            </a:p>
          </p:txBody>
        </p:sp>
      </p:grpSp>
      <p:sp>
        <p:nvSpPr>
          <p:cNvPr id="44037" name="Text Box 5">
            <a:extLst>
              <a:ext uri="{FF2B5EF4-FFF2-40B4-BE49-F238E27FC236}">
                <a16:creationId xmlns:a16="http://schemas.microsoft.com/office/drawing/2014/main" id="{CF26BB95-6207-4E8A-A016-BC750E513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981075"/>
            <a:ext cx="709136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793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793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793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793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793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79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79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79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79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uk-UA" altLang="uk-UA" sz="2400">
                <a:solidFill>
                  <a:srgbClr val="CC6600"/>
                </a:solidFill>
                <a:latin typeface="Arial Narrow" panose="020B0606020202030204" pitchFamily="34" charset="0"/>
              </a:rPr>
              <a:t>СПОСІБ ДІЇ</a:t>
            </a:r>
          </a:p>
          <a:p>
            <a:r>
              <a:rPr lang="uk-UA" altLang="uk-UA" sz="2000">
                <a:latin typeface="Arial Narrow" panose="020B0606020202030204" pitchFamily="34" charset="0"/>
              </a:rPr>
              <a:t>ТОТРІЛ</a:t>
            </a:r>
            <a:r>
              <a:rPr lang="en-US" altLang="uk-UA" sz="2000" baseline="30000">
                <a:latin typeface="Arial Narrow" panose="020B0606020202030204" pitchFamily="34" charset="0"/>
              </a:rPr>
              <a:t>®</a:t>
            </a:r>
            <a:r>
              <a:rPr lang="uk-UA" altLang="uk-UA" sz="2000">
                <a:latin typeface="Arial Narrow" panose="020B0606020202030204" pitchFamily="34" charset="0"/>
              </a:rPr>
              <a:t>, к.е.</a:t>
            </a:r>
            <a:r>
              <a:rPr lang="uk-UA" altLang="uk-UA">
                <a:latin typeface="Arial Narrow" panose="020B0606020202030204" pitchFamily="34" charset="0"/>
              </a:rPr>
              <a:t> – </a:t>
            </a:r>
            <a:r>
              <a:rPr lang="uk-UA" altLang="uk-UA" sz="2000">
                <a:latin typeface="Arial Narrow" panose="020B0606020202030204" pitchFamily="34" charset="0"/>
              </a:rPr>
              <a:t>гербіцид контактної дії; </a:t>
            </a:r>
            <a:br>
              <a:rPr lang="uk-UA" altLang="uk-UA" sz="2000">
                <a:latin typeface="Arial Narrow" panose="020B0606020202030204" pitchFamily="34" charset="0"/>
              </a:rPr>
            </a:br>
            <a:r>
              <a:rPr lang="uk-UA" altLang="uk-UA" sz="2000">
                <a:latin typeface="Arial Narrow" panose="020B0606020202030204" pitchFamily="34" charset="0"/>
              </a:rPr>
              <a:t>                               </a:t>
            </a:r>
            <a:r>
              <a:rPr lang="uk-UA" altLang="uk-UA">
                <a:latin typeface="Arial Narrow" panose="020B0606020202030204" pitchFamily="34" charset="0"/>
              </a:rPr>
              <a:t>– </a:t>
            </a:r>
            <a:r>
              <a:rPr lang="uk-UA" altLang="uk-UA" sz="2000">
                <a:latin typeface="Arial Narrow" panose="020B0606020202030204" pitchFamily="34" charset="0"/>
              </a:rPr>
              <a:t>застосовується в період вегетації та </a:t>
            </a:r>
            <a:br>
              <a:rPr lang="uk-UA" altLang="uk-UA" sz="2000">
                <a:latin typeface="Arial Narrow" panose="020B0606020202030204" pitchFamily="34" charset="0"/>
              </a:rPr>
            </a:br>
            <a:r>
              <a:rPr lang="uk-UA" altLang="uk-UA" sz="2000">
                <a:latin typeface="Arial Narrow" panose="020B0606020202030204" pitchFamily="34" charset="0"/>
              </a:rPr>
              <a:t> </a:t>
            </a:r>
            <a:r>
              <a:rPr lang="uk-UA" altLang="uk-UA">
                <a:latin typeface="Arial Narrow" panose="020B0606020202030204" pitchFamily="34" charset="0"/>
              </a:rPr>
              <a:t>                                    </a:t>
            </a:r>
            <a:r>
              <a:rPr lang="uk-UA" altLang="uk-UA" sz="2000">
                <a:latin typeface="Arial Narrow" panose="020B0606020202030204" pitchFamily="34" charset="0"/>
              </a:rPr>
              <a:t>впливає на наземні органи бур</a:t>
            </a:r>
            <a:r>
              <a:rPr lang="en-US" altLang="uk-UA" sz="2000">
                <a:latin typeface="Arial Narrow" panose="020B0606020202030204" pitchFamily="34" charset="0"/>
              </a:rPr>
              <a:t>’</a:t>
            </a:r>
            <a:r>
              <a:rPr lang="uk-UA" altLang="uk-UA" sz="2000">
                <a:latin typeface="Arial Narrow" panose="020B0606020202030204" pitchFamily="34" charset="0"/>
              </a:rPr>
              <a:t>янів;                              										</a:t>
            </a:r>
            <a:r>
              <a:rPr lang="uk-UA" altLang="uk-UA">
                <a:latin typeface="Arial Narrow" panose="020B0606020202030204" pitchFamily="34" charset="0"/>
              </a:rPr>
              <a:t>– </a:t>
            </a:r>
            <a:r>
              <a:rPr lang="uk-UA" altLang="uk-UA" sz="2000">
                <a:latin typeface="Arial Narrow" panose="020B0606020202030204" pitchFamily="34" charset="0"/>
              </a:rPr>
              <a:t>пригнічує процеси фотосинтезу в бур</a:t>
            </a:r>
            <a:r>
              <a:rPr lang="en-US" altLang="uk-UA" sz="2000">
                <a:latin typeface="Arial Narrow" panose="020B0606020202030204" pitchFamily="34" charset="0"/>
              </a:rPr>
              <a:t>’</a:t>
            </a:r>
            <a:r>
              <a:rPr lang="uk-UA" altLang="uk-UA" sz="2000">
                <a:latin typeface="Arial Narrow" panose="020B0606020202030204" pitchFamily="34" charset="0"/>
              </a:rPr>
              <a:t>янах</a:t>
            </a:r>
            <a:endParaRPr lang="ru-RU" altLang="uk-UA" sz="2000">
              <a:latin typeface="Arial Narrow" panose="020B0606020202030204" pitchFamily="34" charset="0"/>
            </a:endParaRPr>
          </a:p>
        </p:txBody>
      </p:sp>
      <p:sp>
        <p:nvSpPr>
          <p:cNvPr id="44038" name="Text Box 6">
            <a:extLst>
              <a:ext uri="{FF2B5EF4-FFF2-40B4-BE49-F238E27FC236}">
                <a16:creationId xmlns:a16="http://schemas.microsoft.com/office/drawing/2014/main" id="{6E2F9B44-18E1-4DEF-8F4E-AFDE49EFD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2781300"/>
            <a:ext cx="7056438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825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825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825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825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825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2400">
                <a:solidFill>
                  <a:srgbClr val="CC6600"/>
                </a:solidFill>
                <a:latin typeface="Arial Narrow" panose="020B0606020202030204" pitchFamily="34" charset="0"/>
              </a:rPr>
              <a:t>СИМПТОМИ ГЕРБІЦИДНОЇ ДІЇ</a:t>
            </a:r>
            <a:r>
              <a:rPr lang="uk-UA" altLang="uk-UA">
                <a:solidFill>
                  <a:srgbClr val="CC6600"/>
                </a:solidFill>
                <a:latin typeface="Arial Narrow" panose="020B0606020202030204" pitchFamily="34" charset="0"/>
              </a:rPr>
              <a:t> </a:t>
            </a:r>
            <a:br>
              <a:rPr lang="uk-UA" altLang="uk-UA">
                <a:solidFill>
                  <a:srgbClr val="CC6600"/>
                </a:solidFill>
                <a:latin typeface="Arial Narrow" panose="020B0606020202030204" pitchFamily="34" charset="0"/>
              </a:rPr>
            </a:br>
            <a:r>
              <a:rPr lang="uk-UA" altLang="uk-UA" b="1">
                <a:latin typeface="Arial Narrow" panose="020B0606020202030204" pitchFamily="34" charset="0"/>
              </a:rPr>
              <a:t>	 </a:t>
            </a:r>
            <a:r>
              <a:rPr lang="uk-UA" altLang="uk-UA" sz="2000">
                <a:latin typeface="Arial Narrow" panose="020B0606020202030204" pitchFamily="34" charset="0"/>
              </a:rPr>
              <a:t>ТОТРІЛ</a:t>
            </a:r>
            <a:r>
              <a:rPr lang="en-US" altLang="uk-UA" sz="2000" baseline="30000">
                <a:latin typeface="Arial Narrow" panose="020B0606020202030204" pitchFamily="34" charset="0"/>
              </a:rPr>
              <a:t>®</a:t>
            </a:r>
            <a:r>
              <a:rPr lang="uk-UA" altLang="uk-UA" sz="2000">
                <a:latin typeface="Arial Narrow" panose="020B0606020202030204" pitchFamily="34" charset="0"/>
              </a:rPr>
              <a:t>, к.е. </a:t>
            </a:r>
            <a:r>
              <a:rPr lang="uk-UA" altLang="uk-UA">
                <a:latin typeface="Arial Narrow" panose="020B0606020202030204" pitchFamily="34" charset="0"/>
              </a:rPr>
              <a:t>–</a:t>
            </a:r>
            <a:r>
              <a:rPr lang="uk-UA" altLang="uk-UA" sz="2000">
                <a:latin typeface="Arial Narrow" panose="020B0606020202030204" pitchFamily="34" charset="0"/>
              </a:rPr>
              <a:t> проникає в рослину бур</a:t>
            </a:r>
            <a:r>
              <a:rPr lang="en-US" altLang="uk-UA" sz="2000">
                <a:latin typeface="Arial Narrow" panose="020B0606020202030204" pitchFamily="34" charset="0"/>
              </a:rPr>
              <a:t>’</a:t>
            </a:r>
            <a:r>
              <a:rPr lang="uk-UA" altLang="uk-UA" sz="2000">
                <a:latin typeface="Arial Narrow" panose="020B0606020202030204" pitchFamily="34" charset="0"/>
              </a:rPr>
              <a:t>яну протягом 1-2 годин </a:t>
            </a:r>
            <a:br>
              <a:rPr lang="uk-UA" altLang="uk-UA" sz="2000">
                <a:latin typeface="Arial Narrow" panose="020B0606020202030204" pitchFamily="34" charset="0"/>
              </a:rPr>
            </a:br>
            <a:r>
              <a:rPr lang="uk-UA" altLang="uk-UA" sz="2000">
                <a:latin typeface="Arial Narrow" panose="020B0606020202030204" pitchFamily="34" charset="0"/>
              </a:rPr>
              <a:t>                             </a:t>
            </a:r>
            <a:r>
              <a:rPr lang="uk-UA" altLang="uk-UA">
                <a:latin typeface="Arial Narrow" panose="020B0606020202030204" pitchFamily="34" charset="0"/>
              </a:rPr>
              <a:t>–</a:t>
            </a:r>
            <a:r>
              <a:rPr lang="uk-UA" altLang="uk-UA" sz="2000">
                <a:latin typeface="Arial Narrow" panose="020B0606020202030204" pitchFamily="34" charset="0"/>
              </a:rPr>
              <a:t> гербіцидний ефект помітний вже через </a:t>
            </a:r>
            <a:br>
              <a:rPr lang="uk-UA" altLang="uk-UA" sz="2000">
                <a:latin typeface="Arial Narrow" panose="020B0606020202030204" pitchFamily="34" charset="0"/>
              </a:rPr>
            </a:br>
            <a:r>
              <a:rPr lang="uk-UA" altLang="uk-UA" sz="2000">
                <a:latin typeface="Arial Narrow" panose="020B0606020202030204" pitchFamily="34" charset="0"/>
              </a:rPr>
              <a:t> 										декілька годин після обприскування.</a:t>
            </a:r>
          </a:p>
          <a:p>
            <a:pPr eaLnBrk="1" hangingPunct="1"/>
            <a:r>
              <a:rPr lang="uk-UA" altLang="uk-UA">
                <a:latin typeface="Arial Narrow" panose="020B0606020202030204" pitchFamily="34" charset="0"/>
              </a:rPr>
              <a:t>									 –</a:t>
            </a:r>
            <a:r>
              <a:rPr lang="uk-UA" altLang="uk-UA" sz="2000">
                <a:latin typeface="Arial Narrow" panose="020B0606020202030204" pitchFamily="34" charset="0"/>
              </a:rPr>
              <a:t> повне знищення бур</a:t>
            </a:r>
            <a:r>
              <a:rPr lang="en-US" altLang="uk-UA" sz="2000">
                <a:latin typeface="Arial Narrow" panose="020B0606020202030204" pitchFamily="34" charset="0"/>
              </a:rPr>
              <a:t>’</a:t>
            </a:r>
            <a:r>
              <a:rPr lang="uk-UA" altLang="uk-UA" sz="2000">
                <a:latin typeface="Arial Narrow" panose="020B0606020202030204" pitchFamily="34" charset="0"/>
              </a:rPr>
              <a:t>янів настає через </a:t>
            </a:r>
            <a:br>
              <a:rPr lang="uk-UA" altLang="uk-UA" sz="2000">
                <a:latin typeface="Arial Narrow" panose="020B0606020202030204" pitchFamily="34" charset="0"/>
              </a:rPr>
            </a:br>
            <a:r>
              <a:rPr lang="uk-UA" altLang="uk-UA" sz="2000">
                <a:latin typeface="Arial Narrow" panose="020B0606020202030204" pitchFamily="34" charset="0"/>
              </a:rPr>
              <a:t>                                 8-15 днів після обприскування</a:t>
            </a:r>
            <a:endParaRPr lang="ru-RU" altLang="uk-UA" sz="200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/>
      <p:bldP spid="440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Дата 2">
            <a:extLst>
              <a:ext uri="{FF2B5EF4-FFF2-40B4-BE49-F238E27FC236}">
                <a16:creationId xmlns:a16="http://schemas.microsoft.com/office/drawing/2014/main" id="{6FBD6C78-6832-4E6A-BF86-8455ED712D6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uk-UA" altLang="uk-UA" sz="800"/>
              <a:t>Томати</a:t>
            </a:r>
            <a:r>
              <a:rPr lang="en-US" altLang="uk-UA" sz="800"/>
              <a:t> • Slide </a:t>
            </a:r>
            <a:fld id="{5EC16284-E7E6-4B0B-9657-46763CA5BA59}" type="slidenum">
              <a:rPr lang="en-US" altLang="uk-UA" sz="800"/>
              <a:pPr/>
              <a:t>4</a:t>
            </a:fld>
            <a:endParaRPr lang="en-US" altLang="uk-UA" sz="8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9F104DE-E8C1-4F92-AE2B-1707C95BC4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93675"/>
            <a:ext cx="10515600" cy="1325563"/>
          </a:xfrm>
        </p:spPr>
        <p:txBody>
          <a:bodyPr/>
          <a:lstStyle/>
          <a:p>
            <a:pPr eaLnBrk="1" hangingPunct="1"/>
            <a:r>
              <a:rPr lang="ru-RU" altLang="uk-UA" dirty="0" err="1"/>
              <a:t>Боротьба</a:t>
            </a:r>
            <a:r>
              <a:rPr lang="ru-RU" altLang="uk-UA" dirty="0"/>
              <a:t> з бур</a:t>
            </a:r>
            <a:r>
              <a:rPr lang="en-US" altLang="uk-UA" dirty="0"/>
              <a:t>’</a:t>
            </a:r>
            <a:r>
              <a:rPr lang="ru-RU" altLang="uk-UA" dirty="0" err="1"/>
              <a:t>янами</a:t>
            </a:r>
            <a:endParaRPr lang="ru-RU" altLang="uk-UA" dirty="0"/>
          </a:p>
        </p:txBody>
      </p:sp>
      <p:sp>
        <p:nvSpPr>
          <p:cNvPr id="5124" name="Rectangle 8">
            <a:extLst>
              <a:ext uri="{FF2B5EF4-FFF2-40B4-BE49-F238E27FC236}">
                <a16:creationId xmlns:a16="http://schemas.microsoft.com/office/drawing/2014/main" id="{A5EC9C44-8C9E-4F7B-BDF9-57C5AE865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5603667"/>
            <a:ext cx="184731" cy="33855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ru-RU" altLang="uk-UA"/>
          </a:p>
        </p:txBody>
      </p:sp>
      <p:pic>
        <p:nvPicPr>
          <p:cNvPr id="1053720" name="Picture 24" descr="Shurica">
            <a:extLst>
              <a:ext uri="{FF2B5EF4-FFF2-40B4-BE49-F238E27FC236}">
                <a16:creationId xmlns:a16="http://schemas.microsoft.com/office/drawing/2014/main" id="{CAECD616-64B5-43AC-8C28-71689C5DE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5" y="5376864"/>
            <a:ext cx="11557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721" name="Picture 25" descr="Girshak">
            <a:extLst>
              <a:ext uri="{FF2B5EF4-FFF2-40B4-BE49-F238E27FC236}">
                <a16:creationId xmlns:a16="http://schemas.microsoft.com/office/drawing/2014/main" id="{E7EC95C8-F702-40D0-9500-E437AD5A2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9" y="5375276"/>
            <a:ext cx="827087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722" name="Picture 26" descr="Zabriy">
            <a:extLst>
              <a:ext uri="{FF2B5EF4-FFF2-40B4-BE49-F238E27FC236}">
                <a16:creationId xmlns:a16="http://schemas.microsoft.com/office/drawing/2014/main" id="{A407DF45-C930-43E6-A858-E5880F49A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6" y="5372100"/>
            <a:ext cx="10652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723" name="Picture 27">
            <a:extLst>
              <a:ext uri="{FF2B5EF4-FFF2-40B4-BE49-F238E27FC236}">
                <a16:creationId xmlns:a16="http://schemas.microsoft.com/office/drawing/2014/main" id="{6EB1EDDD-2CDD-4F43-8394-EF5727E84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1" y="5380038"/>
            <a:ext cx="11525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724" name="Picture 28">
            <a:extLst>
              <a:ext uri="{FF2B5EF4-FFF2-40B4-BE49-F238E27FC236}">
                <a16:creationId xmlns:a16="http://schemas.microsoft.com/office/drawing/2014/main" id="{B6004B19-CE65-4BED-BB38-774A39647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6" y="5380038"/>
            <a:ext cx="54927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725" name="Picture 29">
            <a:extLst>
              <a:ext uri="{FF2B5EF4-FFF2-40B4-BE49-F238E27FC236}">
                <a16:creationId xmlns:a16="http://schemas.microsoft.com/office/drawing/2014/main" id="{75C86C26-5D13-47A8-8A03-F88F8ABA2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5372100"/>
            <a:ext cx="800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726" name="Picture 30">
            <a:extLst>
              <a:ext uri="{FF2B5EF4-FFF2-40B4-BE49-F238E27FC236}">
                <a16:creationId xmlns:a16="http://schemas.microsoft.com/office/drawing/2014/main" id="{67613D3A-3234-430C-9330-FE1408A0F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1" y="5373688"/>
            <a:ext cx="950913" cy="79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32" name="Text Box 7">
            <a:extLst>
              <a:ext uri="{FF2B5EF4-FFF2-40B4-BE49-F238E27FC236}">
                <a16:creationId xmlns:a16="http://schemas.microsoft.com/office/drawing/2014/main" id="{A3B2FB24-FABA-44A7-B83D-E69AD2F81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2919414"/>
            <a:ext cx="3168650" cy="202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ru-RU" altLang="uk-UA">
                <a:latin typeface="Arial" panose="020B0604020202020204" pitchFamily="34" charset="0"/>
              </a:rPr>
              <a:t>70 г/кг метрибузин</a:t>
            </a:r>
            <a:r>
              <a:rPr lang="uk-UA" altLang="uk-UA">
                <a:latin typeface="Arial" panose="020B0604020202020204" pitchFamily="34" charset="0"/>
              </a:rPr>
              <a:t>у</a:t>
            </a:r>
            <a:endParaRPr lang="ru-RU" altLang="uk-UA">
              <a:latin typeface="Arial" panose="020B0604020202020204" pitchFamily="34" charset="0"/>
            </a:endParaRPr>
          </a:p>
          <a:p>
            <a:pPr eaLnBrk="1" hangingPunct="1">
              <a:spcAft>
                <a:spcPct val="30000"/>
              </a:spcAft>
            </a:pPr>
            <a:r>
              <a:rPr lang="ru-RU" altLang="uk-UA" b="1">
                <a:latin typeface="Arial" panose="020B0604020202020204" pitchFamily="34" charset="0"/>
              </a:rPr>
              <a:t>Упаковка:</a:t>
            </a:r>
            <a:r>
              <a:rPr lang="ru-RU" altLang="uk-UA" sz="1400" b="1">
                <a:latin typeface="Arial" panose="020B0604020202020204" pitchFamily="34" charset="0"/>
              </a:rPr>
              <a:t> </a:t>
            </a:r>
            <a:r>
              <a:rPr lang="ru-RU" altLang="uk-UA" b="1">
                <a:solidFill>
                  <a:srgbClr val="FF0000"/>
                </a:solidFill>
                <a:latin typeface="Arial" panose="020B0604020202020204" pitchFamily="34" charset="0"/>
              </a:rPr>
              <a:t>1 кг</a:t>
            </a:r>
          </a:p>
          <a:p>
            <a:pPr eaLnBrk="1" hangingPunct="1">
              <a:spcAft>
                <a:spcPct val="30000"/>
              </a:spcAft>
            </a:pPr>
            <a:r>
              <a:rPr lang="ru-RU" altLang="uk-UA" b="1">
                <a:latin typeface="Arial" panose="020B0604020202020204" pitchFamily="34" charset="0"/>
              </a:rPr>
              <a:t>Норма витрати:</a:t>
            </a:r>
            <a:r>
              <a:rPr lang="en-US" altLang="uk-UA" b="1">
                <a:latin typeface="Arial" panose="020B0604020202020204" pitchFamily="34" charset="0"/>
              </a:rPr>
              <a:t> </a:t>
            </a:r>
            <a:r>
              <a:rPr lang="ru-RU" altLang="uk-UA" b="1">
                <a:solidFill>
                  <a:srgbClr val="FF0000"/>
                </a:solidFill>
                <a:latin typeface="Arial" panose="020B0604020202020204" pitchFamily="34" charset="0"/>
              </a:rPr>
              <a:t>0,5</a:t>
            </a:r>
            <a:r>
              <a:rPr lang="en-US" altLang="uk-UA" b="1">
                <a:solidFill>
                  <a:srgbClr val="FF0000"/>
                </a:solidFill>
                <a:latin typeface="Arial" panose="020B0604020202020204" pitchFamily="34" charset="0"/>
              </a:rPr>
              <a:t>–</a:t>
            </a:r>
            <a:r>
              <a:rPr lang="ru-RU" altLang="uk-UA" b="1">
                <a:solidFill>
                  <a:srgbClr val="FF0000"/>
                </a:solidFill>
                <a:latin typeface="Arial" panose="020B0604020202020204" pitchFamily="34" charset="0"/>
              </a:rPr>
              <a:t>1,5 кг/га</a:t>
            </a:r>
            <a:br>
              <a:rPr lang="en-US" altLang="uk-UA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ru-RU" altLang="uk-UA">
                <a:latin typeface="Arial" panose="020B0604020202020204" pitchFamily="34" charset="0"/>
              </a:rPr>
              <a:t>(залежно від структури грунту)</a:t>
            </a:r>
          </a:p>
          <a:p>
            <a:pPr eaLnBrk="1" hangingPunct="1">
              <a:spcAft>
                <a:spcPct val="30000"/>
              </a:spcAft>
            </a:pPr>
            <a:r>
              <a:rPr lang="ru-RU" altLang="uk-UA" b="1">
                <a:latin typeface="Arial" panose="020B0604020202020204" pitchFamily="34" charset="0"/>
              </a:rPr>
              <a:t>Застосування:</a:t>
            </a:r>
            <a:r>
              <a:rPr lang="en-US" altLang="uk-UA" b="1">
                <a:latin typeface="Arial" panose="020B0604020202020204" pitchFamily="34" charset="0"/>
              </a:rPr>
              <a:t> </a:t>
            </a:r>
            <a:r>
              <a:rPr lang="ru-RU" altLang="uk-UA" b="1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r>
              <a:rPr lang="en-US" altLang="uk-UA" b="1">
                <a:solidFill>
                  <a:srgbClr val="FF0000"/>
                </a:solidFill>
                <a:latin typeface="Arial" panose="020B0604020202020204" pitchFamily="34" charset="0"/>
              </a:rPr>
              <a:t>–</a:t>
            </a:r>
            <a:r>
              <a:rPr lang="ru-RU" altLang="uk-UA" b="1">
                <a:solidFill>
                  <a:srgbClr val="FF0000"/>
                </a:solidFill>
                <a:latin typeface="Arial" panose="020B0604020202020204" pitchFamily="34" charset="0"/>
              </a:rPr>
              <a:t>2 рази</a:t>
            </a:r>
            <a:br>
              <a:rPr lang="en-US" altLang="uk-UA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ru-RU" altLang="uk-UA">
                <a:latin typeface="Arial" panose="020B0604020202020204" pitchFamily="34" charset="0"/>
              </a:rPr>
              <a:t>(досходове, післясходове</a:t>
            </a:r>
            <a:br>
              <a:rPr lang="en-US" altLang="uk-UA">
                <a:latin typeface="Arial" panose="020B0604020202020204" pitchFamily="34" charset="0"/>
              </a:rPr>
            </a:br>
            <a:r>
              <a:rPr lang="ru-RU" altLang="uk-UA">
                <a:latin typeface="Arial" panose="020B0604020202020204" pitchFamily="34" charset="0"/>
              </a:rPr>
              <a:t>або комбіноване)</a:t>
            </a:r>
          </a:p>
        </p:txBody>
      </p:sp>
      <p:sp>
        <p:nvSpPr>
          <p:cNvPr id="5133" name="Text Box 34">
            <a:extLst>
              <a:ext uri="{FF2B5EF4-FFF2-40B4-BE49-F238E27FC236}">
                <a16:creationId xmlns:a16="http://schemas.microsoft.com/office/drawing/2014/main" id="{9EF07C28-633D-45BF-A20B-E6FBCD5EA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052514"/>
            <a:ext cx="3240088" cy="234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Aft>
                <a:spcPct val="20000"/>
              </a:spcAft>
            </a:pPr>
            <a:r>
              <a:rPr lang="uk-UA" altLang="uk-UA" sz="1800" b="1">
                <a:solidFill>
                  <a:srgbClr val="FF0000"/>
                </a:solidFill>
                <a:latin typeface="Arial" panose="020B0604020202020204" pitchFamily="34" charset="0"/>
              </a:rPr>
              <a:t>ДВОДОЛЬНІ БУР</a:t>
            </a:r>
            <a:r>
              <a:rPr lang="en-US" altLang="uk-UA" sz="1800" b="1">
                <a:solidFill>
                  <a:srgbClr val="FF0000"/>
                </a:solidFill>
                <a:latin typeface="Arial" panose="020B0604020202020204" pitchFamily="34" charset="0"/>
              </a:rPr>
              <a:t>’</a:t>
            </a:r>
            <a:r>
              <a:rPr lang="uk-UA" altLang="uk-UA" sz="1800" b="1">
                <a:solidFill>
                  <a:srgbClr val="FF0000"/>
                </a:solidFill>
                <a:latin typeface="Arial" panose="020B0604020202020204" pitchFamily="34" charset="0"/>
              </a:rPr>
              <a:t>ЯНИ</a:t>
            </a:r>
          </a:p>
          <a:p>
            <a:pPr eaLnBrk="1" hangingPunct="1">
              <a:spcAft>
                <a:spcPct val="20000"/>
              </a:spcAft>
            </a:pPr>
            <a:r>
              <a:rPr lang="uk-UA" altLang="uk-UA" sz="1800">
                <a:latin typeface="Arial" panose="020B0604020202020204" pitchFamily="34" charset="0"/>
              </a:rPr>
              <a:t>Щириця, волошка синя, лобода, рутка лікарська, жабрій звичайний, ромашки, гірчаки, портулак городній, будяк жовтоцвітий, гірчиця польова, осот городній, зірочник середній та ін.</a:t>
            </a:r>
            <a:endParaRPr lang="ru-RU" altLang="uk-UA" sz="1800">
              <a:latin typeface="Arial" panose="020B0604020202020204" pitchFamily="34" charset="0"/>
            </a:endParaRPr>
          </a:p>
        </p:txBody>
      </p:sp>
      <p:sp>
        <p:nvSpPr>
          <p:cNvPr id="5134" name="Text Box 35">
            <a:extLst>
              <a:ext uri="{FF2B5EF4-FFF2-40B4-BE49-F238E27FC236}">
                <a16:creationId xmlns:a16="http://schemas.microsoft.com/office/drawing/2014/main" id="{D2E5B552-44D2-4FA5-8583-91404FA01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3636964"/>
            <a:ext cx="3168650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Aft>
                <a:spcPct val="20000"/>
              </a:spcAft>
            </a:pPr>
            <a:r>
              <a:rPr lang="uk-UA" altLang="uk-UA" sz="1800" b="1">
                <a:solidFill>
                  <a:srgbClr val="FF0000"/>
                </a:solidFill>
                <a:latin typeface="Arial" panose="020B0604020202020204" pitchFamily="34" charset="0"/>
              </a:rPr>
              <a:t>ОДНОДОЛЬНІ БУР</a:t>
            </a:r>
            <a:r>
              <a:rPr lang="en-US" altLang="uk-UA" sz="1800" b="1">
                <a:solidFill>
                  <a:srgbClr val="FF0000"/>
                </a:solidFill>
                <a:latin typeface="Arial" panose="020B0604020202020204" pitchFamily="34" charset="0"/>
              </a:rPr>
              <a:t>’</a:t>
            </a:r>
            <a:r>
              <a:rPr lang="uk-UA" altLang="uk-UA" sz="1800" b="1">
                <a:solidFill>
                  <a:srgbClr val="FF0000"/>
                </a:solidFill>
                <a:latin typeface="Arial" panose="020B0604020202020204" pitchFamily="34" charset="0"/>
              </a:rPr>
              <a:t>ЯНИ</a:t>
            </a:r>
          </a:p>
          <a:p>
            <a:pPr eaLnBrk="1" hangingPunct="1">
              <a:spcAft>
                <a:spcPct val="20000"/>
              </a:spcAft>
            </a:pPr>
            <a:r>
              <a:rPr lang="uk-UA" altLang="uk-UA" sz="1800">
                <a:latin typeface="Arial" panose="020B0604020202020204" pitchFamily="34" charset="0"/>
              </a:rPr>
              <a:t>Лисохвіст польовий, вівсюг, сить їстівна, куряче просо, селянське просо, пажитниця, мишій та ін.</a:t>
            </a:r>
            <a:endParaRPr lang="ru-RU" altLang="uk-UA" sz="1800">
              <a:latin typeface="Arial" panose="020B0604020202020204" pitchFamily="34" charset="0"/>
            </a:endParaRPr>
          </a:p>
        </p:txBody>
      </p:sp>
      <p:pic>
        <p:nvPicPr>
          <p:cNvPr id="5135" name="Picture 43" descr="sen-WG_bt_RGB-UKR">
            <a:extLst>
              <a:ext uri="{FF2B5EF4-FFF2-40B4-BE49-F238E27FC236}">
                <a16:creationId xmlns:a16="http://schemas.microsoft.com/office/drawing/2014/main" id="{7A755B0E-BDB3-4F45-90B6-69E9B8359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1"/>
            <a:ext cx="2576512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44" descr="IMG_4458">
            <a:extLst>
              <a:ext uri="{FF2B5EF4-FFF2-40B4-BE49-F238E27FC236}">
                <a16:creationId xmlns:a16="http://schemas.microsoft.com/office/drawing/2014/main" id="{AE65E22A-64CA-49E1-8FA7-E9F338D92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225" y="2781300"/>
            <a:ext cx="175895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37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37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3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53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53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537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53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53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53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53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53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53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53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53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53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53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53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537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53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53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53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537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3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53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53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537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53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53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>
            <a:extLst>
              <a:ext uri="{FF2B5EF4-FFF2-40B4-BE49-F238E27FC236}">
                <a16:creationId xmlns:a16="http://schemas.microsoft.com/office/drawing/2014/main" id="{2800FF68-576B-4B59-8EFE-D972C5B05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0805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uk-UA" sz="3200">
                <a:solidFill>
                  <a:srgbClr val="CC6600"/>
                </a:solidFill>
                <a:latin typeface="Arial Black" panose="020B0A04020102020204" pitchFamily="34" charset="0"/>
              </a:rPr>
              <a:t>Активна дія на найбільш важкі </a:t>
            </a:r>
            <a:br>
              <a:rPr lang="ru-RU" altLang="uk-UA" sz="3200">
                <a:solidFill>
                  <a:srgbClr val="CC6600"/>
                </a:solidFill>
                <a:latin typeface="Arial Black" panose="020B0A04020102020204" pitchFamily="34" charset="0"/>
              </a:rPr>
            </a:br>
            <a:r>
              <a:rPr lang="ru-RU" altLang="uk-UA" sz="3200">
                <a:solidFill>
                  <a:srgbClr val="CC6600"/>
                </a:solidFill>
                <a:latin typeface="Arial Black" panose="020B0A04020102020204" pitchFamily="34" charset="0"/>
              </a:rPr>
              <a:t>для контролю широколисті бур</a:t>
            </a:r>
            <a:r>
              <a:rPr lang="en-US" altLang="uk-UA" sz="3200">
                <a:solidFill>
                  <a:srgbClr val="CC6600"/>
                </a:solidFill>
                <a:latin typeface="Arial Black" panose="020B0A04020102020204" pitchFamily="34" charset="0"/>
              </a:rPr>
              <a:t>`</a:t>
            </a:r>
            <a:r>
              <a:rPr lang="uk-UA" altLang="uk-UA" sz="3200">
                <a:solidFill>
                  <a:srgbClr val="CC6600"/>
                </a:solidFill>
                <a:latin typeface="Arial Black" panose="020B0A04020102020204" pitchFamily="34" charset="0"/>
              </a:rPr>
              <a:t>яни:</a:t>
            </a:r>
            <a:endParaRPr lang="ru-RU" altLang="uk-UA" sz="3200">
              <a:solidFill>
                <a:srgbClr val="CC6600"/>
              </a:solidFill>
              <a:latin typeface="Arial Black" panose="020B0A04020102020204" pitchFamily="34" charset="0"/>
            </a:endParaRPr>
          </a:p>
        </p:txBody>
      </p:sp>
      <p:sp>
        <p:nvSpPr>
          <p:cNvPr id="46083" name="Text Box 3">
            <a:extLst>
              <a:ext uri="{FF2B5EF4-FFF2-40B4-BE49-F238E27FC236}">
                <a16:creationId xmlns:a16="http://schemas.microsoft.com/office/drawing/2014/main" id="{8F1A2414-628D-488B-B8DA-4C493CA81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916114"/>
            <a:ext cx="42481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2000">
                <a:latin typeface="Arial Narrow" panose="020B0606020202030204" pitchFamily="34" charset="0"/>
              </a:rPr>
              <a:t>Щириця</a:t>
            </a:r>
            <a:r>
              <a:rPr lang="en-US" altLang="uk-UA" sz="2000">
                <a:latin typeface="Arial Narrow" panose="020B0606020202030204" pitchFamily="34" charset="0"/>
              </a:rPr>
              <a:t>,</a:t>
            </a:r>
            <a:r>
              <a:rPr lang="uk-UA" altLang="uk-UA" sz="2000">
                <a:latin typeface="Arial Narrow" panose="020B0606020202030204" pitchFamily="34" charset="0"/>
              </a:rPr>
              <a:t>  Лобода біла</a:t>
            </a:r>
            <a:r>
              <a:rPr lang="en-US" altLang="uk-UA" sz="2000">
                <a:latin typeface="Arial Narrow" panose="020B0606020202030204" pitchFamily="34" charset="0"/>
              </a:rPr>
              <a:t>,</a:t>
            </a:r>
            <a:r>
              <a:rPr lang="uk-UA" altLang="uk-UA" sz="2000">
                <a:latin typeface="Arial Narrow" panose="020B0606020202030204" pitchFamily="34" charset="0"/>
              </a:rPr>
              <a:t>  </a:t>
            </a:r>
            <a:br>
              <a:rPr lang="uk-UA" altLang="uk-UA" sz="2000">
                <a:latin typeface="Arial Narrow" panose="020B0606020202030204" pitchFamily="34" charset="0"/>
              </a:rPr>
            </a:br>
            <a:r>
              <a:rPr lang="uk-UA" altLang="uk-UA" sz="2000">
                <a:latin typeface="Arial Narrow" panose="020B0606020202030204" pitchFamily="34" charset="0"/>
              </a:rPr>
              <a:t>Ромашка</a:t>
            </a:r>
            <a:r>
              <a:rPr lang="en-US" altLang="uk-UA" sz="2000">
                <a:latin typeface="Arial Narrow" panose="020B0606020202030204" pitchFamily="34" charset="0"/>
              </a:rPr>
              <a:t>,</a:t>
            </a:r>
            <a:r>
              <a:rPr lang="uk-UA" altLang="uk-UA" sz="2000">
                <a:latin typeface="Arial Narrow" panose="020B0606020202030204" pitchFamily="34" charset="0"/>
              </a:rPr>
              <a:t>  Паслін чорний</a:t>
            </a:r>
            <a:r>
              <a:rPr lang="en-US" altLang="uk-UA" sz="2000">
                <a:latin typeface="Arial Narrow" panose="020B0606020202030204" pitchFamily="34" charset="0"/>
              </a:rPr>
              <a:t>,</a:t>
            </a:r>
            <a:r>
              <a:rPr lang="uk-UA" altLang="uk-UA" sz="2000">
                <a:latin typeface="Arial Narrow" panose="020B0606020202030204" pitchFamily="34" charset="0"/>
              </a:rPr>
              <a:t>  </a:t>
            </a:r>
            <a:br>
              <a:rPr lang="uk-UA" altLang="uk-UA" sz="2000">
                <a:latin typeface="Arial Narrow" panose="020B0606020202030204" pitchFamily="34" charset="0"/>
              </a:rPr>
            </a:br>
            <a:r>
              <a:rPr lang="uk-UA" altLang="uk-UA" sz="2000">
                <a:latin typeface="Arial Narrow" panose="020B0606020202030204" pitchFamily="34" charset="0"/>
              </a:rPr>
              <a:t>Редька дика</a:t>
            </a:r>
            <a:r>
              <a:rPr lang="en-US" altLang="uk-UA" sz="2000">
                <a:latin typeface="Arial Narrow" panose="020B0606020202030204" pitchFamily="34" charset="0"/>
              </a:rPr>
              <a:t>,</a:t>
            </a:r>
            <a:r>
              <a:rPr lang="uk-UA" altLang="uk-UA" sz="2000">
                <a:latin typeface="Arial Narrow" panose="020B0606020202030204" pitchFamily="34" charset="0"/>
              </a:rPr>
              <a:t>  Мак дикий</a:t>
            </a:r>
            <a:r>
              <a:rPr lang="en-US" altLang="uk-UA" sz="2000">
                <a:latin typeface="Arial Narrow" panose="020B0606020202030204" pitchFamily="34" charset="0"/>
              </a:rPr>
              <a:t>,</a:t>
            </a:r>
            <a:r>
              <a:rPr lang="uk-UA" altLang="uk-UA" sz="2000">
                <a:latin typeface="Arial Narrow" panose="020B0606020202030204" pitchFamily="34" charset="0"/>
              </a:rPr>
              <a:t>  Вероніка</a:t>
            </a:r>
            <a:r>
              <a:rPr lang="en-US" altLang="uk-UA" sz="2000">
                <a:latin typeface="Arial Narrow" panose="020B0606020202030204" pitchFamily="34" charset="0"/>
              </a:rPr>
              <a:t>,</a:t>
            </a:r>
            <a:r>
              <a:rPr lang="uk-UA" altLang="uk-UA" sz="2000">
                <a:latin typeface="Arial Narrow" panose="020B0606020202030204" pitchFamily="34" charset="0"/>
              </a:rPr>
              <a:t> </a:t>
            </a:r>
            <a:br>
              <a:rPr lang="uk-UA" altLang="uk-UA" sz="2000">
                <a:latin typeface="Arial Narrow" panose="020B0606020202030204" pitchFamily="34" charset="0"/>
              </a:rPr>
            </a:br>
            <a:r>
              <a:rPr lang="uk-UA" altLang="uk-UA" sz="2000">
                <a:latin typeface="Arial Narrow" panose="020B0606020202030204" pitchFamily="34" charset="0"/>
              </a:rPr>
              <a:t>Жовтозілля звичайне</a:t>
            </a:r>
            <a:r>
              <a:rPr lang="en-US" altLang="uk-UA" sz="2000">
                <a:latin typeface="Arial Narrow" panose="020B0606020202030204" pitchFamily="34" charset="0"/>
              </a:rPr>
              <a:t>,</a:t>
            </a:r>
            <a:r>
              <a:rPr lang="uk-UA" altLang="uk-UA" sz="2000">
                <a:latin typeface="Arial Narrow" panose="020B0606020202030204" pitchFamily="34" charset="0"/>
              </a:rPr>
              <a:t>  Гірчиця польова</a:t>
            </a:r>
            <a:r>
              <a:rPr lang="en-US" altLang="uk-UA" sz="2000">
                <a:latin typeface="Arial Narrow" panose="020B0606020202030204" pitchFamily="34" charset="0"/>
              </a:rPr>
              <a:t>,</a:t>
            </a:r>
            <a:r>
              <a:rPr lang="uk-UA" altLang="uk-UA" sz="2000">
                <a:latin typeface="Arial Narrow" panose="020B0606020202030204" pitchFamily="34" charset="0"/>
              </a:rPr>
              <a:t> </a:t>
            </a:r>
            <a:br>
              <a:rPr lang="uk-UA" altLang="uk-UA" sz="2000">
                <a:latin typeface="Arial Narrow" panose="020B0606020202030204" pitchFamily="34" charset="0"/>
              </a:rPr>
            </a:br>
            <a:r>
              <a:rPr lang="uk-UA" altLang="uk-UA" sz="2000">
                <a:latin typeface="Arial Narrow" panose="020B0606020202030204" pitchFamily="34" charset="0"/>
              </a:rPr>
              <a:t>Кропива жалка</a:t>
            </a:r>
            <a:r>
              <a:rPr lang="en-US" altLang="uk-UA">
                <a:latin typeface="Arial Narrow" panose="020B0606020202030204" pitchFamily="34" charset="0"/>
              </a:rPr>
              <a:t>,</a:t>
            </a:r>
            <a:r>
              <a:rPr lang="uk-UA" altLang="uk-UA">
                <a:latin typeface="Arial Narrow" panose="020B0606020202030204" pitchFamily="34" charset="0"/>
              </a:rPr>
              <a:t>  </a:t>
            </a:r>
            <a:r>
              <a:rPr lang="uk-UA" altLang="uk-UA" sz="2000">
                <a:latin typeface="Arial Narrow" panose="020B0606020202030204" pitchFamily="34" charset="0"/>
              </a:rPr>
              <a:t>Лутига розлога</a:t>
            </a:r>
            <a:r>
              <a:rPr lang="en-US" altLang="uk-UA" sz="2000">
                <a:latin typeface="Arial Narrow" panose="020B0606020202030204" pitchFamily="34" charset="0"/>
              </a:rPr>
              <a:t>,</a:t>
            </a:r>
            <a:r>
              <a:rPr lang="uk-UA" altLang="uk-UA" sz="2000">
                <a:latin typeface="Arial Narrow" panose="020B0606020202030204" pitchFamily="34" charset="0"/>
              </a:rPr>
              <a:t>  Грицики</a:t>
            </a:r>
          </a:p>
          <a:p>
            <a:pPr eaLnBrk="1" hangingPunct="1"/>
            <a:r>
              <a:rPr lang="uk-UA" altLang="uk-UA">
                <a:latin typeface="Arial Narrow" panose="020B0606020202030204" pitchFamily="34" charset="0"/>
              </a:rPr>
              <a:t>Гірчак березковидний</a:t>
            </a:r>
            <a:r>
              <a:rPr lang="en-US" altLang="uk-UA">
                <a:latin typeface="Arial Narrow" panose="020B0606020202030204" pitchFamily="34" charset="0"/>
              </a:rPr>
              <a:t> </a:t>
            </a:r>
            <a:r>
              <a:rPr lang="uk-UA" altLang="uk-UA">
                <a:latin typeface="Arial Narrow" panose="020B0606020202030204" pitchFamily="34" charset="0"/>
              </a:rPr>
              <a:t>, Зірочник середній</a:t>
            </a:r>
            <a:r>
              <a:rPr lang="en-US" altLang="uk-UA" sz="2000">
                <a:latin typeface="Arial Narrow" panose="020B0606020202030204" pitchFamily="34" charset="0"/>
              </a:rPr>
              <a:t>  </a:t>
            </a:r>
            <a:endParaRPr lang="ru-RU" altLang="uk-UA" sz="2000">
              <a:latin typeface="Arial Narrow" panose="020B0606020202030204" pitchFamily="34" charset="0"/>
            </a:endParaRPr>
          </a:p>
        </p:txBody>
      </p:sp>
      <p:sp>
        <p:nvSpPr>
          <p:cNvPr id="46084" name="Text Box 4">
            <a:extLst>
              <a:ext uri="{FF2B5EF4-FFF2-40B4-BE49-F238E27FC236}">
                <a16:creationId xmlns:a16="http://schemas.microsoft.com/office/drawing/2014/main" id="{0857637E-3604-4245-A218-97C702997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2205038"/>
            <a:ext cx="4248150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2000">
                <a:latin typeface="Arial Narrow" panose="020B0606020202030204" pitchFamily="34" charset="0"/>
              </a:rPr>
              <a:t>Берізка польова</a:t>
            </a:r>
            <a:r>
              <a:rPr lang="en-US" altLang="uk-UA" sz="2000">
                <a:latin typeface="Arial Narrow" panose="020B0606020202030204" pitchFamily="34" charset="0"/>
              </a:rPr>
              <a:t>,</a:t>
            </a:r>
            <a:r>
              <a:rPr lang="uk-UA" altLang="uk-UA" sz="2000">
                <a:latin typeface="Arial Narrow" panose="020B0606020202030204" pitchFamily="34" charset="0"/>
              </a:rPr>
              <a:t> Кропива </a:t>
            </a:r>
            <a:r>
              <a:rPr lang="uk-UA" altLang="uk-UA">
                <a:latin typeface="Arial Narrow" panose="020B0606020202030204" pitchFamily="34" charset="0"/>
              </a:rPr>
              <a:t>глуха</a:t>
            </a:r>
            <a:r>
              <a:rPr lang="en-US" altLang="uk-UA">
                <a:latin typeface="Arial Narrow" panose="020B0606020202030204" pitchFamily="34" charset="0"/>
              </a:rPr>
              <a:t>,</a:t>
            </a:r>
            <a:br>
              <a:rPr lang="uk-UA" altLang="uk-UA" sz="2000">
                <a:latin typeface="Arial Narrow" panose="020B0606020202030204" pitchFamily="34" charset="0"/>
              </a:rPr>
            </a:br>
            <a:r>
              <a:rPr lang="uk-UA" altLang="uk-UA" sz="2000">
                <a:latin typeface="Arial Narrow" panose="020B0606020202030204" pitchFamily="34" charset="0"/>
              </a:rPr>
              <a:t>Щириця звичайна</a:t>
            </a:r>
            <a:r>
              <a:rPr lang="en-US" altLang="uk-UA" sz="2000">
                <a:latin typeface="Arial Narrow" panose="020B0606020202030204" pitchFamily="34" charset="0"/>
              </a:rPr>
              <a:t>,</a:t>
            </a:r>
            <a:r>
              <a:rPr lang="uk-UA" altLang="uk-UA" sz="2000">
                <a:latin typeface="Arial Narrow" panose="020B0606020202030204" pitchFamily="34" charset="0"/>
              </a:rPr>
              <a:t> Рутка лікарська, </a:t>
            </a:r>
            <a:br>
              <a:rPr lang="uk-UA" altLang="uk-UA" sz="2000">
                <a:latin typeface="Arial Narrow" panose="020B0606020202030204" pitchFamily="34" charset="0"/>
              </a:rPr>
            </a:br>
            <a:r>
              <a:rPr lang="uk-UA" altLang="uk-UA" sz="2000">
                <a:latin typeface="Arial Narrow" panose="020B0606020202030204" pitchFamily="34" charset="0"/>
              </a:rPr>
              <a:t>Фіалка польова, </a:t>
            </a:r>
            <a:r>
              <a:rPr lang="uk-UA" altLang="uk-UA">
                <a:latin typeface="Arial Narrow" panose="020B0606020202030204" pitchFamily="34" charset="0"/>
              </a:rPr>
              <a:t>Підмаренник чіпкий,</a:t>
            </a:r>
            <a:endParaRPr lang="uk-UA" altLang="uk-UA" sz="2000">
              <a:latin typeface="Arial Narrow" panose="020B0606020202030204" pitchFamily="34" charset="0"/>
            </a:endParaRPr>
          </a:p>
          <a:p>
            <a:pPr eaLnBrk="1" hangingPunct="1"/>
            <a:r>
              <a:rPr lang="ru-RU" altLang="uk-UA">
                <a:latin typeface="Arial Narrow" panose="020B0606020202030204" pitchFamily="34" charset="0"/>
              </a:rPr>
              <a:t>Жабрій, </a:t>
            </a:r>
            <a:r>
              <a:rPr lang="uk-UA" altLang="uk-UA">
                <a:latin typeface="Arial Narrow" panose="020B0606020202030204" pitchFamily="34" charset="0"/>
              </a:rPr>
              <a:t>Кропива жалка</a:t>
            </a:r>
            <a:r>
              <a:rPr lang="en-US" altLang="uk-UA">
                <a:latin typeface="Arial Narrow" panose="020B0606020202030204" pitchFamily="34" charset="0"/>
              </a:rPr>
              <a:t>,</a:t>
            </a:r>
            <a:r>
              <a:rPr lang="uk-UA" altLang="uk-UA">
                <a:latin typeface="Arial Narrow" panose="020B0606020202030204" pitchFamily="34" charset="0"/>
              </a:rPr>
              <a:t> </a:t>
            </a:r>
            <a:r>
              <a:rPr lang="ru-RU" altLang="uk-UA">
                <a:latin typeface="Arial Narrow" panose="020B0606020202030204" pitchFamily="34" charset="0"/>
              </a:rPr>
              <a:t>Гірчак жорсткий</a:t>
            </a:r>
            <a:endParaRPr lang="ru-RU" altLang="uk-UA" sz="2000">
              <a:latin typeface="Arial Narrow" panose="020B0606020202030204" pitchFamily="34" charset="0"/>
            </a:endParaRPr>
          </a:p>
        </p:txBody>
      </p:sp>
      <p:sp>
        <p:nvSpPr>
          <p:cNvPr id="46085" name="Text Box 5">
            <a:extLst>
              <a:ext uri="{FF2B5EF4-FFF2-40B4-BE49-F238E27FC236}">
                <a16:creationId xmlns:a16="http://schemas.microsoft.com/office/drawing/2014/main" id="{4731D054-93BD-44A5-AA47-50963B9EC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4076700"/>
            <a:ext cx="3890962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uk-UA" sz="2800">
                <a:latin typeface="Arial Black" panose="020B0A04020102020204" pitchFamily="34" charset="0"/>
              </a:rPr>
              <a:t>ЧУТЛИВІ</a:t>
            </a:r>
          </a:p>
          <a:p>
            <a:pPr eaLnBrk="1" hangingPunct="1"/>
            <a:r>
              <a:rPr lang="uk-UA" altLang="uk-UA">
                <a:latin typeface="Arial Black" panose="020B0A04020102020204" pitchFamily="34" charset="0"/>
              </a:rPr>
              <a:t>(до 3 пар справжніх листків)</a:t>
            </a:r>
            <a:endParaRPr lang="ru-RU" altLang="uk-UA">
              <a:latin typeface="Arial Black" panose="020B0A04020102020204" pitchFamily="34" charset="0"/>
            </a:endParaRPr>
          </a:p>
        </p:txBody>
      </p:sp>
      <p:sp>
        <p:nvSpPr>
          <p:cNvPr id="46086" name="Text Box 6">
            <a:extLst>
              <a:ext uri="{FF2B5EF4-FFF2-40B4-BE49-F238E27FC236}">
                <a16:creationId xmlns:a16="http://schemas.microsoft.com/office/drawing/2014/main" id="{505152C9-55C3-48D4-B84B-FA2EA2C61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4076700"/>
            <a:ext cx="4000500" cy="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uk-UA" sz="2800">
                <a:latin typeface="Arial Black" panose="020B0A04020102020204" pitchFamily="34" charset="0"/>
              </a:rPr>
              <a:t>ПОМІРНО ЧУТЛИВІ</a:t>
            </a:r>
          </a:p>
          <a:p>
            <a:pPr eaLnBrk="1" hangingPunct="1"/>
            <a:r>
              <a:rPr lang="uk-UA" altLang="uk-UA" sz="1600">
                <a:latin typeface="Arial Black" panose="020B0A04020102020204" pitchFamily="34" charset="0"/>
              </a:rPr>
              <a:t>(до 2 пар справжніх листків)</a:t>
            </a:r>
            <a:endParaRPr lang="ru-RU" altLang="uk-UA" sz="1600">
              <a:latin typeface="Arial Black" panose="020B0A04020102020204" pitchFamily="34" charset="0"/>
            </a:endParaRPr>
          </a:p>
        </p:txBody>
      </p:sp>
      <p:grpSp>
        <p:nvGrpSpPr>
          <p:cNvPr id="46087" name="Group 7">
            <a:extLst>
              <a:ext uri="{FF2B5EF4-FFF2-40B4-BE49-F238E27FC236}">
                <a16:creationId xmlns:a16="http://schemas.microsoft.com/office/drawing/2014/main" id="{0EF0F4CD-F953-40CF-9E04-BE631013ADCD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15888"/>
            <a:ext cx="7905750" cy="730250"/>
            <a:chOff x="0" y="73"/>
            <a:chExt cx="4980" cy="460"/>
          </a:xfrm>
        </p:grpSpPr>
        <p:pic>
          <p:nvPicPr>
            <p:cNvPr id="11272" name="Picture 8" descr="01">
              <a:extLst>
                <a:ext uri="{FF2B5EF4-FFF2-40B4-BE49-F238E27FC236}">
                  <a16:creationId xmlns:a16="http://schemas.microsoft.com/office/drawing/2014/main" id="{84DCEF2D-A960-4485-BFD0-AE2B678273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3"/>
              <a:ext cx="4980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3" name="Text Box 9">
              <a:extLst>
                <a:ext uri="{FF2B5EF4-FFF2-40B4-BE49-F238E27FC236}">
                  <a16:creationId xmlns:a16="http://schemas.microsoft.com/office/drawing/2014/main" id="{7974BD80-5DAD-4340-9852-6EFA85501E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117"/>
              <a:ext cx="464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uk-UA" altLang="uk-UA" sz="3200" b="1">
                  <a:solidFill>
                    <a:schemeClr val="bg1"/>
                  </a:solidFill>
                </a:rPr>
                <a:t>ШИРОКИЙ </a:t>
              </a:r>
              <a:r>
                <a:rPr lang="ru-RU" altLang="uk-UA" sz="3200" b="1">
                  <a:solidFill>
                    <a:schemeClr val="bg1"/>
                  </a:solidFill>
                </a:rPr>
                <a:t>СПЕКТР ДІЇ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FB1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FB1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FB1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FB1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3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FB1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FB1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46083" grpId="0"/>
      <p:bldP spid="46084" grpId="0"/>
      <p:bldP spid="46085" grpId="0"/>
      <p:bldP spid="4608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>
            <a:extLst>
              <a:ext uri="{FF2B5EF4-FFF2-40B4-BE49-F238E27FC236}">
                <a16:creationId xmlns:a16="http://schemas.microsoft.com/office/drawing/2014/main" id="{2E6A37E0-56F8-468F-8181-2452154B3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2349500"/>
            <a:ext cx="1296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71500">
              <a:defRPr>
                <a:solidFill>
                  <a:schemeClr val="tx1"/>
                </a:solidFill>
                <a:latin typeface="Arial" charset="0"/>
              </a:defRPr>
            </a:lvl2pPr>
            <a:lvl3pPr marL="1143000">
              <a:defRPr>
                <a:solidFill>
                  <a:schemeClr val="tx1"/>
                </a:solidFill>
                <a:latin typeface="Arial" charset="0"/>
              </a:defRPr>
            </a:lvl3pPr>
            <a:lvl4pPr marL="1714500">
              <a:defRPr>
                <a:solidFill>
                  <a:schemeClr val="tx1"/>
                </a:solidFill>
                <a:latin typeface="Arial" charset="0"/>
              </a:defRPr>
            </a:lvl4pPr>
            <a:lvl5pPr marL="2286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uk-UA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АБО</a:t>
            </a:r>
            <a:endParaRPr lang="ru-RU" sz="24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48131" name="Text Box 3">
            <a:extLst>
              <a:ext uri="{FF2B5EF4-FFF2-40B4-BE49-F238E27FC236}">
                <a16:creationId xmlns:a16="http://schemas.microsoft.com/office/drawing/2014/main" id="{DF78474E-EEAD-47C2-9CA5-C04678E4B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4556125"/>
            <a:ext cx="8748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26E5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400" b="1">
                <a:solidFill>
                  <a:srgbClr val="CC6600"/>
                </a:solidFill>
              </a:rPr>
              <a:t>Норма витрати робочої рідини становить</a:t>
            </a:r>
            <a:r>
              <a:rPr lang="en-US" altLang="uk-UA" sz="2400" b="1">
                <a:solidFill>
                  <a:srgbClr val="CC6600"/>
                </a:solidFill>
              </a:rPr>
              <a:t> </a:t>
            </a:r>
            <a:r>
              <a:rPr lang="uk-UA" altLang="uk-UA" sz="2400" b="1">
                <a:solidFill>
                  <a:srgbClr val="CC6600"/>
                </a:solidFill>
              </a:rPr>
              <a:t>400-600 л/га</a:t>
            </a:r>
            <a:endParaRPr lang="ru-RU" altLang="uk-UA" sz="2400" b="1">
              <a:solidFill>
                <a:srgbClr val="CC6600"/>
              </a:solidFill>
            </a:endParaRP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2EAC3DE9-0335-4437-87F5-2AB7B81CC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908051"/>
            <a:ext cx="8748713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26E5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uk-UA"/>
          </a:p>
        </p:txBody>
      </p:sp>
      <p:grpSp>
        <p:nvGrpSpPr>
          <p:cNvPr id="48133" name="Group 5">
            <a:extLst>
              <a:ext uri="{FF2B5EF4-FFF2-40B4-BE49-F238E27FC236}">
                <a16:creationId xmlns:a16="http://schemas.microsoft.com/office/drawing/2014/main" id="{492A7911-63E7-4E7C-8416-DF6C4A7B0340}"/>
              </a:ext>
            </a:extLst>
          </p:cNvPr>
          <p:cNvGrpSpPr>
            <a:grpSpLocks/>
          </p:cNvGrpSpPr>
          <p:nvPr/>
        </p:nvGrpSpPr>
        <p:grpSpPr bwMode="auto">
          <a:xfrm>
            <a:off x="2387600" y="1557338"/>
            <a:ext cx="6515100" cy="868362"/>
            <a:chOff x="544" y="1071"/>
            <a:chExt cx="4104" cy="547"/>
          </a:xfrm>
        </p:grpSpPr>
        <p:sp>
          <p:nvSpPr>
            <p:cNvPr id="12307" name="Text Box 6">
              <a:extLst>
                <a:ext uri="{FF2B5EF4-FFF2-40B4-BE49-F238E27FC236}">
                  <a16:creationId xmlns:a16="http://schemas.microsoft.com/office/drawing/2014/main" id="{0039520F-3E4B-40E7-B8F4-6F509933FC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9" y="1253"/>
              <a:ext cx="194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uk-UA" altLang="uk-UA" sz="3200">
                  <a:solidFill>
                    <a:srgbClr val="CC6600"/>
                  </a:solidFill>
                  <a:latin typeface="Arial Black" panose="020B0A04020102020204" pitchFamily="34" charset="0"/>
                </a:rPr>
                <a:t>1,5-3,0 л/га</a:t>
              </a:r>
              <a:endParaRPr lang="ru-RU" altLang="uk-UA" sz="3200">
                <a:solidFill>
                  <a:srgbClr val="CC66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308" name="Text Box 7">
              <a:extLst>
                <a:ext uri="{FF2B5EF4-FFF2-40B4-BE49-F238E27FC236}">
                  <a16:creationId xmlns:a16="http://schemas.microsoft.com/office/drawing/2014/main" id="{F65F4218-0BE2-40BD-AD0A-C1275564D9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" y="1343"/>
              <a:ext cx="216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uk-UA" altLang="uk-UA" b="1">
                  <a:solidFill>
                    <a:schemeClr val="tx2"/>
                  </a:solidFill>
                  <a:latin typeface="Arial Narrow" panose="020B0606020202030204" pitchFamily="34" charset="0"/>
                </a:rPr>
                <a:t>з фази 2 листків до фази 6 листків</a:t>
              </a:r>
              <a:endParaRPr lang="ru-RU" altLang="uk-UA" b="1">
                <a:solidFill>
                  <a:schemeClr val="tx2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309" name="Text Box 8">
              <a:extLst>
                <a:ext uri="{FF2B5EF4-FFF2-40B4-BE49-F238E27FC236}">
                  <a16:creationId xmlns:a16="http://schemas.microsoft.com/office/drawing/2014/main" id="{7787D923-1EE8-4568-B6F9-A17F089B82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" y="1071"/>
              <a:ext cx="1367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uk-UA" altLang="uk-UA" sz="3200" b="1">
                  <a:solidFill>
                    <a:srgbClr val="CC6600"/>
                  </a:solidFill>
                  <a:latin typeface="Arial Narrow" panose="020B0606020202030204" pitchFamily="34" charset="0"/>
                </a:rPr>
                <a:t>одноразово</a:t>
              </a:r>
              <a:endParaRPr lang="ru-RU" altLang="uk-UA" sz="3200" b="1">
                <a:solidFill>
                  <a:srgbClr val="CC660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48137" name="Group 9">
            <a:extLst>
              <a:ext uri="{FF2B5EF4-FFF2-40B4-BE49-F238E27FC236}">
                <a16:creationId xmlns:a16="http://schemas.microsoft.com/office/drawing/2014/main" id="{D8E55328-6FCA-45ED-92C6-467BB5245258}"/>
              </a:ext>
            </a:extLst>
          </p:cNvPr>
          <p:cNvGrpSpPr>
            <a:grpSpLocks/>
          </p:cNvGrpSpPr>
          <p:nvPr/>
        </p:nvGrpSpPr>
        <p:grpSpPr bwMode="auto">
          <a:xfrm>
            <a:off x="2063751" y="836614"/>
            <a:ext cx="7559675" cy="3654425"/>
            <a:chOff x="340" y="527"/>
            <a:chExt cx="4762" cy="2302"/>
          </a:xfrm>
        </p:grpSpPr>
        <p:sp>
          <p:nvSpPr>
            <p:cNvPr id="12304" name="Text Box 10">
              <a:extLst>
                <a:ext uri="{FF2B5EF4-FFF2-40B4-BE49-F238E27FC236}">
                  <a16:creationId xmlns:a16="http://schemas.microsoft.com/office/drawing/2014/main" id="{50FD29C8-7B4C-48ED-9BC2-D711EB40F0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" y="527"/>
              <a:ext cx="476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uk-UA" altLang="uk-UA" sz="2800" b="1">
                  <a:solidFill>
                    <a:srgbClr val="CC6600"/>
                  </a:solidFill>
                  <a:latin typeface="Arial Narrow" panose="020B0606020202030204" pitchFamily="34" charset="0"/>
                </a:rPr>
                <a:t>Цибуля всіх генерацій (крім цибулі на перо):</a:t>
              </a:r>
              <a:endParaRPr lang="ru-RU" altLang="uk-UA" sz="2800" b="1">
                <a:solidFill>
                  <a:srgbClr val="CC66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305" name="Text Box 11">
              <a:extLst>
                <a:ext uri="{FF2B5EF4-FFF2-40B4-BE49-F238E27FC236}">
                  <a16:creationId xmlns:a16="http://schemas.microsoft.com/office/drawing/2014/main" id="{075B488F-A362-4ABF-A971-97153F46A3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" y="845"/>
              <a:ext cx="14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uk-UA" altLang="uk-UA" sz="2000" b="1">
                  <a:solidFill>
                    <a:schemeClr val="tx2"/>
                  </a:solidFill>
                  <a:latin typeface="Arial Narrow" panose="020B0606020202030204" pitchFamily="34" charset="0"/>
                </a:rPr>
                <a:t>Обробіток культури</a:t>
              </a:r>
              <a:endParaRPr lang="ru-RU" altLang="uk-UA" sz="2000" b="1">
                <a:solidFill>
                  <a:schemeClr val="tx2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2306" name="Picture 12" descr="Onion03">
              <a:extLst>
                <a:ext uri="{FF2B5EF4-FFF2-40B4-BE49-F238E27FC236}">
                  <a16:creationId xmlns:a16="http://schemas.microsoft.com/office/drawing/2014/main" id="{8CAC3BD8-2D04-4729-A0A7-B9AE94501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1480"/>
              <a:ext cx="1769" cy="1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5" name="Picture 13" descr="018">
            <a:extLst>
              <a:ext uri="{FF2B5EF4-FFF2-40B4-BE49-F238E27FC236}">
                <a16:creationId xmlns:a16="http://schemas.microsoft.com/office/drawing/2014/main" id="{3D4F9C34-E08E-4CE0-9E9B-3139B6ED6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981076"/>
            <a:ext cx="177641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 Box 14">
            <a:extLst>
              <a:ext uri="{FF2B5EF4-FFF2-40B4-BE49-F238E27FC236}">
                <a16:creationId xmlns:a16="http://schemas.microsoft.com/office/drawing/2014/main" id="{ACC217EC-5977-4E6C-8149-58EC2F4A7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5" y="4083050"/>
            <a:ext cx="5041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uk-UA" altLang="uk-UA">
                <a:solidFill>
                  <a:srgbClr val="FF0000"/>
                </a:solidFill>
                <a:latin typeface="Arial Black" panose="020B0A04020102020204" pitchFamily="34" charset="0"/>
              </a:rPr>
              <a:t>Загальна кількість препарату не повинна перевищувати 2,8 – 3 л/га !</a:t>
            </a:r>
            <a:endParaRPr lang="ru-RU" altLang="uk-UA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2297" name="Group 15">
            <a:extLst>
              <a:ext uri="{FF2B5EF4-FFF2-40B4-BE49-F238E27FC236}">
                <a16:creationId xmlns:a16="http://schemas.microsoft.com/office/drawing/2014/main" id="{23E2E5F9-EA46-4C0C-B991-99B26BFABA8F}"/>
              </a:ext>
            </a:extLst>
          </p:cNvPr>
          <p:cNvGrpSpPr>
            <a:grpSpLocks/>
          </p:cNvGrpSpPr>
          <p:nvPr/>
        </p:nvGrpSpPr>
        <p:grpSpPr bwMode="auto">
          <a:xfrm>
            <a:off x="4800601" y="2781300"/>
            <a:ext cx="5292725" cy="1360488"/>
            <a:chOff x="2131" y="1934"/>
            <a:chExt cx="3334" cy="857"/>
          </a:xfrm>
        </p:grpSpPr>
        <p:sp>
          <p:nvSpPr>
            <p:cNvPr id="12301" name="Text Box 16">
              <a:extLst>
                <a:ext uri="{FF2B5EF4-FFF2-40B4-BE49-F238E27FC236}">
                  <a16:creationId xmlns:a16="http://schemas.microsoft.com/office/drawing/2014/main" id="{A19C486E-3424-4CCD-B063-FD41987495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1" y="2206"/>
              <a:ext cx="333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uk-UA" altLang="uk-UA" b="1">
                  <a:solidFill>
                    <a:schemeClr val="tx2"/>
                  </a:solidFill>
                  <a:latin typeface="Arial Narrow" panose="020B0606020202030204" pitchFamily="34" charset="0"/>
                </a:rPr>
                <a:t>- перше обприскування - в фазу 1-2 листків культури</a:t>
              </a:r>
              <a:endParaRPr lang="ru-RU" altLang="uk-UA" b="1">
                <a:solidFill>
                  <a:schemeClr val="tx2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302" name="Text Box 17">
              <a:extLst>
                <a:ext uri="{FF2B5EF4-FFF2-40B4-BE49-F238E27FC236}">
                  <a16:creationId xmlns:a16="http://schemas.microsoft.com/office/drawing/2014/main" id="{1459F955-EAE9-4493-B056-D6130881E3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1" y="2387"/>
              <a:ext cx="333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uk-UA" altLang="uk-UA" b="1">
                  <a:solidFill>
                    <a:schemeClr val="tx2"/>
                  </a:solidFill>
                  <a:latin typeface="Arial Narrow" panose="020B0606020202030204" pitchFamily="34" charset="0"/>
                </a:rPr>
                <a:t>- друге і подальші обприскування - по мірі відростання бур</a:t>
              </a:r>
              <a:r>
                <a:rPr lang="en-US" altLang="uk-UA" b="1">
                  <a:solidFill>
                    <a:schemeClr val="tx2"/>
                  </a:solidFill>
                  <a:latin typeface="Arial Narrow" panose="020B0606020202030204" pitchFamily="34" charset="0"/>
                </a:rPr>
                <a:t>’</a:t>
              </a:r>
              <a:r>
                <a:rPr lang="uk-UA" altLang="uk-UA" b="1">
                  <a:solidFill>
                    <a:schemeClr val="tx2"/>
                  </a:solidFill>
                  <a:latin typeface="Arial Narrow" panose="020B0606020202030204" pitchFamily="34" charset="0"/>
                </a:rPr>
                <a:t>янів</a:t>
              </a:r>
              <a:endParaRPr lang="ru-RU" altLang="uk-UA" b="1">
                <a:solidFill>
                  <a:schemeClr val="tx2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303" name="Text Box 18">
              <a:extLst>
                <a:ext uri="{FF2B5EF4-FFF2-40B4-BE49-F238E27FC236}">
                  <a16:creationId xmlns:a16="http://schemas.microsoft.com/office/drawing/2014/main" id="{14CF91E0-7AEE-4C75-83FF-FABC8E791E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1" y="1934"/>
              <a:ext cx="237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uk-UA" altLang="uk-UA" sz="3200" b="1">
                  <a:solidFill>
                    <a:srgbClr val="CC6600"/>
                  </a:solidFill>
                  <a:latin typeface="Arial Narrow" panose="020B0606020202030204" pitchFamily="34" charset="0"/>
                </a:rPr>
                <a:t>Подрібнене внесення</a:t>
              </a:r>
              <a:endParaRPr lang="ru-RU" altLang="uk-UA" sz="3200" b="1">
                <a:solidFill>
                  <a:srgbClr val="CC660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48147" name="Group 19">
            <a:extLst>
              <a:ext uri="{FF2B5EF4-FFF2-40B4-BE49-F238E27FC236}">
                <a16:creationId xmlns:a16="http://schemas.microsoft.com/office/drawing/2014/main" id="{F2013422-76DA-4CE6-8FD5-1B77D8BE6A16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88913"/>
            <a:ext cx="7905750" cy="730250"/>
            <a:chOff x="0" y="73"/>
            <a:chExt cx="4980" cy="460"/>
          </a:xfrm>
        </p:grpSpPr>
        <p:pic>
          <p:nvPicPr>
            <p:cNvPr id="12299" name="Picture 20" descr="01">
              <a:extLst>
                <a:ext uri="{FF2B5EF4-FFF2-40B4-BE49-F238E27FC236}">
                  <a16:creationId xmlns:a16="http://schemas.microsoft.com/office/drawing/2014/main" id="{3567C9B7-875B-4085-91D8-E7C507B892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3"/>
              <a:ext cx="4980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Text Box 21">
              <a:extLst>
                <a:ext uri="{FF2B5EF4-FFF2-40B4-BE49-F238E27FC236}">
                  <a16:creationId xmlns:a16="http://schemas.microsoft.com/office/drawing/2014/main" id="{DA8D08C8-B37F-458D-98DB-E9DD36B0E1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8" y="119"/>
              <a:ext cx="360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uk-UA" altLang="uk-UA" sz="3200" b="1">
                  <a:solidFill>
                    <a:schemeClr val="bg1"/>
                  </a:solidFill>
                </a:rPr>
                <a:t>ЗАГАЛЬНІ РЕКОМЕНДАЦІЇ</a:t>
              </a:r>
              <a:endParaRPr lang="ru-RU" altLang="uk-UA" sz="3200" b="1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  <p:bldP spid="4813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>
            <a:extLst>
              <a:ext uri="{FF2B5EF4-FFF2-40B4-BE49-F238E27FC236}">
                <a16:creationId xmlns:a16="http://schemas.microsoft.com/office/drawing/2014/main" id="{E4A77552-B0EA-4A44-AA25-2A492133F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292601"/>
            <a:ext cx="9067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26E5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400">
                <a:solidFill>
                  <a:srgbClr val="CC6600"/>
                </a:solidFill>
                <a:latin typeface="Arial Black" panose="020B0A04020102020204" pitchFamily="34" charset="0"/>
              </a:rPr>
              <a:t>Норма витрати робочої рідини становить </a:t>
            </a:r>
          </a:p>
          <a:p>
            <a:pPr algn="ctr" eaLnBrk="1" hangingPunct="1"/>
            <a:r>
              <a:rPr lang="uk-UA" altLang="uk-UA" sz="2400">
                <a:solidFill>
                  <a:srgbClr val="CC6600"/>
                </a:solidFill>
                <a:latin typeface="Arial Black" panose="020B0A04020102020204" pitchFamily="34" charset="0"/>
              </a:rPr>
              <a:t>400-600 л/га</a:t>
            </a:r>
            <a:endParaRPr lang="ru-RU" altLang="uk-UA" sz="2400">
              <a:solidFill>
                <a:srgbClr val="CC6600"/>
              </a:solidFill>
              <a:latin typeface="Arial Black" panose="020B0A04020102020204" pitchFamily="34" charset="0"/>
            </a:endParaRP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9C266D70-4AAD-4072-9687-F1FF7A272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9" y="1052513"/>
            <a:ext cx="3259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uk-UA" altLang="uk-UA" sz="2400">
                <a:solidFill>
                  <a:srgbClr val="CC6600"/>
                </a:solidFill>
                <a:latin typeface="Arial Narrow" panose="020B0606020202030204" pitchFamily="34" charset="0"/>
              </a:rPr>
              <a:t>Часник (для зубків):</a:t>
            </a:r>
            <a:endParaRPr lang="ru-RU" altLang="uk-UA" sz="2400">
              <a:solidFill>
                <a:srgbClr val="CC6600"/>
              </a:solidFill>
              <a:latin typeface="Arial Narrow" panose="020B0606020202030204" pitchFamily="34" charset="0"/>
            </a:endParaRP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CE9A0CEB-7879-45F3-894F-E26AC939C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1700213"/>
            <a:ext cx="3000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1400" b="1">
                <a:solidFill>
                  <a:schemeClr val="tx2"/>
                </a:solidFill>
                <a:latin typeface="Arial Narrow" panose="020B0606020202030204" pitchFamily="34" charset="0"/>
              </a:rPr>
              <a:t>Обробіток в фазу 2-3 листків культури</a:t>
            </a:r>
            <a:endParaRPr lang="ru-RU" altLang="uk-UA" sz="1400" b="1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50181" name="Text Box 5">
            <a:extLst>
              <a:ext uri="{FF2B5EF4-FFF2-40B4-BE49-F238E27FC236}">
                <a16:creationId xmlns:a16="http://schemas.microsoft.com/office/drawing/2014/main" id="{F560F9DA-5F31-4501-BBCF-EBD6F334D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2205039"/>
            <a:ext cx="30940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uk-UA" altLang="uk-UA" sz="3200">
                <a:solidFill>
                  <a:srgbClr val="FF0000"/>
                </a:solidFill>
                <a:latin typeface="Arial Black" panose="020B0A04020102020204" pitchFamily="34" charset="0"/>
              </a:rPr>
              <a:t>1,5-2,0 л/га</a:t>
            </a:r>
            <a:endParaRPr lang="ru-RU" altLang="uk-UA" sz="320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793A36E3-BF35-4BEA-9642-76F5EA4DB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8" y="6135688"/>
            <a:ext cx="2627312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uk-UA" altLang="uk-UA" sz="2400" b="1">
                <a:solidFill>
                  <a:schemeClr val="bg1"/>
                </a:solidFill>
              </a:rPr>
              <a:t>ТОТРІЛ</a:t>
            </a:r>
            <a:r>
              <a:rPr lang="en-US" altLang="uk-UA" sz="2400" b="1">
                <a:solidFill>
                  <a:schemeClr val="bg1"/>
                </a:solidFill>
                <a:cs typeface="Arial" panose="020B0604020202020204" pitchFamily="34" charset="0"/>
              </a:rPr>
              <a:t>®</a:t>
            </a:r>
            <a:r>
              <a:rPr lang="uk-UA" altLang="uk-UA" sz="2400" b="1">
                <a:solidFill>
                  <a:schemeClr val="bg1"/>
                </a:solidFill>
              </a:rPr>
              <a:t>, к.е.</a:t>
            </a:r>
            <a:endParaRPr lang="ru-RU" altLang="uk-UA" sz="2400" b="1">
              <a:solidFill>
                <a:schemeClr val="bg1"/>
              </a:solidFill>
            </a:endParaRPr>
          </a:p>
        </p:txBody>
      </p:sp>
      <p:sp>
        <p:nvSpPr>
          <p:cNvPr id="50183" name="Text Box 7">
            <a:extLst>
              <a:ext uri="{FF2B5EF4-FFF2-40B4-BE49-F238E27FC236}">
                <a16:creationId xmlns:a16="http://schemas.microsoft.com/office/drawing/2014/main" id="{B900FCAD-6EE6-4A0E-9784-56A6CE87F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4" y="2205039"/>
            <a:ext cx="30940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uk-UA" altLang="uk-UA" sz="3200">
                <a:solidFill>
                  <a:srgbClr val="FF0000"/>
                </a:solidFill>
                <a:latin typeface="Arial Black" panose="020B0A04020102020204" pitchFamily="34" charset="0"/>
              </a:rPr>
              <a:t>1,5-3,0 л/га</a:t>
            </a:r>
            <a:endParaRPr lang="ru-RU" altLang="uk-UA" sz="320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0226CDE9-E33D-47DB-B9B7-E75EE75C4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9" y="1027113"/>
            <a:ext cx="4681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uk-UA" altLang="uk-UA" sz="2400">
                <a:solidFill>
                  <a:srgbClr val="CC6600"/>
                </a:solidFill>
                <a:latin typeface="Arial Narrow" panose="020B0606020202030204" pitchFamily="34" charset="0"/>
              </a:rPr>
              <a:t>Часник озимий (крім часника на перо):</a:t>
            </a:r>
            <a:endParaRPr lang="ru-RU" altLang="uk-UA" sz="2400">
              <a:solidFill>
                <a:srgbClr val="CC6600"/>
              </a:solidFill>
              <a:latin typeface="Arial Narrow" panose="020B0606020202030204" pitchFamily="34" charset="0"/>
            </a:endParaRPr>
          </a:p>
        </p:txBody>
      </p:sp>
      <p:sp>
        <p:nvSpPr>
          <p:cNvPr id="13321" name="Text Box 9">
            <a:extLst>
              <a:ext uri="{FF2B5EF4-FFF2-40B4-BE49-F238E27FC236}">
                <a16:creationId xmlns:a16="http://schemas.microsoft.com/office/drawing/2014/main" id="{07551A13-8D83-45BB-9133-089DA5B6E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6" y="1700213"/>
            <a:ext cx="3000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1400" b="1">
                <a:solidFill>
                  <a:schemeClr val="tx2"/>
                </a:solidFill>
                <a:latin typeface="Arial Narrow" panose="020B0606020202030204" pitchFamily="34" charset="0"/>
              </a:rPr>
              <a:t>Обробіток в фазу 2-3 листків культури</a:t>
            </a:r>
            <a:endParaRPr lang="ru-RU" altLang="uk-UA" sz="1400" b="1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13322" name="Picture 10" descr="Garlic03">
            <a:extLst>
              <a:ext uri="{FF2B5EF4-FFF2-40B4-BE49-F238E27FC236}">
                <a16:creationId xmlns:a16="http://schemas.microsoft.com/office/drawing/2014/main" id="{B00D6971-0D79-4576-9044-09ECAA167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52738"/>
            <a:ext cx="309086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1" descr="Garlic03">
            <a:extLst>
              <a:ext uri="{FF2B5EF4-FFF2-40B4-BE49-F238E27FC236}">
                <a16:creationId xmlns:a16="http://schemas.microsoft.com/office/drawing/2014/main" id="{F6901AFF-4904-4AD5-BE4F-A7C5A41E3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6" y="2852738"/>
            <a:ext cx="309086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2" descr="Garlic03">
            <a:extLst>
              <a:ext uri="{FF2B5EF4-FFF2-40B4-BE49-F238E27FC236}">
                <a16:creationId xmlns:a16="http://schemas.microsoft.com/office/drawing/2014/main" id="{19834D5B-F435-43FA-BCBF-4C0172D41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2852738"/>
            <a:ext cx="3090862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89" name="Group 13">
            <a:extLst>
              <a:ext uri="{FF2B5EF4-FFF2-40B4-BE49-F238E27FC236}">
                <a16:creationId xmlns:a16="http://schemas.microsoft.com/office/drawing/2014/main" id="{7DDCE2E2-2BA0-43B9-9C8C-346ED00530C8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260350"/>
            <a:ext cx="7905750" cy="730250"/>
            <a:chOff x="0" y="73"/>
            <a:chExt cx="4980" cy="460"/>
          </a:xfrm>
        </p:grpSpPr>
        <p:pic>
          <p:nvPicPr>
            <p:cNvPr id="13326" name="Picture 14" descr="01">
              <a:extLst>
                <a:ext uri="{FF2B5EF4-FFF2-40B4-BE49-F238E27FC236}">
                  <a16:creationId xmlns:a16="http://schemas.microsoft.com/office/drawing/2014/main" id="{108EC99B-A959-4D17-802E-DC0714702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3"/>
              <a:ext cx="4980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7" name="Text Box 15">
              <a:extLst>
                <a:ext uri="{FF2B5EF4-FFF2-40B4-BE49-F238E27FC236}">
                  <a16:creationId xmlns:a16="http://schemas.microsoft.com/office/drawing/2014/main" id="{58C60BA4-A081-4916-AC42-B7DC675256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8" y="119"/>
              <a:ext cx="360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uk-UA" altLang="uk-UA" sz="3200" b="1">
                  <a:solidFill>
                    <a:schemeClr val="bg1"/>
                  </a:solidFill>
                </a:rPr>
                <a:t>ЗАГАЛЬНІ РЕКОМЕНДАЦІЇ</a:t>
              </a:r>
              <a:endParaRPr lang="ru-RU" altLang="uk-UA" sz="3200" b="1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78" grpId="1"/>
      <p:bldP spid="50181" grpId="0"/>
      <p:bldP spid="50181" grpId="1"/>
      <p:bldP spid="50183" grpId="0"/>
      <p:bldP spid="50183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>
            <a:extLst>
              <a:ext uri="{FF2B5EF4-FFF2-40B4-BE49-F238E27FC236}">
                <a16:creationId xmlns:a16="http://schemas.microsoft.com/office/drawing/2014/main" id="{0344CFF5-6690-46B9-BC56-B567D10769ED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88913"/>
            <a:ext cx="7905750" cy="730250"/>
            <a:chOff x="0" y="119"/>
            <a:chExt cx="4980" cy="460"/>
          </a:xfrm>
        </p:grpSpPr>
        <p:pic>
          <p:nvPicPr>
            <p:cNvPr id="14342" name="Picture 3" descr="01">
              <a:extLst>
                <a:ext uri="{FF2B5EF4-FFF2-40B4-BE49-F238E27FC236}">
                  <a16:creationId xmlns:a16="http://schemas.microsoft.com/office/drawing/2014/main" id="{7C0B759F-339D-4396-B97F-8AC9154801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9"/>
              <a:ext cx="4980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3" name="Text Box 4">
              <a:extLst>
                <a:ext uri="{FF2B5EF4-FFF2-40B4-BE49-F238E27FC236}">
                  <a16:creationId xmlns:a16="http://schemas.microsoft.com/office/drawing/2014/main" id="{0F14D2E6-8B99-4746-AC45-1783863AE7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" y="164"/>
              <a:ext cx="433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uk-UA" altLang="uk-UA" sz="3200" b="1">
                  <a:solidFill>
                    <a:schemeClr val="bg1"/>
                  </a:solidFill>
                </a:rPr>
                <a:t>ОСОБЛИВОСТІ ЗАСТОСУВАННЯ</a:t>
              </a:r>
              <a:endParaRPr lang="ru-RU" altLang="uk-UA" sz="3200" b="1">
                <a:solidFill>
                  <a:schemeClr val="bg1"/>
                </a:solidFill>
              </a:endParaRPr>
            </a:p>
          </p:txBody>
        </p:sp>
      </p:grpSp>
      <p:sp>
        <p:nvSpPr>
          <p:cNvPr id="14339" name="Rectangle 5">
            <a:extLst>
              <a:ext uri="{FF2B5EF4-FFF2-40B4-BE49-F238E27FC236}">
                <a16:creationId xmlns:a16="http://schemas.microsoft.com/office/drawing/2014/main" id="{615D07F1-188A-43FF-9A03-0DBBED6DA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2524125"/>
            <a:ext cx="8280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FB165"/>
                </a:solidFill>
              </a14:hiddenFill>
            </a:ext>
            <a:ext uri="{91240B29-F687-4F45-9708-019B960494DF}">
              <a14:hiddenLine xmlns:a14="http://schemas.microsoft.com/office/drawing/2010/main" w="76200" cmpd="tri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uk-UA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Бур</a:t>
            </a:r>
            <a:r>
              <a:rPr lang="en-US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’</a:t>
            </a:r>
            <a:r>
              <a:rPr lang="ru-RU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яни у фаз</a:t>
            </a:r>
            <a:r>
              <a:rPr lang="uk-UA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і 2-3 пар справжніх листочків  контролюються максимальними дозами  2,8-3,0 л/га</a:t>
            </a:r>
            <a:endParaRPr lang="ru-RU" altLang="uk-UA" sz="2800" b="1">
              <a:solidFill>
                <a:srgbClr val="CC6600"/>
              </a:solidFill>
              <a:latin typeface="Arial Narrow" panose="020B0606020202030204" pitchFamily="34" charset="0"/>
            </a:endParaRPr>
          </a:p>
        </p:txBody>
      </p:sp>
      <p:sp>
        <p:nvSpPr>
          <p:cNvPr id="14340" name="Rectangle 6">
            <a:extLst>
              <a:ext uri="{FF2B5EF4-FFF2-40B4-BE49-F238E27FC236}">
                <a16:creationId xmlns:a16="http://schemas.microsoft.com/office/drawing/2014/main" id="{5BBF660C-FF46-4100-B0E3-8BDF7AB74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341438"/>
            <a:ext cx="64087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FB165"/>
                </a:solidFill>
              </a14:hiddenFill>
            </a:ext>
            <a:ext uri="{91240B29-F687-4F45-9708-019B960494DF}">
              <a14:hiddenLine xmlns:a14="http://schemas.microsoft.com/office/drawing/2010/main" w="76200" cmpd="tri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uk-UA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Бур</a:t>
            </a:r>
            <a:r>
              <a:rPr lang="en-US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’</a:t>
            </a:r>
            <a:r>
              <a:rPr lang="ru-RU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яни в фаз</a:t>
            </a:r>
            <a:r>
              <a:rPr lang="uk-UA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і сім</a:t>
            </a:r>
            <a:r>
              <a:rPr lang="en-US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’</a:t>
            </a:r>
            <a:r>
              <a:rPr lang="uk-UA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ядоль контролюються дозою до 1,4 л/га</a:t>
            </a:r>
            <a:endParaRPr lang="ru-RU" altLang="uk-UA" sz="2800" b="1">
              <a:solidFill>
                <a:srgbClr val="CC6600"/>
              </a:solidFill>
              <a:latin typeface="Arial Narrow" panose="020B0606020202030204" pitchFamily="34" charset="0"/>
            </a:endParaRPr>
          </a:p>
        </p:txBody>
      </p:sp>
      <p:sp>
        <p:nvSpPr>
          <p:cNvPr id="14341" name="Rectangle 7">
            <a:extLst>
              <a:ext uri="{FF2B5EF4-FFF2-40B4-BE49-F238E27FC236}">
                <a16:creationId xmlns:a16="http://schemas.microsoft.com/office/drawing/2014/main" id="{CDEFF434-D017-4D93-A8C2-F9DB67D7C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3708400"/>
            <a:ext cx="81359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FB165"/>
                </a:solidFill>
              </a14:hiddenFill>
            </a:ext>
            <a:ext uri="{91240B29-F687-4F45-9708-019B960494DF}">
              <a14:hiddenLine xmlns:a14="http://schemas.microsoft.com/office/drawing/2010/main" w="76200" cmpd="tri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uk-UA" altLang="uk-UA" sz="2800" b="1">
                <a:solidFill>
                  <a:srgbClr val="FF0000"/>
                </a:solidFill>
                <a:latin typeface="Arial Narrow" panose="020B0606020202030204" pitchFamily="34" charset="0"/>
              </a:rPr>
              <a:t>Бур</a:t>
            </a:r>
            <a:r>
              <a:rPr lang="en-US" altLang="uk-UA" sz="2800" b="1">
                <a:solidFill>
                  <a:srgbClr val="FF0000"/>
                </a:solidFill>
                <a:latin typeface="Arial Narrow" panose="020B0606020202030204" pitchFamily="34" charset="0"/>
              </a:rPr>
              <a:t>’</a:t>
            </a:r>
            <a:r>
              <a:rPr lang="ru-RU" altLang="uk-UA" sz="2800" b="1">
                <a:solidFill>
                  <a:srgbClr val="FF0000"/>
                </a:solidFill>
                <a:latin typeface="Arial Narrow" panose="020B0606020202030204" pitchFamily="34" charset="0"/>
              </a:rPr>
              <a:t>яни у фаз</a:t>
            </a:r>
            <a:r>
              <a:rPr lang="uk-UA" altLang="uk-UA" sz="2800" b="1">
                <a:solidFill>
                  <a:srgbClr val="FF0000"/>
                </a:solidFill>
                <a:latin typeface="Arial Narrow" panose="020B0606020202030204" pitchFamily="34" charset="0"/>
              </a:rPr>
              <a:t>і більше 3 пар справжніх листочків  контролюються слабо!!!</a:t>
            </a:r>
            <a:endParaRPr lang="ru-RU" altLang="uk-UA" sz="2800" b="1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01">
            <a:extLst>
              <a:ext uri="{FF2B5EF4-FFF2-40B4-BE49-F238E27FC236}">
                <a16:creationId xmlns:a16="http://schemas.microsoft.com/office/drawing/2014/main" id="{7FA7C057-9107-4A14-BEDE-E34035A6C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451"/>
            <a:ext cx="79057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id="{4AEF79D9-05CA-4D83-9DDD-4523A1AEB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26" y="115889"/>
            <a:ext cx="68754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uk-UA" altLang="uk-UA" sz="3200" b="1">
                <a:solidFill>
                  <a:schemeClr val="bg1"/>
                </a:solidFill>
              </a:rPr>
              <a:t>ОСОБЛИВОСТІ ЗАСТОСУВАННЯ</a:t>
            </a:r>
          </a:p>
          <a:p>
            <a:pPr algn="ctr" eaLnBrk="1" hangingPunct="1"/>
            <a:r>
              <a:rPr lang="uk-UA" altLang="uk-UA" sz="2800" b="1">
                <a:solidFill>
                  <a:schemeClr val="bg1"/>
                </a:solidFill>
                <a:latin typeface="Arial Narrow" panose="020B0606020202030204" pitchFamily="34" charset="0"/>
              </a:rPr>
              <a:t>Роздрібнене  внесення</a:t>
            </a:r>
            <a:endParaRPr lang="ru-RU" altLang="uk-UA" sz="4400" b="1">
              <a:solidFill>
                <a:schemeClr val="bg1"/>
              </a:solidFill>
            </a:endParaRP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EE8418A8-D0CF-4A3C-AED2-DD9F1D26A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1377950"/>
            <a:ext cx="8135938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4400" b="1">
                <a:solidFill>
                  <a:srgbClr val="CC6600"/>
                </a:solidFill>
                <a:latin typeface="Arial Narrow" panose="020B0606020202030204" pitchFamily="34" charset="0"/>
              </a:rPr>
              <a:t>Метод половин </a:t>
            </a:r>
          </a:p>
          <a:p>
            <a:pPr eaLnBrk="1" hangingPunct="1"/>
            <a:endParaRPr lang="uk-UA" altLang="uk-UA" sz="1200" b="1">
              <a:solidFill>
                <a:srgbClr val="CC6600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uk-UA" altLang="uk-UA" sz="3200" b="1">
                <a:solidFill>
                  <a:srgbClr val="FF0000"/>
                </a:solidFill>
                <a:latin typeface="Arial Narrow" panose="020B0606020202030204" pitchFamily="34" charset="0"/>
              </a:rPr>
              <a:t>1</a:t>
            </a:r>
            <a:r>
              <a:rPr lang="uk-UA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 </a:t>
            </a:r>
            <a:r>
              <a:rPr lang="en-US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—</a:t>
            </a:r>
            <a:r>
              <a:rPr lang="uk-UA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 починаючи з фази 2 справжніх листків культури і фази сім</a:t>
            </a:r>
            <a:r>
              <a:rPr lang="en-US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’</a:t>
            </a:r>
            <a:r>
              <a:rPr lang="uk-UA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ядоль бур</a:t>
            </a:r>
            <a:r>
              <a:rPr lang="en-US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’</a:t>
            </a:r>
            <a:r>
              <a:rPr lang="uk-UA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янів – </a:t>
            </a:r>
            <a:r>
              <a:rPr lang="uk-UA" altLang="uk-UA" sz="3200" b="1" u="sng">
                <a:solidFill>
                  <a:srgbClr val="CC6600"/>
                </a:solidFill>
                <a:latin typeface="Arial Narrow" panose="020B0606020202030204" pitchFamily="34" charset="0"/>
              </a:rPr>
              <a:t>1,4 л/га</a:t>
            </a:r>
          </a:p>
          <a:p>
            <a:pPr eaLnBrk="1" hangingPunct="1"/>
            <a:endParaRPr lang="uk-UA" altLang="uk-UA" sz="1200" b="1" u="sng">
              <a:solidFill>
                <a:srgbClr val="CC6600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uk-UA" altLang="uk-UA" sz="3200" b="1">
                <a:solidFill>
                  <a:srgbClr val="FF0000"/>
                </a:solidFill>
                <a:latin typeface="Arial Narrow" panose="020B0606020202030204" pitchFamily="34" charset="0"/>
              </a:rPr>
              <a:t>2</a:t>
            </a:r>
            <a:r>
              <a:rPr lang="uk-UA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 </a:t>
            </a:r>
            <a:r>
              <a:rPr lang="en-US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—</a:t>
            </a:r>
            <a:r>
              <a:rPr lang="uk-UA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 при появі другої хвилі бур</a:t>
            </a:r>
            <a:r>
              <a:rPr lang="en-US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’</a:t>
            </a:r>
            <a:r>
              <a:rPr lang="uk-UA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янів, але не раніше ніж через  7 днів після першого внесення – </a:t>
            </a:r>
            <a:r>
              <a:rPr lang="uk-UA" altLang="uk-UA" sz="3200" b="1" u="sng">
                <a:solidFill>
                  <a:srgbClr val="CC6600"/>
                </a:solidFill>
                <a:latin typeface="Arial Narrow" panose="020B0606020202030204" pitchFamily="34" charset="0"/>
              </a:rPr>
              <a:t>1,4 л/га</a:t>
            </a:r>
            <a:r>
              <a:rPr lang="uk-UA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 </a:t>
            </a:r>
            <a:endParaRPr lang="ru-RU" altLang="uk-UA" sz="3200" b="1">
              <a:solidFill>
                <a:srgbClr val="CC66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01">
            <a:extLst>
              <a:ext uri="{FF2B5EF4-FFF2-40B4-BE49-F238E27FC236}">
                <a16:creationId xmlns:a16="http://schemas.microsoft.com/office/drawing/2014/main" id="{0FAA64F5-AB06-458F-8964-BE348E71E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451"/>
            <a:ext cx="79057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>
            <a:extLst>
              <a:ext uri="{FF2B5EF4-FFF2-40B4-BE49-F238E27FC236}">
                <a16:creationId xmlns:a16="http://schemas.microsoft.com/office/drawing/2014/main" id="{E8C4581B-1423-46B3-8648-05C429A48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26" y="115889"/>
            <a:ext cx="68754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uk-UA" altLang="uk-UA" sz="3200" b="1">
                <a:solidFill>
                  <a:schemeClr val="bg1"/>
                </a:solidFill>
              </a:rPr>
              <a:t>ОСОБЛИВОСТІ ЗАСТОСУВАННЯ</a:t>
            </a:r>
          </a:p>
          <a:p>
            <a:pPr algn="ctr" eaLnBrk="1" hangingPunct="1"/>
            <a:r>
              <a:rPr lang="uk-UA" altLang="uk-UA" sz="2800" b="1">
                <a:solidFill>
                  <a:schemeClr val="bg1"/>
                </a:solidFill>
                <a:latin typeface="Arial Narrow" panose="020B0606020202030204" pitchFamily="34" charset="0"/>
              </a:rPr>
              <a:t>Роздрібнене  внесення</a:t>
            </a:r>
            <a:endParaRPr lang="ru-RU" altLang="uk-UA" sz="4400" b="1">
              <a:solidFill>
                <a:schemeClr val="bg1"/>
              </a:solidFill>
            </a:endParaRPr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D1AFC096-D777-44D7-B964-128892B5E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546226"/>
            <a:ext cx="8315325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4400" b="1">
                <a:solidFill>
                  <a:srgbClr val="CC6600"/>
                </a:solidFill>
                <a:latin typeface="Arial Narrow" panose="020B0606020202030204" pitchFamily="34" charset="0"/>
              </a:rPr>
              <a:t>Метод чверток</a:t>
            </a:r>
          </a:p>
          <a:p>
            <a:pPr eaLnBrk="1" hangingPunct="1"/>
            <a:endParaRPr lang="uk-UA" altLang="uk-UA" sz="1400" b="1">
              <a:solidFill>
                <a:srgbClr val="CC6600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uk-UA" altLang="uk-UA" sz="3200" b="1">
                <a:solidFill>
                  <a:srgbClr val="FF0000"/>
                </a:solidFill>
                <a:latin typeface="Arial Narrow" panose="020B0606020202030204" pitchFamily="34" charset="0"/>
              </a:rPr>
              <a:t>1</a:t>
            </a:r>
            <a:r>
              <a:rPr lang="uk-UA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 </a:t>
            </a:r>
            <a:r>
              <a:rPr lang="en-US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—</a:t>
            </a:r>
            <a:r>
              <a:rPr lang="uk-UA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 починаючи з фази 1 справжнього листка культури і фази сім</a:t>
            </a:r>
            <a:r>
              <a:rPr lang="en-US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’</a:t>
            </a:r>
            <a:r>
              <a:rPr lang="uk-UA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ядоль бур</a:t>
            </a:r>
            <a:r>
              <a:rPr lang="en-US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’</a:t>
            </a:r>
            <a:r>
              <a:rPr lang="uk-UA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янів </a:t>
            </a:r>
            <a:r>
              <a:rPr lang="en-US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—</a:t>
            </a:r>
            <a:r>
              <a:rPr lang="uk-UA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 </a:t>
            </a:r>
            <a:r>
              <a:rPr lang="uk-UA" altLang="uk-UA" sz="3200" b="1" u="sng">
                <a:solidFill>
                  <a:srgbClr val="CC6600"/>
                </a:solidFill>
                <a:latin typeface="Arial Narrow" panose="020B0606020202030204" pitchFamily="34" charset="0"/>
              </a:rPr>
              <a:t>0,7 л/га</a:t>
            </a:r>
          </a:p>
          <a:p>
            <a:pPr eaLnBrk="1" hangingPunct="1"/>
            <a:endParaRPr lang="uk-UA" altLang="uk-UA" sz="1200" b="1">
              <a:solidFill>
                <a:srgbClr val="CC6600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uk-UA" altLang="uk-UA" sz="3200" b="1">
                <a:solidFill>
                  <a:srgbClr val="FF0000"/>
                </a:solidFill>
                <a:latin typeface="Arial Narrow" panose="020B0606020202030204" pitchFamily="34" charset="0"/>
              </a:rPr>
              <a:t>2,3,4</a:t>
            </a:r>
            <a:r>
              <a:rPr lang="uk-UA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 </a:t>
            </a:r>
            <a:r>
              <a:rPr lang="en-US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—</a:t>
            </a:r>
            <a:r>
              <a:rPr lang="uk-UA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 при появі наступних хвиль бур</a:t>
            </a:r>
            <a:r>
              <a:rPr lang="en-US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’</a:t>
            </a:r>
            <a:r>
              <a:rPr lang="ru-RU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я</a:t>
            </a:r>
            <a:r>
              <a:rPr lang="uk-UA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нів з інтервалами на менше ніж 7 днів </a:t>
            </a:r>
            <a:r>
              <a:rPr lang="en-US" altLang="uk-UA" sz="3200" b="1">
                <a:solidFill>
                  <a:srgbClr val="CC6600"/>
                </a:solidFill>
                <a:latin typeface="Arial Narrow" panose="020B0606020202030204" pitchFamily="34" charset="0"/>
              </a:rPr>
              <a:t>— </a:t>
            </a:r>
            <a:r>
              <a:rPr lang="uk-UA" altLang="uk-UA" sz="3200" b="1" u="sng">
                <a:solidFill>
                  <a:srgbClr val="CC6600"/>
                </a:solidFill>
                <a:latin typeface="Arial Narrow" panose="020B0606020202030204" pitchFamily="34" charset="0"/>
              </a:rPr>
              <a:t>по 0,7 л/га</a:t>
            </a:r>
            <a:endParaRPr lang="ru-RU" altLang="uk-UA" sz="3200" b="1" u="sng">
              <a:solidFill>
                <a:srgbClr val="CC66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1">
            <a:extLst>
              <a:ext uri="{FF2B5EF4-FFF2-40B4-BE49-F238E27FC236}">
                <a16:creationId xmlns:a16="http://schemas.microsoft.com/office/drawing/2014/main" id="{9A51AAE1-D569-48C6-9992-51C5E0DE5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451"/>
            <a:ext cx="79057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>
            <a:extLst>
              <a:ext uri="{FF2B5EF4-FFF2-40B4-BE49-F238E27FC236}">
                <a16:creationId xmlns:a16="http://schemas.microsoft.com/office/drawing/2014/main" id="{88E24FB7-67DC-46C5-B71F-9CF9F9F6A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26" y="115889"/>
            <a:ext cx="68754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uk-UA" altLang="uk-UA" sz="3200" b="1">
                <a:solidFill>
                  <a:schemeClr val="bg1"/>
                </a:solidFill>
              </a:rPr>
              <a:t>ОСОБЛИВОСТІ ЗАСТОСУВАННЯ</a:t>
            </a:r>
          </a:p>
          <a:p>
            <a:pPr algn="ctr" eaLnBrk="1" hangingPunct="1"/>
            <a:r>
              <a:rPr lang="uk-UA" altLang="uk-UA" sz="2800" b="1">
                <a:solidFill>
                  <a:schemeClr val="bg1"/>
                </a:solidFill>
                <a:latin typeface="Arial Narrow" panose="020B0606020202030204" pitchFamily="34" charset="0"/>
              </a:rPr>
              <a:t>Роздрібнене  внесення</a:t>
            </a:r>
            <a:endParaRPr lang="ru-RU" altLang="uk-UA" sz="4400" b="1">
              <a:solidFill>
                <a:schemeClr val="bg1"/>
              </a:solidFill>
            </a:endParaRPr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0BB6D080-9477-4769-A73D-AF3F41035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268414"/>
            <a:ext cx="8424863" cy="393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4000" b="1">
                <a:solidFill>
                  <a:srgbClr val="CC6600"/>
                </a:solidFill>
                <a:latin typeface="Arial Narrow" panose="020B0606020202030204" pitchFamily="34" charset="0"/>
              </a:rPr>
              <a:t>Комбінований метод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spcAft>
                <a:spcPct val="15000"/>
              </a:spcAft>
            </a:pPr>
            <a:r>
              <a:rPr lang="uk-UA" altLang="uk-UA" sz="2800" b="1">
                <a:solidFill>
                  <a:srgbClr val="FF0000"/>
                </a:solidFill>
                <a:latin typeface="Arial Narrow" panose="020B0606020202030204" pitchFamily="34" charset="0"/>
              </a:rPr>
              <a:t>1</a:t>
            </a:r>
            <a:r>
              <a:rPr lang="uk-UA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 </a:t>
            </a:r>
            <a:r>
              <a:rPr lang="en-US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—</a:t>
            </a:r>
            <a:r>
              <a:rPr lang="uk-UA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 починаючи з фази 1 справжнього листка культури і фази сім</a:t>
            </a:r>
            <a:r>
              <a:rPr lang="en-US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’</a:t>
            </a:r>
            <a:r>
              <a:rPr lang="uk-UA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ядоль бур</a:t>
            </a:r>
            <a:r>
              <a:rPr lang="en-US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’</a:t>
            </a:r>
            <a:r>
              <a:rPr lang="uk-UA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янів – </a:t>
            </a:r>
            <a:r>
              <a:rPr lang="uk-UA" altLang="uk-UA" sz="2800" b="1" u="sng">
                <a:solidFill>
                  <a:srgbClr val="CC6600"/>
                </a:solidFill>
                <a:latin typeface="Arial Narrow" panose="020B0606020202030204" pitchFamily="34" charset="0"/>
              </a:rPr>
              <a:t>0,7 л/га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spcAft>
                <a:spcPct val="15000"/>
              </a:spcAft>
            </a:pPr>
            <a:r>
              <a:rPr lang="uk-UA" altLang="uk-UA" sz="2800" b="1">
                <a:solidFill>
                  <a:srgbClr val="FF0000"/>
                </a:solidFill>
                <a:latin typeface="Arial Narrow" panose="020B0606020202030204" pitchFamily="34" charset="0"/>
              </a:rPr>
              <a:t>2</a:t>
            </a:r>
            <a:r>
              <a:rPr lang="uk-UA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 </a:t>
            </a:r>
            <a:r>
              <a:rPr lang="en-US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—</a:t>
            </a:r>
            <a:r>
              <a:rPr lang="uk-UA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 при появі наступної хвилі бур</a:t>
            </a:r>
            <a:r>
              <a:rPr lang="en-US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’</a:t>
            </a:r>
            <a:r>
              <a:rPr lang="ru-RU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я</a:t>
            </a:r>
            <a:r>
              <a:rPr lang="uk-UA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нів з інтервалом на менше ніж 7 днів – </a:t>
            </a:r>
            <a:r>
              <a:rPr lang="uk-UA" altLang="uk-UA" sz="2800" b="1" u="sng">
                <a:solidFill>
                  <a:srgbClr val="CC6600"/>
                </a:solidFill>
                <a:latin typeface="Arial Narrow" panose="020B0606020202030204" pitchFamily="34" charset="0"/>
              </a:rPr>
              <a:t>0,7 л/га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spcAft>
                <a:spcPct val="15000"/>
              </a:spcAft>
            </a:pPr>
            <a:r>
              <a:rPr lang="uk-UA" altLang="uk-UA" sz="2800" b="1">
                <a:solidFill>
                  <a:srgbClr val="FF0000"/>
                </a:solidFill>
                <a:latin typeface="Arial Narrow" panose="020B0606020202030204" pitchFamily="34" charset="0"/>
              </a:rPr>
              <a:t>3</a:t>
            </a:r>
            <a:r>
              <a:rPr lang="uk-UA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 </a:t>
            </a:r>
            <a:r>
              <a:rPr lang="en-US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—</a:t>
            </a:r>
            <a:r>
              <a:rPr lang="uk-UA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 при появі наступної хвилі бур</a:t>
            </a:r>
            <a:r>
              <a:rPr lang="en-US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’</a:t>
            </a:r>
            <a:r>
              <a:rPr lang="uk-UA" altLang="uk-UA" sz="2800" b="1">
                <a:solidFill>
                  <a:srgbClr val="CC6600"/>
                </a:solidFill>
                <a:latin typeface="Arial Narrow" panose="020B0606020202030204" pitchFamily="34" charset="0"/>
              </a:rPr>
              <a:t>янів і фазі культури не менш ніж 2 справжніх листка з інтервалом не менш ніж 7 днів після другого – </a:t>
            </a:r>
            <a:r>
              <a:rPr lang="uk-UA" altLang="uk-UA" sz="2800" b="1" u="sng">
                <a:solidFill>
                  <a:srgbClr val="CC6600"/>
                </a:solidFill>
                <a:latin typeface="Arial Narrow" panose="020B0606020202030204" pitchFamily="34" charset="0"/>
              </a:rPr>
              <a:t>1,4 л/га</a:t>
            </a:r>
            <a:endParaRPr lang="ru-RU" altLang="uk-UA" sz="2800" b="1" u="sng">
              <a:solidFill>
                <a:srgbClr val="CC6600"/>
              </a:solidFill>
              <a:latin typeface="Arial Narrow" panose="020B0606020202030204" pitchFamily="34" charset="0"/>
            </a:endParaRPr>
          </a:p>
          <a:p>
            <a:pPr eaLnBrk="1" hangingPunct="1"/>
            <a:endParaRPr lang="uk-UA" altLang="uk-UA" sz="1600" b="1">
              <a:solidFill>
                <a:srgbClr val="CC66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1D52B5E9-5A30-45FE-B2D0-776845B2B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908051"/>
            <a:ext cx="8424863" cy="429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FB165"/>
                </a:solidFill>
              </a14:hiddenFill>
            </a:ext>
            <a:ext uri="{91240B29-F687-4F45-9708-019B960494DF}">
              <a14:hiddenLine xmlns:a14="http://schemas.microsoft.com/office/drawing/2010/main" w="76200" cmpd="tri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10000"/>
              </a:spcBef>
              <a:spcAft>
                <a:spcPct val="15000"/>
              </a:spcAft>
              <a:buClr>
                <a:srgbClr val="008000"/>
              </a:buClr>
              <a:buSzPct val="125000"/>
              <a:buFont typeface="Wingdings" panose="05000000000000000000" pitchFamily="2" charset="2"/>
              <a:buChar char="§"/>
            </a:pPr>
            <a:r>
              <a:rPr lang="uk-UA" altLang="uk-UA" sz="2000">
                <a:solidFill>
                  <a:srgbClr val="CC0000"/>
                </a:solidFill>
                <a:latin typeface="Arial Narrow" panose="020B0606020202030204" pitchFamily="34" charset="0"/>
              </a:rPr>
              <a:t>Не обприскуйте ослаблені  стресом рослини</a:t>
            </a:r>
          </a:p>
          <a:p>
            <a:pPr>
              <a:lnSpc>
                <a:spcPct val="85000"/>
              </a:lnSpc>
              <a:spcBef>
                <a:spcPct val="10000"/>
              </a:spcBef>
              <a:spcAft>
                <a:spcPct val="15000"/>
              </a:spcAft>
              <a:buClr>
                <a:srgbClr val="008000"/>
              </a:buClr>
              <a:buSzPct val="125000"/>
              <a:buFont typeface="Wingdings" panose="05000000000000000000" pitchFamily="2" charset="2"/>
              <a:buChar char="§"/>
            </a:pPr>
            <a:r>
              <a:rPr lang="uk-UA" altLang="uk-UA" sz="2000">
                <a:solidFill>
                  <a:srgbClr val="CC0000"/>
                </a:solidFill>
                <a:latin typeface="Arial Narrow" panose="020B0606020202030204" pitchFamily="34" charset="0"/>
              </a:rPr>
              <a:t>Не обприскуйте рослини з потоншеним восковим шаром (наприклад після інтенсивного дощу або штучного дощування)</a:t>
            </a:r>
          </a:p>
          <a:p>
            <a:pPr>
              <a:lnSpc>
                <a:spcPct val="85000"/>
              </a:lnSpc>
              <a:spcBef>
                <a:spcPct val="10000"/>
              </a:spcBef>
              <a:spcAft>
                <a:spcPct val="15000"/>
              </a:spcAft>
              <a:buClr>
                <a:srgbClr val="008000"/>
              </a:buClr>
              <a:buSzPct val="125000"/>
              <a:buFont typeface="Wingdings" panose="05000000000000000000" pitchFamily="2" charset="2"/>
              <a:buChar char="§"/>
            </a:pPr>
            <a:r>
              <a:rPr lang="uk-UA" altLang="uk-UA" sz="2000">
                <a:solidFill>
                  <a:srgbClr val="CC0000"/>
                </a:solidFill>
                <a:latin typeface="Arial Narrow" panose="020B0606020202030204" pitchFamily="34" charset="0"/>
              </a:rPr>
              <a:t>Не проводьте міжрядовий обробіток протягом першого тижня після обприскування ТОТРІЛом</a:t>
            </a:r>
          </a:p>
          <a:p>
            <a:pPr>
              <a:lnSpc>
                <a:spcPct val="85000"/>
              </a:lnSpc>
              <a:spcBef>
                <a:spcPct val="10000"/>
              </a:spcBef>
              <a:spcAft>
                <a:spcPct val="15000"/>
              </a:spcAft>
              <a:buClr>
                <a:srgbClr val="008000"/>
              </a:buClr>
              <a:buSzPct val="125000"/>
              <a:buFont typeface="Wingdings" panose="05000000000000000000" pitchFamily="2" charset="2"/>
              <a:buChar char="§"/>
            </a:pPr>
            <a:r>
              <a:rPr lang="uk-UA" altLang="uk-UA" sz="2000">
                <a:solidFill>
                  <a:srgbClr val="CC0000"/>
                </a:solidFill>
                <a:latin typeface="Arial Narrow" panose="020B0606020202030204" pitchFamily="34" charset="0"/>
              </a:rPr>
              <a:t>У випадку забрудненності посівів багаторічними та злаковими бур</a:t>
            </a:r>
            <a:r>
              <a:rPr lang="en-US" altLang="uk-UA" sz="2000">
                <a:solidFill>
                  <a:srgbClr val="CC0000"/>
                </a:solidFill>
                <a:latin typeface="Arial Narrow" panose="020B0606020202030204" pitchFamily="34" charset="0"/>
              </a:rPr>
              <a:t>`</a:t>
            </a:r>
            <a:r>
              <a:rPr lang="uk-UA" altLang="uk-UA" sz="2000">
                <a:solidFill>
                  <a:srgbClr val="CC0000"/>
                </a:solidFill>
                <a:latin typeface="Arial Narrow" panose="020B0606020202030204" pitchFamily="34" charset="0"/>
              </a:rPr>
              <a:t>янами обробляти відповідним гербіцидом через 8 днів після обробки ТОТРІЛом</a:t>
            </a:r>
          </a:p>
          <a:p>
            <a:pPr>
              <a:lnSpc>
                <a:spcPct val="85000"/>
              </a:lnSpc>
              <a:spcBef>
                <a:spcPct val="10000"/>
              </a:spcBef>
              <a:spcAft>
                <a:spcPct val="15000"/>
              </a:spcAft>
              <a:buClr>
                <a:srgbClr val="008000"/>
              </a:buClr>
              <a:buSzPct val="125000"/>
              <a:buFont typeface="Wingdings" panose="05000000000000000000" pitchFamily="2" charset="2"/>
              <a:buChar char="§"/>
            </a:pPr>
            <a:r>
              <a:rPr lang="uk-UA" altLang="uk-UA" sz="2000">
                <a:solidFill>
                  <a:srgbClr val="CC0000"/>
                </a:solidFill>
                <a:latin typeface="Arial Narrow" panose="020B0606020202030204" pitchFamily="34" charset="0"/>
              </a:rPr>
              <a:t>Не застосовуйте препарат в закритих приміщення</a:t>
            </a:r>
            <a:r>
              <a:rPr lang="ru-RU" altLang="uk-UA" sz="2000">
                <a:solidFill>
                  <a:srgbClr val="CC0000"/>
                </a:solidFill>
                <a:latin typeface="Arial Narrow" panose="020B0606020202030204" pitchFamily="34" charset="0"/>
              </a:rPr>
              <a:t>х – теплицях тощо</a:t>
            </a:r>
          </a:p>
          <a:p>
            <a:pPr>
              <a:lnSpc>
                <a:spcPct val="85000"/>
              </a:lnSpc>
              <a:spcBef>
                <a:spcPct val="10000"/>
              </a:spcBef>
              <a:spcAft>
                <a:spcPct val="15000"/>
              </a:spcAft>
              <a:buClr>
                <a:srgbClr val="008000"/>
              </a:buClr>
              <a:buSzPct val="125000"/>
              <a:buFont typeface="Wingdings" panose="05000000000000000000" pitchFamily="2" charset="2"/>
              <a:buChar char="§"/>
            </a:pPr>
            <a:r>
              <a:rPr lang="uk-UA" altLang="uk-UA" sz="2000">
                <a:solidFill>
                  <a:srgbClr val="CC0000"/>
                </a:solidFill>
                <a:latin typeface="Arial Narrow" panose="020B0606020202030204" pitchFamily="34" charset="0"/>
              </a:rPr>
              <a:t>Уникайте зносу робочого розчину на сусідні культури</a:t>
            </a:r>
          </a:p>
          <a:p>
            <a:pPr eaLnBrk="1" hangingPunct="1">
              <a:lnSpc>
                <a:spcPct val="85000"/>
              </a:lnSpc>
              <a:spcBef>
                <a:spcPct val="10000"/>
              </a:spcBef>
              <a:spcAft>
                <a:spcPct val="15000"/>
              </a:spcAft>
              <a:buClr>
                <a:srgbClr val="008000"/>
              </a:buClr>
              <a:buSzPct val="125000"/>
              <a:buFont typeface="Wingdings" panose="05000000000000000000" pitchFamily="2" charset="2"/>
              <a:buChar char="§"/>
            </a:pPr>
            <a:r>
              <a:rPr lang="uk-UA" altLang="uk-UA" sz="2000">
                <a:solidFill>
                  <a:srgbClr val="CC0000"/>
                </a:solidFill>
                <a:latin typeface="Arial Narrow" panose="020B0606020202030204" pitchFamily="34" charset="0"/>
              </a:rPr>
              <a:t>Не обприскуйте поля перед дощем: для поглинання препарату потрібно 4-6 годин;</a:t>
            </a:r>
          </a:p>
          <a:p>
            <a:pPr eaLnBrk="1" hangingPunct="1">
              <a:lnSpc>
                <a:spcPct val="85000"/>
              </a:lnSpc>
              <a:spcBef>
                <a:spcPct val="10000"/>
              </a:spcBef>
              <a:spcAft>
                <a:spcPct val="15000"/>
              </a:spcAft>
              <a:buClr>
                <a:srgbClr val="008000"/>
              </a:buClr>
              <a:buSzPct val="125000"/>
              <a:buFont typeface="Wingdings" panose="05000000000000000000" pitchFamily="2" charset="2"/>
              <a:buChar char="§"/>
            </a:pPr>
            <a:r>
              <a:rPr lang="uk-UA" altLang="uk-UA" sz="2000">
                <a:solidFill>
                  <a:srgbClr val="CC0000"/>
                </a:solidFill>
                <a:latin typeface="Arial Narrow" panose="020B0606020202030204" pitchFamily="34" charset="0"/>
              </a:rPr>
              <a:t>У випадку часткового змивання препарату з листя дощем повторне обприскування проводити не можна, бо це може призвести до пошкодження культури</a:t>
            </a:r>
            <a:endParaRPr lang="ru-RU" altLang="uk-UA" sz="2000">
              <a:solidFill>
                <a:srgbClr val="CC0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59395" name="Group 3">
            <a:extLst>
              <a:ext uri="{FF2B5EF4-FFF2-40B4-BE49-F238E27FC236}">
                <a16:creationId xmlns:a16="http://schemas.microsoft.com/office/drawing/2014/main" id="{2FDBC326-8B12-42F6-84F6-BA38BBE8C5D5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-26988"/>
            <a:ext cx="7905750" cy="730251"/>
            <a:chOff x="0" y="119"/>
            <a:chExt cx="4980" cy="460"/>
          </a:xfrm>
        </p:grpSpPr>
        <p:pic>
          <p:nvPicPr>
            <p:cNvPr id="18436" name="Picture 4" descr="01">
              <a:extLst>
                <a:ext uri="{FF2B5EF4-FFF2-40B4-BE49-F238E27FC236}">
                  <a16:creationId xmlns:a16="http://schemas.microsoft.com/office/drawing/2014/main" id="{AC479F82-A2FA-41A2-AE8E-E1DE48DA0C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9"/>
              <a:ext cx="4980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7" name="Text Box 5">
              <a:extLst>
                <a:ext uri="{FF2B5EF4-FFF2-40B4-BE49-F238E27FC236}">
                  <a16:creationId xmlns:a16="http://schemas.microsoft.com/office/drawing/2014/main" id="{3BD547A0-EC5D-4E64-B461-0DD018DAE3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" y="164"/>
              <a:ext cx="433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uk-UA" altLang="uk-UA" sz="3200" b="1">
                  <a:solidFill>
                    <a:schemeClr val="bg1"/>
                  </a:solidFill>
                </a:rPr>
                <a:t>ОСОБЛИВОСТІ ЗАСТОСУВАННЯ</a:t>
              </a:r>
              <a:endParaRPr lang="ru-RU" altLang="uk-UA" sz="3200" b="1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Rectangle 15365">
            <a:extLst>
              <a:ext uri="{FF2B5EF4-FFF2-40B4-BE49-F238E27FC236}">
                <a16:creationId xmlns:a16="http://schemas.microsoft.com/office/drawing/2014/main" id="{6CE52CE6-8DC9-4D81-8E75-EE9248046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401050" y="6381751"/>
            <a:ext cx="21605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8">
            <a:extLst>
              <a:ext uri="{FF2B5EF4-FFF2-40B4-BE49-F238E27FC236}">
                <a16:creationId xmlns:a16="http://schemas.microsoft.com/office/drawing/2014/main" id="{3712DDB7-24C7-4A9E-BA50-08FC189F2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9810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uk-UA" sz="2400">
                <a:solidFill>
                  <a:schemeClr val="bg1"/>
                </a:solidFill>
              </a:rPr>
              <a:t>Несправжня борошниста роса цибулі </a:t>
            </a:r>
            <a:br>
              <a:rPr lang="en-US" altLang="uk-UA" sz="2400">
                <a:solidFill>
                  <a:schemeClr val="bg1"/>
                </a:solidFill>
              </a:rPr>
            </a:br>
            <a:r>
              <a:rPr lang="uk-UA" altLang="uk-UA" sz="2400">
                <a:solidFill>
                  <a:schemeClr val="bg1"/>
                </a:solidFill>
              </a:rPr>
              <a:t>(</a:t>
            </a:r>
            <a:r>
              <a:rPr lang="en-GB" altLang="uk-UA" sz="2400" i="1">
                <a:solidFill>
                  <a:schemeClr val="bg1"/>
                </a:solidFill>
              </a:rPr>
              <a:t>Peronospora destructo</a:t>
            </a:r>
            <a:r>
              <a:rPr lang="en-US" altLang="uk-UA" sz="2400" i="1">
                <a:solidFill>
                  <a:schemeClr val="bg1"/>
                </a:solidFill>
              </a:rPr>
              <a:t>r)</a:t>
            </a:r>
          </a:p>
        </p:txBody>
      </p:sp>
      <p:pic>
        <p:nvPicPr>
          <p:cNvPr id="19460" name="Picture 9">
            <a:extLst>
              <a:ext uri="{FF2B5EF4-FFF2-40B4-BE49-F238E27FC236}">
                <a16:creationId xmlns:a16="http://schemas.microsoft.com/office/drawing/2014/main" id="{4EFAD72A-D84C-4511-816C-79C6AA1A0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1075"/>
            <a:ext cx="4145280" cy="269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4">
            <a:extLst>
              <a:ext uri="{FF2B5EF4-FFF2-40B4-BE49-F238E27FC236}">
                <a16:creationId xmlns:a16="http://schemas.microsoft.com/office/drawing/2014/main" id="{F05C93C2-56BC-4B98-AC2E-101D7DD4F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82663"/>
            <a:ext cx="4572000" cy="275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2" name="Picture 2">
            <a:extLst>
              <a:ext uri="{FF2B5EF4-FFF2-40B4-BE49-F238E27FC236}">
                <a16:creationId xmlns:a16="http://schemas.microsoft.com/office/drawing/2014/main" id="{361A0C09-40CB-4E87-9C9F-8B69818D0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3789363"/>
            <a:ext cx="4608512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3" name="Picture 3">
            <a:extLst>
              <a:ext uri="{FF2B5EF4-FFF2-40B4-BE49-F238E27FC236}">
                <a16:creationId xmlns:a16="http://schemas.microsoft.com/office/drawing/2014/main" id="{80046F92-A50E-4056-9A68-D009D1BE8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92" y="3705227"/>
            <a:ext cx="4535488" cy="306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2" name="Picture 10" descr="Onion02">
            <a:extLst>
              <a:ext uri="{FF2B5EF4-FFF2-40B4-BE49-F238E27FC236}">
                <a16:creationId xmlns:a16="http://schemas.microsoft.com/office/drawing/2014/main" id="{EE5844F4-8CDB-4CD6-B2AB-C8A6AD2F8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>
            <a:extLst>
              <a:ext uri="{FF2B5EF4-FFF2-40B4-BE49-F238E27FC236}">
                <a16:creationId xmlns:a16="http://schemas.microsoft.com/office/drawing/2014/main" id="{948A7D8E-3671-47FE-94A3-2EBC29DEE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4" y="2105026"/>
            <a:ext cx="7896225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Text Box 4">
            <a:extLst>
              <a:ext uri="{FF2B5EF4-FFF2-40B4-BE49-F238E27FC236}">
                <a16:creationId xmlns:a16="http://schemas.microsoft.com/office/drawing/2014/main" id="{3C3C0390-2C71-4833-9890-DB4FAA574E8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927894" y="3385344"/>
            <a:ext cx="2328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uk-UA" sz="1400" b="1"/>
              <a:t>% </a:t>
            </a:r>
            <a:r>
              <a:rPr lang="uk-UA" altLang="uk-UA" sz="1400" b="1"/>
              <a:t>ефективність</a:t>
            </a:r>
            <a:r>
              <a:rPr lang="fr-FR" altLang="uk-UA" sz="1400" b="1"/>
              <a:t> (Abbott)</a:t>
            </a:r>
            <a:endParaRPr lang="en-US" altLang="uk-UA" sz="1400" b="1"/>
          </a:p>
        </p:txBody>
      </p:sp>
      <p:sp>
        <p:nvSpPr>
          <p:cNvPr id="20484" name="Text Box 5">
            <a:extLst>
              <a:ext uri="{FF2B5EF4-FFF2-40B4-BE49-F238E27FC236}">
                <a16:creationId xmlns:a16="http://schemas.microsoft.com/office/drawing/2014/main" id="{83D7D9D1-91D1-4D66-905D-03E335C20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113" y="5822951"/>
            <a:ext cx="51419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/>
              <a:t>Ураження листя</a:t>
            </a:r>
            <a:endParaRPr lang="fr-FR" altLang="uk-UA"/>
          </a:p>
        </p:txBody>
      </p:sp>
      <p:pic>
        <p:nvPicPr>
          <p:cNvPr id="20485" name="Rectangle 15365">
            <a:extLst>
              <a:ext uri="{FF2B5EF4-FFF2-40B4-BE49-F238E27FC236}">
                <a16:creationId xmlns:a16="http://schemas.microsoft.com/office/drawing/2014/main" id="{9A816D83-DCAD-48BB-8075-1307FD249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401050" y="6381751"/>
            <a:ext cx="21605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9">
            <a:extLst>
              <a:ext uri="{FF2B5EF4-FFF2-40B4-BE49-F238E27FC236}">
                <a16:creationId xmlns:a16="http://schemas.microsoft.com/office/drawing/2014/main" id="{89C4CAE5-48ED-4706-9CED-4AC5FAC9B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9810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uk-UA" sz="2400">
                <a:solidFill>
                  <a:schemeClr val="bg1"/>
                </a:solidFill>
              </a:rPr>
              <a:t>Несправжня борошниста роса цибулі </a:t>
            </a:r>
            <a:br>
              <a:rPr lang="en-US" altLang="uk-UA" sz="2400">
                <a:solidFill>
                  <a:schemeClr val="bg1"/>
                </a:solidFill>
              </a:rPr>
            </a:br>
            <a:r>
              <a:rPr lang="uk-UA" altLang="uk-UA" sz="2400">
                <a:solidFill>
                  <a:schemeClr val="bg1"/>
                </a:solidFill>
              </a:rPr>
              <a:t>(</a:t>
            </a:r>
            <a:r>
              <a:rPr lang="en-GB" altLang="uk-UA" sz="2400" i="1">
                <a:solidFill>
                  <a:schemeClr val="bg1"/>
                </a:solidFill>
              </a:rPr>
              <a:t>Peronospora destructo</a:t>
            </a:r>
            <a:r>
              <a:rPr lang="en-US" altLang="uk-UA" sz="2400" i="1">
                <a:solidFill>
                  <a:schemeClr val="bg1"/>
                </a:solidFill>
              </a:rPr>
              <a:t>r)</a:t>
            </a:r>
          </a:p>
        </p:txBody>
      </p:sp>
      <p:pic>
        <p:nvPicPr>
          <p:cNvPr id="4106" name="Picture 10" descr="Onion02">
            <a:extLst>
              <a:ext uri="{FF2B5EF4-FFF2-40B4-BE49-F238E27FC236}">
                <a16:creationId xmlns:a16="http://schemas.microsoft.com/office/drawing/2014/main" id="{DEC7440E-91FD-4C7C-AC11-6286EC3D5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Дата 3">
            <a:extLst>
              <a:ext uri="{FF2B5EF4-FFF2-40B4-BE49-F238E27FC236}">
                <a16:creationId xmlns:a16="http://schemas.microsoft.com/office/drawing/2014/main" id="{ABFA05B5-C312-49AD-BD76-DE1E80E7BCB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uk-UA" altLang="uk-UA" sz="800"/>
              <a:t>Томати</a:t>
            </a:r>
            <a:r>
              <a:rPr lang="en-US" altLang="uk-UA" sz="800"/>
              <a:t> • Slide </a:t>
            </a:r>
            <a:fld id="{DD216701-9015-4490-A0EE-C26A5C4A9340}" type="slidenum">
              <a:rPr lang="en-US" altLang="uk-UA" sz="800"/>
              <a:pPr/>
              <a:t>5</a:t>
            </a:fld>
            <a:endParaRPr lang="en-US" altLang="uk-UA" sz="800"/>
          </a:p>
        </p:txBody>
      </p:sp>
      <p:pic>
        <p:nvPicPr>
          <p:cNvPr id="6147" name="Picture 2" descr="Mode_of_action_3">
            <a:extLst>
              <a:ext uri="{FF2B5EF4-FFF2-40B4-BE49-F238E27FC236}">
                <a16:creationId xmlns:a16="http://schemas.microsoft.com/office/drawing/2014/main" id="{340D111A-C6BD-4EE2-A24B-6B695C884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"/>
          <a:stretch>
            <a:fillRect/>
          </a:stretch>
        </p:blipFill>
        <p:spPr bwMode="auto">
          <a:xfrm>
            <a:off x="1524000" y="3192463"/>
            <a:ext cx="91440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3">
            <a:extLst>
              <a:ext uri="{FF2B5EF4-FFF2-40B4-BE49-F238E27FC236}">
                <a16:creationId xmlns:a16="http://schemas.microsoft.com/office/drawing/2014/main" id="{B2729924-C9ED-4746-81B6-C3E49CFE3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2732089"/>
            <a:ext cx="3816350" cy="28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lnSpc>
                <a:spcPts val="1400"/>
              </a:lnSpc>
            </a:pPr>
            <a:r>
              <a:rPr lang="uk-UA" altLang="uk-UA" sz="1800" b="1">
                <a:latin typeface="Arial" panose="020B0604020202020204" pitchFamily="34" charset="0"/>
              </a:rPr>
              <a:t>Дія через листя та грунт</a:t>
            </a:r>
            <a:endParaRPr lang="en-US" altLang="uk-UA" sz="1800" b="1">
              <a:latin typeface="Arial" panose="020B0604020202020204" pitchFamily="34" charset="0"/>
            </a:endParaRPr>
          </a:p>
        </p:txBody>
      </p:sp>
      <p:sp>
        <p:nvSpPr>
          <p:cNvPr id="6149" name="Rectangle 4">
            <a:extLst>
              <a:ext uri="{FF2B5EF4-FFF2-40B4-BE49-F238E27FC236}">
                <a16:creationId xmlns:a16="http://schemas.microsoft.com/office/drawing/2014/main" id="{3C099AD7-A39A-43D4-80A9-E907EDD14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5689601"/>
            <a:ext cx="8358188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tabLst>
                <a:tab pos="2422525" algn="l"/>
              </a:tabLs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tabLst>
                <a:tab pos="2422525" algn="l"/>
              </a:tabLs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tabLst>
                <a:tab pos="2422525" algn="l"/>
              </a:tabLs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tabLst>
                <a:tab pos="2422525" algn="l"/>
              </a:tabLs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tabLst>
                <a:tab pos="2422525" algn="l"/>
              </a:tabLs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lnSpc>
                <a:spcPts val="2000"/>
              </a:lnSpc>
              <a:buClr>
                <a:schemeClr val="folHlink"/>
              </a:buClr>
            </a:pPr>
            <a:endParaRPr lang="uk-UA" altLang="uk-UA" sz="2000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150" name="Rectangle 5">
            <a:extLst>
              <a:ext uri="{FF2B5EF4-FFF2-40B4-BE49-F238E27FC236}">
                <a16:creationId xmlns:a16="http://schemas.microsoft.com/office/drawing/2014/main" id="{ED8F187A-7CBA-486B-BB9A-B73124560E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385" y="566739"/>
            <a:ext cx="9964615" cy="7191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altLang="uk-UA" dirty="0"/>
              <a:t>Механізм дії</a:t>
            </a:r>
            <a:r>
              <a:rPr lang="en-US" altLang="uk-UA" dirty="0"/>
              <a:t> –</a:t>
            </a:r>
            <a:br>
              <a:rPr lang="en-US" altLang="uk-UA" dirty="0"/>
            </a:br>
            <a:r>
              <a:rPr lang="uk-UA" altLang="uk-UA" dirty="0"/>
              <a:t>Висока </a:t>
            </a:r>
            <a:r>
              <a:rPr lang="en-US" altLang="uk-UA" dirty="0"/>
              <a:t> </a:t>
            </a:r>
            <a:r>
              <a:rPr lang="uk-UA" altLang="uk-UA" dirty="0"/>
              <a:t>активність проти коріння</a:t>
            </a:r>
            <a:r>
              <a:rPr lang="en-US" altLang="uk-UA" dirty="0"/>
              <a:t> </a:t>
            </a:r>
            <a:r>
              <a:rPr lang="uk-UA" altLang="uk-UA" dirty="0"/>
              <a:t>і листя</a:t>
            </a:r>
            <a:endParaRPr lang="en-GB" altLang="uk-UA" dirty="0"/>
          </a:p>
        </p:txBody>
      </p:sp>
      <p:sp>
        <p:nvSpPr>
          <p:cNvPr id="6151" name="Rectangle 6">
            <a:extLst>
              <a:ext uri="{FF2B5EF4-FFF2-40B4-BE49-F238E27FC236}">
                <a16:creationId xmlns:a16="http://schemas.microsoft.com/office/drawing/2014/main" id="{F41A5110-9616-41A9-ABBC-BDD0994CC9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56519" y="1854994"/>
            <a:ext cx="7931150" cy="957263"/>
          </a:xfrm>
        </p:spPr>
        <p:txBody>
          <a:bodyPr>
            <a:normAutofit fontScale="77500" lnSpcReduction="20000"/>
          </a:bodyPr>
          <a:lstStyle/>
          <a:p>
            <a:pPr marL="0" indent="0"/>
            <a:r>
              <a:rPr lang="uk-UA" altLang="uk-UA" b="1" dirty="0" err="1">
                <a:solidFill>
                  <a:schemeClr val="accent2"/>
                </a:solidFill>
              </a:rPr>
              <a:t>Зенкор</a:t>
            </a:r>
            <a:r>
              <a:rPr lang="en-GB" altLang="uk-UA" sz="1400" b="1" baseline="40000" dirty="0">
                <a:solidFill>
                  <a:schemeClr val="accent2"/>
                </a:solidFill>
              </a:rPr>
              <a:t>® </a:t>
            </a:r>
            <a:r>
              <a:rPr lang="en-GB" altLang="uk-UA" dirty="0"/>
              <a:t> </a:t>
            </a:r>
            <a:r>
              <a:rPr lang="uk-UA" altLang="uk-UA" dirty="0"/>
              <a:t> - селективний системний гербіцид</a:t>
            </a:r>
            <a:r>
              <a:rPr lang="en-US" altLang="uk-UA" dirty="0"/>
              <a:t> </a:t>
            </a:r>
            <a:r>
              <a:rPr lang="uk-UA" altLang="uk-UA" dirty="0"/>
              <a:t>, який поглинається корінням і листям бур</a:t>
            </a:r>
            <a:r>
              <a:rPr lang="en-US" altLang="uk-UA" dirty="0"/>
              <a:t>’</a:t>
            </a:r>
            <a:r>
              <a:rPr lang="uk-UA" altLang="uk-UA" dirty="0" err="1"/>
              <a:t>янів</a:t>
            </a:r>
            <a:r>
              <a:rPr lang="en-US" altLang="uk-UA" dirty="0"/>
              <a:t>. </a:t>
            </a:r>
            <a:r>
              <a:rPr lang="uk-UA" altLang="uk-UA" dirty="0"/>
              <a:t>Він пересувається в рослині </a:t>
            </a:r>
            <a:r>
              <a:rPr lang="uk-UA" altLang="uk-UA" dirty="0" err="1"/>
              <a:t>акропетально</a:t>
            </a:r>
            <a:r>
              <a:rPr lang="uk-UA" altLang="uk-UA" dirty="0"/>
              <a:t>(знизу-догори) і блокує процес фотосинтезу</a:t>
            </a:r>
            <a:r>
              <a:rPr lang="en-US" altLang="uk-UA" dirty="0"/>
              <a:t> </a:t>
            </a:r>
            <a:endParaRPr lang="en-GB" altLang="uk-UA" dirty="0"/>
          </a:p>
        </p:txBody>
      </p:sp>
      <p:sp>
        <p:nvSpPr>
          <p:cNvPr id="6152" name="Text Box 7">
            <a:extLst>
              <a:ext uri="{FF2B5EF4-FFF2-40B4-BE49-F238E27FC236}">
                <a16:creationId xmlns:a16="http://schemas.microsoft.com/office/drawing/2014/main" id="{9E7093B4-ADAF-4599-B9EB-2A4DF8F2B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688" y="3233739"/>
            <a:ext cx="2252662" cy="638175"/>
          </a:xfrm>
          <a:prstGeom prst="rect">
            <a:avLst/>
          </a:prstGeom>
          <a:solidFill>
            <a:schemeClr val="bg1"/>
          </a:solidFill>
          <a:ln w="12700">
            <a:solidFill>
              <a:srgbClr val="C3A03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lnSpc>
                <a:spcPts val="1400"/>
              </a:lnSpc>
            </a:pPr>
            <a:r>
              <a:rPr lang="uk-UA" altLang="uk-UA" sz="1200" b="1">
                <a:latin typeface="Arial" panose="020B0604020202020204" pitchFamily="34" charset="0"/>
              </a:rPr>
              <a:t>Поглинання листям дозволяє контролювати бур</a:t>
            </a:r>
            <a:r>
              <a:rPr lang="en-US" altLang="uk-UA" sz="1200" b="1">
                <a:latin typeface="Arial" panose="020B0604020202020204" pitchFamily="34" charset="0"/>
              </a:rPr>
              <a:t>’</a:t>
            </a:r>
            <a:r>
              <a:rPr lang="uk-UA" altLang="uk-UA" sz="1200" b="1">
                <a:latin typeface="Arial" panose="020B0604020202020204" pitchFamily="34" charset="0"/>
              </a:rPr>
              <a:t>яни, що зійшли</a:t>
            </a:r>
            <a:endParaRPr lang="en-US" altLang="uk-UA" sz="1200" b="1">
              <a:latin typeface="Arial" panose="020B0604020202020204" pitchFamily="34" charset="0"/>
            </a:endParaRPr>
          </a:p>
        </p:txBody>
      </p:sp>
      <p:sp>
        <p:nvSpPr>
          <p:cNvPr id="6153" name="Text Box 8">
            <a:extLst>
              <a:ext uri="{FF2B5EF4-FFF2-40B4-BE49-F238E27FC236}">
                <a16:creationId xmlns:a16="http://schemas.microsoft.com/office/drawing/2014/main" id="{059D226E-FFCC-4BB6-89E4-3D51BD289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968876"/>
            <a:ext cx="2484438" cy="638175"/>
          </a:xfrm>
          <a:prstGeom prst="rect">
            <a:avLst/>
          </a:prstGeom>
          <a:solidFill>
            <a:schemeClr val="bg1"/>
          </a:solidFill>
          <a:ln w="12700">
            <a:solidFill>
              <a:srgbClr val="C3A03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lnSpc>
                <a:spcPts val="1400"/>
              </a:lnSpc>
            </a:pPr>
            <a:r>
              <a:rPr lang="uk-UA" altLang="uk-UA" sz="1200" b="1">
                <a:latin typeface="Arial" panose="020B0604020202020204" pitchFamily="34" charset="0"/>
              </a:rPr>
              <a:t>Захисна плівка</a:t>
            </a:r>
            <a:r>
              <a:rPr lang="en-US" altLang="uk-UA" sz="1200" b="1">
                <a:latin typeface="Arial" panose="020B0604020202020204" pitchFamily="34" charset="0"/>
              </a:rPr>
              <a:t> </a:t>
            </a:r>
            <a:r>
              <a:rPr lang="uk-UA" altLang="uk-UA" sz="1200" b="1">
                <a:latin typeface="Arial" panose="020B0604020202020204" pitchFamily="34" charset="0"/>
              </a:rPr>
              <a:t>на поверхні грунту запобігає прорастанню нових бур</a:t>
            </a:r>
            <a:r>
              <a:rPr lang="en-US" altLang="uk-UA" sz="1200" b="1">
                <a:latin typeface="Arial" panose="020B0604020202020204" pitchFamily="34" charset="0"/>
              </a:rPr>
              <a:t>’</a:t>
            </a:r>
            <a:r>
              <a:rPr lang="ru-RU" altLang="uk-UA" sz="1200" b="1">
                <a:latin typeface="Arial" panose="020B0604020202020204" pitchFamily="34" charset="0"/>
              </a:rPr>
              <a:t>ян</a:t>
            </a:r>
            <a:r>
              <a:rPr lang="uk-UA" altLang="uk-UA" sz="1200" b="1">
                <a:latin typeface="Arial" panose="020B0604020202020204" pitchFamily="34" charset="0"/>
              </a:rPr>
              <a:t>і</a:t>
            </a:r>
            <a:r>
              <a:rPr lang="ru-RU" altLang="uk-UA" sz="1200" b="1">
                <a:latin typeface="Arial" panose="020B0604020202020204" pitchFamily="34" charset="0"/>
              </a:rPr>
              <a:t>в</a:t>
            </a:r>
            <a:endParaRPr lang="en-US" altLang="uk-UA" sz="1200" b="1">
              <a:latin typeface="Arial" panose="020B0604020202020204" pitchFamily="34" charset="0"/>
            </a:endParaRPr>
          </a:p>
        </p:txBody>
      </p:sp>
      <p:sp>
        <p:nvSpPr>
          <p:cNvPr id="6154" name="Line 9">
            <a:extLst>
              <a:ext uri="{FF2B5EF4-FFF2-40B4-BE49-F238E27FC236}">
                <a16:creationId xmlns:a16="http://schemas.microsoft.com/office/drawing/2014/main" id="{2B19A41D-D81C-4B72-A6AD-5F4764161DD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73914" y="4859339"/>
            <a:ext cx="223837" cy="109537"/>
          </a:xfrm>
          <a:prstGeom prst="line">
            <a:avLst/>
          </a:prstGeom>
          <a:noFill/>
          <a:ln w="12700">
            <a:solidFill>
              <a:srgbClr val="DCC78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155" name="Line 10">
            <a:extLst>
              <a:ext uri="{FF2B5EF4-FFF2-40B4-BE49-F238E27FC236}">
                <a16:creationId xmlns:a16="http://schemas.microsoft.com/office/drawing/2014/main" id="{F0D9485F-1E4F-46F9-ABB9-FDF9525368B2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3946525" y="4867275"/>
            <a:ext cx="0" cy="476250"/>
          </a:xfrm>
          <a:prstGeom prst="line">
            <a:avLst/>
          </a:prstGeom>
          <a:noFill/>
          <a:ln w="12700">
            <a:solidFill>
              <a:srgbClr val="DCC78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156" name="Line 11">
            <a:extLst>
              <a:ext uri="{FF2B5EF4-FFF2-40B4-BE49-F238E27FC236}">
                <a16:creationId xmlns:a16="http://schemas.microsoft.com/office/drawing/2014/main" id="{029BCFC3-BDCB-4461-AF3D-9771A2555A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8114" y="5343525"/>
            <a:ext cx="3436937" cy="0"/>
          </a:xfrm>
          <a:prstGeom prst="line">
            <a:avLst/>
          </a:prstGeom>
          <a:noFill/>
          <a:ln w="12700">
            <a:solidFill>
              <a:srgbClr val="DCC78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085452" name="AutoShape 12">
            <a:extLst>
              <a:ext uri="{FF2B5EF4-FFF2-40B4-BE49-F238E27FC236}">
                <a16:creationId xmlns:a16="http://schemas.microsoft.com/office/drawing/2014/main" id="{409EA353-4E7D-4554-8EC4-7C7E0B3E7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5699126"/>
            <a:ext cx="479425" cy="238125"/>
          </a:xfrm>
          <a:prstGeom prst="rightArrow">
            <a:avLst>
              <a:gd name="adj1" fmla="val 50000"/>
              <a:gd name="adj2" fmla="val 50333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58" name="Text Box 13">
            <a:extLst>
              <a:ext uri="{FF2B5EF4-FFF2-40B4-BE49-F238E27FC236}">
                <a16:creationId xmlns:a16="http://schemas.microsoft.com/office/drawing/2014/main" id="{0AACFB71-9657-46F9-A595-A81C505C1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5692775"/>
            <a:ext cx="6516688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lnSpc>
                <a:spcPts val="2000"/>
              </a:lnSpc>
              <a:buClr>
                <a:srgbClr val="8D521C"/>
              </a:buClr>
              <a:buSzPct val="80000"/>
            </a:pPr>
            <a:r>
              <a:rPr lang="uk-UA" altLang="uk-UA" sz="1800" b="1">
                <a:solidFill>
                  <a:srgbClr val="D6001A"/>
                </a:solidFill>
                <a:latin typeface="Arial" panose="020B0604020202020204" pitchFamily="34" charset="0"/>
              </a:rPr>
              <a:t>Винятково ефективний контроль</a:t>
            </a:r>
            <a:r>
              <a:rPr lang="en-GB" altLang="uk-UA" sz="1800" b="1">
                <a:solidFill>
                  <a:srgbClr val="D6001A"/>
                </a:solidFill>
                <a:latin typeface="Arial" panose="020B0604020202020204" pitchFamily="34" charset="0"/>
              </a:rPr>
              <a:t> </a:t>
            </a:r>
            <a:r>
              <a:rPr lang="uk-UA" altLang="uk-UA" sz="1800" b="1">
                <a:solidFill>
                  <a:srgbClr val="D6001A"/>
                </a:solidFill>
                <a:latin typeface="Arial" panose="020B0604020202020204" pitchFamily="34" charset="0"/>
              </a:rPr>
              <a:t>через високу грунтову і листову активність</a:t>
            </a:r>
            <a:endParaRPr lang="en-US" altLang="uk-UA" sz="1800" b="1">
              <a:solidFill>
                <a:srgbClr val="D6001A"/>
              </a:solidFill>
              <a:latin typeface="Arial" panose="020B0604020202020204" pitchFamily="34" charset="0"/>
            </a:endParaRPr>
          </a:p>
        </p:txBody>
      </p:sp>
      <p:sp>
        <p:nvSpPr>
          <p:cNvPr id="6159" name="Line 14">
            <a:extLst>
              <a:ext uri="{FF2B5EF4-FFF2-40B4-BE49-F238E27FC236}">
                <a16:creationId xmlns:a16="http://schemas.microsoft.com/office/drawing/2014/main" id="{5EF823C0-5875-4C39-8382-1B0E01082F48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4311651" y="3463926"/>
            <a:ext cx="1863725" cy="100013"/>
          </a:xfrm>
          <a:prstGeom prst="line">
            <a:avLst/>
          </a:prstGeom>
          <a:noFill/>
          <a:ln w="12700">
            <a:solidFill>
              <a:srgbClr val="DCC78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>
            <a:extLst>
              <a:ext uri="{FF2B5EF4-FFF2-40B4-BE49-F238E27FC236}">
                <a16:creationId xmlns:a16="http://schemas.microsoft.com/office/drawing/2014/main" id="{3139CC4A-EF53-48A3-821B-E7CE29643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2349501"/>
            <a:ext cx="8891588" cy="211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Rectangle 15365">
            <a:extLst>
              <a:ext uri="{FF2B5EF4-FFF2-40B4-BE49-F238E27FC236}">
                <a16:creationId xmlns:a16="http://schemas.microsoft.com/office/drawing/2014/main" id="{1271E754-BF04-4C63-85DD-C75AFFABE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401050" y="6381751"/>
            <a:ext cx="21605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6">
            <a:extLst>
              <a:ext uri="{FF2B5EF4-FFF2-40B4-BE49-F238E27FC236}">
                <a16:creationId xmlns:a16="http://schemas.microsoft.com/office/drawing/2014/main" id="{BC4C2C39-52E4-4D82-9F0F-54594233A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9810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uk-UA" sz="2000" i="1">
                <a:solidFill>
                  <a:schemeClr val="bg1"/>
                </a:solidFill>
              </a:rPr>
              <a:t>                         Цибулевий прихованохоботник (</a:t>
            </a:r>
            <a:r>
              <a:rPr lang="en-US" altLang="uk-UA" sz="2000" i="1">
                <a:solidFill>
                  <a:schemeClr val="bg1"/>
                </a:solidFill>
              </a:rPr>
              <a:t>Ceuthorrhynchus suturalis)</a:t>
            </a:r>
            <a:endParaRPr lang="en-US" altLang="uk-UA" sz="2000"/>
          </a:p>
        </p:txBody>
      </p:sp>
      <p:pic>
        <p:nvPicPr>
          <p:cNvPr id="7175" name="Picture 7" descr="Onion02">
            <a:extLst>
              <a:ext uri="{FF2B5EF4-FFF2-40B4-BE49-F238E27FC236}">
                <a16:creationId xmlns:a16="http://schemas.microsoft.com/office/drawing/2014/main" id="{4A396642-33C4-4C31-8B6D-65AB1EB94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">
            <a:extLst>
              <a:ext uri="{FF2B5EF4-FFF2-40B4-BE49-F238E27FC236}">
                <a16:creationId xmlns:a16="http://schemas.microsoft.com/office/drawing/2014/main" id="{B06AC40E-1D46-47F4-B10E-3702DDA7F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981075"/>
            <a:ext cx="3487738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4">
            <a:extLst>
              <a:ext uri="{FF2B5EF4-FFF2-40B4-BE49-F238E27FC236}">
                <a16:creationId xmlns:a16="http://schemas.microsoft.com/office/drawing/2014/main" id="{0FBC69AF-0B03-4A25-B6E0-0630D4029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71550"/>
            <a:ext cx="277177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6">
            <a:extLst>
              <a:ext uri="{FF2B5EF4-FFF2-40B4-BE49-F238E27FC236}">
                <a16:creationId xmlns:a16="http://schemas.microsoft.com/office/drawing/2014/main" id="{75B294F9-5FD7-4EB2-BC34-C1FEB542F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981076"/>
            <a:ext cx="3743325" cy="298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8">
            <a:extLst>
              <a:ext uri="{FF2B5EF4-FFF2-40B4-BE49-F238E27FC236}">
                <a16:creationId xmlns:a16="http://schemas.microsoft.com/office/drawing/2014/main" id="{8ECD9C9B-A94D-460A-BD3D-85A0DD02E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697164"/>
            <a:ext cx="2771775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9">
            <a:extLst>
              <a:ext uri="{FF2B5EF4-FFF2-40B4-BE49-F238E27FC236}">
                <a16:creationId xmlns:a16="http://schemas.microsoft.com/office/drawing/2014/main" id="{F6DA120B-487C-42C8-8DC3-B0FE4E662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494214"/>
            <a:ext cx="2771775" cy="181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5">
            <a:extLst>
              <a:ext uri="{FF2B5EF4-FFF2-40B4-BE49-F238E27FC236}">
                <a16:creationId xmlns:a16="http://schemas.microsoft.com/office/drawing/2014/main" id="{69B816F8-89D7-4855-BC65-BAAB9FE54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929064"/>
            <a:ext cx="3640138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Rectangle 15365">
            <a:extLst>
              <a:ext uri="{FF2B5EF4-FFF2-40B4-BE49-F238E27FC236}">
                <a16:creationId xmlns:a16="http://schemas.microsoft.com/office/drawing/2014/main" id="{7157537E-408C-48C0-95E2-42E45A530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401050" y="6381751"/>
            <a:ext cx="21605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Rectangle 13">
            <a:extLst>
              <a:ext uri="{FF2B5EF4-FFF2-40B4-BE49-F238E27FC236}">
                <a16:creationId xmlns:a16="http://schemas.microsoft.com/office/drawing/2014/main" id="{9D545AEA-BC3F-41B6-9B6E-A0F7D0F41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9810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uk-UA" sz="2800" i="1">
                <a:solidFill>
                  <a:schemeClr val="bg1"/>
                </a:solidFill>
              </a:rPr>
              <a:t>Цибулева муха (</a:t>
            </a:r>
            <a:r>
              <a:rPr lang="en-US" altLang="uk-UA" sz="2800" i="1">
                <a:solidFill>
                  <a:schemeClr val="bg1"/>
                </a:solidFill>
              </a:rPr>
              <a:t>Delia antiqua)</a:t>
            </a:r>
            <a:endParaRPr lang="en-US" altLang="uk-UA" sz="2800"/>
          </a:p>
        </p:txBody>
      </p:sp>
      <p:pic>
        <p:nvPicPr>
          <p:cNvPr id="9231" name="Picture 15" descr="Onion02">
            <a:extLst>
              <a:ext uri="{FF2B5EF4-FFF2-40B4-BE49-F238E27FC236}">
                <a16:creationId xmlns:a16="http://schemas.microsoft.com/office/drawing/2014/main" id="{7343C715-946D-4423-9AAC-97B3E4783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>
            <a:extLst>
              <a:ext uri="{FF2B5EF4-FFF2-40B4-BE49-F238E27FC236}">
                <a16:creationId xmlns:a16="http://schemas.microsoft.com/office/drawing/2014/main" id="{BB48BD02-1EDE-45D4-82E3-00F486820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9" y="981075"/>
            <a:ext cx="2801937" cy="281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Rectangle 15365">
            <a:extLst>
              <a:ext uri="{FF2B5EF4-FFF2-40B4-BE49-F238E27FC236}">
                <a16:creationId xmlns:a16="http://schemas.microsoft.com/office/drawing/2014/main" id="{2886656A-DF7A-4EF8-86D1-8203A3B37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401050" y="6381751"/>
            <a:ext cx="21605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6">
            <a:extLst>
              <a:ext uri="{FF2B5EF4-FFF2-40B4-BE49-F238E27FC236}">
                <a16:creationId xmlns:a16="http://schemas.microsoft.com/office/drawing/2014/main" id="{45694203-C12F-455C-AD3B-2147D9E39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9810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uk-UA" sz="2800" i="1">
                <a:solidFill>
                  <a:schemeClr val="bg1"/>
                </a:solidFill>
              </a:rPr>
              <a:t>Цибулева дзюрчалка (</a:t>
            </a:r>
            <a:r>
              <a:rPr lang="en-US" altLang="uk-UA" sz="2800" i="1">
                <a:solidFill>
                  <a:schemeClr val="bg1"/>
                </a:solidFill>
              </a:rPr>
              <a:t>Eumerus strigatus)</a:t>
            </a:r>
            <a:endParaRPr lang="en-US" altLang="uk-UA" sz="2800"/>
          </a:p>
        </p:txBody>
      </p:sp>
      <p:pic>
        <p:nvPicPr>
          <p:cNvPr id="23557" name="Picture 7">
            <a:extLst>
              <a:ext uri="{FF2B5EF4-FFF2-40B4-BE49-F238E27FC236}">
                <a16:creationId xmlns:a16="http://schemas.microsoft.com/office/drawing/2014/main" id="{1BF17598-DE38-4F79-917A-C47BF0B5E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76" y="3500439"/>
            <a:ext cx="3616325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8">
            <a:extLst>
              <a:ext uri="{FF2B5EF4-FFF2-40B4-BE49-F238E27FC236}">
                <a16:creationId xmlns:a16="http://schemas.microsoft.com/office/drawing/2014/main" id="{A3870EC7-2645-4067-B06C-DB75C56CC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2133601"/>
            <a:ext cx="3095625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 descr="Onion02">
            <a:extLst>
              <a:ext uri="{FF2B5EF4-FFF2-40B4-BE49-F238E27FC236}">
                <a16:creationId xmlns:a16="http://schemas.microsoft.com/office/drawing/2014/main" id="{6AD0F82D-DBE7-4BB2-A987-EE3AC6C83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>
            <a:extLst>
              <a:ext uri="{FF2B5EF4-FFF2-40B4-BE49-F238E27FC236}">
                <a16:creationId xmlns:a16="http://schemas.microsoft.com/office/drawing/2014/main" id="{811A8CCC-373A-4EDE-8E00-AE2B20C90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268414"/>
            <a:ext cx="5040312" cy="501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7">
            <a:extLst>
              <a:ext uri="{FF2B5EF4-FFF2-40B4-BE49-F238E27FC236}">
                <a16:creationId xmlns:a16="http://schemas.microsoft.com/office/drawing/2014/main" id="{D85620ED-AA41-4895-9049-C1973AEB9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4" y="1268414"/>
            <a:ext cx="4097337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Rectangle 15365">
            <a:extLst>
              <a:ext uri="{FF2B5EF4-FFF2-40B4-BE49-F238E27FC236}">
                <a16:creationId xmlns:a16="http://schemas.microsoft.com/office/drawing/2014/main" id="{07F9177C-FDBD-426E-8F4B-206E7E9B2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401050" y="6381751"/>
            <a:ext cx="21605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9">
            <a:extLst>
              <a:ext uri="{FF2B5EF4-FFF2-40B4-BE49-F238E27FC236}">
                <a16:creationId xmlns:a16="http://schemas.microsoft.com/office/drawing/2014/main" id="{FBF05AD3-4D4E-4162-90A6-F79BCE44C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9810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uk-UA" sz="2800" i="1">
                <a:solidFill>
                  <a:schemeClr val="bg1"/>
                </a:solidFill>
              </a:rPr>
              <a:t> Тютюновий трипс (</a:t>
            </a:r>
            <a:r>
              <a:rPr lang="en-US" altLang="uk-UA" sz="2800" i="1">
                <a:solidFill>
                  <a:schemeClr val="bg1"/>
                </a:solidFill>
              </a:rPr>
              <a:t>Thrips tabaci)</a:t>
            </a:r>
            <a:endParaRPr lang="en-US" altLang="uk-UA" sz="2800"/>
          </a:p>
        </p:txBody>
      </p:sp>
      <p:pic>
        <p:nvPicPr>
          <p:cNvPr id="11274" name="Picture 10" descr="Onion02">
            <a:extLst>
              <a:ext uri="{FF2B5EF4-FFF2-40B4-BE49-F238E27FC236}">
                <a16:creationId xmlns:a16="http://schemas.microsoft.com/office/drawing/2014/main" id="{2EF32B47-A1F8-4DEA-B053-B4C27D205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>
            <a:extLst>
              <a:ext uri="{FF2B5EF4-FFF2-40B4-BE49-F238E27FC236}">
                <a16:creationId xmlns:a16="http://schemas.microsoft.com/office/drawing/2014/main" id="{E4C553DB-070D-4107-9C12-7C3692FBD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801813"/>
            <a:ext cx="8229600" cy="4506912"/>
          </a:xfrm>
          <a:prstGeom prst="roundRect">
            <a:avLst>
              <a:gd name="adj" fmla="val 3264"/>
            </a:avLst>
          </a:prstGeom>
          <a:solidFill>
            <a:srgbClr val="EAEAEA"/>
          </a:solidFill>
          <a:ln w="9525" algn="ctr">
            <a:solidFill>
              <a:schemeClr val="bg2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uk-UA" altLang="uk-UA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4D70BB5D-95FB-4A57-87B8-82CF2B32EC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uk-UA"/>
              <a:t>Порівняння покриття на цибулі</a:t>
            </a:r>
            <a:endParaRPr lang="en-GB" altLang="uk-UA"/>
          </a:p>
        </p:txBody>
      </p:sp>
      <p:sp>
        <p:nvSpPr>
          <p:cNvPr id="25604" name="AutoShape 4">
            <a:extLst>
              <a:ext uri="{FF2B5EF4-FFF2-40B4-BE49-F238E27FC236}">
                <a16:creationId xmlns:a16="http://schemas.microsoft.com/office/drawing/2014/main" id="{CE810BF0-AB39-4AF3-9DF9-5C1C24821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1628776"/>
            <a:ext cx="5291137" cy="360363"/>
          </a:xfrm>
          <a:prstGeom prst="roundRect">
            <a:avLst>
              <a:gd name="adj" fmla="val 28194"/>
            </a:avLst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uk-UA" altLang="uk-UA">
                <a:solidFill>
                  <a:schemeClr val="bg1"/>
                </a:solidFill>
              </a:rPr>
              <a:t>Автоматичне покриття</a:t>
            </a:r>
            <a:r>
              <a:rPr lang="en-GB" altLang="uk-UA">
                <a:solidFill>
                  <a:schemeClr val="bg1"/>
                </a:solidFill>
              </a:rPr>
              <a:t> = </a:t>
            </a:r>
            <a:r>
              <a:rPr lang="uk-UA" altLang="uk-UA">
                <a:solidFill>
                  <a:schemeClr val="bg1"/>
                </a:solidFill>
              </a:rPr>
              <a:t>Максимальний</a:t>
            </a:r>
            <a:r>
              <a:rPr lang="en-GB" altLang="uk-UA">
                <a:solidFill>
                  <a:schemeClr val="bg1"/>
                </a:solidFill>
              </a:rPr>
              <a:t> </a:t>
            </a:r>
            <a:r>
              <a:rPr lang="uk-UA" altLang="uk-UA">
                <a:solidFill>
                  <a:schemeClr val="bg1"/>
                </a:solidFill>
              </a:rPr>
              <a:t>захист</a:t>
            </a:r>
            <a:r>
              <a:rPr lang="en-GB" altLang="uk-UA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5605" name="Text Box 5">
            <a:extLst>
              <a:ext uri="{FF2B5EF4-FFF2-40B4-BE49-F238E27FC236}">
                <a16:creationId xmlns:a16="http://schemas.microsoft.com/office/drawing/2014/main" id="{C596178F-6E87-4E03-9AE4-B5CBA49B6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289" y="5657850"/>
            <a:ext cx="4192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1400"/>
              <a:t>Вода</a:t>
            </a:r>
            <a:endParaRPr lang="en-GB" altLang="uk-UA" sz="1400"/>
          </a:p>
        </p:txBody>
      </p:sp>
      <p:sp>
        <p:nvSpPr>
          <p:cNvPr id="25606" name="Text Box 6">
            <a:extLst>
              <a:ext uri="{FF2B5EF4-FFF2-40B4-BE49-F238E27FC236}">
                <a16:creationId xmlns:a16="http://schemas.microsoft.com/office/drawing/2014/main" id="{A7CD1A7F-618B-4BF2-9FB5-B65930800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857" y="5445126"/>
            <a:ext cx="126521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uk-UA" altLang="uk-UA" sz="1400"/>
              <a:t>Стандартна</a:t>
            </a:r>
            <a:r>
              <a:rPr lang="en-GB" altLang="uk-UA" sz="1400"/>
              <a:t> </a:t>
            </a:r>
            <a:r>
              <a:rPr lang="uk-UA" altLang="uk-UA" sz="1400"/>
              <a:t>к.е</a:t>
            </a:r>
            <a:endParaRPr lang="en-GB" altLang="uk-UA" sz="1400"/>
          </a:p>
          <a:p>
            <a:pPr algn="r" eaLnBrk="1" hangingPunct="1"/>
            <a:r>
              <a:rPr lang="uk-UA" altLang="uk-UA" sz="1400"/>
              <a:t>формуляція</a:t>
            </a:r>
            <a:endParaRPr lang="en-GB" altLang="uk-UA" sz="1400"/>
          </a:p>
        </p:txBody>
      </p:sp>
      <p:sp>
        <p:nvSpPr>
          <p:cNvPr id="25607" name="Line 7">
            <a:extLst>
              <a:ext uri="{FF2B5EF4-FFF2-40B4-BE49-F238E27FC236}">
                <a16:creationId xmlns:a16="http://schemas.microsoft.com/office/drawing/2014/main" id="{FD7C242C-0DD2-47B4-AC60-D71F0741B71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2650" y="4113213"/>
            <a:ext cx="53467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25608" name="Line 8">
            <a:extLst>
              <a:ext uri="{FF2B5EF4-FFF2-40B4-BE49-F238E27FC236}">
                <a16:creationId xmlns:a16="http://schemas.microsoft.com/office/drawing/2014/main" id="{2D2D53B9-73B3-47C3-BDAF-7871E2310F3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312989"/>
            <a:ext cx="0" cy="36163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pic>
        <p:nvPicPr>
          <p:cNvPr id="15369" name="Picture 9">
            <a:extLst>
              <a:ext uri="{FF2B5EF4-FFF2-40B4-BE49-F238E27FC236}">
                <a16:creationId xmlns:a16="http://schemas.microsoft.com/office/drawing/2014/main" id="{4DE5ED55-5978-44D3-8448-BCE8D822B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2176" y="2322514"/>
            <a:ext cx="2519363" cy="1690687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>
            <a:extLst>
              <a:ext uri="{FF2B5EF4-FFF2-40B4-BE49-F238E27FC236}">
                <a16:creationId xmlns:a16="http://schemas.microsoft.com/office/drawing/2014/main" id="{5A76B38D-E100-4EB1-A509-F6E9A39BF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32176" y="4221164"/>
            <a:ext cx="2519363" cy="169227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>
            <a:extLst>
              <a:ext uri="{FF2B5EF4-FFF2-40B4-BE49-F238E27FC236}">
                <a16:creationId xmlns:a16="http://schemas.microsoft.com/office/drawing/2014/main" id="{03E32309-3136-4AD4-A408-A6FF7F3CC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0463" y="2312988"/>
            <a:ext cx="2519362" cy="1700212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12">
            <a:extLst>
              <a:ext uri="{FF2B5EF4-FFF2-40B4-BE49-F238E27FC236}">
                <a16:creationId xmlns:a16="http://schemas.microsoft.com/office/drawing/2014/main" id="{F0E50C5B-7E57-4724-8861-5738F649C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0463" y="4221164"/>
            <a:ext cx="2519362" cy="169227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3" name="Picture 14" descr="dec-flu_bf_rgb_080422">
            <a:extLst>
              <a:ext uri="{FF2B5EF4-FFF2-40B4-BE49-F238E27FC236}">
                <a16:creationId xmlns:a16="http://schemas.microsoft.com/office/drawing/2014/main" id="{5E109F53-AD67-41CE-BB16-B923EC698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3" y="3581400"/>
            <a:ext cx="11160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4" name="Rectangle 15">
            <a:extLst>
              <a:ext uri="{FF2B5EF4-FFF2-40B4-BE49-F238E27FC236}">
                <a16:creationId xmlns:a16="http://schemas.microsoft.com/office/drawing/2014/main" id="{A36FB905-E23F-4A31-96EF-8C9C58EFE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4" y="0"/>
            <a:ext cx="3095625" cy="2603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1200" b="1">
                <a:solidFill>
                  <a:schemeClr val="bg1"/>
                </a:solidFill>
              </a:rPr>
              <a:t>Покриття поверхні</a:t>
            </a:r>
            <a:endParaRPr lang="en-GB" altLang="uk-UA" sz="1200" b="1">
              <a:solidFill>
                <a:schemeClr val="bg1"/>
              </a:solidFill>
            </a:endParaRPr>
          </a:p>
        </p:txBody>
      </p:sp>
      <p:sp>
        <p:nvSpPr>
          <p:cNvPr id="25615" name="Rectangle 16">
            <a:extLst>
              <a:ext uri="{FF2B5EF4-FFF2-40B4-BE49-F238E27FC236}">
                <a16:creationId xmlns:a16="http://schemas.microsoft.com/office/drawing/2014/main" id="{8F4AE74D-C749-4239-A6CE-0C6EE317A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9975" y="2960688"/>
            <a:ext cx="15827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uk-UA" sz="1400">
                <a:solidFill>
                  <a:schemeClr val="tx2"/>
                </a:solidFill>
                <a:cs typeface="Arial" panose="020B0604020202020204" pitchFamily="34" charset="0"/>
              </a:rPr>
              <a:t>λ</a:t>
            </a:r>
            <a:r>
              <a:rPr lang="uk-UA" altLang="uk-UA" sz="1400">
                <a:solidFill>
                  <a:schemeClr val="tx2"/>
                </a:solidFill>
                <a:cs typeface="Arial" panose="020B0604020202020204" pitchFamily="34" charset="0"/>
              </a:rPr>
              <a:t>-</a:t>
            </a:r>
            <a:r>
              <a:rPr lang="uk-UA" altLang="uk-UA" sz="1400">
                <a:solidFill>
                  <a:schemeClr val="tx2"/>
                </a:solidFill>
              </a:rPr>
              <a:t>цигалотрин,</a:t>
            </a:r>
          </a:p>
          <a:p>
            <a:pPr algn="ctr" eaLnBrk="1" hangingPunct="1"/>
            <a:r>
              <a:rPr lang="uk-UA" altLang="uk-UA" sz="1400">
                <a:solidFill>
                  <a:schemeClr val="tx2"/>
                </a:solidFill>
              </a:rPr>
              <a:t>к.е.</a:t>
            </a:r>
            <a:endParaRPr lang="ru-RU" altLang="uk-UA" sz="14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96FBED-960F-4869-A083-0BBDAE2B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A7543C-D3C9-4E7B-AC77-A74289661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4853" y="-1104775"/>
            <a:ext cx="7085295" cy="1033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968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5C4784-C202-4FF3-AF52-0096DEFE5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ABD7D0-D10E-42BF-A197-9DDA1583D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460" y="0"/>
            <a:ext cx="5757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150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A748A-C892-4F11-9C4F-6BA2F1023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62D1C0-7B41-4661-9FC7-FAA89CEC3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33" y="712738"/>
            <a:ext cx="9700378" cy="543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466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5A9A2-166A-4983-884A-2E8D1F3AD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2412E3-5109-46AC-8EBA-FC5ADD0F9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80" y="323491"/>
            <a:ext cx="11901919" cy="60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956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19D58C-EFFB-45EA-9B67-ADB52FBAE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602D7C-8A79-4B44-B105-4E0EB0BDC6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95" b="9333"/>
          <a:stretch/>
        </p:blipFill>
        <p:spPr>
          <a:xfrm>
            <a:off x="668873" y="1575582"/>
            <a:ext cx="10515600" cy="476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47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Дата 3">
            <a:extLst>
              <a:ext uri="{FF2B5EF4-FFF2-40B4-BE49-F238E27FC236}">
                <a16:creationId xmlns:a16="http://schemas.microsoft.com/office/drawing/2014/main" id="{3524D215-5EE8-43F4-AF4B-7B110D97614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uk-UA" altLang="uk-UA" sz="800"/>
              <a:t>Томати</a:t>
            </a:r>
            <a:r>
              <a:rPr lang="en-US" altLang="uk-UA" sz="800"/>
              <a:t> • Slide </a:t>
            </a:r>
            <a:fld id="{3C750F45-B6D2-44FE-9366-6B1C76E73961}" type="slidenum">
              <a:rPr lang="en-US" altLang="uk-UA" sz="800"/>
              <a:pPr/>
              <a:t>6</a:t>
            </a:fld>
            <a:endParaRPr lang="en-US" altLang="uk-UA" sz="8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58FE34B4-678E-45B2-A616-742A30560A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43426" y="28574"/>
            <a:ext cx="4752975" cy="1368426"/>
          </a:xfrm>
          <a:noFill/>
        </p:spPr>
        <p:txBody>
          <a:bodyPr/>
          <a:lstStyle/>
          <a:p>
            <a:pPr eaLnBrk="1" hangingPunct="1"/>
            <a:r>
              <a:rPr lang="en-US" altLang="uk-UA" sz="1800" dirty="0"/>
              <a:t>1. </a:t>
            </a:r>
            <a:r>
              <a:rPr lang="uk-UA" altLang="uk-UA" sz="1800" dirty="0"/>
              <a:t>Після</a:t>
            </a:r>
            <a:r>
              <a:rPr lang="en-US" altLang="uk-UA" sz="1800" dirty="0"/>
              <a:t> </a:t>
            </a:r>
            <a:r>
              <a:rPr lang="uk-UA" altLang="uk-UA" sz="1800" dirty="0"/>
              <a:t>перемішування</a:t>
            </a:r>
            <a:r>
              <a:rPr lang="en-US" altLang="uk-UA" sz="1800" dirty="0"/>
              <a:t> </a:t>
            </a:r>
            <a:br>
              <a:rPr lang="uk-UA" altLang="uk-UA" sz="1800" dirty="0"/>
            </a:br>
            <a:r>
              <a:rPr lang="en-US" altLang="uk-UA" sz="1800" dirty="0"/>
              <a:t>2. </a:t>
            </a:r>
            <a:r>
              <a:rPr lang="uk-UA" altLang="uk-UA" sz="1800" dirty="0"/>
              <a:t>Після</a:t>
            </a:r>
            <a:r>
              <a:rPr lang="en-US" altLang="uk-UA" sz="1800" dirty="0"/>
              <a:t> 20 </a:t>
            </a:r>
            <a:r>
              <a:rPr lang="uk-UA" altLang="uk-UA" sz="1800" dirty="0"/>
              <a:t>годин</a:t>
            </a:r>
            <a:r>
              <a:rPr lang="en-US" altLang="uk-UA" sz="1800" dirty="0"/>
              <a:t> </a:t>
            </a:r>
            <a:r>
              <a:rPr lang="uk-UA" altLang="uk-UA" sz="1800" dirty="0"/>
              <a:t>відстоювання</a:t>
            </a:r>
            <a:br>
              <a:rPr lang="uk-UA" altLang="uk-UA" sz="1800" dirty="0"/>
            </a:br>
            <a:r>
              <a:rPr lang="en-US" altLang="uk-UA" sz="1800" dirty="0"/>
              <a:t>3. </a:t>
            </a:r>
            <a:r>
              <a:rPr lang="uk-UA" altLang="uk-UA" sz="1800" dirty="0"/>
              <a:t>Дно бака після відстоювання і внесення</a:t>
            </a:r>
            <a:endParaRPr lang="en-US" altLang="uk-UA" sz="1800" dirty="0"/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4B8485F1-C8CE-4CF6-B029-99323AFE9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6" y="1766888"/>
            <a:ext cx="1927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uk-UA" altLang="uk-UA" sz="1400" b="1">
                <a:latin typeface="Arial" panose="020B0604020202020204" pitchFamily="34" charset="0"/>
              </a:rPr>
              <a:t>Метрибузин </a:t>
            </a:r>
            <a:r>
              <a:rPr lang="en-GB" altLang="uk-UA" sz="1400" b="1">
                <a:latin typeface="Arial" panose="020B0604020202020204" pitchFamily="34" charset="0"/>
              </a:rPr>
              <a:t>70</a:t>
            </a:r>
            <a:r>
              <a:rPr lang="uk-UA" altLang="uk-UA" sz="1400" b="1">
                <a:latin typeface="Arial" panose="020B0604020202020204" pitchFamily="34" charset="0"/>
              </a:rPr>
              <a:t> </a:t>
            </a:r>
            <a:r>
              <a:rPr lang="en-GB" altLang="uk-UA" sz="1400" b="1">
                <a:latin typeface="Arial" panose="020B0604020202020204" pitchFamily="34" charset="0"/>
              </a:rPr>
              <a:t>WP</a:t>
            </a:r>
            <a:endParaRPr lang="en-US" altLang="uk-UA" sz="1400" b="1">
              <a:latin typeface="Arial" panose="020B0604020202020204" pitchFamily="34" charset="0"/>
            </a:endParaRPr>
          </a:p>
        </p:txBody>
      </p:sp>
      <p:sp>
        <p:nvSpPr>
          <p:cNvPr id="7173" name="Rectangle 4">
            <a:extLst>
              <a:ext uri="{FF2B5EF4-FFF2-40B4-BE49-F238E27FC236}">
                <a16:creationId xmlns:a16="http://schemas.microsoft.com/office/drawing/2014/main" id="{E7828486-32C1-4F9A-BA5D-AC8BDBDD8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1776413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/>
            <a:r>
              <a:rPr lang="uk-UA" altLang="uk-UA" sz="1400" b="1">
                <a:latin typeface="Arial" panose="020B0604020202020204" pitchFamily="34" charset="0"/>
              </a:rPr>
              <a:t>Зенкор</a:t>
            </a:r>
            <a:r>
              <a:rPr lang="en-GB" altLang="uk-UA" sz="1400" b="1">
                <a:latin typeface="Arial" panose="020B0604020202020204" pitchFamily="34" charset="0"/>
              </a:rPr>
              <a:t> 600 SC</a:t>
            </a:r>
            <a:endParaRPr lang="en-US" altLang="uk-UA" sz="1400" b="1">
              <a:latin typeface="Arial" panose="020B0604020202020204" pitchFamily="34" charset="0"/>
            </a:endParaRPr>
          </a:p>
        </p:txBody>
      </p:sp>
      <p:sp>
        <p:nvSpPr>
          <p:cNvPr id="7174" name="Rectangle 5">
            <a:extLst>
              <a:ext uri="{FF2B5EF4-FFF2-40B4-BE49-F238E27FC236}">
                <a16:creationId xmlns:a16="http://schemas.microsoft.com/office/drawing/2014/main" id="{7FC7FC50-62F9-4CC6-8362-DA7F67ED2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200" y="1762125"/>
            <a:ext cx="1441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uk-UA" altLang="uk-UA" sz="1400" b="1">
                <a:latin typeface="Arial" panose="020B0604020202020204" pitchFamily="34" charset="0"/>
              </a:rPr>
              <a:t>Зенкор</a:t>
            </a:r>
            <a:r>
              <a:rPr lang="en-GB" altLang="uk-UA" sz="1400" b="1">
                <a:latin typeface="Arial" panose="020B0604020202020204" pitchFamily="34" charset="0"/>
              </a:rPr>
              <a:t> 70 WG</a:t>
            </a:r>
            <a:endParaRPr lang="en-US" altLang="uk-UA" sz="1400" b="1">
              <a:latin typeface="Arial" panose="020B0604020202020204" pitchFamily="34" charset="0"/>
            </a:endParaRPr>
          </a:p>
        </p:txBody>
      </p:sp>
      <p:sp>
        <p:nvSpPr>
          <p:cNvPr id="7175" name="Rectangle 6">
            <a:extLst>
              <a:ext uri="{FF2B5EF4-FFF2-40B4-BE49-F238E27FC236}">
                <a16:creationId xmlns:a16="http://schemas.microsoft.com/office/drawing/2014/main" id="{0C306980-738F-4D0E-ADE6-254DABF1D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6676" y="1770063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uk-UA" altLang="uk-UA" sz="1400" b="1">
                <a:latin typeface="Arial" panose="020B0604020202020204" pitchFamily="34" charset="0"/>
              </a:rPr>
              <a:t>Метрибузин</a:t>
            </a:r>
            <a:r>
              <a:rPr lang="en-GB" altLang="uk-UA" sz="1400" b="1">
                <a:latin typeface="Arial" panose="020B0604020202020204" pitchFamily="34" charset="0"/>
              </a:rPr>
              <a:t> 70 WDG</a:t>
            </a:r>
            <a:endParaRPr lang="en-US" altLang="uk-UA" sz="1400" b="1">
              <a:latin typeface="Arial" panose="020B0604020202020204" pitchFamily="34" charset="0"/>
            </a:endParaRPr>
          </a:p>
        </p:txBody>
      </p:sp>
      <p:pic>
        <p:nvPicPr>
          <p:cNvPr id="7176" name="Picture 7">
            <a:extLst>
              <a:ext uri="{FF2B5EF4-FFF2-40B4-BE49-F238E27FC236}">
                <a16:creationId xmlns:a16="http://schemas.microsoft.com/office/drawing/2014/main" id="{FE81DB4C-F81D-4796-91AB-F22109C67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9" y="2432050"/>
            <a:ext cx="15763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8">
            <a:extLst>
              <a:ext uri="{FF2B5EF4-FFF2-40B4-BE49-F238E27FC236}">
                <a16:creationId xmlns:a16="http://schemas.microsoft.com/office/drawing/2014/main" id="{865E3BAE-3EF2-4B23-9047-666814627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3741739"/>
            <a:ext cx="1662112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9">
            <a:extLst>
              <a:ext uri="{FF2B5EF4-FFF2-40B4-BE49-F238E27FC236}">
                <a16:creationId xmlns:a16="http://schemas.microsoft.com/office/drawing/2014/main" id="{43AF457B-A8A5-4509-8599-BBA362AA7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2432050"/>
            <a:ext cx="16176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0">
            <a:extLst>
              <a:ext uri="{FF2B5EF4-FFF2-40B4-BE49-F238E27FC236}">
                <a16:creationId xmlns:a16="http://schemas.microsoft.com/office/drawing/2014/main" id="{A2587DA6-01A6-4400-9F83-004222EA3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38" y="3727451"/>
            <a:ext cx="1662112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1">
            <a:extLst>
              <a:ext uri="{FF2B5EF4-FFF2-40B4-BE49-F238E27FC236}">
                <a16:creationId xmlns:a16="http://schemas.microsoft.com/office/drawing/2014/main" id="{6A23720A-586A-49DF-AE65-3202A61C3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2424113"/>
            <a:ext cx="1587500" cy="115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2">
            <a:extLst>
              <a:ext uri="{FF2B5EF4-FFF2-40B4-BE49-F238E27FC236}">
                <a16:creationId xmlns:a16="http://schemas.microsoft.com/office/drawing/2014/main" id="{07C9A826-E191-4B6D-8EC7-1F45F6ED0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3738564"/>
            <a:ext cx="1593850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3">
            <a:extLst>
              <a:ext uri="{FF2B5EF4-FFF2-40B4-BE49-F238E27FC236}">
                <a16:creationId xmlns:a16="http://schemas.microsoft.com/office/drawing/2014/main" id="{F1434467-1098-4218-84B0-D1C313AE7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489" y="2417763"/>
            <a:ext cx="1660525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3" name="Picture 14">
            <a:extLst>
              <a:ext uri="{FF2B5EF4-FFF2-40B4-BE49-F238E27FC236}">
                <a16:creationId xmlns:a16="http://schemas.microsoft.com/office/drawing/2014/main" id="{B2CC43D0-B100-441E-A3BF-9B8842830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489" y="3676650"/>
            <a:ext cx="1660525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5">
            <a:extLst>
              <a:ext uri="{FF2B5EF4-FFF2-40B4-BE49-F238E27FC236}">
                <a16:creationId xmlns:a16="http://schemas.microsoft.com/office/drawing/2014/main" id="{3FDA07B5-4F49-456A-8FB8-40FC1B844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5070476"/>
            <a:ext cx="16510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6">
            <a:extLst>
              <a:ext uri="{FF2B5EF4-FFF2-40B4-BE49-F238E27FC236}">
                <a16:creationId xmlns:a16="http://schemas.microsoft.com/office/drawing/2014/main" id="{141B5EC2-DE83-4B0F-ACA6-4E03290EA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1" y="5135564"/>
            <a:ext cx="166052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6" name="Picture 17">
            <a:extLst>
              <a:ext uri="{FF2B5EF4-FFF2-40B4-BE49-F238E27FC236}">
                <a16:creationId xmlns:a16="http://schemas.microsoft.com/office/drawing/2014/main" id="{011FD561-65BE-460D-95E6-E2314FDB5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5105401"/>
            <a:ext cx="160655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7" name="Picture 18">
            <a:extLst>
              <a:ext uri="{FF2B5EF4-FFF2-40B4-BE49-F238E27FC236}">
                <a16:creationId xmlns:a16="http://schemas.microsoft.com/office/drawing/2014/main" id="{FAA0DA5B-8C43-46D9-87B8-2FFBA5377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25" y="5073651"/>
            <a:ext cx="1563688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88" name="Text Box 19">
            <a:extLst>
              <a:ext uri="{FF2B5EF4-FFF2-40B4-BE49-F238E27FC236}">
                <a16:creationId xmlns:a16="http://schemas.microsoft.com/office/drawing/2014/main" id="{569DEE1C-4875-4210-AF0E-8EE4F7B37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2682876"/>
            <a:ext cx="582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uk-UA" sz="2000" b="1">
                <a:solidFill>
                  <a:schemeClr val="tx2"/>
                </a:solidFill>
                <a:latin typeface="Arial" panose="020B0604020202020204" pitchFamily="34" charset="0"/>
              </a:rPr>
              <a:t>1.</a:t>
            </a:r>
          </a:p>
        </p:txBody>
      </p:sp>
      <p:sp>
        <p:nvSpPr>
          <p:cNvPr id="7189" name="Text Box 20">
            <a:extLst>
              <a:ext uri="{FF2B5EF4-FFF2-40B4-BE49-F238E27FC236}">
                <a16:creationId xmlns:a16="http://schemas.microsoft.com/office/drawing/2014/main" id="{8CE816AC-BADE-4D1E-B6C2-E02160EE3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3902076"/>
            <a:ext cx="582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uk-UA" sz="2000" b="1">
                <a:solidFill>
                  <a:schemeClr val="tx2"/>
                </a:solidFill>
                <a:latin typeface="Arial" panose="020B0604020202020204" pitchFamily="34" charset="0"/>
              </a:rPr>
              <a:t>2.</a:t>
            </a:r>
          </a:p>
        </p:txBody>
      </p:sp>
      <p:sp>
        <p:nvSpPr>
          <p:cNvPr id="7190" name="Text Box 21">
            <a:extLst>
              <a:ext uri="{FF2B5EF4-FFF2-40B4-BE49-F238E27FC236}">
                <a16:creationId xmlns:a16="http://schemas.microsoft.com/office/drawing/2014/main" id="{84943BE1-399F-4B05-85FE-FF38DB381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308601"/>
            <a:ext cx="582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uk-UA" sz="2000" b="1">
                <a:solidFill>
                  <a:schemeClr val="tx2"/>
                </a:solidFill>
                <a:latin typeface="Arial" panose="020B0604020202020204" pitchFamily="34" charset="0"/>
              </a:rPr>
              <a:t>3.</a:t>
            </a:r>
          </a:p>
        </p:txBody>
      </p:sp>
      <p:sp>
        <p:nvSpPr>
          <p:cNvPr id="7191" name="Rectangle 22">
            <a:extLst>
              <a:ext uri="{FF2B5EF4-FFF2-40B4-BE49-F238E27FC236}">
                <a16:creationId xmlns:a16="http://schemas.microsoft.com/office/drawing/2014/main" id="{85525C55-407B-4396-AB0F-1B597B464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115889"/>
            <a:ext cx="27765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uk-UA" altLang="uk-UA" sz="2000" b="1">
                <a:solidFill>
                  <a:schemeClr val="bg1"/>
                </a:solidFill>
              </a:rPr>
              <a:t>Якість робочого розчину</a:t>
            </a:r>
            <a:br>
              <a:rPr lang="uk-UA" altLang="uk-UA" sz="2000" b="1">
                <a:solidFill>
                  <a:schemeClr val="bg1"/>
                </a:solidFill>
              </a:rPr>
            </a:br>
            <a:endParaRPr lang="en-US" altLang="uk-UA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zo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99737C-AE42-424C-9F18-7823077FB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EEF3BF8-1146-4AC4-AC8C-9F7CA058F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1" y="882252"/>
            <a:ext cx="10108106" cy="5987270"/>
          </a:xfrm>
        </p:spPr>
      </p:pic>
    </p:spTree>
    <p:extLst>
      <p:ext uri="{BB962C8B-B14F-4D97-AF65-F5344CB8AC3E}">
        <p14:creationId xmlns:p14="http://schemas.microsoft.com/office/powerpoint/2010/main" val="24208686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A5D351-A146-4BE0-B50E-032CA96FF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C55C670-65F5-4E11-94C1-98F0745FF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17" y="0"/>
            <a:ext cx="4959065" cy="7009026"/>
          </a:xfrm>
        </p:spPr>
      </p:pic>
    </p:spTree>
    <p:extLst>
      <p:ext uri="{BB962C8B-B14F-4D97-AF65-F5344CB8AC3E}">
        <p14:creationId xmlns:p14="http://schemas.microsoft.com/office/powerpoint/2010/main" val="8646947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DE32AE-373D-4305-B42B-9D7C3CD0E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7996297-5530-47F1-BA14-6D6324473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397" y="854955"/>
            <a:ext cx="8108852" cy="5423118"/>
          </a:xfrm>
        </p:spPr>
      </p:pic>
    </p:spTree>
    <p:extLst>
      <p:ext uri="{BB962C8B-B14F-4D97-AF65-F5344CB8AC3E}">
        <p14:creationId xmlns:p14="http://schemas.microsoft.com/office/powerpoint/2010/main" val="1659259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690CB6C-A6BD-4CC3-AAEE-2AF19A3030C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549276"/>
            <a:ext cx="7772400" cy="6508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Система захисту ог</a:t>
            </a:r>
            <a:r>
              <a:rPr lang="uk-UA" sz="4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і</a:t>
            </a:r>
            <a:r>
              <a:rPr lang="ru-RU" sz="4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рка</a:t>
            </a:r>
            <a:endParaRPr lang="en-US" sz="4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E4BCA07-39D8-4141-8250-751F7CE6F76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uk-UA" altLang="uk-UA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A2ABDF92-F288-4720-AD59-B2D9C00F7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725739"/>
            <a:ext cx="4932363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04888566-01B5-4643-9036-3B5F73C71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3"/>
          <a:stretch>
            <a:fillRect/>
          </a:stretch>
        </p:blipFill>
        <p:spPr bwMode="auto">
          <a:xfrm>
            <a:off x="6096000" y="2693988"/>
            <a:ext cx="4572000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37DD78A8-9DB2-4EEC-8A25-92CF8DE3A8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27500" y="1320800"/>
            <a:ext cx="6235700" cy="952500"/>
          </a:xfrm>
        </p:spPr>
        <p:txBody>
          <a:bodyPr/>
          <a:lstStyle/>
          <a:p>
            <a:pPr algn="r"/>
            <a:r>
              <a:rPr lang="uk-UA" altLang="uk-UA" sz="1800"/>
              <a:t>Контроль</a:t>
            </a:r>
            <a:r>
              <a:rPr lang="en-GB" altLang="uk-UA" sz="1800"/>
              <a:t> </a:t>
            </a:r>
            <a:r>
              <a:rPr lang="en-GB" altLang="uk-UA" sz="1800" i="1"/>
              <a:t>Pseudoperonospora cubensis</a:t>
            </a:r>
            <a:br>
              <a:rPr lang="en-GB" altLang="uk-UA" sz="1800" i="1"/>
            </a:br>
            <a:r>
              <a:rPr lang="en-GB" altLang="uk-UA" sz="1400"/>
              <a:t>4 </a:t>
            </a:r>
            <a:r>
              <a:rPr lang="uk-UA" altLang="uk-UA" sz="1400"/>
              <a:t>досліда</a:t>
            </a:r>
            <a:r>
              <a:rPr lang="en-GB" altLang="uk-UA" sz="1400"/>
              <a:t> </a:t>
            </a:r>
            <a:br>
              <a:rPr lang="en-GB" altLang="uk-UA" sz="1400"/>
            </a:br>
            <a:endParaRPr lang="en-GB" altLang="uk-UA" sz="1400"/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918965A1-64F5-4252-8A2E-84829A649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2111376"/>
            <a:ext cx="6896100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Text Box 4">
            <a:extLst>
              <a:ext uri="{FF2B5EF4-FFF2-40B4-BE49-F238E27FC236}">
                <a16:creationId xmlns:a16="http://schemas.microsoft.com/office/drawing/2014/main" id="{90AB7675-DC52-41A8-B54C-CCF9291FBE3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662113" y="3389313"/>
            <a:ext cx="1787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uk-UA" sz="1400" b="1"/>
              <a:t>% efficacy (Abbott)</a:t>
            </a:r>
            <a:endParaRPr lang="en-US" altLang="uk-UA" sz="1400" b="1"/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A7C3F35C-3C9E-426C-A614-0D4090465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113" y="5822951"/>
            <a:ext cx="51419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/>
              <a:t>Ураження листя</a:t>
            </a:r>
            <a:endParaRPr lang="fr-FR" altLang="uk-UA"/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CD3971AF-0B5C-4EE8-96D5-FD0645FD3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800" y="247651"/>
            <a:ext cx="77724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0" hangingPunct="0">
              <a:defRPr/>
            </a:pPr>
            <a:r>
              <a:rPr lang="uk-UA" sz="2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Несправжня борошниста роса </a:t>
            </a:r>
            <a:endParaRPr lang="en-US" sz="2800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818C6D5A-8C38-4FF9-B3D1-36087B9F0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700" y="1219200"/>
            <a:ext cx="81915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r>
              <a:rPr lang="uk-UA" sz="2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Огірок</a:t>
            </a:r>
            <a:endParaRPr lang="en-GB" sz="2800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EDBC46F5-C2B6-4E0A-9AE4-36A97EF7DB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24114" y="1917700"/>
            <a:ext cx="7488237" cy="287338"/>
          </a:xfrm>
        </p:spPr>
        <p:txBody>
          <a:bodyPr/>
          <a:lstStyle/>
          <a:p>
            <a:pPr eaLnBrk="1" hangingPunct="1"/>
            <a:r>
              <a:rPr lang="ru-RU" altLang="uk-UA" sz="1400" b="1"/>
              <a:t>Ураження рослин в контролі - 94</a:t>
            </a:r>
            <a:r>
              <a:rPr lang="en-GB" altLang="uk-UA" sz="1400" b="1"/>
              <a:t>%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CB35AD8F-7920-4091-A189-CF5303A33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9" y="2062163"/>
            <a:ext cx="8455025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Rectangle 5">
            <a:extLst>
              <a:ext uri="{FF2B5EF4-FFF2-40B4-BE49-F238E27FC236}">
                <a16:creationId xmlns:a16="http://schemas.microsoft.com/office/drawing/2014/main" id="{4E5DB0DB-6491-402B-B9D1-269D37874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4" y="6381750"/>
            <a:ext cx="64087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8288" indent="-2682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  <a:spcAft>
                <a:spcPts val="600"/>
              </a:spcAft>
              <a:buClr>
                <a:srgbClr val="FF9900"/>
              </a:buClr>
            </a:pPr>
            <a:r>
              <a:rPr lang="en-GB" altLang="uk-UA" sz="1600" b="1"/>
              <a:t> 3 </a:t>
            </a:r>
            <a:r>
              <a:rPr lang="ru-RU" altLang="uk-UA" sz="1600" b="1"/>
              <a:t>обробки</a:t>
            </a:r>
            <a:r>
              <a:rPr lang="en-GB" altLang="uk-UA" sz="1600" b="1"/>
              <a:t> </a:t>
            </a:r>
          </a:p>
        </p:txBody>
      </p:sp>
      <p:sp>
        <p:nvSpPr>
          <p:cNvPr id="8198" name="Rectangle 7">
            <a:extLst>
              <a:ext uri="{FF2B5EF4-FFF2-40B4-BE49-F238E27FC236}">
                <a16:creationId xmlns:a16="http://schemas.microsoft.com/office/drawing/2014/main" id="{77FFA57E-B36A-4DBE-89ED-7B9ED3AC7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688" y="333376"/>
            <a:ext cx="6335713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uk-UA" altLang="uk-UA" sz="2800"/>
              <a:t>Несправжня борошниста роса </a:t>
            </a:r>
            <a:endParaRPr lang="en-US" altLang="uk-UA" sz="2800"/>
          </a:p>
        </p:txBody>
      </p:sp>
      <p:sp>
        <p:nvSpPr>
          <p:cNvPr id="8199" name="Rectangle 8">
            <a:extLst>
              <a:ext uri="{FF2B5EF4-FFF2-40B4-BE49-F238E27FC236}">
                <a16:creationId xmlns:a16="http://schemas.microsoft.com/office/drawing/2014/main" id="{9E159D02-37A9-4FF2-99FA-C29673524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1213" y="1363664"/>
            <a:ext cx="142240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2800"/>
              <a:t>Огірок</a:t>
            </a:r>
            <a:endParaRPr lang="en-GB" altLang="uk-UA" sz="28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E113582-38D2-407E-9479-90F8825E7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5788" y="998539"/>
            <a:ext cx="6616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uk-UA" altLang="uk-UA" sz="2400">
                <a:solidFill>
                  <a:schemeClr val="hlink"/>
                </a:solidFill>
                <a:latin typeface="Arial Black" panose="020B0A04020102020204" pitchFamily="34" charset="0"/>
              </a:rPr>
              <a:t>Несправжня борошниста роса огірка</a:t>
            </a:r>
            <a:r>
              <a:rPr lang="de-DE" altLang="uk-UA" sz="2400">
                <a:solidFill>
                  <a:schemeClr val="hlink"/>
                </a:solidFill>
                <a:latin typeface="Arial Black" panose="020B0A04020102020204" pitchFamily="34" charset="0"/>
              </a:rPr>
              <a:t> </a:t>
            </a:r>
            <a:br>
              <a:rPr lang="de-DE" altLang="uk-UA" sz="2400">
                <a:solidFill>
                  <a:schemeClr val="hlink"/>
                </a:solidFill>
                <a:latin typeface="Arial Black" panose="020B0A04020102020204" pitchFamily="34" charset="0"/>
              </a:rPr>
            </a:br>
            <a:r>
              <a:rPr lang="de-DE" altLang="uk-UA" sz="1600">
                <a:solidFill>
                  <a:schemeClr val="hlink"/>
                </a:solidFill>
                <a:latin typeface="Arial Black" panose="020B0A04020102020204" pitchFamily="34" charset="0"/>
              </a:rPr>
              <a:t>(</a:t>
            </a:r>
            <a:r>
              <a:rPr lang="de-DE" altLang="uk-UA" sz="1600" i="1">
                <a:solidFill>
                  <a:schemeClr val="hlink"/>
                </a:solidFill>
                <a:latin typeface="Arial Black" panose="020B0A04020102020204" pitchFamily="34" charset="0"/>
              </a:rPr>
              <a:t>Pseudoperonospora cubensis</a:t>
            </a:r>
            <a:r>
              <a:rPr lang="de-DE" altLang="uk-UA" sz="1600">
                <a:solidFill>
                  <a:schemeClr val="hlink"/>
                </a:solidFill>
                <a:latin typeface="Arial Black" panose="020B0A04020102020204" pitchFamily="34" charset="0"/>
              </a:rPr>
              <a:t>)  </a:t>
            </a: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2CE8BF79-B1A4-4DDD-B011-81D1625B9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5813425"/>
            <a:ext cx="81803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1147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147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147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147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1147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7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7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7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7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uk-UA" altLang="uk-UA" sz="1400" b="1">
                <a:solidFill>
                  <a:srgbClr val="000000"/>
                </a:solidFill>
              </a:rPr>
              <a:t>Дати обробок</a:t>
            </a:r>
            <a:r>
              <a:rPr lang="de-DE" altLang="uk-UA" sz="1400" b="1">
                <a:solidFill>
                  <a:srgbClr val="000000"/>
                </a:solidFill>
              </a:rPr>
              <a:t>:	        03.07.; 07.07.; 14.07.; 21.07.; 28.07.</a:t>
            </a:r>
            <a:br>
              <a:rPr lang="de-DE" altLang="uk-UA" sz="1400" b="1">
                <a:solidFill>
                  <a:srgbClr val="000000"/>
                </a:solidFill>
              </a:rPr>
            </a:br>
            <a:endParaRPr lang="de-DE" altLang="uk-UA" sz="1400">
              <a:solidFill>
                <a:srgbClr val="000000"/>
              </a:solidFill>
            </a:endParaRP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7D872703-37AB-42D7-BB7A-C15655571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700213"/>
            <a:ext cx="2671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uk-UA" sz="1400" b="1" i="1">
                <a:solidFill>
                  <a:srgbClr val="000000"/>
                </a:solidFill>
                <a:sym typeface="Symbol" panose="05050102010706020507" pitchFamily="18" charset="2"/>
              </a:rPr>
              <a:t>% </a:t>
            </a:r>
            <a:r>
              <a:rPr lang="uk-UA" altLang="uk-UA" sz="1400" b="1" i="1">
                <a:solidFill>
                  <a:srgbClr val="000000"/>
                </a:solidFill>
                <a:sym typeface="Symbol" panose="05050102010706020507" pitchFamily="18" charset="2"/>
              </a:rPr>
              <a:t>ефективність</a:t>
            </a:r>
            <a:r>
              <a:rPr lang="de-DE" altLang="uk-UA" sz="1400" b="1" i="1">
                <a:solidFill>
                  <a:srgbClr val="000000"/>
                </a:solidFill>
                <a:sym typeface="Symbol" panose="05050102010706020507" pitchFamily="18" charset="2"/>
              </a:rPr>
              <a:t> (Abbott)</a:t>
            </a:r>
            <a:r>
              <a:rPr lang="de-DE" altLang="uk-UA" sz="1400">
                <a:solidFill>
                  <a:srgbClr val="000000"/>
                </a:solidFill>
              </a:rPr>
              <a:t>  </a:t>
            </a:r>
            <a:endParaRPr lang="de-DE" altLang="uk-UA" sz="16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D614C13C-0688-4CD8-8AB6-99DD86307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1700213"/>
            <a:ext cx="7705725" cy="404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 Box 6">
            <a:extLst>
              <a:ext uri="{FF2B5EF4-FFF2-40B4-BE49-F238E27FC236}">
                <a16:creationId xmlns:a16="http://schemas.microsoft.com/office/drawing/2014/main" id="{1CBFE3EE-18B3-4EBC-9CF2-75D82DC56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5157789"/>
            <a:ext cx="81010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74675" eaLnBrk="0" hangingPunct="0">
              <a:tabLst>
                <a:tab pos="3340100" algn="l"/>
                <a:tab pos="6002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3340100" algn="l"/>
                <a:tab pos="6002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3340100" algn="l"/>
                <a:tab pos="6002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3340100" algn="l"/>
                <a:tab pos="6002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3340100" algn="l"/>
                <a:tab pos="6002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40100" algn="l"/>
                <a:tab pos="6002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40100" algn="l"/>
                <a:tab pos="6002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40100" algn="l"/>
                <a:tab pos="6002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40100" algn="l"/>
                <a:tab pos="6002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uk-UA" sz="1200" b="1">
                <a:solidFill>
                  <a:srgbClr val="000000"/>
                </a:solidFill>
              </a:rPr>
              <a:t>         Превікур Енерджи	     Превікур  N	      </a:t>
            </a:r>
            <a:r>
              <a:rPr lang="uk-UA" altLang="uk-UA" sz="1200" b="1">
                <a:solidFill>
                  <a:srgbClr val="000000"/>
                </a:solidFill>
              </a:rPr>
              <a:t>Азоксистробін</a:t>
            </a:r>
            <a:r>
              <a:rPr lang="de-DE" altLang="uk-UA" sz="1200" b="1">
                <a:solidFill>
                  <a:srgbClr val="000000"/>
                </a:solidFill>
              </a:rPr>
              <a:t>  </a:t>
            </a:r>
            <a:br>
              <a:rPr lang="de-DE" altLang="uk-UA" sz="1200" b="1">
                <a:solidFill>
                  <a:srgbClr val="000000"/>
                </a:solidFill>
              </a:rPr>
            </a:br>
            <a:r>
              <a:rPr lang="de-DE" altLang="uk-UA" sz="1200" b="1">
                <a:solidFill>
                  <a:srgbClr val="000000"/>
                </a:solidFill>
              </a:rPr>
              <a:t>                   840 SL	        722 SL	      250 SC</a:t>
            </a:r>
            <a:br>
              <a:rPr lang="de-DE" altLang="uk-UA" sz="1200" b="1">
                <a:solidFill>
                  <a:srgbClr val="000000"/>
                </a:solidFill>
              </a:rPr>
            </a:br>
            <a:r>
              <a:rPr lang="de-DE" altLang="uk-UA" sz="1200" b="1">
                <a:solidFill>
                  <a:srgbClr val="000000"/>
                </a:solidFill>
              </a:rPr>
              <a:t>                 2,5 </a:t>
            </a:r>
            <a:r>
              <a:rPr lang="uk-UA" altLang="uk-UA" sz="1200" b="1">
                <a:solidFill>
                  <a:srgbClr val="000000"/>
                </a:solidFill>
              </a:rPr>
              <a:t>л/га</a:t>
            </a:r>
            <a:r>
              <a:rPr lang="de-DE" altLang="uk-UA" sz="1200" b="1">
                <a:solidFill>
                  <a:srgbClr val="000000"/>
                </a:solidFill>
              </a:rPr>
              <a:t>	       3,0 </a:t>
            </a:r>
            <a:r>
              <a:rPr lang="uk-UA" altLang="uk-UA" sz="1200" b="1">
                <a:solidFill>
                  <a:srgbClr val="000000"/>
                </a:solidFill>
              </a:rPr>
              <a:t>л/га</a:t>
            </a:r>
            <a:r>
              <a:rPr lang="de-DE" altLang="uk-UA" sz="1200" b="1">
                <a:solidFill>
                  <a:srgbClr val="000000"/>
                </a:solidFill>
              </a:rPr>
              <a:t>	    1,0 </a:t>
            </a:r>
            <a:r>
              <a:rPr lang="uk-UA" altLang="uk-UA" sz="1200" b="1">
                <a:solidFill>
                  <a:srgbClr val="000000"/>
                </a:solidFill>
              </a:rPr>
              <a:t>л/га</a:t>
            </a:r>
            <a:r>
              <a:rPr lang="de-DE" altLang="uk-UA" sz="1200" b="1">
                <a:solidFill>
                  <a:srgbClr val="000000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Дата 1">
            <a:extLst>
              <a:ext uri="{FF2B5EF4-FFF2-40B4-BE49-F238E27FC236}">
                <a16:creationId xmlns:a16="http://schemas.microsoft.com/office/drawing/2014/main" id="{45016FF8-AEFA-4177-B9E3-17A2D143CBA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uk-UA"/>
              <a:t>NATIVO • Slide </a:t>
            </a:r>
            <a:fld id="{B83504D7-FC25-4842-8C71-EB1EB366EEE4}" type="slidenum">
              <a:rPr lang="en-US" altLang="uk-UA"/>
              <a:pPr eaLnBrk="1" hangingPunct="1"/>
              <a:t>67</a:t>
            </a:fld>
            <a:endParaRPr lang="en-US" altLang="uk-UA"/>
          </a:p>
        </p:txBody>
      </p:sp>
      <p:sp>
        <p:nvSpPr>
          <p:cNvPr id="387079" name="TextBox 387078">
            <a:extLst>
              <a:ext uri="{FF2B5EF4-FFF2-40B4-BE49-F238E27FC236}">
                <a16:creationId xmlns:a16="http://schemas.microsoft.com/office/drawing/2014/main" id="{1E6D3E02-7F6D-4FE9-BF6C-5D00C786249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298825" y="1916113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uk-UA" sz="2400" b="1">
                <a:solidFill>
                  <a:schemeClr val="bg1"/>
                </a:solidFill>
              </a:rPr>
              <a:t>Больше, чем вы ожидаете</a:t>
            </a:r>
            <a:endParaRPr lang="en-US" altLang="uk-UA" sz="2400" b="1">
              <a:solidFill>
                <a:schemeClr val="bg1"/>
              </a:solidFill>
            </a:endParaRPr>
          </a:p>
        </p:txBody>
      </p:sp>
      <p:pic>
        <p:nvPicPr>
          <p:cNvPr id="10244" name="Picture 3" descr="nat_ad_rgb_070110_8">
            <a:extLst>
              <a:ext uri="{FF2B5EF4-FFF2-40B4-BE49-F238E27FC236}">
                <a16:creationId xmlns:a16="http://schemas.microsoft.com/office/drawing/2014/main" id="{47C44702-F39E-4073-AB55-574ECECB9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1557339"/>
            <a:ext cx="3665538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Shape 317444">
            <a:extLst>
              <a:ext uri="{FF2B5EF4-FFF2-40B4-BE49-F238E27FC236}">
                <a16:creationId xmlns:a16="http://schemas.microsoft.com/office/drawing/2014/main" id="{283DDE31-4112-4828-8FC4-F42DE89B25B5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71689" y="838200"/>
            <a:ext cx="604043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uk-UA" sz="2800">
                <a:solidFill>
                  <a:schemeClr val="bg1"/>
                </a:solidFill>
              </a:rPr>
              <a:t>Огірок</a:t>
            </a:r>
            <a:endParaRPr lang="de-DE" altLang="uk-UA" sz="2400">
              <a:solidFill>
                <a:schemeClr val="bg1"/>
              </a:solidFill>
            </a:endParaRPr>
          </a:p>
        </p:txBody>
      </p:sp>
      <p:sp>
        <p:nvSpPr>
          <p:cNvPr id="10246" name="Shape 317443">
            <a:extLst>
              <a:ext uri="{FF2B5EF4-FFF2-40B4-BE49-F238E27FC236}">
                <a16:creationId xmlns:a16="http://schemas.microsoft.com/office/drawing/2014/main" id="{4A8AF269-918B-4060-BD7B-89CAB2BCE4D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545138" y="1628775"/>
            <a:ext cx="5122862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912813" eaLnBrk="0" hangingPunct="0">
              <a:tabLst>
                <a:tab pos="1792288" algn="l"/>
                <a:tab pos="3316288" algn="l"/>
                <a:tab pos="3763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5113" indent="-265113" defTabSz="912813" eaLnBrk="0" hangingPunct="0">
              <a:tabLst>
                <a:tab pos="1792288" algn="l"/>
                <a:tab pos="3316288" algn="l"/>
                <a:tab pos="3763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 eaLnBrk="0" hangingPunct="0">
              <a:tabLst>
                <a:tab pos="1792288" algn="l"/>
                <a:tab pos="3316288" algn="l"/>
                <a:tab pos="3763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 eaLnBrk="0" hangingPunct="0">
              <a:tabLst>
                <a:tab pos="1792288" algn="l"/>
                <a:tab pos="3316288" algn="l"/>
                <a:tab pos="3763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 eaLnBrk="0" hangingPunct="0">
              <a:tabLst>
                <a:tab pos="1792288" algn="l"/>
                <a:tab pos="3316288" algn="l"/>
                <a:tab pos="3763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792288" algn="l"/>
                <a:tab pos="3316288" algn="l"/>
                <a:tab pos="3763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792288" algn="l"/>
                <a:tab pos="3316288" algn="l"/>
                <a:tab pos="3763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792288" algn="l"/>
                <a:tab pos="3316288" algn="l"/>
                <a:tab pos="3763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792288" algn="l"/>
                <a:tab pos="3316288" algn="l"/>
                <a:tab pos="3763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0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ru-RU" altLang="uk-UA" b="1"/>
              <a:t>Борошниста роса</a:t>
            </a:r>
            <a:r>
              <a:rPr lang="en-US" altLang="uk-UA" b="1"/>
              <a:t>, </a:t>
            </a:r>
            <a:r>
              <a:rPr lang="ru-RU" altLang="uk-UA" b="1"/>
              <a:t>Альтернаріоз</a:t>
            </a:r>
            <a:r>
              <a:rPr lang="en-US" altLang="uk-UA" b="1"/>
              <a:t>, </a:t>
            </a:r>
            <a:r>
              <a:rPr lang="ru-RU" altLang="uk-UA" b="1"/>
              <a:t>Антракноз</a:t>
            </a:r>
            <a:r>
              <a:rPr lang="en-US" altLang="uk-UA" b="1"/>
              <a:t>, </a:t>
            </a:r>
            <a:endParaRPr lang="de-DE" altLang="uk-UA" b="1"/>
          </a:p>
          <a:p>
            <a:pPr lvl="1" eaLnBrk="1" hangingPunct="1">
              <a:spcBef>
                <a:spcPct val="5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ru-RU" altLang="uk-UA">
                <a:solidFill>
                  <a:srgbClr val="FF0000"/>
                </a:solidFill>
              </a:rPr>
              <a:t>Огірки</a:t>
            </a:r>
            <a:r>
              <a:rPr lang="en-US" altLang="uk-UA"/>
              <a:t>	0</a:t>
            </a:r>
            <a:r>
              <a:rPr lang="uk-UA" altLang="uk-UA"/>
              <a:t>,25</a:t>
            </a:r>
            <a:r>
              <a:rPr lang="en-US" altLang="uk-UA"/>
              <a:t>–0</a:t>
            </a:r>
            <a:r>
              <a:rPr lang="uk-UA" altLang="uk-UA"/>
              <a:t>,</a:t>
            </a:r>
            <a:r>
              <a:rPr lang="en-US" altLang="uk-UA"/>
              <a:t>4 </a:t>
            </a:r>
            <a:r>
              <a:rPr lang="ru-RU" altLang="uk-UA"/>
              <a:t>кг/га     </a:t>
            </a:r>
            <a:r>
              <a:rPr lang="en-US" altLang="uk-UA"/>
              <a:t> </a:t>
            </a:r>
            <a:r>
              <a:rPr lang="ru-RU" altLang="uk-UA"/>
              <a:t>               Термін очікування — </a:t>
            </a:r>
            <a:r>
              <a:rPr lang="uk-UA" altLang="uk-UA"/>
              <a:t>14</a:t>
            </a:r>
            <a:r>
              <a:rPr lang="en-US" altLang="uk-UA"/>
              <a:t> </a:t>
            </a:r>
            <a:r>
              <a:rPr lang="ru-RU" altLang="uk-UA"/>
              <a:t>днів</a:t>
            </a:r>
          </a:p>
          <a:p>
            <a:pPr lvl="1" eaLnBrk="1" hangingPunct="1">
              <a:lnSpc>
                <a:spcPct val="95000"/>
              </a:lnSpc>
              <a:spcBef>
                <a:spcPct val="5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ru-RU" altLang="uk-UA">
                <a:solidFill>
                  <a:srgbClr val="FF0000"/>
                </a:solidFill>
              </a:rPr>
              <a:t>Огірки*</a:t>
            </a:r>
            <a:r>
              <a:rPr lang="en-US" altLang="uk-UA" sz="1400"/>
              <a:t> – </a:t>
            </a:r>
            <a:r>
              <a:rPr lang="uk-UA" altLang="uk-UA" sz="1400"/>
              <a:t>захищений грунт</a:t>
            </a:r>
            <a:r>
              <a:rPr lang="en-US" altLang="uk-UA" sz="1400"/>
              <a:t>:  </a:t>
            </a:r>
            <a:r>
              <a:rPr lang="en-US" altLang="uk-UA" sz="1400" b="1">
                <a:solidFill>
                  <a:schemeClr val="tx2"/>
                </a:solidFill>
              </a:rPr>
              <a:t>0.15  </a:t>
            </a:r>
            <a:r>
              <a:rPr lang="uk-UA" altLang="uk-UA" sz="1400" b="1">
                <a:solidFill>
                  <a:schemeClr val="tx2"/>
                </a:solidFill>
              </a:rPr>
              <a:t>кг/га/1 м висоти рослин (не більше 0,3 кг/га)</a:t>
            </a:r>
            <a:r>
              <a:rPr lang="en-US" altLang="uk-UA" sz="1400" b="1">
                <a:solidFill>
                  <a:schemeClr val="tx2"/>
                </a:solidFill>
              </a:rPr>
              <a:t> </a:t>
            </a:r>
            <a:r>
              <a:rPr lang="uk-UA" altLang="uk-UA" sz="1400"/>
              <a:t>до 3 обробок протягом сезону</a:t>
            </a:r>
            <a:r>
              <a:rPr lang="en-US" altLang="uk-UA" sz="1400"/>
              <a:t> </a:t>
            </a:r>
            <a:endParaRPr lang="uk-UA" altLang="uk-UA" sz="1400"/>
          </a:p>
          <a:p>
            <a:pPr lvl="1" eaLnBrk="1" hangingPunct="1">
              <a:spcBef>
                <a:spcPct val="5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</a:pPr>
            <a:endParaRPr lang="ru-RU" altLang="uk-UA"/>
          </a:p>
          <a:p>
            <a:pPr lvl="1" eaLnBrk="1" hangingPunct="1">
              <a:spcBef>
                <a:spcPct val="5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uk-UA" sz="1000"/>
          </a:p>
          <a:p>
            <a:pPr eaLnBrk="1" hangingPunct="1">
              <a:spcBef>
                <a:spcPct val="10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uk-UA" sz="1000" b="1"/>
              <a:t>	</a:t>
            </a:r>
          </a:p>
        </p:txBody>
      </p:sp>
      <p:pic>
        <p:nvPicPr>
          <p:cNvPr id="10247" name="Rectangle 46083">
            <a:extLst>
              <a:ext uri="{FF2B5EF4-FFF2-40B4-BE49-F238E27FC236}">
                <a16:creationId xmlns:a16="http://schemas.microsoft.com/office/drawing/2014/main" id="{23B2500A-20DA-4C24-94AE-B4789ECD2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"/>
          <a:stretch>
            <a:fillRect/>
          </a:stretch>
        </p:blipFill>
        <p:spPr bwMode="gray">
          <a:xfrm>
            <a:off x="5329239" y="4473575"/>
            <a:ext cx="1487487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Rectangle 46084">
            <a:extLst>
              <a:ext uri="{FF2B5EF4-FFF2-40B4-BE49-F238E27FC236}">
                <a16:creationId xmlns:a16="http://schemas.microsoft.com/office/drawing/2014/main" id="{A2AB6CE0-77B0-48FF-81DC-A18940725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"/>
          <a:stretch>
            <a:fillRect/>
          </a:stretch>
        </p:blipFill>
        <p:spPr bwMode="gray">
          <a:xfrm>
            <a:off x="7010400" y="4557713"/>
            <a:ext cx="1651000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Rectangle 46085">
            <a:extLst>
              <a:ext uri="{FF2B5EF4-FFF2-40B4-BE49-F238E27FC236}">
                <a16:creationId xmlns:a16="http://schemas.microsoft.com/office/drawing/2014/main" id="{179C62A1-5515-48BC-BEB0-F6A81BDCA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9"/>
          <a:stretch>
            <a:fillRect/>
          </a:stretch>
        </p:blipFill>
        <p:spPr bwMode="gray">
          <a:xfrm>
            <a:off x="8885238" y="4519613"/>
            <a:ext cx="1255712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Text Box 10">
            <a:extLst>
              <a:ext uri="{FF2B5EF4-FFF2-40B4-BE49-F238E27FC236}">
                <a16:creationId xmlns:a16="http://schemas.microsoft.com/office/drawing/2014/main" id="{4C8E4293-3FF4-4281-9F67-3BA2BA774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4292601"/>
            <a:ext cx="27842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uk-UA" sz="2400" b="1">
                <a:solidFill>
                  <a:schemeClr val="bg1"/>
                </a:solidFill>
              </a:rPr>
              <a:t>Понад</a:t>
            </a:r>
          </a:p>
          <a:p>
            <a:pPr eaLnBrk="1" hangingPunct="1"/>
            <a:r>
              <a:rPr lang="ru-RU" altLang="uk-UA" sz="2400" b="1">
                <a:solidFill>
                  <a:schemeClr val="bg1"/>
                </a:solidFill>
              </a:rPr>
              <a:t>Ваші очікування</a:t>
            </a:r>
            <a:r>
              <a:rPr lang="de-DE" altLang="uk-UA" sz="2400" b="1">
                <a:solidFill>
                  <a:schemeClr val="bg1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7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079" grpId="0"/>
      <p:bldP spid="308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40919-9C0A-4576-9789-F38647F1D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A8AF0E9-E2A2-457D-B089-BEA96599D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6401" y="-1260263"/>
            <a:ext cx="6805780" cy="8937539"/>
          </a:xfrm>
        </p:spPr>
      </p:pic>
    </p:spTree>
    <p:extLst>
      <p:ext uri="{BB962C8B-B14F-4D97-AF65-F5344CB8AC3E}">
        <p14:creationId xmlns:p14="http://schemas.microsoft.com/office/powerpoint/2010/main" val="4581189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F2F93-8B89-448A-B9D2-514229F7E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355A32-0FD0-4E0B-B72F-E7513A4B1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8" y="96414"/>
            <a:ext cx="10923984" cy="6761586"/>
          </a:xfrm>
        </p:spPr>
      </p:pic>
    </p:spTree>
    <p:extLst>
      <p:ext uri="{BB962C8B-B14F-4D97-AF65-F5344CB8AC3E}">
        <p14:creationId xmlns:p14="http://schemas.microsoft.com/office/powerpoint/2010/main" val="4090661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Дата 3">
            <a:extLst>
              <a:ext uri="{FF2B5EF4-FFF2-40B4-BE49-F238E27FC236}">
                <a16:creationId xmlns:a16="http://schemas.microsoft.com/office/drawing/2014/main" id="{3FF49EBF-5BC4-4DB4-9D29-95160413081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uk-UA" altLang="uk-UA" sz="800"/>
              <a:t>Томати</a:t>
            </a:r>
            <a:r>
              <a:rPr lang="en-US" altLang="uk-UA" sz="800"/>
              <a:t> • Slide </a:t>
            </a:r>
            <a:fld id="{ABFA05F6-6F4E-4A71-8214-506B91E31488}" type="slidenum">
              <a:rPr lang="en-US" altLang="uk-UA" sz="800"/>
              <a:pPr/>
              <a:t>7</a:t>
            </a:fld>
            <a:endParaRPr lang="en-US" altLang="uk-UA" sz="8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2537FA41-F37A-4331-9544-840C881D56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43251" y="260350"/>
            <a:ext cx="6119813" cy="452438"/>
          </a:xfrm>
          <a:noFill/>
        </p:spPr>
        <p:txBody>
          <a:bodyPr/>
          <a:lstStyle/>
          <a:p>
            <a:pPr eaLnBrk="1" hangingPunct="1"/>
            <a:r>
              <a:rPr lang="ru-RU" altLang="uk-UA" sz="2400"/>
              <a:t>Пор</a:t>
            </a:r>
            <a:r>
              <a:rPr lang="uk-UA" altLang="uk-UA" sz="2400"/>
              <a:t>і</a:t>
            </a:r>
            <a:r>
              <a:rPr lang="ru-RU" altLang="uk-UA" sz="2400"/>
              <a:t>вняння стану фільтрів *</a:t>
            </a:r>
            <a:endParaRPr lang="en-US" altLang="uk-UA" sz="2400"/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623877F5-B92C-4D9D-ACA7-E3AB43DCF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0464" y="1903413"/>
            <a:ext cx="2066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uk-UA" altLang="uk-UA" b="1">
                <a:latin typeface="Arial" panose="020B0604020202020204" pitchFamily="34" charset="0"/>
              </a:rPr>
              <a:t>Метрибузин</a:t>
            </a:r>
            <a:r>
              <a:rPr lang="en-GB" altLang="uk-UA" b="1">
                <a:latin typeface="Arial" panose="020B0604020202020204" pitchFamily="34" charset="0"/>
              </a:rPr>
              <a:t> </a:t>
            </a:r>
            <a:r>
              <a:rPr lang="ru-RU" altLang="uk-UA" b="1">
                <a:latin typeface="Arial" panose="020B0604020202020204" pitchFamily="34" charset="0"/>
              </a:rPr>
              <a:t>в.г.</a:t>
            </a:r>
            <a:r>
              <a:rPr lang="en-GB" altLang="uk-UA" b="1">
                <a:latin typeface="Arial" panose="020B0604020202020204" pitchFamily="34" charset="0"/>
              </a:rPr>
              <a:t> 70</a:t>
            </a:r>
            <a:endParaRPr lang="en-US" altLang="uk-UA" b="1">
              <a:latin typeface="Arial" panose="020B0604020202020204" pitchFamily="34" charset="0"/>
            </a:endParaRPr>
          </a:p>
        </p:txBody>
      </p:sp>
      <p:pic>
        <p:nvPicPr>
          <p:cNvPr id="8197" name="Picture 4">
            <a:extLst>
              <a:ext uri="{FF2B5EF4-FFF2-40B4-BE49-F238E27FC236}">
                <a16:creationId xmlns:a16="http://schemas.microsoft.com/office/drawing/2014/main" id="{11016727-F0DB-40C3-B04B-0AFCC7F38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9" y="2219326"/>
            <a:ext cx="2727325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198" name="Group 5">
            <a:extLst>
              <a:ext uri="{FF2B5EF4-FFF2-40B4-BE49-F238E27FC236}">
                <a16:creationId xmlns:a16="http://schemas.microsoft.com/office/drawing/2014/main" id="{EB1BAD70-D6B2-4CA5-AB6F-881A74B9C60E}"/>
              </a:ext>
            </a:extLst>
          </p:cNvPr>
          <p:cNvGrpSpPr>
            <a:grpSpLocks/>
          </p:cNvGrpSpPr>
          <p:nvPr/>
        </p:nvGrpSpPr>
        <p:grpSpPr bwMode="auto">
          <a:xfrm>
            <a:off x="4675188" y="1870076"/>
            <a:ext cx="2767012" cy="2659063"/>
            <a:chOff x="197" y="2538"/>
            <a:chExt cx="1743" cy="1675"/>
          </a:xfrm>
        </p:grpSpPr>
        <p:sp>
          <p:nvSpPr>
            <p:cNvPr id="8202" name="Rectangle 6">
              <a:extLst>
                <a:ext uri="{FF2B5EF4-FFF2-40B4-BE49-F238E27FC236}">
                  <a16:creationId xmlns:a16="http://schemas.microsoft.com/office/drawing/2014/main" id="{9CC40A09-D540-4572-A925-B84930C92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" y="2538"/>
              <a:ext cx="13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uk-UA" altLang="uk-UA" b="1">
                  <a:latin typeface="Arial" panose="020B0604020202020204" pitchFamily="34" charset="0"/>
                </a:rPr>
                <a:t>Метрибузин</a:t>
              </a:r>
              <a:r>
                <a:rPr lang="en-GB" altLang="uk-UA" b="1">
                  <a:latin typeface="Arial" panose="020B0604020202020204" pitchFamily="34" charset="0"/>
                </a:rPr>
                <a:t> </a:t>
              </a:r>
              <a:r>
                <a:rPr lang="ru-RU" altLang="uk-UA" b="1">
                  <a:latin typeface="Arial" panose="020B0604020202020204" pitchFamily="34" charset="0"/>
                </a:rPr>
                <a:t>к.с.</a:t>
              </a:r>
              <a:r>
                <a:rPr lang="en-GB" altLang="uk-UA" b="1">
                  <a:latin typeface="Arial" panose="020B0604020202020204" pitchFamily="34" charset="0"/>
                </a:rPr>
                <a:t> 250</a:t>
              </a:r>
              <a:endParaRPr lang="en-US" altLang="uk-UA" b="1">
                <a:latin typeface="Arial" panose="020B0604020202020204" pitchFamily="34" charset="0"/>
              </a:endParaRPr>
            </a:p>
          </p:txBody>
        </p:sp>
        <p:pic>
          <p:nvPicPr>
            <p:cNvPr id="8203" name="Picture 7">
              <a:extLst>
                <a:ext uri="{FF2B5EF4-FFF2-40B4-BE49-F238E27FC236}">
                  <a16:creationId xmlns:a16="http://schemas.microsoft.com/office/drawing/2014/main" id="{C9D3CDC2-3268-4008-B34B-CC94059A97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" y="2754"/>
              <a:ext cx="1715" cy="1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199" name="Picture 8" descr="100 mesh filter">
            <a:extLst>
              <a:ext uri="{FF2B5EF4-FFF2-40B4-BE49-F238E27FC236}">
                <a16:creationId xmlns:a16="http://schemas.microsoft.com/office/drawing/2014/main" id="{9C44617A-834E-429E-9C99-01F1A4219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63" y="2219326"/>
            <a:ext cx="2722562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Rectangle 9">
            <a:extLst>
              <a:ext uri="{FF2B5EF4-FFF2-40B4-BE49-F238E27FC236}">
                <a16:creationId xmlns:a16="http://schemas.microsoft.com/office/drawing/2014/main" id="{C5A500C4-32E5-42A7-978F-515A61E41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6601" y="1865313"/>
            <a:ext cx="1628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uk-UA" altLang="uk-UA" b="1">
                <a:latin typeface="Arial" panose="020B0604020202020204" pitchFamily="34" charset="0"/>
              </a:rPr>
              <a:t>Зенкор</a:t>
            </a:r>
            <a:r>
              <a:rPr lang="en-GB" altLang="uk-UA" b="1">
                <a:latin typeface="Arial" panose="020B0604020202020204" pitchFamily="34" charset="0"/>
              </a:rPr>
              <a:t> SC 600</a:t>
            </a:r>
            <a:endParaRPr lang="en-US" altLang="uk-UA" b="1">
              <a:latin typeface="Arial" panose="020B0604020202020204" pitchFamily="34" charset="0"/>
            </a:endParaRPr>
          </a:p>
        </p:txBody>
      </p:sp>
      <p:sp>
        <p:nvSpPr>
          <p:cNvPr id="8201" name="Rectangle 10">
            <a:extLst>
              <a:ext uri="{FF2B5EF4-FFF2-40B4-BE49-F238E27FC236}">
                <a16:creationId xmlns:a16="http://schemas.microsoft.com/office/drawing/2014/main" id="{99126D1A-1974-42A1-A474-AE8BD6AB6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9301" y="5710239"/>
            <a:ext cx="6119813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ru-RU" altLang="uk-UA" sz="1400">
                <a:latin typeface="Arial" panose="020B0604020202020204" pitchFamily="34" charset="0"/>
              </a:rPr>
              <a:t>на стан фільтрів може суттєво впливати жорсткість води</a:t>
            </a:r>
            <a:endParaRPr lang="en-US" altLang="uk-UA" sz="14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Дата 1">
            <a:extLst>
              <a:ext uri="{FF2B5EF4-FFF2-40B4-BE49-F238E27FC236}">
                <a16:creationId xmlns:a16="http://schemas.microsoft.com/office/drawing/2014/main" id="{187AAC82-D19F-4021-874D-B0A89699859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uk-UA"/>
              <a:t>NATIVO • Slide </a:t>
            </a:r>
            <a:fld id="{0A8330AC-A331-42D9-A74F-7AD42A76AF5A}" type="slidenum">
              <a:rPr lang="en-US" altLang="uk-UA"/>
              <a:pPr eaLnBrk="1" hangingPunct="1"/>
              <a:t>70</a:t>
            </a:fld>
            <a:endParaRPr lang="en-US" altLang="uk-UA"/>
          </a:p>
        </p:txBody>
      </p:sp>
      <p:pic>
        <p:nvPicPr>
          <p:cNvPr id="8195" name="Picture 5">
            <a:extLst>
              <a:ext uri="{FF2B5EF4-FFF2-40B4-BE49-F238E27FC236}">
                <a16:creationId xmlns:a16="http://schemas.microsoft.com/office/drawing/2014/main" id="{67E84802-1C8B-4021-917E-DC03A23E4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010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Rectangle 15365">
            <a:extLst>
              <a:ext uri="{FF2B5EF4-FFF2-40B4-BE49-F238E27FC236}">
                <a16:creationId xmlns:a16="http://schemas.microsoft.com/office/drawing/2014/main" id="{8926122A-2514-4F7D-A5E6-2FFF451A3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507414" y="6472238"/>
            <a:ext cx="21605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10">
            <a:extLst>
              <a:ext uri="{FF2B5EF4-FFF2-40B4-BE49-F238E27FC236}">
                <a16:creationId xmlns:a16="http://schemas.microsoft.com/office/drawing/2014/main" id="{E76AC03E-6335-4666-AB7A-830FA902B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1054100"/>
            <a:ext cx="7772400" cy="793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4200" b="1" dirty="0">
                <a:solidFill>
                  <a:srgbClr val="608F35"/>
                </a:solidFill>
              </a:rPr>
              <a:t>Захист моркви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Дата 3">
            <a:extLst>
              <a:ext uri="{FF2B5EF4-FFF2-40B4-BE49-F238E27FC236}">
                <a16:creationId xmlns:a16="http://schemas.microsoft.com/office/drawing/2014/main" id="{623C2ECF-6FA4-4126-ACB1-5F9066FA471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uk-UA"/>
              <a:t>NATIVO • Slide </a:t>
            </a:r>
            <a:fld id="{00BDD703-EE28-49F3-9D50-72FB4110822B}" type="slidenum">
              <a:rPr lang="en-US" altLang="uk-UA"/>
              <a:pPr eaLnBrk="1" hangingPunct="1"/>
              <a:t>71</a:t>
            </a:fld>
            <a:endParaRPr lang="en-US" altLang="uk-UA"/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5351E427-536A-461A-AD51-99212044C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5029200"/>
            <a:ext cx="4321175" cy="123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uk-UA" sz="1400" b="1">
                <a:solidFill>
                  <a:srgbClr val="FF0000"/>
                </a:solidFill>
              </a:rPr>
              <a:t>ДВОДОЛЬНІ БУР</a:t>
            </a:r>
            <a:r>
              <a:rPr lang="en-US" altLang="uk-UA" sz="1400" b="1">
                <a:solidFill>
                  <a:srgbClr val="FF0000"/>
                </a:solidFill>
              </a:rPr>
              <a:t>’</a:t>
            </a:r>
            <a:r>
              <a:rPr lang="uk-UA" altLang="uk-UA" sz="1400" b="1">
                <a:solidFill>
                  <a:srgbClr val="FF0000"/>
                </a:solidFill>
              </a:rPr>
              <a:t>ЯНИ</a:t>
            </a:r>
          </a:p>
          <a:p>
            <a:pPr eaLnBrk="1" hangingPunct="1">
              <a:spcBef>
                <a:spcPct val="30000"/>
              </a:spcBef>
            </a:pPr>
            <a:r>
              <a:rPr lang="uk-UA" altLang="uk-UA" sz="1400"/>
              <a:t>Щириця, волошка синя, лобода, рутка лікарська, жабрій звичайний, ромашки, гірчаки, портулак городній, будяк жовтоцвітий, гірчиця польова, осот городній, зірочник середній та ін.</a:t>
            </a:r>
            <a:endParaRPr lang="ru-RU" altLang="uk-UA" sz="1400"/>
          </a:p>
        </p:txBody>
      </p:sp>
      <p:sp>
        <p:nvSpPr>
          <p:cNvPr id="9220" name="Text Box 3">
            <a:extLst>
              <a:ext uri="{FF2B5EF4-FFF2-40B4-BE49-F238E27FC236}">
                <a16:creationId xmlns:a16="http://schemas.microsoft.com/office/drawing/2014/main" id="{6345C30C-DF4D-442D-BF8A-CF8DD855F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5029200"/>
            <a:ext cx="3168650" cy="99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1400" b="1">
                <a:solidFill>
                  <a:srgbClr val="FF0000"/>
                </a:solidFill>
              </a:rPr>
              <a:t>ОДНОДОЛЬНІ БУР</a:t>
            </a:r>
            <a:r>
              <a:rPr lang="en-US" altLang="uk-UA" sz="1400" b="1">
                <a:solidFill>
                  <a:srgbClr val="FF0000"/>
                </a:solidFill>
              </a:rPr>
              <a:t>’</a:t>
            </a:r>
            <a:r>
              <a:rPr lang="uk-UA" altLang="uk-UA" sz="1400" b="1">
                <a:solidFill>
                  <a:srgbClr val="FF0000"/>
                </a:solidFill>
              </a:rPr>
              <a:t>ЯНИ</a:t>
            </a:r>
          </a:p>
          <a:p>
            <a:pPr eaLnBrk="1" hangingPunct="1">
              <a:spcBef>
                <a:spcPct val="20000"/>
              </a:spcBef>
            </a:pPr>
            <a:r>
              <a:rPr lang="uk-UA" altLang="uk-UA" sz="1400"/>
              <a:t>Лисохвіст польовий, вівсюг, сить їстівна, куряче просо, селянське просо, пажитниця, мишій та ін.</a:t>
            </a:r>
            <a:endParaRPr lang="ru-RU" altLang="uk-UA" sz="1400"/>
          </a:p>
        </p:txBody>
      </p:sp>
      <p:sp>
        <p:nvSpPr>
          <p:cNvPr id="9221" name="Rectangle 4">
            <a:extLst>
              <a:ext uri="{FF2B5EF4-FFF2-40B4-BE49-F238E27FC236}">
                <a16:creationId xmlns:a16="http://schemas.microsoft.com/office/drawing/2014/main" id="{D446A847-BD47-47BB-A1EF-BC39D20E1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363" y="1549401"/>
            <a:ext cx="49577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ru-RU" altLang="uk-UA"/>
              <a:t>600 г/кг метрибузина </a:t>
            </a:r>
            <a:r>
              <a:rPr lang="uk-UA" altLang="uk-UA"/>
              <a:t>— </a:t>
            </a:r>
            <a:r>
              <a:rPr lang="ru-RU" altLang="uk-UA"/>
              <a:t>концентрат суспензії</a:t>
            </a:r>
          </a:p>
        </p:txBody>
      </p:sp>
      <p:pic>
        <p:nvPicPr>
          <p:cNvPr id="9222" name="Picture 6" descr="sen-WG_bt_RGB-UKR">
            <a:extLst>
              <a:ext uri="{FF2B5EF4-FFF2-40B4-BE49-F238E27FC236}">
                <a16:creationId xmlns:a16="http://schemas.microsoft.com/office/drawing/2014/main" id="{C1C5EA9B-56DD-479C-85EE-B43FF1761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8" y="1"/>
            <a:ext cx="2576512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415" name="Group 55">
            <a:extLst>
              <a:ext uri="{FF2B5EF4-FFF2-40B4-BE49-F238E27FC236}">
                <a16:creationId xmlns:a16="http://schemas.microsoft.com/office/drawing/2014/main" id="{63B6BA7A-F183-4E87-8C47-8079771880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2863399"/>
              </p:ext>
            </p:extLst>
          </p:nvPr>
        </p:nvGraphicFramePr>
        <p:xfrm>
          <a:off x="1616076" y="1916113"/>
          <a:ext cx="6156325" cy="3052763"/>
        </p:xfrm>
        <a:graphic>
          <a:graphicData uri="http://schemas.openxmlformats.org/drawingml/2006/table">
            <a:tbl>
              <a:tblPr/>
              <a:tblGrid>
                <a:gridCol w="244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38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5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Спосіб використання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Тип грунту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Норма витрати, л/га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6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 сходів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 суміші з препаратами групи </a:t>
                      </a:r>
                      <a:r>
                        <a:rPr kumimoji="0" lang="uk-UA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пендиметаліна</a:t>
                      </a:r>
                      <a:r>
                        <a:rPr kumimoji="0" lang="uk-U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(СТОМП) – 0,15 + 4,0 л/га</a:t>
                      </a:r>
                      <a:br>
                        <a:rPr kumimoji="0" lang="uk-U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uk-U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бо</a:t>
                      </a:r>
                      <a:b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0,2-0,3 л/га (не на легких грунтах!)</a:t>
                      </a:r>
                      <a:endParaRPr kumimoji="0" lang="uk-UA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80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Після сходів (до фази “олівця”)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Легкий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(?)</a:t>
                      </a:r>
                      <a:endParaRPr kumimoji="0" lang="uk-UA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3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Середній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0,2(?)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1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Важкий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uk-U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(?)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247" name="Rectangle 27">
            <a:extLst>
              <a:ext uri="{FF2B5EF4-FFF2-40B4-BE49-F238E27FC236}">
                <a16:creationId xmlns:a16="http://schemas.microsoft.com/office/drawing/2014/main" id="{9245711C-68FF-494F-8E29-F804047FA2EC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63751" y="228600"/>
            <a:ext cx="5942013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2800">
                <a:solidFill>
                  <a:schemeClr val="bg1"/>
                </a:solidFill>
              </a:rPr>
              <a:t>Гербіцид для захисту моркви</a:t>
            </a:r>
            <a:br>
              <a:rPr lang="uk-UA" altLang="uk-UA" sz="2200">
                <a:solidFill>
                  <a:schemeClr val="bg1"/>
                </a:solidFill>
              </a:rPr>
            </a:br>
            <a:r>
              <a:rPr lang="uk-UA" altLang="uk-UA" sz="2200">
                <a:solidFill>
                  <a:schemeClr val="bg1"/>
                </a:solidFill>
              </a:rPr>
              <a:t>Зенкор 70 в.г. </a:t>
            </a:r>
            <a:r>
              <a:rPr lang="en-US" altLang="uk-UA" sz="2200">
                <a:solidFill>
                  <a:schemeClr val="bg1"/>
                </a:solidFill>
              </a:rPr>
              <a:t>&gt; </a:t>
            </a:r>
            <a:r>
              <a:rPr lang="uk-UA" altLang="uk-UA" sz="2200">
                <a:solidFill>
                  <a:schemeClr val="bg1"/>
                </a:solidFill>
              </a:rPr>
              <a:t>Зенкор 600 к.с.</a:t>
            </a:r>
          </a:p>
        </p:txBody>
      </p:sp>
      <p:sp>
        <p:nvSpPr>
          <p:cNvPr id="9248" name="Rectangle 56">
            <a:extLst>
              <a:ext uri="{FF2B5EF4-FFF2-40B4-BE49-F238E27FC236}">
                <a16:creationId xmlns:a16="http://schemas.microsoft.com/office/drawing/2014/main" id="{338EBA74-E2FD-4795-BD42-DF484CBDC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4" y="2636838"/>
            <a:ext cx="2433637" cy="239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49263" indent="-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100000"/>
              </a:spcAft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altLang="uk-UA" sz="1500" b="1"/>
              <a:t>Висока активність формуляціі</a:t>
            </a:r>
          </a:p>
          <a:p>
            <a:pPr eaLnBrk="1" hangingPunct="1">
              <a:spcAft>
                <a:spcPct val="100000"/>
              </a:spcAft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altLang="uk-UA" sz="1500" b="1"/>
              <a:t>Застосування в зареєстрованих для 70 % в.г. нормах витрати</a:t>
            </a:r>
          </a:p>
          <a:p>
            <a:pPr eaLnBrk="1" hangingPunct="1">
              <a:spcAft>
                <a:spcPct val="100000"/>
              </a:spcAft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uk-UA" altLang="uk-UA" sz="1500" b="1"/>
              <a:t>Заощадження коштів</a:t>
            </a:r>
            <a:endParaRPr lang="ru-RU" altLang="uk-UA" sz="1500" b="1"/>
          </a:p>
        </p:txBody>
      </p:sp>
    </p:spTree>
  </p:cSld>
  <p:clrMapOvr>
    <a:masterClrMapping/>
  </p:clrMapOvr>
  <p:transition spd="med">
    <p:zo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4246BAD-97FB-4F78-8F16-A717C544F8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546100"/>
            <a:ext cx="5942013" cy="4445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altLang="ja-JP" sz="1600"/>
              <a:t>Селективність</a:t>
            </a:r>
            <a:br>
              <a:rPr lang="en-US" altLang="ja-JP" sz="1600">
                <a:ea typeface="ＭＳ Ｐゴシック" panose="020B0600070205080204" pitchFamily="34" charset="-128"/>
              </a:rPr>
            </a:br>
            <a:r>
              <a:rPr lang="en-US" altLang="ja-JP" sz="1600">
                <a:ea typeface="ＭＳ Ｐゴシック" panose="020B0600070205080204" pitchFamily="34" charset="-128"/>
              </a:rPr>
              <a:t> </a:t>
            </a:r>
            <a:r>
              <a:rPr lang="uk-UA" altLang="ja-JP" sz="1600"/>
              <a:t>до культури</a:t>
            </a:r>
            <a:endParaRPr lang="en-US" altLang="uk-UA" sz="1600"/>
          </a:p>
        </p:txBody>
      </p:sp>
      <p:graphicFrame>
        <p:nvGraphicFramePr>
          <p:cNvPr id="147564" name="Group 108">
            <a:extLst>
              <a:ext uri="{FF2B5EF4-FFF2-40B4-BE49-F238E27FC236}">
                <a16:creationId xmlns:a16="http://schemas.microsoft.com/office/drawing/2014/main" id="{F99EFA1F-0F6E-4182-B144-73DD91DC779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03389" y="1447800"/>
          <a:ext cx="8836025" cy="1889592"/>
        </p:xfrm>
        <a:graphic>
          <a:graphicData uri="http://schemas.openxmlformats.org/drawingml/2006/table">
            <a:tbl>
              <a:tblPr/>
              <a:tblGrid>
                <a:gridCol w="1522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7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7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5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53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78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226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Картопля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78" marB="456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Соя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78" marB="456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Цукровий буряк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78" marB="456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Буряк столовий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78" marB="456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Морква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78" marB="456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Капуста білокачанна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78" marB="456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4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Цибуля всіх генерацій (крім цибулі “на перо”)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78" marB="456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Льон-довгунець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78" marB="456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Коноплі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78" marB="456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Томати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78" marB="456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Огірки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78" marB="456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Ріпак ярий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78" marB="456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66" name="Text Box 26">
            <a:extLst>
              <a:ext uri="{FF2B5EF4-FFF2-40B4-BE49-F238E27FC236}">
                <a16:creationId xmlns:a16="http://schemas.microsoft.com/office/drawing/2014/main" id="{09AEC61B-53EB-43C0-858D-BDA0139BE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9" y="620713"/>
            <a:ext cx="234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/>
              <a:t>Реєстрація в Україні</a:t>
            </a:r>
            <a:endParaRPr lang="en-US" altLang="uk-UA"/>
          </a:p>
        </p:txBody>
      </p:sp>
      <p:sp>
        <p:nvSpPr>
          <p:cNvPr id="10267" name="Rectangle 27">
            <a:extLst>
              <a:ext uri="{FF2B5EF4-FFF2-40B4-BE49-F238E27FC236}">
                <a16:creationId xmlns:a16="http://schemas.microsoft.com/office/drawing/2014/main" id="{3662410E-513F-41E2-9895-8D648F1B3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6" y="3443288"/>
            <a:ext cx="20494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/>
              <a:t>Реєстрація в світі</a:t>
            </a:r>
            <a:endParaRPr lang="en-US" altLang="uk-UA"/>
          </a:p>
        </p:txBody>
      </p:sp>
      <p:graphicFrame>
        <p:nvGraphicFramePr>
          <p:cNvPr id="147555" name="Group 99">
            <a:extLst>
              <a:ext uri="{FF2B5EF4-FFF2-40B4-BE49-F238E27FC236}">
                <a16:creationId xmlns:a16="http://schemas.microsoft.com/office/drawing/2014/main" id="{6F9AFE53-AAC9-4F6B-9539-18BED658642D}"/>
              </a:ext>
            </a:extLst>
          </p:cNvPr>
          <p:cNvGraphicFramePr>
            <a:graphicFrameLocks noGrp="1"/>
          </p:cNvGraphicFramePr>
          <p:nvPr/>
        </p:nvGraphicFramePr>
        <p:xfrm>
          <a:off x="1598613" y="4013200"/>
          <a:ext cx="9010650" cy="2286000"/>
        </p:xfrm>
        <a:graphic>
          <a:graphicData uri="http://schemas.openxmlformats.org/drawingml/2006/table">
            <a:tbl>
              <a:tblPr/>
              <a:tblGrid>
                <a:gridCol w="1042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86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29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Люцерна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Шамбала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Маш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Соняшник декоративний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Боби кормові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Польови боби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Гарбузи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Кавуни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Льон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Картопля солодка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Червоний перець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Тютюн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Кольорова капуста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Часник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Соняшник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Селера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Зелений перець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Петрушка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Турнепс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Цикорій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Земляні горіхи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Пастернак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Виноградники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Бавовна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Капуста кормова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Горох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Шпинат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Редис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Стручкова квасоля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Дині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Салат латук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Фенхель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Суниця садова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Перець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Баклажани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Біла конюшина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Салат кучерявий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Квасоля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Груша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Гарбузи декоративні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330" name="Rectangle 90">
            <a:extLst>
              <a:ext uri="{FF2B5EF4-FFF2-40B4-BE49-F238E27FC236}">
                <a16:creationId xmlns:a16="http://schemas.microsoft.com/office/drawing/2014/main" id="{9C8148F1-966E-4933-B326-FB020037A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4" y="500064"/>
            <a:ext cx="2281237" cy="719137"/>
          </a:xfrm>
          <a:prstGeom prst="rect">
            <a:avLst/>
          </a:prstGeom>
          <a:solidFill>
            <a:srgbClr val="C7C7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/>
          </a:p>
        </p:txBody>
      </p:sp>
      <p:pic>
        <p:nvPicPr>
          <p:cNvPr id="10331" name="Picture 91" descr="Achiba_bf_CMYK Ukr">
            <a:extLst>
              <a:ext uri="{FF2B5EF4-FFF2-40B4-BE49-F238E27FC236}">
                <a16:creationId xmlns:a16="http://schemas.microsoft.com/office/drawing/2014/main" id="{CDBBBEEA-FE14-40F9-B578-62886A5DA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4" y="609601"/>
            <a:ext cx="13303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7155B7C7-29D7-4448-96ED-E3759063E4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0863" y="130176"/>
            <a:ext cx="7772400" cy="1012825"/>
          </a:xfrm>
        </p:spPr>
        <p:txBody>
          <a:bodyPr/>
          <a:lstStyle/>
          <a:p>
            <a:pPr eaLnBrk="1" hangingPunct="1"/>
            <a:r>
              <a:rPr lang="uk-UA" altLang="ja-JP" sz="2400"/>
              <a:t>Спектр дії</a:t>
            </a:r>
            <a:endParaRPr lang="en-US" altLang="ja-JP" sz="18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A8CEE46B-CE01-4006-81BC-6629339F8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976" y="1423988"/>
            <a:ext cx="6475413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>
            <a:lvl1pPr eaLnBrk="0" hangingPunct="0">
              <a:tabLst>
                <a:tab pos="3587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3587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3587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3587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3587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uk-UA" altLang="ja-JP"/>
              <a:t>Вівсюг звичайний	</a:t>
            </a:r>
            <a:r>
              <a:rPr kumimoji="1" lang="en-US" altLang="ja-JP">
                <a:ea typeface="ＭＳ Ｐゴシック" panose="020B0600070205080204" pitchFamily="34" charset="-128"/>
              </a:rPr>
              <a:t>Avena fatua</a:t>
            </a:r>
            <a:endParaRPr kumimoji="1" lang="ru-RU" altLang="ja-JP"/>
          </a:p>
          <a:p>
            <a:pPr eaLnBrk="1" hangingPunct="1"/>
            <a:r>
              <a:rPr kumimoji="1" lang="uk-UA" altLang="ja-JP"/>
              <a:t>Гумай	</a:t>
            </a:r>
            <a:r>
              <a:rPr kumimoji="1" lang="en-US" altLang="ja-JP">
                <a:ea typeface="ＭＳ Ｐゴシック" panose="020B0600070205080204" pitchFamily="34" charset="-128"/>
              </a:rPr>
              <a:t>Sorghum halepense</a:t>
            </a:r>
            <a:endParaRPr kumimoji="1" lang="ru-RU" altLang="ja-JP"/>
          </a:p>
          <a:p>
            <a:pPr eaLnBrk="1" hangingPunct="1"/>
            <a:r>
              <a:rPr kumimoji="1" lang="ru-RU" altLang="ja-JP"/>
              <a:t>Куряче</a:t>
            </a:r>
            <a:r>
              <a:rPr kumimoji="1" lang="en-US" altLang="ja-JP">
                <a:ea typeface="ＭＳ Ｐゴシック" panose="020B0600070205080204" pitchFamily="34" charset="-128"/>
              </a:rPr>
              <a:t> </a:t>
            </a:r>
            <a:r>
              <a:rPr kumimoji="1" lang="uk-UA" altLang="ja-JP"/>
              <a:t>просо	</a:t>
            </a:r>
            <a:r>
              <a:rPr kumimoji="1" lang="en-US" altLang="ja-JP">
                <a:ea typeface="ＭＳ Ｐゴシック" panose="020B0600070205080204" pitchFamily="34" charset="-128"/>
              </a:rPr>
              <a:t>Echinochloa crus galli</a:t>
            </a:r>
            <a:endParaRPr kumimoji="1" lang="ru-RU" altLang="ja-JP"/>
          </a:p>
          <a:p>
            <a:pPr eaLnBrk="1" hangingPunct="1"/>
            <a:r>
              <a:rPr kumimoji="1" lang="uk-UA" altLang="ja-JP"/>
              <a:t>Лисохвіст	</a:t>
            </a:r>
            <a:r>
              <a:rPr kumimoji="1" lang="en-US" altLang="ja-JP">
                <a:ea typeface="ＭＳ Ｐゴシック" panose="020B0600070205080204" pitchFamily="34" charset="-128"/>
              </a:rPr>
              <a:t>Alopecurus mysouroides</a:t>
            </a:r>
            <a:endParaRPr kumimoji="1" lang="ru-RU" altLang="ja-JP"/>
          </a:p>
          <a:p>
            <a:pPr eaLnBrk="1" hangingPunct="1"/>
            <a:r>
              <a:rPr kumimoji="1" lang="uk-UA" altLang="ja-JP"/>
              <a:t>Метлюг звичайний	</a:t>
            </a:r>
            <a:r>
              <a:rPr kumimoji="1" lang="en-US" altLang="ja-JP">
                <a:ea typeface="ＭＳ Ｐゴシック" panose="020B0600070205080204" pitchFamily="34" charset="-128"/>
              </a:rPr>
              <a:t>Apera spica venti</a:t>
            </a:r>
            <a:endParaRPr kumimoji="1" lang="ru-RU" altLang="ja-JP"/>
          </a:p>
          <a:p>
            <a:pPr eaLnBrk="1" hangingPunct="1"/>
            <a:r>
              <a:rPr kumimoji="1" lang="uk-UA" altLang="ja-JP"/>
              <a:t>Мишій	</a:t>
            </a:r>
            <a:r>
              <a:rPr kumimoji="1" lang="en-US" altLang="ja-JP">
                <a:ea typeface="ＭＳ Ｐゴシック" panose="020B0600070205080204" pitchFamily="34" charset="-128"/>
              </a:rPr>
              <a:t>Setaria spp.</a:t>
            </a:r>
            <a:endParaRPr kumimoji="1" lang="ru-RU" altLang="ja-JP"/>
          </a:p>
          <a:p>
            <a:pPr eaLnBrk="1" hangingPunct="1"/>
            <a:r>
              <a:rPr kumimoji="1" lang="uk-UA" altLang="ja-JP"/>
              <a:t>Овес посівний	</a:t>
            </a:r>
            <a:r>
              <a:rPr kumimoji="1" lang="en-US" altLang="ja-JP">
                <a:ea typeface="ＭＳ Ｐゴシック" panose="020B0600070205080204" pitchFamily="34" charset="-128"/>
              </a:rPr>
              <a:t>Avena sativa</a:t>
            </a:r>
            <a:endParaRPr kumimoji="1" lang="ru-RU" altLang="ja-JP"/>
          </a:p>
          <a:p>
            <a:pPr eaLnBrk="1" hangingPunct="1"/>
            <a:r>
              <a:rPr kumimoji="1" lang="uk-UA" altLang="ja-JP"/>
              <a:t>Пажитниця	</a:t>
            </a:r>
            <a:r>
              <a:rPr kumimoji="1" lang="en-US" altLang="ja-JP">
                <a:ea typeface="ＭＳ Ｐゴシック" panose="020B0600070205080204" pitchFamily="34" charset="-128"/>
              </a:rPr>
              <a:t>Lolium spp.</a:t>
            </a:r>
            <a:endParaRPr kumimoji="1" lang="ru-RU" altLang="ja-JP"/>
          </a:p>
          <a:p>
            <a:pPr eaLnBrk="1" hangingPunct="1"/>
            <a:r>
              <a:rPr kumimoji="1" lang="uk-UA" altLang="ja-JP"/>
              <a:t>Пальчатка криваво-червона	</a:t>
            </a:r>
            <a:r>
              <a:rPr kumimoji="1" lang="en-US" altLang="ja-JP">
                <a:ea typeface="ＭＳ Ｐゴシック" panose="020B0600070205080204" pitchFamily="34" charset="-128"/>
              </a:rPr>
              <a:t>Digitaria sanguinalis</a:t>
            </a:r>
            <a:endParaRPr kumimoji="1" lang="ru-RU" altLang="ja-JP"/>
          </a:p>
          <a:p>
            <a:pPr eaLnBrk="1" hangingPunct="1"/>
            <a:r>
              <a:rPr kumimoji="1" lang="uk-UA" altLang="ja-JP"/>
              <a:t>Пирій повзучий	</a:t>
            </a:r>
            <a:r>
              <a:rPr kumimoji="1" lang="en-US" altLang="ja-JP">
                <a:ea typeface="ＭＳ Ｐゴシック" panose="020B0600070205080204" pitchFamily="34" charset="-128"/>
              </a:rPr>
              <a:t>Agropyrum repens</a:t>
            </a:r>
            <a:endParaRPr kumimoji="1" lang="ru-RU" altLang="ja-JP"/>
          </a:p>
          <a:p>
            <a:pPr eaLnBrk="1" hangingPunct="1"/>
            <a:r>
              <a:rPr kumimoji="1" lang="uk-UA" altLang="ja-JP"/>
              <a:t>Просо напівквітуче	</a:t>
            </a:r>
            <a:r>
              <a:rPr kumimoji="1" lang="en-US" altLang="ja-JP">
                <a:ea typeface="ＭＳ Ｐゴシック" panose="020B0600070205080204" pitchFamily="34" charset="-128"/>
              </a:rPr>
              <a:t>Panicum dichotomiflorum</a:t>
            </a:r>
            <a:endParaRPr kumimoji="1" lang="ru-RU" altLang="ja-JP"/>
          </a:p>
          <a:p>
            <a:pPr eaLnBrk="1" hangingPunct="1"/>
            <a:r>
              <a:rPr kumimoji="1" lang="uk-UA" altLang="ja-JP"/>
              <a:t>Пшениця	</a:t>
            </a:r>
            <a:r>
              <a:rPr kumimoji="1" lang="en-US" altLang="ja-JP">
                <a:ea typeface="ＭＳ Ｐゴシック" panose="020B0600070205080204" pitchFamily="34" charset="-128"/>
              </a:rPr>
              <a:t>Triticum aestivum</a:t>
            </a:r>
            <a:endParaRPr kumimoji="1" lang="ru-RU" altLang="ja-JP"/>
          </a:p>
          <a:p>
            <a:pPr eaLnBrk="1" hangingPunct="1"/>
            <a:r>
              <a:rPr kumimoji="1" lang="uk-UA" altLang="ja-JP"/>
              <a:t>Свинорій	</a:t>
            </a:r>
            <a:r>
              <a:rPr kumimoji="1" lang="en-US" altLang="ja-JP">
                <a:ea typeface="ＭＳ Ｐゴシック" panose="020B0600070205080204" pitchFamily="34" charset="-128"/>
              </a:rPr>
              <a:t>Cynodon dactylon</a:t>
            </a:r>
            <a:endParaRPr kumimoji="1" lang="ru-RU" altLang="ja-JP"/>
          </a:p>
          <a:p>
            <a:pPr eaLnBrk="1" hangingPunct="1"/>
            <a:r>
              <a:rPr kumimoji="1" lang="uk-UA" altLang="ja-JP"/>
              <a:t>Ячмінь посівний	</a:t>
            </a:r>
            <a:r>
              <a:rPr kumimoji="1" lang="en-US" altLang="ja-JP">
                <a:ea typeface="ＭＳ Ｐゴシック" panose="020B0600070205080204" pitchFamily="34" charset="-128"/>
              </a:rPr>
              <a:t>Hordeum vulgare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</a:pPr>
            <a:endParaRPr kumimoji="1" lang="en-US" altLang="ja-JP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1269" name="Rectangle 4">
            <a:extLst>
              <a:ext uri="{FF2B5EF4-FFF2-40B4-BE49-F238E27FC236}">
                <a16:creationId xmlns:a16="http://schemas.microsoft.com/office/drawing/2014/main" id="{554899BD-AF37-4F7E-96D4-815FEEDFB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4" y="546100"/>
            <a:ext cx="2281237" cy="719138"/>
          </a:xfrm>
          <a:prstGeom prst="rect">
            <a:avLst/>
          </a:prstGeom>
          <a:solidFill>
            <a:srgbClr val="C7C7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/>
          </a:p>
        </p:txBody>
      </p:sp>
      <p:pic>
        <p:nvPicPr>
          <p:cNvPr id="11270" name="Picture 5" descr="Achiba_bf_CMYK Ukr">
            <a:extLst>
              <a:ext uri="{FF2B5EF4-FFF2-40B4-BE49-F238E27FC236}">
                <a16:creationId xmlns:a16="http://schemas.microsoft.com/office/drawing/2014/main" id="{1D3C12AB-85EC-45C9-80F7-258412263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773114"/>
            <a:ext cx="13303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6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5">
            <a:extLst>
              <a:ext uri="{FF2B5EF4-FFF2-40B4-BE49-F238E27FC236}">
                <a16:creationId xmlns:a16="http://schemas.microsoft.com/office/drawing/2014/main" id="{BFFB2187-F7E9-45B9-A79E-4C3BE5D65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54150"/>
            <a:ext cx="6248400" cy="476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010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20691FDD-E8D6-4E25-8998-263ADF21B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1447800"/>
            <a:ext cx="2768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010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Rectangle 2">
            <a:extLst>
              <a:ext uri="{FF2B5EF4-FFF2-40B4-BE49-F238E27FC236}">
                <a16:creationId xmlns:a16="http://schemas.microsoft.com/office/drawing/2014/main" id="{2DEFB8BD-2B6F-4C1B-9153-B6CD3110E1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1000" y="5638800"/>
            <a:ext cx="7874000" cy="490538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uk-UA" altLang="uk-UA" sz="2400" b="1" i="1"/>
              <a:t>Альтернаріоз моркви   (</a:t>
            </a:r>
            <a:r>
              <a:rPr lang="en-US" altLang="uk-UA" sz="2400" b="1" i="1"/>
              <a:t>Alternaria dauci</a:t>
            </a:r>
            <a:r>
              <a:rPr lang="uk-UA" altLang="uk-UA" sz="2400" b="1" i="1"/>
              <a:t>)</a:t>
            </a:r>
            <a:endParaRPr lang="ru-RU" altLang="uk-UA" sz="2400" b="1" i="1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6">
            <a:extLst>
              <a:ext uri="{FF2B5EF4-FFF2-40B4-BE49-F238E27FC236}">
                <a16:creationId xmlns:a16="http://schemas.microsoft.com/office/drawing/2014/main" id="{462268B1-329F-4CC6-B6B8-4FDF113DB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1447801"/>
            <a:ext cx="3460750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010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 Box 8">
            <a:extLst>
              <a:ext uri="{FF2B5EF4-FFF2-40B4-BE49-F238E27FC236}">
                <a16:creationId xmlns:a16="http://schemas.microsoft.com/office/drawing/2014/main" id="{CDF15A73-9826-49F2-8480-824A08449066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D010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eaLnBrk="1" hangingPunct="1"/>
            <a:r>
              <a:rPr lang="uk-UA" altLang="uk-UA" sz="2400" b="1" i="1">
                <a:solidFill>
                  <a:srgbClr val="FF0000"/>
                </a:solidFill>
              </a:rPr>
              <a:t>Біла гниль (</a:t>
            </a:r>
            <a:r>
              <a:rPr lang="en-US" altLang="uk-UA" sz="2400" b="1" i="1">
                <a:solidFill>
                  <a:srgbClr val="FF0000"/>
                </a:solidFill>
              </a:rPr>
              <a:t>Sclerotinia sclerotiorum</a:t>
            </a:r>
            <a:r>
              <a:rPr lang="uk-UA" altLang="uk-UA" sz="2400" b="1" i="1">
                <a:solidFill>
                  <a:srgbClr val="FF0000"/>
                </a:solidFill>
              </a:rPr>
              <a:t>) </a:t>
            </a:r>
            <a:br>
              <a:rPr lang="uk-UA" altLang="uk-UA" sz="2400" b="1" i="1">
                <a:solidFill>
                  <a:srgbClr val="FF0000"/>
                </a:solidFill>
              </a:rPr>
            </a:br>
            <a:r>
              <a:rPr lang="uk-UA" altLang="uk-UA" sz="2400" b="1">
                <a:solidFill>
                  <a:srgbClr val="FF0000"/>
                </a:solidFill>
              </a:rPr>
              <a:t> </a:t>
            </a:r>
            <a:endParaRPr lang="en-US" altLang="uk-UA" sz="2400" b="1">
              <a:solidFill>
                <a:srgbClr val="FF0000"/>
              </a:solidFill>
            </a:endParaRPr>
          </a:p>
        </p:txBody>
      </p:sp>
      <p:pic>
        <p:nvPicPr>
          <p:cNvPr id="13317" name="Picture 10">
            <a:extLst>
              <a:ext uri="{FF2B5EF4-FFF2-40B4-BE49-F238E27FC236}">
                <a16:creationId xmlns:a16="http://schemas.microsoft.com/office/drawing/2014/main" id="{71D35698-7B5C-4CC5-9033-ECD976F52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8751"/>
            <a:ext cx="7010400" cy="463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010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>
            <a:extLst>
              <a:ext uri="{FF2B5EF4-FFF2-40B4-BE49-F238E27FC236}">
                <a16:creationId xmlns:a16="http://schemas.microsoft.com/office/drawing/2014/main" id="{6EB384C4-674E-4DB3-B611-811A191A57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1" y="533400"/>
            <a:ext cx="5699125" cy="490538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uk-UA" altLang="uk-UA" sz="2400" b="1" i="1">
                <a:solidFill>
                  <a:srgbClr val="FF0000"/>
                </a:solidFill>
              </a:rPr>
              <a:t>Борошниста роса (</a:t>
            </a:r>
            <a:r>
              <a:rPr lang="en-US" altLang="uk-UA" sz="2400" b="1" i="1">
                <a:solidFill>
                  <a:srgbClr val="FF0000"/>
                </a:solidFill>
              </a:rPr>
              <a:t>Erysiphe heraclei</a:t>
            </a:r>
            <a:r>
              <a:rPr lang="uk-UA" altLang="uk-UA" sz="2400" b="1" i="1">
                <a:solidFill>
                  <a:srgbClr val="FF0000"/>
                </a:solidFill>
              </a:rPr>
              <a:t>)</a:t>
            </a:r>
            <a:r>
              <a:rPr lang="en-US" altLang="uk-UA" sz="2400" b="1" i="1">
                <a:solidFill>
                  <a:srgbClr val="FF0000"/>
                </a:solidFill>
              </a:rPr>
              <a:t> </a:t>
            </a:r>
            <a:endParaRPr lang="ru-RU" altLang="uk-UA" sz="2400" b="1" i="1">
              <a:solidFill>
                <a:srgbClr val="FF0000"/>
              </a:solidFill>
            </a:endParaRPr>
          </a:p>
        </p:txBody>
      </p:sp>
      <p:grpSp>
        <p:nvGrpSpPr>
          <p:cNvPr id="14340" name="Group 12">
            <a:extLst>
              <a:ext uri="{FF2B5EF4-FFF2-40B4-BE49-F238E27FC236}">
                <a16:creationId xmlns:a16="http://schemas.microsoft.com/office/drawing/2014/main" id="{0FD5CE9E-58A7-4980-A2C7-39A2D85D2EE9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1441451"/>
            <a:ext cx="7391400" cy="4835525"/>
            <a:chOff x="576" y="890"/>
            <a:chExt cx="4656" cy="3046"/>
          </a:xfrm>
        </p:grpSpPr>
        <p:pic>
          <p:nvPicPr>
            <p:cNvPr id="14341" name="Picture 9">
              <a:extLst>
                <a:ext uri="{FF2B5EF4-FFF2-40B4-BE49-F238E27FC236}">
                  <a16:creationId xmlns:a16="http://schemas.microsoft.com/office/drawing/2014/main" id="{1DD9B27D-5E98-43CC-8726-89669DD0A1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890"/>
              <a:ext cx="4656" cy="3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D010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342" name="Rectangle 11">
              <a:extLst>
                <a:ext uri="{FF2B5EF4-FFF2-40B4-BE49-F238E27FC236}">
                  <a16:creationId xmlns:a16="http://schemas.microsoft.com/office/drawing/2014/main" id="{ADCF30C7-1D5B-41DA-8486-E22E5544E6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890"/>
              <a:ext cx="336" cy="3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050" name="Group 2">
            <a:extLst>
              <a:ext uri="{FF2B5EF4-FFF2-40B4-BE49-F238E27FC236}">
                <a16:creationId xmlns:a16="http://schemas.microsoft.com/office/drawing/2014/main" id="{E0B0A0C5-C67B-4913-AC5F-1C7595E7371D}"/>
              </a:ext>
            </a:extLst>
          </p:cNvPr>
          <p:cNvGraphicFramePr>
            <a:graphicFrameLocks noGrp="1"/>
          </p:cNvGraphicFramePr>
          <p:nvPr/>
        </p:nvGraphicFramePr>
        <p:xfrm>
          <a:off x="2062163" y="1628776"/>
          <a:ext cx="8069262" cy="4041773"/>
        </p:xfrm>
        <a:graphic>
          <a:graphicData uri="http://schemas.openxmlformats.org/drawingml/2006/table">
            <a:tbl>
              <a:tblPr/>
              <a:tblGrid>
                <a:gridCol w="260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9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39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7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277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Властивості продукту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54003" marB="54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Флінт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54003" marB="54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Фолікур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54003" marB="54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НАТІВО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90000" marR="90000" marT="54003" marB="54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900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Вразлива фаза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54003" marB="54003" vert="eaVert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Проростання спор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Росткова трубка</a:t>
                      </a:r>
                      <a:r>
                        <a:rPr kumimoji="0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 </a:t>
                      </a:r>
                      <a:r>
                        <a:rPr kumimoji="0" lang="ru-RU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формування апресорій</a:t>
                      </a:r>
                      <a:endParaRPr kumimoji="0" lang="en-US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Ріст міцелію</a:t>
                      </a:r>
                      <a:endParaRPr kumimoji="0" lang="en-US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Споруляція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900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Поведінка в рослині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54003" marB="54003" vert="eaVert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Активність на поверхні рослини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Поглинання восковим шаром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2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Перерозподіл (у водній або газовій фазі)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2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Проникнення в тканини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2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Трансламінарний еффект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2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Системність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90005" marB="90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15428" name="Group 67">
            <a:extLst>
              <a:ext uri="{FF2B5EF4-FFF2-40B4-BE49-F238E27FC236}">
                <a16:creationId xmlns:a16="http://schemas.microsoft.com/office/drawing/2014/main" id="{EEB8CF26-9DC9-42CA-B002-CA934704A7F0}"/>
              </a:ext>
            </a:extLst>
          </p:cNvPr>
          <p:cNvGrpSpPr>
            <a:grpSpLocks/>
          </p:cNvGrpSpPr>
          <p:nvPr/>
        </p:nvGrpSpPr>
        <p:grpSpPr bwMode="auto">
          <a:xfrm>
            <a:off x="9110663" y="2097088"/>
            <a:ext cx="946150" cy="252412"/>
            <a:chOff x="4695" y="1282"/>
            <a:chExt cx="596" cy="159"/>
          </a:xfrm>
        </p:grpSpPr>
        <p:pic>
          <p:nvPicPr>
            <p:cNvPr id="15530" name="Picture 68">
              <a:extLst>
                <a:ext uri="{FF2B5EF4-FFF2-40B4-BE49-F238E27FC236}">
                  <a16:creationId xmlns:a16="http://schemas.microsoft.com/office/drawing/2014/main" id="{507574E3-579F-49C3-B762-8663241104DB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695" y="1282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531" name="Picture 69">
              <a:extLst>
                <a:ext uri="{FF2B5EF4-FFF2-40B4-BE49-F238E27FC236}">
                  <a16:creationId xmlns:a16="http://schemas.microsoft.com/office/drawing/2014/main" id="{87A72FDB-D2AE-4399-A629-788C76492A6C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913" y="1282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532" name="Picture 70">
              <a:extLst>
                <a:ext uri="{FF2B5EF4-FFF2-40B4-BE49-F238E27FC236}">
                  <a16:creationId xmlns:a16="http://schemas.microsoft.com/office/drawing/2014/main" id="{5F85B97B-A1EA-48E0-B17F-BAD63EF2F7AA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132" y="1282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429" name="Group 71">
            <a:extLst>
              <a:ext uri="{FF2B5EF4-FFF2-40B4-BE49-F238E27FC236}">
                <a16:creationId xmlns:a16="http://schemas.microsoft.com/office/drawing/2014/main" id="{37075BF9-7673-4C68-9BB1-6D84EB53DEE0}"/>
              </a:ext>
            </a:extLst>
          </p:cNvPr>
          <p:cNvGrpSpPr>
            <a:grpSpLocks/>
          </p:cNvGrpSpPr>
          <p:nvPr/>
        </p:nvGrpSpPr>
        <p:grpSpPr bwMode="auto">
          <a:xfrm>
            <a:off x="9110663" y="2457451"/>
            <a:ext cx="946150" cy="252413"/>
            <a:chOff x="4695" y="1513"/>
            <a:chExt cx="596" cy="159"/>
          </a:xfrm>
        </p:grpSpPr>
        <p:pic>
          <p:nvPicPr>
            <p:cNvPr id="15527" name="Picture 72">
              <a:extLst>
                <a:ext uri="{FF2B5EF4-FFF2-40B4-BE49-F238E27FC236}">
                  <a16:creationId xmlns:a16="http://schemas.microsoft.com/office/drawing/2014/main" id="{4BF23795-F6BA-4D36-84BE-514535DF8A8F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695" y="1513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528" name="Picture 73">
              <a:extLst>
                <a:ext uri="{FF2B5EF4-FFF2-40B4-BE49-F238E27FC236}">
                  <a16:creationId xmlns:a16="http://schemas.microsoft.com/office/drawing/2014/main" id="{755D743C-2781-4500-A365-66BCCC4EE491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913" y="1513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529" name="Picture 74">
              <a:extLst>
                <a:ext uri="{FF2B5EF4-FFF2-40B4-BE49-F238E27FC236}">
                  <a16:creationId xmlns:a16="http://schemas.microsoft.com/office/drawing/2014/main" id="{53C6D0D3-B35D-4035-9769-B8B2EEBD3D88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132" y="1513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430" name="Group 75">
            <a:extLst>
              <a:ext uri="{FF2B5EF4-FFF2-40B4-BE49-F238E27FC236}">
                <a16:creationId xmlns:a16="http://schemas.microsoft.com/office/drawing/2014/main" id="{F4918C14-F45D-4EA7-9CFF-BD104B05D147}"/>
              </a:ext>
            </a:extLst>
          </p:cNvPr>
          <p:cNvGrpSpPr>
            <a:grpSpLocks/>
          </p:cNvGrpSpPr>
          <p:nvPr/>
        </p:nvGrpSpPr>
        <p:grpSpPr bwMode="auto">
          <a:xfrm>
            <a:off x="9110663" y="2817813"/>
            <a:ext cx="946150" cy="254000"/>
            <a:chOff x="4695" y="1738"/>
            <a:chExt cx="596" cy="160"/>
          </a:xfrm>
        </p:grpSpPr>
        <p:pic>
          <p:nvPicPr>
            <p:cNvPr id="15524" name="Picture 76">
              <a:extLst>
                <a:ext uri="{FF2B5EF4-FFF2-40B4-BE49-F238E27FC236}">
                  <a16:creationId xmlns:a16="http://schemas.microsoft.com/office/drawing/2014/main" id="{6074920D-23C1-4A58-834C-2233334A30F8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695" y="1738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525" name="Picture 77">
              <a:extLst>
                <a:ext uri="{FF2B5EF4-FFF2-40B4-BE49-F238E27FC236}">
                  <a16:creationId xmlns:a16="http://schemas.microsoft.com/office/drawing/2014/main" id="{296DCD81-736B-44AB-8BD7-0A83AEE17791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913" y="1738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526" name="Picture 78">
              <a:extLst>
                <a:ext uri="{FF2B5EF4-FFF2-40B4-BE49-F238E27FC236}">
                  <a16:creationId xmlns:a16="http://schemas.microsoft.com/office/drawing/2014/main" id="{7C71AEF5-C827-40AB-85A1-2569396E2307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132" y="1739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431" name="Group 79">
            <a:extLst>
              <a:ext uri="{FF2B5EF4-FFF2-40B4-BE49-F238E27FC236}">
                <a16:creationId xmlns:a16="http://schemas.microsoft.com/office/drawing/2014/main" id="{36D4B1A9-16FF-486D-9439-6A0805E14014}"/>
              </a:ext>
            </a:extLst>
          </p:cNvPr>
          <p:cNvGrpSpPr>
            <a:grpSpLocks/>
          </p:cNvGrpSpPr>
          <p:nvPr/>
        </p:nvGrpSpPr>
        <p:grpSpPr bwMode="auto">
          <a:xfrm>
            <a:off x="9110663" y="3181350"/>
            <a:ext cx="946150" cy="254000"/>
            <a:chOff x="4695" y="1968"/>
            <a:chExt cx="596" cy="160"/>
          </a:xfrm>
        </p:grpSpPr>
        <p:pic>
          <p:nvPicPr>
            <p:cNvPr id="15521" name="Picture 80">
              <a:extLst>
                <a:ext uri="{FF2B5EF4-FFF2-40B4-BE49-F238E27FC236}">
                  <a16:creationId xmlns:a16="http://schemas.microsoft.com/office/drawing/2014/main" id="{D2356FBC-9DB1-4386-97C9-87D8E6E37A50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695" y="1968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522" name="Picture 81">
              <a:extLst>
                <a:ext uri="{FF2B5EF4-FFF2-40B4-BE49-F238E27FC236}">
                  <a16:creationId xmlns:a16="http://schemas.microsoft.com/office/drawing/2014/main" id="{F87D38F0-58A8-48E9-8D2A-72A6A0FDDE55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913" y="1968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523" name="Picture 82">
              <a:extLst>
                <a:ext uri="{FF2B5EF4-FFF2-40B4-BE49-F238E27FC236}">
                  <a16:creationId xmlns:a16="http://schemas.microsoft.com/office/drawing/2014/main" id="{73F1F3D2-D025-4D81-84B4-47567A0F369B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132" y="1969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432" name="Group 83">
            <a:extLst>
              <a:ext uri="{FF2B5EF4-FFF2-40B4-BE49-F238E27FC236}">
                <a16:creationId xmlns:a16="http://schemas.microsoft.com/office/drawing/2014/main" id="{85B74857-C0BD-4CE4-907F-4A5276A31BA3}"/>
              </a:ext>
            </a:extLst>
          </p:cNvPr>
          <p:cNvGrpSpPr>
            <a:grpSpLocks/>
          </p:cNvGrpSpPr>
          <p:nvPr/>
        </p:nvGrpSpPr>
        <p:grpSpPr bwMode="auto">
          <a:xfrm>
            <a:off x="9110663" y="3543301"/>
            <a:ext cx="946150" cy="252413"/>
            <a:chOff x="4695" y="2193"/>
            <a:chExt cx="596" cy="159"/>
          </a:xfrm>
        </p:grpSpPr>
        <p:pic>
          <p:nvPicPr>
            <p:cNvPr id="15518" name="Picture 84">
              <a:extLst>
                <a:ext uri="{FF2B5EF4-FFF2-40B4-BE49-F238E27FC236}">
                  <a16:creationId xmlns:a16="http://schemas.microsoft.com/office/drawing/2014/main" id="{D30BC930-4862-4DA3-9AF6-ABC32A6FD6DF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695" y="2193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519" name="Picture 85">
              <a:extLst>
                <a:ext uri="{FF2B5EF4-FFF2-40B4-BE49-F238E27FC236}">
                  <a16:creationId xmlns:a16="http://schemas.microsoft.com/office/drawing/2014/main" id="{21093DE3-0E20-4290-A0CA-27E1BB6503C9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913" y="2193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520" name="Picture 86">
              <a:extLst>
                <a:ext uri="{FF2B5EF4-FFF2-40B4-BE49-F238E27FC236}">
                  <a16:creationId xmlns:a16="http://schemas.microsoft.com/office/drawing/2014/main" id="{9A7F1469-1D97-4CEB-B9FD-AE95C0B8D9F9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132" y="2193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433" name="Group 87">
            <a:extLst>
              <a:ext uri="{FF2B5EF4-FFF2-40B4-BE49-F238E27FC236}">
                <a16:creationId xmlns:a16="http://schemas.microsoft.com/office/drawing/2014/main" id="{E9419B37-2330-40BA-82BA-116C47DB6F78}"/>
              </a:ext>
            </a:extLst>
          </p:cNvPr>
          <p:cNvGrpSpPr>
            <a:grpSpLocks/>
          </p:cNvGrpSpPr>
          <p:nvPr/>
        </p:nvGrpSpPr>
        <p:grpSpPr bwMode="auto">
          <a:xfrm>
            <a:off x="6353175" y="2097088"/>
            <a:ext cx="946150" cy="252412"/>
            <a:chOff x="3031" y="1288"/>
            <a:chExt cx="596" cy="159"/>
          </a:xfrm>
        </p:grpSpPr>
        <p:sp>
          <p:nvSpPr>
            <p:cNvPr id="15515" name="Rectangle 88">
              <a:extLst>
                <a:ext uri="{FF2B5EF4-FFF2-40B4-BE49-F238E27FC236}">
                  <a16:creationId xmlns:a16="http://schemas.microsoft.com/office/drawing/2014/main" id="{8A853982-5E29-4B73-B3E7-9762DF2B3E7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468" y="1288"/>
              <a:ext cx="159" cy="15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  <p:sp>
          <p:nvSpPr>
            <p:cNvPr id="15516" name="Rectangle 89">
              <a:extLst>
                <a:ext uri="{FF2B5EF4-FFF2-40B4-BE49-F238E27FC236}">
                  <a16:creationId xmlns:a16="http://schemas.microsoft.com/office/drawing/2014/main" id="{B4C660CA-4990-455C-8674-41D07CE1547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49" y="1288"/>
              <a:ext cx="159" cy="15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  <p:sp>
          <p:nvSpPr>
            <p:cNvPr id="15517" name="Rectangle 90">
              <a:extLst>
                <a:ext uri="{FF2B5EF4-FFF2-40B4-BE49-F238E27FC236}">
                  <a16:creationId xmlns:a16="http://schemas.microsoft.com/office/drawing/2014/main" id="{A556D51A-D90E-4B01-85E5-8C63B4848C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31" y="1288"/>
              <a:ext cx="159" cy="15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</p:grpSp>
      <p:grpSp>
        <p:nvGrpSpPr>
          <p:cNvPr id="15434" name="Group 91">
            <a:extLst>
              <a:ext uri="{FF2B5EF4-FFF2-40B4-BE49-F238E27FC236}">
                <a16:creationId xmlns:a16="http://schemas.microsoft.com/office/drawing/2014/main" id="{59083342-3F0D-48C3-8EBA-15C24AAC3880}"/>
              </a:ext>
            </a:extLst>
          </p:cNvPr>
          <p:cNvGrpSpPr>
            <a:grpSpLocks/>
          </p:cNvGrpSpPr>
          <p:nvPr/>
        </p:nvGrpSpPr>
        <p:grpSpPr bwMode="auto">
          <a:xfrm>
            <a:off x="7804150" y="4627563"/>
            <a:ext cx="946150" cy="252412"/>
            <a:chOff x="3851" y="2878"/>
            <a:chExt cx="596" cy="159"/>
          </a:xfrm>
        </p:grpSpPr>
        <p:sp>
          <p:nvSpPr>
            <p:cNvPr id="15512" name="Rectangle 92">
              <a:extLst>
                <a:ext uri="{FF2B5EF4-FFF2-40B4-BE49-F238E27FC236}">
                  <a16:creationId xmlns:a16="http://schemas.microsoft.com/office/drawing/2014/main" id="{5444659E-0B07-4555-872F-942E8E4A99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288" y="2878"/>
              <a:ext cx="159" cy="159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  <p:sp>
          <p:nvSpPr>
            <p:cNvPr id="15513" name="Rectangle 93">
              <a:extLst>
                <a:ext uri="{FF2B5EF4-FFF2-40B4-BE49-F238E27FC236}">
                  <a16:creationId xmlns:a16="http://schemas.microsoft.com/office/drawing/2014/main" id="{34894A8C-188A-4B68-B68E-11309490C6E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2" y="2878"/>
              <a:ext cx="159" cy="159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  <p:sp>
          <p:nvSpPr>
            <p:cNvPr id="15514" name="Rectangle 94">
              <a:extLst>
                <a:ext uri="{FF2B5EF4-FFF2-40B4-BE49-F238E27FC236}">
                  <a16:creationId xmlns:a16="http://schemas.microsoft.com/office/drawing/2014/main" id="{4C67F301-7424-4345-95EA-83CC0F7BDAE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51" y="2878"/>
              <a:ext cx="159" cy="159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</p:grpSp>
      <p:sp>
        <p:nvSpPr>
          <p:cNvPr id="15435" name="Rectangle 95">
            <a:extLst>
              <a:ext uri="{FF2B5EF4-FFF2-40B4-BE49-F238E27FC236}">
                <a16:creationId xmlns:a16="http://schemas.microsoft.com/office/drawing/2014/main" id="{7E24FE53-CE6A-40A2-8589-81D3FFFD9C0C}"/>
              </a:ext>
            </a:extLst>
          </p:cNvPr>
          <p:cNvSpPr>
            <a:spLocks noChangeArrowheads="1"/>
          </p:cNvSpPr>
          <p:nvPr/>
        </p:nvSpPr>
        <p:spPr bwMode="gray">
          <a:xfrm>
            <a:off x="6711951" y="2819401"/>
            <a:ext cx="252413" cy="25241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/>
          </a:p>
        </p:txBody>
      </p:sp>
      <p:grpSp>
        <p:nvGrpSpPr>
          <p:cNvPr id="15436" name="Group 96">
            <a:extLst>
              <a:ext uri="{FF2B5EF4-FFF2-40B4-BE49-F238E27FC236}">
                <a16:creationId xmlns:a16="http://schemas.microsoft.com/office/drawing/2014/main" id="{A8C4DCE2-4527-4D29-B7A1-1BA60C8165A6}"/>
              </a:ext>
            </a:extLst>
          </p:cNvPr>
          <p:cNvGrpSpPr>
            <a:grpSpLocks/>
          </p:cNvGrpSpPr>
          <p:nvPr/>
        </p:nvGrpSpPr>
        <p:grpSpPr bwMode="auto">
          <a:xfrm>
            <a:off x="6557964" y="4264026"/>
            <a:ext cx="598487" cy="252413"/>
            <a:chOff x="3144" y="2658"/>
            <a:chExt cx="377" cy="159"/>
          </a:xfrm>
        </p:grpSpPr>
        <p:sp>
          <p:nvSpPr>
            <p:cNvPr id="15510" name="Rectangle 97">
              <a:extLst>
                <a:ext uri="{FF2B5EF4-FFF2-40B4-BE49-F238E27FC236}">
                  <a16:creationId xmlns:a16="http://schemas.microsoft.com/office/drawing/2014/main" id="{F395E08A-D7BE-4834-BEF7-F32FA9BE94B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362" y="2658"/>
              <a:ext cx="159" cy="15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  <p:sp>
          <p:nvSpPr>
            <p:cNvPr id="15511" name="Rectangle 98">
              <a:extLst>
                <a:ext uri="{FF2B5EF4-FFF2-40B4-BE49-F238E27FC236}">
                  <a16:creationId xmlns:a16="http://schemas.microsoft.com/office/drawing/2014/main" id="{FFEE3A44-4EEA-49C7-86B6-B44FFCDEAE1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44" y="2658"/>
              <a:ext cx="159" cy="15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</p:grpSp>
      <p:grpSp>
        <p:nvGrpSpPr>
          <p:cNvPr id="15437" name="Group 99">
            <a:extLst>
              <a:ext uri="{FF2B5EF4-FFF2-40B4-BE49-F238E27FC236}">
                <a16:creationId xmlns:a16="http://schemas.microsoft.com/office/drawing/2014/main" id="{FE7D594D-AF4A-43C6-9D27-F53A750A552B}"/>
              </a:ext>
            </a:extLst>
          </p:cNvPr>
          <p:cNvGrpSpPr>
            <a:grpSpLocks/>
          </p:cNvGrpSpPr>
          <p:nvPr/>
        </p:nvGrpSpPr>
        <p:grpSpPr bwMode="auto">
          <a:xfrm>
            <a:off x="6545264" y="4648201"/>
            <a:ext cx="598487" cy="252413"/>
            <a:chOff x="3144" y="2880"/>
            <a:chExt cx="377" cy="159"/>
          </a:xfrm>
        </p:grpSpPr>
        <p:sp>
          <p:nvSpPr>
            <p:cNvPr id="15508" name="Rectangle 100">
              <a:extLst>
                <a:ext uri="{FF2B5EF4-FFF2-40B4-BE49-F238E27FC236}">
                  <a16:creationId xmlns:a16="http://schemas.microsoft.com/office/drawing/2014/main" id="{A7384B7D-350C-4826-B988-62D50EC76CD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362" y="2880"/>
              <a:ext cx="159" cy="15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  <p:sp>
          <p:nvSpPr>
            <p:cNvPr id="15509" name="Rectangle 101">
              <a:extLst>
                <a:ext uri="{FF2B5EF4-FFF2-40B4-BE49-F238E27FC236}">
                  <a16:creationId xmlns:a16="http://schemas.microsoft.com/office/drawing/2014/main" id="{0DCECA23-6924-4A7D-81F3-A5B2D287C14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44" y="2880"/>
              <a:ext cx="159" cy="15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</p:grpSp>
      <p:sp>
        <p:nvSpPr>
          <p:cNvPr id="15438" name="Rectangle 102">
            <a:extLst>
              <a:ext uri="{FF2B5EF4-FFF2-40B4-BE49-F238E27FC236}">
                <a16:creationId xmlns:a16="http://schemas.microsoft.com/office/drawing/2014/main" id="{0029B0C9-9FCF-4B42-88DA-9869D7B415AE}"/>
              </a:ext>
            </a:extLst>
          </p:cNvPr>
          <p:cNvSpPr>
            <a:spLocks noChangeArrowheads="1"/>
          </p:cNvSpPr>
          <p:nvPr/>
        </p:nvSpPr>
        <p:spPr bwMode="gray">
          <a:xfrm>
            <a:off x="6732588" y="5005388"/>
            <a:ext cx="252412" cy="25241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/>
          </a:p>
        </p:txBody>
      </p:sp>
      <p:grpSp>
        <p:nvGrpSpPr>
          <p:cNvPr id="15439" name="Group 103">
            <a:extLst>
              <a:ext uri="{FF2B5EF4-FFF2-40B4-BE49-F238E27FC236}">
                <a16:creationId xmlns:a16="http://schemas.microsoft.com/office/drawing/2014/main" id="{00F427F1-5DC2-4733-97C5-EBE5529ABD0C}"/>
              </a:ext>
            </a:extLst>
          </p:cNvPr>
          <p:cNvGrpSpPr>
            <a:grpSpLocks/>
          </p:cNvGrpSpPr>
          <p:nvPr/>
        </p:nvGrpSpPr>
        <p:grpSpPr bwMode="auto">
          <a:xfrm>
            <a:off x="7948614" y="2468563"/>
            <a:ext cx="592137" cy="252412"/>
            <a:chOff x="3963" y="1524"/>
            <a:chExt cx="373" cy="159"/>
          </a:xfrm>
        </p:grpSpPr>
        <p:sp>
          <p:nvSpPr>
            <p:cNvPr id="15506" name="Rectangle 104">
              <a:extLst>
                <a:ext uri="{FF2B5EF4-FFF2-40B4-BE49-F238E27FC236}">
                  <a16:creationId xmlns:a16="http://schemas.microsoft.com/office/drawing/2014/main" id="{E4A4D413-BB89-42C4-8E6F-2564039EBB8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77" y="1524"/>
              <a:ext cx="159" cy="159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  <p:sp>
          <p:nvSpPr>
            <p:cNvPr id="15507" name="Rectangle 105">
              <a:extLst>
                <a:ext uri="{FF2B5EF4-FFF2-40B4-BE49-F238E27FC236}">
                  <a16:creationId xmlns:a16="http://schemas.microsoft.com/office/drawing/2014/main" id="{D27AFF69-77FC-4347-B291-E6A593E08F6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63" y="1524"/>
              <a:ext cx="159" cy="159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</p:grpSp>
      <p:grpSp>
        <p:nvGrpSpPr>
          <p:cNvPr id="15440" name="Group 106">
            <a:extLst>
              <a:ext uri="{FF2B5EF4-FFF2-40B4-BE49-F238E27FC236}">
                <a16:creationId xmlns:a16="http://schemas.microsoft.com/office/drawing/2014/main" id="{EFE5B600-5971-4719-9BAB-9B43918594DF}"/>
              </a:ext>
            </a:extLst>
          </p:cNvPr>
          <p:cNvGrpSpPr>
            <a:grpSpLocks/>
          </p:cNvGrpSpPr>
          <p:nvPr/>
        </p:nvGrpSpPr>
        <p:grpSpPr bwMode="auto">
          <a:xfrm>
            <a:off x="6364288" y="3576638"/>
            <a:ext cx="946150" cy="252412"/>
            <a:chOff x="3031" y="2190"/>
            <a:chExt cx="596" cy="159"/>
          </a:xfrm>
        </p:grpSpPr>
        <p:sp>
          <p:nvSpPr>
            <p:cNvPr id="15503" name="Rectangle 107">
              <a:extLst>
                <a:ext uri="{FF2B5EF4-FFF2-40B4-BE49-F238E27FC236}">
                  <a16:creationId xmlns:a16="http://schemas.microsoft.com/office/drawing/2014/main" id="{00EE8001-F52B-451D-B105-990EBE39807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468" y="2190"/>
              <a:ext cx="159" cy="15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  <p:sp>
          <p:nvSpPr>
            <p:cNvPr id="15504" name="Rectangle 108">
              <a:extLst>
                <a:ext uri="{FF2B5EF4-FFF2-40B4-BE49-F238E27FC236}">
                  <a16:creationId xmlns:a16="http://schemas.microsoft.com/office/drawing/2014/main" id="{6A52F509-A7F8-4F16-8752-02F136B093A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49" y="2190"/>
              <a:ext cx="159" cy="15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  <p:sp>
          <p:nvSpPr>
            <p:cNvPr id="15505" name="Rectangle 109">
              <a:extLst>
                <a:ext uri="{FF2B5EF4-FFF2-40B4-BE49-F238E27FC236}">
                  <a16:creationId xmlns:a16="http://schemas.microsoft.com/office/drawing/2014/main" id="{B3C2EB0F-4801-4E91-84AC-6265B71B3C3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31" y="2190"/>
              <a:ext cx="159" cy="15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</p:grpSp>
      <p:grpSp>
        <p:nvGrpSpPr>
          <p:cNvPr id="15441" name="Group 110">
            <a:extLst>
              <a:ext uri="{FF2B5EF4-FFF2-40B4-BE49-F238E27FC236}">
                <a16:creationId xmlns:a16="http://schemas.microsoft.com/office/drawing/2014/main" id="{C3E13041-9349-499D-8DFE-EEE7EF2C8923}"/>
              </a:ext>
            </a:extLst>
          </p:cNvPr>
          <p:cNvGrpSpPr>
            <a:grpSpLocks/>
          </p:cNvGrpSpPr>
          <p:nvPr/>
        </p:nvGrpSpPr>
        <p:grpSpPr bwMode="auto">
          <a:xfrm>
            <a:off x="7804150" y="2830513"/>
            <a:ext cx="946150" cy="252412"/>
            <a:chOff x="3851" y="1738"/>
            <a:chExt cx="596" cy="159"/>
          </a:xfrm>
        </p:grpSpPr>
        <p:sp>
          <p:nvSpPr>
            <p:cNvPr id="15500" name="Rectangle 111">
              <a:extLst>
                <a:ext uri="{FF2B5EF4-FFF2-40B4-BE49-F238E27FC236}">
                  <a16:creationId xmlns:a16="http://schemas.microsoft.com/office/drawing/2014/main" id="{7FB1C3BE-8C30-48F0-AE88-13956EA4342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288" y="1738"/>
              <a:ext cx="159" cy="159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  <p:sp>
          <p:nvSpPr>
            <p:cNvPr id="15501" name="Rectangle 112">
              <a:extLst>
                <a:ext uri="{FF2B5EF4-FFF2-40B4-BE49-F238E27FC236}">
                  <a16:creationId xmlns:a16="http://schemas.microsoft.com/office/drawing/2014/main" id="{23209D24-AD7A-4C1E-9FF3-75FFD10B75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2" y="1738"/>
              <a:ext cx="159" cy="159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  <p:sp>
          <p:nvSpPr>
            <p:cNvPr id="15502" name="Rectangle 113">
              <a:extLst>
                <a:ext uri="{FF2B5EF4-FFF2-40B4-BE49-F238E27FC236}">
                  <a16:creationId xmlns:a16="http://schemas.microsoft.com/office/drawing/2014/main" id="{5E414EBA-4586-413C-A73B-0D76F9F7F63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51" y="1738"/>
              <a:ext cx="159" cy="159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</p:grpSp>
      <p:grpSp>
        <p:nvGrpSpPr>
          <p:cNvPr id="15442" name="Group 114">
            <a:extLst>
              <a:ext uri="{FF2B5EF4-FFF2-40B4-BE49-F238E27FC236}">
                <a16:creationId xmlns:a16="http://schemas.microsoft.com/office/drawing/2014/main" id="{4A948B0B-A56B-496D-897E-5216D7F195EB}"/>
              </a:ext>
            </a:extLst>
          </p:cNvPr>
          <p:cNvGrpSpPr>
            <a:grpSpLocks/>
          </p:cNvGrpSpPr>
          <p:nvPr/>
        </p:nvGrpSpPr>
        <p:grpSpPr bwMode="auto">
          <a:xfrm>
            <a:off x="7993064" y="3554413"/>
            <a:ext cx="592137" cy="252412"/>
            <a:chOff x="3963" y="2192"/>
            <a:chExt cx="373" cy="159"/>
          </a:xfrm>
        </p:grpSpPr>
        <p:sp>
          <p:nvSpPr>
            <p:cNvPr id="15498" name="Rectangle 115">
              <a:extLst>
                <a:ext uri="{FF2B5EF4-FFF2-40B4-BE49-F238E27FC236}">
                  <a16:creationId xmlns:a16="http://schemas.microsoft.com/office/drawing/2014/main" id="{8F0629C8-ACBE-4FAB-BC2E-08BE05D9666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77" y="2192"/>
              <a:ext cx="159" cy="159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  <p:sp>
          <p:nvSpPr>
            <p:cNvPr id="15499" name="Rectangle 116">
              <a:extLst>
                <a:ext uri="{FF2B5EF4-FFF2-40B4-BE49-F238E27FC236}">
                  <a16:creationId xmlns:a16="http://schemas.microsoft.com/office/drawing/2014/main" id="{174F14B4-B4CF-4B10-855E-BBC0CA3DEB6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63" y="2192"/>
              <a:ext cx="159" cy="159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</p:grpSp>
      <p:grpSp>
        <p:nvGrpSpPr>
          <p:cNvPr id="15443" name="Group 117">
            <a:extLst>
              <a:ext uri="{FF2B5EF4-FFF2-40B4-BE49-F238E27FC236}">
                <a16:creationId xmlns:a16="http://schemas.microsoft.com/office/drawing/2014/main" id="{9FF3351B-7EC3-4CA6-93C1-4BF770167875}"/>
              </a:ext>
            </a:extLst>
          </p:cNvPr>
          <p:cNvGrpSpPr>
            <a:grpSpLocks/>
          </p:cNvGrpSpPr>
          <p:nvPr/>
        </p:nvGrpSpPr>
        <p:grpSpPr bwMode="auto">
          <a:xfrm>
            <a:off x="6351588" y="3895726"/>
            <a:ext cx="946150" cy="252413"/>
            <a:chOff x="3031" y="2420"/>
            <a:chExt cx="596" cy="159"/>
          </a:xfrm>
        </p:grpSpPr>
        <p:sp>
          <p:nvSpPr>
            <p:cNvPr id="15495" name="Rectangle 118">
              <a:extLst>
                <a:ext uri="{FF2B5EF4-FFF2-40B4-BE49-F238E27FC236}">
                  <a16:creationId xmlns:a16="http://schemas.microsoft.com/office/drawing/2014/main" id="{2548F340-0791-4293-9AFE-BC7F5AFD2B3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468" y="2420"/>
              <a:ext cx="159" cy="15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  <p:sp>
          <p:nvSpPr>
            <p:cNvPr id="15496" name="Rectangle 119">
              <a:extLst>
                <a:ext uri="{FF2B5EF4-FFF2-40B4-BE49-F238E27FC236}">
                  <a16:creationId xmlns:a16="http://schemas.microsoft.com/office/drawing/2014/main" id="{536F3196-6C9F-445B-AA63-457C27C6044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49" y="2420"/>
              <a:ext cx="159" cy="15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  <p:sp>
          <p:nvSpPr>
            <p:cNvPr id="15497" name="Rectangle 120">
              <a:extLst>
                <a:ext uri="{FF2B5EF4-FFF2-40B4-BE49-F238E27FC236}">
                  <a16:creationId xmlns:a16="http://schemas.microsoft.com/office/drawing/2014/main" id="{8CF56725-17B5-4966-BA42-F9956E47027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31" y="2420"/>
              <a:ext cx="159" cy="15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</p:grpSp>
      <p:grpSp>
        <p:nvGrpSpPr>
          <p:cNvPr id="15444" name="Group 121">
            <a:extLst>
              <a:ext uri="{FF2B5EF4-FFF2-40B4-BE49-F238E27FC236}">
                <a16:creationId xmlns:a16="http://schemas.microsoft.com/office/drawing/2014/main" id="{3C03AD4F-BFC5-4A5E-B77B-DC276B283992}"/>
              </a:ext>
            </a:extLst>
          </p:cNvPr>
          <p:cNvGrpSpPr>
            <a:grpSpLocks/>
          </p:cNvGrpSpPr>
          <p:nvPr/>
        </p:nvGrpSpPr>
        <p:grpSpPr bwMode="auto">
          <a:xfrm>
            <a:off x="7815263" y="5353051"/>
            <a:ext cx="946150" cy="252413"/>
            <a:chOff x="3851" y="3345"/>
            <a:chExt cx="596" cy="159"/>
          </a:xfrm>
        </p:grpSpPr>
        <p:sp>
          <p:nvSpPr>
            <p:cNvPr id="15492" name="Rectangle 122">
              <a:extLst>
                <a:ext uri="{FF2B5EF4-FFF2-40B4-BE49-F238E27FC236}">
                  <a16:creationId xmlns:a16="http://schemas.microsoft.com/office/drawing/2014/main" id="{EF47EAE1-8D6F-408B-98C1-7D3906576E8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288" y="3345"/>
              <a:ext cx="159" cy="159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  <p:sp>
          <p:nvSpPr>
            <p:cNvPr id="15493" name="Rectangle 123">
              <a:extLst>
                <a:ext uri="{FF2B5EF4-FFF2-40B4-BE49-F238E27FC236}">
                  <a16:creationId xmlns:a16="http://schemas.microsoft.com/office/drawing/2014/main" id="{2D31E5A0-55B3-49DD-B4B8-47D61FF9C0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2" y="3345"/>
              <a:ext cx="159" cy="159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  <p:sp>
          <p:nvSpPr>
            <p:cNvPr id="15494" name="Rectangle 124">
              <a:extLst>
                <a:ext uri="{FF2B5EF4-FFF2-40B4-BE49-F238E27FC236}">
                  <a16:creationId xmlns:a16="http://schemas.microsoft.com/office/drawing/2014/main" id="{217D2C06-092D-4C0A-9044-0659C420F2E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51" y="3345"/>
              <a:ext cx="159" cy="159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</p:grpSp>
      <p:grpSp>
        <p:nvGrpSpPr>
          <p:cNvPr id="15445" name="Group 125">
            <a:extLst>
              <a:ext uri="{FF2B5EF4-FFF2-40B4-BE49-F238E27FC236}">
                <a16:creationId xmlns:a16="http://schemas.microsoft.com/office/drawing/2014/main" id="{FD35F278-082A-4AA6-99A2-587BC706D10A}"/>
              </a:ext>
            </a:extLst>
          </p:cNvPr>
          <p:cNvGrpSpPr>
            <a:grpSpLocks/>
          </p:cNvGrpSpPr>
          <p:nvPr/>
        </p:nvGrpSpPr>
        <p:grpSpPr bwMode="auto">
          <a:xfrm>
            <a:off x="7804150" y="4989513"/>
            <a:ext cx="946150" cy="252412"/>
            <a:chOff x="3851" y="3109"/>
            <a:chExt cx="596" cy="159"/>
          </a:xfrm>
        </p:grpSpPr>
        <p:sp>
          <p:nvSpPr>
            <p:cNvPr id="15489" name="Rectangle 126">
              <a:extLst>
                <a:ext uri="{FF2B5EF4-FFF2-40B4-BE49-F238E27FC236}">
                  <a16:creationId xmlns:a16="http://schemas.microsoft.com/office/drawing/2014/main" id="{FCD3B60E-9D9C-40EC-AD2E-F4E514AE724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288" y="3109"/>
              <a:ext cx="159" cy="159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  <p:sp>
          <p:nvSpPr>
            <p:cNvPr id="15490" name="Rectangle 127">
              <a:extLst>
                <a:ext uri="{FF2B5EF4-FFF2-40B4-BE49-F238E27FC236}">
                  <a16:creationId xmlns:a16="http://schemas.microsoft.com/office/drawing/2014/main" id="{DBA22A37-E5D7-4BA0-BB85-7DA527E6369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2" y="3109"/>
              <a:ext cx="159" cy="159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  <p:sp>
          <p:nvSpPr>
            <p:cNvPr id="15491" name="Rectangle 128">
              <a:extLst>
                <a:ext uri="{FF2B5EF4-FFF2-40B4-BE49-F238E27FC236}">
                  <a16:creationId xmlns:a16="http://schemas.microsoft.com/office/drawing/2014/main" id="{8314423B-0C7A-407E-90BD-C6F6B92E2D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51" y="3109"/>
              <a:ext cx="159" cy="159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</p:grpSp>
      <p:grpSp>
        <p:nvGrpSpPr>
          <p:cNvPr id="15446" name="Group 129">
            <a:extLst>
              <a:ext uri="{FF2B5EF4-FFF2-40B4-BE49-F238E27FC236}">
                <a16:creationId xmlns:a16="http://schemas.microsoft.com/office/drawing/2014/main" id="{2F59819F-BBFC-416B-9B59-032AE87EC3E1}"/>
              </a:ext>
            </a:extLst>
          </p:cNvPr>
          <p:cNvGrpSpPr>
            <a:grpSpLocks/>
          </p:cNvGrpSpPr>
          <p:nvPr/>
        </p:nvGrpSpPr>
        <p:grpSpPr bwMode="auto">
          <a:xfrm>
            <a:off x="7815263" y="3181351"/>
            <a:ext cx="946150" cy="252413"/>
            <a:chOff x="3851" y="1964"/>
            <a:chExt cx="596" cy="159"/>
          </a:xfrm>
        </p:grpSpPr>
        <p:sp>
          <p:nvSpPr>
            <p:cNvPr id="15486" name="Rectangle 130">
              <a:extLst>
                <a:ext uri="{FF2B5EF4-FFF2-40B4-BE49-F238E27FC236}">
                  <a16:creationId xmlns:a16="http://schemas.microsoft.com/office/drawing/2014/main" id="{8FEA87AA-6944-4D0D-BEA1-8E7AB47E892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288" y="1964"/>
              <a:ext cx="159" cy="159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  <p:sp>
          <p:nvSpPr>
            <p:cNvPr id="15487" name="Rectangle 131">
              <a:extLst>
                <a:ext uri="{FF2B5EF4-FFF2-40B4-BE49-F238E27FC236}">
                  <a16:creationId xmlns:a16="http://schemas.microsoft.com/office/drawing/2014/main" id="{AE578EAD-C434-45B4-90ED-8539516012F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2" y="1964"/>
              <a:ext cx="159" cy="159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  <p:sp>
          <p:nvSpPr>
            <p:cNvPr id="15488" name="Rectangle 132">
              <a:extLst>
                <a:ext uri="{FF2B5EF4-FFF2-40B4-BE49-F238E27FC236}">
                  <a16:creationId xmlns:a16="http://schemas.microsoft.com/office/drawing/2014/main" id="{34E0A851-83B2-4337-AE97-CA0674F46C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51" y="1964"/>
              <a:ext cx="159" cy="159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</p:grpSp>
      <p:grpSp>
        <p:nvGrpSpPr>
          <p:cNvPr id="15447" name="Group 133">
            <a:extLst>
              <a:ext uri="{FF2B5EF4-FFF2-40B4-BE49-F238E27FC236}">
                <a16:creationId xmlns:a16="http://schemas.microsoft.com/office/drawing/2014/main" id="{DB8CAA27-84B6-4892-902B-CE5CCC88F84F}"/>
              </a:ext>
            </a:extLst>
          </p:cNvPr>
          <p:cNvGrpSpPr>
            <a:grpSpLocks/>
          </p:cNvGrpSpPr>
          <p:nvPr/>
        </p:nvGrpSpPr>
        <p:grpSpPr bwMode="auto">
          <a:xfrm>
            <a:off x="6364288" y="2468563"/>
            <a:ext cx="946150" cy="252412"/>
            <a:chOff x="3031" y="1517"/>
            <a:chExt cx="596" cy="159"/>
          </a:xfrm>
        </p:grpSpPr>
        <p:sp>
          <p:nvSpPr>
            <p:cNvPr id="15483" name="Rectangle 134">
              <a:extLst>
                <a:ext uri="{FF2B5EF4-FFF2-40B4-BE49-F238E27FC236}">
                  <a16:creationId xmlns:a16="http://schemas.microsoft.com/office/drawing/2014/main" id="{EE8B93A3-D52F-437E-8D46-69ED8814CE8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468" y="1517"/>
              <a:ext cx="159" cy="15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  <p:sp>
          <p:nvSpPr>
            <p:cNvPr id="15484" name="Rectangle 135">
              <a:extLst>
                <a:ext uri="{FF2B5EF4-FFF2-40B4-BE49-F238E27FC236}">
                  <a16:creationId xmlns:a16="http://schemas.microsoft.com/office/drawing/2014/main" id="{710A63D7-BE16-4FD3-B374-DEDCF89B10B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49" y="1517"/>
              <a:ext cx="159" cy="15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  <p:sp>
          <p:nvSpPr>
            <p:cNvPr id="15485" name="Rectangle 136">
              <a:extLst>
                <a:ext uri="{FF2B5EF4-FFF2-40B4-BE49-F238E27FC236}">
                  <a16:creationId xmlns:a16="http://schemas.microsoft.com/office/drawing/2014/main" id="{EF7A95B8-EE9E-4964-8252-1CFF381D62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31" y="1517"/>
              <a:ext cx="159" cy="15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</p:grpSp>
      <p:sp>
        <p:nvSpPr>
          <p:cNvPr id="15448" name="Rectangle 137">
            <a:extLst>
              <a:ext uri="{FF2B5EF4-FFF2-40B4-BE49-F238E27FC236}">
                <a16:creationId xmlns:a16="http://schemas.microsoft.com/office/drawing/2014/main" id="{27C89D15-C1EB-4C3B-BCF6-43E7FE229139}"/>
              </a:ext>
            </a:extLst>
          </p:cNvPr>
          <p:cNvSpPr>
            <a:spLocks noChangeArrowheads="1"/>
          </p:cNvSpPr>
          <p:nvPr/>
        </p:nvSpPr>
        <p:spPr bwMode="gray">
          <a:xfrm>
            <a:off x="8161338" y="4243388"/>
            <a:ext cx="252412" cy="252412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/>
          </a:p>
        </p:txBody>
      </p:sp>
      <p:grpSp>
        <p:nvGrpSpPr>
          <p:cNvPr id="15449" name="Group 138">
            <a:extLst>
              <a:ext uri="{FF2B5EF4-FFF2-40B4-BE49-F238E27FC236}">
                <a16:creationId xmlns:a16="http://schemas.microsoft.com/office/drawing/2014/main" id="{4A9876EA-95E3-48CF-92D7-FB3A1FA4546C}"/>
              </a:ext>
            </a:extLst>
          </p:cNvPr>
          <p:cNvGrpSpPr>
            <a:grpSpLocks/>
          </p:cNvGrpSpPr>
          <p:nvPr/>
        </p:nvGrpSpPr>
        <p:grpSpPr bwMode="auto">
          <a:xfrm>
            <a:off x="9110663" y="3894138"/>
            <a:ext cx="946150" cy="252412"/>
            <a:chOff x="4695" y="2422"/>
            <a:chExt cx="596" cy="159"/>
          </a:xfrm>
        </p:grpSpPr>
        <p:pic>
          <p:nvPicPr>
            <p:cNvPr id="15480" name="Picture 139">
              <a:extLst>
                <a:ext uri="{FF2B5EF4-FFF2-40B4-BE49-F238E27FC236}">
                  <a16:creationId xmlns:a16="http://schemas.microsoft.com/office/drawing/2014/main" id="{22AD82A7-A75A-4054-A054-1FAF0EBA64AA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695" y="2422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481" name="Picture 140">
              <a:extLst>
                <a:ext uri="{FF2B5EF4-FFF2-40B4-BE49-F238E27FC236}">
                  <a16:creationId xmlns:a16="http://schemas.microsoft.com/office/drawing/2014/main" id="{F3AD86DB-40C0-4854-9B7B-B2603A029B9C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913" y="2422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482" name="Picture 141">
              <a:extLst>
                <a:ext uri="{FF2B5EF4-FFF2-40B4-BE49-F238E27FC236}">
                  <a16:creationId xmlns:a16="http://schemas.microsoft.com/office/drawing/2014/main" id="{AAF0A2E3-7F1D-4703-AF7C-1E5653C42E47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132" y="2422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450" name="Group 142">
            <a:extLst>
              <a:ext uri="{FF2B5EF4-FFF2-40B4-BE49-F238E27FC236}">
                <a16:creationId xmlns:a16="http://schemas.microsoft.com/office/drawing/2014/main" id="{75854E22-20BC-4D3E-85DF-4E4AED1EB017}"/>
              </a:ext>
            </a:extLst>
          </p:cNvPr>
          <p:cNvGrpSpPr>
            <a:grpSpLocks/>
          </p:cNvGrpSpPr>
          <p:nvPr/>
        </p:nvGrpSpPr>
        <p:grpSpPr bwMode="auto">
          <a:xfrm>
            <a:off x="9110663" y="4638675"/>
            <a:ext cx="946150" cy="254000"/>
            <a:chOff x="4695" y="2880"/>
            <a:chExt cx="596" cy="160"/>
          </a:xfrm>
        </p:grpSpPr>
        <p:pic>
          <p:nvPicPr>
            <p:cNvPr id="15477" name="Picture 143">
              <a:extLst>
                <a:ext uri="{FF2B5EF4-FFF2-40B4-BE49-F238E27FC236}">
                  <a16:creationId xmlns:a16="http://schemas.microsoft.com/office/drawing/2014/main" id="{5420DFA1-4929-4055-ACC8-CF38357A0780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695" y="2880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478" name="Picture 144">
              <a:extLst>
                <a:ext uri="{FF2B5EF4-FFF2-40B4-BE49-F238E27FC236}">
                  <a16:creationId xmlns:a16="http://schemas.microsoft.com/office/drawing/2014/main" id="{C29F89E3-EA74-4F1D-8AD2-0E7C5ED2D798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913" y="2880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479" name="Picture 145">
              <a:extLst>
                <a:ext uri="{FF2B5EF4-FFF2-40B4-BE49-F238E27FC236}">
                  <a16:creationId xmlns:a16="http://schemas.microsoft.com/office/drawing/2014/main" id="{50017FEE-039D-4149-89A0-B99582349889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132" y="2881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451" name="Group 146">
            <a:extLst>
              <a:ext uri="{FF2B5EF4-FFF2-40B4-BE49-F238E27FC236}">
                <a16:creationId xmlns:a16="http://schemas.microsoft.com/office/drawing/2014/main" id="{86CD818C-7AD1-4E67-BFA2-B2C0E72AE116}"/>
              </a:ext>
            </a:extLst>
          </p:cNvPr>
          <p:cNvGrpSpPr>
            <a:grpSpLocks/>
          </p:cNvGrpSpPr>
          <p:nvPr/>
        </p:nvGrpSpPr>
        <p:grpSpPr bwMode="auto">
          <a:xfrm>
            <a:off x="9110663" y="5000625"/>
            <a:ext cx="946150" cy="254000"/>
            <a:chOff x="4695" y="3112"/>
            <a:chExt cx="596" cy="160"/>
          </a:xfrm>
        </p:grpSpPr>
        <p:pic>
          <p:nvPicPr>
            <p:cNvPr id="15474" name="Picture 147">
              <a:extLst>
                <a:ext uri="{FF2B5EF4-FFF2-40B4-BE49-F238E27FC236}">
                  <a16:creationId xmlns:a16="http://schemas.microsoft.com/office/drawing/2014/main" id="{1A5D5A0C-3360-4706-A140-2776AAC5D7B2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695" y="3112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475" name="Picture 148">
              <a:extLst>
                <a:ext uri="{FF2B5EF4-FFF2-40B4-BE49-F238E27FC236}">
                  <a16:creationId xmlns:a16="http://schemas.microsoft.com/office/drawing/2014/main" id="{53FACC94-9040-40B9-A49D-10F6791824A7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913" y="3112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476" name="Picture 149">
              <a:extLst>
                <a:ext uri="{FF2B5EF4-FFF2-40B4-BE49-F238E27FC236}">
                  <a16:creationId xmlns:a16="http://schemas.microsoft.com/office/drawing/2014/main" id="{2E6CB80E-AB73-476C-B32B-F3091F58BCE2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132" y="3113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452" name="Group 150">
            <a:extLst>
              <a:ext uri="{FF2B5EF4-FFF2-40B4-BE49-F238E27FC236}">
                <a16:creationId xmlns:a16="http://schemas.microsoft.com/office/drawing/2014/main" id="{24FFE8C0-FF40-49F2-9C36-6036EBAE7F1E}"/>
              </a:ext>
            </a:extLst>
          </p:cNvPr>
          <p:cNvGrpSpPr>
            <a:grpSpLocks/>
          </p:cNvGrpSpPr>
          <p:nvPr/>
        </p:nvGrpSpPr>
        <p:grpSpPr bwMode="auto">
          <a:xfrm>
            <a:off x="9110663" y="5364163"/>
            <a:ext cx="946150" cy="252412"/>
            <a:chOff x="4695" y="3345"/>
            <a:chExt cx="596" cy="159"/>
          </a:xfrm>
        </p:grpSpPr>
        <p:pic>
          <p:nvPicPr>
            <p:cNvPr id="15471" name="Picture 151">
              <a:extLst>
                <a:ext uri="{FF2B5EF4-FFF2-40B4-BE49-F238E27FC236}">
                  <a16:creationId xmlns:a16="http://schemas.microsoft.com/office/drawing/2014/main" id="{623B12E7-EE0F-4D4A-B810-2E958BBA7C2E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695" y="3345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472" name="Picture 152">
              <a:extLst>
                <a:ext uri="{FF2B5EF4-FFF2-40B4-BE49-F238E27FC236}">
                  <a16:creationId xmlns:a16="http://schemas.microsoft.com/office/drawing/2014/main" id="{B9196CF5-9CC0-4564-A980-A760DBA5EFE4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913" y="3345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473" name="Picture 153">
              <a:extLst>
                <a:ext uri="{FF2B5EF4-FFF2-40B4-BE49-F238E27FC236}">
                  <a16:creationId xmlns:a16="http://schemas.microsoft.com/office/drawing/2014/main" id="{A63AF2EB-38A3-49F1-949A-A95808B19200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132" y="3345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453" name="Group 154">
            <a:extLst>
              <a:ext uri="{FF2B5EF4-FFF2-40B4-BE49-F238E27FC236}">
                <a16:creationId xmlns:a16="http://schemas.microsoft.com/office/drawing/2014/main" id="{42E555AB-C8C9-4787-8E4E-0C283EFB3747}"/>
              </a:ext>
            </a:extLst>
          </p:cNvPr>
          <p:cNvGrpSpPr>
            <a:grpSpLocks/>
          </p:cNvGrpSpPr>
          <p:nvPr/>
        </p:nvGrpSpPr>
        <p:grpSpPr bwMode="auto">
          <a:xfrm>
            <a:off x="9286876" y="4264025"/>
            <a:ext cx="595313" cy="254000"/>
            <a:chOff x="4755" y="2650"/>
            <a:chExt cx="375" cy="160"/>
          </a:xfrm>
        </p:grpSpPr>
        <p:pic>
          <p:nvPicPr>
            <p:cNvPr id="15469" name="Picture 155">
              <a:extLst>
                <a:ext uri="{FF2B5EF4-FFF2-40B4-BE49-F238E27FC236}">
                  <a16:creationId xmlns:a16="http://schemas.microsoft.com/office/drawing/2014/main" id="{21040D5A-E7B0-4E8D-A8C4-2A6A959713E5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755" y="2650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470" name="Picture 156">
              <a:extLst>
                <a:ext uri="{FF2B5EF4-FFF2-40B4-BE49-F238E27FC236}">
                  <a16:creationId xmlns:a16="http://schemas.microsoft.com/office/drawing/2014/main" id="{F46C5BCF-8B15-4EAF-BF5F-EF19228DFD0D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971" y="2651"/>
              <a:ext cx="15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454" name="Rectangle 157">
            <a:extLst>
              <a:ext uri="{FF2B5EF4-FFF2-40B4-BE49-F238E27FC236}">
                <a16:creationId xmlns:a16="http://schemas.microsoft.com/office/drawing/2014/main" id="{5F346F4B-42AD-4678-87A4-4D4F021FAB3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711951" y="3192463"/>
            <a:ext cx="252413" cy="25241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/>
          </a:p>
        </p:txBody>
      </p:sp>
      <p:grpSp>
        <p:nvGrpSpPr>
          <p:cNvPr id="15455" name="Group 158">
            <a:extLst>
              <a:ext uri="{FF2B5EF4-FFF2-40B4-BE49-F238E27FC236}">
                <a16:creationId xmlns:a16="http://schemas.microsoft.com/office/drawing/2014/main" id="{90A99940-13C9-41EC-870B-673F46A642A1}"/>
              </a:ext>
            </a:extLst>
          </p:cNvPr>
          <p:cNvGrpSpPr>
            <a:grpSpLocks/>
          </p:cNvGrpSpPr>
          <p:nvPr/>
        </p:nvGrpSpPr>
        <p:grpSpPr bwMode="auto">
          <a:xfrm>
            <a:off x="2068514" y="5886450"/>
            <a:ext cx="1209675" cy="179388"/>
            <a:chOff x="343" y="3792"/>
            <a:chExt cx="762" cy="113"/>
          </a:xfrm>
        </p:grpSpPr>
        <p:pic>
          <p:nvPicPr>
            <p:cNvPr id="15465" name="Picture 159">
              <a:extLst>
                <a:ext uri="{FF2B5EF4-FFF2-40B4-BE49-F238E27FC236}">
                  <a16:creationId xmlns:a16="http://schemas.microsoft.com/office/drawing/2014/main" id="{F8C2AD18-AD4A-4592-AA70-69934D8C8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43" y="3792"/>
              <a:ext cx="113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466" name="Picture 160">
              <a:extLst>
                <a:ext uri="{FF2B5EF4-FFF2-40B4-BE49-F238E27FC236}">
                  <a16:creationId xmlns:a16="http://schemas.microsoft.com/office/drawing/2014/main" id="{4C67E029-D5A8-4776-A756-89573F2599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69" y="3792"/>
              <a:ext cx="113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467" name="Picture 161">
              <a:extLst>
                <a:ext uri="{FF2B5EF4-FFF2-40B4-BE49-F238E27FC236}">
                  <a16:creationId xmlns:a16="http://schemas.microsoft.com/office/drawing/2014/main" id="{6E643FD7-848B-4ADB-A322-1B408F10B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96" y="3792"/>
              <a:ext cx="113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468" name="Text Box 162">
              <a:extLst>
                <a:ext uri="{FF2B5EF4-FFF2-40B4-BE49-F238E27FC236}">
                  <a16:creationId xmlns:a16="http://schemas.microsoft.com/office/drawing/2014/main" id="{9EEA0387-A31E-4550-BE34-6167B69BFF0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48" y="3801"/>
              <a:ext cx="357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uk-UA" sz="1000" b="1"/>
                <a:t>Відмінно</a:t>
              </a:r>
              <a:endParaRPr lang="en-US" altLang="uk-UA" sz="1000" b="1"/>
            </a:p>
          </p:txBody>
        </p:sp>
      </p:grpSp>
      <p:grpSp>
        <p:nvGrpSpPr>
          <p:cNvPr id="15456" name="Group 163">
            <a:extLst>
              <a:ext uri="{FF2B5EF4-FFF2-40B4-BE49-F238E27FC236}">
                <a16:creationId xmlns:a16="http://schemas.microsoft.com/office/drawing/2014/main" id="{4095645A-51CD-4EDB-85F6-6937AC2F7E1E}"/>
              </a:ext>
            </a:extLst>
          </p:cNvPr>
          <p:cNvGrpSpPr>
            <a:grpSpLocks/>
          </p:cNvGrpSpPr>
          <p:nvPr/>
        </p:nvGrpSpPr>
        <p:grpSpPr bwMode="auto">
          <a:xfrm>
            <a:off x="5303839" y="5886450"/>
            <a:ext cx="771525" cy="179388"/>
            <a:chOff x="2381" y="3792"/>
            <a:chExt cx="486" cy="113"/>
          </a:xfrm>
        </p:grpSpPr>
        <p:pic>
          <p:nvPicPr>
            <p:cNvPr id="15463" name="Picture 164">
              <a:extLst>
                <a:ext uri="{FF2B5EF4-FFF2-40B4-BE49-F238E27FC236}">
                  <a16:creationId xmlns:a16="http://schemas.microsoft.com/office/drawing/2014/main" id="{0A5E0BAF-E5BF-4614-B511-E72FC1976F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381" y="3792"/>
              <a:ext cx="113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464" name="Text Box 165">
              <a:extLst>
                <a:ext uri="{FF2B5EF4-FFF2-40B4-BE49-F238E27FC236}">
                  <a16:creationId xmlns:a16="http://schemas.microsoft.com/office/drawing/2014/main" id="{871FEA78-D775-4F26-8050-B2601E28F42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533" y="3801"/>
              <a:ext cx="334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uk-UA" sz="1000" b="1"/>
                <a:t>Помірно</a:t>
              </a:r>
              <a:endParaRPr lang="en-US" altLang="uk-UA" sz="1000" b="1"/>
            </a:p>
          </p:txBody>
        </p:sp>
      </p:grpSp>
      <p:grpSp>
        <p:nvGrpSpPr>
          <p:cNvPr id="15457" name="Group 166">
            <a:extLst>
              <a:ext uri="{FF2B5EF4-FFF2-40B4-BE49-F238E27FC236}">
                <a16:creationId xmlns:a16="http://schemas.microsoft.com/office/drawing/2014/main" id="{C03A1CBA-6175-4312-90CC-D538F65467D8}"/>
              </a:ext>
            </a:extLst>
          </p:cNvPr>
          <p:cNvGrpSpPr>
            <a:grpSpLocks/>
          </p:cNvGrpSpPr>
          <p:nvPr/>
        </p:nvGrpSpPr>
        <p:grpSpPr bwMode="auto">
          <a:xfrm>
            <a:off x="3900489" y="5886450"/>
            <a:ext cx="828675" cy="179388"/>
            <a:chOff x="1484" y="3792"/>
            <a:chExt cx="522" cy="113"/>
          </a:xfrm>
        </p:grpSpPr>
        <p:sp>
          <p:nvSpPr>
            <p:cNvPr id="15460" name="Text Box 167">
              <a:extLst>
                <a:ext uri="{FF2B5EF4-FFF2-40B4-BE49-F238E27FC236}">
                  <a16:creationId xmlns:a16="http://schemas.microsoft.com/office/drawing/2014/main" id="{C884AF09-AE97-4F96-9C42-D2DAEF62C7C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58" y="3801"/>
              <a:ext cx="248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uk-UA" sz="1000" b="1"/>
                <a:t>Добре</a:t>
              </a:r>
              <a:endParaRPr lang="en-US" altLang="uk-UA" sz="1000" b="1"/>
            </a:p>
          </p:txBody>
        </p:sp>
        <p:pic>
          <p:nvPicPr>
            <p:cNvPr id="15461" name="Picture 168">
              <a:extLst>
                <a:ext uri="{FF2B5EF4-FFF2-40B4-BE49-F238E27FC236}">
                  <a16:creationId xmlns:a16="http://schemas.microsoft.com/office/drawing/2014/main" id="{7A885F89-E2BC-4BDB-9C33-A0C8EC0173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484" y="3792"/>
              <a:ext cx="113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462" name="Picture 169">
              <a:extLst>
                <a:ext uri="{FF2B5EF4-FFF2-40B4-BE49-F238E27FC236}">
                  <a16:creationId xmlns:a16="http://schemas.microsoft.com/office/drawing/2014/main" id="{DEB542AF-8089-47A8-AE9B-E2F841A4E4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610" y="3792"/>
              <a:ext cx="113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458" name="Rectangle 170">
            <a:extLst>
              <a:ext uri="{FF2B5EF4-FFF2-40B4-BE49-F238E27FC236}">
                <a16:creationId xmlns:a16="http://schemas.microsoft.com/office/drawing/2014/main" id="{DA472877-01FC-490F-9044-1DA250C9D6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uk-UA"/>
              <a:t>Ефект синергізму</a:t>
            </a:r>
            <a:endParaRPr lang="en-US" altLang="uk-UA"/>
          </a:p>
        </p:txBody>
      </p:sp>
      <p:sp>
        <p:nvSpPr>
          <p:cNvPr id="15459" name="Rectangle 171">
            <a:extLst>
              <a:ext uri="{FF2B5EF4-FFF2-40B4-BE49-F238E27FC236}">
                <a16:creationId xmlns:a16="http://schemas.microsoft.com/office/drawing/2014/main" id="{7DBAD072-02A8-4316-A839-CE64D90AD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6296026"/>
            <a:ext cx="2447925" cy="301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/>
          </a:p>
        </p:txBody>
      </p:sp>
    </p:spTree>
  </p:cSld>
  <p:clrMapOvr>
    <a:masterClrMapping/>
  </p:clrMapOvr>
  <p:transition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hape 292869">
            <a:extLst>
              <a:ext uri="{FF2B5EF4-FFF2-40B4-BE49-F238E27FC236}">
                <a16:creationId xmlns:a16="http://schemas.microsoft.com/office/drawing/2014/main" id="{2DDA255E-18D6-4EF4-A19F-9291AF4DAD9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63751" y="700855"/>
            <a:ext cx="5942013" cy="701731"/>
          </a:xfrm>
          <a:noFill/>
        </p:spPr>
        <p:txBody>
          <a:bodyPr wrap="square">
            <a:spAutoFit/>
          </a:bodyPr>
          <a:lstStyle/>
          <a:p>
            <a:pPr defTabSz="912813"/>
            <a:r>
              <a:rPr lang="uk-UA" altLang="uk-UA" b="1"/>
              <a:t>Захист проти хвороб</a:t>
            </a:r>
            <a:endParaRPr lang="de-DE" altLang="uk-UA" b="1"/>
          </a:p>
        </p:txBody>
      </p:sp>
      <p:sp>
        <p:nvSpPr>
          <p:cNvPr id="16388" name="Shape 292868">
            <a:extLst>
              <a:ext uri="{FF2B5EF4-FFF2-40B4-BE49-F238E27FC236}">
                <a16:creationId xmlns:a16="http://schemas.microsoft.com/office/drawing/2014/main" id="{7E586C83-99B6-4098-AEE5-7EEA1797FC4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063750" y="1452564"/>
            <a:ext cx="8604250" cy="5405437"/>
          </a:xfrm>
          <a:noFill/>
        </p:spPr>
        <p:txBody>
          <a:bodyPr/>
          <a:lstStyle/>
          <a:p>
            <a:pPr marL="0" indent="0" defTabSz="912813">
              <a:tabLst>
                <a:tab pos="1433513" algn="l"/>
                <a:tab pos="2687638" algn="l"/>
              </a:tabLst>
            </a:pPr>
            <a:endParaRPr lang="de-DE" altLang="uk-UA" sz="1800"/>
          </a:p>
          <a:p>
            <a:pPr marL="179388" lvl="1" indent="-176213" defTabSz="912813">
              <a:tabLst>
                <a:tab pos="1433513" algn="l"/>
                <a:tab pos="2687638" algn="l"/>
              </a:tabLst>
            </a:pPr>
            <a:r>
              <a:rPr lang="uk-UA" altLang="uk-UA" sz="1800"/>
              <a:t>Борошниста роса</a:t>
            </a:r>
            <a:r>
              <a:rPr lang="en-US" altLang="uk-UA" sz="1800"/>
              <a:t>, </a:t>
            </a:r>
            <a:r>
              <a:rPr lang="uk-UA" altLang="uk-UA" sz="1800"/>
              <a:t>Альтернаріоз</a:t>
            </a:r>
            <a:r>
              <a:rPr lang="en-US" altLang="uk-UA" sz="1800"/>
              <a:t>, </a:t>
            </a:r>
            <a:r>
              <a:rPr lang="uk-UA" altLang="uk-UA" sz="1800"/>
              <a:t>Біла гниль</a:t>
            </a:r>
            <a:br>
              <a:rPr lang="en-US" altLang="uk-UA" sz="1800"/>
            </a:br>
            <a:endParaRPr lang="uk-UA" altLang="uk-UA" sz="1800"/>
          </a:p>
          <a:p>
            <a:pPr marL="179388" lvl="1" indent="-176213" defTabSz="912813">
              <a:tabLst>
                <a:tab pos="1433513" algn="l"/>
                <a:tab pos="2687638" algn="l"/>
              </a:tabLst>
            </a:pPr>
            <a:r>
              <a:rPr lang="en-US" altLang="uk-UA" sz="1800"/>
              <a:t>0.3–0.4 k</a:t>
            </a:r>
            <a:r>
              <a:rPr lang="uk-UA" altLang="uk-UA" sz="1800"/>
              <a:t>г/га</a:t>
            </a:r>
            <a:r>
              <a:rPr lang="en-US" altLang="uk-UA" sz="1800"/>
              <a:t>	</a:t>
            </a:r>
            <a:r>
              <a:rPr lang="uk-UA" altLang="uk-UA" sz="1800"/>
              <a:t>Термін очікування</a:t>
            </a:r>
            <a:r>
              <a:rPr lang="en-US" altLang="uk-UA" sz="1800"/>
              <a:t> 2</a:t>
            </a:r>
            <a:r>
              <a:rPr lang="uk-UA" altLang="uk-UA" sz="1800"/>
              <a:t>1</a:t>
            </a:r>
            <a:r>
              <a:rPr lang="en-US" altLang="uk-UA" sz="1800"/>
              <a:t> </a:t>
            </a:r>
            <a:r>
              <a:rPr lang="uk-UA" altLang="uk-UA" sz="1800"/>
              <a:t>доба</a:t>
            </a:r>
            <a:endParaRPr lang="en-US" altLang="uk-UA" sz="1800"/>
          </a:p>
          <a:p>
            <a:pPr marL="357188" lvl="2" indent="-176213" defTabSz="912813">
              <a:tabLst>
                <a:tab pos="1433513" algn="l"/>
                <a:tab pos="2687638" algn="l"/>
              </a:tabLst>
            </a:pPr>
            <a:r>
              <a:rPr lang="uk-UA" altLang="uk-UA" sz="1800"/>
              <a:t>Интенсивне </a:t>
            </a:r>
            <a:r>
              <a:rPr lang="en-US" altLang="uk-UA" sz="1800"/>
              <a:t> </a:t>
            </a:r>
            <a:r>
              <a:rPr lang="uk-UA" altLang="uk-UA" sz="1800"/>
              <a:t>забарвлення</a:t>
            </a:r>
            <a:r>
              <a:rPr lang="en-US" altLang="uk-UA" sz="1800"/>
              <a:t> </a:t>
            </a:r>
            <a:r>
              <a:rPr lang="uk-UA" altLang="uk-UA" sz="1800"/>
              <a:t>листя</a:t>
            </a:r>
            <a:endParaRPr lang="en-US" altLang="uk-UA" sz="1800"/>
          </a:p>
          <a:p>
            <a:pPr marL="357188" lvl="2" indent="-176213" defTabSz="912813">
              <a:tabLst>
                <a:tab pos="1433513" algn="l"/>
                <a:tab pos="2687638" algn="l"/>
              </a:tabLst>
            </a:pPr>
            <a:r>
              <a:rPr lang="uk-UA" altLang="uk-UA" sz="1800"/>
              <a:t>Захисна</a:t>
            </a:r>
            <a:r>
              <a:rPr lang="en-US" altLang="uk-UA" sz="1800"/>
              <a:t> </a:t>
            </a:r>
            <a:r>
              <a:rPr lang="uk-UA" altLang="uk-UA" sz="1800">
                <a:solidFill>
                  <a:schemeClr val="tx2"/>
                </a:solidFill>
              </a:rPr>
              <a:t>і</a:t>
            </a:r>
            <a:r>
              <a:rPr lang="en-US" altLang="uk-UA" sz="1800">
                <a:solidFill>
                  <a:schemeClr val="tx2"/>
                </a:solidFill>
              </a:rPr>
              <a:t> </a:t>
            </a:r>
            <a:r>
              <a:rPr lang="uk-UA" altLang="uk-UA" sz="1800">
                <a:solidFill>
                  <a:schemeClr val="tx2"/>
                </a:solidFill>
              </a:rPr>
              <a:t>лікувальна дія </a:t>
            </a:r>
            <a:r>
              <a:rPr lang="en-US" altLang="uk-UA" sz="1800"/>
              <a:t> </a:t>
            </a:r>
            <a:r>
              <a:rPr lang="uk-UA" altLang="uk-UA" sz="1800"/>
              <a:t>проти борошнистої роси</a:t>
            </a:r>
            <a:r>
              <a:rPr lang="en-US" altLang="uk-UA" sz="1800"/>
              <a:t> </a:t>
            </a:r>
          </a:p>
          <a:p>
            <a:pPr marL="357188" lvl="2" indent="-176213" defTabSz="912813">
              <a:tabLst>
                <a:tab pos="1433513" algn="l"/>
                <a:tab pos="2687638" algn="l"/>
              </a:tabLst>
            </a:pPr>
            <a:r>
              <a:rPr lang="uk-UA" altLang="uk-UA" sz="1800"/>
              <a:t>Найкраща гнучкість використання</a:t>
            </a:r>
          </a:p>
          <a:p>
            <a:pPr marL="357188" lvl="2" indent="-176213" defTabSz="912813">
              <a:tabLst>
                <a:tab pos="1433513" algn="l"/>
                <a:tab pos="2687638" algn="l"/>
              </a:tabLst>
            </a:pPr>
            <a:r>
              <a:rPr lang="uk-UA" altLang="uk-UA" sz="1800"/>
              <a:t>Для найкращого ефекту бажано додати </a:t>
            </a:r>
            <a:br>
              <a:rPr lang="uk-UA" altLang="uk-UA" sz="1800"/>
            </a:br>
            <a:r>
              <a:rPr lang="uk-UA" altLang="uk-UA" sz="1800"/>
              <a:t>неіонний прилипач  Меро – 0,4 л/га</a:t>
            </a:r>
          </a:p>
          <a:p>
            <a:pPr marL="357188" lvl="2" indent="-176213" defTabSz="912813">
              <a:buNone/>
              <a:tabLst>
                <a:tab pos="1433513" algn="l"/>
                <a:tab pos="2687638" algn="l"/>
              </a:tabLst>
            </a:pPr>
            <a:r>
              <a:rPr lang="uk-UA" altLang="uk-UA" sz="1800"/>
              <a:t>                      </a:t>
            </a:r>
            <a:endParaRPr lang="en-US" altLang="uk-UA" sz="1800"/>
          </a:p>
          <a:p>
            <a:pPr marL="0" indent="0" defTabSz="912813">
              <a:spcBef>
                <a:spcPct val="50000"/>
              </a:spcBef>
              <a:tabLst>
                <a:tab pos="1433513" algn="l"/>
                <a:tab pos="2687638" algn="l"/>
              </a:tabLst>
            </a:pPr>
            <a:r>
              <a:rPr lang="en-US" altLang="uk-UA" sz="1800"/>
              <a:t>	</a:t>
            </a:r>
            <a:endParaRPr lang="uk-UA" altLang="uk-UA" sz="1800"/>
          </a:p>
          <a:p>
            <a:pPr marL="179388" lvl="1" indent="-176213" defTabSz="912813">
              <a:buNone/>
              <a:tabLst>
                <a:tab pos="1433513" algn="l"/>
                <a:tab pos="2687638" algn="l"/>
              </a:tabLst>
            </a:pPr>
            <a:r>
              <a:rPr lang="en-US" altLang="uk-UA" sz="1800"/>
              <a:t>	</a:t>
            </a:r>
          </a:p>
        </p:txBody>
      </p:sp>
      <p:sp>
        <p:nvSpPr>
          <p:cNvPr id="16389" name="Straight Connector 39939">
            <a:extLst>
              <a:ext uri="{FF2B5EF4-FFF2-40B4-BE49-F238E27FC236}">
                <a16:creationId xmlns:a16="http://schemas.microsoft.com/office/drawing/2014/main" id="{29EE5900-5333-4092-9017-022FAF77CE07}"/>
              </a:ext>
            </a:extLst>
          </p:cNvPr>
          <p:cNvSpPr>
            <a:spLocks noChangeShapeType="1"/>
          </p:cNvSpPr>
          <p:nvPr/>
        </p:nvSpPr>
        <p:spPr bwMode="gray">
          <a:xfrm>
            <a:off x="2076450" y="5270500"/>
            <a:ext cx="3773488" cy="0"/>
          </a:xfrm>
          <a:prstGeom prst="line">
            <a:avLst/>
          </a:prstGeom>
          <a:noFill/>
          <a:ln w="28575" algn="ctr">
            <a:solidFill>
              <a:schemeClr val="accent1"/>
            </a:solidFill>
            <a:round/>
            <a:headEnd type="arrow" w="lg" len="med"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graphicFrame>
        <p:nvGraphicFramePr>
          <p:cNvPr id="39966" name="Group 30">
            <a:extLst>
              <a:ext uri="{FF2B5EF4-FFF2-40B4-BE49-F238E27FC236}">
                <a16:creationId xmlns:a16="http://schemas.microsoft.com/office/drawing/2014/main" id="{1F9399FC-7917-4656-AD40-C04D7D9F7C1C}"/>
              </a:ext>
            </a:extLst>
          </p:cNvPr>
          <p:cNvGraphicFramePr>
            <a:graphicFrameLocks noGrp="1"/>
          </p:cNvGraphicFramePr>
          <p:nvPr/>
        </p:nvGraphicFramePr>
        <p:xfrm>
          <a:off x="2063750" y="5868988"/>
          <a:ext cx="7562850" cy="304800"/>
        </p:xfrm>
        <a:graphic>
          <a:graphicData uri="http://schemas.openxmlformats.org/drawingml/2006/table">
            <a:tbl>
              <a:tblPr/>
              <a:tblGrid>
                <a:gridCol w="126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Липень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rgbClr val="87888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7888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7888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7888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Серпень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rgbClr val="87888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7888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7888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7888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Вересень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rgbClr val="87888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7888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7888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7888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Жовтень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rgbClr val="87888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7888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7888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7888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Листопад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rgbClr val="87888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7888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7888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7888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Грудень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rgbClr val="87888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7888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7888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7888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9965" name="Group 29">
            <a:extLst>
              <a:ext uri="{FF2B5EF4-FFF2-40B4-BE49-F238E27FC236}">
                <a16:creationId xmlns:a16="http://schemas.microsoft.com/office/drawing/2014/main" id="{2EFA50A0-2A3D-4523-B219-72107AB91D9E}"/>
              </a:ext>
            </a:extLst>
          </p:cNvPr>
          <p:cNvGraphicFramePr>
            <a:graphicFrameLocks noGrp="1"/>
          </p:cNvGraphicFramePr>
          <p:nvPr/>
        </p:nvGraphicFramePr>
        <p:xfrm>
          <a:off x="2063750" y="5367338"/>
          <a:ext cx="7562850" cy="347662"/>
        </p:xfrm>
        <a:graphic>
          <a:graphicData uri="http://schemas.openxmlformats.org/drawingml/2006/table">
            <a:tbl>
              <a:tblPr/>
              <a:tblGrid>
                <a:gridCol w="3773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5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3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6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НАТІВО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75 WG 0.3–0.4 </a:t>
                      </a: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кг/га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6410" name="Rectangle 39960">
            <a:extLst>
              <a:ext uri="{FF2B5EF4-FFF2-40B4-BE49-F238E27FC236}">
                <a16:creationId xmlns:a16="http://schemas.microsoft.com/office/drawing/2014/main" id="{1531A5A1-36BD-47B1-8250-8393178C174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005764" y="1452564"/>
            <a:ext cx="2662237" cy="426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 descr="Nativo">
            <a:extLst>
              <a:ext uri="{FF2B5EF4-FFF2-40B4-BE49-F238E27FC236}">
                <a16:creationId xmlns:a16="http://schemas.microsoft.com/office/drawing/2014/main" id="{73DB1909-61CA-46C8-8077-990786A0C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6" y="1663700"/>
            <a:ext cx="7902575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 descr="fac50s00g">
            <a:extLst>
              <a:ext uri="{FF2B5EF4-FFF2-40B4-BE49-F238E27FC236}">
                <a16:creationId xmlns:a16="http://schemas.microsoft.com/office/drawing/2014/main" id="{A8837F8E-5BEE-458B-836D-42106AF09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946276"/>
            <a:ext cx="2524125" cy="1408113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Text Box 4">
            <a:extLst>
              <a:ext uri="{FF2B5EF4-FFF2-40B4-BE49-F238E27FC236}">
                <a16:creationId xmlns:a16="http://schemas.microsoft.com/office/drawing/2014/main" id="{84AD3531-9FCA-4FE2-9DC5-ECBB30A1C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1" y="3124201"/>
            <a:ext cx="2524125" cy="323165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ru-RU" altLang="uk-UA" b="1" i="1"/>
              <a:t>Борошниста роса</a:t>
            </a:r>
            <a:endParaRPr lang="nl-BE" altLang="uk-UA" b="1" i="1"/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894D11BE-47E2-41BC-86A3-68D8FC6E4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6" y="1946275"/>
            <a:ext cx="2327275" cy="1512888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Text Box 7">
            <a:extLst>
              <a:ext uri="{FF2B5EF4-FFF2-40B4-BE49-F238E27FC236}">
                <a16:creationId xmlns:a16="http://schemas.microsoft.com/office/drawing/2014/main" id="{AF70B131-23E6-4DCA-87D5-653C6050A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1" y="3108326"/>
            <a:ext cx="2360613" cy="323165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10000"/>
              </a:spcBef>
            </a:pPr>
            <a:r>
              <a:rPr lang="ru-RU" altLang="uk-UA" b="1" i="1"/>
              <a:t>Біла гниль</a:t>
            </a:r>
            <a:endParaRPr lang="en-US" altLang="uk-UA" b="1" i="1"/>
          </a:p>
        </p:txBody>
      </p:sp>
      <p:pic>
        <p:nvPicPr>
          <p:cNvPr id="17416" name="Picture 9" descr="Alternaria%20leaf%20blight">
            <a:extLst>
              <a:ext uri="{FF2B5EF4-FFF2-40B4-BE49-F238E27FC236}">
                <a16:creationId xmlns:a16="http://schemas.microsoft.com/office/drawing/2014/main" id="{BEC29180-2D86-46D4-9EEA-5868EC570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1" y="1941514"/>
            <a:ext cx="2416175" cy="1539875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Text Box 10">
            <a:extLst>
              <a:ext uri="{FF2B5EF4-FFF2-40B4-BE49-F238E27FC236}">
                <a16:creationId xmlns:a16="http://schemas.microsoft.com/office/drawing/2014/main" id="{098533B4-48B2-4EBC-8AA9-07128A829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8550" y="3111501"/>
            <a:ext cx="2439988" cy="323165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10000"/>
              </a:spcBef>
            </a:pPr>
            <a:r>
              <a:rPr lang="ru-RU" altLang="uk-UA" b="1" i="1"/>
              <a:t>Альтернаріоз</a:t>
            </a:r>
            <a:endParaRPr lang="nl-BE" altLang="uk-UA" b="1" i="1"/>
          </a:p>
        </p:txBody>
      </p:sp>
      <p:grpSp>
        <p:nvGrpSpPr>
          <p:cNvPr id="17418" name="Group 11">
            <a:extLst>
              <a:ext uri="{FF2B5EF4-FFF2-40B4-BE49-F238E27FC236}">
                <a16:creationId xmlns:a16="http://schemas.microsoft.com/office/drawing/2014/main" id="{2F9D5C60-9DA7-46CF-8D05-FD8B001B3027}"/>
              </a:ext>
            </a:extLst>
          </p:cNvPr>
          <p:cNvGrpSpPr>
            <a:grpSpLocks/>
          </p:cNvGrpSpPr>
          <p:nvPr/>
        </p:nvGrpSpPr>
        <p:grpSpPr bwMode="auto">
          <a:xfrm>
            <a:off x="2081214" y="5445125"/>
            <a:ext cx="7902575" cy="431800"/>
            <a:chOff x="149" y="2341"/>
            <a:chExt cx="5634" cy="272"/>
          </a:xfrm>
        </p:grpSpPr>
        <p:sp>
          <p:nvSpPr>
            <p:cNvPr id="17422" name="Rectangle 12">
              <a:extLst>
                <a:ext uri="{FF2B5EF4-FFF2-40B4-BE49-F238E27FC236}">
                  <a16:creationId xmlns:a16="http://schemas.microsoft.com/office/drawing/2014/main" id="{595E2FE5-0245-49A5-BB98-93725A3842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" y="2341"/>
              <a:ext cx="1067" cy="27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uk-UA" b="1">
                  <a:solidFill>
                    <a:schemeClr val="bg1"/>
                  </a:solidFill>
                </a:rPr>
                <a:t>Липень</a:t>
              </a:r>
              <a:endParaRPr lang="en-GB" altLang="uk-UA" b="1">
                <a:solidFill>
                  <a:schemeClr val="bg1"/>
                </a:solidFill>
              </a:endParaRPr>
            </a:p>
          </p:txBody>
        </p:sp>
        <p:sp>
          <p:nvSpPr>
            <p:cNvPr id="17423" name="Rectangle 13">
              <a:extLst>
                <a:ext uri="{FF2B5EF4-FFF2-40B4-BE49-F238E27FC236}">
                  <a16:creationId xmlns:a16="http://schemas.microsoft.com/office/drawing/2014/main" id="{ADAE7FC6-FAE8-4FA6-A5FB-3C06C90E4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3" y="2341"/>
              <a:ext cx="1123" cy="27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uk-UA" b="1">
                  <a:solidFill>
                    <a:schemeClr val="bg1"/>
                  </a:solidFill>
                </a:rPr>
                <a:t>Серпень</a:t>
              </a:r>
              <a:endParaRPr lang="en-GB" altLang="uk-UA" b="1">
                <a:solidFill>
                  <a:schemeClr val="bg1"/>
                </a:solidFill>
              </a:endParaRPr>
            </a:p>
          </p:txBody>
        </p:sp>
        <p:sp>
          <p:nvSpPr>
            <p:cNvPr id="17424" name="Rectangle 14">
              <a:extLst>
                <a:ext uri="{FF2B5EF4-FFF2-40B4-BE49-F238E27FC236}">
                  <a16:creationId xmlns:a16="http://schemas.microsoft.com/office/drawing/2014/main" id="{3501D721-B990-48C0-93C3-2503C7C3A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0" y="2341"/>
              <a:ext cx="1124" cy="27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uk-UA" b="1">
                  <a:solidFill>
                    <a:schemeClr val="bg1"/>
                  </a:solidFill>
                </a:rPr>
                <a:t>Вересень</a:t>
              </a:r>
              <a:endParaRPr lang="en-GB" altLang="uk-UA" b="1">
                <a:solidFill>
                  <a:schemeClr val="bg1"/>
                </a:solidFill>
              </a:endParaRPr>
            </a:p>
          </p:txBody>
        </p:sp>
        <p:sp>
          <p:nvSpPr>
            <p:cNvPr id="17425" name="Rectangle 15">
              <a:extLst>
                <a:ext uri="{FF2B5EF4-FFF2-40B4-BE49-F238E27FC236}">
                  <a16:creationId xmlns:a16="http://schemas.microsoft.com/office/drawing/2014/main" id="{45A9D20B-BE4B-46DC-AF68-AB4DC3F555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5" y="2341"/>
              <a:ext cx="1179" cy="272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uk-UA" b="1">
                  <a:solidFill>
                    <a:schemeClr val="bg1"/>
                  </a:solidFill>
                </a:rPr>
                <a:t>Жовтень</a:t>
              </a:r>
              <a:endParaRPr lang="en-GB" altLang="uk-UA" b="1">
                <a:solidFill>
                  <a:schemeClr val="bg1"/>
                </a:solidFill>
              </a:endParaRPr>
            </a:p>
          </p:txBody>
        </p:sp>
        <p:sp>
          <p:nvSpPr>
            <p:cNvPr id="17426" name="Rectangle 16">
              <a:extLst>
                <a:ext uri="{FF2B5EF4-FFF2-40B4-BE49-F238E27FC236}">
                  <a16:creationId xmlns:a16="http://schemas.microsoft.com/office/drawing/2014/main" id="{62CF3F7B-0B87-44F1-BE95-DD729C2D7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" y="2341"/>
              <a:ext cx="1180" cy="272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uk-UA" b="1">
                  <a:solidFill>
                    <a:schemeClr val="bg1"/>
                  </a:solidFill>
                </a:rPr>
                <a:t>Листопад</a:t>
              </a:r>
              <a:endParaRPr lang="en-GB" altLang="uk-UA" b="1">
                <a:solidFill>
                  <a:schemeClr val="bg1"/>
                </a:solidFill>
              </a:endParaRPr>
            </a:p>
          </p:txBody>
        </p:sp>
      </p:grpSp>
      <p:sp>
        <p:nvSpPr>
          <p:cNvPr id="17419" name="Rectangle 17">
            <a:extLst>
              <a:ext uri="{FF2B5EF4-FFF2-40B4-BE49-F238E27FC236}">
                <a16:creationId xmlns:a16="http://schemas.microsoft.com/office/drawing/2014/main" id="{967308BC-A2A4-49B7-B974-F19787E88B4B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63751" y="838200"/>
            <a:ext cx="594201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uk-UA" sz="2800">
                <a:solidFill>
                  <a:schemeClr val="bg1"/>
                </a:solidFill>
              </a:rPr>
              <a:t>Кращій на моркві</a:t>
            </a:r>
            <a:endParaRPr lang="en-US" altLang="uk-UA" sz="2800">
              <a:solidFill>
                <a:schemeClr val="bg1"/>
              </a:solidFill>
            </a:endParaRPr>
          </a:p>
        </p:txBody>
      </p:sp>
      <p:sp>
        <p:nvSpPr>
          <p:cNvPr id="17420" name="Text Box 18">
            <a:extLst>
              <a:ext uri="{FF2B5EF4-FFF2-40B4-BE49-F238E27FC236}">
                <a16:creationId xmlns:a16="http://schemas.microsoft.com/office/drawing/2014/main" id="{BC012A1B-9154-4463-A1AA-369D3855D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4" y="4276726"/>
            <a:ext cx="4048125" cy="42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800"/>
              </a:lnSpc>
              <a:buClr>
                <a:srgbClr val="00CC00"/>
              </a:buClr>
            </a:pPr>
            <a:r>
              <a:rPr lang="en-GB" altLang="uk-UA" sz="2000" b="1" dirty="0">
                <a:solidFill>
                  <a:srgbClr val="FF0000"/>
                </a:solidFill>
              </a:rPr>
              <a:t>0.3</a:t>
            </a:r>
            <a:r>
              <a:rPr lang="uk-UA" altLang="uk-UA" sz="2000" b="1" dirty="0">
                <a:solidFill>
                  <a:srgbClr val="FF0000"/>
                </a:solidFill>
              </a:rPr>
              <a:t>-0,4</a:t>
            </a:r>
            <a:r>
              <a:rPr lang="en-GB" altLang="uk-UA" sz="2000" b="1" dirty="0">
                <a:solidFill>
                  <a:srgbClr val="FF0000"/>
                </a:solidFill>
              </a:rPr>
              <a:t> </a:t>
            </a:r>
            <a:r>
              <a:rPr lang="uk-UA" altLang="uk-UA" sz="2000" b="1" dirty="0">
                <a:solidFill>
                  <a:srgbClr val="FF0000"/>
                </a:solidFill>
              </a:rPr>
              <a:t>к</a:t>
            </a:r>
            <a:r>
              <a:rPr lang="ru-RU" altLang="uk-UA" sz="2000" b="1" dirty="0">
                <a:solidFill>
                  <a:srgbClr val="FF0000"/>
                </a:solidFill>
              </a:rPr>
              <a:t>г</a:t>
            </a:r>
            <a:r>
              <a:rPr lang="en-GB" altLang="uk-UA" sz="2000" b="1" dirty="0">
                <a:solidFill>
                  <a:srgbClr val="FF0000"/>
                </a:solidFill>
              </a:rPr>
              <a:t>/</a:t>
            </a:r>
            <a:r>
              <a:rPr lang="ru-RU" altLang="uk-UA" sz="2000" b="1" dirty="0">
                <a:solidFill>
                  <a:srgbClr val="FF0000"/>
                </a:solidFill>
              </a:rPr>
              <a:t>га</a:t>
            </a:r>
            <a:r>
              <a:rPr lang="en-GB" altLang="uk-UA" sz="2000" b="1" dirty="0">
                <a:solidFill>
                  <a:srgbClr val="FF0000"/>
                </a:solidFill>
              </a:rPr>
              <a:t> ~ </a:t>
            </a:r>
            <a:r>
              <a:rPr lang="ru-RU" altLang="uk-UA" sz="2000" b="1" dirty="0" err="1">
                <a:solidFill>
                  <a:srgbClr val="FF0000"/>
                </a:solidFill>
              </a:rPr>
              <a:t>інтервал</a:t>
            </a:r>
            <a:r>
              <a:rPr lang="ru-RU" altLang="uk-UA" sz="2000" b="1" dirty="0">
                <a:solidFill>
                  <a:srgbClr val="FF0000"/>
                </a:solidFill>
              </a:rPr>
              <a:t> </a:t>
            </a:r>
            <a:r>
              <a:rPr lang="en-GB" altLang="uk-UA" sz="2000" b="1" dirty="0">
                <a:solidFill>
                  <a:srgbClr val="FF0000"/>
                </a:solidFill>
              </a:rPr>
              <a:t>3</a:t>
            </a:r>
            <a:r>
              <a:rPr lang="ru-RU" altLang="uk-UA" sz="2000" b="1" dirty="0">
                <a:solidFill>
                  <a:srgbClr val="FF0000"/>
                </a:solidFill>
              </a:rPr>
              <a:t> </a:t>
            </a:r>
            <a:r>
              <a:rPr lang="ru-RU" altLang="uk-UA" sz="2000" b="1" dirty="0" err="1">
                <a:solidFill>
                  <a:srgbClr val="FF0000"/>
                </a:solidFill>
              </a:rPr>
              <a:t>тижні</a:t>
            </a:r>
            <a:endParaRPr lang="en-GB" altLang="uk-UA" sz="2000" b="1" dirty="0">
              <a:solidFill>
                <a:srgbClr val="FF0000"/>
              </a:solidFill>
            </a:endParaRPr>
          </a:p>
        </p:txBody>
      </p:sp>
      <p:sp>
        <p:nvSpPr>
          <p:cNvPr id="17421" name="AutoShape 19">
            <a:extLst>
              <a:ext uri="{FF2B5EF4-FFF2-40B4-BE49-F238E27FC236}">
                <a16:creationId xmlns:a16="http://schemas.microsoft.com/office/drawing/2014/main" id="{657C3233-54F8-45CB-86B1-22769861F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9150" y="4941889"/>
            <a:ext cx="4586288" cy="320675"/>
          </a:xfrm>
          <a:prstGeom prst="leftRightArrow">
            <a:avLst>
              <a:gd name="adj1" fmla="val 61093"/>
              <a:gd name="adj2" fmla="val 179238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uk-UA" altLang="uk-UA">
              <a:solidFill>
                <a:srgbClr val="0033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Дата 3">
            <a:extLst>
              <a:ext uri="{FF2B5EF4-FFF2-40B4-BE49-F238E27FC236}">
                <a16:creationId xmlns:a16="http://schemas.microsoft.com/office/drawing/2014/main" id="{631726E4-D0EB-4519-BE64-A9BC77D5D16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uk-UA" altLang="uk-UA" sz="800"/>
              <a:t>Томати</a:t>
            </a:r>
            <a:r>
              <a:rPr lang="en-US" altLang="uk-UA" sz="800"/>
              <a:t> • Slide </a:t>
            </a:r>
            <a:fld id="{E4D3652C-9B1D-4B46-B53D-F569C2E0D6DF}" type="slidenum">
              <a:rPr lang="en-US" altLang="uk-UA" sz="800"/>
              <a:pPr/>
              <a:t>8</a:t>
            </a:fld>
            <a:endParaRPr lang="en-US" altLang="uk-UA" sz="8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3DDBD864-71D2-41C3-B5CE-047087189F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6814" y="460022"/>
            <a:ext cx="7978775" cy="719138"/>
          </a:xfrm>
          <a:noFill/>
        </p:spPr>
        <p:txBody>
          <a:bodyPr/>
          <a:lstStyle/>
          <a:p>
            <a:pPr eaLnBrk="1" hangingPunct="1"/>
            <a:r>
              <a:rPr lang="uk-UA" altLang="uk-UA" sz="2400" dirty="0" err="1"/>
              <a:t>Піноутворення</a:t>
            </a:r>
            <a:r>
              <a:rPr lang="en-US" altLang="uk-UA" sz="2400" dirty="0"/>
              <a:t> </a:t>
            </a:r>
          </a:p>
        </p:txBody>
      </p:sp>
      <p:pic>
        <p:nvPicPr>
          <p:cNvPr id="9220" name="Picture 3">
            <a:extLst>
              <a:ext uri="{FF2B5EF4-FFF2-40B4-BE49-F238E27FC236}">
                <a16:creationId xmlns:a16="http://schemas.microsoft.com/office/drawing/2014/main" id="{2BBAAF23-27B8-4E13-9AEF-CD02A7D79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1920875"/>
            <a:ext cx="3135312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Rectangle 4">
            <a:extLst>
              <a:ext uri="{FF2B5EF4-FFF2-40B4-BE49-F238E27FC236}">
                <a16:creationId xmlns:a16="http://schemas.microsoft.com/office/drawing/2014/main" id="{709C7679-129C-4C8E-A678-689BE96B3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5300" y="1458913"/>
            <a:ext cx="1811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uk-UA" altLang="uk-UA" sz="1800" b="1">
                <a:latin typeface="Arial" panose="020B0604020202020204" pitchFamily="34" charset="0"/>
              </a:rPr>
              <a:t>Зенкор</a:t>
            </a:r>
            <a:r>
              <a:rPr lang="en-GB" altLang="uk-UA" sz="1800" b="1">
                <a:latin typeface="Arial" panose="020B0604020202020204" pitchFamily="34" charset="0"/>
              </a:rPr>
              <a:t> SC 600</a:t>
            </a:r>
            <a:endParaRPr lang="en-US" altLang="uk-UA" sz="1800" b="1">
              <a:latin typeface="Arial" panose="020B0604020202020204" pitchFamily="34" charset="0"/>
            </a:endParaRPr>
          </a:p>
        </p:txBody>
      </p:sp>
      <p:sp>
        <p:nvSpPr>
          <p:cNvPr id="9222" name="Rectangle 5">
            <a:extLst>
              <a:ext uri="{FF2B5EF4-FFF2-40B4-BE49-F238E27FC236}">
                <a16:creationId xmlns:a16="http://schemas.microsoft.com/office/drawing/2014/main" id="{D9CEB52E-74D5-4F7D-BA3E-E53513D72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6525" y="1433513"/>
            <a:ext cx="23701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uk-UA" altLang="uk-UA" sz="1800" b="1">
                <a:latin typeface="Arial" panose="020B0604020202020204" pitchFamily="34" charset="0"/>
              </a:rPr>
              <a:t>Метрибузин</a:t>
            </a:r>
            <a:r>
              <a:rPr lang="en-GB" altLang="uk-UA" sz="1800" b="1">
                <a:latin typeface="Arial" panose="020B0604020202020204" pitchFamily="34" charset="0"/>
              </a:rPr>
              <a:t> </a:t>
            </a:r>
            <a:r>
              <a:rPr lang="ru-RU" altLang="uk-UA" sz="1800" b="1">
                <a:latin typeface="Arial" panose="020B0604020202020204" pitchFamily="34" charset="0"/>
              </a:rPr>
              <a:t>к.с</a:t>
            </a:r>
            <a:r>
              <a:rPr lang="en-GB" altLang="uk-UA" sz="1800" b="1">
                <a:latin typeface="Arial" panose="020B0604020202020204" pitchFamily="34" charset="0"/>
              </a:rPr>
              <a:t> 250</a:t>
            </a:r>
            <a:endParaRPr lang="en-US" altLang="uk-UA" sz="1800" b="1">
              <a:latin typeface="Arial" panose="020B0604020202020204" pitchFamily="34" charset="0"/>
            </a:endParaRPr>
          </a:p>
        </p:txBody>
      </p:sp>
      <p:pic>
        <p:nvPicPr>
          <p:cNvPr id="9223" name="Picture 6">
            <a:extLst>
              <a:ext uri="{FF2B5EF4-FFF2-40B4-BE49-F238E27FC236}">
                <a16:creationId xmlns:a16="http://schemas.microsoft.com/office/drawing/2014/main" id="{A1BC8DB0-DCB6-4D49-99FA-FDB058525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6" y="1895475"/>
            <a:ext cx="2868613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4" name="Rectangle 7">
            <a:extLst>
              <a:ext uri="{FF2B5EF4-FFF2-40B4-BE49-F238E27FC236}">
                <a16:creationId xmlns:a16="http://schemas.microsoft.com/office/drawing/2014/main" id="{1665FDE1-99A8-47BD-B322-B9403F67F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01" y="1433513"/>
            <a:ext cx="2301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uk-UA" altLang="uk-UA" sz="1800" b="1">
                <a:latin typeface="Arial" panose="020B0604020202020204" pitchFamily="34" charset="0"/>
              </a:rPr>
              <a:t>Метрибузин</a:t>
            </a:r>
            <a:r>
              <a:rPr lang="en-GB" altLang="uk-UA" sz="1800" b="1">
                <a:latin typeface="Arial" panose="020B0604020202020204" pitchFamily="34" charset="0"/>
              </a:rPr>
              <a:t> </a:t>
            </a:r>
            <a:r>
              <a:rPr lang="ru-RU" altLang="uk-UA" sz="1800" b="1">
                <a:latin typeface="Arial" panose="020B0604020202020204" pitchFamily="34" charset="0"/>
              </a:rPr>
              <a:t>в.г.</a:t>
            </a:r>
            <a:r>
              <a:rPr lang="en-GB" altLang="uk-UA" sz="1800" b="1">
                <a:latin typeface="Arial" panose="020B0604020202020204" pitchFamily="34" charset="0"/>
              </a:rPr>
              <a:t> 70</a:t>
            </a:r>
            <a:endParaRPr lang="en-US" altLang="uk-UA" sz="1800" b="1">
              <a:latin typeface="Arial" panose="020B0604020202020204" pitchFamily="34" charset="0"/>
            </a:endParaRPr>
          </a:p>
        </p:txBody>
      </p:sp>
      <p:pic>
        <p:nvPicPr>
          <p:cNvPr id="9225" name="Picture 8">
            <a:extLst>
              <a:ext uri="{FF2B5EF4-FFF2-40B4-BE49-F238E27FC236}">
                <a16:creationId xmlns:a16="http://schemas.microsoft.com/office/drawing/2014/main" id="{D41202F7-EE72-4BA9-B841-233A39FF2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95475"/>
            <a:ext cx="2986088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8FBB906-BBBC-4679-AC4D-6C236585C5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54550" y="423864"/>
            <a:ext cx="3575050" cy="7191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uk-UA" sz="3200"/>
              <a:t>Морквяна муха </a:t>
            </a:r>
            <a:br>
              <a:rPr lang="ru-RU" altLang="uk-UA" sz="3200"/>
            </a:br>
            <a:r>
              <a:rPr lang="en-US" altLang="uk-UA" sz="3200" i="1"/>
              <a:t>Psila rosae</a:t>
            </a:r>
            <a:endParaRPr lang="ru-RU" altLang="uk-UA" sz="3200" i="1"/>
          </a:p>
        </p:txBody>
      </p:sp>
      <p:grpSp>
        <p:nvGrpSpPr>
          <p:cNvPr id="18435" name="Group 8">
            <a:extLst>
              <a:ext uri="{FF2B5EF4-FFF2-40B4-BE49-F238E27FC236}">
                <a16:creationId xmlns:a16="http://schemas.microsoft.com/office/drawing/2014/main" id="{579739E5-19C9-467A-8BF6-26BA509C12AF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3016250"/>
            <a:ext cx="8382000" cy="3181350"/>
            <a:chOff x="240" y="2079"/>
            <a:chExt cx="4809" cy="1825"/>
          </a:xfrm>
        </p:grpSpPr>
        <p:pic>
          <p:nvPicPr>
            <p:cNvPr id="18441" name="Picture 4">
              <a:extLst>
                <a:ext uri="{FF2B5EF4-FFF2-40B4-BE49-F238E27FC236}">
                  <a16:creationId xmlns:a16="http://schemas.microsoft.com/office/drawing/2014/main" id="{844AC982-9EC3-4C1D-9B57-4786F3708A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079"/>
              <a:ext cx="1644" cy="9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D010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42" name="Picture 5">
              <a:extLst>
                <a:ext uri="{FF2B5EF4-FFF2-40B4-BE49-F238E27FC236}">
                  <a16:creationId xmlns:a16="http://schemas.microsoft.com/office/drawing/2014/main" id="{0BEDB7C3-C634-423A-8D61-FA9B19791D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919"/>
              <a:ext cx="1668" cy="9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D010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43" name="Picture 6">
              <a:extLst>
                <a:ext uri="{FF2B5EF4-FFF2-40B4-BE49-F238E27FC236}">
                  <a16:creationId xmlns:a16="http://schemas.microsoft.com/office/drawing/2014/main" id="{AF8FC05A-5116-4945-ADF2-2099DFDEE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613" y="2454"/>
              <a:ext cx="1752" cy="10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D010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44" name="Picture 7">
              <a:extLst>
                <a:ext uri="{FF2B5EF4-FFF2-40B4-BE49-F238E27FC236}">
                  <a16:creationId xmlns:a16="http://schemas.microsoft.com/office/drawing/2014/main" id="{D1AEB2EE-E99F-4084-B03F-1837945A1C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113"/>
              <a:ext cx="2025" cy="17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D010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436" name="Text Box 12">
            <a:extLst>
              <a:ext uri="{FF2B5EF4-FFF2-40B4-BE49-F238E27FC236}">
                <a16:creationId xmlns:a16="http://schemas.microsoft.com/office/drawing/2014/main" id="{1881316E-EF14-4519-B9B2-F2FC5EE19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2190750"/>
            <a:ext cx="19859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010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uk-UA"/>
              <a:t>Обробка нас</a:t>
            </a:r>
            <a:r>
              <a:rPr lang="uk-UA" altLang="uk-UA"/>
              <a:t>і</a:t>
            </a:r>
            <a:r>
              <a:rPr lang="ru-RU" altLang="uk-UA"/>
              <a:t>ння</a:t>
            </a:r>
            <a:endParaRPr lang="en-US" altLang="uk-UA"/>
          </a:p>
        </p:txBody>
      </p:sp>
      <p:sp>
        <p:nvSpPr>
          <p:cNvPr id="18437" name="Text Box 13">
            <a:extLst>
              <a:ext uri="{FF2B5EF4-FFF2-40B4-BE49-F238E27FC236}">
                <a16:creationId xmlns:a16="http://schemas.microsoft.com/office/drawing/2014/main" id="{DB9385B3-B277-40FE-8A39-2D4F84C9E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064" y="1987551"/>
            <a:ext cx="349567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010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uk-UA"/>
              <a:t>Обробка посіву в період</a:t>
            </a:r>
          </a:p>
          <a:p>
            <a:pPr eaLnBrk="1" hangingPunct="1"/>
            <a:r>
              <a:rPr lang="uk-UA" altLang="uk-UA"/>
              <a:t>льоту шкідника (кінець травня)</a:t>
            </a:r>
          </a:p>
          <a:p>
            <a:pPr eaLnBrk="1" hangingPunct="1"/>
            <a:r>
              <a:rPr lang="uk-UA" altLang="uk-UA"/>
              <a:t>0,3 л/га</a:t>
            </a:r>
            <a:endParaRPr lang="ru-RU" altLang="uk-UA"/>
          </a:p>
        </p:txBody>
      </p:sp>
      <p:grpSp>
        <p:nvGrpSpPr>
          <p:cNvPr id="18438" name="Group 15">
            <a:extLst>
              <a:ext uri="{FF2B5EF4-FFF2-40B4-BE49-F238E27FC236}">
                <a16:creationId xmlns:a16="http://schemas.microsoft.com/office/drawing/2014/main" id="{A8A9D749-3013-4925-93AA-026A52A965FE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533401"/>
            <a:ext cx="2247900" cy="682625"/>
            <a:chOff x="340" y="926"/>
            <a:chExt cx="1416" cy="430"/>
          </a:xfrm>
        </p:grpSpPr>
        <p:pic>
          <p:nvPicPr>
            <p:cNvPr id="18439" name="Picture 9" descr="pon-bet_bf_RGB_Ukr">
              <a:extLst>
                <a:ext uri="{FF2B5EF4-FFF2-40B4-BE49-F238E27FC236}">
                  <a16:creationId xmlns:a16="http://schemas.microsoft.com/office/drawing/2014/main" id="{01E32E9C-572E-426D-8445-971ADC7F33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926"/>
              <a:ext cx="1416" cy="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0" name="Rectangle 14">
              <a:extLst>
                <a:ext uri="{FF2B5EF4-FFF2-40B4-BE49-F238E27FC236}">
                  <a16:creationId xmlns:a16="http://schemas.microsoft.com/office/drawing/2014/main" id="{DED16CFA-77CF-4225-9520-B7DFC970F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216"/>
              <a:ext cx="459" cy="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4">
            <a:extLst>
              <a:ext uri="{FF2B5EF4-FFF2-40B4-BE49-F238E27FC236}">
                <a16:creationId xmlns:a16="http://schemas.microsoft.com/office/drawing/2014/main" id="{1E73C05B-1341-40BE-9D4B-241A218E3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47801"/>
            <a:ext cx="6705600" cy="434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010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Rectangle 2">
            <a:extLst>
              <a:ext uri="{FF2B5EF4-FFF2-40B4-BE49-F238E27FC236}">
                <a16:creationId xmlns:a16="http://schemas.microsoft.com/office/drawing/2014/main" id="{4C7FD358-D4A1-4108-A424-270B9FD50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546100"/>
            <a:ext cx="6858000" cy="7191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uk-UA" sz="3200"/>
              <a:t>Вербово-морквяна попелиця </a:t>
            </a:r>
            <a:br>
              <a:rPr lang="ru-RU" altLang="uk-UA" sz="3200"/>
            </a:br>
            <a:r>
              <a:rPr lang="uk-UA" altLang="uk-UA" sz="3200" i="1"/>
              <a:t>С</a:t>
            </a:r>
            <a:r>
              <a:rPr lang="en-US" altLang="uk-UA" sz="3200" i="1"/>
              <a:t>avariella aegopodii</a:t>
            </a:r>
            <a:endParaRPr lang="ru-RU" altLang="uk-UA" sz="3200" i="1"/>
          </a:p>
        </p:txBody>
      </p:sp>
      <p:pic>
        <p:nvPicPr>
          <p:cNvPr id="19460" name="Picture 12">
            <a:extLst>
              <a:ext uri="{FF2B5EF4-FFF2-40B4-BE49-F238E27FC236}">
                <a16:creationId xmlns:a16="http://schemas.microsoft.com/office/drawing/2014/main" id="{8E619D28-59B1-44B7-A61B-F52953544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01763"/>
            <a:ext cx="29718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010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13">
            <a:extLst>
              <a:ext uri="{FF2B5EF4-FFF2-40B4-BE49-F238E27FC236}">
                <a16:creationId xmlns:a16="http://schemas.microsoft.com/office/drawing/2014/main" id="{DCCAE66E-21B1-4D8A-A042-74860A080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808413"/>
            <a:ext cx="2971800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010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Text Box 18">
            <a:extLst>
              <a:ext uri="{FF2B5EF4-FFF2-40B4-BE49-F238E27FC236}">
                <a16:creationId xmlns:a16="http://schemas.microsoft.com/office/drawing/2014/main" id="{5E09ECCC-1EC8-4242-A830-5BB54B13AC3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524000" y="6324600"/>
            <a:ext cx="6629400" cy="381000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vert="horz" lIns="0" tIns="0" rIns="0" bIns="0" rtlCol="0">
            <a:normAutofit/>
          </a:bodyPr>
          <a:lstStyle/>
          <a:p>
            <a:pPr eaLnBrk="1" hangingPunct="1"/>
            <a:r>
              <a:rPr lang="ru-RU" altLang="uk-UA" sz="1800"/>
              <a:t>  </a:t>
            </a:r>
            <a:r>
              <a:rPr lang="ru-RU" altLang="uk-UA" sz="1800" b="1"/>
              <a:t>Обробка посіву в період </a:t>
            </a:r>
            <a:r>
              <a:rPr lang="uk-UA" altLang="uk-UA" sz="1800" b="1"/>
              <a:t>льоту шкідника</a:t>
            </a:r>
            <a:r>
              <a:rPr lang="en-US" altLang="uk-UA" sz="1800" b="1"/>
              <a:t> </a:t>
            </a:r>
            <a:r>
              <a:rPr lang="uk-UA" altLang="uk-UA" sz="1800" b="1"/>
              <a:t>– 0,3-0,4 л/га</a:t>
            </a:r>
            <a:r>
              <a:rPr lang="en-US" altLang="uk-UA" sz="1800"/>
              <a:t> </a:t>
            </a:r>
            <a:endParaRPr lang="ru-RU" altLang="uk-UA" sz="180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3CB5972-A99E-4712-B396-F5468B545D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1350" y="544514"/>
            <a:ext cx="5708650" cy="719137"/>
          </a:xfrm>
          <a:extLst>
            <a:ext uri="{909E8E84-426E-40DD-AFC4-6F175D3DCCD1}">
              <a14:hiddenFill xmlns:a14="http://schemas.microsoft.com/office/drawing/2010/main">
                <a:solidFill>
                  <a:srgbClr val="C7C7C7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uk-UA" sz="2400" i="1"/>
              <a:t>М</a:t>
            </a:r>
            <a:r>
              <a:rPr lang="uk-UA" altLang="uk-UA" sz="2400" i="1"/>
              <a:t>орквяна листоблошка </a:t>
            </a:r>
            <a:br>
              <a:rPr lang="uk-UA" altLang="uk-UA" sz="2400" i="1"/>
            </a:br>
            <a:r>
              <a:rPr lang="uk-UA" altLang="uk-UA" sz="2400" i="1"/>
              <a:t>(</a:t>
            </a:r>
            <a:r>
              <a:rPr lang="en-US" altLang="uk-UA" sz="2400" i="1"/>
              <a:t>Trioza apicalis</a:t>
            </a:r>
            <a:r>
              <a:rPr lang="uk-UA" altLang="uk-UA" sz="2400" i="1"/>
              <a:t>)</a:t>
            </a:r>
            <a:endParaRPr lang="en-US" altLang="uk-UA" sz="2400" i="1"/>
          </a:p>
        </p:txBody>
      </p:sp>
      <p:pic>
        <p:nvPicPr>
          <p:cNvPr id="20483" name="Picture 7">
            <a:extLst>
              <a:ext uri="{FF2B5EF4-FFF2-40B4-BE49-F238E27FC236}">
                <a16:creationId xmlns:a16="http://schemas.microsoft.com/office/drawing/2014/main" id="{96778173-BC0F-4B26-9E29-BFAA4B964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28788"/>
            <a:ext cx="8001000" cy="451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010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C247B24D-1DEA-4CA6-857D-B01930588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51288"/>
            <a:ext cx="2590800" cy="229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010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6">
            <a:extLst>
              <a:ext uri="{FF2B5EF4-FFF2-40B4-BE49-F238E27FC236}">
                <a16:creationId xmlns:a16="http://schemas.microsoft.com/office/drawing/2014/main" id="{344FFABE-9FCC-438F-AB13-DB42FBF2B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9388"/>
            <a:ext cx="25908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010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6" name="Text Box 9">
            <a:extLst>
              <a:ext uri="{FF2B5EF4-FFF2-40B4-BE49-F238E27FC236}">
                <a16:creationId xmlns:a16="http://schemas.microsoft.com/office/drawing/2014/main" id="{E9562761-6616-4589-A4A9-878DC8423C2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752600" y="6324600"/>
            <a:ext cx="6553200" cy="381000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vert="horz" lIns="0" tIns="0" rIns="0" bIns="0" rtlCol="0">
            <a:normAutofit/>
          </a:bodyPr>
          <a:lstStyle/>
          <a:p>
            <a:pPr eaLnBrk="1" hangingPunct="1"/>
            <a:r>
              <a:rPr lang="ru-RU" altLang="uk-UA" sz="1800" b="1"/>
              <a:t>  Обробка посіву в період </a:t>
            </a:r>
            <a:r>
              <a:rPr lang="uk-UA" altLang="uk-UA" sz="1800" b="1"/>
              <a:t>льоту шкідника</a:t>
            </a:r>
            <a:r>
              <a:rPr lang="en-US" altLang="uk-UA" sz="1800" b="1"/>
              <a:t> </a:t>
            </a:r>
            <a:r>
              <a:rPr lang="uk-UA" altLang="uk-UA" sz="1800" b="1"/>
              <a:t>– 0,3-0,4 л/га</a:t>
            </a:r>
            <a:r>
              <a:rPr lang="en-US" altLang="uk-UA" sz="1800" b="1"/>
              <a:t> </a:t>
            </a:r>
            <a:endParaRPr lang="ru-RU" altLang="uk-UA" sz="1800" b="1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>
            <a:extLst>
              <a:ext uri="{FF2B5EF4-FFF2-40B4-BE49-F238E27FC236}">
                <a16:creationId xmlns:a16="http://schemas.microsoft.com/office/drawing/2014/main" id="{07C6790F-9525-4B34-824D-9196D31FE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801813"/>
            <a:ext cx="8229600" cy="4506912"/>
          </a:xfrm>
          <a:prstGeom prst="roundRect">
            <a:avLst>
              <a:gd name="adj" fmla="val 3264"/>
            </a:avLst>
          </a:prstGeom>
          <a:solidFill>
            <a:srgbClr val="EAEAEA"/>
          </a:solidFill>
          <a:ln w="9525" algn="ctr">
            <a:solidFill>
              <a:schemeClr val="bg2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uk-UA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EED48A5C-EBB9-43F2-85EF-50CD0BF320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1"/>
            <a:ext cx="8229600" cy="809625"/>
          </a:xfrm>
        </p:spPr>
        <p:txBody>
          <a:bodyPr/>
          <a:lstStyle/>
          <a:p>
            <a:pPr eaLnBrk="1" hangingPunct="1"/>
            <a:r>
              <a:rPr lang="uk-UA" altLang="uk-UA" sz="2400"/>
              <a:t>Децис</a:t>
            </a:r>
            <a:r>
              <a:rPr lang="en-GB" altLang="uk-UA" sz="2400"/>
              <a:t> f</a:t>
            </a:r>
            <a:r>
              <a:rPr lang="uk-UA" altLang="uk-UA" sz="2400"/>
              <a:t>-ЛЮКС</a:t>
            </a:r>
            <a:r>
              <a:rPr lang="en-GB" altLang="uk-UA" sz="2400"/>
              <a:t> </a:t>
            </a:r>
            <a:br>
              <a:rPr lang="en-GB" altLang="uk-UA" sz="2400"/>
            </a:br>
            <a:r>
              <a:rPr lang="en-GB" altLang="uk-UA" sz="2400"/>
              <a:t> </a:t>
            </a:r>
            <a:r>
              <a:rPr lang="uk-UA" altLang="uk-UA" sz="2400"/>
              <a:t>“Активний”</a:t>
            </a:r>
            <a:r>
              <a:rPr lang="en-GB" altLang="uk-UA" sz="2400"/>
              <a:t> </a:t>
            </a:r>
            <a:r>
              <a:rPr lang="uk-UA" altLang="uk-UA" sz="2400"/>
              <a:t>концентрат</a:t>
            </a:r>
            <a:r>
              <a:rPr lang="en-GB" altLang="uk-UA" sz="2400"/>
              <a:t> </a:t>
            </a:r>
            <a:r>
              <a:rPr lang="uk-UA" altLang="uk-UA" sz="2400"/>
              <a:t>емульсії</a:t>
            </a:r>
            <a:endParaRPr lang="en-GB" altLang="uk-UA" sz="2400"/>
          </a:p>
        </p:txBody>
      </p:sp>
      <p:sp>
        <p:nvSpPr>
          <p:cNvPr id="21508" name="AutoShape 4">
            <a:extLst>
              <a:ext uri="{FF2B5EF4-FFF2-40B4-BE49-F238E27FC236}">
                <a16:creationId xmlns:a16="http://schemas.microsoft.com/office/drawing/2014/main" id="{B9EC32B4-8034-4E50-B8BD-121B73E8B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1" y="1628776"/>
            <a:ext cx="5051425" cy="360363"/>
          </a:xfrm>
          <a:prstGeom prst="roundRect">
            <a:avLst>
              <a:gd name="adj" fmla="val 28194"/>
            </a:avLst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>
                <a:solidFill>
                  <a:schemeClr val="bg1"/>
                </a:solidFill>
              </a:rPr>
              <a:t>Формуляція “Активного концентрату емульсії”</a:t>
            </a:r>
            <a:endParaRPr lang="en-GB" altLang="uk-UA">
              <a:solidFill>
                <a:schemeClr val="bg1"/>
              </a:solidFill>
            </a:endParaRPr>
          </a:p>
        </p:txBody>
      </p:sp>
      <p:pic>
        <p:nvPicPr>
          <p:cNvPr id="21509" name="Picture 5">
            <a:extLst>
              <a:ext uri="{FF2B5EF4-FFF2-40B4-BE49-F238E27FC236}">
                <a16:creationId xmlns:a16="http://schemas.microsoft.com/office/drawing/2014/main" id="{73259937-80B8-4FCF-85A2-D46A9E642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" r="56303"/>
          <a:stretch>
            <a:fillRect/>
          </a:stretch>
        </p:blipFill>
        <p:spPr bwMode="auto">
          <a:xfrm>
            <a:off x="2163764" y="2889251"/>
            <a:ext cx="2987675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9990" name="AutoShape 6">
            <a:extLst>
              <a:ext uri="{FF2B5EF4-FFF2-40B4-BE49-F238E27FC236}">
                <a16:creationId xmlns:a16="http://schemas.microsoft.com/office/drawing/2014/main" id="{E8346508-2030-4205-A39B-2714F9CA4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2150" y="3162300"/>
            <a:ext cx="3778250" cy="374650"/>
          </a:xfrm>
          <a:prstGeom prst="leftArrow">
            <a:avLst>
              <a:gd name="adj1" fmla="val 100000"/>
              <a:gd name="adj2" fmla="val 0"/>
            </a:avLst>
          </a:prstGeom>
          <a:solidFill>
            <a:schemeClr val="tx2"/>
          </a:solidFill>
          <a:ln w="190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72000" rIns="72000" bIns="720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1400">
                <a:solidFill>
                  <a:schemeClr val="bg1"/>
                </a:solidFill>
              </a:rPr>
              <a:t>Антифриз</a:t>
            </a:r>
            <a:r>
              <a:rPr lang="en-GB" altLang="uk-UA" sz="1400">
                <a:solidFill>
                  <a:schemeClr val="bg1"/>
                </a:solidFill>
              </a:rPr>
              <a:t> </a:t>
            </a:r>
            <a:r>
              <a:rPr lang="uk-UA" altLang="uk-UA" sz="1400">
                <a:solidFill>
                  <a:schemeClr val="bg1"/>
                </a:solidFill>
              </a:rPr>
              <a:t>і</a:t>
            </a:r>
            <a:r>
              <a:rPr lang="en-GB" altLang="uk-UA" sz="1400">
                <a:solidFill>
                  <a:schemeClr val="bg1"/>
                </a:solidFill>
              </a:rPr>
              <a:t> </a:t>
            </a:r>
            <a:r>
              <a:rPr lang="uk-UA" altLang="uk-UA" sz="1400">
                <a:solidFill>
                  <a:schemeClr val="bg1"/>
                </a:solidFill>
              </a:rPr>
              <a:t>стабілізатори</a:t>
            </a:r>
            <a:endParaRPr lang="en-GB" altLang="uk-UA" sz="1400">
              <a:solidFill>
                <a:schemeClr val="bg1"/>
              </a:solidFill>
            </a:endParaRPr>
          </a:p>
        </p:txBody>
      </p:sp>
      <p:sp>
        <p:nvSpPr>
          <p:cNvPr id="169991" name="AutoShape 7">
            <a:extLst>
              <a:ext uri="{FF2B5EF4-FFF2-40B4-BE49-F238E27FC236}">
                <a16:creationId xmlns:a16="http://schemas.microsoft.com/office/drawing/2014/main" id="{7C4DBC71-609D-455C-8D90-C0164E2EC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738" y="3548064"/>
            <a:ext cx="3778250" cy="587375"/>
          </a:xfrm>
          <a:prstGeom prst="leftArrow">
            <a:avLst>
              <a:gd name="adj1" fmla="val 100000"/>
              <a:gd name="adj2" fmla="val 0"/>
            </a:avLst>
          </a:prstGeom>
          <a:solidFill>
            <a:srgbClr val="777777"/>
          </a:solidFill>
          <a:ln w="190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72000" rIns="72000" bIns="720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1400">
                <a:solidFill>
                  <a:schemeClr val="bg1"/>
                </a:solidFill>
              </a:rPr>
              <a:t>Сюрфактант – ПАР, що зменшує поверхневий натяг</a:t>
            </a:r>
            <a:endParaRPr lang="en-GB" altLang="uk-UA" sz="1400">
              <a:solidFill>
                <a:schemeClr val="bg1"/>
              </a:solidFill>
            </a:endParaRPr>
          </a:p>
        </p:txBody>
      </p:sp>
      <p:sp>
        <p:nvSpPr>
          <p:cNvPr id="169992" name="AutoShape 8">
            <a:extLst>
              <a:ext uri="{FF2B5EF4-FFF2-40B4-BE49-F238E27FC236}">
                <a16:creationId xmlns:a16="http://schemas.microsoft.com/office/drawing/2014/main" id="{A943428A-65B7-4650-BF21-8990D54CE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738" y="4146550"/>
            <a:ext cx="3778250" cy="374650"/>
          </a:xfrm>
          <a:prstGeom prst="leftArrow">
            <a:avLst>
              <a:gd name="adj1" fmla="val 100000"/>
              <a:gd name="adj2" fmla="val 0"/>
            </a:avLst>
          </a:prstGeom>
          <a:solidFill>
            <a:schemeClr val="hlink"/>
          </a:solidFill>
          <a:ln w="190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72000" rIns="72000" bIns="720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1400">
                <a:solidFill>
                  <a:schemeClr val="bg1"/>
                </a:solidFill>
              </a:rPr>
              <a:t>Гумектант – “зволожувач”</a:t>
            </a:r>
            <a:endParaRPr lang="en-GB" altLang="uk-UA" sz="1400">
              <a:solidFill>
                <a:schemeClr val="bg1"/>
              </a:solidFill>
            </a:endParaRPr>
          </a:p>
        </p:txBody>
      </p:sp>
      <p:sp>
        <p:nvSpPr>
          <p:cNvPr id="169993" name="AutoShape 9">
            <a:extLst>
              <a:ext uri="{FF2B5EF4-FFF2-40B4-BE49-F238E27FC236}">
                <a16:creationId xmlns:a16="http://schemas.microsoft.com/office/drawing/2014/main" id="{6E596008-155D-48CC-ADE3-0B434D8CB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5800" y="4638675"/>
            <a:ext cx="3778250" cy="374650"/>
          </a:xfrm>
          <a:prstGeom prst="leftArrow">
            <a:avLst>
              <a:gd name="adj1" fmla="val 100000"/>
              <a:gd name="adj2" fmla="val 0"/>
            </a:avLst>
          </a:prstGeom>
          <a:solidFill>
            <a:schemeClr val="accent2"/>
          </a:solidFill>
          <a:ln w="190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72000" rIns="72000" bIns="720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1400">
                <a:solidFill>
                  <a:schemeClr val="bg1"/>
                </a:solidFill>
              </a:rPr>
              <a:t>Дельтаметрин - </a:t>
            </a:r>
            <a:r>
              <a:rPr lang="en-GB" altLang="uk-UA" sz="1400">
                <a:solidFill>
                  <a:schemeClr val="bg1"/>
                </a:solidFill>
              </a:rPr>
              <a:t> </a:t>
            </a:r>
            <a:r>
              <a:rPr lang="uk-UA" altLang="uk-UA" sz="1400">
                <a:solidFill>
                  <a:schemeClr val="bg1"/>
                </a:solidFill>
              </a:rPr>
              <a:t>діюча речовина</a:t>
            </a:r>
            <a:endParaRPr lang="en-GB" altLang="uk-UA" sz="1400">
              <a:solidFill>
                <a:schemeClr val="bg1"/>
              </a:solidFill>
            </a:endParaRPr>
          </a:p>
        </p:txBody>
      </p:sp>
      <p:sp>
        <p:nvSpPr>
          <p:cNvPr id="169994" name="AutoShape 10">
            <a:extLst>
              <a:ext uri="{FF2B5EF4-FFF2-40B4-BE49-F238E27FC236}">
                <a16:creationId xmlns:a16="http://schemas.microsoft.com/office/drawing/2014/main" id="{0B62BB4B-8CD0-46A6-9C59-C2EE7AC1D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5800" y="5024439"/>
            <a:ext cx="3784600" cy="587375"/>
          </a:xfrm>
          <a:prstGeom prst="leftArrow">
            <a:avLst>
              <a:gd name="adj1" fmla="val 100000"/>
              <a:gd name="adj2" fmla="val 0"/>
            </a:avLst>
          </a:prstGeom>
          <a:solidFill>
            <a:schemeClr val="folHlink"/>
          </a:solidFill>
          <a:ln w="190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72000" rIns="72000" bIns="720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1400">
                <a:solidFill>
                  <a:schemeClr val="bg1"/>
                </a:solidFill>
              </a:rPr>
              <a:t>Порівняно невисока кількість</a:t>
            </a:r>
            <a:r>
              <a:rPr lang="en-GB" altLang="uk-UA" sz="1400">
                <a:solidFill>
                  <a:schemeClr val="bg1"/>
                </a:solidFill>
              </a:rPr>
              <a:t> </a:t>
            </a:r>
            <a:r>
              <a:rPr lang="uk-UA" altLang="uk-UA" sz="1400">
                <a:solidFill>
                  <a:schemeClr val="bg1"/>
                </a:solidFill>
              </a:rPr>
              <a:t>активного сольвенту (розчинника)</a:t>
            </a:r>
            <a:endParaRPr lang="en-GB" altLang="uk-UA" sz="1400">
              <a:solidFill>
                <a:schemeClr val="bg1"/>
              </a:solidFill>
            </a:endParaRPr>
          </a:p>
        </p:txBody>
      </p:sp>
      <p:sp>
        <p:nvSpPr>
          <p:cNvPr id="169995" name="Line 11">
            <a:extLst>
              <a:ext uri="{FF2B5EF4-FFF2-40B4-BE49-F238E27FC236}">
                <a16:creationId xmlns:a16="http://schemas.microsoft.com/office/drawing/2014/main" id="{FB67BAF4-28C9-4B6F-B3F2-775F9790017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3817938"/>
            <a:ext cx="1371600" cy="0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69996" name="Freeform 12">
            <a:extLst>
              <a:ext uri="{FF2B5EF4-FFF2-40B4-BE49-F238E27FC236}">
                <a16:creationId xmlns:a16="http://schemas.microsoft.com/office/drawing/2014/main" id="{585C6B9E-E3C9-4070-AB20-E891ECF54A1A}"/>
              </a:ext>
            </a:extLst>
          </p:cNvPr>
          <p:cNvSpPr>
            <a:spLocks/>
          </p:cNvSpPr>
          <p:nvPr/>
        </p:nvSpPr>
        <p:spPr bwMode="auto">
          <a:xfrm>
            <a:off x="4295776" y="4371975"/>
            <a:ext cx="1338263" cy="452438"/>
          </a:xfrm>
          <a:custGeom>
            <a:avLst/>
            <a:gdLst>
              <a:gd name="T0" fmla="*/ 0 w 843"/>
              <a:gd name="T1" fmla="*/ 0 h 377"/>
              <a:gd name="T2" fmla="*/ 2147483647 w 843"/>
              <a:gd name="T3" fmla="*/ 0 h 377"/>
              <a:gd name="T4" fmla="*/ 2147483647 w 843"/>
              <a:gd name="T5" fmla="*/ 2147483647 h 377"/>
              <a:gd name="T6" fmla="*/ 2147483647 w 843"/>
              <a:gd name="T7" fmla="*/ 2147483647 h 37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43" h="377">
                <a:moveTo>
                  <a:pt x="0" y="0"/>
                </a:moveTo>
                <a:lnTo>
                  <a:pt x="499" y="0"/>
                </a:lnTo>
                <a:lnTo>
                  <a:pt x="499" y="377"/>
                </a:lnTo>
                <a:lnTo>
                  <a:pt x="843" y="377"/>
                </a:lnTo>
              </a:path>
            </a:pathLst>
          </a:custGeom>
          <a:noFill/>
          <a:ln w="19050" cmpd="sng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69997" name="Line 13">
            <a:extLst>
              <a:ext uri="{FF2B5EF4-FFF2-40B4-BE49-F238E27FC236}">
                <a16:creationId xmlns:a16="http://schemas.microsoft.com/office/drawing/2014/main" id="{030FBEBD-A749-47CC-829D-D30670B223C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2438" y="5335588"/>
            <a:ext cx="1371600" cy="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69998" name="Freeform 14">
            <a:extLst>
              <a:ext uri="{FF2B5EF4-FFF2-40B4-BE49-F238E27FC236}">
                <a16:creationId xmlns:a16="http://schemas.microsoft.com/office/drawing/2014/main" id="{478EEF8F-C175-4AFF-B54D-C1F57585983D}"/>
              </a:ext>
            </a:extLst>
          </p:cNvPr>
          <p:cNvSpPr>
            <a:spLocks/>
          </p:cNvSpPr>
          <p:nvPr/>
        </p:nvSpPr>
        <p:spPr bwMode="auto">
          <a:xfrm>
            <a:off x="4276726" y="3270250"/>
            <a:ext cx="1338263" cy="101600"/>
          </a:xfrm>
          <a:custGeom>
            <a:avLst/>
            <a:gdLst>
              <a:gd name="T0" fmla="*/ 0 w 843"/>
              <a:gd name="T1" fmla="*/ 0 h 320"/>
              <a:gd name="T2" fmla="*/ 2147483647 w 843"/>
              <a:gd name="T3" fmla="*/ 0 h 320"/>
              <a:gd name="T4" fmla="*/ 2147483647 w 843"/>
              <a:gd name="T5" fmla="*/ 2147483647 h 320"/>
              <a:gd name="T6" fmla="*/ 2147483647 w 843"/>
              <a:gd name="T7" fmla="*/ 2147483647 h 3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43" h="320">
                <a:moveTo>
                  <a:pt x="0" y="0"/>
                </a:moveTo>
                <a:lnTo>
                  <a:pt x="499" y="0"/>
                </a:lnTo>
                <a:lnTo>
                  <a:pt x="499" y="320"/>
                </a:lnTo>
                <a:lnTo>
                  <a:pt x="843" y="318"/>
                </a:lnTo>
              </a:path>
            </a:pathLst>
          </a:custGeom>
          <a:noFill/>
          <a:ln w="19050" cmpd="sng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21519" name="AutoShape 15">
            <a:extLst>
              <a:ext uri="{FF2B5EF4-FFF2-40B4-BE49-F238E27FC236}">
                <a16:creationId xmlns:a16="http://schemas.microsoft.com/office/drawing/2014/main" id="{CB0812D0-5AFF-4DA6-BEDD-CAD2A4BCE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2133600"/>
            <a:ext cx="7956550" cy="6429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1600"/>
              <a:t>Децис</a:t>
            </a:r>
            <a:r>
              <a:rPr lang="en-GB" altLang="uk-UA" sz="1600"/>
              <a:t> f</a:t>
            </a:r>
            <a:r>
              <a:rPr lang="uk-UA" altLang="uk-UA" sz="1600"/>
              <a:t>-ЛЮКС</a:t>
            </a:r>
            <a:r>
              <a:rPr lang="en-GB" altLang="uk-UA" sz="1600"/>
              <a:t> </a:t>
            </a:r>
            <a:r>
              <a:rPr lang="uk-UA" altLang="uk-UA" sz="1600"/>
              <a:t>сформовано</a:t>
            </a:r>
            <a:r>
              <a:rPr lang="en-GB" altLang="uk-UA" sz="1600"/>
              <a:t> </a:t>
            </a:r>
            <a:r>
              <a:rPr lang="uk-UA" altLang="uk-UA" sz="1600"/>
              <a:t>на підгрунті</a:t>
            </a:r>
            <a:r>
              <a:rPr lang="en-GB" altLang="uk-UA" sz="1600"/>
              <a:t> </a:t>
            </a:r>
            <a:r>
              <a:rPr lang="en-GB" altLang="uk-UA" sz="1600">
                <a:solidFill>
                  <a:schemeClr val="accent2"/>
                </a:solidFill>
              </a:rPr>
              <a:t>‘f</a:t>
            </a:r>
            <a:r>
              <a:rPr lang="uk-UA" altLang="uk-UA" sz="1600">
                <a:solidFill>
                  <a:schemeClr val="accent2"/>
                </a:solidFill>
              </a:rPr>
              <a:t>-ЛЮКС</a:t>
            </a:r>
            <a:r>
              <a:rPr lang="en-GB" altLang="uk-UA" sz="1600">
                <a:solidFill>
                  <a:schemeClr val="accent2"/>
                </a:solidFill>
              </a:rPr>
              <a:t> </a:t>
            </a:r>
            <a:r>
              <a:rPr lang="uk-UA" altLang="uk-UA" sz="1600">
                <a:solidFill>
                  <a:schemeClr val="accent2"/>
                </a:solidFill>
              </a:rPr>
              <a:t>системи активних</a:t>
            </a:r>
            <a:r>
              <a:rPr lang="en-US" altLang="uk-UA" sz="1600">
                <a:solidFill>
                  <a:schemeClr val="accent2"/>
                </a:solidFill>
              </a:rPr>
              <a:t> </a:t>
            </a:r>
            <a:r>
              <a:rPr lang="uk-UA" altLang="uk-UA" sz="1600">
                <a:solidFill>
                  <a:schemeClr val="accent2"/>
                </a:solidFill>
              </a:rPr>
              <a:t>ад</a:t>
            </a:r>
            <a:r>
              <a:rPr lang="en-US" altLang="uk-UA" sz="1600">
                <a:solidFill>
                  <a:schemeClr val="accent2"/>
                </a:solidFill>
              </a:rPr>
              <a:t>’</a:t>
            </a:r>
            <a:r>
              <a:rPr lang="uk-UA" altLang="uk-UA" sz="1600">
                <a:solidFill>
                  <a:schemeClr val="accent2"/>
                </a:solidFill>
              </a:rPr>
              <a:t>ювантів</a:t>
            </a:r>
            <a:r>
              <a:rPr lang="en-GB" altLang="uk-UA" sz="1600">
                <a:solidFill>
                  <a:schemeClr val="accent2"/>
                </a:solidFill>
              </a:rPr>
              <a:t>’</a:t>
            </a:r>
            <a:r>
              <a:rPr lang="en-GB" altLang="uk-UA" sz="1600"/>
              <a:t>, </a:t>
            </a:r>
            <a:r>
              <a:rPr lang="uk-UA" altLang="uk-UA" sz="1600"/>
              <a:t>що винайдена і запатентована</a:t>
            </a:r>
            <a:r>
              <a:rPr lang="en-GB" altLang="uk-UA" sz="1600"/>
              <a:t> </a:t>
            </a:r>
            <a:r>
              <a:rPr lang="uk-UA" altLang="uk-UA" sz="1600"/>
              <a:t>Байєром</a:t>
            </a:r>
            <a:r>
              <a:rPr lang="en-GB" altLang="uk-UA" sz="1600"/>
              <a:t>.</a:t>
            </a:r>
          </a:p>
        </p:txBody>
      </p:sp>
      <p:sp>
        <p:nvSpPr>
          <p:cNvPr id="170000" name="Freeform 16">
            <a:extLst>
              <a:ext uri="{FF2B5EF4-FFF2-40B4-BE49-F238E27FC236}">
                <a16:creationId xmlns:a16="http://schemas.microsoft.com/office/drawing/2014/main" id="{AFDF372D-8446-4334-A6A7-86F16D933C51}"/>
              </a:ext>
            </a:extLst>
          </p:cNvPr>
          <p:cNvSpPr>
            <a:spLocks/>
          </p:cNvSpPr>
          <p:nvPr/>
        </p:nvSpPr>
        <p:spPr bwMode="auto">
          <a:xfrm>
            <a:off x="4295776" y="4189414"/>
            <a:ext cx="1338263" cy="134937"/>
          </a:xfrm>
          <a:custGeom>
            <a:avLst/>
            <a:gdLst>
              <a:gd name="T0" fmla="*/ 0 w 843"/>
              <a:gd name="T1" fmla="*/ 0 h 377"/>
              <a:gd name="T2" fmla="*/ 2147483647 w 843"/>
              <a:gd name="T3" fmla="*/ 0 h 377"/>
              <a:gd name="T4" fmla="*/ 2147483647 w 843"/>
              <a:gd name="T5" fmla="*/ 2147483647 h 377"/>
              <a:gd name="T6" fmla="*/ 2147483647 w 843"/>
              <a:gd name="T7" fmla="*/ 2147483647 h 37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43" h="377">
                <a:moveTo>
                  <a:pt x="0" y="0"/>
                </a:moveTo>
                <a:lnTo>
                  <a:pt x="499" y="0"/>
                </a:lnTo>
                <a:lnTo>
                  <a:pt x="499" y="377"/>
                </a:lnTo>
                <a:lnTo>
                  <a:pt x="843" y="377"/>
                </a:lnTo>
              </a:path>
            </a:pathLst>
          </a:custGeom>
          <a:noFill/>
          <a:ln w="19050" cmpd="sng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70001" name="Rectangle 17">
            <a:extLst>
              <a:ext uri="{FF2B5EF4-FFF2-40B4-BE49-F238E27FC236}">
                <a16:creationId xmlns:a16="http://schemas.microsoft.com/office/drawing/2014/main" id="{02A45CC6-947A-415A-BEF4-A4ACE7A0C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5475" y="3573463"/>
            <a:ext cx="3913188" cy="99536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9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9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9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9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0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9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9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9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9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9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0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2000" fill="hold"/>
                                        <p:tgtEl>
                                          <p:spTgt spid="17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70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90" grpId="0" animBg="1"/>
      <p:bldP spid="169991" grpId="0" animBg="1"/>
      <p:bldP spid="169992" grpId="0" animBg="1"/>
      <p:bldP spid="169993" grpId="0" animBg="1"/>
      <p:bldP spid="169994" grpId="0" animBg="1"/>
      <p:bldP spid="170001" grpId="0" animBg="1"/>
      <p:bldP spid="170001" grpId="1" animBg="1"/>
      <p:bldP spid="170001" grpId="2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>
            <a:extLst>
              <a:ext uri="{FF2B5EF4-FFF2-40B4-BE49-F238E27FC236}">
                <a16:creationId xmlns:a16="http://schemas.microsoft.com/office/drawing/2014/main" id="{7B3EFDC0-1BFC-4BFC-BD04-3622E9D83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2306639"/>
            <a:ext cx="3944937" cy="4110037"/>
          </a:xfrm>
          <a:prstGeom prst="roundRect">
            <a:avLst>
              <a:gd name="adj" fmla="val 3264"/>
            </a:avLst>
          </a:prstGeom>
          <a:solidFill>
            <a:srgbClr val="EAEAEA"/>
          </a:solidFill>
          <a:ln w="9525" algn="ctr">
            <a:solidFill>
              <a:schemeClr val="bg2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uk-UA"/>
          </a:p>
        </p:txBody>
      </p:sp>
      <p:sp>
        <p:nvSpPr>
          <p:cNvPr id="22531" name="AutoShape 3">
            <a:extLst>
              <a:ext uri="{FF2B5EF4-FFF2-40B4-BE49-F238E27FC236}">
                <a16:creationId xmlns:a16="http://schemas.microsoft.com/office/drawing/2014/main" id="{1787127A-1030-4CEE-B8EA-03DE938DA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725" y="2133601"/>
            <a:ext cx="3657600" cy="360363"/>
          </a:xfrm>
          <a:prstGeom prst="roundRect">
            <a:avLst>
              <a:gd name="adj" fmla="val 28194"/>
            </a:avLst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>
                <a:solidFill>
                  <a:schemeClr val="bg1"/>
                </a:solidFill>
              </a:rPr>
              <a:t>Сюрфактант</a:t>
            </a:r>
            <a:r>
              <a:rPr lang="en-GB" altLang="uk-UA">
                <a:solidFill>
                  <a:schemeClr val="bg1"/>
                </a:solidFill>
              </a:rPr>
              <a:t>: </a:t>
            </a:r>
            <a:r>
              <a:rPr lang="uk-UA" altLang="uk-UA">
                <a:solidFill>
                  <a:schemeClr val="bg1"/>
                </a:solidFill>
              </a:rPr>
              <a:t>Прилипання</a:t>
            </a:r>
            <a:endParaRPr lang="en-GB" altLang="uk-UA">
              <a:solidFill>
                <a:schemeClr val="bg1"/>
              </a:solidFill>
            </a:endParaRPr>
          </a:p>
        </p:txBody>
      </p:sp>
      <p:sp>
        <p:nvSpPr>
          <p:cNvPr id="22532" name="AutoShape 4">
            <a:extLst>
              <a:ext uri="{FF2B5EF4-FFF2-40B4-BE49-F238E27FC236}">
                <a16:creationId xmlns:a16="http://schemas.microsoft.com/office/drawing/2014/main" id="{B94B11C9-B018-41C6-8948-328110DCB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5864" y="2306639"/>
            <a:ext cx="3944937" cy="4110037"/>
          </a:xfrm>
          <a:prstGeom prst="roundRect">
            <a:avLst>
              <a:gd name="adj" fmla="val 3264"/>
            </a:avLst>
          </a:prstGeom>
          <a:solidFill>
            <a:srgbClr val="EAEAEA"/>
          </a:solidFill>
          <a:ln w="9525" algn="ctr">
            <a:solidFill>
              <a:schemeClr val="bg2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uk-UA"/>
          </a:p>
        </p:txBody>
      </p:sp>
      <p:sp>
        <p:nvSpPr>
          <p:cNvPr id="22533" name="AutoShape 5">
            <a:extLst>
              <a:ext uri="{FF2B5EF4-FFF2-40B4-BE49-F238E27FC236}">
                <a16:creationId xmlns:a16="http://schemas.microsoft.com/office/drawing/2014/main" id="{B5A0B655-2E74-4404-AFD7-82CD196ED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5863" y="2133601"/>
            <a:ext cx="3657600" cy="360363"/>
          </a:xfrm>
          <a:prstGeom prst="roundRect">
            <a:avLst>
              <a:gd name="adj" fmla="val 28194"/>
            </a:avLst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>
                <a:solidFill>
                  <a:schemeClr val="bg1"/>
                </a:solidFill>
              </a:rPr>
              <a:t>Гумектант</a:t>
            </a:r>
            <a:r>
              <a:rPr lang="en-GB" altLang="uk-UA">
                <a:solidFill>
                  <a:schemeClr val="bg1"/>
                </a:solidFill>
              </a:rPr>
              <a:t>: </a:t>
            </a:r>
            <a:r>
              <a:rPr lang="uk-UA" altLang="uk-UA">
                <a:solidFill>
                  <a:schemeClr val="bg1"/>
                </a:solidFill>
              </a:rPr>
              <a:t>Зволоження</a:t>
            </a:r>
            <a:endParaRPr lang="en-GB" altLang="uk-UA">
              <a:solidFill>
                <a:schemeClr val="bg1"/>
              </a:solidFill>
            </a:endParaRPr>
          </a:p>
        </p:txBody>
      </p:sp>
      <p:sp>
        <p:nvSpPr>
          <p:cNvPr id="22534" name="AutoShape 6">
            <a:extLst>
              <a:ext uri="{FF2B5EF4-FFF2-40B4-BE49-F238E27FC236}">
                <a16:creationId xmlns:a16="http://schemas.microsoft.com/office/drawing/2014/main" id="{D589F24D-BE43-4DE4-BAC2-36964CE26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628776"/>
            <a:ext cx="8229600" cy="360363"/>
          </a:xfrm>
          <a:prstGeom prst="roundRect">
            <a:avLst>
              <a:gd name="adj" fmla="val 28194"/>
            </a:avLst>
          </a:prstGeom>
          <a:solidFill>
            <a:srgbClr val="EAEAEA"/>
          </a:solidFill>
          <a:ln w="952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b="1">
                <a:solidFill>
                  <a:schemeClr val="accent2"/>
                </a:solidFill>
              </a:rPr>
              <a:t>Сюрфактант</a:t>
            </a:r>
            <a:r>
              <a:rPr lang="en-GB" altLang="uk-UA"/>
              <a:t> </a:t>
            </a:r>
            <a:r>
              <a:rPr lang="uk-UA" altLang="uk-UA"/>
              <a:t>і</a:t>
            </a:r>
            <a:r>
              <a:rPr lang="en-GB" altLang="uk-UA"/>
              <a:t> </a:t>
            </a:r>
            <a:r>
              <a:rPr lang="uk-UA" altLang="uk-UA" b="1">
                <a:solidFill>
                  <a:schemeClr val="accent2"/>
                </a:solidFill>
              </a:rPr>
              <a:t>Гумектант</a:t>
            </a:r>
            <a:r>
              <a:rPr lang="en-GB" altLang="uk-UA"/>
              <a:t> </a:t>
            </a:r>
            <a:r>
              <a:rPr lang="uk-UA" altLang="uk-UA"/>
              <a:t>є</a:t>
            </a:r>
            <a:r>
              <a:rPr lang="en-GB" altLang="uk-UA"/>
              <a:t> </a:t>
            </a:r>
            <a:r>
              <a:rPr lang="uk-UA" altLang="uk-UA"/>
              <a:t>“серцем”</a:t>
            </a:r>
            <a:r>
              <a:rPr lang="en-GB" altLang="uk-UA"/>
              <a:t> </a:t>
            </a:r>
            <a:r>
              <a:rPr lang="uk-UA" altLang="uk-UA"/>
              <a:t>системи активної емульсії</a:t>
            </a:r>
            <a:endParaRPr lang="en-GB" altLang="uk-UA"/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3F675E51-A1A2-465E-B3F0-9E14FED8B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2744789"/>
            <a:ext cx="3430587" cy="15271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uk-UA"/>
          </a:p>
        </p:txBody>
      </p:sp>
      <p:sp>
        <p:nvSpPr>
          <p:cNvPr id="22536" name="Text Box 8">
            <a:extLst>
              <a:ext uri="{FF2B5EF4-FFF2-40B4-BE49-F238E27FC236}">
                <a16:creationId xmlns:a16="http://schemas.microsoft.com/office/drawing/2014/main" id="{F6BCDDDE-7FE3-40DA-843D-FFF9B6346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063" y="3889375"/>
            <a:ext cx="971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1400"/>
              <a:t>Стандарт</a:t>
            </a:r>
            <a:endParaRPr lang="en-GB" altLang="uk-UA" sz="1400"/>
          </a:p>
        </p:txBody>
      </p:sp>
      <p:sp>
        <p:nvSpPr>
          <p:cNvPr id="22537" name="Text Box 9">
            <a:extLst>
              <a:ext uri="{FF2B5EF4-FFF2-40B4-BE49-F238E27FC236}">
                <a16:creationId xmlns:a16="http://schemas.microsoft.com/office/drawing/2014/main" id="{B9C2BB0F-4214-4B16-A685-7662D3CDD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7825" y="3889375"/>
            <a:ext cx="1379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1400"/>
              <a:t>Децис</a:t>
            </a:r>
            <a:r>
              <a:rPr lang="en-GB" altLang="uk-UA" sz="1400"/>
              <a:t> f</a:t>
            </a:r>
            <a:r>
              <a:rPr lang="uk-UA" altLang="uk-UA" sz="1400"/>
              <a:t>-ЛЮКС</a:t>
            </a:r>
            <a:endParaRPr lang="en-GB" altLang="uk-UA" sz="1400"/>
          </a:p>
        </p:txBody>
      </p:sp>
      <p:grpSp>
        <p:nvGrpSpPr>
          <p:cNvPr id="22538" name="Group 10">
            <a:extLst>
              <a:ext uri="{FF2B5EF4-FFF2-40B4-BE49-F238E27FC236}">
                <a16:creationId xmlns:a16="http://schemas.microsoft.com/office/drawing/2014/main" id="{4A3FD18A-F9B8-470F-8673-F27DD262FE9E}"/>
              </a:ext>
            </a:extLst>
          </p:cNvPr>
          <p:cNvGrpSpPr>
            <a:grpSpLocks/>
          </p:cNvGrpSpPr>
          <p:nvPr/>
        </p:nvGrpSpPr>
        <p:grpSpPr bwMode="auto">
          <a:xfrm>
            <a:off x="4316414" y="3114676"/>
            <a:ext cx="915987" cy="638175"/>
            <a:chOff x="1233" y="1904"/>
            <a:chExt cx="577" cy="402"/>
          </a:xfrm>
        </p:grpSpPr>
        <p:grpSp>
          <p:nvGrpSpPr>
            <p:cNvPr id="22596" name="Group 11">
              <a:extLst>
                <a:ext uri="{FF2B5EF4-FFF2-40B4-BE49-F238E27FC236}">
                  <a16:creationId xmlns:a16="http://schemas.microsoft.com/office/drawing/2014/main" id="{B2314EBF-2293-4BA6-AFE2-CAD2FBAA01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3" y="1904"/>
              <a:ext cx="577" cy="402"/>
              <a:chOff x="812" y="2147"/>
              <a:chExt cx="577" cy="402"/>
            </a:xfrm>
          </p:grpSpPr>
          <p:sp>
            <p:nvSpPr>
              <p:cNvPr id="22604" name="Line 12">
                <a:extLst>
                  <a:ext uri="{FF2B5EF4-FFF2-40B4-BE49-F238E27FC236}">
                    <a16:creationId xmlns:a16="http://schemas.microsoft.com/office/drawing/2014/main" id="{A4A5122F-B4DA-4267-BE8B-78294A6E78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281662" flipV="1">
                <a:off x="812" y="2287"/>
                <a:ext cx="577" cy="165"/>
              </a:xfrm>
              <a:prstGeom prst="line">
                <a:avLst/>
              </a:prstGeom>
              <a:noFill/>
              <a:ln w="5715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605" name="Line 13">
                <a:extLst>
                  <a:ext uri="{FF2B5EF4-FFF2-40B4-BE49-F238E27FC236}">
                    <a16:creationId xmlns:a16="http://schemas.microsoft.com/office/drawing/2014/main" id="{50BDB95F-BAA8-4A87-95CE-254AEC1238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318338">
                <a:off x="851" y="2503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606" name="Line 14">
                <a:extLst>
                  <a:ext uri="{FF2B5EF4-FFF2-40B4-BE49-F238E27FC236}">
                    <a16:creationId xmlns:a16="http://schemas.microsoft.com/office/drawing/2014/main" id="{5BD75A5C-3BCB-4CEE-9F81-CDEB4D8074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318338">
                <a:off x="921" y="2437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607" name="Line 15">
                <a:extLst>
                  <a:ext uri="{FF2B5EF4-FFF2-40B4-BE49-F238E27FC236}">
                    <a16:creationId xmlns:a16="http://schemas.microsoft.com/office/drawing/2014/main" id="{BDEB121C-72CB-47F2-B34E-AE437C345F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318338">
                <a:off x="996" y="2380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608" name="Line 16">
                <a:extLst>
                  <a:ext uri="{FF2B5EF4-FFF2-40B4-BE49-F238E27FC236}">
                    <a16:creationId xmlns:a16="http://schemas.microsoft.com/office/drawing/2014/main" id="{29C505E3-E9F1-4F3F-9519-8FCD4157D1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318338">
                <a:off x="1072" y="2325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609" name="Line 17">
                <a:extLst>
                  <a:ext uri="{FF2B5EF4-FFF2-40B4-BE49-F238E27FC236}">
                    <a16:creationId xmlns:a16="http://schemas.microsoft.com/office/drawing/2014/main" id="{A3A43493-FA97-420B-B28F-A9680DAAEB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318338">
                <a:off x="1145" y="2264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610" name="Line 18">
                <a:extLst>
                  <a:ext uri="{FF2B5EF4-FFF2-40B4-BE49-F238E27FC236}">
                    <a16:creationId xmlns:a16="http://schemas.microsoft.com/office/drawing/2014/main" id="{61C90E6B-9CA9-484D-836E-953C1D5ABD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318338">
                <a:off x="1221" y="2208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611" name="Line 19">
                <a:extLst>
                  <a:ext uri="{FF2B5EF4-FFF2-40B4-BE49-F238E27FC236}">
                    <a16:creationId xmlns:a16="http://schemas.microsoft.com/office/drawing/2014/main" id="{9077FB53-4FC9-4690-A739-BEBB3700A6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318338">
                <a:off x="1303" y="2147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612" name="Rectangle 20" descr="water_1280x1024">
                <a:extLst>
                  <a:ext uri="{FF2B5EF4-FFF2-40B4-BE49-F238E27FC236}">
                    <a16:creationId xmlns:a16="http://schemas.microsoft.com/office/drawing/2014/main" id="{036CDE4A-EB5F-4295-860C-7C92B4FA68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381662" flipV="1">
                <a:off x="913" y="2367"/>
                <a:ext cx="61" cy="79"/>
              </a:xfrm>
              <a:prstGeom prst="rect">
                <a:avLst/>
              </a:prstGeom>
              <a:blipFill dpi="0" rotWithShape="1">
                <a:blip r:embed="rId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uk-UA"/>
              </a:p>
            </p:txBody>
          </p:sp>
          <p:sp>
            <p:nvSpPr>
              <p:cNvPr id="22613" name="Rectangle 21" descr="water_1280x1024">
                <a:extLst>
                  <a:ext uri="{FF2B5EF4-FFF2-40B4-BE49-F238E27FC236}">
                    <a16:creationId xmlns:a16="http://schemas.microsoft.com/office/drawing/2014/main" id="{1C6D887C-E098-4A53-B300-D8916DEDD2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381662" flipV="1">
                <a:off x="990" y="2309"/>
                <a:ext cx="61" cy="79"/>
              </a:xfrm>
              <a:prstGeom prst="rect">
                <a:avLst/>
              </a:prstGeom>
              <a:blipFill dpi="0" rotWithShape="1">
                <a:blip r:embed="rId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uk-UA"/>
              </a:p>
            </p:txBody>
          </p:sp>
          <p:sp>
            <p:nvSpPr>
              <p:cNvPr id="22614" name="Rectangle 22" descr="water_1280x1024">
                <a:extLst>
                  <a:ext uri="{FF2B5EF4-FFF2-40B4-BE49-F238E27FC236}">
                    <a16:creationId xmlns:a16="http://schemas.microsoft.com/office/drawing/2014/main" id="{691A6D6C-A5A4-4643-8984-1DD4A74051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381662" flipV="1">
                <a:off x="1065" y="2253"/>
                <a:ext cx="61" cy="79"/>
              </a:xfrm>
              <a:prstGeom prst="rect">
                <a:avLst/>
              </a:prstGeom>
              <a:blipFill dpi="0" rotWithShape="1">
                <a:blip r:embed="rId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uk-UA"/>
              </a:p>
            </p:txBody>
          </p:sp>
          <p:sp>
            <p:nvSpPr>
              <p:cNvPr id="22615" name="Rectangle 23" descr="water_1280x1024">
                <a:extLst>
                  <a:ext uri="{FF2B5EF4-FFF2-40B4-BE49-F238E27FC236}">
                    <a16:creationId xmlns:a16="http://schemas.microsoft.com/office/drawing/2014/main" id="{9228260D-CBF4-4F53-8339-A9EB24D02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381662" flipV="1">
                <a:off x="1144" y="2191"/>
                <a:ext cx="61" cy="79"/>
              </a:xfrm>
              <a:prstGeom prst="rect">
                <a:avLst/>
              </a:prstGeom>
              <a:blipFill dpi="0" rotWithShape="1">
                <a:blip r:embed="rId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uk-UA"/>
              </a:p>
            </p:txBody>
          </p:sp>
          <p:sp>
            <p:nvSpPr>
              <p:cNvPr id="22616" name="PubChord" descr="water_1280x1024">
                <a:extLst>
                  <a:ext uri="{FF2B5EF4-FFF2-40B4-BE49-F238E27FC236}">
                    <a16:creationId xmlns:a16="http://schemas.microsoft.com/office/drawing/2014/main" id="{A93E2976-EC06-47E5-9806-DADAFC3E63F0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 rot="5510317">
                <a:off x="898" y="2111"/>
                <a:ext cx="302" cy="39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3147 w 21600"/>
                  <a:gd name="T10" fmla="*/ 3172 h 21600"/>
                  <a:gd name="T11" fmla="*/ 18453 w 21600"/>
                  <a:gd name="T12" fmla="*/ 18428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>
                    <a:moveTo>
                      <a:pt x="3163" y="3163"/>
                    </a:moveTo>
                    <a:cubicBezTo>
                      <a:pt x="1137" y="5188"/>
                      <a:pt x="0" y="7935"/>
                      <a:pt x="0" y="10799"/>
                    </a:cubicBez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3664" y="21600"/>
                      <a:pt x="16411" y="20462"/>
                      <a:pt x="18436" y="18436"/>
                    </a:cubicBezTo>
                    <a:lnTo>
                      <a:pt x="3163" y="3163"/>
                    </a:lnTo>
                    <a:close/>
                  </a:path>
                </a:pathLst>
              </a:custGeom>
              <a:blipFill dpi="0" rotWithShape="1">
                <a:blip r:embed="rId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vert="eaVert"/>
              <a:lstStyle/>
              <a:p>
                <a:endParaRPr lang="uk-UA"/>
              </a:p>
            </p:txBody>
          </p:sp>
        </p:grpSp>
        <p:sp>
          <p:nvSpPr>
            <p:cNvPr id="22597" name="AutoShape 25">
              <a:extLst>
                <a:ext uri="{FF2B5EF4-FFF2-40B4-BE49-F238E27FC236}">
                  <a16:creationId xmlns:a16="http://schemas.microsoft.com/office/drawing/2014/main" id="{1ED6776C-91F7-4FF2-AB86-7448365918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441" y="1941"/>
              <a:ext cx="44" cy="44"/>
            </a:xfrm>
            <a:prstGeom prst="roundRect">
              <a:avLst>
                <a:gd name="adj" fmla="val 50000"/>
              </a:avLst>
            </a:prstGeom>
            <a:solidFill>
              <a:srgbClr val="66FFFF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uk-UA"/>
            </a:p>
          </p:txBody>
        </p:sp>
        <p:sp>
          <p:nvSpPr>
            <p:cNvPr id="22598" name="AutoShape 26" descr="Große Konfetti">
              <a:extLst>
                <a:ext uri="{FF2B5EF4-FFF2-40B4-BE49-F238E27FC236}">
                  <a16:creationId xmlns:a16="http://schemas.microsoft.com/office/drawing/2014/main" id="{648E9AF4-DB5B-4DD4-B499-E4487C7E6E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367" y="2026"/>
              <a:ext cx="44" cy="44"/>
            </a:xfrm>
            <a:prstGeom prst="roundRect">
              <a:avLst>
                <a:gd name="adj" fmla="val 50000"/>
              </a:avLst>
            </a:prstGeom>
            <a:pattFill prst="lgConfetti">
              <a:fgClr>
                <a:srgbClr val="E00007"/>
              </a:fgClr>
              <a:bgClr>
                <a:srgbClr val="FFE163"/>
              </a:bgClr>
            </a:patt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uk-UA"/>
            </a:p>
          </p:txBody>
        </p:sp>
        <p:sp>
          <p:nvSpPr>
            <p:cNvPr id="22599" name="AutoShape 27" descr="Große Konfetti">
              <a:extLst>
                <a:ext uri="{FF2B5EF4-FFF2-40B4-BE49-F238E27FC236}">
                  <a16:creationId xmlns:a16="http://schemas.microsoft.com/office/drawing/2014/main" id="{CF9F6475-D340-49CC-B4B2-EB4A58757A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416" y="2077"/>
              <a:ext cx="44" cy="44"/>
            </a:xfrm>
            <a:prstGeom prst="roundRect">
              <a:avLst>
                <a:gd name="adj" fmla="val 50000"/>
              </a:avLst>
            </a:prstGeom>
            <a:pattFill prst="lgConfetti">
              <a:fgClr>
                <a:srgbClr val="E00007"/>
              </a:fgClr>
              <a:bgClr>
                <a:srgbClr val="FFE163"/>
              </a:bgClr>
            </a:patt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uk-UA"/>
            </a:p>
          </p:txBody>
        </p:sp>
        <p:sp>
          <p:nvSpPr>
            <p:cNvPr id="22600" name="AutoShape 28" descr="Große Konfetti">
              <a:extLst>
                <a:ext uri="{FF2B5EF4-FFF2-40B4-BE49-F238E27FC236}">
                  <a16:creationId xmlns:a16="http://schemas.microsoft.com/office/drawing/2014/main" id="{F3176D22-64C5-487D-ACB3-EAC83A7E19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572" y="1940"/>
              <a:ext cx="44" cy="44"/>
            </a:xfrm>
            <a:prstGeom prst="roundRect">
              <a:avLst>
                <a:gd name="adj" fmla="val 50000"/>
              </a:avLst>
            </a:prstGeom>
            <a:pattFill prst="lgConfetti">
              <a:fgClr>
                <a:srgbClr val="E00007"/>
              </a:fgClr>
              <a:bgClr>
                <a:srgbClr val="FFE163"/>
              </a:bgClr>
            </a:patt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uk-UA"/>
            </a:p>
          </p:txBody>
        </p:sp>
        <p:sp>
          <p:nvSpPr>
            <p:cNvPr id="22601" name="AutoShape 29" descr="Große Konfetti">
              <a:extLst>
                <a:ext uri="{FF2B5EF4-FFF2-40B4-BE49-F238E27FC236}">
                  <a16:creationId xmlns:a16="http://schemas.microsoft.com/office/drawing/2014/main" id="{BCF385A9-82CD-4404-8ED5-CEA0124488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487" y="2002"/>
              <a:ext cx="44" cy="44"/>
            </a:xfrm>
            <a:prstGeom prst="roundRect">
              <a:avLst>
                <a:gd name="adj" fmla="val 50000"/>
              </a:avLst>
            </a:prstGeom>
            <a:pattFill prst="lgConfetti">
              <a:fgClr>
                <a:srgbClr val="E00007"/>
              </a:fgClr>
              <a:bgClr>
                <a:srgbClr val="FFE163"/>
              </a:bgClr>
            </a:patt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uk-UA"/>
            </a:p>
          </p:txBody>
        </p:sp>
        <p:sp>
          <p:nvSpPr>
            <p:cNvPr id="22602" name="AutoShape 30" descr="Große Konfetti">
              <a:extLst>
                <a:ext uri="{FF2B5EF4-FFF2-40B4-BE49-F238E27FC236}">
                  <a16:creationId xmlns:a16="http://schemas.microsoft.com/office/drawing/2014/main" id="{EF737675-AB70-4678-AAB5-358E1622AF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339" y="1962"/>
              <a:ext cx="44" cy="44"/>
            </a:xfrm>
            <a:prstGeom prst="roundRect">
              <a:avLst>
                <a:gd name="adj" fmla="val 50000"/>
              </a:avLst>
            </a:prstGeom>
            <a:pattFill prst="lgConfetti">
              <a:fgClr>
                <a:srgbClr val="E00007"/>
              </a:fgClr>
              <a:bgClr>
                <a:srgbClr val="FFE163"/>
              </a:bgClr>
            </a:patt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uk-UA"/>
            </a:p>
          </p:txBody>
        </p:sp>
        <p:sp>
          <p:nvSpPr>
            <p:cNvPr id="22603" name="AutoShape 31">
              <a:extLst>
                <a:ext uri="{FF2B5EF4-FFF2-40B4-BE49-F238E27FC236}">
                  <a16:creationId xmlns:a16="http://schemas.microsoft.com/office/drawing/2014/main" id="{DA33ED45-303E-4142-A508-20D8CC35D0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305" y="2053"/>
              <a:ext cx="44" cy="44"/>
            </a:xfrm>
            <a:prstGeom prst="roundRect">
              <a:avLst>
                <a:gd name="adj" fmla="val 50000"/>
              </a:avLst>
            </a:prstGeom>
            <a:solidFill>
              <a:srgbClr val="66FFFF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uk-UA"/>
            </a:p>
          </p:txBody>
        </p:sp>
      </p:grpSp>
      <p:grpSp>
        <p:nvGrpSpPr>
          <p:cNvPr id="22539" name="Group 32">
            <a:extLst>
              <a:ext uri="{FF2B5EF4-FFF2-40B4-BE49-F238E27FC236}">
                <a16:creationId xmlns:a16="http://schemas.microsoft.com/office/drawing/2014/main" id="{ABD3DB84-C97A-403C-BFAC-B8B6221C5C1D}"/>
              </a:ext>
            </a:extLst>
          </p:cNvPr>
          <p:cNvGrpSpPr>
            <a:grpSpLocks/>
          </p:cNvGrpSpPr>
          <p:nvPr/>
        </p:nvGrpSpPr>
        <p:grpSpPr bwMode="auto">
          <a:xfrm>
            <a:off x="2603500" y="3033714"/>
            <a:ext cx="971550" cy="585787"/>
            <a:chOff x="515" y="1859"/>
            <a:chExt cx="612" cy="369"/>
          </a:xfrm>
        </p:grpSpPr>
        <p:grpSp>
          <p:nvGrpSpPr>
            <p:cNvPr id="22579" name="Group 33">
              <a:extLst>
                <a:ext uri="{FF2B5EF4-FFF2-40B4-BE49-F238E27FC236}">
                  <a16:creationId xmlns:a16="http://schemas.microsoft.com/office/drawing/2014/main" id="{618D19C6-5ECD-46FC-B86B-C762FA0B09DE}"/>
                </a:ext>
              </a:extLst>
            </p:cNvPr>
            <p:cNvGrpSpPr>
              <a:grpSpLocks/>
            </p:cNvGrpSpPr>
            <p:nvPr/>
          </p:nvGrpSpPr>
          <p:grpSpPr bwMode="auto">
            <a:xfrm rot="-2120422">
              <a:off x="538" y="2063"/>
              <a:ext cx="589" cy="165"/>
              <a:chOff x="68" y="2277"/>
              <a:chExt cx="589" cy="165"/>
            </a:xfrm>
          </p:grpSpPr>
          <p:sp>
            <p:nvSpPr>
              <p:cNvPr id="22588" name="Line 34">
                <a:extLst>
                  <a:ext uri="{FF2B5EF4-FFF2-40B4-BE49-F238E27FC236}">
                    <a16:creationId xmlns:a16="http://schemas.microsoft.com/office/drawing/2014/main" id="{87282315-40DA-424D-8832-F03F4D3D3C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00000" flipV="1">
                <a:off x="74" y="2277"/>
                <a:ext cx="577" cy="165"/>
              </a:xfrm>
              <a:prstGeom prst="line">
                <a:avLst/>
              </a:prstGeom>
              <a:noFill/>
              <a:ln w="5715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589" name="Line 35">
                <a:extLst>
                  <a:ext uri="{FF2B5EF4-FFF2-40B4-BE49-F238E27FC236}">
                    <a16:creationId xmlns:a16="http://schemas.microsoft.com/office/drawing/2014/main" id="{6779D713-96EF-4F1F-BC0E-BFA4973C06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00000">
                <a:off x="68" y="2308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590" name="Line 36">
                <a:extLst>
                  <a:ext uri="{FF2B5EF4-FFF2-40B4-BE49-F238E27FC236}">
                    <a16:creationId xmlns:a16="http://schemas.microsoft.com/office/drawing/2014/main" id="{62EE79C3-1AA6-4262-ABA1-9626622AB5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00000">
                <a:off x="164" y="2305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591" name="Line 37">
                <a:extLst>
                  <a:ext uri="{FF2B5EF4-FFF2-40B4-BE49-F238E27FC236}">
                    <a16:creationId xmlns:a16="http://schemas.microsoft.com/office/drawing/2014/main" id="{6755BAE1-4AB9-4AB9-8532-02E55748BD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00000">
                <a:off x="258" y="2305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592" name="Line 38">
                <a:extLst>
                  <a:ext uri="{FF2B5EF4-FFF2-40B4-BE49-F238E27FC236}">
                    <a16:creationId xmlns:a16="http://schemas.microsoft.com/office/drawing/2014/main" id="{BF439136-DED9-4434-9D65-616EEC4644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00000">
                <a:off x="352" y="2306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593" name="Line 39">
                <a:extLst>
                  <a:ext uri="{FF2B5EF4-FFF2-40B4-BE49-F238E27FC236}">
                    <a16:creationId xmlns:a16="http://schemas.microsoft.com/office/drawing/2014/main" id="{0B57E952-92BA-495C-9DC4-0EF569A9DD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00000">
                <a:off x="447" y="2302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594" name="Line 40">
                <a:extLst>
                  <a:ext uri="{FF2B5EF4-FFF2-40B4-BE49-F238E27FC236}">
                    <a16:creationId xmlns:a16="http://schemas.microsoft.com/office/drawing/2014/main" id="{83DC2603-1C5E-4D70-897B-695F5011D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00000">
                <a:off x="541" y="2303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595" name="Line 41">
                <a:extLst>
                  <a:ext uri="{FF2B5EF4-FFF2-40B4-BE49-F238E27FC236}">
                    <a16:creationId xmlns:a16="http://schemas.microsoft.com/office/drawing/2014/main" id="{2A970A46-EE96-4D9E-A26E-AAA74E964B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00000">
                <a:off x="644" y="2303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</p:grpSp>
        <p:sp>
          <p:nvSpPr>
            <p:cNvPr id="22580" name="Oval 42" descr="water_1280x1024">
              <a:extLst>
                <a:ext uri="{FF2B5EF4-FFF2-40B4-BE49-F238E27FC236}">
                  <a16:creationId xmlns:a16="http://schemas.microsoft.com/office/drawing/2014/main" id="{F4407A50-0B7A-4BF4-B780-796B73AE21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19758">
              <a:off x="515" y="1859"/>
              <a:ext cx="345" cy="291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uk-UA"/>
            </a:p>
          </p:txBody>
        </p:sp>
        <p:sp>
          <p:nvSpPr>
            <p:cNvPr id="22581" name="AutoShape 43" descr="Große Konfetti">
              <a:extLst>
                <a:ext uri="{FF2B5EF4-FFF2-40B4-BE49-F238E27FC236}">
                  <a16:creationId xmlns:a16="http://schemas.microsoft.com/office/drawing/2014/main" id="{103585E1-1668-4D3B-B2DE-3CEECA759F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79" y="1962"/>
              <a:ext cx="44" cy="44"/>
            </a:xfrm>
            <a:prstGeom prst="roundRect">
              <a:avLst>
                <a:gd name="adj" fmla="val 50000"/>
              </a:avLst>
            </a:prstGeom>
            <a:pattFill prst="lgConfetti">
              <a:fgClr>
                <a:srgbClr val="E00007"/>
              </a:fgClr>
              <a:bgClr>
                <a:srgbClr val="FFE163"/>
              </a:bgClr>
            </a:patt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uk-UA"/>
            </a:p>
          </p:txBody>
        </p:sp>
        <p:sp>
          <p:nvSpPr>
            <p:cNvPr id="22582" name="AutoShape 44" descr="Große Konfetti">
              <a:extLst>
                <a:ext uri="{FF2B5EF4-FFF2-40B4-BE49-F238E27FC236}">
                  <a16:creationId xmlns:a16="http://schemas.microsoft.com/office/drawing/2014/main" id="{2238858A-A5A7-49D2-A3A3-AB7292697E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25" y="1895"/>
              <a:ext cx="44" cy="44"/>
            </a:xfrm>
            <a:prstGeom prst="roundRect">
              <a:avLst>
                <a:gd name="adj" fmla="val 50000"/>
              </a:avLst>
            </a:prstGeom>
            <a:pattFill prst="lgConfetti">
              <a:fgClr>
                <a:srgbClr val="E00007"/>
              </a:fgClr>
              <a:bgClr>
                <a:srgbClr val="FFE163"/>
              </a:bgClr>
            </a:patt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uk-UA"/>
            </a:p>
          </p:txBody>
        </p:sp>
        <p:sp>
          <p:nvSpPr>
            <p:cNvPr id="22583" name="AutoShape 45" descr="Große Konfetti">
              <a:extLst>
                <a:ext uri="{FF2B5EF4-FFF2-40B4-BE49-F238E27FC236}">
                  <a16:creationId xmlns:a16="http://schemas.microsoft.com/office/drawing/2014/main" id="{D1EA5985-CF77-4F9B-94FB-6A81973799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25" y="2053"/>
              <a:ext cx="44" cy="44"/>
            </a:xfrm>
            <a:prstGeom prst="roundRect">
              <a:avLst>
                <a:gd name="adj" fmla="val 50000"/>
              </a:avLst>
            </a:prstGeom>
            <a:pattFill prst="lgConfetti">
              <a:fgClr>
                <a:srgbClr val="E00007"/>
              </a:fgClr>
              <a:bgClr>
                <a:srgbClr val="FFE163"/>
              </a:bgClr>
            </a:patt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uk-UA"/>
            </a:p>
          </p:txBody>
        </p:sp>
        <p:sp>
          <p:nvSpPr>
            <p:cNvPr id="22584" name="AutoShape 46" descr="Große Konfetti">
              <a:extLst>
                <a:ext uri="{FF2B5EF4-FFF2-40B4-BE49-F238E27FC236}">
                  <a16:creationId xmlns:a16="http://schemas.microsoft.com/office/drawing/2014/main" id="{6E02D5B1-9793-4FF4-9D3E-F6EEF80512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70" y="1962"/>
              <a:ext cx="44" cy="44"/>
            </a:xfrm>
            <a:prstGeom prst="roundRect">
              <a:avLst>
                <a:gd name="adj" fmla="val 50000"/>
              </a:avLst>
            </a:prstGeom>
            <a:pattFill prst="lgConfetti">
              <a:fgClr>
                <a:srgbClr val="E00007"/>
              </a:fgClr>
              <a:bgClr>
                <a:srgbClr val="FFE163"/>
              </a:bgClr>
            </a:patt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uk-UA"/>
            </a:p>
          </p:txBody>
        </p:sp>
        <p:sp>
          <p:nvSpPr>
            <p:cNvPr id="22585" name="AutoShape 47" descr="Große Konfetti">
              <a:extLst>
                <a:ext uri="{FF2B5EF4-FFF2-40B4-BE49-F238E27FC236}">
                  <a16:creationId xmlns:a16="http://schemas.microsoft.com/office/drawing/2014/main" id="{F154749D-76BD-47BA-9205-63E9BD04D7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15" y="1872"/>
              <a:ext cx="44" cy="44"/>
            </a:xfrm>
            <a:prstGeom prst="roundRect">
              <a:avLst>
                <a:gd name="adj" fmla="val 50000"/>
              </a:avLst>
            </a:prstGeom>
            <a:pattFill prst="lgConfetti">
              <a:fgClr>
                <a:srgbClr val="E00007"/>
              </a:fgClr>
              <a:bgClr>
                <a:srgbClr val="FFE163"/>
              </a:bgClr>
            </a:patt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uk-UA"/>
            </a:p>
          </p:txBody>
        </p:sp>
        <p:sp>
          <p:nvSpPr>
            <p:cNvPr id="22586" name="AutoShape 48" descr="Große Konfetti">
              <a:extLst>
                <a:ext uri="{FF2B5EF4-FFF2-40B4-BE49-F238E27FC236}">
                  <a16:creationId xmlns:a16="http://schemas.microsoft.com/office/drawing/2014/main" id="{D9DB0CBB-5827-411C-8BE6-18A8AC916B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16" y="2053"/>
              <a:ext cx="44" cy="44"/>
            </a:xfrm>
            <a:prstGeom prst="roundRect">
              <a:avLst>
                <a:gd name="adj" fmla="val 50000"/>
              </a:avLst>
            </a:prstGeom>
            <a:pattFill prst="lgConfetti">
              <a:fgClr>
                <a:srgbClr val="E00007"/>
              </a:fgClr>
              <a:bgClr>
                <a:srgbClr val="FFE163"/>
              </a:bgClr>
            </a:patt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uk-UA"/>
            </a:p>
          </p:txBody>
        </p:sp>
        <p:sp>
          <p:nvSpPr>
            <p:cNvPr id="22587" name="AutoShape 49" descr="Große Konfetti">
              <a:extLst>
                <a:ext uri="{FF2B5EF4-FFF2-40B4-BE49-F238E27FC236}">
                  <a16:creationId xmlns:a16="http://schemas.microsoft.com/office/drawing/2014/main" id="{6D265C41-BCD8-4406-9139-5902D3D5A0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61" y="1962"/>
              <a:ext cx="44" cy="44"/>
            </a:xfrm>
            <a:prstGeom prst="roundRect">
              <a:avLst>
                <a:gd name="adj" fmla="val 50000"/>
              </a:avLst>
            </a:prstGeom>
            <a:pattFill prst="lgConfetti">
              <a:fgClr>
                <a:srgbClr val="E00007"/>
              </a:fgClr>
              <a:bgClr>
                <a:srgbClr val="FFE163"/>
              </a:bgClr>
            </a:patt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uk-UA"/>
            </a:p>
          </p:txBody>
        </p:sp>
      </p:grpSp>
      <p:sp>
        <p:nvSpPr>
          <p:cNvPr id="22540" name="Text Box 50">
            <a:extLst>
              <a:ext uri="{FF2B5EF4-FFF2-40B4-BE49-F238E27FC236}">
                <a16:creationId xmlns:a16="http://schemas.microsoft.com/office/drawing/2014/main" id="{48FD26A5-BAAA-42B5-90A3-A5728FF91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988" y="3933826"/>
            <a:ext cx="2286000" cy="284163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uk-UA" sz="1200">
              <a:solidFill>
                <a:schemeClr val="bg1"/>
              </a:solidFill>
            </a:endParaRPr>
          </a:p>
        </p:txBody>
      </p:sp>
      <p:sp>
        <p:nvSpPr>
          <p:cNvPr id="22541" name="Line 51">
            <a:extLst>
              <a:ext uri="{FF2B5EF4-FFF2-40B4-BE49-F238E27FC236}">
                <a16:creationId xmlns:a16="http://schemas.microsoft.com/office/drawing/2014/main" id="{2B9B4F40-D388-479F-8EC5-EEF30588FF6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2713" y="2841625"/>
            <a:ext cx="0" cy="1333500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22542" name="Text Box 52">
            <a:extLst>
              <a:ext uri="{FF2B5EF4-FFF2-40B4-BE49-F238E27FC236}">
                <a16:creationId xmlns:a16="http://schemas.microsoft.com/office/drawing/2014/main" id="{6F3694A9-E4BC-40F8-9825-598425AB2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4473575"/>
            <a:ext cx="3430587" cy="139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>
                <a:srgbClr val="CC0000"/>
              </a:buClr>
            </a:pPr>
            <a:r>
              <a:rPr lang="uk-UA" altLang="uk-UA" sz="1400" b="1">
                <a:solidFill>
                  <a:schemeClr val="accent2"/>
                </a:solidFill>
              </a:rPr>
              <a:t>Сюрфактант</a:t>
            </a:r>
            <a:r>
              <a:rPr lang="en-GB" altLang="uk-UA" sz="1400"/>
              <a:t> </a:t>
            </a:r>
            <a:r>
              <a:rPr lang="uk-UA" altLang="uk-UA" sz="1400"/>
              <a:t>посилює</a:t>
            </a:r>
            <a:r>
              <a:rPr lang="en-GB" altLang="uk-UA" sz="1400"/>
              <a:t> </a:t>
            </a:r>
            <a:r>
              <a:rPr lang="uk-UA" altLang="uk-UA" sz="1400"/>
              <a:t>прилипання</a:t>
            </a:r>
            <a:r>
              <a:rPr lang="en-GB" altLang="uk-UA" sz="1400"/>
              <a:t> </a:t>
            </a:r>
            <a:r>
              <a:rPr lang="uk-UA" altLang="uk-UA" sz="1400"/>
              <a:t>і</a:t>
            </a:r>
            <a:r>
              <a:rPr lang="en-GB" altLang="uk-UA" sz="1400"/>
              <a:t> </a:t>
            </a:r>
            <a:r>
              <a:rPr lang="uk-UA" altLang="uk-UA" sz="1400"/>
              <a:t>розтікання</a:t>
            </a:r>
            <a:r>
              <a:rPr lang="en-GB" altLang="uk-UA" sz="1400"/>
              <a:t> </a:t>
            </a:r>
            <a:r>
              <a:rPr lang="uk-UA" altLang="uk-UA" sz="1400"/>
              <a:t>на поверхні – рослини і комахи</a:t>
            </a:r>
            <a:r>
              <a:rPr lang="en-GB" altLang="uk-UA" sz="1400"/>
              <a:t>. </a:t>
            </a:r>
            <a:r>
              <a:rPr lang="uk-UA" altLang="uk-UA" sz="1400"/>
              <a:t>Д.Р</a:t>
            </a:r>
            <a:r>
              <a:rPr lang="en-GB" altLang="uk-UA" sz="1400"/>
              <a:t>. </a:t>
            </a:r>
            <a:r>
              <a:rPr lang="uk-UA" altLang="uk-UA" sz="1400"/>
              <a:t>утримується на поверхні міцніше</a:t>
            </a:r>
            <a:r>
              <a:rPr lang="en-GB" altLang="uk-UA" sz="1400"/>
              <a:t>. </a:t>
            </a:r>
          </a:p>
          <a:p>
            <a:pPr eaLnBrk="1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>
                <a:srgbClr val="CC0000"/>
              </a:buClr>
            </a:pPr>
            <a:endParaRPr lang="en-GB" altLang="uk-UA" sz="1400"/>
          </a:p>
        </p:txBody>
      </p:sp>
      <p:sp>
        <p:nvSpPr>
          <p:cNvPr id="22543" name="Rectangle 53">
            <a:extLst>
              <a:ext uri="{FF2B5EF4-FFF2-40B4-BE49-F238E27FC236}">
                <a16:creationId xmlns:a16="http://schemas.microsoft.com/office/drawing/2014/main" id="{C68A195D-6A17-4B77-89F5-006E0BAF7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744789"/>
            <a:ext cx="3430588" cy="15271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uk-UA"/>
          </a:p>
        </p:txBody>
      </p:sp>
      <p:sp>
        <p:nvSpPr>
          <p:cNvPr id="22544" name="Line 54">
            <a:extLst>
              <a:ext uri="{FF2B5EF4-FFF2-40B4-BE49-F238E27FC236}">
                <a16:creationId xmlns:a16="http://schemas.microsoft.com/office/drawing/2014/main" id="{B215DAAB-7072-43C4-95FC-0E4C194BF466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7700" y="3249613"/>
            <a:ext cx="0" cy="925512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grpSp>
        <p:nvGrpSpPr>
          <p:cNvPr id="22545" name="Group 55">
            <a:extLst>
              <a:ext uri="{FF2B5EF4-FFF2-40B4-BE49-F238E27FC236}">
                <a16:creationId xmlns:a16="http://schemas.microsoft.com/office/drawing/2014/main" id="{9F878ADE-A9A1-45B7-8837-F2F7EE881F2D}"/>
              </a:ext>
            </a:extLst>
          </p:cNvPr>
          <p:cNvGrpSpPr>
            <a:grpSpLocks/>
          </p:cNvGrpSpPr>
          <p:nvPr/>
        </p:nvGrpSpPr>
        <p:grpSpPr bwMode="auto">
          <a:xfrm>
            <a:off x="6888164" y="3373438"/>
            <a:ext cx="935037" cy="406400"/>
            <a:chOff x="3704" y="2907"/>
            <a:chExt cx="589" cy="256"/>
          </a:xfrm>
        </p:grpSpPr>
        <p:grpSp>
          <p:nvGrpSpPr>
            <p:cNvPr id="22567" name="Group 56">
              <a:extLst>
                <a:ext uri="{FF2B5EF4-FFF2-40B4-BE49-F238E27FC236}">
                  <a16:creationId xmlns:a16="http://schemas.microsoft.com/office/drawing/2014/main" id="{878C72F9-EEA7-4240-8A9D-5C9E54849C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04" y="2998"/>
              <a:ext cx="589" cy="165"/>
              <a:chOff x="93" y="3446"/>
              <a:chExt cx="589" cy="165"/>
            </a:xfrm>
          </p:grpSpPr>
          <p:sp>
            <p:nvSpPr>
              <p:cNvPr id="22571" name="Line 57">
                <a:extLst>
                  <a:ext uri="{FF2B5EF4-FFF2-40B4-BE49-F238E27FC236}">
                    <a16:creationId xmlns:a16="http://schemas.microsoft.com/office/drawing/2014/main" id="{6FDBC2F2-F7A5-4A36-8D01-1345571C4C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56489" flipV="1">
                <a:off x="99" y="3446"/>
                <a:ext cx="577" cy="165"/>
              </a:xfrm>
              <a:prstGeom prst="line">
                <a:avLst/>
              </a:prstGeom>
              <a:noFill/>
              <a:ln w="5715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572" name="Line 58">
                <a:extLst>
                  <a:ext uri="{FF2B5EF4-FFF2-40B4-BE49-F238E27FC236}">
                    <a16:creationId xmlns:a16="http://schemas.microsoft.com/office/drawing/2014/main" id="{558848BD-AF98-4B63-86C5-ED2EC747A6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56489">
                <a:off x="93" y="3472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573" name="Line 59">
                <a:extLst>
                  <a:ext uri="{FF2B5EF4-FFF2-40B4-BE49-F238E27FC236}">
                    <a16:creationId xmlns:a16="http://schemas.microsoft.com/office/drawing/2014/main" id="{2BFDD668-F140-40DA-9B3C-C7F4DA1BB9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56489">
                <a:off x="189" y="3471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574" name="Line 60">
                <a:extLst>
                  <a:ext uri="{FF2B5EF4-FFF2-40B4-BE49-F238E27FC236}">
                    <a16:creationId xmlns:a16="http://schemas.microsoft.com/office/drawing/2014/main" id="{F23487EA-E7A4-499F-B8F3-8188882564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56489">
                <a:off x="284" y="3472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575" name="Line 61">
                <a:extLst>
                  <a:ext uri="{FF2B5EF4-FFF2-40B4-BE49-F238E27FC236}">
                    <a16:creationId xmlns:a16="http://schemas.microsoft.com/office/drawing/2014/main" id="{17B7474F-458B-4C32-B5FC-384A2C9285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56489">
                <a:off x="377" y="3475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576" name="Line 62">
                <a:extLst>
                  <a:ext uri="{FF2B5EF4-FFF2-40B4-BE49-F238E27FC236}">
                    <a16:creationId xmlns:a16="http://schemas.microsoft.com/office/drawing/2014/main" id="{F3478701-B325-44FC-BA12-147AC47C3B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56489">
                <a:off x="472" y="3472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577" name="Line 63">
                <a:extLst>
                  <a:ext uri="{FF2B5EF4-FFF2-40B4-BE49-F238E27FC236}">
                    <a16:creationId xmlns:a16="http://schemas.microsoft.com/office/drawing/2014/main" id="{29172782-82FC-4812-8129-011DF21961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56489">
                <a:off x="567" y="3475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578" name="Line 64">
                <a:extLst>
                  <a:ext uri="{FF2B5EF4-FFF2-40B4-BE49-F238E27FC236}">
                    <a16:creationId xmlns:a16="http://schemas.microsoft.com/office/drawing/2014/main" id="{5D3F09B4-066D-4634-95FB-DADCC5141B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56489">
                <a:off x="669" y="3477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</p:grpSp>
        <p:sp>
          <p:nvSpPr>
            <p:cNvPr id="22568" name="AutoShape 65" descr="Große Konfetti">
              <a:extLst>
                <a:ext uri="{FF2B5EF4-FFF2-40B4-BE49-F238E27FC236}">
                  <a16:creationId xmlns:a16="http://schemas.microsoft.com/office/drawing/2014/main" id="{76097950-FF4E-49DD-A9D5-2D1FFFA6A0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773" y="2931"/>
              <a:ext cx="136" cy="136"/>
            </a:xfrm>
            <a:prstGeom prst="irregularSeal2">
              <a:avLst/>
            </a:prstGeom>
            <a:pattFill prst="lgConfetti">
              <a:fgClr>
                <a:srgbClr val="FFFF00"/>
              </a:fgClr>
              <a:bgClr>
                <a:srgbClr val="CC0000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uk-UA"/>
            </a:p>
          </p:txBody>
        </p:sp>
        <p:sp>
          <p:nvSpPr>
            <p:cNvPr id="22569" name="AutoShape 66" descr="Große Konfetti">
              <a:extLst>
                <a:ext uri="{FF2B5EF4-FFF2-40B4-BE49-F238E27FC236}">
                  <a16:creationId xmlns:a16="http://schemas.microsoft.com/office/drawing/2014/main" id="{EBF00419-2A8D-4455-9A82-294358851B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181710">
              <a:off x="3919" y="2907"/>
              <a:ext cx="136" cy="136"/>
            </a:xfrm>
            <a:prstGeom prst="irregularSeal2">
              <a:avLst/>
            </a:prstGeom>
            <a:pattFill prst="lgConfetti">
              <a:fgClr>
                <a:srgbClr val="FFFF00"/>
              </a:fgClr>
              <a:bgClr>
                <a:srgbClr val="CC0000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uk-UA"/>
            </a:p>
          </p:txBody>
        </p:sp>
        <p:sp>
          <p:nvSpPr>
            <p:cNvPr id="22570" name="AutoShape 67" descr="Große Konfetti">
              <a:extLst>
                <a:ext uri="{FF2B5EF4-FFF2-40B4-BE49-F238E27FC236}">
                  <a16:creationId xmlns:a16="http://schemas.microsoft.com/office/drawing/2014/main" id="{DF8885F0-F390-4B67-A513-339F5F6DD1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256648">
              <a:off x="4136" y="2955"/>
              <a:ext cx="91" cy="90"/>
            </a:xfrm>
            <a:prstGeom prst="irregularSeal2">
              <a:avLst/>
            </a:prstGeom>
            <a:pattFill prst="lgConfetti">
              <a:fgClr>
                <a:srgbClr val="FFFF00"/>
              </a:fgClr>
              <a:bgClr>
                <a:srgbClr val="CC0000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uk-UA"/>
            </a:p>
          </p:txBody>
        </p:sp>
      </p:grpSp>
      <p:sp>
        <p:nvSpPr>
          <p:cNvPr id="22546" name="Text Box 68">
            <a:extLst>
              <a:ext uri="{FF2B5EF4-FFF2-40B4-BE49-F238E27FC236}">
                <a16:creationId xmlns:a16="http://schemas.microsoft.com/office/drawing/2014/main" id="{2163F86D-80E2-408C-A4A5-C98276A33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3" y="3889375"/>
            <a:ext cx="971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1400"/>
              <a:t>Стандарт</a:t>
            </a:r>
            <a:endParaRPr lang="en-GB" altLang="uk-UA" sz="1400"/>
          </a:p>
        </p:txBody>
      </p:sp>
      <p:sp>
        <p:nvSpPr>
          <p:cNvPr id="22547" name="Text Box 69">
            <a:extLst>
              <a:ext uri="{FF2B5EF4-FFF2-40B4-BE49-F238E27FC236}">
                <a16:creationId xmlns:a16="http://schemas.microsoft.com/office/drawing/2014/main" id="{3F0B18B9-3B42-4CA7-BA4C-0E9ECD482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5" y="3889375"/>
            <a:ext cx="1379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1400"/>
              <a:t>Децис</a:t>
            </a:r>
            <a:r>
              <a:rPr lang="en-GB" altLang="uk-UA" sz="1400"/>
              <a:t> f</a:t>
            </a:r>
            <a:r>
              <a:rPr lang="uk-UA" altLang="uk-UA" sz="1400"/>
              <a:t>-ЛЮКС</a:t>
            </a:r>
            <a:endParaRPr lang="en-GB" altLang="uk-UA" sz="1400"/>
          </a:p>
        </p:txBody>
      </p:sp>
      <p:sp>
        <p:nvSpPr>
          <p:cNvPr id="22548" name="Text Box 70">
            <a:extLst>
              <a:ext uri="{FF2B5EF4-FFF2-40B4-BE49-F238E27FC236}">
                <a16:creationId xmlns:a16="http://schemas.microsoft.com/office/drawing/2014/main" id="{61D7919B-0A86-4A76-8B62-DD16E055D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8664" y="2852738"/>
            <a:ext cx="2395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1400"/>
              <a:t>Після</a:t>
            </a:r>
            <a:r>
              <a:rPr lang="en-GB" altLang="uk-UA" sz="1400"/>
              <a:t> </a:t>
            </a:r>
            <a:r>
              <a:rPr lang="uk-UA" altLang="uk-UA" sz="1400"/>
              <a:t>випаровування</a:t>
            </a:r>
            <a:r>
              <a:rPr lang="en-GB" altLang="uk-UA" sz="1400"/>
              <a:t> </a:t>
            </a:r>
            <a:r>
              <a:rPr lang="uk-UA" altLang="uk-UA" sz="1400"/>
              <a:t>води</a:t>
            </a:r>
            <a:endParaRPr lang="en-GB" altLang="uk-UA" sz="1400"/>
          </a:p>
        </p:txBody>
      </p:sp>
      <p:sp>
        <p:nvSpPr>
          <p:cNvPr id="22549" name="Text Box 71">
            <a:extLst>
              <a:ext uri="{FF2B5EF4-FFF2-40B4-BE49-F238E27FC236}">
                <a16:creationId xmlns:a16="http://schemas.microsoft.com/office/drawing/2014/main" id="{A065233C-8BB9-4832-8DB4-70A60414F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437063"/>
            <a:ext cx="3430588" cy="190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>
                <a:srgbClr val="CC0000"/>
              </a:buClr>
            </a:pPr>
            <a:r>
              <a:rPr lang="uk-UA" altLang="uk-UA" sz="1400" b="1">
                <a:solidFill>
                  <a:schemeClr val="accent2"/>
                </a:solidFill>
              </a:rPr>
              <a:t>Гумектант</a:t>
            </a:r>
            <a:r>
              <a:rPr lang="en-GB" altLang="uk-UA" sz="1400"/>
              <a:t> </a:t>
            </a:r>
            <a:r>
              <a:rPr lang="uk-UA" altLang="uk-UA" sz="1400"/>
              <a:t>– зволожуючий</a:t>
            </a:r>
            <a:r>
              <a:rPr lang="en-GB" altLang="uk-UA" sz="1400"/>
              <a:t> </a:t>
            </a:r>
            <a:r>
              <a:rPr lang="uk-UA" altLang="uk-UA" sz="1400"/>
              <a:t>агент, який </a:t>
            </a:r>
            <a:r>
              <a:rPr lang="en-GB" altLang="uk-UA" sz="1400"/>
              <a:t> </a:t>
            </a:r>
            <a:r>
              <a:rPr lang="uk-UA" altLang="uk-UA" sz="1400"/>
              <a:t>“зберігає”</a:t>
            </a:r>
            <a:r>
              <a:rPr lang="en-GB" altLang="uk-UA" sz="1400"/>
              <a:t> </a:t>
            </a:r>
            <a:r>
              <a:rPr lang="uk-UA" altLang="uk-UA" sz="1400"/>
              <a:t>діючу речовину</a:t>
            </a:r>
            <a:r>
              <a:rPr lang="en-GB" altLang="uk-UA" sz="1400"/>
              <a:t> </a:t>
            </a:r>
            <a:r>
              <a:rPr lang="uk-UA" altLang="uk-UA" sz="1400"/>
              <a:t>в аморфному</a:t>
            </a:r>
            <a:r>
              <a:rPr lang="en-GB" altLang="uk-UA" sz="1400"/>
              <a:t> </a:t>
            </a:r>
            <a:r>
              <a:rPr lang="uk-UA" altLang="uk-UA" sz="1400"/>
              <a:t>гелеподібному стані</a:t>
            </a:r>
            <a:r>
              <a:rPr lang="en-GB" altLang="uk-UA" sz="1400"/>
              <a:t>. </a:t>
            </a:r>
          </a:p>
          <a:p>
            <a:pPr eaLnBrk="1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>
                <a:srgbClr val="CC0000"/>
              </a:buClr>
            </a:pPr>
            <a:r>
              <a:rPr lang="uk-UA" altLang="uk-UA" sz="1400"/>
              <a:t>Пиретроїди</a:t>
            </a:r>
            <a:r>
              <a:rPr lang="en-GB" altLang="uk-UA" sz="1400"/>
              <a:t> </a:t>
            </a:r>
            <a:r>
              <a:rPr lang="uk-UA" altLang="uk-UA" sz="1400"/>
              <a:t>більш активні</a:t>
            </a:r>
            <a:r>
              <a:rPr lang="en-GB" altLang="uk-UA" sz="1400"/>
              <a:t> </a:t>
            </a:r>
            <a:r>
              <a:rPr lang="uk-UA" altLang="uk-UA" sz="1400"/>
              <a:t>у</a:t>
            </a:r>
            <a:r>
              <a:rPr lang="en-GB" altLang="uk-UA" sz="1400"/>
              <a:t> </a:t>
            </a:r>
            <a:r>
              <a:rPr lang="uk-UA" altLang="uk-UA" sz="1400"/>
              <a:t>гелеподібному</a:t>
            </a:r>
            <a:r>
              <a:rPr lang="en-GB" altLang="uk-UA" sz="1400"/>
              <a:t> </a:t>
            </a:r>
            <a:r>
              <a:rPr lang="uk-UA" altLang="uk-UA" sz="1400"/>
              <a:t>вигляді</a:t>
            </a:r>
            <a:r>
              <a:rPr lang="en-GB" altLang="uk-UA" sz="1400"/>
              <a:t>, </a:t>
            </a:r>
            <a:r>
              <a:rPr lang="uk-UA" altLang="uk-UA" sz="1400"/>
              <a:t>у порівнянні з</a:t>
            </a:r>
            <a:r>
              <a:rPr lang="en-GB" altLang="uk-UA" sz="1400"/>
              <a:t> </a:t>
            </a:r>
            <a:r>
              <a:rPr lang="uk-UA" altLang="uk-UA" sz="1400"/>
              <a:t>кристалічною</a:t>
            </a:r>
            <a:r>
              <a:rPr lang="en-GB" altLang="uk-UA" sz="1400"/>
              <a:t> </a:t>
            </a:r>
            <a:r>
              <a:rPr lang="uk-UA" altLang="uk-UA" sz="1400"/>
              <a:t>формою</a:t>
            </a:r>
            <a:r>
              <a:rPr lang="en-GB" altLang="uk-UA" sz="1400"/>
              <a:t> </a:t>
            </a:r>
            <a:r>
              <a:rPr lang="uk-UA" altLang="uk-UA" sz="1400"/>
              <a:t>традиційних формуляцій</a:t>
            </a:r>
            <a:r>
              <a:rPr lang="en-US" altLang="uk-UA" sz="1400"/>
              <a:t> SC</a:t>
            </a:r>
            <a:r>
              <a:rPr lang="en-GB" altLang="uk-UA" sz="1400"/>
              <a:t> </a:t>
            </a:r>
            <a:r>
              <a:rPr lang="uk-UA" altLang="uk-UA" sz="1400"/>
              <a:t>і</a:t>
            </a:r>
            <a:r>
              <a:rPr lang="en-GB" altLang="uk-UA" sz="1400"/>
              <a:t> WG </a:t>
            </a:r>
          </a:p>
        </p:txBody>
      </p:sp>
      <p:grpSp>
        <p:nvGrpSpPr>
          <p:cNvPr id="22550" name="Group 72">
            <a:extLst>
              <a:ext uri="{FF2B5EF4-FFF2-40B4-BE49-F238E27FC236}">
                <a16:creationId xmlns:a16="http://schemas.microsoft.com/office/drawing/2014/main" id="{3697494D-0489-416A-AB08-CDF502FC991E}"/>
              </a:ext>
            </a:extLst>
          </p:cNvPr>
          <p:cNvGrpSpPr>
            <a:grpSpLocks/>
          </p:cNvGrpSpPr>
          <p:nvPr/>
        </p:nvGrpSpPr>
        <p:grpSpPr bwMode="auto">
          <a:xfrm>
            <a:off x="8670925" y="3455988"/>
            <a:ext cx="935038" cy="323850"/>
            <a:chOff x="4514" y="2183"/>
            <a:chExt cx="589" cy="204"/>
          </a:xfrm>
        </p:grpSpPr>
        <p:grpSp>
          <p:nvGrpSpPr>
            <p:cNvPr id="22552" name="Group 73">
              <a:extLst>
                <a:ext uri="{FF2B5EF4-FFF2-40B4-BE49-F238E27FC236}">
                  <a16:creationId xmlns:a16="http://schemas.microsoft.com/office/drawing/2014/main" id="{908097F3-1F40-4073-8DFC-B18C59EE4E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4" y="2208"/>
              <a:ext cx="589" cy="179"/>
              <a:chOff x="769" y="3433"/>
              <a:chExt cx="589" cy="179"/>
            </a:xfrm>
          </p:grpSpPr>
          <p:sp>
            <p:nvSpPr>
              <p:cNvPr id="22555" name="Line 74">
                <a:extLst>
                  <a:ext uri="{FF2B5EF4-FFF2-40B4-BE49-F238E27FC236}">
                    <a16:creationId xmlns:a16="http://schemas.microsoft.com/office/drawing/2014/main" id="{8ADA1F74-5E36-4CFF-B2CE-96D6CC8A20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56489" flipV="1">
                <a:off x="775" y="3447"/>
                <a:ext cx="577" cy="165"/>
              </a:xfrm>
              <a:prstGeom prst="line">
                <a:avLst/>
              </a:prstGeom>
              <a:noFill/>
              <a:ln w="5715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556" name="Line 75">
                <a:extLst>
                  <a:ext uri="{FF2B5EF4-FFF2-40B4-BE49-F238E27FC236}">
                    <a16:creationId xmlns:a16="http://schemas.microsoft.com/office/drawing/2014/main" id="{95EF30D5-6C39-4219-B93B-D99DCDAC32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56489">
                <a:off x="769" y="3473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557" name="Line 76">
                <a:extLst>
                  <a:ext uri="{FF2B5EF4-FFF2-40B4-BE49-F238E27FC236}">
                    <a16:creationId xmlns:a16="http://schemas.microsoft.com/office/drawing/2014/main" id="{5B6FB5FC-CE25-4A49-AF99-23F99B8C91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56489">
                <a:off x="869" y="3472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558" name="Line 77">
                <a:extLst>
                  <a:ext uri="{FF2B5EF4-FFF2-40B4-BE49-F238E27FC236}">
                    <a16:creationId xmlns:a16="http://schemas.microsoft.com/office/drawing/2014/main" id="{D228FEA8-C497-4F98-B262-59BB8FA3A9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56489">
                <a:off x="964" y="3473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559" name="Line 78">
                <a:extLst>
                  <a:ext uri="{FF2B5EF4-FFF2-40B4-BE49-F238E27FC236}">
                    <a16:creationId xmlns:a16="http://schemas.microsoft.com/office/drawing/2014/main" id="{64571F18-923B-4B13-8080-F4221DC29E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56489">
                <a:off x="1057" y="3476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560" name="Line 79">
                <a:extLst>
                  <a:ext uri="{FF2B5EF4-FFF2-40B4-BE49-F238E27FC236}">
                    <a16:creationId xmlns:a16="http://schemas.microsoft.com/office/drawing/2014/main" id="{BFD8B31C-52CC-47FD-ACCE-0DCB74C3BD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56489">
                <a:off x="1152" y="3473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561" name="Line 80">
                <a:extLst>
                  <a:ext uri="{FF2B5EF4-FFF2-40B4-BE49-F238E27FC236}">
                    <a16:creationId xmlns:a16="http://schemas.microsoft.com/office/drawing/2014/main" id="{CF1DFA16-297D-446E-8E0C-07C8CC9B81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56489">
                <a:off x="1247" y="3476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562" name="Line 81">
                <a:extLst>
                  <a:ext uri="{FF2B5EF4-FFF2-40B4-BE49-F238E27FC236}">
                    <a16:creationId xmlns:a16="http://schemas.microsoft.com/office/drawing/2014/main" id="{035F765E-A09C-4A29-BF15-1879C4ECD7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56489">
                <a:off x="1345" y="3478"/>
                <a:ext cx="13" cy="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563" name="Rectangle 82" descr="Große Konfetti">
                <a:extLst>
                  <a:ext uri="{FF2B5EF4-FFF2-40B4-BE49-F238E27FC236}">
                    <a16:creationId xmlns:a16="http://schemas.microsoft.com/office/drawing/2014/main" id="{66FBECBA-A4E4-43F7-A554-0D7B95C26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6489" flipV="1">
                <a:off x="890" y="3433"/>
                <a:ext cx="61" cy="70"/>
              </a:xfrm>
              <a:prstGeom prst="rect">
                <a:avLst/>
              </a:prstGeom>
              <a:pattFill prst="lgConfetti">
                <a:fgClr>
                  <a:srgbClr val="FFFF00"/>
                </a:fgClr>
                <a:bgClr>
                  <a:srgbClr val="CC0000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uk-UA"/>
              </a:p>
            </p:txBody>
          </p:sp>
          <p:sp>
            <p:nvSpPr>
              <p:cNvPr id="22564" name="Rectangle 83" descr="Große Konfetti">
                <a:extLst>
                  <a:ext uri="{FF2B5EF4-FFF2-40B4-BE49-F238E27FC236}">
                    <a16:creationId xmlns:a16="http://schemas.microsoft.com/office/drawing/2014/main" id="{BC8D3CD7-C416-44AE-99D6-9C0F10143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6489" flipV="1">
                <a:off x="986" y="3434"/>
                <a:ext cx="61" cy="70"/>
              </a:xfrm>
              <a:prstGeom prst="rect">
                <a:avLst/>
              </a:prstGeom>
              <a:pattFill prst="lgConfetti">
                <a:fgClr>
                  <a:srgbClr val="FFFF00"/>
                </a:fgClr>
                <a:bgClr>
                  <a:srgbClr val="CC0000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uk-UA"/>
              </a:p>
            </p:txBody>
          </p:sp>
          <p:sp>
            <p:nvSpPr>
              <p:cNvPr id="22565" name="Rectangle 84" descr="Große Konfetti">
                <a:extLst>
                  <a:ext uri="{FF2B5EF4-FFF2-40B4-BE49-F238E27FC236}">
                    <a16:creationId xmlns:a16="http://schemas.microsoft.com/office/drawing/2014/main" id="{A5538718-4533-44D4-8F10-F1723C6EE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6489" flipV="1">
                <a:off x="1080" y="3436"/>
                <a:ext cx="61" cy="70"/>
              </a:xfrm>
              <a:prstGeom prst="rect">
                <a:avLst/>
              </a:prstGeom>
              <a:pattFill prst="lgConfetti">
                <a:fgClr>
                  <a:srgbClr val="FFFF00"/>
                </a:fgClr>
                <a:bgClr>
                  <a:srgbClr val="CC0000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uk-UA"/>
              </a:p>
            </p:txBody>
          </p:sp>
          <p:sp>
            <p:nvSpPr>
              <p:cNvPr id="22566" name="Rectangle 85" descr="Große Konfetti">
                <a:extLst>
                  <a:ext uri="{FF2B5EF4-FFF2-40B4-BE49-F238E27FC236}">
                    <a16:creationId xmlns:a16="http://schemas.microsoft.com/office/drawing/2014/main" id="{9EA2282F-47F2-4C1F-9045-F0DBFDFC3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6489" flipV="1">
                <a:off x="1180" y="3436"/>
                <a:ext cx="61" cy="70"/>
              </a:xfrm>
              <a:prstGeom prst="rect">
                <a:avLst/>
              </a:prstGeom>
              <a:pattFill prst="lgConfetti">
                <a:fgClr>
                  <a:srgbClr val="FFFF00"/>
                </a:fgClr>
                <a:bgClr>
                  <a:srgbClr val="CC0000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uk-UA"/>
              </a:p>
            </p:txBody>
          </p:sp>
        </p:grpSp>
        <p:sp>
          <p:nvSpPr>
            <p:cNvPr id="22553" name="Rectangle 86" descr="Große Konfetti">
              <a:extLst>
                <a:ext uri="{FF2B5EF4-FFF2-40B4-BE49-F238E27FC236}">
                  <a16:creationId xmlns:a16="http://schemas.microsoft.com/office/drawing/2014/main" id="{94F1D13E-6C73-444D-A27B-6BAAD454F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" y="2200"/>
              <a:ext cx="351" cy="45"/>
            </a:xfrm>
            <a:prstGeom prst="rect">
              <a:avLst/>
            </a:prstGeom>
            <a:pattFill prst="lgConfetti">
              <a:fgClr>
                <a:srgbClr val="FFFF00"/>
              </a:fgClr>
              <a:bgClr>
                <a:srgbClr val="CC0000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uk-UA"/>
            </a:p>
          </p:txBody>
        </p:sp>
        <p:sp>
          <p:nvSpPr>
            <p:cNvPr id="22554" name="Line 87">
              <a:extLst>
                <a:ext uri="{FF2B5EF4-FFF2-40B4-BE49-F238E27FC236}">
                  <a16:creationId xmlns:a16="http://schemas.microsoft.com/office/drawing/2014/main" id="{0A3EA3BB-9120-4B4D-B13B-7E51EFC914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183"/>
              <a:ext cx="318" cy="0"/>
            </a:xfrm>
            <a:prstGeom prst="line">
              <a:avLst/>
            </a:prstGeom>
            <a:noFill/>
            <a:ln w="28575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2551" name="Rectangle 88">
            <a:extLst>
              <a:ext uri="{FF2B5EF4-FFF2-40B4-BE49-F238E27FC236}">
                <a16:creationId xmlns:a16="http://schemas.microsoft.com/office/drawing/2014/main" id="{1B8AE890-7FE1-40BE-B3F4-E1696ACCF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62932" y="862728"/>
            <a:ext cx="7508875" cy="576263"/>
          </a:xfrm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vert="horz" lIns="0" tIns="0" rIns="0" bIns="0" rtlCol="0" anchor="b">
            <a:normAutofit fontScale="90000"/>
          </a:bodyPr>
          <a:lstStyle/>
          <a:p>
            <a:pPr eaLnBrk="1" hangingPunct="1"/>
            <a:r>
              <a:rPr lang="uk-UA" altLang="uk-UA" dirty="0" err="1"/>
              <a:t>Децис</a:t>
            </a:r>
            <a:r>
              <a:rPr lang="en-GB" altLang="uk-UA" dirty="0"/>
              <a:t> f</a:t>
            </a:r>
            <a:r>
              <a:rPr lang="uk-UA" altLang="uk-UA" dirty="0"/>
              <a:t>-ЛЮКС</a:t>
            </a:r>
            <a:r>
              <a:rPr lang="en-GB" altLang="uk-UA" dirty="0"/>
              <a:t> </a:t>
            </a:r>
            <a:br>
              <a:rPr lang="en-GB" altLang="uk-UA" dirty="0"/>
            </a:br>
            <a:r>
              <a:rPr lang="en-GB" altLang="uk-UA" dirty="0"/>
              <a:t> </a:t>
            </a:r>
            <a:r>
              <a:rPr lang="uk-UA" altLang="uk-UA" dirty="0"/>
              <a:t>“Активний”</a:t>
            </a:r>
            <a:r>
              <a:rPr lang="en-GB" altLang="uk-UA" dirty="0"/>
              <a:t> </a:t>
            </a:r>
            <a:r>
              <a:rPr lang="uk-UA" altLang="uk-UA" dirty="0"/>
              <a:t>концентрат</a:t>
            </a:r>
            <a:r>
              <a:rPr lang="en-GB" altLang="uk-UA" dirty="0"/>
              <a:t> </a:t>
            </a:r>
            <a:r>
              <a:rPr lang="uk-UA" altLang="uk-UA" dirty="0"/>
              <a:t>емульсії</a:t>
            </a:r>
            <a:endParaRPr lang="en-GB" altLang="uk-UA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>
            <a:extLst>
              <a:ext uri="{FF2B5EF4-FFF2-40B4-BE49-F238E27FC236}">
                <a16:creationId xmlns:a16="http://schemas.microsoft.com/office/drawing/2014/main" id="{D26422BD-2EBD-45D7-84E4-FDBFAB652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9" y="1801813"/>
            <a:ext cx="2320925" cy="4506912"/>
          </a:xfrm>
          <a:prstGeom prst="roundRect">
            <a:avLst>
              <a:gd name="adj" fmla="val 3264"/>
            </a:avLst>
          </a:prstGeom>
          <a:solidFill>
            <a:srgbClr val="EAEAEA"/>
          </a:solidFill>
          <a:ln w="9525" algn="ctr">
            <a:solidFill>
              <a:schemeClr val="bg2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uk-UA"/>
          </a:p>
        </p:txBody>
      </p:sp>
      <p:pic>
        <p:nvPicPr>
          <p:cNvPr id="184323" name="Picture 3" descr="Radiogram 01">
            <a:extLst>
              <a:ext uri="{FF2B5EF4-FFF2-40B4-BE49-F238E27FC236}">
                <a16:creationId xmlns:a16="http://schemas.microsoft.com/office/drawing/2014/main" id="{7341FD95-E273-4297-9DB8-E11E1BA00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1" y="2312988"/>
            <a:ext cx="1655763" cy="17272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4" name="Picture 4" descr="Radiogram 02">
            <a:extLst>
              <a:ext uri="{FF2B5EF4-FFF2-40B4-BE49-F238E27FC236}">
                <a16:creationId xmlns:a16="http://schemas.microsoft.com/office/drawing/2014/main" id="{B99B3601-BA57-4AE6-896B-2D2DB22AE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1" y="4178300"/>
            <a:ext cx="1655763" cy="17272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AutoShape 5">
            <a:extLst>
              <a:ext uri="{FF2B5EF4-FFF2-40B4-BE49-F238E27FC236}">
                <a16:creationId xmlns:a16="http://schemas.microsoft.com/office/drawing/2014/main" id="{1637F7FA-D131-4DFC-AA9D-F9FFA5A98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801813"/>
            <a:ext cx="6027738" cy="4506912"/>
          </a:xfrm>
          <a:prstGeom prst="roundRect">
            <a:avLst>
              <a:gd name="adj" fmla="val 3264"/>
            </a:avLst>
          </a:prstGeom>
          <a:solidFill>
            <a:srgbClr val="EAEAEA"/>
          </a:solidFill>
          <a:ln w="9525" algn="ctr">
            <a:solidFill>
              <a:schemeClr val="bg2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uk-UA"/>
          </a:p>
        </p:txBody>
      </p:sp>
      <p:pic>
        <p:nvPicPr>
          <p:cNvPr id="23558" name="Picture 6" descr="Chart_Slide_37">
            <a:extLst>
              <a:ext uri="{FF2B5EF4-FFF2-40B4-BE49-F238E27FC236}">
                <a16:creationId xmlns:a16="http://schemas.microsoft.com/office/drawing/2014/main" id="{14CB1130-2B0B-4219-B0DC-63F30BB62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1" y="2251075"/>
            <a:ext cx="4308475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7">
            <a:extLst>
              <a:ext uri="{FF2B5EF4-FFF2-40B4-BE49-F238E27FC236}">
                <a16:creationId xmlns:a16="http://schemas.microsoft.com/office/drawing/2014/main" id="{DB68D3C5-146A-4A2F-BBA5-BCFA236ABC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4" y="260351"/>
            <a:ext cx="7508875" cy="5762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uk-UA" dirty="0" err="1"/>
              <a:t>Децис</a:t>
            </a:r>
            <a:r>
              <a:rPr lang="en-GB" altLang="uk-UA" dirty="0"/>
              <a:t> f-ЛЮКС  </a:t>
            </a:r>
            <a:br>
              <a:rPr lang="en-GB" altLang="uk-UA" dirty="0"/>
            </a:br>
            <a:r>
              <a:rPr lang="uk-UA" altLang="uk-UA" dirty="0"/>
              <a:t>проникнення в комаху</a:t>
            </a:r>
            <a:r>
              <a:rPr lang="en-GB" altLang="uk-UA" dirty="0"/>
              <a:t> </a:t>
            </a:r>
            <a:r>
              <a:rPr lang="uk-UA" altLang="uk-UA" dirty="0"/>
              <a:t>набагато</a:t>
            </a:r>
            <a:r>
              <a:rPr lang="en-GB" altLang="uk-UA" dirty="0"/>
              <a:t> </a:t>
            </a:r>
            <a:r>
              <a:rPr lang="uk-UA" altLang="uk-UA" dirty="0"/>
              <a:t>швидше</a:t>
            </a:r>
            <a:endParaRPr lang="en-GB" altLang="uk-UA" dirty="0"/>
          </a:p>
        </p:txBody>
      </p:sp>
      <p:sp>
        <p:nvSpPr>
          <p:cNvPr id="23560" name="AutoShape 8">
            <a:extLst>
              <a:ext uri="{FF2B5EF4-FFF2-40B4-BE49-F238E27FC236}">
                <a16:creationId xmlns:a16="http://schemas.microsoft.com/office/drawing/2014/main" id="{DA00F3F3-82B4-48E5-BDCE-BA89918BB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628776"/>
            <a:ext cx="6027738" cy="360363"/>
          </a:xfrm>
          <a:prstGeom prst="roundRect">
            <a:avLst>
              <a:gd name="adj" fmla="val 28194"/>
            </a:avLst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>
                <a:solidFill>
                  <a:schemeClr val="bg1"/>
                </a:solidFill>
              </a:rPr>
              <a:t>Проникнення</a:t>
            </a:r>
            <a:r>
              <a:rPr lang="en-GB" altLang="uk-UA">
                <a:solidFill>
                  <a:schemeClr val="bg1"/>
                </a:solidFill>
              </a:rPr>
              <a:t> </a:t>
            </a:r>
            <a:r>
              <a:rPr lang="uk-UA" altLang="uk-UA">
                <a:solidFill>
                  <a:schemeClr val="bg1"/>
                </a:solidFill>
              </a:rPr>
              <a:t>в</a:t>
            </a:r>
            <a:r>
              <a:rPr lang="en-GB" altLang="uk-UA">
                <a:solidFill>
                  <a:schemeClr val="bg1"/>
                </a:solidFill>
              </a:rPr>
              <a:t> </a:t>
            </a:r>
            <a:r>
              <a:rPr lang="en-GB" altLang="uk-UA" i="1">
                <a:solidFill>
                  <a:schemeClr val="bg1"/>
                </a:solidFill>
              </a:rPr>
              <a:t>Heliothis</a:t>
            </a:r>
            <a:r>
              <a:rPr lang="en-GB" altLang="uk-UA">
                <a:solidFill>
                  <a:schemeClr val="bg1"/>
                </a:solidFill>
              </a:rPr>
              <a:t> </a:t>
            </a:r>
            <a:r>
              <a:rPr lang="uk-UA" altLang="uk-UA">
                <a:solidFill>
                  <a:schemeClr val="bg1"/>
                </a:solidFill>
              </a:rPr>
              <a:t>краще</a:t>
            </a:r>
            <a:r>
              <a:rPr lang="en-GB" altLang="uk-UA">
                <a:solidFill>
                  <a:schemeClr val="bg1"/>
                </a:solidFill>
              </a:rPr>
              <a:t> </a:t>
            </a:r>
            <a:r>
              <a:rPr lang="uk-UA" altLang="uk-UA">
                <a:solidFill>
                  <a:schemeClr val="bg1"/>
                </a:solidFill>
              </a:rPr>
              <a:t>з</a:t>
            </a:r>
            <a:r>
              <a:rPr lang="en-GB" altLang="uk-UA">
                <a:solidFill>
                  <a:schemeClr val="bg1"/>
                </a:solidFill>
              </a:rPr>
              <a:t> </a:t>
            </a:r>
            <a:r>
              <a:rPr lang="uk-UA" altLang="uk-UA">
                <a:solidFill>
                  <a:schemeClr val="bg1"/>
                </a:solidFill>
              </a:rPr>
              <a:t>Децисом</a:t>
            </a:r>
            <a:r>
              <a:rPr lang="en-GB" altLang="uk-UA">
                <a:solidFill>
                  <a:schemeClr val="bg1"/>
                </a:solidFill>
              </a:rPr>
              <a:t> </a:t>
            </a:r>
            <a:r>
              <a:rPr lang="uk-UA" altLang="uk-UA">
                <a:solidFill>
                  <a:schemeClr val="bg1"/>
                </a:solidFill>
              </a:rPr>
              <a:t>-ЛЮКС</a:t>
            </a:r>
            <a:endParaRPr lang="en-GB" altLang="uk-UA">
              <a:solidFill>
                <a:schemeClr val="bg1"/>
              </a:solidFill>
            </a:endParaRPr>
          </a:p>
        </p:txBody>
      </p:sp>
      <p:sp>
        <p:nvSpPr>
          <p:cNvPr id="23561" name="AutoShape 9">
            <a:extLst>
              <a:ext uri="{FF2B5EF4-FFF2-40B4-BE49-F238E27FC236}">
                <a16:creationId xmlns:a16="http://schemas.microsoft.com/office/drawing/2014/main" id="{43012B31-E467-4DA7-A7CD-9199BA066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1628776"/>
            <a:ext cx="2284412" cy="360363"/>
          </a:xfrm>
          <a:prstGeom prst="roundRect">
            <a:avLst>
              <a:gd name="adj" fmla="val 28194"/>
            </a:avLst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r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uk-UA" sz="1200">
                <a:solidFill>
                  <a:schemeClr val="bg1"/>
                </a:solidFill>
              </a:rPr>
              <a:t>Стандарт</a:t>
            </a:r>
            <a:r>
              <a:rPr lang="en-GB" altLang="uk-UA" sz="1200">
                <a:solidFill>
                  <a:schemeClr val="bg1"/>
                </a:solidFill>
              </a:rPr>
              <a:t> EC </a:t>
            </a:r>
            <a:r>
              <a:rPr lang="ru-RU" altLang="uk-UA" sz="1200">
                <a:solidFill>
                  <a:schemeClr val="bg1"/>
                </a:solidFill>
              </a:rPr>
              <a:t>  </a:t>
            </a:r>
            <a:r>
              <a:rPr lang="en-GB" altLang="uk-UA" sz="1200">
                <a:solidFill>
                  <a:schemeClr val="bg1"/>
                </a:solidFill>
              </a:rPr>
              <a:t>   </a:t>
            </a:r>
            <a:r>
              <a:rPr lang="ru-RU" altLang="uk-UA" sz="1200">
                <a:solidFill>
                  <a:schemeClr val="bg1"/>
                </a:solidFill>
              </a:rPr>
              <a:t>Децис</a:t>
            </a:r>
            <a:r>
              <a:rPr lang="en-GB" altLang="uk-UA" sz="1200">
                <a:solidFill>
                  <a:schemeClr val="bg1"/>
                </a:solidFill>
              </a:rPr>
              <a:t> f</a:t>
            </a:r>
            <a:r>
              <a:rPr lang="ru-RU" altLang="uk-UA" sz="1200">
                <a:solidFill>
                  <a:schemeClr val="bg1"/>
                </a:solidFill>
              </a:rPr>
              <a:t>-ЛЮКС</a:t>
            </a:r>
            <a:endParaRPr lang="en-GB" altLang="uk-UA" sz="1200">
              <a:solidFill>
                <a:schemeClr val="bg1"/>
              </a:solidFill>
            </a:endParaRPr>
          </a:p>
        </p:txBody>
      </p:sp>
      <p:sp>
        <p:nvSpPr>
          <p:cNvPr id="23562" name="Rectangle 10">
            <a:extLst>
              <a:ext uri="{FF2B5EF4-FFF2-40B4-BE49-F238E27FC236}">
                <a16:creationId xmlns:a16="http://schemas.microsoft.com/office/drawing/2014/main" id="{C446506D-5397-406A-97C6-140E1990D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1" y="5891895"/>
            <a:ext cx="6022975" cy="41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 tIns="0" rIns="0" bIns="10800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1000"/>
              <a:t>Аналіз вмісту Дельтаметрину в гусеницях бавовняної совки через 24 години після обробки</a:t>
            </a:r>
            <a:r>
              <a:rPr lang="en-GB" altLang="uk-UA" sz="1000"/>
              <a:t> </a:t>
            </a:r>
            <a:br>
              <a:rPr lang="en-GB" altLang="uk-UA" sz="1000"/>
            </a:br>
            <a:r>
              <a:rPr lang="en-GB" altLang="uk-UA" sz="1000"/>
              <a:t>to Heliothis virescens (L4) (21°C)</a:t>
            </a:r>
          </a:p>
        </p:txBody>
      </p:sp>
      <p:sp>
        <p:nvSpPr>
          <p:cNvPr id="23563" name="Rectangle 11">
            <a:extLst>
              <a:ext uri="{FF2B5EF4-FFF2-40B4-BE49-F238E27FC236}">
                <a16:creationId xmlns:a16="http://schemas.microsoft.com/office/drawing/2014/main" id="{DD31AE97-FEC3-4EFF-812C-38739C8A7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350" y="6045783"/>
            <a:ext cx="1828800" cy="26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0800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uk-UA" sz="1000"/>
              <a:t>Рад</a:t>
            </a:r>
            <a:r>
              <a:rPr lang="uk-UA" altLang="uk-UA" sz="1000"/>
              <a:t>і</a:t>
            </a:r>
            <a:r>
              <a:rPr lang="ru-RU" altLang="uk-UA" sz="1000"/>
              <a:t>ограма вмісту д.р.</a:t>
            </a:r>
            <a:endParaRPr lang="en-GB" altLang="uk-UA" sz="1000"/>
          </a:p>
        </p:txBody>
      </p:sp>
      <p:sp>
        <p:nvSpPr>
          <p:cNvPr id="184332" name="Line 12">
            <a:extLst>
              <a:ext uri="{FF2B5EF4-FFF2-40B4-BE49-F238E27FC236}">
                <a16:creationId xmlns:a16="http://schemas.microsoft.com/office/drawing/2014/main" id="{EAA790AD-4780-4150-AAA2-9A0388E4D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9337675" y="1997076"/>
            <a:ext cx="0" cy="3916363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23565" name="Line 13">
            <a:extLst>
              <a:ext uri="{FF2B5EF4-FFF2-40B4-BE49-F238E27FC236}">
                <a16:creationId xmlns:a16="http://schemas.microsoft.com/office/drawing/2014/main" id="{410C9FDE-4F08-49F6-8236-95535BBCDA8B}"/>
              </a:ext>
            </a:extLst>
          </p:cNvPr>
          <p:cNvSpPr>
            <a:spLocks noChangeShapeType="1"/>
          </p:cNvSpPr>
          <p:nvPr/>
        </p:nvSpPr>
        <p:spPr bwMode="auto">
          <a:xfrm>
            <a:off x="9336088" y="1628776"/>
            <a:ext cx="0" cy="371475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84334" name="Freeform 14">
            <a:extLst>
              <a:ext uri="{FF2B5EF4-FFF2-40B4-BE49-F238E27FC236}">
                <a16:creationId xmlns:a16="http://schemas.microsoft.com/office/drawing/2014/main" id="{8281947F-2342-4ACC-AE30-6A08680305FD}"/>
              </a:ext>
            </a:extLst>
          </p:cNvPr>
          <p:cNvSpPr>
            <a:spLocks/>
          </p:cNvSpPr>
          <p:nvPr/>
        </p:nvSpPr>
        <p:spPr bwMode="auto">
          <a:xfrm>
            <a:off x="5675313" y="2622550"/>
            <a:ext cx="628650" cy="928688"/>
          </a:xfrm>
          <a:custGeom>
            <a:avLst/>
            <a:gdLst>
              <a:gd name="T0" fmla="*/ 0 w 324"/>
              <a:gd name="T1" fmla="*/ 2147483647 h 299"/>
              <a:gd name="T2" fmla="*/ 0 w 324"/>
              <a:gd name="T3" fmla="*/ 0 h 299"/>
              <a:gd name="T4" fmla="*/ 2147483647 w 324"/>
              <a:gd name="T5" fmla="*/ 0 h 299"/>
              <a:gd name="T6" fmla="*/ 2147483647 w 324"/>
              <a:gd name="T7" fmla="*/ 2147483647 h 29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24" h="299">
                <a:moveTo>
                  <a:pt x="0" y="297"/>
                </a:moveTo>
                <a:lnTo>
                  <a:pt x="0" y="0"/>
                </a:lnTo>
                <a:lnTo>
                  <a:pt x="324" y="0"/>
                </a:lnTo>
                <a:lnTo>
                  <a:pt x="324" y="299"/>
                </a:lnTo>
              </a:path>
            </a:pathLst>
          </a:custGeom>
          <a:solidFill>
            <a:schemeClr val="bg1">
              <a:alpha val="50195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84335" name="Text Box 15">
            <a:extLst>
              <a:ext uri="{FF2B5EF4-FFF2-40B4-BE49-F238E27FC236}">
                <a16:creationId xmlns:a16="http://schemas.microsoft.com/office/drawing/2014/main" id="{F82D717F-E563-4F8F-93FA-8FE9B5220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1026" y="2655176"/>
            <a:ext cx="676001" cy="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36000" rIns="72000" bIns="3600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uk-UA" sz="1600"/>
              <a:t>+</a:t>
            </a:r>
            <a:r>
              <a:rPr lang="en-GB" altLang="uk-UA" sz="1600" b="1"/>
              <a:t>52</a:t>
            </a:r>
            <a:r>
              <a:rPr lang="en-GB" altLang="uk-UA" sz="1600"/>
              <a:t>%</a:t>
            </a:r>
          </a:p>
        </p:txBody>
      </p:sp>
      <p:sp>
        <p:nvSpPr>
          <p:cNvPr id="184336" name="Line 16">
            <a:extLst>
              <a:ext uri="{FF2B5EF4-FFF2-40B4-BE49-F238E27FC236}">
                <a16:creationId xmlns:a16="http://schemas.microsoft.com/office/drawing/2014/main" id="{9313ACF8-C3B3-4879-A17F-FCC5B728D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9176" y="3548064"/>
            <a:ext cx="3063875" cy="1587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23569" name="Text Box 17">
            <a:extLst>
              <a:ext uri="{FF2B5EF4-FFF2-40B4-BE49-F238E27FC236}">
                <a16:creationId xmlns:a16="http://schemas.microsoft.com/office/drawing/2014/main" id="{474B66BB-C4C3-4055-9A55-7392B40FC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4" y="5337176"/>
            <a:ext cx="2447925" cy="2444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uk-UA" sz="1000" b="1"/>
              <a:t>Стандартний концентрат ємульсії</a:t>
            </a:r>
            <a:endParaRPr lang="ru-RU" altLang="uk-UA" sz="1000" b="1"/>
          </a:p>
        </p:txBody>
      </p:sp>
      <p:sp>
        <p:nvSpPr>
          <p:cNvPr id="23570" name="Text Box 18">
            <a:extLst>
              <a:ext uri="{FF2B5EF4-FFF2-40B4-BE49-F238E27FC236}">
                <a16:creationId xmlns:a16="http://schemas.microsoft.com/office/drawing/2014/main" id="{E2783300-1ADA-41F3-A3C4-76929E893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9" y="5337176"/>
            <a:ext cx="1944687" cy="2444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uk-UA" sz="1000" b="1"/>
              <a:t>Децис </a:t>
            </a:r>
            <a:r>
              <a:rPr lang="en-US" altLang="uk-UA" sz="1000" b="1"/>
              <a:t>f-</a:t>
            </a:r>
            <a:r>
              <a:rPr lang="uk-UA" altLang="uk-UA" sz="1000" b="1"/>
              <a:t>ЛЮКС</a:t>
            </a:r>
            <a:endParaRPr lang="ru-RU" altLang="uk-UA" sz="1000" b="1"/>
          </a:p>
        </p:txBody>
      </p:sp>
      <p:sp>
        <p:nvSpPr>
          <p:cNvPr id="23571" name="Text Box 19">
            <a:extLst>
              <a:ext uri="{FF2B5EF4-FFF2-40B4-BE49-F238E27FC236}">
                <a16:creationId xmlns:a16="http://schemas.microsoft.com/office/drawing/2014/main" id="{2C7E419E-AE1F-4251-ADC6-33159A73A29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148557" y="4018757"/>
            <a:ext cx="3081338" cy="2444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uk-UA" sz="1000" b="1"/>
              <a:t>% проникнення під кутикулу </a:t>
            </a:r>
            <a:endParaRPr lang="ru-RU" altLang="uk-UA" sz="1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84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5" presetClass="emph" presetSubtype="0" repeatCount="3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84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4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84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9FB5FC-6963-461F-92F0-D7EAD356E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39B84A-6047-44AC-952F-1A7AC2C20D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r="7701" b="4310"/>
          <a:stretch/>
        </p:blipFill>
        <p:spPr>
          <a:xfrm rot="5400000">
            <a:off x="2710911" y="-1164101"/>
            <a:ext cx="6127750" cy="918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981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4E22E-267A-405D-AF5B-44EC72739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8F9D4C-9A3A-4D42-9275-0215127EE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580996"/>
            <a:ext cx="10289345" cy="665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9180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0282EA-EB7B-49AA-BB0F-44053DE96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78FA0EC-404D-45F6-9BEA-FEF22CCF8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275"/>
            <a:ext cx="9909517" cy="6186894"/>
          </a:xfrm>
        </p:spPr>
      </p:pic>
    </p:spTree>
    <p:extLst>
      <p:ext uri="{BB962C8B-B14F-4D97-AF65-F5344CB8AC3E}">
        <p14:creationId xmlns:p14="http://schemas.microsoft.com/office/powerpoint/2010/main" val="3859835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Дата 3">
            <a:extLst>
              <a:ext uri="{FF2B5EF4-FFF2-40B4-BE49-F238E27FC236}">
                <a16:creationId xmlns:a16="http://schemas.microsoft.com/office/drawing/2014/main" id="{DD6095D8-4E55-4F9E-9C78-CA3CE4E3E90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uk-UA" altLang="uk-UA" sz="800"/>
              <a:t>Томати</a:t>
            </a:r>
            <a:r>
              <a:rPr lang="en-US" altLang="uk-UA" sz="800"/>
              <a:t> • Slide </a:t>
            </a:r>
            <a:fld id="{CDF9CF3A-0494-4D22-8BBB-709F87F2C2B0}" type="slidenum">
              <a:rPr lang="en-US" altLang="uk-UA" sz="800"/>
              <a:pPr/>
              <a:t>9</a:t>
            </a:fld>
            <a:endParaRPr lang="en-US" altLang="uk-UA" sz="8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1949DC92-B494-4ACC-9EFB-1408621C16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87713" y="188914"/>
            <a:ext cx="6311900" cy="3460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altLang="uk-UA" sz="2400"/>
              <a:t>Культури та норми витрат</a:t>
            </a:r>
            <a:endParaRPr lang="en-US" altLang="uk-UA" sz="2400"/>
          </a:p>
        </p:txBody>
      </p:sp>
      <p:graphicFrame>
        <p:nvGraphicFramePr>
          <p:cNvPr id="1095683" name="Group 3">
            <a:extLst>
              <a:ext uri="{FF2B5EF4-FFF2-40B4-BE49-F238E27FC236}">
                <a16:creationId xmlns:a16="http://schemas.microsoft.com/office/drawing/2014/main" id="{7D73CB4E-8FE5-42AD-8305-B411B7B0C92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60526" y="869951"/>
          <a:ext cx="8982075" cy="4861368"/>
        </p:xfrm>
        <a:graphic>
          <a:graphicData uri="http://schemas.openxmlformats.org/drawingml/2006/table">
            <a:tbl>
              <a:tblPr/>
              <a:tblGrid>
                <a:gridCol w="2093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2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2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Культура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Зенкор 70 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WG</a:t>
                      </a:r>
                      <a:endParaRPr kumimoji="0" lang="uk-UA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кг/га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Зенкор 600 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</a:t>
                      </a:r>
                      <a:endParaRPr kumimoji="0" lang="uk-UA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л/га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0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Картопля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досходово</a:t>
                      </a:r>
                      <a:b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легкий грунт</a:t>
                      </a:r>
                      <a:b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середній грунт</a:t>
                      </a:r>
                      <a:b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важкий грунт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післясходово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uk-UA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0,5-0,7</a:t>
                      </a:r>
                      <a:b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0,7-1,0</a:t>
                      </a:r>
                      <a:b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1,0-1,5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uk-UA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0,5-0,6</a:t>
                      </a:r>
                      <a:b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0,6-0,75</a:t>
                      </a:r>
                      <a:b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0,75-1,1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3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Томати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безрозсадні</a:t>
                      </a:r>
                      <a:b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b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uk-UA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uk-UA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розсадні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uk-UA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 сходів 0,5 </a:t>
                      </a:r>
                      <a:b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або</a:t>
                      </a:r>
                      <a:b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 сходів 0,3 + після сходів 0,4-0,5</a:t>
                      </a:r>
                      <a:b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b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0,5-0,7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uk-UA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 сходів 0,5 </a:t>
                      </a:r>
                      <a:b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або</a:t>
                      </a:r>
                      <a:b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 сходів 0,3 + після сходів 0,4-0,5</a:t>
                      </a:r>
                      <a:b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b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0,5-0,7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7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Соя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0,5-0,7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0,5-0,7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Люцерна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1,1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uk-UA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7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Морква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uk-UA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0,1-0,3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zoom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2911</Words>
  <Application>Microsoft Office PowerPoint</Application>
  <PresentationFormat>Широкоэкранный</PresentationFormat>
  <Paragraphs>529</Paragraphs>
  <Slides>88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99" baseType="lpstr">
      <vt:lpstr>Arial</vt:lpstr>
      <vt:lpstr>Arial Black</vt:lpstr>
      <vt:lpstr>Arial Narrow</vt:lpstr>
      <vt:lpstr>Calibri</vt:lpstr>
      <vt:lpstr>Calibri Light</vt:lpstr>
      <vt:lpstr>Monotype Corsiva</vt:lpstr>
      <vt:lpstr>Tahoma</vt:lpstr>
      <vt:lpstr>Times</vt:lpstr>
      <vt:lpstr>Times New Roman</vt:lpstr>
      <vt:lpstr>Wingdings</vt:lpstr>
      <vt:lpstr>Тема Office</vt:lpstr>
      <vt:lpstr>Захист овочів</vt:lpstr>
      <vt:lpstr>Захист томатів</vt:lpstr>
      <vt:lpstr>Боротьба проти хвороб</vt:lpstr>
      <vt:lpstr>Боротьба з бур’янами</vt:lpstr>
      <vt:lpstr>Механізм дії – Висока  активність проти коріння і листя</vt:lpstr>
      <vt:lpstr>1. Після перемішування  2. Після 20 годин відстоювання 3. Дно бака після відстоювання і внесення</vt:lpstr>
      <vt:lpstr>Порівняння стану фільтрів *</vt:lpstr>
      <vt:lpstr>Піноутворення </vt:lpstr>
      <vt:lpstr>Культури та норми витрат</vt:lpstr>
      <vt:lpstr>Боротьба з бур’янами</vt:lpstr>
      <vt:lpstr>Боротьба з шкідниками</vt:lpstr>
      <vt:lpstr>Боротьба з шкідниками</vt:lpstr>
      <vt:lpstr>Боротьба з шкідниками</vt:lpstr>
      <vt:lpstr>Презентация PowerPoint</vt:lpstr>
      <vt:lpstr>Боротьба проти хвороб</vt:lpstr>
      <vt:lpstr>Боротьба проти хвороб</vt:lpstr>
      <vt:lpstr>Боротьба проти хвороб </vt:lpstr>
      <vt:lpstr>Прискорення дозрівання</vt:lpstr>
      <vt:lpstr>Етрел®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Захист капусти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Порівняння покриття на цибулі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захисту огірка</vt:lpstr>
      <vt:lpstr>Контроль Pseudoperonospora cubensis 4 досліда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Селективність  до культури</vt:lpstr>
      <vt:lpstr>Спектр дії</vt:lpstr>
      <vt:lpstr>Альтернаріоз моркви   (Alternaria dauci)</vt:lpstr>
      <vt:lpstr>Біла гниль (Sclerotinia sclerotiorum)   </vt:lpstr>
      <vt:lpstr>Борошниста роса (Erysiphe heraclei) </vt:lpstr>
      <vt:lpstr>Ефект синергізму</vt:lpstr>
      <vt:lpstr>Захист проти хвороб</vt:lpstr>
      <vt:lpstr>Презентация PowerPoint</vt:lpstr>
      <vt:lpstr>Морквяна муха  Psila rosae</vt:lpstr>
      <vt:lpstr>Вербово-морквяна попелиця  Сavariella aegopodii</vt:lpstr>
      <vt:lpstr>Морквяна листоблошка  (Trioza apicalis)</vt:lpstr>
      <vt:lpstr>Децис f-ЛЮКС   “Активний” концентрат емульсії</vt:lpstr>
      <vt:lpstr>Децис f-ЛЮКС   “Активний” концентрат емульсії</vt:lpstr>
      <vt:lpstr>Децис f-ЛЮКС   проникнення в комаху набагато швидше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Захист овочів</dc:title>
  <dc:creator> </dc:creator>
  <cp:lastModifiedBy> </cp:lastModifiedBy>
  <cp:revision>23</cp:revision>
  <dcterms:created xsi:type="dcterms:W3CDTF">2020-04-13T04:47:15Z</dcterms:created>
  <dcterms:modified xsi:type="dcterms:W3CDTF">2020-04-13T05:36:00Z</dcterms:modified>
</cp:coreProperties>
</file>