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64" r:id="rId1"/>
  </p:sldMasterIdLst>
  <p:notesMasterIdLst>
    <p:notesMasterId r:id="rId7"/>
  </p:notesMasterIdLst>
  <p:sldIdLst>
    <p:sldId id="357" r:id="rId2"/>
    <p:sldId id="358" r:id="rId3"/>
    <p:sldId id="362" r:id="rId4"/>
    <p:sldId id="364" r:id="rId5"/>
    <p:sldId id="3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FF66"/>
    <a:srgbClr val="B44BD5"/>
    <a:srgbClr val="F15D2F"/>
    <a:srgbClr val="ABDB77"/>
    <a:srgbClr val="D0E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996A0-8C87-42C5-B86A-E906EA0E6960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76627-EFD1-464C-B05B-6DA0D1D4C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69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F2430B0-916C-4DBC-AB86-027E91A418E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F636C5-F5DC-44E8-899F-38B8ACD56551}" type="datetimeFigureOut">
              <a:rPr lang="ru-RU" smtClean="0"/>
              <a:t>04.03.2019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467544" y="404664"/>
            <a:ext cx="7632848" cy="1800200"/>
          </a:xfrm>
          <a:prstGeom prst="roundRect">
            <a:avLst/>
          </a:prstGeom>
          <a:solidFill>
            <a:srgbClr val="66FF33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КОНСТИТУЦІЙНЕ ПРАВО УКРАЇНИ</a:t>
            </a:r>
            <a:endParaRPr lang="ru-RU" sz="3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223447"/>
            <a:ext cx="763284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6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-34876" y="0"/>
            <a:ext cx="8208912" cy="3400425"/>
          </a:xfrm>
          <a:prstGeom prst="roundRect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b="1" dirty="0" err="1">
                <a:cs typeface="Times New Roman" panose="02020603050405020304" pitchFamily="18" charset="0"/>
              </a:rPr>
              <a:t>Компетентність</a:t>
            </a:r>
            <a:r>
              <a:rPr lang="ru-RU" sz="2800" b="1" dirty="0">
                <a:cs typeface="Times New Roman" panose="02020603050405020304" pitchFamily="18" charset="0"/>
              </a:rPr>
              <a:t> юриста </a:t>
            </a:r>
            <a:r>
              <a:rPr lang="ru-RU" sz="2800" b="1" dirty="0" err="1">
                <a:cs typeface="Times New Roman" panose="02020603050405020304" pitchFamily="18" charset="0"/>
              </a:rPr>
              <a:t>означає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наявність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правових</a:t>
            </a:r>
            <a:r>
              <a:rPr lang="ru-RU" sz="2800" b="1" dirty="0"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cs typeface="Times New Roman" panose="02020603050405020304" pitchFamily="18" charset="0"/>
              </a:rPr>
              <a:t>інших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спеціальних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знань</a:t>
            </a:r>
            <a:r>
              <a:rPr lang="ru-RU" sz="2800" b="1" dirty="0"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cs typeface="Times New Roman" panose="02020603050405020304" pitchFamily="18" charset="0"/>
              </a:rPr>
              <a:t>навичок</a:t>
            </a:r>
            <a:r>
              <a:rPr lang="ru-RU" sz="2800" b="1" dirty="0"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cs typeface="Times New Roman" panose="02020603050405020304" pitchFamily="18" charset="0"/>
              </a:rPr>
              <a:t>вмінь</a:t>
            </a:r>
            <a:r>
              <a:rPr lang="ru-RU" sz="2800" b="1" dirty="0"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cs typeface="Times New Roman" panose="02020603050405020304" pitchFamily="18" charset="0"/>
              </a:rPr>
              <a:t>професійного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досвіду</a:t>
            </a:r>
            <a:r>
              <a:rPr lang="ru-RU" sz="2800" b="1" dirty="0"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cs typeface="Times New Roman" panose="02020603050405020304" pitchFamily="18" charset="0"/>
              </a:rPr>
              <a:t>які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набуваються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внаслідок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професійної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підготовки</a:t>
            </a:r>
            <a:r>
              <a:rPr lang="ru-RU" sz="2800" b="1" dirty="0"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cs typeface="Times New Roman" panose="02020603050405020304" pitchFamily="18" charset="0"/>
              </a:rPr>
              <a:t>здійснення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професійної</a:t>
            </a:r>
            <a:r>
              <a:rPr lang="ru-RU" sz="2800" b="1" dirty="0"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cs typeface="Times New Roman" panose="02020603050405020304" pitchFamily="18" charset="0"/>
              </a:rPr>
              <a:t>діяльності</a:t>
            </a:r>
            <a:r>
              <a:rPr lang="ru-RU" sz="2800" b="1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1188" y="3397422"/>
            <a:ext cx="7632848" cy="3480168"/>
          </a:xfrm>
          <a:prstGeom prst="roundRect">
            <a:avLst/>
          </a:prstGeom>
          <a:solidFill>
            <a:srgbClr val="66FF33"/>
          </a:solidFill>
          <a:ln>
            <a:solidFill>
              <a:srgbClr val="00B05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000" b="1" dirty="0" err="1"/>
              <a:t>Конституційне</a:t>
            </a:r>
            <a:r>
              <a:rPr lang="ru-RU" sz="2000" b="1" dirty="0"/>
              <a:t> право є </a:t>
            </a:r>
            <a:r>
              <a:rPr lang="ru-RU" sz="2000" b="1" dirty="0" err="1"/>
              <a:t>першою</a:t>
            </a:r>
            <a:r>
              <a:rPr lang="ru-RU" sz="2000" b="1" dirty="0"/>
              <a:t> </a:t>
            </a:r>
            <a:r>
              <a:rPr lang="ru-RU" sz="2000" b="1" dirty="0" err="1"/>
              <a:t>навчальною</a:t>
            </a:r>
            <a:r>
              <a:rPr lang="ru-RU" sz="2000" b="1" dirty="0"/>
              <a:t> </a:t>
            </a:r>
            <a:r>
              <a:rPr lang="ru-RU" sz="2000" b="1" dirty="0" err="1" smtClean="0"/>
              <a:t>дисципліною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відкриває</a:t>
            </a:r>
            <a:r>
              <a:rPr lang="ru-RU" sz="2000" b="1" dirty="0"/>
              <a:t> </a:t>
            </a:r>
            <a:r>
              <a:rPr lang="ru-RU" sz="2000" b="1" dirty="0" err="1"/>
              <a:t>вивчення</a:t>
            </a:r>
            <a:r>
              <a:rPr lang="ru-RU" sz="2000" b="1" dirty="0"/>
              <a:t> </a:t>
            </a:r>
            <a:r>
              <a:rPr lang="ru-RU" sz="2000" b="1" dirty="0" err="1"/>
              <a:t>галузевих</a:t>
            </a:r>
            <a:r>
              <a:rPr lang="ru-RU" sz="2000" b="1" dirty="0"/>
              <a:t> </a:t>
            </a:r>
            <a:r>
              <a:rPr lang="ru-RU" sz="2000" b="1" dirty="0" err="1"/>
              <a:t>юридичних</a:t>
            </a:r>
            <a:r>
              <a:rPr lang="ru-RU" sz="2000" b="1" dirty="0"/>
              <a:t> наук; </a:t>
            </a:r>
            <a:r>
              <a:rPr lang="ru-RU" sz="2000" b="1" dirty="0" err="1"/>
              <a:t>слугує</a:t>
            </a:r>
            <a:r>
              <a:rPr lang="ru-RU" sz="2000" b="1" dirty="0"/>
              <a:t> основою для </a:t>
            </a:r>
            <a:r>
              <a:rPr lang="ru-RU" sz="2000" b="1" dirty="0" err="1"/>
              <a:t>засвоєння</a:t>
            </a:r>
            <a:r>
              <a:rPr lang="ru-RU" sz="2000" b="1" dirty="0"/>
              <a:t> </a:t>
            </a:r>
            <a:r>
              <a:rPr lang="ru-RU" sz="2000" b="1" dirty="0" err="1"/>
              <a:t>всіх</a:t>
            </a:r>
            <a:r>
              <a:rPr lang="ru-RU" sz="2000" b="1" dirty="0"/>
              <a:t> </a:t>
            </a:r>
            <a:r>
              <a:rPr lang="ru-RU" sz="2000" b="1" dirty="0" err="1"/>
              <a:t>інших</a:t>
            </a:r>
            <a:r>
              <a:rPr lang="ru-RU" sz="2000" b="1" dirty="0"/>
              <a:t> </a:t>
            </a:r>
            <a:r>
              <a:rPr lang="ru-RU" sz="2000" b="1" dirty="0" err="1"/>
              <a:t>галузей</a:t>
            </a:r>
            <a:r>
              <a:rPr lang="ru-RU" sz="2000" b="1" dirty="0"/>
              <a:t> як </a:t>
            </a:r>
            <a:r>
              <a:rPr lang="ru-RU" sz="2000" b="1" dirty="0" err="1"/>
              <a:t>національного</a:t>
            </a:r>
            <a:r>
              <a:rPr lang="ru-RU" sz="2000" b="1" dirty="0"/>
              <a:t>, так і </a:t>
            </a:r>
            <a:r>
              <a:rPr lang="ru-RU" sz="2000" b="1" dirty="0" err="1" smtClean="0"/>
              <a:t>міжнародного</a:t>
            </a:r>
            <a:r>
              <a:rPr lang="ru-RU" sz="2000" b="1" dirty="0" smtClean="0"/>
              <a:t> </a:t>
            </a:r>
            <a:r>
              <a:rPr lang="ru-RU" sz="2000" b="1" dirty="0"/>
              <a:t>права. </a:t>
            </a: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8174036" y="1565970"/>
            <a:ext cx="969964" cy="3015158"/>
          </a:xfrm>
          <a:prstGeom prst="curvedLeftArrow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476672"/>
            <a:ext cx="7778500" cy="936104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Місце дисципліни в навчальному процесі</a:t>
            </a:r>
            <a:endParaRPr lang="ru-RU" sz="28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808820"/>
            <a:ext cx="7778500" cy="4500500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Одержані</a:t>
            </a:r>
            <a:r>
              <a:rPr lang="ru-RU" sz="2800" b="1" dirty="0"/>
              <a:t> </a:t>
            </a:r>
            <a:r>
              <a:rPr lang="ru-RU" sz="2800" b="1" dirty="0" err="1"/>
              <a:t>під</a:t>
            </a:r>
            <a:r>
              <a:rPr lang="ru-RU" sz="2800" b="1" dirty="0"/>
              <a:t> час </a:t>
            </a:r>
            <a:r>
              <a:rPr lang="ru-RU" sz="2800" b="1" dirty="0" err="1"/>
              <a:t>вивчення</a:t>
            </a:r>
            <a:r>
              <a:rPr lang="ru-RU" sz="2800" b="1" dirty="0"/>
              <a:t> </a:t>
            </a:r>
            <a:r>
              <a:rPr lang="ru-RU" sz="2800" b="1" dirty="0" err="1" smtClean="0"/>
              <a:t>конституційного</a:t>
            </a:r>
            <a:r>
              <a:rPr lang="ru-RU" sz="2800" b="1" dirty="0" smtClean="0"/>
              <a:t> права </a:t>
            </a:r>
            <a:r>
              <a:rPr lang="ru-RU" sz="2800" b="1" dirty="0" err="1" smtClean="0"/>
              <a:t>України</a:t>
            </a:r>
            <a:r>
              <a:rPr lang="ru-RU" sz="2800" b="1" dirty="0" smtClean="0"/>
              <a:t> </a:t>
            </a:r>
            <a:r>
              <a:rPr lang="ru-RU" sz="2800" b="1" dirty="0" err="1"/>
              <a:t>знання</a:t>
            </a:r>
            <a:r>
              <a:rPr lang="ru-RU" sz="2800" b="1" dirty="0"/>
              <a:t> </a:t>
            </a:r>
            <a:r>
              <a:rPr lang="ru-RU" sz="2800" b="1" dirty="0" err="1"/>
              <a:t>дадуть</a:t>
            </a:r>
            <a:r>
              <a:rPr lang="ru-RU" sz="2800" b="1" dirty="0"/>
              <a:t> </a:t>
            </a:r>
            <a:r>
              <a:rPr lang="ru-RU" sz="2800" b="1" dirty="0" err="1"/>
              <a:t>змогу</a:t>
            </a:r>
            <a:r>
              <a:rPr lang="ru-RU" sz="2800" b="1" dirty="0"/>
              <a:t> </a:t>
            </a:r>
            <a:r>
              <a:rPr lang="ru-RU" sz="2800" b="1" dirty="0" err="1"/>
              <a:t>практикуючому</a:t>
            </a:r>
            <a:r>
              <a:rPr lang="ru-RU" sz="2800" b="1" dirty="0"/>
              <a:t> юристу </a:t>
            </a:r>
            <a:r>
              <a:rPr lang="ru-RU" sz="2800" b="1" dirty="0" err="1"/>
              <a:t>виконувати</a:t>
            </a:r>
            <a:r>
              <a:rPr lang="ru-RU" sz="2800" b="1" dirty="0"/>
              <a:t> </a:t>
            </a:r>
            <a:r>
              <a:rPr lang="ru-RU" sz="2800" b="1" dirty="0" err="1"/>
              <a:t>свої</a:t>
            </a:r>
            <a:r>
              <a:rPr lang="ru-RU" sz="2800" b="1" dirty="0"/>
              <a:t> </a:t>
            </a:r>
            <a:r>
              <a:rPr lang="ru-RU" sz="2800" b="1" dirty="0" err="1"/>
              <a:t>функції</a:t>
            </a:r>
            <a:r>
              <a:rPr lang="ru-RU" sz="2800" b="1" dirty="0"/>
              <a:t> </a:t>
            </a:r>
            <a:r>
              <a:rPr lang="ru-RU" sz="2800" b="1" dirty="0" err="1"/>
              <a:t>більш</a:t>
            </a:r>
            <a:r>
              <a:rPr lang="ru-RU" sz="2800" b="1" dirty="0"/>
              <a:t> </a:t>
            </a:r>
            <a:r>
              <a:rPr lang="ru-RU" sz="2800" b="1" dirty="0" err="1" smtClean="0"/>
              <a:t>кваліфіковано</a:t>
            </a:r>
            <a:r>
              <a:rPr lang="ru-RU" sz="2800" b="1" dirty="0"/>
              <a:t>, на </a:t>
            </a:r>
            <a:r>
              <a:rPr lang="ru-RU" sz="2800" b="1" dirty="0" err="1"/>
              <a:t>сучасній</a:t>
            </a:r>
            <a:r>
              <a:rPr lang="ru-RU" sz="2800" b="1" dirty="0"/>
              <a:t> </a:t>
            </a:r>
            <a:r>
              <a:rPr lang="ru-RU" sz="2800" b="1" dirty="0" err="1"/>
              <a:t>науковій</a:t>
            </a:r>
            <a:r>
              <a:rPr lang="ru-RU" sz="2800" b="1" dirty="0"/>
              <a:t> </a:t>
            </a:r>
            <a:r>
              <a:rPr lang="ru-RU" sz="2800" b="1" dirty="0" err="1"/>
              <a:t>основі</a:t>
            </a:r>
            <a:r>
              <a:rPr lang="ru-RU" sz="2800" b="1" dirty="0"/>
              <a:t> в будь-</a:t>
            </a:r>
            <a:r>
              <a:rPr lang="ru-RU" sz="2800" b="1" dirty="0" err="1"/>
              <a:t>якому</a:t>
            </a:r>
            <a:r>
              <a:rPr lang="ru-RU" sz="2800" b="1" dirty="0"/>
              <a:t> </a:t>
            </a:r>
            <a:r>
              <a:rPr lang="ru-RU" sz="2800" b="1" dirty="0" err="1"/>
              <a:t>напрямку</a:t>
            </a:r>
            <a:r>
              <a:rPr lang="ru-RU" sz="2800" b="1" dirty="0"/>
              <a:t> </a:t>
            </a:r>
            <a:r>
              <a:rPr lang="ru-RU" sz="2800" b="1" dirty="0" err="1"/>
              <a:t>юридичної</a:t>
            </a:r>
            <a:r>
              <a:rPr lang="ru-RU" sz="2800" b="1" dirty="0"/>
              <a:t> </a:t>
            </a:r>
            <a:r>
              <a:rPr lang="ru-RU" sz="2800" b="1" dirty="0" err="1"/>
              <a:t>діяльності</a:t>
            </a:r>
            <a:r>
              <a:rPr lang="ru-RU" sz="2800" b="1" dirty="0"/>
              <a:t>, </a:t>
            </a:r>
            <a:r>
              <a:rPr lang="ru-RU" sz="2800" b="1" dirty="0" err="1"/>
              <a:t>розширяти</a:t>
            </a:r>
            <a:r>
              <a:rPr lang="ru-RU" sz="2800" b="1" dirty="0"/>
              <a:t> </a:t>
            </a:r>
            <a:r>
              <a:rPr lang="ru-RU" sz="2800" b="1" dirty="0" err="1"/>
              <a:t>професійний</a:t>
            </a:r>
            <a:r>
              <a:rPr lang="ru-RU" sz="2800" b="1" dirty="0"/>
              <a:t> і </a:t>
            </a:r>
            <a:r>
              <a:rPr lang="ru-RU" sz="2800" b="1" dirty="0" err="1"/>
              <a:t>загальний</a:t>
            </a:r>
            <a:r>
              <a:rPr lang="ru-RU" sz="2800" b="1" dirty="0"/>
              <a:t> </a:t>
            </a:r>
            <a:r>
              <a:rPr lang="ru-RU" sz="2800" b="1" dirty="0" err="1"/>
              <a:t>кругозір</a:t>
            </a:r>
            <a:endParaRPr lang="ru-RU" sz="2800" b="1" dirty="0"/>
          </a:p>
        </p:txBody>
      </p:sp>
      <p:sp>
        <p:nvSpPr>
          <p:cNvPr id="2" name="Стрелка вниз 1"/>
          <p:cNvSpPr/>
          <p:nvPr/>
        </p:nvSpPr>
        <p:spPr>
          <a:xfrm>
            <a:off x="3564706" y="1412776"/>
            <a:ext cx="1296144" cy="396044"/>
          </a:xfrm>
          <a:prstGeom prst="downArrow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428725"/>
            <a:ext cx="3456384" cy="1272083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i="1" dirty="0"/>
              <a:t>Мета навчальної дисципліни</a:t>
            </a:r>
            <a:endParaRPr lang="ru-RU" sz="28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2115" y="1988840"/>
            <a:ext cx="7632848" cy="4608512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k-UA" sz="2400" b="1" dirty="0"/>
              <a:t>Основною метою вивчення конституційної юрисдикції є підготовка юриста із широким колом знань основ теорії і практики конституційно-правового регулювання суспільних відносин. Практична дійсність, яка відображає конституційно-правові відносини в державі, свідчить про своєчасність і пряму необхідність введення конституційного правосуддя для функціонування механізму держави, дотримання конституційних критеріїв у законодавчій діяльності, непорушності і гарантування конституційних прав і свобод людини і громадянина в Україні.</a:t>
            </a:r>
            <a:endParaRPr lang="ru-RU" sz="2400" b="1" dirty="0"/>
          </a:p>
        </p:txBody>
      </p:sp>
      <p:sp>
        <p:nvSpPr>
          <p:cNvPr id="3" name="Стрелка углом 2"/>
          <p:cNvSpPr/>
          <p:nvPr/>
        </p:nvSpPr>
        <p:spPr>
          <a:xfrm rot="5400000">
            <a:off x="4355976" y="260648"/>
            <a:ext cx="1008112" cy="2448272"/>
          </a:xfrm>
          <a:prstGeom prst="bentArrow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208137" y="260649"/>
            <a:ext cx="3456384" cy="1417340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err="1" smtClean="0"/>
              <a:t>Завдання</a:t>
            </a:r>
            <a:r>
              <a:rPr lang="ru-RU" sz="2800" b="1" i="1" dirty="0"/>
              <a:t> </a:t>
            </a:r>
            <a:r>
              <a:rPr lang="uk-UA" sz="2800" b="1" i="1" dirty="0" smtClean="0"/>
              <a:t>навчальної </a:t>
            </a:r>
            <a:r>
              <a:rPr lang="uk-UA" sz="2800" b="1" i="1" dirty="0"/>
              <a:t>дисципліни</a:t>
            </a:r>
            <a:endParaRPr lang="ru-RU" sz="28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0092" y="1677988"/>
            <a:ext cx="7896324" cy="5423419"/>
          </a:xfrm>
          <a:prstGeom prst="roundRect">
            <a:avLst/>
          </a:prstGeom>
          <a:solidFill>
            <a:srgbClr val="66FF33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000" b="1" dirty="0"/>
              <a:t>ознайомлення з предметом, джерелами, та суб’єктами, нормами конституційного права України;</a:t>
            </a:r>
            <a:endParaRPr lang="ru-RU" sz="2000" b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000" b="1" dirty="0"/>
              <a:t>опанування найважливіших категорій та положень науки конституційного права, основних принципів та форм організації та здійснення державної влади;</a:t>
            </a:r>
            <a:endParaRPr lang="ru-RU" sz="2000" b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000" b="1" dirty="0"/>
              <a:t>засвоєння основних понять і положень конституційного права України;</a:t>
            </a:r>
            <a:endParaRPr lang="ru-RU" sz="2000" b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000" b="1" dirty="0"/>
              <a:t>вивчення історії розвитку Конституції України, порядок прийняття, внесення змін та доповнень до Конституції України;</a:t>
            </a:r>
            <a:endParaRPr lang="ru-RU" sz="2000" b="1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000" b="1" dirty="0"/>
              <a:t>засвоєння конституційно-правових основ суспільного ладу, територіального устрою держави, конституційно-правового статусу людини і громадянина тощо.</a:t>
            </a:r>
            <a:endParaRPr lang="ru-RU" sz="20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000" b="1" dirty="0"/>
              <a:t>формування навиків та уміння роботи із законодавством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углом 2"/>
          <p:cNvSpPr/>
          <p:nvPr/>
        </p:nvSpPr>
        <p:spPr>
          <a:xfrm rot="5400000">
            <a:off x="4367384" y="249240"/>
            <a:ext cx="697263" cy="2160240"/>
          </a:xfrm>
          <a:prstGeom prst="bentArrow">
            <a:avLst/>
          </a:prstGeom>
          <a:solidFill>
            <a:srgbClr val="66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6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613</TotalTime>
  <Words>251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Wingdings</vt:lpstr>
      <vt:lpstr>Соседство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Андрей</cp:lastModifiedBy>
  <cp:revision>178</cp:revision>
  <dcterms:created xsi:type="dcterms:W3CDTF">2014-10-23T16:33:01Z</dcterms:created>
  <dcterms:modified xsi:type="dcterms:W3CDTF">2019-03-04T17:15:48Z</dcterms:modified>
</cp:coreProperties>
</file>