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06" r:id="rId2"/>
  </p:sldMasterIdLst>
  <p:notesMasterIdLst>
    <p:notesMasterId r:id="rId17"/>
  </p:notesMasterIdLst>
  <p:sldIdLst>
    <p:sldId id="292" r:id="rId3"/>
    <p:sldId id="294" r:id="rId4"/>
    <p:sldId id="257" r:id="rId5"/>
    <p:sldId id="261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09C71-E3CE-48A0-A0B8-4C05E3105516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CB169-872E-4218-8244-9DA33911C2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8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B5DB2C-FF36-4D8A-B10A-2719A8414BCF}" type="slidenum">
              <a:rPr kumimoji="0" lang="uk-U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uk-UA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53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80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394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699753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725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9284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6500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968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5717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8C03AB-7EA1-4DA5-BF76-80545EE9847D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EE67A09-342F-4E3B-8AE5-A19141380AF6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536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7BB2AB8-7BC6-47B6-85B2-5BA4F6BA16CE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F27C5B-560B-4DAD-93E4-A45A0AAFAF72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82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BD9B4C-A93E-4AE5-B79D-3ECFA6E94859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FFBA4D5-1930-477F-85FA-65740858CD07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517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06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1DA7A96-04FB-48B8-B648-3A670E1341A2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A8BDBE-FD75-4EFE-9C16-F2AA08BA7114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3292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21F87D-7D1F-467F-9FED-3C59C1123125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E38B0D-60D4-4E3D-972E-035172091801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3305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803756-572F-4D56-AEE4-C4C3CE980506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731CEB-3F13-4BBD-BB33-AE088821AE8A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956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5D6F26-534B-4B66-A248-23C5B663B67D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7F5C070-904B-40CC-9BA8-55D4F5F01236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3172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149256-05E4-4883-AE92-CE9514E8EF6B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04A6DC-8098-40D8-B220-56EA0E0F6BFF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1673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630151B-9918-448F-A4EB-1610A3CAA0AF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F1227D1-CBAB-468F-93A1-0469177486C1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2505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77723FC-F0A2-47D2-B31F-4937E7538E09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F685B6-9DE2-4D8E-BACD-06F1E63A24C0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89004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4BC7EB-783B-4215-86BB-FDF21231D72C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C30B025-A3A8-49AD-9C24-EF35CF588C84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19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90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91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849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72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48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99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223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033C4-D71F-445E-A06F-3352C25319F7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B0A845F-22C1-42F3-A65F-8F17A8527C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03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FFFCF2"/>
            </a:gs>
            <a:gs pos="58000">
              <a:srgbClr val="FFE38C"/>
            </a:gs>
            <a:gs pos="94000">
              <a:srgbClr val="FFE38C"/>
            </a:gs>
            <a:gs pos="99001">
              <a:srgbClr val="00B0F0"/>
            </a:gs>
            <a:gs pos="100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3413" y="1828800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08559C3-E1B5-479B-9004-7698832EC294}" type="datetimeFigureOut">
              <a:rPr kumimoji="0" lang="uk-UA" sz="825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18.10.2021</a:t>
            </a:fld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uk-UA" sz="825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0B50EA-7358-474F-B46F-C21AAEF27F42}" type="slidenum">
              <a:rPr kumimoji="0" lang="uk-UA" altLang="ru-RU" sz="8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uk-UA" altLang="ru-RU" sz="800" b="0" i="0" u="none" strike="noStrike" kern="120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88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98813" y="692696"/>
            <a:ext cx="8785225" cy="378565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Дисципліна: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«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Методологія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та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організація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наукових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досліджень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з основами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інтелектуальної</a:t>
            </a:r>
            <a:r>
              <a:rPr kumimoji="0" lang="ru-RU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 </a:t>
            </a:r>
            <a:r>
              <a:rPr kumimoji="0" lang="ru-RU" altLang="en-US" sz="4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ea typeface="+mn-ea"/>
              </a:rPr>
              <a:t>власності</a:t>
            </a:r>
            <a:r>
              <a:rPr kumimoji="0" lang="uk-UA" altLang="uk-U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209120" y="4797152"/>
            <a:ext cx="8964612" cy="181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Викладач: </a:t>
            </a:r>
            <a:r>
              <a:rPr kumimoji="0" lang="uk-UA" alt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д.е.н</a:t>
            </a: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., доцент кафедри менеджменту зовнішньоекономічної діяльності, </a:t>
            </a:r>
            <a:r>
              <a:rPr kumimoji="0" lang="uk-UA" altLang="uk-UA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готельно</a:t>
            </a: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-ресторанної справи та туризму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altLang="uk-UA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Головня Олена Михайлівна</a:t>
            </a:r>
          </a:p>
        </p:txBody>
      </p:sp>
    </p:spTree>
    <p:extLst>
      <p:ext uri="{BB962C8B-B14F-4D97-AF65-F5344CB8AC3E}">
        <p14:creationId xmlns:p14="http://schemas.microsoft.com/office/powerpoint/2010/main" val="125263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548680"/>
            <a:ext cx="8354890" cy="549268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Вимоги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магістерської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відношенні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дипломної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однак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нижчі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кандидата (доктора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і доктора наук,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науководослідними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працями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магістерська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кваліфікується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навчально-дослідна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основу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покладено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тематика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підкреслює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зазначеної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стільки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засвідчити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належним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чином вести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розпізнавати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знати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5082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76672"/>
            <a:ext cx="7704856" cy="556469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 smtClean="0"/>
              <a:t>У </a:t>
            </a:r>
            <a:r>
              <a:rPr lang="ru-RU" sz="2400" dirty="0" err="1"/>
              <a:t>процесі</a:t>
            </a:r>
            <a:r>
              <a:rPr lang="ru-RU" sz="2400" dirty="0"/>
              <a:t> </a:t>
            </a:r>
            <a:r>
              <a:rPr lang="ru-RU" sz="2400" dirty="0" err="1" smtClean="0"/>
              <a:t>підготовки</a:t>
            </a:r>
            <a:r>
              <a:rPr lang="ru-RU" sz="2400" dirty="0" smtClean="0"/>
              <a:t> (</a:t>
            </a:r>
            <a:r>
              <a:rPr lang="ru-RU" sz="2400" dirty="0" err="1" smtClean="0"/>
              <a:t>магістерської</a:t>
            </a:r>
            <a:r>
              <a:rPr lang="ru-RU" sz="2400" dirty="0"/>
              <a:t>) </a:t>
            </a:r>
            <a:r>
              <a:rPr lang="ru-RU" sz="2400" dirty="0" err="1"/>
              <a:t>роботи</a:t>
            </a:r>
            <a:r>
              <a:rPr lang="ru-RU" sz="2400" dirty="0"/>
              <a:t> </a:t>
            </a:r>
            <a:r>
              <a:rPr lang="ru-RU" sz="2400" dirty="0" err="1"/>
              <a:t>студенти</a:t>
            </a:r>
            <a:r>
              <a:rPr lang="ru-RU" sz="2400" dirty="0"/>
              <a:t> </a:t>
            </a:r>
            <a:r>
              <a:rPr lang="ru-RU" sz="2400" dirty="0" err="1"/>
              <a:t>вдосконалюють</a:t>
            </a:r>
            <a:r>
              <a:rPr lang="ru-RU" sz="2400" dirty="0"/>
              <a:t> і </a:t>
            </a:r>
            <a:r>
              <a:rPr lang="ru-RU" sz="2400" dirty="0" err="1"/>
              <a:t>розвивають</a:t>
            </a:r>
            <a:r>
              <a:rPr lang="ru-RU" sz="2400" dirty="0"/>
              <a:t>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навички</a:t>
            </a:r>
            <a:r>
              <a:rPr lang="ru-RU" sz="2400" dirty="0"/>
              <a:t> та </a:t>
            </a:r>
            <a:r>
              <a:rPr lang="ru-RU" sz="2400" dirty="0" err="1"/>
              <a:t>вміння</a:t>
            </a:r>
            <a:r>
              <a:rPr lang="ru-RU" sz="2400" dirty="0"/>
              <a:t>:  </a:t>
            </a:r>
            <a:r>
              <a:rPr lang="ru-RU" sz="2400" dirty="0" err="1"/>
              <a:t>самостійно</a:t>
            </a:r>
            <a:r>
              <a:rPr lang="ru-RU" sz="2400" dirty="0"/>
              <a:t> </a:t>
            </a:r>
            <a:r>
              <a:rPr lang="ru-RU" sz="2400" dirty="0" err="1"/>
              <a:t>формулювати</a:t>
            </a:r>
            <a:r>
              <a:rPr lang="ru-RU" sz="2400" dirty="0"/>
              <a:t> проблему </a:t>
            </a:r>
            <a:r>
              <a:rPr lang="ru-RU" sz="2400" dirty="0" err="1"/>
              <a:t>дослідження</a:t>
            </a:r>
            <a:r>
              <a:rPr lang="ru-RU" sz="2400" dirty="0"/>
              <a:t>;  </a:t>
            </a:r>
            <a:r>
              <a:rPr lang="ru-RU" sz="2400" dirty="0" err="1"/>
              <a:t>визначати</a:t>
            </a:r>
            <a:r>
              <a:rPr lang="ru-RU" sz="2400" dirty="0"/>
              <a:t> мету, </a:t>
            </a:r>
            <a:r>
              <a:rPr lang="ru-RU" sz="2400" dirty="0" err="1"/>
              <a:t>основні</a:t>
            </a:r>
            <a:r>
              <a:rPr lang="ru-RU" sz="2400" dirty="0"/>
              <a:t> </a:t>
            </a:r>
            <a:r>
              <a:rPr lang="ru-RU" sz="2400" dirty="0" err="1"/>
              <a:t>завдання</a:t>
            </a:r>
            <a:r>
              <a:rPr lang="ru-RU" sz="2400" dirty="0"/>
              <a:t>, предмет, </a:t>
            </a:r>
            <a:r>
              <a:rPr lang="ru-RU" sz="2400" dirty="0" err="1"/>
              <a:t>об'єкт</a:t>
            </a:r>
            <a:r>
              <a:rPr lang="ru-RU" sz="2400" dirty="0"/>
              <a:t> </a:t>
            </a:r>
            <a:r>
              <a:rPr lang="ru-RU" sz="2400" dirty="0" err="1"/>
              <a:t>дослідження</a:t>
            </a:r>
            <a:r>
              <a:rPr lang="ru-RU" sz="2400" dirty="0"/>
              <a:t>;  </a:t>
            </a:r>
            <a:r>
              <a:rPr lang="ru-RU" sz="2400" dirty="0" err="1"/>
              <a:t>здійснювати</a:t>
            </a:r>
            <a:r>
              <a:rPr lang="ru-RU" sz="2400" dirty="0"/>
              <a:t> </a:t>
            </a:r>
            <a:r>
              <a:rPr lang="ru-RU" sz="2400" dirty="0" err="1"/>
              <a:t>пошук</a:t>
            </a:r>
            <a:r>
              <a:rPr lang="ru-RU" sz="2400" dirty="0"/>
              <a:t> і </a:t>
            </a:r>
            <a:r>
              <a:rPr lang="ru-RU" sz="2400" dirty="0" err="1"/>
              <a:t>добір</a:t>
            </a:r>
            <a:r>
              <a:rPr lang="ru-RU" sz="2400" dirty="0"/>
              <a:t> </a:t>
            </a:r>
            <a:r>
              <a:rPr lang="ru-RU" sz="2400" dirty="0" err="1"/>
              <a:t>потрібної</a:t>
            </a:r>
            <a:r>
              <a:rPr lang="ru-RU" sz="2400" dirty="0"/>
              <a:t> </a:t>
            </a:r>
            <a:r>
              <a:rPr lang="ru-RU" sz="2400" dirty="0" err="1"/>
              <a:t>наукової</a:t>
            </a:r>
            <a:r>
              <a:rPr lang="ru-RU" sz="2400" dirty="0"/>
              <a:t> </a:t>
            </a:r>
            <a:r>
              <a:rPr lang="ru-RU" sz="2400" dirty="0" err="1"/>
              <a:t>інформації</a:t>
            </a:r>
            <a:r>
              <a:rPr lang="ru-RU" sz="2400" dirty="0"/>
              <a:t>;  </a:t>
            </a:r>
            <a:r>
              <a:rPr lang="ru-RU" sz="2400" dirty="0" err="1"/>
              <a:t>аналізувати</a:t>
            </a:r>
            <a:r>
              <a:rPr lang="ru-RU" sz="2400" dirty="0"/>
              <a:t> </a:t>
            </a:r>
            <a:r>
              <a:rPr lang="ru-RU" sz="2400" dirty="0" err="1"/>
              <a:t>практичну</a:t>
            </a:r>
            <a:r>
              <a:rPr lang="ru-RU" sz="2400" dirty="0"/>
              <a:t> </a:t>
            </a:r>
            <a:r>
              <a:rPr lang="ru-RU" sz="2400" dirty="0" err="1"/>
              <a:t>діяльність</a:t>
            </a:r>
            <a:r>
              <a:rPr lang="ru-RU" sz="2400" dirty="0"/>
              <a:t>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організацій</a:t>
            </a:r>
            <a:r>
              <a:rPr lang="ru-RU" sz="2400" dirty="0"/>
              <a:t> та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керівників</a:t>
            </a:r>
            <a:r>
              <a:rPr lang="ru-RU" sz="2400" dirty="0"/>
              <a:t>;  </a:t>
            </a:r>
            <a:r>
              <a:rPr lang="ru-RU" sz="2400" dirty="0" err="1"/>
              <a:t>логічно</a:t>
            </a:r>
            <a:r>
              <a:rPr lang="ru-RU" sz="2400" dirty="0"/>
              <a:t> та </a:t>
            </a:r>
            <a:r>
              <a:rPr lang="ru-RU" sz="2400" dirty="0" err="1"/>
              <a:t>аргументовано</a:t>
            </a:r>
            <a:r>
              <a:rPr lang="ru-RU" sz="2400" dirty="0"/>
              <a:t> </a:t>
            </a:r>
            <a:r>
              <a:rPr lang="ru-RU" sz="2400" dirty="0" err="1"/>
              <a:t>висловлювати</a:t>
            </a:r>
            <a:r>
              <a:rPr lang="ru-RU" sz="2400" dirty="0"/>
              <a:t> </a:t>
            </a:r>
            <a:r>
              <a:rPr lang="ru-RU" sz="2400" dirty="0" err="1"/>
              <a:t>свої</a:t>
            </a:r>
            <a:r>
              <a:rPr lang="ru-RU" sz="2400" dirty="0"/>
              <a:t> думки, </a:t>
            </a:r>
            <a:r>
              <a:rPr lang="ru-RU" sz="2400" dirty="0" err="1"/>
              <a:t>пропозиції</a:t>
            </a:r>
            <a:r>
              <a:rPr lang="ru-RU" sz="2400" dirty="0"/>
              <a:t>, </a:t>
            </a:r>
            <a:r>
              <a:rPr lang="ru-RU" sz="2400" dirty="0" err="1"/>
              <a:t>робити</a:t>
            </a:r>
            <a:r>
              <a:rPr lang="ru-RU" sz="2400" dirty="0"/>
              <a:t> </a:t>
            </a:r>
            <a:r>
              <a:rPr lang="ru-RU" sz="2400" dirty="0" err="1"/>
              <a:t>висновки</a:t>
            </a:r>
            <a:r>
              <a:rPr lang="ru-RU" sz="2400" dirty="0"/>
              <a:t>;  правильно </a:t>
            </a:r>
            <a:r>
              <a:rPr lang="ru-RU" sz="2400" dirty="0" err="1"/>
              <a:t>оформлювати</a:t>
            </a:r>
            <a:r>
              <a:rPr lang="ru-RU" sz="2400" dirty="0"/>
              <a:t> </a:t>
            </a:r>
            <a:r>
              <a:rPr lang="ru-RU" sz="2400" dirty="0" err="1"/>
              <a:t>науково-довідковий</a:t>
            </a:r>
            <a:r>
              <a:rPr lang="ru-RU" sz="2400" dirty="0"/>
              <a:t> </a:t>
            </a:r>
            <a:r>
              <a:rPr lang="ru-RU" sz="2400" dirty="0" err="1"/>
              <a:t>матеріал</a:t>
            </a:r>
            <a:r>
              <a:rPr lang="ru-RU" sz="2400" dirty="0"/>
              <a:t>;  </a:t>
            </a:r>
            <a:r>
              <a:rPr lang="ru-RU" sz="2400" dirty="0" err="1"/>
              <a:t>публічно</a:t>
            </a:r>
            <a:r>
              <a:rPr lang="ru-RU" sz="2400" dirty="0"/>
              <a:t> </a:t>
            </a:r>
            <a:r>
              <a:rPr lang="ru-RU" sz="2400" dirty="0" err="1"/>
              <a:t>захищати</a:t>
            </a:r>
            <a:r>
              <a:rPr lang="ru-RU" sz="2400" dirty="0"/>
              <a:t> </a:t>
            </a:r>
            <a:r>
              <a:rPr lang="ru-RU" sz="2400" dirty="0" err="1"/>
              <a:t>підготовлену</a:t>
            </a:r>
            <a:r>
              <a:rPr lang="ru-RU" sz="2400" dirty="0"/>
              <a:t> роботу (</a:t>
            </a:r>
            <a:r>
              <a:rPr lang="ru-RU" sz="2400" dirty="0" err="1"/>
              <a:t>робити</a:t>
            </a:r>
            <a:r>
              <a:rPr lang="ru-RU" sz="2400" dirty="0"/>
              <a:t> </a:t>
            </a:r>
            <a:r>
              <a:rPr lang="ru-RU" sz="2400" dirty="0" err="1"/>
              <a:t>наукові</a:t>
            </a:r>
            <a:r>
              <a:rPr lang="ru-RU" sz="2400" dirty="0"/>
              <a:t> </a:t>
            </a:r>
            <a:r>
              <a:rPr lang="ru-RU" sz="2400" dirty="0" err="1"/>
              <a:t>повідомлення</a:t>
            </a:r>
            <a:r>
              <a:rPr lang="ru-RU" sz="2400" dirty="0"/>
              <a:t>, </a:t>
            </a:r>
            <a:r>
              <a:rPr lang="ru-RU" sz="2400" dirty="0" err="1"/>
              <a:t>відповідати</a:t>
            </a:r>
            <a:r>
              <a:rPr lang="ru-RU" sz="2400" dirty="0"/>
              <a:t> на </a:t>
            </a:r>
            <a:r>
              <a:rPr lang="ru-RU" sz="2400" dirty="0" err="1"/>
              <a:t>запитання</a:t>
            </a:r>
            <a:r>
              <a:rPr lang="ru-RU" sz="2400" dirty="0"/>
              <a:t>, </a:t>
            </a:r>
            <a:r>
              <a:rPr lang="ru-RU" sz="2400" dirty="0" err="1"/>
              <a:t>захищати</a:t>
            </a:r>
            <a:r>
              <a:rPr lang="ru-RU" sz="2400" dirty="0"/>
              <a:t> свою точку </a:t>
            </a:r>
            <a:r>
              <a:rPr lang="ru-RU" sz="2400" dirty="0" err="1"/>
              <a:t>зору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).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43882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548680"/>
            <a:ext cx="7490794" cy="549268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2800" dirty="0" smtClean="0"/>
              <a:t>У (</a:t>
            </a:r>
            <a:r>
              <a:rPr lang="ru-RU" sz="2800" dirty="0" err="1"/>
              <a:t>магістерській</a:t>
            </a:r>
            <a:r>
              <a:rPr lang="ru-RU" sz="2800" dirty="0"/>
              <a:t>) </a:t>
            </a:r>
            <a:r>
              <a:rPr lang="ru-RU" sz="2800" dirty="0" err="1"/>
              <a:t>роботі</a:t>
            </a:r>
            <a:r>
              <a:rPr lang="ru-RU" sz="2800" dirty="0"/>
              <a:t> </a:t>
            </a:r>
            <a:r>
              <a:rPr lang="ru-RU" sz="2800" dirty="0" err="1"/>
              <a:t>мають</a:t>
            </a:r>
            <a:r>
              <a:rPr lang="ru-RU" sz="2800" dirty="0"/>
              <a:t> </a:t>
            </a:r>
            <a:r>
              <a:rPr lang="ru-RU" sz="2800" dirty="0" err="1"/>
              <a:t>міститись</a:t>
            </a:r>
            <a:r>
              <a:rPr lang="ru-RU" sz="2800" dirty="0"/>
              <a:t> </a:t>
            </a:r>
            <a:r>
              <a:rPr lang="ru-RU" sz="2800" dirty="0" err="1"/>
              <a:t>елементи</a:t>
            </a:r>
            <a:r>
              <a:rPr lang="ru-RU" sz="2800" dirty="0"/>
              <a:t> </a:t>
            </a:r>
            <a:r>
              <a:rPr lang="ru-RU" sz="2800" dirty="0" err="1"/>
              <a:t>дослідження</a:t>
            </a:r>
            <a:r>
              <a:rPr lang="ru-RU" sz="2800" dirty="0"/>
              <a:t>:  - </a:t>
            </a:r>
            <a:r>
              <a:rPr lang="ru-RU" sz="2800" dirty="0" err="1"/>
              <a:t>вивчення</a:t>
            </a:r>
            <a:r>
              <a:rPr lang="ru-RU" sz="2800" dirty="0"/>
              <a:t> </a:t>
            </a:r>
            <a:r>
              <a:rPr lang="ru-RU" sz="2800" dirty="0" err="1"/>
              <a:t>достатньої</a:t>
            </a:r>
            <a:r>
              <a:rPr lang="ru-RU" sz="2800" dirty="0"/>
              <a:t> </a:t>
            </a:r>
            <a:r>
              <a:rPr lang="ru-RU" sz="2800" dirty="0" err="1"/>
              <a:t>кількості</a:t>
            </a:r>
            <a:r>
              <a:rPr lang="ru-RU" sz="2800" dirty="0"/>
              <a:t> </a:t>
            </a:r>
            <a:r>
              <a:rPr lang="ru-RU" sz="2800" dirty="0" err="1"/>
              <a:t>опублікованих</a:t>
            </a:r>
            <a:r>
              <a:rPr lang="ru-RU" sz="2800" dirty="0"/>
              <a:t> </a:t>
            </a:r>
            <a:r>
              <a:rPr lang="ru-RU" sz="2800" dirty="0" err="1"/>
              <a:t>джерел</a:t>
            </a:r>
            <a:r>
              <a:rPr lang="ru-RU" sz="2800" dirty="0"/>
              <a:t> (книг, </a:t>
            </a:r>
            <a:r>
              <a:rPr lang="ru-RU" sz="2800" dirty="0" err="1"/>
              <a:t>журнальних</a:t>
            </a:r>
            <a:r>
              <a:rPr lang="ru-RU" sz="2800" dirty="0"/>
              <a:t> статей та </a:t>
            </a:r>
            <a:r>
              <a:rPr lang="ru-RU" sz="2800" dirty="0" err="1"/>
              <a:t>інших</a:t>
            </a:r>
            <a:r>
              <a:rPr lang="ru-RU" sz="2800" dirty="0"/>
              <a:t> </a:t>
            </a:r>
            <a:r>
              <a:rPr lang="ru-RU" sz="2800" dirty="0" err="1"/>
              <a:t>розробок</a:t>
            </a:r>
            <a:r>
              <a:rPr lang="ru-RU" sz="2800" dirty="0"/>
              <a:t>) </a:t>
            </a:r>
            <a:r>
              <a:rPr lang="ru-RU" sz="2800" dirty="0" err="1"/>
              <a:t>вітчизняних</a:t>
            </a:r>
            <a:r>
              <a:rPr lang="ru-RU" sz="2800" dirty="0"/>
              <a:t> і </a:t>
            </a:r>
            <a:r>
              <a:rPr lang="ru-RU" sz="2800" dirty="0" err="1"/>
              <a:t>зарубіжних</a:t>
            </a:r>
            <a:r>
              <a:rPr lang="ru-RU" sz="2800" dirty="0"/>
              <a:t> </a:t>
            </a:r>
            <a:r>
              <a:rPr lang="ru-RU" sz="2800" dirty="0" err="1"/>
              <a:t>авторів</a:t>
            </a:r>
            <a:r>
              <a:rPr lang="ru-RU" sz="2800" dirty="0"/>
              <a:t>;  - </a:t>
            </a:r>
            <a:r>
              <a:rPr lang="ru-RU" sz="2800" dirty="0" err="1"/>
              <a:t>систематизація</a:t>
            </a:r>
            <a:r>
              <a:rPr lang="ru-RU" sz="2800" dirty="0"/>
              <a:t> та </a:t>
            </a:r>
            <a:r>
              <a:rPr lang="ru-RU" sz="2800" dirty="0" err="1"/>
              <a:t>аналіз</a:t>
            </a:r>
            <a:r>
              <a:rPr lang="ru-RU" sz="2800" dirty="0"/>
              <a:t> </a:t>
            </a:r>
            <a:r>
              <a:rPr lang="ru-RU" sz="2800" dirty="0" err="1"/>
              <a:t>різних</a:t>
            </a:r>
            <a:r>
              <a:rPr lang="ru-RU" sz="2800" dirty="0"/>
              <a:t> думок і </a:t>
            </a:r>
            <a:r>
              <a:rPr lang="ru-RU" sz="2800" dirty="0" err="1"/>
              <a:t>підходів</a:t>
            </a:r>
            <a:r>
              <a:rPr lang="ru-RU" sz="2800" dirty="0"/>
              <a:t>, </a:t>
            </a:r>
            <a:r>
              <a:rPr lang="ru-RU" sz="2800" dirty="0" err="1"/>
              <a:t>формування</a:t>
            </a:r>
            <a:r>
              <a:rPr lang="ru-RU" sz="2800" dirty="0"/>
              <a:t> </a:t>
            </a:r>
            <a:r>
              <a:rPr lang="ru-RU" sz="2800" dirty="0" err="1"/>
              <a:t>власної</a:t>
            </a:r>
            <a:r>
              <a:rPr lang="ru-RU" sz="2800" dirty="0"/>
              <a:t> точки </a:t>
            </a:r>
            <a:r>
              <a:rPr lang="ru-RU" sz="2800" dirty="0" err="1"/>
              <a:t>зору</a:t>
            </a:r>
            <a:r>
              <a:rPr lang="ru-RU" sz="2800" dirty="0"/>
              <a:t> на проблему,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розглядається</a:t>
            </a:r>
            <a:r>
              <a:rPr lang="ru-RU" sz="2800" dirty="0"/>
              <a:t>;  - </a:t>
            </a:r>
            <a:r>
              <a:rPr lang="ru-RU" sz="2800" dirty="0" err="1"/>
              <a:t>порівняння</a:t>
            </a:r>
            <a:r>
              <a:rPr lang="ru-RU" sz="2800" dirty="0"/>
              <a:t> </a:t>
            </a:r>
            <a:r>
              <a:rPr lang="ru-RU" sz="2800" dirty="0" err="1"/>
              <a:t>теоретичних</a:t>
            </a:r>
            <a:r>
              <a:rPr lang="ru-RU" sz="2800" dirty="0"/>
              <a:t> </a:t>
            </a:r>
            <a:r>
              <a:rPr lang="ru-RU" sz="2800" dirty="0" err="1"/>
              <a:t>поглядів</a:t>
            </a:r>
            <a:r>
              <a:rPr lang="ru-RU" sz="2800" dirty="0"/>
              <a:t> </a:t>
            </a:r>
            <a:r>
              <a:rPr lang="ru-RU" sz="2800" dirty="0" err="1"/>
              <a:t>учених</a:t>
            </a:r>
            <a:r>
              <a:rPr lang="ru-RU" sz="2800" dirty="0"/>
              <a:t> і </a:t>
            </a:r>
            <a:r>
              <a:rPr lang="ru-RU" sz="2800" dirty="0" err="1"/>
              <a:t>практичної</a:t>
            </a:r>
            <a:r>
              <a:rPr lang="ru-RU" sz="2800" dirty="0"/>
              <a:t> </a:t>
            </a:r>
            <a:r>
              <a:rPr lang="ru-RU" sz="2800" dirty="0" err="1"/>
              <a:t>діяльності</a:t>
            </a:r>
            <a:r>
              <a:rPr lang="ru-RU" sz="2800" dirty="0"/>
              <a:t> </a:t>
            </a:r>
            <a:r>
              <a:rPr lang="ru-RU" sz="2800" dirty="0" err="1"/>
              <a:t>вітчизняних</a:t>
            </a:r>
            <a:r>
              <a:rPr lang="ru-RU" sz="2800" dirty="0"/>
              <a:t> і </a:t>
            </a:r>
            <a:r>
              <a:rPr lang="ru-RU" sz="2800" dirty="0" err="1"/>
              <a:t>зарубіжних</a:t>
            </a:r>
            <a:r>
              <a:rPr lang="ru-RU" sz="2800" dirty="0"/>
              <a:t> </a:t>
            </a:r>
            <a:r>
              <a:rPr lang="ru-RU" sz="2800" dirty="0" err="1"/>
              <a:t>фірм</a:t>
            </a:r>
            <a:r>
              <a:rPr lang="ru-RU" sz="2800" dirty="0"/>
              <a:t>; </a:t>
            </a:r>
            <a:r>
              <a:rPr lang="ru-RU" sz="2800" dirty="0" err="1"/>
              <a:t>розробка</a:t>
            </a:r>
            <a:r>
              <a:rPr lang="ru-RU" sz="2800" dirty="0"/>
              <a:t> </a:t>
            </a:r>
            <a:r>
              <a:rPr lang="ru-RU" sz="2800" dirty="0" err="1"/>
              <a:t>висновків</a:t>
            </a:r>
            <a:r>
              <a:rPr lang="ru-RU" sz="2800" dirty="0"/>
              <a:t>, </a:t>
            </a:r>
            <a:r>
              <a:rPr lang="ru-RU" sz="2800" dirty="0" err="1"/>
              <a:t>рекомендацій</a:t>
            </a:r>
            <a:r>
              <a:rPr lang="ru-RU" sz="2800" dirty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97945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856984" cy="645333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2400" dirty="0" err="1"/>
              <a:t>Завдання</a:t>
            </a:r>
            <a:r>
              <a:rPr lang="ru-RU" sz="2400" dirty="0"/>
              <a:t> </a:t>
            </a:r>
            <a:r>
              <a:rPr lang="ru-RU" sz="2400" dirty="0" err="1"/>
              <a:t>дослідження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можуть</a:t>
            </a:r>
            <a:r>
              <a:rPr lang="ru-RU" sz="2400" dirty="0"/>
              <a:t> </a:t>
            </a:r>
            <a:r>
              <a:rPr lang="ru-RU" sz="2400" dirty="0" err="1"/>
              <a:t>включати</a:t>
            </a:r>
            <a:r>
              <a:rPr lang="ru-RU" sz="2400" dirty="0"/>
              <a:t> </a:t>
            </a:r>
            <a:r>
              <a:rPr lang="ru-RU" sz="2400" dirty="0" err="1"/>
              <a:t>такі</a:t>
            </a:r>
            <a:r>
              <a:rPr lang="ru-RU" sz="2400" dirty="0"/>
              <a:t> </a:t>
            </a:r>
            <a:r>
              <a:rPr lang="ru-RU" sz="2400" dirty="0" err="1"/>
              <a:t>складові</a:t>
            </a:r>
            <a:r>
              <a:rPr lang="ru-RU" sz="2400" dirty="0"/>
              <a:t>:  </a:t>
            </a:r>
            <a:r>
              <a:rPr lang="ru-RU" sz="2400" dirty="0" err="1"/>
              <a:t>вирішення</a:t>
            </a:r>
            <a:r>
              <a:rPr lang="ru-RU" sz="2400" dirty="0"/>
              <a:t> </a:t>
            </a:r>
            <a:r>
              <a:rPr lang="ru-RU" sz="2400" dirty="0" err="1"/>
              <a:t>певних</a:t>
            </a:r>
            <a:r>
              <a:rPr lang="ru-RU" sz="2400" dirty="0"/>
              <a:t> </a:t>
            </a:r>
            <a:r>
              <a:rPr lang="ru-RU" sz="2400" dirty="0" err="1"/>
              <a:t>теоретичних</a:t>
            </a:r>
            <a:r>
              <a:rPr lang="ru-RU" sz="2400" dirty="0"/>
              <a:t> </a:t>
            </a:r>
            <a:r>
              <a:rPr lang="ru-RU" sz="2400" dirty="0" err="1"/>
              <a:t>питань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входять</a:t>
            </a:r>
            <a:r>
              <a:rPr lang="ru-RU" sz="2400" dirty="0"/>
              <a:t> до </a:t>
            </a:r>
            <a:r>
              <a:rPr lang="ru-RU" sz="2400" dirty="0" err="1"/>
              <a:t>загальної</a:t>
            </a:r>
            <a:r>
              <a:rPr lang="ru-RU" sz="2400" dirty="0"/>
              <a:t> </a:t>
            </a:r>
            <a:r>
              <a:rPr lang="ru-RU" sz="2400" dirty="0" err="1"/>
              <a:t>проблеми</a:t>
            </a:r>
            <a:r>
              <a:rPr lang="ru-RU" sz="2400" dirty="0"/>
              <a:t> </a:t>
            </a:r>
            <a:r>
              <a:rPr lang="ru-RU" sz="2400" dirty="0" err="1"/>
              <a:t>дослідження</a:t>
            </a:r>
            <a:r>
              <a:rPr lang="ru-RU" sz="2400" dirty="0"/>
              <a:t> (</a:t>
            </a:r>
            <a:r>
              <a:rPr lang="ru-RU" sz="2400" dirty="0" err="1"/>
              <a:t>наприклад</a:t>
            </a:r>
            <a:r>
              <a:rPr lang="ru-RU" sz="2400" dirty="0"/>
              <a:t>, </a:t>
            </a:r>
            <a:r>
              <a:rPr lang="ru-RU" sz="2400" dirty="0" err="1"/>
              <a:t>визначення</a:t>
            </a:r>
            <a:r>
              <a:rPr lang="ru-RU" sz="2400" dirty="0"/>
              <a:t> </a:t>
            </a:r>
            <a:r>
              <a:rPr lang="ru-RU" sz="2400" dirty="0" err="1"/>
              <a:t>сутності</a:t>
            </a:r>
            <a:r>
              <a:rPr lang="ru-RU" sz="2400" dirty="0"/>
              <a:t> понять);  </a:t>
            </a:r>
            <a:r>
              <a:rPr lang="ru-RU" sz="2400" dirty="0" err="1"/>
              <a:t>вивчення</a:t>
            </a:r>
            <a:r>
              <a:rPr lang="ru-RU" sz="2400" dirty="0"/>
              <a:t> </a:t>
            </a:r>
            <a:r>
              <a:rPr lang="ru-RU" sz="2400" dirty="0" err="1"/>
              <a:t>ознак</a:t>
            </a:r>
            <a:r>
              <a:rPr lang="ru-RU" sz="2400" dirty="0"/>
              <a:t>, </a:t>
            </a:r>
            <a:r>
              <a:rPr lang="ru-RU" sz="2400" dirty="0" err="1"/>
              <a:t>рівнів</a:t>
            </a:r>
            <a:r>
              <a:rPr lang="ru-RU" sz="2400" dirty="0"/>
              <a:t> </a:t>
            </a:r>
            <a:r>
              <a:rPr lang="ru-RU" sz="2400" dirty="0" err="1"/>
              <a:t>функціонування</a:t>
            </a:r>
            <a:r>
              <a:rPr lang="ru-RU" sz="2400" dirty="0"/>
              <a:t>, </a:t>
            </a:r>
            <a:r>
              <a:rPr lang="ru-RU" sz="2400" dirty="0" err="1"/>
              <a:t>критеріїв</a:t>
            </a:r>
            <a:r>
              <a:rPr lang="ru-RU" sz="2400" dirty="0"/>
              <a:t> </a:t>
            </a:r>
            <a:r>
              <a:rPr lang="ru-RU" sz="2400" dirty="0" err="1"/>
              <a:t>ефективності</a:t>
            </a:r>
            <a:r>
              <a:rPr lang="ru-RU" sz="2400" dirty="0"/>
              <a:t>, </a:t>
            </a:r>
            <a:r>
              <a:rPr lang="ru-RU" sz="2400" dirty="0" err="1"/>
              <a:t>принципів</a:t>
            </a:r>
            <a:r>
              <a:rPr lang="ru-RU" sz="2400" dirty="0"/>
              <a:t> та умов </a:t>
            </a:r>
            <a:r>
              <a:rPr lang="ru-RU" sz="2400" dirty="0" err="1"/>
              <a:t>застосування</a:t>
            </a:r>
            <a:r>
              <a:rPr lang="ru-RU" sz="2400" dirty="0"/>
              <a:t> </a:t>
            </a:r>
            <a:r>
              <a:rPr lang="ru-RU" sz="2400" dirty="0" err="1"/>
              <a:t>тощо</a:t>
            </a:r>
            <a:r>
              <a:rPr lang="ru-RU" sz="2400" dirty="0"/>
              <a:t>;  </a:t>
            </a:r>
            <a:r>
              <a:rPr lang="ru-RU" sz="2400" dirty="0" err="1"/>
              <a:t>всебічне</a:t>
            </a:r>
            <a:r>
              <a:rPr lang="ru-RU" sz="2400" dirty="0"/>
              <a:t> (за </a:t>
            </a:r>
            <a:r>
              <a:rPr lang="ru-RU" sz="2400" dirty="0" err="1"/>
              <a:t>необхідності</a:t>
            </a:r>
            <a:r>
              <a:rPr lang="ru-RU" sz="2400" dirty="0"/>
              <a:t> й </a:t>
            </a:r>
            <a:r>
              <a:rPr lang="ru-RU" sz="2400" dirty="0" err="1"/>
              <a:t>експериментальне</a:t>
            </a:r>
            <a:r>
              <a:rPr lang="ru-RU" sz="2400" dirty="0"/>
              <a:t>) </a:t>
            </a:r>
            <a:r>
              <a:rPr lang="ru-RU" sz="2400" dirty="0" err="1"/>
              <a:t>вивчення</a:t>
            </a:r>
            <a:r>
              <a:rPr lang="ru-RU" sz="2400" dirty="0"/>
              <a:t> практики </a:t>
            </a:r>
            <a:r>
              <a:rPr lang="ru-RU" sz="2400" dirty="0" err="1"/>
              <a:t>вирішення</a:t>
            </a:r>
            <a:r>
              <a:rPr lang="ru-RU" sz="2400" dirty="0"/>
              <a:t> </a:t>
            </a:r>
            <a:r>
              <a:rPr lang="ru-RU" sz="2400" dirty="0" err="1"/>
              <a:t>даної</a:t>
            </a:r>
            <a:r>
              <a:rPr lang="ru-RU" sz="2400" dirty="0"/>
              <a:t> </a:t>
            </a:r>
            <a:r>
              <a:rPr lang="ru-RU" sz="2400" dirty="0" err="1"/>
              <a:t>проблеми</a:t>
            </a:r>
            <a:r>
              <a:rPr lang="ru-RU" sz="2400" dirty="0"/>
              <a:t>; </a:t>
            </a:r>
            <a:r>
              <a:rPr lang="ru-RU" sz="2400" dirty="0" err="1"/>
              <a:t>таке</a:t>
            </a:r>
            <a:r>
              <a:rPr lang="ru-RU" sz="2400" dirty="0"/>
              <a:t> </a:t>
            </a:r>
            <a:r>
              <a:rPr lang="ru-RU" sz="2400" dirty="0" err="1"/>
              <a:t>вивчення</a:t>
            </a:r>
            <a:r>
              <a:rPr lang="ru-RU" sz="2400" dirty="0"/>
              <a:t> </a:t>
            </a:r>
            <a:r>
              <a:rPr lang="ru-RU" sz="2400" dirty="0" err="1"/>
              <a:t>дає</a:t>
            </a:r>
            <a:r>
              <a:rPr lang="ru-RU" sz="2400" dirty="0"/>
              <a:t> </a:t>
            </a:r>
            <a:r>
              <a:rPr lang="ru-RU" sz="2400" dirty="0" err="1"/>
              <a:t>змогу</a:t>
            </a:r>
            <a:r>
              <a:rPr lang="ru-RU" sz="2400" dirty="0"/>
              <a:t> </a:t>
            </a:r>
            <a:r>
              <a:rPr lang="ru-RU" sz="2400" dirty="0" err="1"/>
              <a:t>уточнити</a:t>
            </a:r>
            <a:r>
              <a:rPr lang="ru-RU" sz="2400" dirty="0"/>
              <a:t>, </a:t>
            </a:r>
            <a:r>
              <a:rPr lang="ru-RU" sz="2400" dirty="0" err="1"/>
              <a:t>перевірити</a:t>
            </a:r>
            <a:r>
              <a:rPr lang="ru-RU" sz="2400" dirty="0"/>
              <a:t> </a:t>
            </a:r>
            <a:r>
              <a:rPr lang="ru-RU" sz="2400" dirty="0" err="1"/>
              <a:t>дані</a:t>
            </a:r>
            <a:r>
              <a:rPr lang="ru-RU" sz="2400" dirty="0"/>
              <a:t>, </a:t>
            </a:r>
            <a:r>
              <a:rPr lang="ru-RU" sz="2400" dirty="0" err="1"/>
              <a:t>опубліковані</a:t>
            </a:r>
            <a:r>
              <a:rPr lang="ru-RU" sz="2400" dirty="0"/>
              <a:t> в </a:t>
            </a:r>
            <a:r>
              <a:rPr lang="ru-RU" sz="2400" dirty="0" err="1"/>
              <a:t>спеціальних</a:t>
            </a:r>
            <a:r>
              <a:rPr lang="ru-RU" sz="2400" dirty="0"/>
              <a:t> </a:t>
            </a:r>
            <a:r>
              <a:rPr lang="ru-RU" sz="2400" dirty="0" err="1"/>
              <a:t>неперіодичних</a:t>
            </a:r>
            <a:r>
              <a:rPr lang="ru-RU" sz="2400" dirty="0"/>
              <a:t> і </a:t>
            </a:r>
            <a:r>
              <a:rPr lang="ru-RU" sz="2400" dirty="0" err="1"/>
              <a:t>періодичних</a:t>
            </a:r>
            <a:r>
              <a:rPr lang="ru-RU" sz="2400" dirty="0"/>
              <a:t> </a:t>
            </a:r>
            <a:r>
              <a:rPr lang="ru-RU" sz="2400" dirty="0" err="1"/>
              <a:t>виданнях</a:t>
            </a:r>
            <a:r>
              <a:rPr lang="ru-RU" sz="2400" dirty="0"/>
              <a:t>, </a:t>
            </a:r>
            <a:r>
              <a:rPr lang="ru-RU" sz="2400" dirty="0" err="1"/>
              <a:t>підняти</a:t>
            </a:r>
            <a:r>
              <a:rPr lang="ru-RU" sz="2400" dirty="0"/>
              <a:t> </a:t>
            </a:r>
            <a:r>
              <a:rPr lang="ru-RU" sz="2400" dirty="0" err="1"/>
              <a:t>їх</a:t>
            </a:r>
            <a:r>
              <a:rPr lang="ru-RU" sz="2400" dirty="0"/>
              <a:t> на </a:t>
            </a:r>
            <a:r>
              <a:rPr lang="ru-RU" sz="2400" dirty="0" err="1"/>
              <a:t>рівень</a:t>
            </a:r>
            <a:r>
              <a:rPr lang="ru-RU" sz="2400" dirty="0"/>
              <a:t> </a:t>
            </a:r>
            <a:r>
              <a:rPr lang="ru-RU" sz="2400" dirty="0" err="1"/>
              <a:t>наукових</a:t>
            </a:r>
            <a:r>
              <a:rPr lang="ru-RU" sz="2400" dirty="0"/>
              <a:t> </a:t>
            </a:r>
            <a:r>
              <a:rPr lang="ru-RU" sz="2400" dirty="0" err="1"/>
              <a:t>фактів</a:t>
            </a:r>
            <a:r>
              <a:rPr lang="ru-RU" sz="2400" dirty="0"/>
              <a:t>, </a:t>
            </a:r>
            <a:r>
              <a:rPr lang="ru-RU" sz="2400" dirty="0" err="1"/>
              <a:t>обґрунтованих</a:t>
            </a:r>
            <a:r>
              <a:rPr lang="ru-RU" sz="2400" dirty="0"/>
              <a:t> у </a:t>
            </a:r>
            <a:r>
              <a:rPr lang="ru-RU" sz="2400" dirty="0" err="1"/>
              <a:t>процесі</a:t>
            </a:r>
            <a:r>
              <a:rPr lang="ru-RU" sz="2400" dirty="0"/>
              <a:t> </a:t>
            </a:r>
            <a:r>
              <a:rPr lang="ru-RU" sz="2400" dirty="0" err="1"/>
              <a:t>спеціального</a:t>
            </a:r>
            <a:r>
              <a:rPr lang="ru-RU" sz="2400" dirty="0"/>
              <a:t> </a:t>
            </a:r>
            <a:r>
              <a:rPr lang="ru-RU" sz="2400" dirty="0" err="1"/>
              <a:t>дослідження</a:t>
            </a:r>
            <a:r>
              <a:rPr lang="ru-RU" sz="2400" dirty="0"/>
              <a:t>;  </a:t>
            </a:r>
            <a:r>
              <a:rPr lang="ru-RU" sz="2400" dirty="0" err="1"/>
              <a:t>обґрунтування</a:t>
            </a:r>
            <a:r>
              <a:rPr lang="ru-RU" sz="2400" dirty="0"/>
              <a:t> </a:t>
            </a:r>
            <a:r>
              <a:rPr lang="ru-RU" sz="2400" dirty="0" err="1"/>
              <a:t>необхідної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заходів</a:t>
            </a:r>
            <a:r>
              <a:rPr lang="ru-RU" sz="2400" dirty="0"/>
              <a:t> </a:t>
            </a:r>
            <a:r>
              <a:rPr lang="ru-RU" sz="2400" dirty="0" err="1"/>
              <a:t>щодо</a:t>
            </a:r>
            <a:r>
              <a:rPr lang="ru-RU" sz="2400" dirty="0"/>
              <a:t> </a:t>
            </a:r>
            <a:r>
              <a:rPr lang="ru-RU" sz="2400" dirty="0" err="1"/>
              <a:t>вирішення</a:t>
            </a:r>
            <a:r>
              <a:rPr lang="ru-RU" sz="2400" dirty="0"/>
              <a:t> </a:t>
            </a:r>
            <a:r>
              <a:rPr lang="ru-RU" sz="2400" dirty="0" err="1"/>
              <a:t>даної</a:t>
            </a:r>
            <a:r>
              <a:rPr lang="ru-RU" sz="2400" dirty="0"/>
              <a:t> </a:t>
            </a:r>
            <a:r>
              <a:rPr lang="ru-RU" sz="2400" dirty="0" err="1"/>
              <a:t>проблеми</a:t>
            </a:r>
            <a:r>
              <a:rPr lang="ru-RU" sz="2400" dirty="0"/>
              <a:t>;  </a:t>
            </a:r>
            <a:r>
              <a:rPr lang="ru-RU" sz="2400" dirty="0" err="1"/>
              <a:t>експериментальна</a:t>
            </a:r>
            <a:r>
              <a:rPr lang="ru-RU" sz="2400" dirty="0"/>
              <a:t> </a:t>
            </a:r>
            <a:r>
              <a:rPr lang="ru-RU" sz="2400" dirty="0" err="1"/>
              <a:t>перевірка</a:t>
            </a:r>
            <a:r>
              <a:rPr lang="ru-RU" sz="2400" dirty="0"/>
              <a:t> </a:t>
            </a:r>
            <a:r>
              <a:rPr lang="ru-RU" sz="2400" dirty="0" err="1"/>
              <a:t>запропонованої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заходів</a:t>
            </a:r>
            <a:r>
              <a:rPr lang="ru-RU" sz="2400" dirty="0"/>
              <a:t>, </a:t>
            </a:r>
            <a:r>
              <a:rPr lang="ru-RU" sz="2400" dirty="0" err="1"/>
              <a:t>тобто</a:t>
            </a:r>
            <a:r>
              <a:rPr lang="ru-RU" sz="2400" dirty="0"/>
              <a:t> </a:t>
            </a:r>
            <a:r>
              <a:rPr lang="ru-RU" sz="2400" dirty="0" err="1"/>
              <a:t>досягнення</a:t>
            </a:r>
            <a:r>
              <a:rPr lang="ru-RU" sz="2400" dirty="0"/>
              <a:t> максимально </a:t>
            </a:r>
            <a:r>
              <a:rPr lang="ru-RU" sz="2400" dirty="0" err="1"/>
              <a:t>важливих</a:t>
            </a:r>
            <a:r>
              <a:rPr lang="ru-RU" sz="2400" dirty="0"/>
              <a:t>, у </a:t>
            </a:r>
            <a:r>
              <a:rPr lang="ru-RU" sz="2400" dirty="0" err="1"/>
              <a:t>відповідних</a:t>
            </a:r>
            <a:r>
              <a:rPr lang="ru-RU" sz="2400" dirty="0"/>
              <a:t> </a:t>
            </a:r>
            <a:r>
              <a:rPr lang="ru-RU" sz="2400" dirty="0" err="1"/>
              <a:t>умовах</a:t>
            </a:r>
            <a:r>
              <a:rPr lang="ru-RU" sz="2400" dirty="0"/>
              <a:t>, </a:t>
            </a:r>
            <a:r>
              <a:rPr lang="ru-RU" sz="2400" dirty="0" err="1"/>
              <a:t>результатів</a:t>
            </a:r>
            <a:r>
              <a:rPr lang="ru-RU" sz="2400" dirty="0"/>
              <a:t> </a:t>
            </a:r>
            <a:r>
              <a:rPr lang="ru-RU" sz="2400" dirty="0" err="1"/>
              <a:t>вирішення</a:t>
            </a:r>
            <a:r>
              <a:rPr lang="ru-RU" sz="2400" dirty="0"/>
              <a:t> </a:t>
            </a:r>
            <a:r>
              <a:rPr lang="ru-RU" sz="2400" dirty="0" err="1"/>
              <a:t>цієї</a:t>
            </a:r>
            <a:r>
              <a:rPr lang="ru-RU" sz="2400" dirty="0"/>
              <a:t> </a:t>
            </a:r>
            <a:r>
              <a:rPr lang="ru-RU" sz="2400" dirty="0" err="1"/>
              <a:t>проблеми</a:t>
            </a:r>
            <a:r>
              <a:rPr lang="ru-RU" sz="2400" dirty="0"/>
              <a:t> при </a:t>
            </a:r>
            <a:r>
              <a:rPr lang="ru-RU" sz="2400" dirty="0" err="1"/>
              <a:t>певних</a:t>
            </a:r>
            <a:r>
              <a:rPr lang="ru-RU" sz="2400" dirty="0"/>
              <a:t> затратах часу і </a:t>
            </a:r>
            <a:r>
              <a:rPr lang="ru-RU" sz="2400" dirty="0" err="1"/>
              <a:t>зусиль</a:t>
            </a:r>
            <a:r>
              <a:rPr lang="ru-RU" sz="2400" dirty="0"/>
              <a:t>;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653363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712967" cy="619268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магістерської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одним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багатьох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зважає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комісія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оцінюванні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час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підкреслює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передусім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звертається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увага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аспект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репрезентативність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широта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стандартам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правилам),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текст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список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літератури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титульного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аркуша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чернетку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курсової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магістерської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треба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переглянути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викладено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параграфами та главами,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весь текст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ідею</a:t>
            </a:r>
            <a:r>
              <a:rPr lang="ru-RU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магістерської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уявний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допоможе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побачити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нелогічність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713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568952" cy="504056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marR="280035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5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 8. </a:t>
            </a:r>
            <a:r>
              <a:rPr lang="uk-UA" sz="5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Методика підготовки і оформлення магістерських проектів</a:t>
            </a:r>
            <a:endParaRPr lang="en-US" sz="4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44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4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40871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marL="43815" marR="443230" indent="0" algn="just">
              <a:buNone/>
            </a:pPr>
            <a:r>
              <a:rPr lang="uk-UA" sz="3200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План</a:t>
            </a:r>
          </a:p>
          <a:p>
            <a:pPr marL="558165" marR="443230" indent="-514350" algn="just">
              <a:buAutoNum type="arabicPeriod"/>
            </a:pPr>
            <a:r>
              <a:rPr lang="uk-UA" sz="3200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</a:t>
            </a:r>
            <a:r>
              <a:rPr lang="uk-UA" sz="32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загальна характеристика і вимоги до </a:t>
            </a:r>
            <a:r>
              <a:rPr lang="uk-UA" sz="3200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магістерських </a:t>
            </a:r>
            <a:r>
              <a:rPr lang="uk-UA" sz="32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робіт </a:t>
            </a:r>
            <a:endParaRPr lang="uk-UA" sz="3200" b="1" kern="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58165" marR="443230" indent="-514350" algn="just">
              <a:buAutoNum type="arabicPeriod"/>
            </a:pPr>
            <a:r>
              <a:rPr lang="uk-UA" sz="3200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 </a:t>
            </a:r>
            <a:r>
              <a:rPr lang="uk-UA" sz="32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етапи підготовки </a:t>
            </a:r>
            <a:r>
              <a:rPr lang="uk-UA" sz="3200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магістерських </a:t>
            </a:r>
            <a:r>
              <a:rPr lang="uk-UA" sz="32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робіт  </a:t>
            </a:r>
            <a:endParaRPr lang="uk-UA" sz="3200" b="1" kern="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58165" marR="443230" indent="-514350" algn="just">
              <a:buAutoNum type="arabicPeriod"/>
            </a:pPr>
            <a:r>
              <a:rPr lang="uk-UA" sz="3200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uk-UA" sz="32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Структура та технічне оформлення </a:t>
            </a:r>
            <a:r>
              <a:rPr lang="uk-UA" sz="3200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магістерських </a:t>
            </a:r>
            <a:r>
              <a:rPr lang="uk-UA" sz="32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робіт </a:t>
            </a:r>
            <a:endParaRPr lang="uk-UA" sz="3200" b="1" kern="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58165" marR="443230" indent="-514350" algn="just">
              <a:buAutoNum type="arabicPeriod"/>
            </a:pPr>
            <a:r>
              <a:rPr lang="uk-UA" sz="3200" b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uk-UA" sz="3200" b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Підготовка до захисту та захист курсової та дипломної робіт </a:t>
            </a:r>
            <a:endParaRPr lang="uk-UA" sz="3200" b="1" kern="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815" marR="443230" indent="0" algn="just">
              <a:buNone/>
            </a:pPr>
            <a:r>
              <a:rPr lang="uk-UA" sz="3200" b="1" i="1" kern="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Основні </a:t>
            </a:r>
            <a:r>
              <a:rPr lang="uk-UA" sz="3200" b="1" i="1" kern="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 теми: курсова робота, дипломна робота, магістерська робота, етапи підготовки, об’єкт, предмет, структура. </a:t>
            </a:r>
            <a:endParaRPr lang="uk-UA" sz="3200" b="1" i="1" kern="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967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80920" cy="4536504"/>
          </a:xfrm>
        </p:spPr>
        <p:txBody>
          <a:bodyPr>
            <a:noAutofit/>
          </a:bodyPr>
          <a:lstStyle/>
          <a:p>
            <a:pPr marL="43815" marR="443230" lvl="0" algn="ctr">
              <a:spcBef>
                <a:spcPts val="1000"/>
              </a:spcBef>
              <a:buClr>
                <a:srgbClr val="90C226"/>
              </a:buClr>
              <a:buSzPct val="80000"/>
            </a:pPr>
            <a:r>
              <a:rPr lang="ru-RU" sz="8800" b="1" dirty="0" smtClean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1</a:t>
            </a:r>
            <a:r>
              <a:rPr lang="ru-RU" sz="8800" b="1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>. </a:t>
            </a:r>
            <a:r>
              <a:rPr lang="uk-UA" sz="40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/>
            </a:r>
            <a:br>
              <a:rPr lang="uk-UA" sz="40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lang="uk-UA" sz="28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Поняття, загальна характеристика і вимоги до магістерських робіт </a:t>
            </a:r>
            <a:r>
              <a:rPr lang="uk-UA" sz="28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/>
            </a:r>
            <a:br>
              <a:rPr lang="uk-UA" sz="2800" b="1" kern="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lang="uk-UA" sz="28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/>
            </a:r>
            <a:br>
              <a:rPr lang="uk-UA" sz="2800" b="1" kern="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lang="ru-RU" sz="66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  <a:t/>
            </a:r>
            <a:br>
              <a:rPr lang="ru-RU" sz="6600" dirty="0">
                <a:solidFill>
                  <a:prstClr val="black">
                    <a:lumMod val="75000"/>
                    <a:lumOff val="25000"/>
                  </a:prstClr>
                </a:solidFill>
                <a:ea typeface="+mn-ea"/>
                <a:cs typeface="+mn-cs"/>
              </a:rPr>
            </a:b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678146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676455" cy="5976664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Зазначимо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кілька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етапів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формулювання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гіпотез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перевірка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Цей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розгортається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аналогією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трьома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фазами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розумового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акту,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умовивід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Мислення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 за словами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вченого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 В.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Брушлинского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початок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проблемній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ході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починає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відчувати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якісь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незрозумілі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труднощі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перешкоджають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успішному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просуванню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вперед ... Так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виникла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переходить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усвідомлюване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людиною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Тому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ґрунтується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аналітико-синтетичної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реалізується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міркуванні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евристичний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дослідницький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тип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623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332656"/>
            <a:ext cx="7418785" cy="5708707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3200" i="1" dirty="0" err="1"/>
              <a:t>Магістр</a:t>
            </a:r>
            <a:r>
              <a:rPr lang="ru-RU" sz="3200" i="1" dirty="0"/>
              <a:t> </a:t>
            </a:r>
            <a:r>
              <a:rPr lang="ru-RU" sz="3200" dirty="0"/>
              <a:t>- </a:t>
            </a:r>
            <a:r>
              <a:rPr lang="ru-RU" sz="3200" dirty="0" err="1"/>
              <a:t>це</a:t>
            </a:r>
            <a:r>
              <a:rPr lang="ru-RU" sz="3200" dirty="0"/>
              <a:t> </a:t>
            </a:r>
            <a:r>
              <a:rPr lang="ru-RU" sz="3200" dirty="0" err="1"/>
              <a:t>освітньо-кваліфікаційний</a:t>
            </a:r>
            <a:r>
              <a:rPr lang="ru-RU" sz="3200" dirty="0"/>
              <a:t> </a:t>
            </a:r>
            <a:r>
              <a:rPr lang="ru-RU" sz="3200" dirty="0" err="1"/>
              <a:t>рівень</a:t>
            </a:r>
            <a:r>
              <a:rPr lang="ru-RU" sz="3200" dirty="0"/>
              <a:t> </a:t>
            </a:r>
            <a:r>
              <a:rPr lang="ru-RU" sz="3200" dirty="0" err="1"/>
              <a:t>фахівця</a:t>
            </a:r>
            <a:r>
              <a:rPr lang="ru-RU" sz="3200" dirty="0"/>
              <a:t>, </a:t>
            </a:r>
            <a:r>
              <a:rPr lang="ru-RU" sz="3200" dirty="0" err="1"/>
              <a:t>який</a:t>
            </a:r>
            <a:r>
              <a:rPr lang="ru-RU" sz="3200" dirty="0"/>
              <a:t> на </a:t>
            </a:r>
            <a:r>
              <a:rPr lang="ru-RU" sz="3200" dirty="0" err="1"/>
              <a:t>основі</a:t>
            </a:r>
            <a:r>
              <a:rPr lang="ru-RU" sz="3200" dirty="0"/>
              <a:t> </a:t>
            </a:r>
            <a:r>
              <a:rPr lang="ru-RU" sz="3200" dirty="0" err="1"/>
              <a:t>кваліфікації</a:t>
            </a:r>
            <a:r>
              <a:rPr lang="ru-RU" sz="3200" dirty="0"/>
              <a:t> бакалавра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спеціаліста</a:t>
            </a:r>
            <a:r>
              <a:rPr lang="ru-RU" sz="3200" dirty="0"/>
              <a:t> </a:t>
            </a:r>
            <a:r>
              <a:rPr lang="ru-RU" sz="3200" dirty="0" err="1"/>
              <a:t>здобув</a:t>
            </a:r>
            <a:r>
              <a:rPr lang="ru-RU" sz="3200" dirty="0"/>
              <a:t> </a:t>
            </a:r>
            <a:r>
              <a:rPr lang="ru-RU" sz="3200" dirty="0" err="1"/>
              <a:t>поглиблені</a:t>
            </a:r>
            <a:r>
              <a:rPr lang="ru-RU" sz="3200" dirty="0"/>
              <a:t> </a:t>
            </a:r>
            <a:r>
              <a:rPr lang="ru-RU" sz="3200" dirty="0" err="1"/>
              <a:t>спеціальні</a:t>
            </a:r>
            <a:r>
              <a:rPr lang="ru-RU" sz="3200" dirty="0"/>
              <a:t> </a:t>
            </a:r>
            <a:r>
              <a:rPr lang="ru-RU" sz="3200" dirty="0" err="1"/>
              <a:t>вміння</a:t>
            </a:r>
            <a:r>
              <a:rPr lang="ru-RU" sz="3200" dirty="0"/>
              <a:t> та </a:t>
            </a:r>
            <a:r>
              <a:rPr lang="ru-RU" sz="3200" dirty="0" err="1"/>
              <a:t>знання</a:t>
            </a:r>
            <a:r>
              <a:rPr lang="ru-RU" sz="3200" dirty="0"/>
              <a:t> </a:t>
            </a:r>
            <a:r>
              <a:rPr lang="ru-RU" sz="3200" dirty="0" err="1"/>
              <a:t>інноваційного</a:t>
            </a:r>
            <a:r>
              <a:rPr lang="ru-RU" sz="3200" dirty="0"/>
              <a:t> характеру, </a:t>
            </a:r>
            <a:r>
              <a:rPr lang="ru-RU" sz="3200" dirty="0" err="1"/>
              <a:t>має</a:t>
            </a:r>
            <a:r>
              <a:rPr lang="ru-RU" sz="3200" dirty="0"/>
              <a:t> </a:t>
            </a:r>
            <a:r>
              <a:rPr lang="ru-RU" sz="3200" dirty="0" err="1"/>
              <a:t>певний</a:t>
            </a:r>
            <a:r>
              <a:rPr lang="ru-RU" sz="3200" dirty="0"/>
              <a:t> </a:t>
            </a:r>
            <a:r>
              <a:rPr lang="ru-RU" sz="3200" dirty="0" err="1"/>
              <a:t>досвід</a:t>
            </a:r>
            <a:r>
              <a:rPr lang="ru-RU" sz="3200" dirty="0"/>
              <a:t> </a:t>
            </a:r>
            <a:r>
              <a:rPr lang="ru-RU" sz="3200" dirty="0" err="1"/>
              <a:t>їх</a:t>
            </a:r>
            <a:r>
              <a:rPr lang="ru-RU" sz="3200" dirty="0"/>
              <a:t> </a:t>
            </a:r>
            <a:r>
              <a:rPr lang="ru-RU" sz="3200" dirty="0" err="1"/>
              <a:t>застосування</a:t>
            </a:r>
            <a:r>
              <a:rPr lang="ru-RU" sz="3200" dirty="0"/>
              <a:t> та </a:t>
            </a:r>
            <a:r>
              <a:rPr lang="ru-RU" sz="3200" dirty="0" err="1"/>
              <a:t>продукування</a:t>
            </a:r>
            <a:r>
              <a:rPr lang="ru-RU" sz="3200" dirty="0"/>
              <a:t> </a:t>
            </a:r>
            <a:r>
              <a:rPr lang="ru-RU" sz="3200" dirty="0" err="1"/>
              <a:t>нових</a:t>
            </a:r>
            <a:r>
              <a:rPr lang="ru-RU" sz="3200" dirty="0"/>
              <a:t> </a:t>
            </a:r>
            <a:r>
              <a:rPr lang="ru-RU" sz="3200" dirty="0" err="1"/>
              <a:t>знань</a:t>
            </a:r>
            <a:r>
              <a:rPr lang="ru-RU" sz="3200" dirty="0"/>
              <a:t> для </a:t>
            </a:r>
            <a:r>
              <a:rPr lang="ru-RU" sz="3200" dirty="0" err="1"/>
              <a:t>вирішення</a:t>
            </a:r>
            <a:r>
              <a:rPr lang="ru-RU" sz="3200" dirty="0"/>
              <a:t> </a:t>
            </a:r>
            <a:r>
              <a:rPr lang="ru-RU" sz="3200" dirty="0" err="1"/>
              <a:t>проблемних</a:t>
            </a:r>
            <a:r>
              <a:rPr lang="ru-RU" sz="3200" dirty="0"/>
              <a:t> </a:t>
            </a:r>
            <a:r>
              <a:rPr lang="ru-RU" sz="3200" dirty="0" err="1"/>
              <a:t>професійних</a:t>
            </a:r>
            <a:r>
              <a:rPr lang="ru-RU" sz="3200" dirty="0"/>
              <a:t> </a:t>
            </a:r>
            <a:r>
              <a:rPr lang="ru-RU" sz="3200" dirty="0" err="1"/>
              <a:t>завдань</a:t>
            </a:r>
            <a:r>
              <a:rPr lang="ru-RU" sz="3200" dirty="0"/>
              <a:t> у </a:t>
            </a:r>
            <a:r>
              <a:rPr lang="ru-RU" sz="3200" dirty="0" err="1"/>
              <a:t>певній</a:t>
            </a:r>
            <a:r>
              <a:rPr lang="ru-RU" sz="3200" dirty="0"/>
              <a:t> </a:t>
            </a:r>
            <a:r>
              <a:rPr lang="ru-RU" sz="3200" dirty="0" err="1"/>
              <a:t>галузі</a:t>
            </a:r>
            <a:r>
              <a:rPr lang="ru-RU" sz="3200" dirty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80315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76672"/>
            <a:ext cx="8282881" cy="6264696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Магістерська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робота, яка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кваліфікаційну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функцію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тобто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готується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метою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публічного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магістра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автора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продемонструвати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вести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вирішувати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кваліфікаційна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відображає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вибраної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теми. Вона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досить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специфічним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видом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кваліфікаційної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Магістерська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робота, з одного боку,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узагальнюючий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своєрідним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підсумком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магістра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самостійним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оригінальним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студента,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зацікавлені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148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424936" cy="612068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Прийнятною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вважається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магістерської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титульний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аркуш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вступ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розділи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Викладач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зауважує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наповнення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кожної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магістерської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темою.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теми,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етапи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пошук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бібліографічних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добір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фактичного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методика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правила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захисту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магістерської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спільного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дипломною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студента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кандидатською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дисертацією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наукового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ступеня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Тому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застосовувати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викладені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000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7992887" cy="6480720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Виходячи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того,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магістерська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перший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серйозний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студента до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науково-дослідної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науково-педагогічної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логічно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завершується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вступом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аспірантури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підготовкою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кандидатської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дисертації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магістерська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розглядатись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твір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гатунку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магістра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вчений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академічний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підтверджує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випускника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вищої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школи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свідчить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нього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умінь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притаманних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науковому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працівникові-початківцю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3461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20743</TotalTime>
  <Words>1128</Words>
  <Application>Microsoft Office PowerPoint</Application>
  <PresentationFormat>Экран (4:3)</PresentationFormat>
  <Paragraphs>36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Trebuchet MS</vt:lpstr>
      <vt:lpstr>Wingdings 2</vt:lpstr>
      <vt:lpstr>Wingdings 3</vt:lpstr>
      <vt:lpstr>Аспект</vt:lpstr>
      <vt:lpstr>HDOfficeLightV0</vt:lpstr>
      <vt:lpstr>Презентация PowerPoint</vt:lpstr>
      <vt:lpstr>Презентация PowerPoint</vt:lpstr>
      <vt:lpstr>Презентация PowerPoint</vt:lpstr>
      <vt:lpstr>1.  Поняття, загальна характеристика і вимоги до магістерських робіт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Паблік рілейшнз(PR)  у системі управління готельним підприємство</dc:title>
  <dc:creator>User</dc:creator>
  <cp:lastModifiedBy>Пользователь Windows</cp:lastModifiedBy>
  <cp:revision>50</cp:revision>
  <dcterms:created xsi:type="dcterms:W3CDTF">2018-04-17T05:53:14Z</dcterms:created>
  <dcterms:modified xsi:type="dcterms:W3CDTF">2021-10-18T19:56:20Z</dcterms:modified>
</cp:coreProperties>
</file>