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B169-872E-4218-8244-9DA33911C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" y="-7736"/>
            <a:ext cx="9132854" cy="68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589" y="404664"/>
            <a:ext cx="8496944" cy="5616625"/>
          </a:xfrm>
          <a:solidFill>
            <a:schemeClr val="lt1">
              <a:alpha val="1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R="995680" indent="-1925320" algn="ctr">
              <a:spcBef>
                <a:spcPts val="0"/>
              </a:spcBef>
              <a:spcAft>
                <a:spcPts val="0"/>
              </a:spcAft>
            </a:pPr>
            <a:r>
              <a:rPr lang="ru-RU" sz="8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  <a:r>
              <a:rPr lang="ru-RU" sz="80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8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методолог</a:t>
            </a:r>
            <a:r>
              <a:rPr lang="uk-UA" sz="80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uk-UA" sz="8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науково-дослідної діяльності</a:t>
            </a:r>
            <a:endParaRPr lang="en-US" sz="8000" b="1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172400" cy="6453336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період античної культури з'явились перші паростки методології отримання нових знань. Так, стародавні греки найбільш доцільним способом відкриття нових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істин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визнавали дискусії, в результаті яких виявлялись протиріччя про предмет обговорення, суперечливість трактувань, які дозволяли відстоювати ненадійні і </a:t>
            </a:r>
            <a:r>
              <a:rPr lang="uk-UA" sz="3200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лоймовірні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здогадки. Формування основних ідей методології науки, що почалося в епоху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520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532440" cy="6741368"/>
          </a:xfrm>
        </p:spPr>
        <p:txBody>
          <a:bodyPr>
            <a:noAutofit/>
          </a:bodyPr>
          <a:lstStyle/>
          <a:p>
            <a:pPr algn="just"/>
            <a:r>
              <a:rPr lang="uk-UA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вчення про особливості застосування окремого методу чи системи методів  дослідження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</a:t>
            </a:r>
            <a:r>
              <a:rPr lang="uk-UA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впорядкована система, в якій визначається їх місце відповідно до конкретного етапу дослідження, використання технічних прийомів і проведення операцій з теоретичним і практичним матеріалом у визначеній послідовності. Вибір конкретних методів дослідження диктується характером матеріалу, умовами і метою конкретного дослідження.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374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7418785" cy="5060635"/>
          </a:xfrm>
        </p:spPr>
        <p:txBody>
          <a:bodyPr/>
          <a:lstStyle/>
          <a:p>
            <a:pPr marL="457200" lvl="1" indent="0" algn="ctr">
              <a:spcBef>
                <a:spcPts val="30"/>
              </a:spcBef>
              <a:buSzPts val="1400"/>
              <a:buNone/>
              <a:tabLst>
                <a:tab pos="2162810" algn="l"/>
              </a:tabLst>
            </a:pPr>
            <a:r>
              <a:rPr lang="uk-UA" sz="7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Методологія </a:t>
            </a:r>
            <a:r>
              <a:rPr lang="uk-UA" sz="7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</a:t>
            </a:r>
            <a:r>
              <a:rPr lang="uk-UA" sz="7200" b="1" kern="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7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endParaRPr lang="en-US" sz="72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1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170976" cy="6552728"/>
          </a:xfrm>
        </p:spPr>
        <p:txBody>
          <a:bodyPr>
            <a:noAutofit/>
          </a:bodyPr>
          <a:lstStyle/>
          <a:p>
            <a:pPr marL="440055" marR="535305" indent="353060" algn="just">
              <a:lnSpc>
                <a:spcPct val="150000"/>
              </a:lnSpc>
              <a:spcBef>
                <a:spcPts val="78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теоретичному рівні дослідження використовуються такі </a:t>
            </a:r>
            <a:r>
              <a:rPr lang="uk-UA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загальнонаукові методи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5305" lvl="0" algn="just">
              <a:lnSpc>
                <a:spcPct val="150000"/>
              </a:lnSpc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(це уявне створення об'єктів і умов, які не існують в дійсності, і не можуть бути практично створені. Вона дає можливість реальним об'єктам уявно надати гіпотетичних нереальних ознак, що дозволяє вирішити завдання в закінченому</a:t>
            </a:r>
            <a:r>
              <a:rPr lang="uk-UA" sz="2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6575" lvl="0" algn="just">
              <a:lnSpc>
                <a:spcPct val="150000"/>
              </a:lnSpc>
              <a:spcBef>
                <a:spcPts val="335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формалізація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(це метод вивчення різних об'єктів, при якому основні закономірності явищ і процесів відображаються в знаковій формі за допомогою формул або спеціальних</a:t>
            </a:r>
            <a:r>
              <a:rPr lang="uk-UA" sz="2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символів);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5305" lvl="0" algn="just">
              <a:lnSpc>
                <a:spcPct val="150000"/>
              </a:lnSpc>
              <a:spcBef>
                <a:spcPts val="5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(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наукового дослідження, за яким явище поділяється на складові);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854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496944" cy="6597352"/>
          </a:xfrm>
        </p:spPr>
        <p:txBody>
          <a:bodyPr>
            <a:normAutofit/>
          </a:bodyPr>
          <a:lstStyle/>
          <a:p>
            <a:pPr marL="0" marR="535940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синтез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(дослідження явища в цілому, на основі об'єднання пов'язаних один з одним елементів в єдине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ціле);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940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індукція </a:t>
            </a: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метод, при якому за конкретними фактами і явищами встановлюються загальні принципи 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закони);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(конкретні положення виводяться із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загальних);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8480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 гіпотез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(гіпотези є формою переходу від фактів до  законів);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4035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теорії (теорія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сукупністю основних ідей, понять,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тлумачень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тій чи іншій галузі науки, об'єднаних в одну достовірну систему знань про об'єкт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теорії);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7845" lvl="0" algn="just">
              <a:lnSpc>
                <a:spcPct val="150000"/>
              </a:lnSpc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(результатами наукових досліджень, що проводяться за допомогою експерименту, є емпіричні закони, які виражають конкретні закономірності та узагальнюють результати певного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73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0590"/>
            <a:ext cx="7848872" cy="6710777"/>
          </a:xfrm>
        </p:spPr>
        <p:txBody>
          <a:bodyPr/>
          <a:lstStyle/>
          <a:p>
            <a:pPr marL="0" marR="538480" indent="43815" algn="ctr">
              <a:spcBef>
                <a:spcPts val="0"/>
              </a:spcBef>
            </a:pPr>
            <a:endParaRPr lang="uk-UA" sz="36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8480" indent="43815" algn="ctr">
              <a:spcBef>
                <a:spcPts val="0"/>
              </a:spcBef>
            </a:pPr>
            <a:r>
              <a:rPr lang="uk-UA" sz="3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 наукового дослідження складають такі основні розділи</a:t>
            </a:r>
            <a:r>
              <a:rPr lang="uk-UA" sz="3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 або економічної суті </a:t>
            </a: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гіпотези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вибір, обґрунтування і розробка моделі</a:t>
            </a:r>
            <a:r>
              <a:rPr lang="uk-UA" sz="36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теоретичних рішень, формулювання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висновків.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0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116632"/>
            <a:ext cx="7920880" cy="6552728"/>
          </a:xfrm>
        </p:spPr>
        <p:txBody>
          <a:bodyPr>
            <a:noAutofit/>
          </a:bodyPr>
          <a:lstStyle/>
          <a:p>
            <a:pPr marL="793750" algn="just">
              <a:spcBef>
                <a:spcPts val="800"/>
              </a:spcBef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Важливими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методами наукового пізнання є: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 lvl="1" algn="just">
              <a:spcBef>
                <a:spcPts val="805"/>
              </a:spcBef>
              <a:buSzPts val="1400"/>
              <a:buFont typeface="Times New Roman" panose="02020603050405020304" pitchFamily="18" charset="0"/>
              <a:buChar char="-"/>
              <a:tabLst>
                <a:tab pos="97536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абстрагування,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тобто відмова від другорядних фактів з метою зосередження на важливих особливостях явища, яке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вивчається;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 lvl="1" algn="just">
              <a:buSzPts val="1400"/>
              <a:buFont typeface="Times New Roman" panose="02020603050405020304" pitchFamily="18" charset="0"/>
              <a:buChar char="-"/>
              <a:tabLst>
                <a:tab pos="909955" algn="l"/>
              </a:tabLst>
            </a:pPr>
            <a:r>
              <a:rPr lang="uk-UA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Аксіоматичний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спосіб побудови наукової теорії, за яким деякі аксіоми (постулати) приймаються без доказів і потім використовуються 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 подальших знань за певним логічним</a:t>
            </a:r>
            <a:r>
              <a:rPr lang="uk-UA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правилом;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6575" lvl="1" algn="just">
              <a:buSzPts val="1400"/>
              <a:buFont typeface="Times New Roman" panose="02020603050405020304" pitchFamily="18" charset="0"/>
              <a:buChar char="-"/>
              <a:tabLst>
                <a:tab pos="854075" algn="l"/>
              </a:tabLst>
            </a:pPr>
            <a:r>
              <a:rPr lang="uk-UA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якої одержують нові знання про об'єкти чи явища на основі того, що вони є подібні до інших. Міра достовірності за аналогією залежить від кількості подібних ознак у порівняльних явищах (чим їх більше, тим більшу ймовірність має заключення). Аналогія тісно пов'язана з моделюванням або модельним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експериментом.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9900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676455" cy="6336704"/>
          </a:xfrm>
        </p:spPr>
        <p:txBody>
          <a:bodyPr>
            <a:normAutofit/>
          </a:bodyPr>
          <a:lstStyle/>
          <a:p>
            <a:pPr marR="534670" lvl="1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іпотетичний метод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пізнання передбачає розробку наукової гіпотези, наукового передбачення, які мають елементи новизни та оригінальності на базі всіх основних методів. У прикладних науках цей метод є основним. Акцентується увага студентів: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гіпотетичного методу включає наступне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вивчення фізичної, економічної та інших сторін суті явища, яке досліджується за допомогою методів моделювання, аналізу, синтезу</a:t>
            </a:r>
            <a:r>
              <a:rPr lang="uk-UA" sz="1800" spc="-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4670" lvl="1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897890" algn="l"/>
              </a:tabLst>
            </a:pPr>
            <a:r>
              <a:rPr lang="uk-UA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Системний аналіз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при вивченні складних, взаємопов'язаних проблем. В основі системного аналізу лежить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z="18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системи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під якою розуміють сукупність багатьох об'єктів, які характеризуються раніше визначеними властивостями з фіксованими між ними відносинами. На основі цього поняття враховують зв'язки, проводиться кількісне порівняння всіх альтернатив, для того щоб усвідомлено вибрати найліпше рішення, яке оцінюється за будь-яким</a:t>
            </a:r>
            <a:r>
              <a:rPr lang="uk-UA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критерієм.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5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640960" cy="6597352"/>
          </a:xfrm>
        </p:spPr>
        <p:txBody>
          <a:bodyPr>
            <a:normAutofit fontScale="92500"/>
          </a:bodyPr>
          <a:lstStyle/>
          <a:p>
            <a:pPr marL="0" marR="541020" indent="353060" algn="just">
              <a:lnSpc>
                <a:spcPct val="150000"/>
              </a:lnSpc>
              <a:spcBef>
                <a:spcPts val="0"/>
              </a:spcBef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емпіричному рівні науковець отримує нові знання на основі досліду за допомогою спостереження, експерименту та опису: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4670" lvl="1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55675" algn="l"/>
              </a:tabLst>
            </a:pP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спосіб пізнання об'єктивного світу на основі безпосереднього сприйняття предметів і явищ за допомогою чуттєвості. Воно дозволяє отримати первинний матеріал для вивчення. Спостереження ведеться за планом і підпорядковується певній</a:t>
            </a:r>
            <a:r>
              <a:rPr lang="uk-UA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тактиці.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940" lvl="1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90600" algn="l"/>
              </a:tabLst>
            </a:pP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система операцій, впливу або спостережень, спрямованих на одержання інформації про об'єкт при дослідницьких випробуваннях, які можуть проводитись у природних і штучних умовах при зміні характеру проходження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61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7920879" cy="6192688"/>
          </a:xfrm>
        </p:spPr>
        <p:txBody>
          <a:bodyPr>
            <a:noAutofit/>
          </a:bodyPr>
          <a:lstStyle/>
          <a:p>
            <a:pPr marL="793750" algn="just">
              <a:spcBef>
                <a:spcPts val="10"/>
              </a:spcBef>
            </a:pPr>
            <a:r>
              <a:rPr lang="uk-UA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експерименту включає такі основні етапи: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1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плану-програми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виміру і вибір засобів для проведення</a:t>
            </a:r>
            <a:r>
              <a:rPr lang="uk-UA" sz="40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обробка та аналіз експериментальних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73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7850833" cy="5832648"/>
          </a:xfrm>
        </p:spPr>
        <p:txBody>
          <a:bodyPr/>
          <a:lstStyle/>
          <a:p>
            <a:pPr marL="43815" marR="443230" indent="0" algn="ctr">
              <a:buNone/>
            </a:pP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en-US" sz="32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75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328420" algn="l"/>
                <a:tab pos="1329055" algn="l"/>
              </a:tabLs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Вступ до дисципліни: вимоги до навчання</a:t>
            </a:r>
            <a:r>
              <a:rPr lang="uk-UA" sz="3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дисципліни.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77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059180" algn="l"/>
              </a:tabLst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методології та методики наукових</a:t>
            </a:r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80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059180" algn="l"/>
              </a:tabLs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теоретичних досліджень.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80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015365" algn="l"/>
              </a:tabLs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методології досліджень емпіричного</a:t>
            </a:r>
            <a:r>
              <a:rPr lang="uk-UA" sz="3200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80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970915" algn="l"/>
              </a:tabLs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Пізнавальні прийоми і форми наукових</a:t>
            </a:r>
            <a:r>
              <a:rPr lang="uk-UA" sz="32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064895" cy="5708707"/>
          </a:xfrm>
        </p:spPr>
        <p:txBody>
          <a:bodyPr>
            <a:noAutofit/>
          </a:bodyPr>
          <a:lstStyle/>
          <a:p>
            <a:pPr marL="802640" indent="0" algn="ctr">
              <a:spcBef>
                <a:spcPts val="335"/>
              </a:spcBef>
              <a:buNone/>
            </a:pPr>
            <a:r>
              <a:rPr lang="uk-UA" sz="66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6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Пізнавальні прийоми і форми наукових досліджень</a:t>
            </a:r>
            <a:endParaRPr lang="en-US" sz="66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84724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332656"/>
            <a:ext cx="7202761" cy="5708707"/>
          </a:xfrm>
        </p:spPr>
        <p:txBody>
          <a:bodyPr/>
          <a:lstStyle/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пізнавальних прийомів </a:t>
            </a: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моделювання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абстракція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узагальнення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уявний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18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08912" cy="6453336"/>
          </a:xfrm>
        </p:spPr>
        <p:txBody>
          <a:bodyPr>
            <a:normAutofit/>
          </a:bodyPr>
          <a:lstStyle/>
          <a:p>
            <a:pPr marL="440055" marR="538480" indent="353060" algn="just">
              <a:lnSpc>
                <a:spcPct val="150000"/>
              </a:lnSpc>
            </a:pPr>
            <a:r>
              <a:rPr lang="uk-UA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широкому розумінні - це матеріальне або розумове уявлення об'єкта дослідження в образі більш доступному і сприятливому для вивчення, ніж сам оригінал.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6575" indent="353060" algn="just"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Між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моделлю та оригіналом має бути певна відповідність, яка може бути подібною за фізичними характеристиками моделі і оригіналом або в подібності функцій, які виконують модель, і оригінал, або в математичному описі «поведінки» моделі і оригіналу.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0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20680"/>
          </a:xfrm>
        </p:spPr>
        <p:txBody>
          <a:bodyPr>
            <a:normAutofit/>
          </a:bodyPr>
          <a:lstStyle/>
          <a:p>
            <a:pPr marL="440055" marR="534670" indent="353060" algn="just">
              <a:lnSpc>
                <a:spcPct val="150000"/>
              </a:lnSpc>
            </a:pP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пізнавальним прийомом, у процесі якого дослідник в думках конструює так званий ідеальний об'єкт, якого немає в дійсності, спираючись на реально існуючий прообраз, і надає такі ознаки і властивості, які в принципі не можуть належати його реальному прообразу.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305" algn="just">
              <a:lnSpc>
                <a:spcPct val="150000"/>
              </a:lnSpc>
              <a:spcBef>
                <a:spcPts val="335"/>
              </a:spcBef>
            </a:pP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метод наукового пізнання, суть якого полягає у виділенні кількох ознак або властивостей об'єкта, що досліджується, при означеному розумовому відключенні інших властивостей,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зв'язків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відносин предмета.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здійснюється в два прийоми: перший - виділення в об'єкті, який вивчається, найбільш важливого і встановлення неіснуючих фактів; другий -</a:t>
            </a:r>
            <a:r>
              <a:rPr lang="uk-UA" sz="2000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 абстрагування і заміни реального об'єкта більш простим - моделлю.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940" indent="353060" algn="just">
              <a:lnSpc>
                <a:spcPct val="150000"/>
              </a:lnSpc>
              <a:spcBef>
                <a:spcPts val="5"/>
              </a:spcBef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98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920879" cy="6192688"/>
          </a:xfrm>
        </p:spPr>
        <p:txBody>
          <a:bodyPr>
            <a:normAutofit/>
          </a:bodyPr>
          <a:lstStyle/>
          <a:p>
            <a:pPr marL="440055" marR="535305" indent="353060"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Характерною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 теоретичних досліджень є широке застосування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прийомів здобуття нових знань шляхом розумового (уявний) переходу від конкретних висновків і заключень до більш загальних, які в найбільшій мірі відображають суть дослідницького процесу. Ідеалізація, абстрагування, узагальнення є основою загальної форми науково-дослідного евристичного мислення – уявного експерименту.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940" indent="353060" algn="just">
              <a:lnSpc>
                <a:spcPct val="150000"/>
              </a:lnSpc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Розумовий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(уявний) експеримент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даний момент набрав важливого значення в формуванні, розширенні і обґрунтуванні основних понять і принципів теоретичного характеру в природничих науках. В основі будь-якого уявного (розумового) експерименту явно чи неявно є запитання: «Що зміниться, якщо..?». Без такої постановки питання експеримент втрачає цінність.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6995785" cy="4536504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755"/>
              </a:spcBef>
              <a:tabLst>
                <a:tab pos="1328420" algn="l"/>
                <a:tab pos="1329055" algn="l"/>
              </a:tabLst>
            </a:pPr>
            <a:r>
              <a:rPr lang="uk-UA" sz="5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Вступ </a:t>
            </a:r>
            <a:r>
              <a:rPr lang="uk-UA" sz="5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 дисципліни: вимоги до навчання</a:t>
            </a:r>
            <a:r>
              <a:rPr lang="uk-UA" sz="5400" b="1" spc="-45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uk-UA" sz="5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дисципліни.</a:t>
            </a:r>
            <a:r>
              <a:rPr lang="en-US" sz="5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5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7814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676456" cy="6741368"/>
          </a:xfrm>
        </p:spPr>
        <p:txBody>
          <a:bodyPr>
            <a:normAutofit fontScale="92500" lnSpcReduction="10000"/>
          </a:bodyPr>
          <a:lstStyle/>
          <a:p>
            <a:pPr marL="0" marR="537845" indent="448945" algn="just">
              <a:lnSpc>
                <a:spcPct val="150000"/>
              </a:lnSpc>
              <a:spcBef>
                <a:spcPts val="0"/>
              </a:spcBef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 навчальної дисципліни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система визначених знань, умінь та навичок студентів з дисципліни в поєднанні з їх творчою діяльністю і емоційно-вольовим вихованням. Документом, який визначає обсяг і зміст дисципліни є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навчальна програма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 професійної освіти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система загальнонаукових і спеціальних знань, умінь і навичок, опанування якими забезпечує розвиток здібностей студентів, одержання ними спеціальності та підготовка до трудової діяльності. Основними елементами професійної освіти є : знання, способи діяльності (уміння, навички), творча пошукова діяльність, емоційно-вольове виховання.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uk-UA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це система визначених засвоєних понять, закономірностей про явища, предмети об’єктивного світу. Система знань з дисципліни включає наступні види знань : наукові (дані науки, на якій базується дисципліна), науково-історичні (еволюція понять, ідей, шляхи відкриття), методологічні (сукупність знань із методології науки), філософські, логічні, міжпредметні (відображення в навчальній інформації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міжнаукових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оціночні (фіксують відношення людини до навколишнього світу, його систему цінностей)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50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16632"/>
            <a:ext cx="9073008" cy="6984776"/>
          </a:xfrm>
        </p:spPr>
        <p:txBody>
          <a:bodyPr>
            <a:normAutofit/>
          </a:bodyPr>
          <a:lstStyle/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23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Творча пошукова діяльність </a:t>
            </a:r>
            <a:r>
              <a:rPr lang="uk-UA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готовність до пошуку та вирішення нових проблем, завдань. Це застосування знань, умінь у нестандартних умовах, бачення нової проблеми в звичайних умовах, самостійне комбінування відомих способів діяльності, застосування принципово нового способу вирішення завдання</a:t>
            </a:r>
            <a:r>
              <a:rPr lang="uk-UA" sz="23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3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23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Емоційно-вольове </a:t>
            </a:r>
            <a:r>
              <a:rPr lang="uk-UA" sz="23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 </a:t>
            </a:r>
            <a:r>
              <a:rPr lang="uk-UA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 оціночними знаннями, нормами ставлення до навколишнього світу. Відмінність навчальної дисципліни від науки полягає в тому, що до неї входять тільки основні положення тієї чи іншої галузі знань конкретної науки, доступні для засвоєння</a:t>
            </a:r>
            <a:r>
              <a:rPr lang="uk-UA" sz="23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студентами.</a:t>
            </a:r>
            <a:endParaRPr lang="en-US" sz="2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2469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7490793" cy="5492683"/>
          </a:xfrm>
        </p:spPr>
        <p:txBody>
          <a:bodyPr>
            <a:normAutofit/>
          </a:bodyPr>
          <a:lstStyle/>
          <a:p>
            <a:pPr algn="ctr"/>
            <a:endParaRPr lang="uk-UA" sz="4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Поняття </a:t>
            </a:r>
            <a:r>
              <a:rPr lang="uk-UA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методології та методики наукових</a:t>
            </a:r>
            <a:r>
              <a:rPr lang="uk-UA" sz="5400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2091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064895" cy="5976664"/>
          </a:xfrm>
        </p:spPr>
        <p:txBody>
          <a:bodyPr>
            <a:normAutofit lnSpcReduction="10000"/>
          </a:bodyPr>
          <a:lstStyle/>
          <a:p>
            <a:pPr marL="436880" marR="535305" indent="356235" algn="ctr">
              <a:lnSpc>
                <a:spcPct val="150000"/>
              </a:lnSpc>
              <a:spcBef>
                <a:spcPts val="5"/>
              </a:spcBef>
            </a:pP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сукупність правил визначення понять у всіх галузях науки і на всіх етапах дослідження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36880" marR="535305" indent="356235" algn="ctr">
              <a:lnSpc>
                <a:spcPct val="150000"/>
              </a:lnSpc>
              <a:spcBef>
                <a:spcPts val="5"/>
              </a:spcBef>
            </a:pPr>
            <a:r>
              <a:rPr lang="uk-UA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це вчення про систему наукових принципів і способів дослідницької діяльності: вона включає фундаментальні, загальнонаукові принципи </a:t>
            </a:r>
            <a:r>
              <a:rPr lang="uk-UA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(є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 основою), конкретно наукові принципи (лежать в основі теорії тієї чи іншої дисципліни або наукової галузі), систему конкретних методів і технік (застосовуються для вирішення спеціальних дослідницьких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5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88640"/>
            <a:ext cx="8352927" cy="6192688"/>
          </a:xfrm>
        </p:spPr>
        <p:txBody>
          <a:bodyPr>
            <a:normAutofit/>
          </a:bodyPr>
          <a:lstStyle/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Осмисленням методів наукового пізнання, розробкою його методології займались видатні вчені </a:t>
            </a: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минулого: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Ф. Бекон, Г. Галілей,  </a:t>
            </a:r>
            <a:endParaRPr lang="uk-UA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Ньютон,  Г.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Лейбніц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М.  Ломоносов,  Ч. Дарвін, Д. Менделєєв, </a:t>
            </a:r>
            <a:endParaRPr lang="uk-UA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Павлов, А. Ейнштейн, Н. Бор та інші.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005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208912" cy="6336704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 методології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зводяться до наступного: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4035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95350" algn="l"/>
                <a:tab pos="89598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способів отримання наукових знань, які відображають динамічні процеси та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явища;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305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0772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певного шляху, на якому досягається науково-дослідна мета;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4229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217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всебічності отримання інформації щодо процесу чи явища, що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вивчається;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217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 нової інформації до фонду теорії</a:t>
            </a:r>
            <a:r>
              <a:rPr lang="uk-UA" sz="22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науки;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344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уточнення, збагачення, систематизація термінів і понять у</a:t>
            </a:r>
            <a:r>
              <a:rPr lang="uk-UA" sz="22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науці;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94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09320" algn="l"/>
                <a:tab pos="9099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системи наукової інформації, яка базується на об'єктивних фактах, і логіко-аналітичного інструменту наукового</a:t>
            </a:r>
            <a:r>
              <a:rPr lang="uk-UA" sz="22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пізнання.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99379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20487</TotalTime>
  <Words>1544</Words>
  <Application>Microsoft Office PowerPoint</Application>
  <PresentationFormat>Экран (4:3)</PresentationFormat>
  <Paragraphs>76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Аспект</vt:lpstr>
      <vt:lpstr>Тема: Основи методології науково-дослідної діяльності</vt:lpstr>
      <vt:lpstr>Презентация PowerPoint</vt:lpstr>
      <vt:lpstr>1. Вступ до дисципліни: вимоги до навчання дисципліни.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27</cp:revision>
  <dcterms:created xsi:type="dcterms:W3CDTF">2018-04-17T05:53:14Z</dcterms:created>
  <dcterms:modified xsi:type="dcterms:W3CDTF">2019-10-07T07:15:00Z</dcterms:modified>
</cp:coreProperties>
</file>