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3"/>
  </p:notesMasterIdLst>
  <p:sldIdLst>
    <p:sldId id="311" r:id="rId3"/>
    <p:sldId id="260" r:id="rId4"/>
    <p:sldId id="258" r:id="rId5"/>
    <p:sldId id="259" r:id="rId6"/>
    <p:sldId id="295" r:id="rId7"/>
    <p:sldId id="312" r:id="rId8"/>
    <p:sldId id="302" r:id="rId9"/>
    <p:sldId id="297" r:id="rId10"/>
    <p:sldId id="300" r:id="rId11"/>
    <p:sldId id="298" r:id="rId12"/>
    <p:sldId id="305" r:id="rId13"/>
    <p:sldId id="307" r:id="rId14"/>
    <p:sldId id="308" r:id="rId15"/>
    <p:sldId id="309" r:id="rId16"/>
    <p:sldId id="310" r:id="rId17"/>
    <p:sldId id="306" r:id="rId18"/>
    <p:sldId id="303" r:id="rId19"/>
    <p:sldId id="304" r:id="rId20"/>
    <p:sldId id="301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428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CFEC2-4984-41BD-B6CC-BA75FD0D4270}" type="datetimeFigureOut">
              <a:rPr lang="uk-UA" smtClean="0"/>
              <a:t>12.07.2022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8FCB1-50D8-408B-B32B-99D17C613D4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9061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4888B9E-9F93-4CE7-ABC2-301BF334BF8A}" type="slidenum">
              <a:rPr kumimoji="0" lang="uk-U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61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8C9C-8233-4904-BBA7-00EEED0FEEF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E87-A123-4F32-91AA-70379BE3F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3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8C9C-8233-4904-BBA7-00EEED0FEEF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E87-A123-4F32-91AA-70379BE3F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8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8C9C-8233-4904-BBA7-00EEED0FEEF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E87-A123-4F32-91AA-70379BE3F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1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1B0B17-8F30-4CFD-A6A0-7F9CE456AE9A}" type="datetimeFigureOut">
              <a:rPr kumimoji="0" lang="uk-UA" sz="619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12.07.2022</a:t>
            </a:fld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D112D8-8220-4896-87A8-83006D74A8F2}" type="slidenum">
              <a:rPr kumimoji="0" lang="uk-UA" altLang="ru-RU" sz="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698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85854B-4104-4669-B30D-95C7FBBEC190}" type="datetimeFigureOut">
              <a:rPr kumimoji="0" lang="uk-UA" sz="619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12.07.2022</a:t>
            </a:fld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F7E0AD-8242-4F5A-B209-81938E93D6EC}" type="slidenum">
              <a:rPr kumimoji="0" lang="uk-UA" altLang="ru-RU" sz="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752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6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E82929-16A5-4BBE-9812-42616FE5855E}" type="datetimeFigureOut">
              <a:rPr kumimoji="0" lang="uk-UA" sz="619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12.07.2022</a:t>
            </a:fld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AD6C5E8-A478-47EE-9E13-675874DD5D63}" type="slidenum">
              <a:rPr kumimoji="0" lang="uk-UA" altLang="ru-RU" sz="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220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3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3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8046B4-EF6A-4587-85AA-1CB1188D125E}" type="datetimeFigureOut">
              <a:rPr kumimoji="0" lang="uk-UA" sz="619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12.07.2022</a:t>
            </a:fld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44749A4-D8C8-4A29-9E9D-28B6E19D9BB0}" type="slidenum">
              <a:rPr kumimoji="0" lang="uk-UA" altLang="ru-RU" sz="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343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2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3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7553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86FA1A-C354-42FC-AE1D-C7B841D23B3A}" type="datetimeFigureOut">
              <a:rPr kumimoji="0" lang="uk-UA" sz="619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12.07.2022</a:t>
            </a:fld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A0C2B1-6892-4CB6-8323-AF669E3344D0}" type="slidenum">
              <a:rPr kumimoji="0" lang="uk-UA" altLang="ru-RU" sz="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785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F3E55E-393B-4198-A9B0-76DAA9946A06}" type="datetimeFigureOut">
              <a:rPr kumimoji="0" lang="uk-UA" sz="619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12.07.2022</a:t>
            </a:fld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5D0B9C-6A51-4B25-9370-0EACA1E9B684}" type="slidenum">
              <a:rPr kumimoji="0" lang="uk-UA" altLang="ru-RU" sz="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7530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66BD4E-AEE1-4909-A0AD-0DC8C0468866}" type="datetimeFigureOut">
              <a:rPr kumimoji="0" lang="uk-UA" sz="619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12.07.2022</a:t>
            </a:fld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C03A5A-F604-4F11-A31C-CFE64068F588}" type="slidenum">
              <a:rPr kumimoji="0" lang="uk-UA" altLang="ru-RU" sz="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860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3"/>
            <a:ext cx="2948940" cy="1600197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AA924F-7684-4FCC-87BE-3ABF8E25E6A5}" type="datetimeFigureOut">
              <a:rPr kumimoji="0" lang="uk-UA" sz="619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12.07.2022</a:t>
            </a:fld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459E99-A3A2-4A12-B2D4-98777AFC0CB6}" type="slidenum">
              <a:rPr kumimoji="0" lang="uk-UA" altLang="ru-RU" sz="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77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8C9C-8233-4904-BBA7-00EEED0FEEF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E87-A123-4F32-91AA-70379BE3F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13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8B7BD1-1F2E-4D5D-8EA8-30DF8C850645}" type="datetimeFigureOut">
              <a:rPr kumimoji="0" lang="uk-UA" sz="619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12.07.2022</a:t>
            </a:fld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7F749F-AC56-4B04-B800-7A88B45E3157}" type="slidenum">
              <a:rPr kumimoji="0" lang="uk-UA" altLang="ru-RU" sz="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283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96932DB-D7AF-4BFB-852D-EE1C07D6E158}" type="datetimeFigureOut">
              <a:rPr kumimoji="0" lang="uk-UA" sz="619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12.07.2022</a:t>
            </a:fld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C15B58-5713-4A83-B55B-49DF19E7FE21}" type="slidenum">
              <a:rPr kumimoji="0" lang="uk-UA" altLang="ru-RU" sz="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7370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0365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8CAC13-CE7B-4B40-B1BD-D5257537B407}" type="datetimeFigureOut">
              <a:rPr kumimoji="0" lang="uk-UA" sz="619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12.07.2022</a:t>
            </a:fld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3D1719-0E41-41DC-B0DE-C298D04291BC}" type="slidenum">
              <a:rPr kumimoji="0" lang="uk-UA" altLang="ru-RU" sz="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4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8C9C-8233-4904-BBA7-00EEED0FEEF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E87-A123-4F32-91AA-70379BE3F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9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8C9C-8233-4904-BBA7-00EEED0FEEF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E87-A123-4F32-91AA-70379BE3F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8C9C-8233-4904-BBA7-00EEED0FEEF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E87-A123-4F32-91AA-70379BE3F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9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8C9C-8233-4904-BBA7-00EEED0FEEF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E87-A123-4F32-91AA-70379BE3F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13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8C9C-8233-4904-BBA7-00EEED0FEEF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E87-A123-4F32-91AA-70379BE3F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4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8C9C-8233-4904-BBA7-00EEED0FEEF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E87-A123-4F32-91AA-70379BE3F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0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8C9C-8233-4904-BBA7-00EEED0FEEF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0E87-A123-4F32-91AA-70379BE3F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9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D8C9C-8233-4904-BBA7-00EEED0FEEF3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10E87-A123-4F32-91AA-70379BE3F89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>
            <a:clrChange>
              <a:clrFrom>
                <a:srgbClr val="EFEFE9"/>
              </a:clrFrom>
              <a:clrTo>
                <a:srgbClr val="EFEFE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27"/>
          <a:stretch/>
        </p:blipFill>
        <p:spPr>
          <a:xfrm>
            <a:off x="0" y="4041868"/>
            <a:ext cx="9144000" cy="281613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57200" y="1143000"/>
            <a:ext cx="82296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9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BFCD03"/>
            </a:gs>
            <a:gs pos="10001">
              <a:srgbClr val="BFCD03"/>
            </a:gs>
            <a:gs pos="66000">
              <a:srgbClr val="FFE38C"/>
            </a:gs>
            <a:gs pos="88000">
              <a:srgbClr val="FBC325"/>
            </a:gs>
            <a:gs pos="94000">
              <a:srgbClr val="FFE38C"/>
            </a:gs>
            <a:gs pos="97000">
              <a:srgbClr val="00B0F0"/>
            </a:gs>
            <a:gs pos="100000">
              <a:srgbClr val="FF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E2B456-EDE8-45D4-BB67-5059A0025656}" type="datetimeFigureOut">
              <a:rPr kumimoji="0" lang="uk-UA" sz="619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12.07.2022</a:t>
            </a:fld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619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2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rgbClr val="898989"/>
                </a:solidFill>
              </a:defRPr>
            </a:lvl1pPr>
          </a:lstStyle>
          <a:p>
            <a:pPr marL="0" marR="0" lvl="0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3009D8-BAB1-4FE1-8BBB-200712BD7BA5}" type="slidenum">
              <a:rPr kumimoji="0" lang="uk-UA" altLang="ru-RU" sz="6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6858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8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2pPr>
      <a:lvl3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3pPr>
      <a:lvl4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4pPr>
      <a:lvl5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5pPr>
      <a:lvl6pPr marL="3429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6pPr>
      <a:lvl7pPr marL="6858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7pPr>
      <a:lvl8pPr marL="10287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8pPr>
      <a:lvl9pPr marL="1371600" algn="l" defTabSz="514350" rtl="0" fontAlgn="base">
        <a:lnSpc>
          <a:spcPct val="90000"/>
        </a:lnSpc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28588" indent="-128588" algn="l" defTabSz="514350" rtl="0" eaLnBrk="0" fontAlgn="base" hangingPunct="0">
        <a:lnSpc>
          <a:spcPct val="90000"/>
        </a:lnSpc>
        <a:spcBef>
          <a:spcPts val="563"/>
        </a:spcBef>
        <a:spcAft>
          <a:spcPct val="0"/>
        </a:spcAft>
        <a:buFont typeface="Wingdings 2" panose="05020102010507070707" pitchFamily="18" charset="2"/>
        <a:buChar char="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0" fontAlgn="base" hangingPunct="0">
        <a:lnSpc>
          <a:spcPct val="90000"/>
        </a:lnSpc>
        <a:spcBef>
          <a:spcPts val="281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0" fontAlgn="base" hangingPunct="0">
        <a:lnSpc>
          <a:spcPct val="90000"/>
        </a:lnSpc>
        <a:spcBef>
          <a:spcPts val="281"/>
        </a:spcBef>
        <a:spcAft>
          <a:spcPct val="0"/>
        </a:spcAft>
        <a:buFont typeface="Wingdings 2" panose="05020102010507070707" pitchFamily="18" charset="2"/>
        <a:buChar char="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0" fontAlgn="base" hangingPunct="0">
        <a:lnSpc>
          <a:spcPct val="90000"/>
        </a:lnSpc>
        <a:spcBef>
          <a:spcPts val="281"/>
        </a:spcBef>
        <a:spcAft>
          <a:spcPct val="0"/>
        </a:spcAft>
        <a:buFont typeface="Wingdings 2" panose="05020102010507070707" pitchFamily="18" charset="2"/>
        <a:buChar char=""/>
        <a:defRPr sz="97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0" fontAlgn="base" hangingPunct="0">
        <a:lnSpc>
          <a:spcPct val="90000"/>
        </a:lnSpc>
        <a:spcBef>
          <a:spcPts val="281"/>
        </a:spcBef>
        <a:spcAft>
          <a:spcPct val="0"/>
        </a:spcAft>
        <a:buFont typeface="Wingdings 2" panose="05020102010507070707" pitchFamily="18" charset="2"/>
        <a:buChar char=""/>
        <a:defRPr sz="97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304800" y="1306329"/>
            <a:ext cx="8731696" cy="175432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Дисципліна:</a:t>
            </a:r>
          </a:p>
          <a:p>
            <a:pPr lvl="0"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altLang="uk-UA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ІВЕНТИВНИЙ МЕНЕДЖМЕНТ</a:t>
            </a:r>
            <a:r>
              <a:rPr kumimoji="0" lang="uk-UA" altLang="uk-UA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  <a:endParaRPr kumimoji="0" lang="uk-UA" altLang="uk-UA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39552" y="4581128"/>
            <a:ext cx="8280920" cy="156966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Викладач: </a:t>
            </a:r>
            <a:r>
              <a:rPr kumimoji="0" lang="uk-UA" altLang="uk-UA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д.е.н</a:t>
            </a:r>
            <a:r>
              <a:rPr kumimoji="0" lang="uk-UA" altLang="uk-U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., доцент кафедри менеджменту зовнішньоекономічної діяльності, </a:t>
            </a:r>
            <a:r>
              <a:rPr kumimoji="0" lang="uk-UA" altLang="uk-UA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готельно</a:t>
            </a:r>
            <a:r>
              <a:rPr kumimoji="0" lang="uk-UA" altLang="uk-U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-ресторанної справи та туризму </a:t>
            </a: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Головня Олена Михайлівна</a:t>
            </a:r>
          </a:p>
        </p:txBody>
      </p:sp>
    </p:spTree>
    <p:extLst>
      <p:ext uri="{BB962C8B-B14F-4D97-AF65-F5344CB8AC3E}">
        <p14:creationId xmlns:p14="http://schemas.microsoft.com/office/powerpoint/2010/main" val="66702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609600"/>
            <a:ext cx="8686799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3600" dirty="0" err="1" smtClean="0">
                <a:latin typeface="Arial"/>
              </a:rPr>
              <a:t>Грунтовним</a:t>
            </a:r>
            <a:r>
              <a:rPr lang="uk-UA" sz="3600" dirty="0" smtClean="0">
                <a:latin typeface="Arial"/>
              </a:rPr>
              <a:t> є </a:t>
            </a:r>
            <a:r>
              <a:rPr lang="uk-UA" sz="3600" dirty="0">
                <a:latin typeface="Arial"/>
              </a:rPr>
              <a:t>визначення </a:t>
            </a:r>
            <a:r>
              <a:rPr lang="uk-UA" sz="3600" dirty="0" err="1" smtClean="0">
                <a:latin typeface="Arial"/>
              </a:rPr>
              <a:t>івент-менеджменту</a:t>
            </a:r>
            <a:r>
              <a:rPr lang="uk-UA" sz="3600" dirty="0" smtClean="0">
                <a:latin typeface="Arial"/>
              </a:rPr>
              <a:t> </a:t>
            </a:r>
            <a:r>
              <a:rPr lang="uk-UA" sz="3600" dirty="0">
                <a:latin typeface="Arial"/>
              </a:rPr>
              <a:t>Роберта Ф. </a:t>
            </a:r>
            <a:r>
              <a:rPr lang="uk-UA" sz="3600" dirty="0" err="1">
                <a:latin typeface="Arial"/>
              </a:rPr>
              <a:t>Джані</a:t>
            </a:r>
            <a:r>
              <a:rPr lang="uk-UA" sz="3600" dirty="0">
                <a:latin typeface="Arial"/>
              </a:rPr>
              <a:t>, одного із керівників </a:t>
            </a:r>
            <a:r>
              <a:rPr lang="uk-UA" sz="3600" dirty="0" smtClean="0">
                <a:latin typeface="Arial"/>
              </a:rPr>
              <a:t>парку </a:t>
            </a:r>
            <a:r>
              <a:rPr lang="uk-UA" sz="3600" dirty="0">
                <a:latin typeface="Arial"/>
              </a:rPr>
              <a:t>розваг Уолта </a:t>
            </a:r>
            <a:r>
              <a:rPr lang="uk-UA" sz="3600" dirty="0" err="1" smtClean="0">
                <a:latin typeface="Arial"/>
              </a:rPr>
              <a:t>Діснея</a:t>
            </a:r>
            <a:r>
              <a:rPr lang="uk-UA" sz="3600" dirty="0" smtClean="0">
                <a:latin typeface="Arial"/>
              </a:rPr>
              <a:t>: «</a:t>
            </a:r>
            <a:r>
              <a:rPr lang="en-US" sz="3600" dirty="0" smtClean="0">
                <a:latin typeface="Arial"/>
              </a:rPr>
              <a:t>Event-</a:t>
            </a:r>
            <a:r>
              <a:rPr lang="uk-UA" sz="3600" dirty="0" smtClean="0">
                <a:latin typeface="Arial"/>
              </a:rPr>
              <a:t>менеджмент це практичне </a:t>
            </a:r>
            <a:r>
              <a:rPr lang="uk-UA" sz="3600" dirty="0">
                <a:latin typeface="Arial"/>
              </a:rPr>
              <a:t>застосування </a:t>
            </a:r>
            <a:r>
              <a:rPr lang="uk-UA" sz="3600" dirty="0" smtClean="0">
                <a:latin typeface="Arial"/>
              </a:rPr>
              <a:t>менеджменту </a:t>
            </a:r>
            <a:r>
              <a:rPr lang="uk-UA" sz="3600" dirty="0">
                <a:latin typeface="Arial"/>
              </a:rPr>
              <a:t>в області </a:t>
            </a:r>
            <a:r>
              <a:rPr lang="uk-UA" sz="3600" dirty="0" smtClean="0">
                <a:latin typeface="Arial"/>
              </a:rPr>
              <a:t>проектування</a:t>
            </a:r>
            <a:r>
              <a:rPr lang="uk-UA" sz="3600" dirty="0">
                <a:latin typeface="Arial"/>
              </a:rPr>
              <a:t>, проведення та </a:t>
            </a:r>
            <a:r>
              <a:rPr lang="uk-UA" sz="3600" dirty="0" smtClean="0">
                <a:latin typeface="Arial"/>
              </a:rPr>
              <a:t>організації заходу, це </a:t>
            </a:r>
            <a:r>
              <a:rPr lang="uk-UA" sz="3600" dirty="0">
                <a:latin typeface="Arial"/>
              </a:rPr>
              <a:t>те, що </a:t>
            </a:r>
            <a:r>
              <a:rPr lang="uk-UA" sz="3600" dirty="0" smtClean="0">
                <a:latin typeface="Arial"/>
              </a:rPr>
              <a:t>відрізняється </a:t>
            </a:r>
            <a:r>
              <a:rPr lang="uk-UA" sz="3600" dirty="0">
                <a:latin typeface="Arial"/>
              </a:rPr>
              <a:t>від звичайного </a:t>
            </a:r>
            <a:r>
              <a:rPr lang="uk-UA" sz="3600" dirty="0" smtClean="0">
                <a:latin typeface="Arial"/>
              </a:rPr>
              <a:t>життя». </a:t>
            </a:r>
            <a:endParaRPr lang="uk-UA" sz="3600" dirty="0"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91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762000"/>
            <a:ext cx="8686800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Й.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Лампел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і А.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Мейєр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виокремлюють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шість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формальних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івент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» як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цілеспрямовано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збирає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разом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індивідів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обмеженої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тривалості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часу (3) для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віч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-на-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віч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задля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структурованого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неструктурованого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(4)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церемоніальну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драматургічну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так і (5) заходи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знаннями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також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колективного осмислення певної інформації.</a:t>
            </a:r>
          </a:p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(6)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породжують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та</a:t>
            </a:r>
          </a:p>
          <a:p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репутаційні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розмістити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інших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та для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84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2459504"/>
            <a:ext cx="6172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tabLst>
                <a:tab pos="1047115" algn="l"/>
              </a:tabLst>
            </a:pPr>
            <a:r>
              <a:rPr lang="uk-UA" sz="5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Ключові </a:t>
            </a:r>
            <a:r>
              <a:rPr lang="uk-UA" sz="5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ознаки </a:t>
            </a:r>
            <a:r>
              <a:rPr lang="en-US" sz="5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event-</a:t>
            </a:r>
            <a:r>
              <a:rPr lang="uk-UA" sz="5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менеджменту </a:t>
            </a:r>
            <a:endParaRPr lang="ru-RU" sz="5400" i="1" dirty="0">
              <a:solidFill>
                <a:srgbClr val="7030A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26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609600"/>
            <a:ext cx="8610600" cy="54784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500" b="1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конкретизації сутності </a:t>
            </a:r>
            <a:r>
              <a:rPr lang="uk-UA" sz="2500" b="1" dirty="0" err="1">
                <a:latin typeface="Times New Roman" pitchFamily="18" charset="0"/>
                <a:cs typeface="Times New Roman" pitchFamily="18" charset="0"/>
              </a:rPr>
              <a:t>івент-менеджменту</a:t>
            </a:r>
            <a:r>
              <a:rPr lang="uk-UA" sz="2500" b="1" dirty="0">
                <a:latin typeface="Times New Roman" pitchFamily="18" charset="0"/>
                <a:cs typeface="Times New Roman" pitchFamily="18" charset="0"/>
              </a:rPr>
              <a:t> доцільно 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виокремити </a:t>
            </a:r>
            <a:r>
              <a:rPr lang="ru-RU" sz="2500" b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>
                <a:latin typeface="Times New Roman" pitchFamily="18" charset="0"/>
                <a:cs typeface="Times New Roman" pitchFamily="18" charset="0"/>
              </a:rPr>
              <a:t>ключові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uk-UA" sz="2500" dirty="0" err="1">
                <a:latin typeface="Times New Roman" pitchFamily="18" charset="0"/>
                <a:cs typeface="Times New Roman" pitchFamily="18" charset="0"/>
              </a:rPr>
              <a:t>івент-менеджмент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 пов’язаний із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сукупністю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взаємовідносин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заходами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ділового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тімбілдінгового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характеру;</a:t>
            </a:r>
          </a:p>
          <a:p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− сфера </a:t>
            </a:r>
            <a:r>
              <a:rPr lang="uk-UA" sz="2500" dirty="0" err="1">
                <a:latin typeface="Times New Roman" pitchFamily="18" charset="0"/>
                <a:cs typeface="Times New Roman" pitchFamily="18" charset="0"/>
              </a:rPr>
              <a:t>івент-менеджменту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 тісно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пов’язана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так званою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діловою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тімбілдінговою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інфраструктурою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охоплює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конференц-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зали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різне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технічне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аудіо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- та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віде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апаратуру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, заклади розміщення (проживання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) працівників/учасників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500" dirty="0" err="1">
                <a:latin typeface="Times New Roman" pitchFamily="18" charset="0"/>
                <a:cs typeface="Times New Roman" pitchFamily="18" charset="0"/>
              </a:rPr>
              <a:t>кейтеринг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, транспорт;</a:t>
            </a:r>
          </a:p>
          <a:p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uk-UA" sz="2500" dirty="0" err="1">
                <a:latin typeface="Times New Roman" pitchFamily="18" charset="0"/>
                <a:cs typeface="Times New Roman" pitchFamily="18" charset="0"/>
              </a:rPr>
              <a:t>івент-менеджмент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 є самостійною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сферою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uk-UA" sz="2500" dirty="0" err="1">
                <a:latin typeface="Times New Roman" pitchFamily="18" charset="0"/>
                <a:cs typeface="Times New Roman" pitchFamily="18" charset="0"/>
              </a:rPr>
              <a:t>івент-менеджмент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 за своїм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змістом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пов’язаний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більшою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мірою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категорією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робочого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часу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працівників;</a:t>
            </a:r>
          </a:p>
        </p:txBody>
      </p:sp>
    </p:spTree>
    <p:extLst>
      <p:ext uri="{BB962C8B-B14F-4D97-AF65-F5344CB8AC3E}">
        <p14:creationId xmlns:p14="http://schemas.microsoft.com/office/powerpoint/2010/main" val="295434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685800"/>
            <a:ext cx="8458200" cy="50937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uk-UA" sz="2500" dirty="0" err="1">
                <a:latin typeface="Times New Roman" pitchFamily="18" charset="0"/>
                <a:cs typeface="Times New Roman" pitchFamily="18" charset="0"/>
              </a:rPr>
              <a:t>івент-менеджмент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 ґрунтується на сукупності</a:t>
            </a:r>
          </a:p>
          <a:p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науково обґрунтованих положень (принципів,</a:t>
            </a:r>
          </a:p>
          <a:p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методів, форм, інструментів тощо);</a:t>
            </a:r>
          </a:p>
          <a:p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− сфера </a:t>
            </a:r>
            <a:r>
              <a:rPr lang="uk-UA" sz="2500" dirty="0" err="1">
                <a:latin typeface="Times New Roman" pitchFamily="18" charset="0"/>
                <a:cs typeface="Times New Roman" pitchFamily="18" charset="0"/>
              </a:rPr>
              <a:t>івент-менеджменту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 поширюється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як на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внутрішнє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спрямованість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), так і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на заходи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пов’язані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зовнішнім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середовищем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зовнішня» спрямованість);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ключовим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ініціатором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у межах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івент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менеджменту є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суб’єкт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івент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-менеджмент за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також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конкретною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функцією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менеджменту, яка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реалізується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шляхом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відомих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прак</a:t>
            </a:r>
            <a:r>
              <a:rPr lang="uk-UA" sz="2500" dirty="0" err="1" smtClean="0">
                <a:latin typeface="Times New Roman" pitchFamily="18" charset="0"/>
                <a:cs typeface="Times New Roman" pitchFamily="18" charset="0"/>
              </a:rPr>
              <a:t>тиці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п’яти загальних функцій;</a:t>
            </a:r>
          </a:p>
        </p:txBody>
      </p:sp>
    </p:spTree>
    <p:extLst>
      <p:ext uri="{BB962C8B-B14F-4D97-AF65-F5344CB8AC3E}">
        <p14:creationId xmlns:p14="http://schemas.microsoft.com/office/powerpoint/2010/main" val="124629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2021" y="1143000"/>
            <a:ext cx="8382000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івент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-менеджменту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тісно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пов’язаний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івент-індустрії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як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регіону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загалом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так і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міжнародному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− інструментарій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івент-менеджменту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поширю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сферу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але й на сферу</a:t>
            </a: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неприбуткових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сферу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реалізації різних соціальних ініціатив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івент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-менеджмент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охоплює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заходи так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зва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ного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запрограмованого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характеру.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25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0" y="2286000"/>
            <a:ext cx="6705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  <a:tabLst>
                <a:tab pos="1047115" algn="l"/>
              </a:tabLst>
            </a:pPr>
            <a:r>
              <a:rPr lang="uk-UA" sz="4400" i="1" dirty="0" smtClean="0">
                <a:solidFill>
                  <a:srgbClr val="7030A0"/>
                </a:solidFill>
                <a:latin typeface="Times New Roman"/>
              </a:rPr>
              <a:t>3. Основні </a:t>
            </a:r>
            <a:r>
              <a:rPr lang="uk-UA" sz="4400" i="1" dirty="0">
                <a:solidFill>
                  <a:srgbClr val="7030A0"/>
                </a:solidFill>
                <a:latin typeface="Times New Roman"/>
              </a:rPr>
              <a:t>обов’язки </a:t>
            </a:r>
            <a:r>
              <a:rPr lang="en-US" sz="4400" i="1" dirty="0">
                <a:solidFill>
                  <a:srgbClr val="7030A0"/>
                </a:solidFill>
                <a:latin typeface="Times New Roman"/>
              </a:rPr>
              <a:t>event-</a:t>
            </a:r>
            <a:r>
              <a:rPr lang="uk-UA" sz="4400" i="1" dirty="0">
                <a:solidFill>
                  <a:srgbClr val="7030A0"/>
                </a:solidFill>
                <a:latin typeface="Times New Roman"/>
              </a:rPr>
              <a:t>менеджера </a:t>
            </a:r>
            <a:endParaRPr lang="ru-RU" sz="4400" i="1" dirty="0">
              <a:solidFill>
                <a:srgbClr val="7030A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918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304800"/>
            <a:ext cx="8534400" cy="5262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Більшість науковців та практиків схиляється до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думки, що 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vent-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менеджеру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треба володіти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наступими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особистісними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якостями: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комунікабельністю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художніми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і творчими здібностями;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креативним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мисленням;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аналітичним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мисленням;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високою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працездатністю;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стресостійкістю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лідерськими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якостями;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високим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рівнем організаторських здібностей;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прагненням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постійного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самовдосконалення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78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304800"/>
            <a:ext cx="8839200" cy="62478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2500" b="1" i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500" b="1" i="1" dirty="0" smtClean="0">
                <a:latin typeface="Times New Roman" pitchFamily="18" charset="0"/>
                <a:cs typeface="Times New Roman" pitchFamily="18" charset="0"/>
              </a:rPr>
              <a:t>сновні </a:t>
            </a:r>
            <a:r>
              <a:rPr lang="uk-UA" sz="2500" b="1" i="1" dirty="0">
                <a:latin typeface="Times New Roman" pitchFamily="18" charset="0"/>
                <a:cs typeface="Times New Roman" pitchFamily="18" charset="0"/>
              </a:rPr>
              <a:t>обов’язки </a:t>
            </a:r>
            <a:r>
              <a:rPr lang="en-US" sz="2500" b="1" i="1" dirty="0" smtClean="0">
                <a:latin typeface="Times New Roman" pitchFamily="18" charset="0"/>
                <a:cs typeface="Times New Roman" pitchFamily="18" charset="0"/>
              </a:rPr>
              <a:t>event-</a:t>
            </a:r>
            <a:r>
              <a:rPr lang="uk-UA" sz="2500" b="1" i="1" dirty="0" smtClean="0">
                <a:latin typeface="Times New Roman" pitchFamily="18" charset="0"/>
                <a:cs typeface="Times New Roman" pitchFamily="18" charset="0"/>
              </a:rPr>
              <a:t>менеджера складаються </a:t>
            </a:r>
            <a:r>
              <a:rPr lang="uk-UA" sz="2500" b="1" i="1" dirty="0">
                <a:latin typeface="Times New Roman" pitchFamily="18" charset="0"/>
                <a:cs typeface="Times New Roman" pitchFamily="18" charset="0"/>
              </a:rPr>
              <a:t>із: </a:t>
            </a:r>
          </a:p>
          <a:p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вміння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знайти спільну мову з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будь-яким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клієнтом,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щоб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спільно виробити план проведення заходу;</a:t>
            </a:r>
          </a:p>
          <a:p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мати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в запасі готові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програми-стратегії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корпоративних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заходів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конференцій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, семінарів, тренінгів,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щоб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при необхідності запропонувати їх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якості вирішення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знаходити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потрібних учасників, майданчики,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домовлятися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і контролювати виконання умов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контракту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із субпідрядниками, задіяними в реалізації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проекту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управляти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персоналом, який бере участь у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підготовці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та реалізації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проекту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, ефективно взаємодіяти з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власною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командою;</a:t>
            </a:r>
          </a:p>
          <a:p>
            <a:pPr marL="457200" indent="-457200">
              <a:buFontTx/>
              <a:buChar char="-"/>
            </a:pP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розраховувати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бюджет заходу та контролювати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його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постатейне виконання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психологічно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грамотно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залагоджувати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будь-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конфлікти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заходу.</a:t>
            </a:r>
            <a:endParaRPr lang="uk-UA" sz="25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8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295400"/>
            <a:ext cx="8458200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Більшість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науковців виділяють наступні елементи е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vent-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менеджменту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вивчення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складнощів, тонкощів, нюансів бренду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визначення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цільової аудиторії;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розробку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концепції заходу;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планування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логістики і координацію технічних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аспектів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безпосереднього виконання (включаючи умови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проведення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заходу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0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09800" y="1237012"/>
            <a:ext cx="8686800" cy="533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4" name="Рисунок 3" descr="Вырезка экрана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4"/>
          <a:stretch/>
        </p:blipFill>
        <p:spPr>
          <a:xfrm flipH="1" flipV="1">
            <a:off x="0" y="0"/>
            <a:ext cx="9144000" cy="12954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304800" y="631353"/>
            <a:ext cx="8534400" cy="531618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6000" b="1" kern="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Тема 1: </a:t>
            </a:r>
          </a:p>
          <a:p>
            <a:pPr marL="0" indent="0"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EVENT-МЕНЕДЖМЕНТ ЯК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ІНСТРУМЕНТ МАРКЕТИНГОВИХ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КОМУНІКАЦІЙ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marL="626110" indent="0" algn="ctr">
              <a:spcAft>
                <a:spcPts val="0"/>
              </a:spcAft>
              <a:buNone/>
            </a:pPr>
            <a:endParaRPr lang="ru-RU" sz="6000" b="1" kern="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626110" indent="0" algn="ctr">
              <a:spcAft>
                <a:spcPts val="0"/>
              </a:spcAft>
              <a:buNone/>
            </a:pPr>
            <a:r>
              <a:rPr lang="ru-RU" sz="6000" b="1" kern="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uk-UA" sz="6000" b="1" kern="0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345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5582" y="1712655"/>
            <a:ext cx="8458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uk-UA" sz="8000" b="1" i="1" dirty="0" smtClean="0">
                <a:ln w="17780" cmpd="sng">
                  <a:noFill/>
                  <a:prstDash val="solid"/>
                  <a:miter lim="800000"/>
                </a:ln>
                <a:ea typeface="+mj-ea"/>
                <a:cs typeface="Times New Roman" panose="02020603050405020304" pitchFamily="18" charset="0"/>
              </a:rPr>
              <a:t>Дякую </a:t>
            </a:r>
          </a:p>
          <a:p>
            <a:pPr lvl="1" algn="ctr"/>
            <a:r>
              <a:rPr lang="uk-UA" sz="8000" b="1" i="1" dirty="0" smtClean="0">
                <a:ln w="17780" cmpd="sng">
                  <a:noFill/>
                  <a:prstDash val="solid"/>
                  <a:miter lim="800000"/>
                </a:ln>
                <a:ea typeface="+mj-ea"/>
                <a:cs typeface="Times New Roman" panose="02020603050405020304" pitchFamily="18" charset="0"/>
              </a:rPr>
              <a:t>за увагу!</a:t>
            </a:r>
            <a:endParaRPr lang="uk-UA" sz="8000" b="1" i="1" dirty="0">
              <a:ln w="17780" cmpd="sng">
                <a:noFill/>
                <a:prstDash val="solid"/>
                <a:miter lim="800000"/>
              </a:ln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914400"/>
            <a:ext cx="8686800" cy="533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4" name="Рисунок 3" descr="Вырезка экрана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4"/>
          <a:stretch/>
        </p:blipFill>
        <p:spPr>
          <a:xfrm flipH="1" flipV="1">
            <a:off x="0" y="0"/>
            <a:ext cx="91440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9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2542" y="1143000"/>
            <a:ext cx="8504257" cy="40934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742950" lvl="1" indent="-285750">
              <a:buFont typeface="+mj-lt"/>
              <a:buAutoNum type="arabicPeriod"/>
              <a:tabLst>
                <a:tab pos="1047115" algn="l"/>
              </a:tabLst>
            </a:pPr>
            <a:r>
              <a:rPr lang="ru-RU" sz="4000" i="1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Загальна</a:t>
            </a:r>
            <a:r>
              <a:rPr lang="ru-RU" sz="4000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характеристика </a:t>
            </a:r>
            <a:r>
              <a:rPr lang="ru-RU" sz="4000" i="1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івентивного</a:t>
            </a:r>
            <a:r>
              <a:rPr lang="ru-RU" sz="4000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менеджменту</a:t>
            </a:r>
          </a:p>
          <a:p>
            <a:pPr marL="742950" lvl="1" indent="-285750">
              <a:buFont typeface="+mj-lt"/>
              <a:buAutoNum type="arabicPeriod"/>
              <a:tabLst>
                <a:tab pos="1047115" algn="l"/>
              </a:tabLst>
            </a:pPr>
            <a:r>
              <a:rPr lang="uk-UA" sz="4000" i="1" dirty="0" smtClean="0">
                <a:latin typeface="Times New Roman" pitchFamily="18" charset="0"/>
                <a:cs typeface="Times New Roman" pitchFamily="18" charset="0"/>
              </a:rPr>
              <a:t>Ключові ознаки </a:t>
            </a:r>
            <a:r>
              <a:rPr lang="en-US" sz="4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event-</a:t>
            </a:r>
            <a:r>
              <a:rPr lang="uk-UA" sz="4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менеджменту </a:t>
            </a:r>
            <a:endParaRPr lang="ru-RU" sz="4000" i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742950" lvl="1" indent="-285750">
              <a:buFont typeface="+mj-lt"/>
              <a:buAutoNum type="arabicPeriod"/>
              <a:tabLst>
                <a:tab pos="1047115" algn="l"/>
              </a:tabLst>
            </a:pPr>
            <a:r>
              <a:rPr lang="uk-UA" sz="4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Основні </a:t>
            </a:r>
            <a:r>
              <a:rPr lang="uk-UA" sz="4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обов’язки </a:t>
            </a:r>
            <a:r>
              <a:rPr lang="en-US" sz="4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event-</a:t>
            </a:r>
            <a:r>
              <a:rPr lang="uk-UA" sz="4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менеджера </a:t>
            </a:r>
            <a:endParaRPr lang="ru-RU" sz="4000" i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1">
              <a:tabLst>
                <a:tab pos="1047115" algn="l"/>
              </a:tabLst>
            </a:pPr>
            <a:endParaRPr lang="uk-UA" sz="2000" i="1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19843" y="228600"/>
            <a:ext cx="15359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ln w="17780" cmpd="sng">
                  <a:noFill/>
                  <a:prstDash val="solid"/>
                  <a:miter lim="800000"/>
                </a:ln>
                <a:ea typeface="+mj-ea"/>
                <a:cs typeface="Times New Roman" panose="02020603050405020304" pitchFamily="18" charset="0"/>
              </a:rPr>
              <a:t>План</a:t>
            </a:r>
            <a:endParaRPr lang="uk-UA" sz="4000" b="1" dirty="0">
              <a:ln w="17780" cmpd="sng">
                <a:noFill/>
                <a:prstDash val="solid"/>
                <a:miter lim="800000"/>
              </a:ln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42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900" y="1681655"/>
            <a:ext cx="8458200" cy="2175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ctr">
              <a:lnSpc>
                <a:spcPct val="150000"/>
              </a:lnSpc>
              <a:buFont typeface="+mj-lt"/>
              <a:buAutoNum type="arabicPeriod"/>
              <a:tabLst>
                <a:tab pos="1047115" algn="l"/>
              </a:tabLst>
            </a:pPr>
            <a:r>
              <a:rPr lang="ru-RU" sz="4800" i="1" dirty="0" err="1">
                <a:solidFill>
                  <a:srgbClr val="7030A0"/>
                </a:solidFill>
                <a:latin typeface="Times New Roman"/>
                <a:ea typeface="Times New Roman"/>
              </a:rPr>
              <a:t>Загальна</a:t>
            </a:r>
            <a:r>
              <a:rPr lang="ru-RU" sz="4800" i="1" dirty="0">
                <a:solidFill>
                  <a:srgbClr val="7030A0"/>
                </a:solidFill>
                <a:latin typeface="Times New Roman"/>
                <a:ea typeface="Times New Roman"/>
              </a:rPr>
              <a:t> характеристика </a:t>
            </a:r>
            <a:r>
              <a:rPr lang="ru-RU" sz="4800" i="1" dirty="0" err="1">
                <a:solidFill>
                  <a:srgbClr val="7030A0"/>
                </a:solidFill>
                <a:latin typeface="Times New Roman"/>
                <a:ea typeface="Times New Roman"/>
              </a:rPr>
              <a:t>івентивного</a:t>
            </a:r>
            <a:r>
              <a:rPr lang="ru-RU" sz="4800" i="1" dirty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ru-RU" sz="4800" i="1" dirty="0" smtClean="0">
                <a:solidFill>
                  <a:srgbClr val="7030A0"/>
                </a:solidFill>
                <a:latin typeface="Times New Roman"/>
                <a:ea typeface="Times New Roman"/>
              </a:rPr>
              <a:t>менеджменту</a:t>
            </a:r>
            <a:endParaRPr lang="ru-RU" sz="7200" b="1" i="1" dirty="0">
              <a:solidFill>
                <a:srgbClr val="7030A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914400"/>
            <a:ext cx="8686800" cy="533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4" name="Рисунок 3" descr="Вырезка экрана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4"/>
          <a:stretch/>
        </p:blipFill>
        <p:spPr>
          <a:xfrm flipH="1" flipV="1">
            <a:off x="0" y="0"/>
            <a:ext cx="91440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89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1752600"/>
            <a:ext cx="7696200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Практично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будь-яка інформація, «упакована» в розважальну форму, </a:t>
            </a:r>
            <a:r>
              <a:rPr lang="uk-UA" sz="3200" dirty="0" err="1">
                <a:latin typeface="Times New Roman" pitchFamily="18" charset="0"/>
                <a:cs typeface="Times New Roman" pitchFamily="18" charset="0"/>
              </a:rPr>
              <a:t>переживається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користувачем інформації більш емоційно – отже, краще сприймається й запам’ятовується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37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1676400"/>
            <a:ext cx="8001000" cy="35394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just"/>
            <a:endParaRPr lang="uk-UA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Event-management (</a:t>
            </a:r>
            <a:r>
              <a:rPr lang="uk-UA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 </a:t>
            </a:r>
            <a:r>
              <a:rPr lang="uk-UA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англ</a:t>
            </a:r>
            <a:r>
              <a:rPr lang="uk-UA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event – «</a:t>
            </a:r>
            <a:r>
              <a:rPr lang="uk-UA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подія») </a:t>
            </a:r>
            <a:r>
              <a:rPr lang="uk-UA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є одним з найістотніших інструментів 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PR, </a:t>
            </a:r>
            <a:r>
              <a:rPr lang="uk-UA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спрямованих на отримання довготривалого ефекту у формуванні іміджу компанії, його впливу на суспільні інтереси та потреби.</a:t>
            </a:r>
            <a:endParaRPr lang="uk-UA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25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600200"/>
            <a:ext cx="8305800" cy="39703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Event-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індустрія сьогодні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розвивається шаленими темпами. Наприклад, 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США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загальний дохід від організації заходів дорівнює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одному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триліону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доларів на рік. Це більше, ніж доходи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автомобільної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промисловості та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IT-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індустрії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. Більше того,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згідно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 прогнозами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американського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Бюро трудової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статистики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, в період з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рік, зростання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event-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індустрії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складе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%,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що значно перевищує показники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зростання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інших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44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81000"/>
            <a:ext cx="8839200" cy="550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Професор Університету </a:t>
            </a:r>
            <a:r>
              <a:rPr lang="uk-UA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Королеви </a:t>
            </a:r>
            <a:r>
              <a:rPr lang="uk-UA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Маргарет </a:t>
            </a:r>
            <a:r>
              <a:rPr lang="uk-UA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Единбурзі (</a:t>
            </a:r>
            <a:r>
              <a:rPr lang="uk-UA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Шотландія) </a:t>
            </a:r>
            <a:r>
              <a:rPr lang="uk-UA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Джо</a:t>
            </a:r>
            <a:r>
              <a:rPr lang="uk-UA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Голдблатт</a:t>
            </a:r>
            <a:r>
              <a:rPr lang="uk-UA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став </a:t>
            </a:r>
            <a:r>
              <a:rPr lang="uk-UA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засновником </a:t>
            </a:r>
            <a:r>
              <a:rPr lang="uk-UA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Міжнародного співтовариства організації </a:t>
            </a:r>
            <a:r>
              <a:rPr lang="uk-UA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заходів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(International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Special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Events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 першим </a:t>
            </a:r>
            <a:r>
              <a:rPr lang="uk-UA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володарем довічної нагороди за внесок у </a:t>
            </a:r>
            <a:r>
              <a:rPr lang="uk-UA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розвиток </a:t>
            </a:r>
            <a:r>
              <a:rPr lang="uk-UA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івент-індустрії</a:t>
            </a:r>
            <a:r>
              <a:rPr lang="uk-UA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uk-UA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думку </a:t>
            </a:r>
            <a:r>
              <a:rPr lang="uk-UA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Джо</a:t>
            </a:r>
            <a:r>
              <a:rPr lang="uk-UA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Голдблатта</a:t>
            </a:r>
            <a:r>
              <a:rPr lang="uk-UA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захід це унікальний відрізок часу, що проводиться з використанням ритуалів і церемоній для задоволення особливих потреб.</a:t>
            </a:r>
          </a:p>
          <a:p>
            <a:endParaRPr lang="uk-UA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3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1447800"/>
            <a:ext cx="8229600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Джо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Голдблатт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сам довгий час був власником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компанії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vent-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менеджменту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, яка провела сотні заходів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найвищого порядку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, в числі яких була інавгурація двох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президентів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США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Рональда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Рейгана і Джорджа Буша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старшого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9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898</Words>
  <Application>Microsoft Office PowerPoint</Application>
  <PresentationFormat>Экран (4:3)</PresentationFormat>
  <Paragraphs>79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Trebuchet MS</vt:lpstr>
      <vt:lpstr>Wingdings 2</vt:lpstr>
      <vt:lpstr>Custom Design</vt:lpstr>
      <vt:lpstr>HDOfficeLightV0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Fairmont Raffles Hotels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pmarkasian</dc:creator>
  <cp:lastModifiedBy>Medion</cp:lastModifiedBy>
  <cp:revision>29</cp:revision>
  <dcterms:created xsi:type="dcterms:W3CDTF">2014-07-16T14:26:19Z</dcterms:created>
  <dcterms:modified xsi:type="dcterms:W3CDTF">2022-07-12T11:38:37Z</dcterms:modified>
</cp:coreProperties>
</file>