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3" r:id="rId4"/>
    <p:sldId id="264" r:id="rId5"/>
    <p:sldId id="258" r:id="rId6"/>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pPr>
              <a:defRPr/>
            </a:pPr>
            <a:fld id="{460EE9B2-F01B-442B-ACF5-E672102701E4}" type="datetimeFigureOut">
              <a:rPr lang="uk-UA"/>
              <a:pPr>
                <a:defRPr/>
              </a:pPr>
              <a:t>02.10.2023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D6E69017-4FB2-4F2D-82B8-6FDD35FAD3CE}" type="slidenum">
              <a:rPr lang="uk-UA"/>
              <a:pPr>
                <a:defRPr/>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BE0A1986-26BB-42A1-9D7F-B98B70BFB0D1}" type="datetimeFigureOut">
              <a:rPr lang="uk-UA"/>
              <a:pPr>
                <a:defRPr/>
              </a:pPr>
              <a:t>02.10.2023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7B9272DE-E28A-48E3-82CC-7ECFC919792B}" type="slidenum">
              <a:rPr lang="uk-UA"/>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D2B29C55-4833-4637-9DEA-08E0617B5F27}" type="datetimeFigureOut">
              <a:rPr lang="uk-UA"/>
              <a:pPr>
                <a:defRPr/>
              </a:pPr>
              <a:t>02.10.2023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9D646E6C-E607-4FF2-9F7D-798775555933}"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pPr>
              <a:defRPr/>
            </a:pPr>
            <a:fld id="{7E1F20A9-B983-4571-8BCE-DE9D035D81E5}" type="datetimeFigureOut">
              <a:rPr lang="uk-UA"/>
              <a:pPr>
                <a:defRPr/>
              </a:pPr>
              <a:t>02.10.2023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049C2C2F-C4D8-4EDA-9D23-162BBDCED57D}" type="slidenum">
              <a:rPr lang="uk-UA"/>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39C4F4E1-42E5-4E1C-86B9-75CFDD3E7008}" type="datetimeFigureOut">
              <a:rPr lang="uk-UA"/>
              <a:pPr>
                <a:defRPr/>
              </a:pPr>
              <a:t>02.10.2023</a:t>
            </a:fld>
            <a:endParaRPr lang="uk-UA"/>
          </a:p>
        </p:txBody>
      </p:sp>
      <p:sp>
        <p:nvSpPr>
          <p:cNvPr id="5" name="Нижний колонтитул 4"/>
          <p:cNvSpPr>
            <a:spLocks noGrp="1"/>
          </p:cNvSpPr>
          <p:nvPr>
            <p:ph type="ftr" sz="quarter" idx="11"/>
          </p:nvPr>
        </p:nvSpPr>
        <p:spPr/>
        <p:txBody>
          <a:bodyPr/>
          <a:lstStyle>
            <a:lvl1pPr>
              <a:defRPr/>
            </a:lvl1pPr>
          </a:lstStyle>
          <a:p>
            <a:pPr>
              <a:defRPr/>
            </a:pPr>
            <a:endParaRPr lang="uk-UA"/>
          </a:p>
        </p:txBody>
      </p:sp>
      <p:sp>
        <p:nvSpPr>
          <p:cNvPr id="6" name="Номер слайда 5"/>
          <p:cNvSpPr>
            <a:spLocks noGrp="1"/>
          </p:cNvSpPr>
          <p:nvPr>
            <p:ph type="sldNum" sz="quarter" idx="12"/>
          </p:nvPr>
        </p:nvSpPr>
        <p:spPr/>
        <p:txBody>
          <a:bodyPr/>
          <a:lstStyle>
            <a:lvl1pPr>
              <a:defRPr/>
            </a:lvl1pPr>
          </a:lstStyle>
          <a:p>
            <a:pPr>
              <a:defRPr/>
            </a:pPr>
            <a:fld id="{AB627A33-64E3-4018-BE9A-F143E709D717}" type="slidenum">
              <a:rPr lang="uk-UA"/>
              <a:pPr>
                <a:defRPr/>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3"/>
          <p:cNvSpPr>
            <a:spLocks noGrp="1"/>
          </p:cNvSpPr>
          <p:nvPr>
            <p:ph type="dt" sz="half" idx="10"/>
          </p:nvPr>
        </p:nvSpPr>
        <p:spPr/>
        <p:txBody>
          <a:bodyPr/>
          <a:lstStyle>
            <a:lvl1pPr>
              <a:defRPr/>
            </a:lvl1pPr>
          </a:lstStyle>
          <a:p>
            <a:pPr>
              <a:defRPr/>
            </a:pPr>
            <a:fld id="{C350C64E-9751-4E69-B723-B74B2B62261A}" type="datetimeFigureOut">
              <a:rPr lang="uk-UA"/>
              <a:pPr>
                <a:defRPr/>
              </a:pPr>
              <a:t>02.10.2023</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DB8FC593-A7FD-4516-A1E4-B9C7F791CAD8}" type="slidenum">
              <a:rPr lang="uk-UA"/>
              <a:pPr>
                <a:defRPr/>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3"/>
          <p:cNvSpPr>
            <a:spLocks noGrp="1"/>
          </p:cNvSpPr>
          <p:nvPr>
            <p:ph type="dt" sz="half" idx="10"/>
          </p:nvPr>
        </p:nvSpPr>
        <p:spPr/>
        <p:txBody>
          <a:bodyPr/>
          <a:lstStyle>
            <a:lvl1pPr>
              <a:defRPr/>
            </a:lvl1pPr>
          </a:lstStyle>
          <a:p>
            <a:pPr>
              <a:defRPr/>
            </a:pPr>
            <a:fld id="{C721471D-3CF6-441B-BABD-9E9EE7A44CBC}" type="datetimeFigureOut">
              <a:rPr lang="uk-UA"/>
              <a:pPr>
                <a:defRPr/>
              </a:pPr>
              <a:t>02.10.2023</a:t>
            </a:fld>
            <a:endParaRPr lang="uk-UA"/>
          </a:p>
        </p:txBody>
      </p:sp>
      <p:sp>
        <p:nvSpPr>
          <p:cNvPr id="8" name="Нижний колонтитул 4"/>
          <p:cNvSpPr>
            <a:spLocks noGrp="1"/>
          </p:cNvSpPr>
          <p:nvPr>
            <p:ph type="ftr" sz="quarter" idx="11"/>
          </p:nvPr>
        </p:nvSpPr>
        <p:spPr/>
        <p:txBody>
          <a:bodyPr/>
          <a:lstStyle>
            <a:lvl1pPr>
              <a:defRPr/>
            </a:lvl1pPr>
          </a:lstStyle>
          <a:p>
            <a:pPr>
              <a:defRPr/>
            </a:pPr>
            <a:endParaRPr lang="uk-UA"/>
          </a:p>
        </p:txBody>
      </p:sp>
      <p:sp>
        <p:nvSpPr>
          <p:cNvPr id="9" name="Номер слайда 5"/>
          <p:cNvSpPr>
            <a:spLocks noGrp="1"/>
          </p:cNvSpPr>
          <p:nvPr>
            <p:ph type="sldNum" sz="quarter" idx="12"/>
          </p:nvPr>
        </p:nvSpPr>
        <p:spPr/>
        <p:txBody>
          <a:bodyPr/>
          <a:lstStyle>
            <a:lvl1pPr>
              <a:defRPr/>
            </a:lvl1pPr>
          </a:lstStyle>
          <a:p>
            <a:pPr>
              <a:defRPr/>
            </a:pPr>
            <a:fld id="{E35A1D35-61A5-409C-BC8F-22BA8496B173}" type="slidenum">
              <a:rPr lang="uk-UA"/>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3"/>
          <p:cNvSpPr>
            <a:spLocks noGrp="1"/>
          </p:cNvSpPr>
          <p:nvPr>
            <p:ph type="dt" sz="half" idx="10"/>
          </p:nvPr>
        </p:nvSpPr>
        <p:spPr/>
        <p:txBody>
          <a:bodyPr/>
          <a:lstStyle>
            <a:lvl1pPr>
              <a:defRPr/>
            </a:lvl1pPr>
          </a:lstStyle>
          <a:p>
            <a:pPr>
              <a:defRPr/>
            </a:pPr>
            <a:fld id="{916D0DE5-2582-41B5-A08A-FA2190C2CD07}" type="datetimeFigureOut">
              <a:rPr lang="uk-UA"/>
              <a:pPr>
                <a:defRPr/>
              </a:pPr>
              <a:t>02.10.2023</a:t>
            </a:fld>
            <a:endParaRPr lang="uk-UA"/>
          </a:p>
        </p:txBody>
      </p:sp>
      <p:sp>
        <p:nvSpPr>
          <p:cNvPr id="4" name="Нижний колонтитул 4"/>
          <p:cNvSpPr>
            <a:spLocks noGrp="1"/>
          </p:cNvSpPr>
          <p:nvPr>
            <p:ph type="ftr" sz="quarter" idx="11"/>
          </p:nvPr>
        </p:nvSpPr>
        <p:spPr/>
        <p:txBody>
          <a:bodyPr/>
          <a:lstStyle>
            <a:lvl1pPr>
              <a:defRPr/>
            </a:lvl1pPr>
          </a:lstStyle>
          <a:p>
            <a:pPr>
              <a:defRPr/>
            </a:pPr>
            <a:endParaRPr lang="uk-UA"/>
          </a:p>
        </p:txBody>
      </p:sp>
      <p:sp>
        <p:nvSpPr>
          <p:cNvPr id="5" name="Номер слайда 5"/>
          <p:cNvSpPr>
            <a:spLocks noGrp="1"/>
          </p:cNvSpPr>
          <p:nvPr>
            <p:ph type="sldNum" sz="quarter" idx="12"/>
          </p:nvPr>
        </p:nvSpPr>
        <p:spPr/>
        <p:txBody>
          <a:bodyPr/>
          <a:lstStyle>
            <a:lvl1pPr>
              <a:defRPr/>
            </a:lvl1pPr>
          </a:lstStyle>
          <a:p>
            <a:pPr>
              <a:defRPr/>
            </a:pPr>
            <a:fld id="{0A664B6B-EFE3-4CE2-8EFA-F9CE561BF43F}" type="slidenum">
              <a:rPr lang="uk-UA"/>
              <a:pPr>
                <a:defRPr/>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A173FA1-8515-4A14-B563-50C1883F6800}" type="datetimeFigureOut">
              <a:rPr lang="uk-UA"/>
              <a:pPr>
                <a:defRPr/>
              </a:pPr>
              <a:t>02.10.2023</a:t>
            </a:fld>
            <a:endParaRPr lang="uk-UA"/>
          </a:p>
        </p:txBody>
      </p:sp>
      <p:sp>
        <p:nvSpPr>
          <p:cNvPr id="3" name="Нижний колонтитул 4"/>
          <p:cNvSpPr>
            <a:spLocks noGrp="1"/>
          </p:cNvSpPr>
          <p:nvPr>
            <p:ph type="ftr" sz="quarter" idx="11"/>
          </p:nvPr>
        </p:nvSpPr>
        <p:spPr/>
        <p:txBody>
          <a:bodyPr/>
          <a:lstStyle>
            <a:lvl1pPr>
              <a:defRPr/>
            </a:lvl1pPr>
          </a:lstStyle>
          <a:p>
            <a:pPr>
              <a:defRPr/>
            </a:pPr>
            <a:endParaRPr lang="uk-UA"/>
          </a:p>
        </p:txBody>
      </p:sp>
      <p:sp>
        <p:nvSpPr>
          <p:cNvPr id="4" name="Номер слайда 5"/>
          <p:cNvSpPr>
            <a:spLocks noGrp="1"/>
          </p:cNvSpPr>
          <p:nvPr>
            <p:ph type="sldNum" sz="quarter" idx="12"/>
          </p:nvPr>
        </p:nvSpPr>
        <p:spPr/>
        <p:txBody>
          <a:bodyPr/>
          <a:lstStyle>
            <a:lvl1pPr>
              <a:defRPr/>
            </a:lvl1pPr>
          </a:lstStyle>
          <a:p>
            <a:pPr>
              <a:defRPr/>
            </a:pPr>
            <a:fld id="{0337DFA4-702D-48D4-BBF8-951966B55E7B}" type="slidenum">
              <a:rPr lang="uk-UA"/>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92A6D96-B51A-4C1E-8D40-414FCC5A7C4D}" type="datetimeFigureOut">
              <a:rPr lang="uk-UA"/>
              <a:pPr>
                <a:defRPr/>
              </a:pPr>
              <a:t>02.10.2023</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D5F85C91-C3F1-4F7C-BE8B-2CE5E61E3134}" type="slidenum">
              <a:rPr lang="uk-UA"/>
              <a:pPr>
                <a:defRPr/>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uk-UA"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B6BDA23-158A-4EC0-A5BF-DB51262CE088}" type="datetimeFigureOut">
              <a:rPr lang="uk-UA"/>
              <a:pPr>
                <a:defRPr/>
              </a:pPr>
              <a:t>02.10.2023</a:t>
            </a:fld>
            <a:endParaRPr lang="uk-UA"/>
          </a:p>
        </p:txBody>
      </p:sp>
      <p:sp>
        <p:nvSpPr>
          <p:cNvPr id="6" name="Нижний колонтитул 4"/>
          <p:cNvSpPr>
            <a:spLocks noGrp="1"/>
          </p:cNvSpPr>
          <p:nvPr>
            <p:ph type="ftr" sz="quarter" idx="11"/>
          </p:nvPr>
        </p:nvSpPr>
        <p:spPr/>
        <p:txBody>
          <a:bodyPr/>
          <a:lstStyle>
            <a:lvl1pPr>
              <a:defRPr/>
            </a:lvl1pPr>
          </a:lstStyle>
          <a:p>
            <a:pPr>
              <a:defRPr/>
            </a:pPr>
            <a:endParaRPr lang="uk-UA"/>
          </a:p>
        </p:txBody>
      </p:sp>
      <p:sp>
        <p:nvSpPr>
          <p:cNvPr id="7" name="Номер слайда 5"/>
          <p:cNvSpPr>
            <a:spLocks noGrp="1"/>
          </p:cNvSpPr>
          <p:nvPr>
            <p:ph type="sldNum" sz="quarter" idx="12"/>
          </p:nvPr>
        </p:nvSpPr>
        <p:spPr/>
        <p:txBody>
          <a:bodyPr/>
          <a:lstStyle>
            <a:lvl1pPr>
              <a:defRPr/>
            </a:lvl1pPr>
          </a:lstStyle>
          <a:p>
            <a:pPr>
              <a:defRPr/>
            </a:pPr>
            <a:fld id="{54BADF3E-D957-4AE7-B463-42E5A432A05E}" type="slidenum">
              <a:rPr lang="uk-UA"/>
              <a:pPr>
                <a:defRPr/>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uk-UA" smtClean="0"/>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smtClean="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A466108-7A8C-4793-9B5A-9CEF7564A500}" type="datetimeFigureOut">
              <a:rPr lang="uk-UA"/>
              <a:pPr>
                <a:defRPr/>
              </a:pPr>
              <a:t>02.10.2023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37E12E8-A4CF-4432-9C76-AC873F34771F}" type="slidenum">
              <a:rPr lang="uk-UA"/>
              <a:pPr>
                <a:defRPr/>
              </a:pPr>
              <a:t>‹#›</a:t>
            </a:fld>
            <a:endParaRPr lang="uk-UA"/>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descr="лаванда Фон, 1000+ Фото и картинки для бесплатной загрузки"/>
          <p:cNvPicPr>
            <a:picLocks noChangeAspect="1" noChangeArrowheads="1"/>
          </p:cNvPicPr>
          <p:nvPr/>
        </p:nvPicPr>
        <p:blipFill>
          <a:blip r:embed="rId2"/>
          <a:srcRect/>
          <a:stretch>
            <a:fillRect/>
          </a:stretch>
        </p:blipFill>
        <p:spPr bwMode="auto">
          <a:xfrm>
            <a:off x="1588" y="0"/>
            <a:ext cx="9142412" cy="6858000"/>
          </a:xfrm>
          <a:prstGeom prst="rect">
            <a:avLst/>
          </a:prstGeom>
          <a:noFill/>
          <a:ln w="9525">
            <a:noFill/>
            <a:miter lim="800000"/>
            <a:headEnd/>
            <a:tailEnd/>
          </a:ln>
        </p:spPr>
      </p:pic>
      <p:sp>
        <p:nvSpPr>
          <p:cNvPr id="13314" name="Прямоугольник 1"/>
          <p:cNvSpPr>
            <a:spLocks noChangeArrowheads="1"/>
          </p:cNvSpPr>
          <p:nvPr/>
        </p:nvSpPr>
        <p:spPr bwMode="auto">
          <a:xfrm>
            <a:off x="2051050" y="2349500"/>
            <a:ext cx="5886450" cy="1938338"/>
          </a:xfrm>
          <a:prstGeom prst="rect">
            <a:avLst/>
          </a:prstGeom>
          <a:noFill/>
          <a:ln w="9525">
            <a:noFill/>
            <a:miter lim="800000"/>
            <a:headEnd/>
            <a:tailEnd/>
          </a:ln>
        </p:spPr>
        <p:txBody>
          <a:bodyPr>
            <a:spAutoFit/>
          </a:bodyPr>
          <a:lstStyle/>
          <a:p>
            <a:r>
              <a:rPr lang="en-US" sz="4000">
                <a:latin typeface="Calibri" pitchFamily="34" charset="0"/>
              </a:rPr>
              <a:t>General characteristics of the sphere of internal affairs</a:t>
            </a:r>
            <a:endParaRPr lang="uk-UA" sz="4000" b="1">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p:nvPr>
        </p:nvSpPr>
        <p:spPr/>
        <p:txBody>
          <a:bodyPr/>
          <a:lstStyle/>
          <a:p>
            <a:endParaRPr lang="en-US" smtClean="0"/>
          </a:p>
        </p:txBody>
      </p:sp>
      <p:sp>
        <p:nvSpPr>
          <p:cNvPr id="14338" name="Объект 2"/>
          <p:cNvSpPr>
            <a:spLocks noGrp="1"/>
          </p:cNvSpPr>
          <p:nvPr>
            <p:ph idx="1"/>
          </p:nvPr>
        </p:nvSpPr>
        <p:spPr/>
        <p:txBody>
          <a:bodyPr/>
          <a:lstStyle/>
          <a:p>
            <a:endParaRPr lang="en-US" smtClean="0"/>
          </a:p>
        </p:txBody>
      </p:sp>
      <p:pic>
        <p:nvPicPr>
          <p:cNvPr id="14339" name="Picture 4" descr="Цветы лаванды плоская планировка концепции ухода за кожей светлый фон с  лавандой | Бесплатно Фото"/>
          <p:cNvPicPr>
            <a:picLocks noChangeAspect="1" noChangeArrowheads="1"/>
          </p:cNvPicPr>
          <p:nvPr/>
        </p:nvPicPr>
        <p:blipFill>
          <a:blip r:embed="rId2"/>
          <a:srcRect/>
          <a:stretch>
            <a:fillRect/>
          </a:stretch>
        </p:blipFill>
        <p:spPr bwMode="auto">
          <a:xfrm>
            <a:off x="0" y="-23813"/>
            <a:ext cx="9144000" cy="6881813"/>
          </a:xfrm>
          <a:prstGeom prst="rect">
            <a:avLst/>
          </a:prstGeom>
          <a:noFill/>
          <a:ln w="9525">
            <a:noFill/>
            <a:miter lim="800000"/>
            <a:headEnd/>
            <a:tailEnd/>
          </a:ln>
        </p:spPr>
      </p:pic>
      <p:sp>
        <p:nvSpPr>
          <p:cNvPr id="14340" name="Прямоугольник 3"/>
          <p:cNvSpPr>
            <a:spLocks noChangeArrowheads="1"/>
          </p:cNvSpPr>
          <p:nvPr/>
        </p:nvSpPr>
        <p:spPr bwMode="auto">
          <a:xfrm>
            <a:off x="3708400" y="831850"/>
            <a:ext cx="4572000" cy="2308225"/>
          </a:xfrm>
          <a:prstGeom prst="rect">
            <a:avLst/>
          </a:prstGeom>
          <a:noFill/>
          <a:ln w="9525">
            <a:noFill/>
            <a:miter lim="800000"/>
            <a:headEnd/>
            <a:tailEnd/>
          </a:ln>
        </p:spPr>
        <p:txBody>
          <a:bodyPr>
            <a:spAutoFit/>
          </a:bodyPr>
          <a:lstStyle/>
          <a:p>
            <a:r>
              <a:rPr lang="en-US">
                <a:latin typeface="Calibri" pitchFamily="34" charset="0"/>
              </a:rPr>
              <a:t>General characteristics of the sphere of internal affairs The administrative activity of internal affairs bodies is their executive activity regulated by the norms of administrative law, which is aimed at ensuring the personal safety of citizens, protecting their rights and freedoms, legitimate interests, public order, public safety, and combating offenses.</a:t>
            </a:r>
            <a:endParaRPr lang="uk-UA">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endParaRPr lang="en-US" smtClean="0"/>
          </a:p>
        </p:txBody>
      </p:sp>
      <p:sp>
        <p:nvSpPr>
          <p:cNvPr id="15362" name="Объект 2"/>
          <p:cNvSpPr>
            <a:spLocks noGrp="1"/>
          </p:cNvSpPr>
          <p:nvPr>
            <p:ph idx="1"/>
          </p:nvPr>
        </p:nvSpPr>
        <p:spPr/>
        <p:txBody>
          <a:bodyPr/>
          <a:lstStyle/>
          <a:p>
            <a:endParaRPr lang="en-US" smtClean="0"/>
          </a:p>
        </p:txBody>
      </p:sp>
      <p:pic>
        <p:nvPicPr>
          <p:cNvPr id="15363" name="Picture 4" descr="Foto de Raminhos De Lavanda Isolado No Fundo Branco Vista Superior e mais  fotos de stock de Lavanda - Planta - iStock"/>
          <p:cNvPicPr>
            <a:picLocks noChangeAspect="1" noChangeArrowheads="1"/>
          </p:cNvPicPr>
          <p:nvPr/>
        </p:nvPicPr>
        <p:blipFill>
          <a:blip r:embed="rId2"/>
          <a:srcRect/>
          <a:stretch>
            <a:fillRect/>
          </a:stretch>
        </p:blipFill>
        <p:spPr bwMode="auto">
          <a:xfrm>
            <a:off x="0" y="0"/>
            <a:ext cx="9264650" cy="6858000"/>
          </a:xfrm>
          <a:prstGeom prst="rect">
            <a:avLst/>
          </a:prstGeom>
          <a:noFill/>
          <a:ln w="9525">
            <a:noFill/>
            <a:miter lim="800000"/>
            <a:headEnd/>
            <a:tailEnd/>
          </a:ln>
        </p:spPr>
      </p:pic>
      <p:sp>
        <p:nvSpPr>
          <p:cNvPr id="15364" name="Прямоугольник 4"/>
          <p:cNvSpPr>
            <a:spLocks noChangeArrowheads="1"/>
          </p:cNvSpPr>
          <p:nvPr/>
        </p:nvSpPr>
        <p:spPr bwMode="auto">
          <a:xfrm>
            <a:off x="4067175" y="692150"/>
            <a:ext cx="4572000" cy="369888"/>
          </a:xfrm>
          <a:prstGeom prst="rect">
            <a:avLst/>
          </a:prstGeom>
          <a:noFill/>
          <a:ln w="9525">
            <a:noFill/>
            <a:miter lim="800000"/>
            <a:headEnd/>
            <a:tailEnd/>
          </a:ln>
        </p:spPr>
        <p:txBody>
          <a:bodyPr>
            <a:spAutoFit/>
          </a:bodyPr>
          <a:lstStyle/>
          <a:p>
            <a:r>
              <a:rPr lang="uk-UA" b="1">
                <a:latin typeface="Calibri" pitchFamily="34" charset="0"/>
              </a:rPr>
              <a:t> </a:t>
            </a:r>
          </a:p>
        </p:txBody>
      </p:sp>
      <p:sp>
        <p:nvSpPr>
          <p:cNvPr id="15365" name="Прямоугольник 5"/>
          <p:cNvSpPr>
            <a:spLocks noChangeArrowheads="1"/>
          </p:cNvSpPr>
          <p:nvPr/>
        </p:nvSpPr>
        <p:spPr bwMode="auto">
          <a:xfrm>
            <a:off x="3924300" y="2535238"/>
            <a:ext cx="4572000" cy="369887"/>
          </a:xfrm>
          <a:prstGeom prst="rect">
            <a:avLst/>
          </a:prstGeom>
          <a:noFill/>
          <a:ln w="9525">
            <a:noFill/>
            <a:miter lim="800000"/>
            <a:headEnd/>
            <a:tailEnd/>
          </a:ln>
        </p:spPr>
        <p:txBody>
          <a:bodyPr>
            <a:spAutoFit/>
          </a:bodyPr>
          <a:lstStyle/>
          <a:p>
            <a:r>
              <a:rPr lang="uk-UA" b="1">
                <a:latin typeface="Calibri" pitchFamily="34" charset="0"/>
              </a:rPr>
              <a:t> </a:t>
            </a:r>
          </a:p>
        </p:txBody>
      </p:sp>
      <p:sp>
        <p:nvSpPr>
          <p:cNvPr id="15366" name="Прямоугольник 6"/>
          <p:cNvSpPr>
            <a:spLocks noChangeArrowheads="1"/>
          </p:cNvSpPr>
          <p:nvPr/>
        </p:nvSpPr>
        <p:spPr bwMode="auto">
          <a:xfrm>
            <a:off x="3563938" y="4508500"/>
            <a:ext cx="4572000" cy="369888"/>
          </a:xfrm>
          <a:prstGeom prst="rect">
            <a:avLst/>
          </a:prstGeom>
          <a:noFill/>
          <a:ln w="9525">
            <a:noFill/>
            <a:miter lim="800000"/>
            <a:headEnd/>
            <a:tailEnd/>
          </a:ln>
        </p:spPr>
        <p:txBody>
          <a:bodyPr>
            <a:spAutoFit/>
          </a:bodyPr>
          <a:lstStyle/>
          <a:p>
            <a:r>
              <a:rPr lang="uk-UA" b="1">
                <a:latin typeface="Calibri" pitchFamily="34" charset="0"/>
              </a:rPr>
              <a:t> </a:t>
            </a:r>
            <a:endParaRPr lang="uk-UA">
              <a:latin typeface="Calibri" pitchFamily="34" charset="0"/>
            </a:endParaRPr>
          </a:p>
        </p:txBody>
      </p:sp>
      <p:sp>
        <p:nvSpPr>
          <p:cNvPr id="15367" name="Прямоугольник 3"/>
          <p:cNvSpPr>
            <a:spLocks noChangeArrowheads="1"/>
          </p:cNvSpPr>
          <p:nvPr/>
        </p:nvSpPr>
        <p:spPr bwMode="auto">
          <a:xfrm>
            <a:off x="3924300" y="336550"/>
            <a:ext cx="4572000" cy="6462713"/>
          </a:xfrm>
          <a:prstGeom prst="rect">
            <a:avLst/>
          </a:prstGeom>
          <a:noFill/>
          <a:ln w="9525">
            <a:noFill/>
            <a:miter lim="800000"/>
            <a:headEnd/>
            <a:tailEnd/>
          </a:ln>
        </p:spPr>
        <p:txBody>
          <a:bodyPr>
            <a:spAutoFit/>
          </a:bodyPr>
          <a:lstStyle/>
          <a:p>
            <a:r>
              <a:rPr lang="en-US">
                <a:latin typeface="Calibri" pitchFamily="34" charset="0"/>
              </a:rPr>
              <a:t>The first direction of administrative activity is usually called intrasystemic or organizational. This activity is aimed at streamlining the management relations that arise in matters of organization of the system itself and the structure of internal affairs bodies, ensuring the necessary conditions for its functioning. </a:t>
            </a:r>
            <a:r>
              <a:rPr lang="uk-UA">
                <a:latin typeface="Calibri" pitchFamily="34" charset="0"/>
              </a:rPr>
              <a:t>    </a:t>
            </a:r>
          </a:p>
          <a:p>
            <a:endParaRPr lang="uk-UA">
              <a:latin typeface="Calibri" pitchFamily="34" charset="0"/>
            </a:endParaRPr>
          </a:p>
          <a:p>
            <a:r>
              <a:rPr lang="en-US">
                <a:latin typeface="Calibri" pitchFamily="34" charset="0"/>
              </a:rPr>
              <a:t>The second direction is external administrative activity (that is, it goes beyond the system of internal affairs bodies and is related to the regulation of relations in society). This type of activity is called law enforcement administrative activity. This name is due to the fact that the main content of this work is reduced to the provision by employees of internal affairs bodies of functions for the protection of legal relations. Despite the fact that the police also carry out lawenforcement administrative activities, it should be emphasized that this activity has a service character, acting as a means of ensuring law enforcement activities</a:t>
            </a:r>
            <a:endParaRPr lang="uk-UA">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endParaRPr lang="en-US" smtClean="0"/>
          </a:p>
        </p:txBody>
      </p:sp>
      <p:sp>
        <p:nvSpPr>
          <p:cNvPr id="16386" name="Объект 2"/>
          <p:cNvSpPr>
            <a:spLocks noGrp="1"/>
          </p:cNvSpPr>
          <p:nvPr>
            <p:ph idx="1"/>
          </p:nvPr>
        </p:nvSpPr>
        <p:spPr/>
        <p:txBody>
          <a:bodyPr/>
          <a:lstStyle/>
          <a:p>
            <a:endParaRPr lang="en-US" smtClean="0"/>
          </a:p>
        </p:txBody>
      </p:sp>
      <p:pic>
        <p:nvPicPr>
          <p:cNvPr id="16387" name="Picture 2" descr="Pin by Iva on Work | Flower background wallpaper, Flower backgrounds,  Lavender flowers"/>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6388" name="Прямоугольник 3"/>
          <p:cNvSpPr>
            <a:spLocks noChangeArrowheads="1"/>
          </p:cNvSpPr>
          <p:nvPr/>
        </p:nvSpPr>
        <p:spPr bwMode="auto">
          <a:xfrm>
            <a:off x="2555875" y="620713"/>
            <a:ext cx="4572000" cy="3692525"/>
          </a:xfrm>
          <a:prstGeom prst="rect">
            <a:avLst/>
          </a:prstGeom>
          <a:noFill/>
          <a:ln w="9525">
            <a:noFill/>
            <a:miter lim="800000"/>
            <a:headEnd/>
            <a:tailEnd/>
          </a:ln>
        </p:spPr>
        <p:txBody>
          <a:bodyPr>
            <a:spAutoFit/>
          </a:bodyPr>
          <a:lstStyle/>
          <a:p>
            <a:r>
              <a:rPr lang="en-US">
                <a:latin typeface="Calibri" pitchFamily="34" charset="0"/>
              </a:rPr>
              <a:t>In the direction of further detailing, the following types of law enforcement administrative activity of internal affairs bodies can be distinguished: </a:t>
            </a:r>
            <a:endParaRPr lang="uk-UA">
              <a:latin typeface="Calibri" pitchFamily="34" charset="0"/>
            </a:endParaRPr>
          </a:p>
          <a:p>
            <a:r>
              <a:rPr lang="en-US">
                <a:latin typeface="Calibri" pitchFamily="34" charset="0"/>
              </a:rPr>
              <a:t>• protection of public order;</a:t>
            </a:r>
            <a:endParaRPr lang="uk-UA">
              <a:latin typeface="Calibri" pitchFamily="34" charset="0"/>
            </a:endParaRPr>
          </a:p>
          <a:p>
            <a:r>
              <a:rPr lang="en-US">
                <a:latin typeface="Calibri" pitchFamily="34" charset="0"/>
              </a:rPr>
              <a:t> • ensuring public safety (rules of the permit system, road safety); </a:t>
            </a:r>
            <a:endParaRPr lang="uk-UA">
              <a:latin typeface="Calibri" pitchFamily="34" charset="0"/>
            </a:endParaRPr>
          </a:p>
          <a:p>
            <a:r>
              <a:rPr lang="en-US">
                <a:latin typeface="Calibri" pitchFamily="34" charset="0"/>
              </a:rPr>
              <a:t>• property protection; </a:t>
            </a:r>
            <a:endParaRPr lang="uk-UA">
              <a:latin typeface="Calibri" pitchFamily="34" charset="0"/>
            </a:endParaRPr>
          </a:p>
          <a:p>
            <a:r>
              <a:rPr lang="en-US">
                <a:latin typeface="Calibri" pitchFamily="34" charset="0"/>
              </a:rPr>
              <a:t>• ensuring the rules of the passport system; </a:t>
            </a:r>
            <a:endParaRPr lang="uk-UA">
              <a:latin typeface="Calibri" pitchFamily="34" charset="0"/>
            </a:endParaRPr>
          </a:p>
          <a:p>
            <a:r>
              <a:rPr lang="en-US">
                <a:latin typeface="Calibri" pitchFamily="34" charset="0"/>
              </a:rPr>
              <a:t>• compliance with the rules of entry into Ukraine and residence in the country of foreign citizens and stateless persons, as well as the departure of citizens abroad.</a:t>
            </a:r>
            <a:endParaRPr lang="uk-UA">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p:nvPr>
        </p:nvSpPr>
        <p:spPr/>
        <p:txBody>
          <a:bodyPr/>
          <a:lstStyle/>
          <a:p>
            <a:endParaRPr lang="en-US" smtClean="0"/>
          </a:p>
        </p:txBody>
      </p:sp>
      <p:sp>
        <p:nvSpPr>
          <p:cNvPr id="17410" name="Объект 2"/>
          <p:cNvSpPr>
            <a:spLocks noGrp="1"/>
          </p:cNvSpPr>
          <p:nvPr>
            <p:ph idx="1"/>
          </p:nvPr>
        </p:nvSpPr>
        <p:spPr/>
        <p:txBody>
          <a:bodyPr/>
          <a:lstStyle/>
          <a:p>
            <a:endParaRPr lang="en-US" smtClean="0"/>
          </a:p>
        </p:txBody>
      </p:sp>
      <p:pic>
        <p:nvPicPr>
          <p:cNvPr id="17411" name="Picture 4" descr="Цветы лаванды плоская планировка концепции ухода за кожей светлый фон с  лавандой | Бесплатно Фото"/>
          <p:cNvPicPr>
            <a:picLocks noChangeAspect="1" noChangeArrowheads="1"/>
          </p:cNvPicPr>
          <p:nvPr/>
        </p:nvPicPr>
        <p:blipFill>
          <a:blip r:embed="rId2"/>
          <a:srcRect/>
          <a:stretch>
            <a:fillRect/>
          </a:stretch>
        </p:blipFill>
        <p:spPr bwMode="auto">
          <a:xfrm>
            <a:off x="0" y="-23813"/>
            <a:ext cx="9144000" cy="6880226"/>
          </a:xfrm>
          <a:prstGeom prst="rect">
            <a:avLst/>
          </a:prstGeom>
          <a:noFill/>
          <a:ln w="9525">
            <a:noFill/>
            <a:miter lim="800000"/>
            <a:headEnd/>
            <a:tailEnd/>
          </a:ln>
        </p:spPr>
      </p:pic>
      <p:sp>
        <p:nvSpPr>
          <p:cNvPr id="17412" name="Прямоугольник 4"/>
          <p:cNvSpPr>
            <a:spLocks noChangeArrowheads="1"/>
          </p:cNvSpPr>
          <p:nvPr/>
        </p:nvSpPr>
        <p:spPr bwMode="auto">
          <a:xfrm>
            <a:off x="4565650" y="188913"/>
            <a:ext cx="4572000" cy="368300"/>
          </a:xfrm>
          <a:prstGeom prst="rect">
            <a:avLst/>
          </a:prstGeom>
          <a:noFill/>
          <a:ln w="9525">
            <a:noFill/>
            <a:miter lim="800000"/>
            <a:headEnd/>
            <a:tailEnd/>
          </a:ln>
        </p:spPr>
        <p:txBody>
          <a:bodyPr>
            <a:spAutoFit/>
          </a:bodyPr>
          <a:lstStyle/>
          <a:p>
            <a:endParaRPr lang="en-US">
              <a:latin typeface="Calibri" pitchFamily="34" charset="0"/>
            </a:endParaRPr>
          </a:p>
        </p:txBody>
      </p:sp>
      <p:sp>
        <p:nvSpPr>
          <p:cNvPr id="17413" name="Прямоугольник 5"/>
          <p:cNvSpPr>
            <a:spLocks noChangeArrowheads="1"/>
          </p:cNvSpPr>
          <p:nvPr/>
        </p:nvSpPr>
        <p:spPr bwMode="auto">
          <a:xfrm>
            <a:off x="3708400" y="601663"/>
            <a:ext cx="4572000" cy="2862262"/>
          </a:xfrm>
          <a:prstGeom prst="rect">
            <a:avLst/>
          </a:prstGeom>
          <a:noFill/>
          <a:ln w="9525">
            <a:noFill/>
            <a:miter lim="800000"/>
            <a:headEnd/>
            <a:tailEnd/>
          </a:ln>
        </p:spPr>
        <p:txBody>
          <a:bodyPr>
            <a:spAutoFit/>
          </a:bodyPr>
          <a:lstStyle/>
          <a:p>
            <a:r>
              <a:rPr lang="en-US">
                <a:latin typeface="Calibri" pitchFamily="34" charset="0"/>
              </a:rPr>
              <a:t>At the same time, organizational administrative activity covers the performance of functions regarding:</a:t>
            </a:r>
            <a:endParaRPr lang="uk-UA">
              <a:latin typeface="Calibri" pitchFamily="34" charset="0"/>
            </a:endParaRPr>
          </a:p>
          <a:p>
            <a:r>
              <a:rPr lang="en-US">
                <a:latin typeface="Calibri" pitchFamily="34" charset="0"/>
              </a:rPr>
              <a:t> • improvement of the structure of services of internal affairs bodies, their apparatus; </a:t>
            </a:r>
            <a:endParaRPr lang="uk-UA">
              <a:latin typeface="Calibri" pitchFamily="34" charset="0"/>
            </a:endParaRPr>
          </a:p>
          <a:p>
            <a:r>
              <a:rPr lang="en-US">
                <a:latin typeface="Calibri" pitchFamily="34" charset="0"/>
              </a:rPr>
              <a:t>• provision of human resources, financial and material support; </a:t>
            </a:r>
            <a:endParaRPr lang="uk-UA">
              <a:latin typeface="Calibri" pitchFamily="34" charset="0"/>
            </a:endParaRPr>
          </a:p>
          <a:p>
            <a:r>
              <a:rPr lang="en-US">
                <a:latin typeface="Calibri" pitchFamily="34" charset="0"/>
              </a:rPr>
              <a:t>• making management decisions on the activities of internal affairs bodies and monitoring their implementation. </a:t>
            </a:r>
            <a:endParaRPr lang="uk-UA">
              <a:latin typeface="Calibri"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TotalTime>
  <Words>324</Words>
  <Application>Microsoft Office PowerPoint</Application>
  <PresentationFormat>Экран (4:3)</PresentationFormat>
  <Paragraphs>18</Paragraphs>
  <Slides>5</Slides>
  <Notes>0</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5</vt:i4>
      </vt:variant>
    </vt:vector>
  </HeadingPairs>
  <TitlesOfParts>
    <vt:vector size="8" baseType="lpstr">
      <vt:lpstr>Calibri</vt:lpstr>
      <vt:lpstr>Arial</vt:lpstr>
      <vt:lpstr>Тема Office</vt:lpstr>
      <vt:lpstr>Слайд 1</vt:lpstr>
      <vt:lpstr>Слайд 2</vt:lpstr>
      <vt:lpstr>Слайд 3</vt:lpstr>
      <vt:lpstr>Слайд 4</vt:lpstr>
      <vt:lpstr>Слайд 5</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Anastasiya</cp:lastModifiedBy>
  <cp:revision>15</cp:revision>
  <dcterms:created xsi:type="dcterms:W3CDTF">2022-10-11T08:57:45Z</dcterms:created>
  <dcterms:modified xsi:type="dcterms:W3CDTF">2023-10-02T17:38:59Z</dcterms:modified>
</cp:coreProperties>
</file>