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1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061BC27-4BC6-43ED-B330-21EE7E9BF46C}" type="datetimeFigureOut">
              <a:rPr lang="ru-RU"/>
              <a:pPr>
                <a:defRPr/>
              </a:pPr>
              <a:t>02.10.2023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927BEAD-A6C5-4B52-9A75-E578ACE753EA}"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A15B18F4-0B2C-4B5B-BB6B-2C36F9CA08AE}"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671CA3F9-FE3A-40A4-9833-66D240DD8DB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93C926F5-7E51-490F-8A0A-C8FF249536EF}"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B25D26E4-DA9D-480F-9CE0-705F153757F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2A3F2DB3-4AD6-4F05-838C-6C1A4D601E2B}"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DA586724-C40F-49C8-B793-A6CE06E9B3AA}"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11"/>
          <p:cNvSpPr txBox="1"/>
          <p:nvPr/>
        </p:nvSpPr>
        <p:spPr>
          <a:xfrm>
            <a:off x="898525" y="971550"/>
            <a:ext cx="801688"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fontAlgn="auto">
              <a:spcBef>
                <a:spcPts val="0"/>
              </a:spcBef>
              <a:spcAft>
                <a:spcPts val="0"/>
              </a:spcAft>
              <a:defRPr/>
            </a:pPr>
            <a:r>
              <a:rPr lang="en-US" dirty="0"/>
              <a:t>“</a:t>
            </a:r>
          </a:p>
        </p:txBody>
      </p:sp>
      <p:sp>
        <p:nvSpPr>
          <p:cNvPr id="6" name="TextBox 14"/>
          <p:cNvSpPr txBox="1"/>
          <p:nvPr/>
        </p:nvSpPr>
        <p:spPr>
          <a:xfrm>
            <a:off x="9329738" y="2613025"/>
            <a:ext cx="803275"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fontAlgn="auto">
              <a:spcBef>
                <a:spcPts val="0"/>
              </a:spcBef>
              <a:spcAft>
                <a:spcPts val="0"/>
              </a:spcAft>
              <a:defRPr/>
            </a:pPr>
            <a:r>
              <a:rPr lang="en-US" dirty="0"/>
              <a:t>”</a:t>
            </a:r>
          </a:p>
        </p:txBody>
      </p:sp>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rtlCol="0">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3"/>
          <p:cNvSpPr>
            <a:spLocks noGrp="1"/>
          </p:cNvSpPr>
          <p:nvPr>
            <p:ph type="dt" sz="half" idx="15"/>
          </p:nvPr>
        </p:nvSpPr>
        <p:spPr/>
        <p:txBody>
          <a:bodyPr/>
          <a:lstStyle>
            <a:lvl1pPr>
              <a:defRPr/>
            </a:lvl1pPr>
          </a:lstStyle>
          <a:p>
            <a:pPr>
              <a:defRPr/>
            </a:pPr>
            <a:fld id="{88453E36-5A23-4BE3-AEDD-EFA0936FDE58}" type="datetimeFigureOut">
              <a:rPr lang="ru-RU"/>
              <a:pPr>
                <a:defRPr/>
              </a:pPr>
              <a:t>02.10.2023</a:t>
            </a:fld>
            <a:endParaRPr lang="ru-RU"/>
          </a:p>
        </p:txBody>
      </p:sp>
      <p:sp>
        <p:nvSpPr>
          <p:cNvPr id="8" name="Footer Placeholder 4"/>
          <p:cNvSpPr>
            <a:spLocks noGrp="1"/>
          </p:cNvSpPr>
          <p:nvPr>
            <p:ph type="ftr" sz="quarter" idx="16"/>
          </p:nvPr>
        </p:nvSpPr>
        <p:spPr/>
        <p:txBody>
          <a:bodyPr/>
          <a:lstStyle>
            <a:lvl1pPr>
              <a:defRPr/>
            </a:lvl1pPr>
          </a:lstStyle>
          <a:p>
            <a:pPr>
              <a:defRPr/>
            </a:pPr>
            <a:endParaRPr lang="ru-RU"/>
          </a:p>
        </p:txBody>
      </p:sp>
      <p:sp>
        <p:nvSpPr>
          <p:cNvPr id="9" name="Slide Number Placeholder 5"/>
          <p:cNvSpPr>
            <a:spLocks noGrp="1"/>
          </p:cNvSpPr>
          <p:nvPr>
            <p:ph type="sldNum" sz="quarter" idx="17"/>
          </p:nvPr>
        </p:nvSpPr>
        <p:spPr/>
        <p:txBody>
          <a:bodyPr/>
          <a:lstStyle>
            <a:lvl1pPr>
              <a:defRPr/>
            </a:lvl1pPr>
          </a:lstStyle>
          <a:p>
            <a:pPr>
              <a:defRPr/>
            </a:pPr>
            <a:fld id="{E758B90E-E204-44F7-952E-19F2A364AE44}"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C2C7479F-2E3E-436B-B6EB-3EDE5B96A517}"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0E59FE9B-5495-49BE-9FE7-0AAFB31FD1AF}"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cxnSp>
        <p:nvCxnSpPr>
          <p:cNvPr id="9" name="Straight Connector 16"/>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17"/>
          <p:cNvCxnSpPr/>
          <p:nvPr/>
        </p:nvCxnSpPr>
        <p:spPr>
          <a:xfrm>
            <a:off x="69627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Date Placeholder 3"/>
          <p:cNvSpPr>
            <a:spLocks noGrp="1"/>
          </p:cNvSpPr>
          <p:nvPr>
            <p:ph type="dt" sz="half" idx="18"/>
          </p:nvPr>
        </p:nvSpPr>
        <p:spPr/>
        <p:txBody>
          <a:bodyPr/>
          <a:lstStyle>
            <a:lvl1pPr>
              <a:defRPr/>
            </a:lvl1pPr>
          </a:lstStyle>
          <a:p>
            <a:pPr>
              <a:defRPr/>
            </a:pPr>
            <a:fld id="{85B02095-B5B0-4046-9C73-7E3CBE0D19F8}" type="datetimeFigureOut">
              <a:rPr lang="ru-RU"/>
              <a:pPr>
                <a:defRPr/>
              </a:pPr>
              <a:t>02.10.2023</a:t>
            </a:fld>
            <a:endParaRPr lang="ru-RU"/>
          </a:p>
        </p:txBody>
      </p:sp>
      <p:sp>
        <p:nvSpPr>
          <p:cNvPr id="12" name="Footer Placeholder 4"/>
          <p:cNvSpPr>
            <a:spLocks noGrp="1"/>
          </p:cNvSpPr>
          <p:nvPr>
            <p:ph type="ftr" sz="quarter" idx="19"/>
          </p:nvPr>
        </p:nvSpPr>
        <p:spPr/>
        <p:txBody>
          <a:bodyPr/>
          <a:lstStyle>
            <a:lvl1pPr>
              <a:defRPr/>
            </a:lvl1pPr>
          </a:lstStyle>
          <a:p>
            <a:pPr>
              <a:defRPr/>
            </a:pPr>
            <a:endParaRPr lang="ru-RU"/>
          </a:p>
        </p:txBody>
      </p:sp>
      <p:sp>
        <p:nvSpPr>
          <p:cNvPr id="13" name="Slide Number Placeholder 5"/>
          <p:cNvSpPr>
            <a:spLocks noGrp="1"/>
          </p:cNvSpPr>
          <p:nvPr>
            <p:ph type="sldNum" sz="quarter" idx="20"/>
          </p:nvPr>
        </p:nvSpPr>
        <p:spPr/>
        <p:txBody>
          <a:bodyPr/>
          <a:lstStyle>
            <a:lvl1pPr>
              <a:defRPr/>
            </a:lvl1pPr>
          </a:lstStyle>
          <a:p>
            <a:pPr>
              <a:defRPr/>
            </a:pPr>
            <a:fld id="{C088D33D-111C-4FB6-8C56-DFD9277DE986}"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cxnSp>
        <p:nvCxnSpPr>
          <p:cNvPr id="12" name="Straight Connector 18"/>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9"/>
          <p:cNvCxnSpPr/>
          <p:nvPr/>
        </p:nvCxnSpPr>
        <p:spPr>
          <a:xfrm>
            <a:off x="69627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2" name="Text Placeholder 3"/>
          <p:cNvSpPr>
            <a:spLocks noGrp="1"/>
          </p:cNvSpPr>
          <p:nvPr>
            <p:ph type="body" sz="half" idx="18"/>
          </p:nvPr>
        </p:nvSpPr>
        <p:spPr>
          <a:xfrm>
            <a:off x="652463" y="4827211"/>
            <a:ext cx="2940050"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3" name="Text Placeholder 3"/>
          <p:cNvSpPr>
            <a:spLocks noGrp="1"/>
          </p:cNvSpPr>
          <p:nvPr>
            <p:ph type="body" sz="half" idx="19"/>
          </p:nvPr>
        </p:nvSpPr>
        <p:spPr>
          <a:xfrm>
            <a:off x="3888022" y="4827210"/>
            <a:ext cx="2934406"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4" name="Text Placeholder 3"/>
          <p:cNvSpPr>
            <a:spLocks noGrp="1"/>
          </p:cNvSpPr>
          <p:nvPr>
            <p:ph type="body" sz="half" idx="20"/>
          </p:nvPr>
        </p:nvSpPr>
        <p:spPr>
          <a:xfrm>
            <a:off x="7124575" y="4827208"/>
            <a:ext cx="2935997"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3"/>
          <p:cNvSpPr>
            <a:spLocks noGrp="1"/>
          </p:cNvSpPr>
          <p:nvPr>
            <p:ph type="dt" sz="half" idx="23"/>
          </p:nvPr>
        </p:nvSpPr>
        <p:spPr/>
        <p:txBody>
          <a:bodyPr/>
          <a:lstStyle>
            <a:lvl1pPr>
              <a:defRPr/>
            </a:lvl1pPr>
          </a:lstStyle>
          <a:p>
            <a:pPr>
              <a:defRPr/>
            </a:pPr>
            <a:fld id="{4ED00984-7E91-4C09-B967-6F6F94CD9D02}" type="datetimeFigureOut">
              <a:rPr lang="ru-RU"/>
              <a:pPr>
                <a:defRPr/>
              </a:pPr>
              <a:t>02.10.2023</a:t>
            </a:fld>
            <a:endParaRPr lang="ru-RU"/>
          </a:p>
        </p:txBody>
      </p:sp>
      <p:sp>
        <p:nvSpPr>
          <p:cNvPr id="16" name="Footer Placeholder 4"/>
          <p:cNvSpPr>
            <a:spLocks noGrp="1"/>
          </p:cNvSpPr>
          <p:nvPr>
            <p:ph type="ftr" sz="quarter" idx="24"/>
          </p:nvPr>
        </p:nvSpPr>
        <p:spPr/>
        <p:txBody>
          <a:bodyPr/>
          <a:lstStyle>
            <a:lvl1pPr>
              <a:defRPr/>
            </a:lvl1pPr>
          </a:lstStyle>
          <a:p>
            <a:pPr>
              <a:defRPr/>
            </a:pPr>
            <a:endParaRPr lang="ru-RU"/>
          </a:p>
        </p:txBody>
      </p:sp>
      <p:sp>
        <p:nvSpPr>
          <p:cNvPr id="17" name="Slide Number Placeholder 5"/>
          <p:cNvSpPr>
            <a:spLocks noGrp="1"/>
          </p:cNvSpPr>
          <p:nvPr>
            <p:ph type="sldNum" sz="quarter" idx="25"/>
          </p:nvPr>
        </p:nvSpPr>
        <p:spPr/>
        <p:txBody>
          <a:bodyPr/>
          <a:lstStyle>
            <a:lvl1pPr>
              <a:defRPr/>
            </a:lvl1pPr>
          </a:lstStyle>
          <a:p>
            <a:pPr>
              <a:defRPr/>
            </a:pPr>
            <a:fld id="{AED3C073-19FB-4669-9D94-15A2FE465BA3}"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CD255B54-4562-474C-AAD9-EA82FA27CB27}"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9E4C91C5-105C-460F-B2C9-583D69BE94E7}"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A4C0F75B-5E8A-4785-9E28-4716A8506C32}"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37567B8-D679-454A-B625-965F715028A4}"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6FA18CA9-67B2-4DEB-A252-7CEFA0A18C68}"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D2EC6233-D46D-45E8-94DE-799C3D86099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4408DBE5-AAE3-4126-BCD5-CFE899F5E07B}"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342065AB-E53C-40FF-B5A4-D15F5B9792CA}"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95574D07-28CC-48B7-B306-5E2605A080E5}"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8DC8407-48C8-4164-A94E-58745A28FB7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D0EF309E-9CF7-4A83-A6AF-56878A52C350}" type="datetimeFigureOut">
              <a:rPr lang="ru-RU"/>
              <a:pPr>
                <a:defRPr/>
              </a:pPr>
              <a:t>02.10.2023</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C57E6244-120F-4469-8863-ED5A1D24B35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633CDE3D-5BB2-4478-B8FA-9080E527A5AA}" type="datetimeFigureOut">
              <a:rPr lang="ru-RU"/>
              <a:pPr>
                <a:defRPr/>
              </a:pPr>
              <a:t>02.10.2023</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AEFDB8CE-F64D-40CE-BF63-AD5C80BD24A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3DBC18-6B86-4336-AECD-E69C68F19C75}" type="datetimeFigureOut">
              <a:rPr lang="ru-RU"/>
              <a:pPr>
                <a:defRPr/>
              </a:pPr>
              <a:t>02.10.2023</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1FE16C69-4654-4AB9-8CFB-B19242DAF5C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10E42E8-544B-4E1D-8092-ED0ABE145828}"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E222A58B-E6F3-4D7C-B2F4-8C7385E8E643}"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0091609-F58B-40A9-8ABC-3AB62CAD953B}"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F00CC311-8FA8-4D84-882B-2F15A715F24F}"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7"/>
          <p:cNvPicPr>
            <a:picLocks noChangeAspect="1"/>
          </p:cNvPicPr>
          <p:nvPr/>
        </p:nvPicPr>
        <p:blipFill>
          <a:blip r:embed="rId19"/>
          <a:srcRect l="3613"/>
          <a:stretch>
            <a:fillRect/>
          </a:stretch>
        </p:blipFill>
        <p:spPr bwMode="auto">
          <a:xfrm>
            <a:off x="0" y="2670175"/>
            <a:ext cx="4037013" cy="4187825"/>
          </a:xfrm>
          <a:prstGeom prst="rect">
            <a:avLst/>
          </a:prstGeom>
          <a:noFill/>
          <a:ln w="9525">
            <a:noFill/>
            <a:miter lim="800000"/>
            <a:headEnd/>
            <a:tailEnd/>
          </a:ln>
        </p:spPr>
      </p:pic>
      <p:pic>
        <p:nvPicPr>
          <p:cNvPr id="1027" name="Picture 6"/>
          <p:cNvPicPr>
            <a:picLocks noChangeAspect="1"/>
          </p:cNvPicPr>
          <p:nvPr/>
        </p:nvPicPr>
        <p:blipFill>
          <a:blip r:embed="rId20"/>
          <a:srcRect l="35640"/>
          <a:stretch>
            <a:fillRect/>
          </a:stretch>
        </p:blipFill>
        <p:spPr bwMode="auto">
          <a:xfrm>
            <a:off x="0" y="2892425"/>
            <a:ext cx="1522413" cy="2365375"/>
          </a:xfrm>
          <a:prstGeom prst="rect">
            <a:avLst/>
          </a:prstGeom>
          <a:noFill/>
          <a:ln w="9525">
            <a:noFill/>
            <a:miter lim="800000"/>
            <a:headEnd/>
            <a:tailEnd/>
          </a:ln>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031" name="Picture 8"/>
          <p:cNvPicPr>
            <a:picLocks noChangeAspect="1"/>
          </p:cNvPicPr>
          <p:nvPr/>
        </p:nvPicPr>
        <p:blipFill>
          <a:blip r:embed="rId21"/>
          <a:srcRect t="28813"/>
          <a:stretch>
            <a:fillRect/>
          </a:stretch>
        </p:blipFill>
        <p:spPr bwMode="auto">
          <a:xfrm>
            <a:off x="7999413" y="0"/>
            <a:ext cx="1603375" cy="1141413"/>
          </a:xfrm>
          <a:prstGeom prst="rect">
            <a:avLst/>
          </a:prstGeom>
          <a:noFill/>
          <a:ln w="9525">
            <a:noFill/>
            <a:miter lim="800000"/>
            <a:headEnd/>
            <a:tailEnd/>
          </a:ln>
        </p:spPr>
      </p:pic>
      <p:pic>
        <p:nvPicPr>
          <p:cNvPr id="1032" name="Picture 9"/>
          <p:cNvPicPr>
            <a:picLocks noChangeAspect="1"/>
          </p:cNvPicPr>
          <p:nvPr/>
        </p:nvPicPr>
        <p:blipFill>
          <a:blip r:embed="rId22"/>
          <a:srcRect b="23320"/>
          <a:stretch>
            <a:fillRect/>
          </a:stretch>
        </p:blipFill>
        <p:spPr bwMode="auto">
          <a:xfrm>
            <a:off x="8605838" y="6096000"/>
            <a:ext cx="993775" cy="762000"/>
          </a:xfrm>
          <a:prstGeom prst="rect">
            <a:avLst/>
          </a:prstGeom>
          <a:noFill/>
          <a:ln w="9525">
            <a:noFill/>
            <a:miter lim="800000"/>
            <a:headEnd/>
            <a:tailEnd/>
          </a:ln>
        </p:spPr>
      </p:pic>
      <p:sp>
        <p:nvSpPr>
          <p:cNvPr id="14" name="Rectangle 13"/>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34" name="Title Placeholder 1"/>
          <p:cNvSpPr>
            <a:spLocks noGrp="1"/>
          </p:cNvSpPr>
          <p:nvPr>
            <p:ph type="title"/>
          </p:nvPr>
        </p:nvSpPr>
        <p:spPr bwMode="auto">
          <a:xfrm>
            <a:off x="646113" y="452438"/>
            <a:ext cx="9404350" cy="1400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1035" name="Text Placeholder 2"/>
          <p:cNvSpPr>
            <a:spLocks noGrp="1"/>
          </p:cNvSpPr>
          <p:nvPr>
            <p:ph type="body" idx="1"/>
          </p:nvPr>
        </p:nvSpPr>
        <p:spPr bwMode="auto">
          <a:xfrm>
            <a:off x="1103313" y="2052638"/>
            <a:ext cx="8947150" cy="4195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rot="5400000">
            <a:off x="10155238" y="1790700"/>
            <a:ext cx="990600" cy="304800"/>
          </a:xfrm>
          <a:prstGeom prst="rect">
            <a:avLst/>
          </a:prstGeom>
        </p:spPr>
        <p:txBody>
          <a:bodyPr vert="horz" lIns="91440" tIns="45720" rIns="91440" bIns="45720" rtlCol="0" anchor="t"/>
          <a:lstStyle>
            <a:lvl1pPr algn="l" fontAlgn="auto">
              <a:spcBef>
                <a:spcPts val="0"/>
              </a:spcBef>
              <a:spcAft>
                <a:spcPts val="0"/>
              </a:spcAft>
              <a:defRPr sz="1100" b="0" i="0" smtClean="0">
                <a:solidFill>
                  <a:schemeClr val="tx1">
                    <a:tint val="75000"/>
                    <a:alpha val="60000"/>
                  </a:schemeClr>
                </a:solidFill>
                <a:latin typeface="+mn-lt"/>
                <a:cs typeface="+mn-cs"/>
              </a:defRPr>
            </a:lvl1pPr>
          </a:lstStyle>
          <a:p>
            <a:pPr>
              <a:defRPr/>
            </a:pPr>
            <a:fld id="{0156EF56-3B99-41A4-BF6F-BA1115046902}" type="datetimeFigureOut">
              <a:rPr lang="ru-RU"/>
              <a:pPr>
                <a:defRPr/>
              </a:pPr>
              <a:t>02.10.2023</a:t>
            </a:fld>
            <a:endParaRPr lang="ru-RU"/>
          </a:p>
        </p:txBody>
      </p:sp>
      <p:sp>
        <p:nvSpPr>
          <p:cNvPr id="5" name="Footer Placeholder 4"/>
          <p:cNvSpPr>
            <a:spLocks noGrp="1"/>
          </p:cNvSpPr>
          <p:nvPr>
            <p:ph type="ftr" sz="quarter" idx="3"/>
          </p:nvPr>
        </p:nvSpPr>
        <p:spPr>
          <a:xfrm rot="5400000">
            <a:off x="8951118" y="3225007"/>
            <a:ext cx="3859213" cy="304800"/>
          </a:xfrm>
          <a:prstGeom prst="rect">
            <a:avLst/>
          </a:prstGeom>
        </p:spPr>
        <p:txBody>
          <a:bodyPr vert="horz" lIns="91440" tIns="45720" rIns="91440" bIns="45720" rtlCol="0" anchor="b"/>
          <a:lstStyle>
            <a:lvl1pPr algn="l" fontAlgn="auto">
              <a:spcBef>
                <a:spcPts val="0"/>
              </a:spcBef>
              <a:spcAft>
                <a:spcPts val="0"/>
              </a:spcAft>
              <a:defRPr sz="1100" b="0" i="0">
                <a:solidFill>
                  <a:schemeClr val="tx1">
                    <a:tint val="75000"/>
                    <a:alpha val="60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bwMode="gray">
          <a:xfrm>
            <a:off x="10352088" y="295275"/>
            <a:ext cx="838200" cy="768350"/>
          </a:xfrm>
          <a:prstGeom prst="rect">
            <a:avLst/>
          </a:prstGeom>
        </p:spPr>
        <p:txBody>
          <a:bodyPr vert="horz" lIns="91440" tIns="45720" rIns="91440" bIns="45720" rtlCol="0" anchor="b"/>
          <a:lstStyle>
            <a:lvl1pPr algn="ctr" fontAlgn="auto">
              <a:spcBef>
                <a:spcPts val="0"/>
              </a:spcBef>
              <a:spcAft>
                <a:spcPts val="0"/>
              </a:spcAft>
              <a:defRPr sz="2800" b="0" i="0" smtClean="0">
                <a:solidFill>
                  <a:schemeClr val="tx1">
                    <a:tint val="75000"/>
                  </a:schemeClr>
                </a:solidFill>
                <a:latin typeface="+mn-lt"/>
                <a:cs typeface="+mn-cs"/>
              </a:defRPr>
            </a:lvl1pPr>
          </a:lstStyle>
          <a:p>
            <a:pPr>
              <a:defRPr/>
            </a:pPr>
            <a:fld id="{6B63A425-6FA1-46BC-BBDF-3CEDF39E0880}"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794" r:id="rId1"/>
    <p:sldLayoutId id="2147483793" r:id="rId2"/>
    <p:sldLayoutId id="2147483792" r:id="rId3"/>
    <p:sldLayoutId id="2147483791" r:id="rId4"/>
    <p:sldLayoutId id="2147483790" r:id="rId5"/>
    <p:sldLayoutId id="2147483789" r:id="rId6"/>
    <p:sldLayoutId id="2147483788" r:id="rId7"/>
    <p:sldLayoutId id="2147483787" r:id="rId8"/>
    <p:sldLayoutId id="2147483786" r:id="rId9"/>
    <p:sldLayoutId id="2147483785" r:id="rId10"/>
    <p:sldLayoutId id="2147483784" r:id="rId11"/>
    <p:sldLayoutId id="2147483795" r:id="rId12"/>
    <p:sldLayoutId id="2147483783" r:id="rId13"/>
    <p:sldLayoutId id="2147483796" r:id="rId14"/>
    <p:sldLayoutId id="2147483797" r:id="rId15"/>
    <p:sldLayoutId id="2147483782" r:id="rId16"/>
    <p:sldLayoutId id="2147483781" r:id="rId17"/>
  </p:sldLayoutIdLst>
  <p:txStyles>
    <p:titleStyle>
      <a:lvl1pPr algn="l" defTabSz="457200" rtl="0" fontAlgn="base">
        <a:spcBef>
          <a:spcPct val="0"/>
        </a:spcBef>
        <a:spcAft>
          <a:spcPct val="0"/>
        </a:spcAft>
        <a:defRPr sz="4200" kern="1200">
          <a:solidFill>
            <a:schemeClr val="tx2"/>
          </a:solidFill>
          <a:latin typeface="+mj-lt"/>
          <a:ea typeface="+mj-ea"/>
          <a:cs typeface="+mj-cs"/>
        </a:defRPr>
      </a:lvl1pPr>
      <a:lvl2pPr algn="l" defTabSz="457200" rtl="0" fontAlgn="base">
        <a:spcBef>
          <a:spcPct val="0"/>
        </a:spcBef>
        <a:spcAft>
          <a:spcPct val="0"/>
        </a:spcAft>
        <a:defRPr sz="4200">
          <a:solidFill>
            <a:schemeClr val="tx2"/>
          </a:solidFill>
          <a:latin typeface="Century Gothic" pitchFamily="34" charset="0"/>
        </a:defRPr>
      </a:lvl2pPr>
      <a:lvl3pPr algn="l" defTabSz="457200" rtl="0" fontAlgn="base">
        <a:spcBef>
          <a:spcPct val="0"/>
        </a:spcBef>
        <a:spcAft>
          <a:spcPct val="0"/>
        </a:spcAft>
        <a:defRPr sz="4200">
          <a:solidFill>
            <a:schemeClr val="tx2"/>
          </a:solidFill>
          <a:latin typeface="Century Gothic" pitchFamily="34" charset="0"/>
        </a:defRPr>
      </a:lvl3pPr>
      <a:lvl4pPr algn="l" defTabSz="457200" rtl="0" fontAlgn="base">
        <a:spcBef>
          <a:spcPct val="0"/>
        </a:spcBef>
        <a:spcAft>
          <a:spcPct val="0"/>
        </a:spcAft>
        <a:defRPr sz="4200">
          <a:solidFill>
            <a:schemeClr val="tx2"/>
          </a:solidFill>
          <a:latin typeface="Century Gothic" pitchFamily="34" charset="0"/>
        </a:defRPr>
      </a:lvl4pPr>
      <a:lvl5pPr algn="l" defTabSz="457200" rtl="0" fontAlgn="base">
        <a:spcBef>
          <a:spcPct val="0"/>
        </a:spcBef>
        <a:spcAft>
          <a:spcPct val="0"/>
        </a:spcAft>
        <a:defRPr sz="4200">
          <a:solidFill>
            <a:schemeClr val="tx2"/>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rgbClr val="8AD0D6"/>
        </a:buClr>
        <a:buSzPct val="80000"/>
        <a:buFont typeface="Wingdings 3" pitchFamily="18" charset="2"/>
        <a:buChar char=""/>
        <a:defRPr sz="2000" kern="1200">
          <a:solidFill>
            <a:schemeClr val="tx1"/>
          </a:solidFill>
          <a:latin typeface="+mj-lt"/>
          <a:ea typeface="+mj-ea"/>
          <a:cs typeface="+mj-cs"/>
        </a:defRPr>
      </a:lvl1pPr>
      <a:lvl2pPr marL="742950" indent="-285750" algn="l" defTabSz="457200" rtl="0" fontAlgn="base">
        <a:spcBef>
          <a:spcPts val="1000"/>
        </a:spcBef>
        <a:spcAft>
          <a:spcPct val="0"/>
        </a:spcAft>
        <a:buClr>
          <a:srgbClr val="8AD0D6"/>
        </a:buClr>
        <a:buSzPct val="80000"/>
        <a:buFont typeface="Wingdings 3" pitchFamily="18" charset="2"/>
        <a:buChar char=""/>
        <a:defRPr kern="1200">
          <a:solidFill>
            <a:schemeClr val="tx1"/>
          </a:solidFill>
          <a:latin typeface="+mj-lt"/>
          <a:ea typeface="+mj-ea"/>
          <a:cs typeface="+mj-cs"/>
        </a:defRPr>
      </a:lvl2pPr>
      <a:lvl3pPr marL="1143000" indent="-228600" algn="l" defTabSz="457200" rtl="0" fontAlgn="base">
        <a:spcBef>
          <a:spcPts val="1000"/>
        </a:spcBef>
        <a:spcAft>
          <a:spcPct val="0"/>
        </a:spcAft>
        <a:buClr>
          <a:srgbClr val="8AD0D6"/>
        </a:buClr>
        <a:buSzPct val="80000"/>
        <a:buFont typeface="Wingdings 3" pitchFamily="18" charset="2"/>
        <a:buChar char=""/>
        <a:defRPr sz="1600" kern="1200">
          <a:solidFill>
            <a:schemeClr val="tx1"/>
          </a:solidFill>
          <a:latin typeface="+mj-lt"/>
          <a:ea typeface="+mj-ea"/>
          <a:cs typeface="+mj-cs"/>
        </a:defRPr>
      </a:lvl3pPr>
      <a:lvl4pPr marL="1600200" indent="-228600" algn="l" defTabSz="457200" rtl="0" fontAlgn="base">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4pPr>
      <a:lvl5pPr marL="2057400" indent="-228600" algn="l" defTabSz="457200" rtl="0" fontAlgn="base">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4138" y="3511550"/>
            <a:ext cx="7767637" cy="1646238"/>
          </a:xfrm>
        </p:spPr>
        <p:txBody>
          <a:bodyPr rtlCol="0">
            <a:normAutofit fontScale="90000"/>
          </a:bodyPr>
          <a:lstStyle/>
          <a:p>
            <a:pPr algn="ctr" fontAlgn="auto">
              <a:spcAft>
                <a:spcPts val="0"/>
              </a:spcAft>
              <a:defRPr/>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National Police is a constituent part of the internal affairs bodies</a:t>
            </a:r>
            <a:endParaRPr lang="ru-RU" b="1" i="1" dirty="0">
              <a:solidFill>
                <a:schemeClr val="accent5"/>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263525"/>
            <a:ext cx="5578475" cy="6248400"/>
          </a:xfrm>
          <a:prstGeom prst="rect">
            <a:avLst/>
          </a:prstGeom>
          <a:noFill/>
        </p:spPr>
        <p:txBody>
          <a:bodyPr>
            <a:spAutoFit/>
          </a:bodyPr>
          <a:lstStyle/>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The National Police is a constituent part of the internal affairs bodies, in which relevant police units, units and institutions are created. Tasks and duties assigned by the state to the police are carried out by various police units, which organizationally belong to central and local bodies of internal affairs or are independent units. The National Police of Ukraine (police) is a central executive body that serves society by ensuring the protection of human rights and freedoms, countering crime, and maintaining public safety and order. The tasks of the police are to provide police services in the following areas: </a:t>
            </a:r>
            <a:endParaRPr lang="en-US" sz="2000" dirty="0">
              <a:latin typeface="Times New Roman" panose="02020603050405020304" pitchFamily="18" charset="0"/>
              <a:cs typeface="Times New Roman" panose="02020603050405020304" pitchFamily="18" charset="0"/>
            </a:endParaRPr>
          </a:p>
          <a:p>
            <a:pPr marL="457200" indent="-457200" algn="just" fontAlgn="auto">
              <a:spcBef>
                <a:spcPts val="0"/>
              </a:spcBef>
              <a:spcAft>
                <a:spcPts val="0"/>
              </a:spcAft>
              <a:buFontTx/>
              <a:buAutoNum type="arabicParenR"/>
              <a:defRPr/>
            </a:pPr>
            <a:r>
              <a:rPr lang="en-US" sz="2000" dirty="0">
                <a:latin typeface="Times New Roman" panose="02020603050405020304" pitchFamily="18" charset="0"/>
                <a:cs typeface="Times New Roman" panose="02020603050405020304" pitchFamily="18" charset="0"/>
              </a:rPr>
              <a:t>ensuring </a:t>
            </a:r>
            <a:r>
              <a:rPr lang="en-US" sz="2000" dirty="0">
                <a:latin typeface="Times New Roman" panose="02020603050405020304" pitchFamily="18" charset="0"/>
                <a:cs typeface="Times New Roman" panose="02020603050405020304" pitchFamily="18" charset="0"/>
              </a:rPr>
              <a:t>public safety and order;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protection of human rights and freedoms, as well as the interests of society and the state; </a:t>
            </a: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3</a:t>
            </a:r>
            <a:r>
              <a:rPr lang="en-US" sz="2000" dirty="0">
                <a:latin typeface="Times New Roman" panose="02020603050405020304" pitchFamily="18" charset="0"/>
                <a:cs typeface="Times New Roman" panose="02020603050405020304" pitchFamily="18" charset="0"/>
              </a:rPr>
              <a:t>) combating crime;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4</a:t>
            </a:r>
            <a:r>
              <a:rPr lang="en-US" sz="2000" dirty="0">
                <a:latin typeface="Times New Roman" panose="02020603050405020304" pitchFamily="18" charset="0"/>
                <a:cs typeface="Times New Roman" panose="02020603050405020304" pitchFamily="18" charset="0"/>
              </a:rPr>
              <a:t>) providing, within the limits defined by law, assistance services to persons who, for personal, economic, social reasons or as a result of emergency situations, need such assistance. </a:t>
            </a:r>
            <a:endParaRPr lang="ru-RU" sz="20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6188075" y="3352800"/>
            <a:ext cx="5384800" cy="2862263"/>
          </a:xfrm>
          <a:prstGeom prst="rect">
            <a:avLst/>
          </a:prstGeom>
          <a:noFill/>
        </p:spPr>
        <p:txBody>
          <a:bodyPr>
            <a:spAutoFit/>
          </a:bodyPr>
          <a:lstStyle/>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The police system consists of: </a:t>
            </a:r>
            <a:endParaRPr lang="en-US" sz="2000" dirty="0">
              <a:latin typeface="Times New Roman" panose="02020603050405020304" pitchFamily="18" charset="0"/>
              <a:cs typeface="Times New Roman" panose="02020603050405020304" pitchFamily="18" charset="0"/>
            </a:endParaRPr>
          </a:p>
          <a:p>
            <a:pPr marL="457200" indent="-457200" algn="just" fontAlgn="auto">
              <a:spcBef>
                <a:spcPts val="0"/>
              </a:spcBef>
              <a:spcAft>
                <a:spcPts val="0"/>
              </a:spcAft>
              <a:buFontTx/>
              <a:buAutoNum type="arabicParenR"/>
              <a:defRPr/>
            </a:pPr>
            <a:r>
              <a:rPr lang="en-US" sz="2000" dirty="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central body of police management;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territorial police bodies.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apparatus of the central police management body includes organizationally combined structural subdivisions that ensure the activities of the police chief, as well as the performance of the tasks assigned to the police.</a:t>
            </a:r>
            <a:endParaRPr lang="ru-RU" sz="2000" dirty="0">
              <a:latin typeface="Times New Roman" panose="02020603050405020304" pitchFamily="18" charset="0"/>
              <a:cs typeface="Times New Roman" panose="02020603050405020304" pitchFamily="18" charset="0"/>
            </a:endParaRPr>
          </a:p>
        </p:txBody>
      </p:sp>
      <p:pic>
        <p:nvPicPr>
          <p:cNvPr id="21507" name="Рисунок 3"/>
          <p:cNvPicPr>
            <a:picLocks noChangeAspect="1"/>
          </p:cNvPicPr>
          <p:nvPr/>
        </p:nvPicPr>
        <p:blipFill>
          <a:blip r:embed="rId2"/>
          <a:srcRect/>
          <a:stretch>
            <a:fillRect/>
          </a:stretch>
        </p:blipFill>
        <p:spPr bwMode="auto">
          <a:xfrm>
            <a:off x="6188075" y="263525"/>
            <a:ext cx="5384800" cy="3089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22300" y="3489325"/>
            <a:ext cx="5130800" cy="3170238"/>
          </a:xfrm>
          <a:prstGeom prst="rect">
            <a:avLst/>
          </a:prstGeom>
          <a:noFill/>
        </p:spPr>
        <p:txBody>
          <a:bodyPr>
            <a:spAutoFit/>
          </a:bodyPr>
          <a:lstStyle/>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The police force includes: </a:t>
            </a:r>
            <a:endParaRPr lang="en-US" sz="2000" dirty="0">
              <a:latin typeface="Times New Roman" panose="02020603050405020304" pitchFamily="18" charset="0"/>
              <a:cs typeface="Times New Roman" panose="02020603050405020304" pitchFamily="18" charset="0"/>
            </a:endParaRPr>
          </a:p>
          <a:p>
            <a:pPr marL="457200" indent="-457200" algn="just" fontAlgn="auto">
              <a:spcBef>
                <a:spcPts val="0"/>
              </a:spcBef>
              <a:spcAft>
                <a:spcPts val="0"/>
              </a:spcAft>
              <a:buFontTx/>
              <a:buAutoNum type="arabicParenR"/>
              <a:defRPr/>
            </a:pPr>
            <a:r>
              <a:rPr lang="en-US" sz="2000" dirty="0">
                <a:latin typeface="Times New Roman" panose="02020603050405020304" pitchFamily="18" charset="0"/>
                <a:cs typeface="Times New Roman" panose="02020603050405020304" pitchFamily="18" charset="0"/>
              </a:rPr>
              <a:t>criminal </a:t>
            </a:r>
            <a:r>
              <a:rPr lang="en-US" sz="2000" dirty="0">
                <a:latin typeface="Times New Roman" panose="02020603050405020304" pitchFamily="18" charset="0"/>
                <a:cs typeface="Times New Roman" panose="02020603050405020304" pitchFamily="18" charset="0"/>
              </a:rPr>
              <a:t>police;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patrol police;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3</a:t>
            </a:r>
            <a:r>
              <a:rPr lang="en-US" sz="2000" dirty="0">
                <a:latin typeface="Times New Roman" panose="02020603050405020304" pitchFamily="18" charset="0"/>
                <a:cs typeface="Times New Roman" panose="02020603050405020304" pitchFamily="18" charset="0"/>
              </a:rPr>
              <a:t>) bodies of pre-trial investigation;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4</a:t>
            </a:r>
            <a:r>
              <a:rPr lang="en-US" sz="2000" dirty="0">
                <a:latin typeface="Times New Roman" panose="02020603050405020304" pitchFamily="18" charset="0"/>
                <a:cs typeface="Times New Roman" panose="02020603050405020304" pitchFamily="18" charset="0"/>
              </a:rPr>
              <a:t>) security police;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5</a:t>
            </a:r>
            <a:r>
              <a:rPr lang="en-US" sz="2000" dirty="0">
                <a:latin typeface="Times New Roman" panose="02020603050405020304" pitchFamily="18" charset="0"/>
                <a:cs typeface="Times New Roman" panose="02020603050405020304" pitchFamily="18" charset="0"/>
              </a:rPr>
              <a:t>) special police;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6</a:t>
            </a:r>
            <a:r>
              <a:rPr lang="en-US" sz="2000" dirty="0">
                <a:latin typeface="Times New Roman" panose="02020603050405020304" pitchFamily="18" charset="0"/>
                <a:cs typeface="Times New Roman" panose="02020603050405020304" pitchFamily="18" charset="0"/>
              </a:rPr>
              <a:t>) special purpose </a:t>
            </a:r>
            <a:r>
              <a:rPr lang="en-US" sz="2000" dirty="0">
                <a:latin typeface="Times New Roman" panose="02020603050405020304" pitchFamily="18" charset="0"/>
                <a:cs typeface="Times New Roman" panose="02020603050405020304" pitchFamily="18" charset="0"/>
              </a:rPr>
              <a:t>police</a:t>
            </a:r>
          </a:p>
          <a:p>
            <a:pPr algn="just" fontAlgn="auto">
              <a:spcBef>
                <a:spcPts val="0"/>
              </a:spcBef>
              <a:spcAft>
                <a:spcPts val="0"/>
              </a:spcAft>
              <a:defRPr/>
            </a:pP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In the police system, research institutions and security institutions, institutions of </a:t>
            </a:r>
            <a:r>
              <a:rPr lang="en-US" sz="2000" dirty="0">
                <a:latin typeface="Times New Roman" panose="02020603050405020304" pitchFamily="18" charset="0"/>
                <a:cs typeface="Times New Roman" panose="02020603050405020304" pitchFamily="18" charset="0"/>
              </a:rPr>
              <a:t>professional</a:t>
            </a:r>
            <a:endParaRPr lang="ru-RU" sz="2000" dirty="0">
              <a:latin typeface="Times New Roman" panose="02020603050405020304" pitchFamily="18" charset="0"/>
              <a:cs typeface="Times New Roman" panose="02020603050405020304" pitchFamily="18" charset="0"/>
            </a:endParaRPr>
          </a:p>
        </p:txBody>
      </p:sp>
      <p:sp>
        <p:nvSpPr>
          <p:cNvPr id="22530" name="TextBox 6"/>
          <p:cNvSpPr txBox="1">
            <a:spLocks noChangeArrowheads="1"/>
          </p:cNvSpPr>
          <p:nvPr/>
        </p:nvSpPr>
        <p:spPr bwMode="auto">
          <a:xfrm>
            <a:off x="5761038" y="595313"/>
            <a:ext cx="5618162" cy="5940425"/>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(vocational and technical) education with specific training conditions can be formed.</a:t>
            </a:r>
          </a:p>
          <a:p>
            <a:pPr algn="just"/>
            <a:endParaRPr lang="en-US" sz="2000">
              <a:latin typeface="Times New Roman" pitchFamily="18" charset="0"/>
              <a:cs typeface="Times New Roman" pitchFamily="18" charset="0"/>
            </a:endParaRPr>
          </a:p>
          <a:p>
            <a:pPr algn="just"/>
            <a:r>
              <a:rPr lang="en-US" sz="2000">
                <a:latin typeface="Times New Roman" pitchFamily="18" charset="0"/>
                <a:cs typeface="Times New Roman" pitchFamily="18" charset="0"/>
              </a:rPr>
              <a:t>The structure of the central police management body is approved by the head of the police in agreement with the Minister of Internal Affairs of Ukraine. </a:t>
            </a:r>
          </a:p>
          <a:p>
            <a:pPr algn="just"/>
            <a:r>
              <a:rPr lang="en-US" sz="2000">
                <a:latin typeface="Times New Roman" pitchFamily="18" charset="0"/>
                <a:cs typeface="Times New Roman" pitchFamily="18" charset="0"/>
              </a:rPr>
              <a:t>Territorial police bodies are formed as legal entities under public law in the Autonomous Republic of Crimea, regions, cities of Kyiv and Sevastopol, districts, cities, districts in cities and as interregional (whose powers extend to several administrative and territorial units) territorial bodies within the limits of the maximum number of police and funds allocated for its maintenance. </a:t>
            </a:r>
          </a:p>
          <a:p>
            <a:pPr algn="just"/>
            <a:r>
              <a:rPr lang="en-US" sz="2000">
                <a:latin typeface="Times New Roman" pitchFamily="18" charset="0"/>
                <a:cs typeface="Times New Roman" pitchFamily="18" charset="0"/>
              </a:rPr>
              <a:t>Territorial police bodies are formed, liquidated and reorganized by the Cabinet of Ministers of Ukraine at the request of the Minister of Internal Affairs of Ukraine on the basis of the proposals of the head of the police.</a:t>
            </a:r>
            <a:endParaRPr lang="ru-RU" sz="2000">
              <a:latin typeface="Times New Roman" pitchFamily="18" charset="0"/>
              <a:cs typeface="Times New Roman" pitchFamily="18" charset="0"/>
            </a:endParaRPr>
          </a:p>
        </p:txBody>
      </p:sp>
      <p:pic>
        <p:nvPicPr>
          <p:cNvPr id="22531" name="Рисунок 2"/>
          <p:cNvPicPr>
            <a:picLocks noChangeAspect="1"/>
          </p:cNvPicPr>
          <p:nvPr/>
        </p:nvPicPr>
        <p:blipFill>
          <a:blip r:embed="rId2"/>
          <a:srcRect/>
          <a:stretch>
            <a:fillRect/>
          </a:stretch>
        </p:blipFill>
        <p:spPr bwMode="auto">
          <a:xfrm>
            <a:off x="703263" y="595313"/>
            <a:ext cx="5057775" cy="2894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609600"/>
            <a:ext cx="6543675" cy="6248400"/>
          </a:xfrm>
          <a:prstGeom prst="rect">
            <a:avLst/>
          </a:prstGeom>
          <a:noFill/>
        </p:spPr>
        <p:txBody>
          <a:bodyPr>
            <a:spAutoFit/>
          </a:bodyPr>
          <a:lstStyle/>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The structure of territorial police bodies is approved by the head of the police in agreement with the Minister of Internal Affairs of Ukraine. The police, in accordance with the tasks assigned to it: </a:t>
            </a:r>
            <a:endParaRPr lang="en-US" sz="2000" dirty="0">
              <a:latin typeface="Times New Roman" panose="02020603050405020304" pitchFamily="18" charset="0"/>
              <a:cs typeface="Times New Roman" panose="02020603050405020304" pitchFamily="18" charset="0"/>
            </a:endParaRPr>
          </a:p>
          <a:p>
            <a:pPr marL="457200" indent="-457200" algn="just" fontAlgn="auto">
              <a:spcBef>
                <a:spcPts val="0"/>
              </a:spcBef>
              <a:spcAft>
                <a:spcPts val="0"/>
              </a:spcAft>
              <a:buFontTx/>
              <a:buAutoNum type="arabicParenR"/>
              <a:defRPr/>
            </a:pPr>
            <a:r>
              <a:rPr lang="en-US" sz="2000" dirty="0">
                <a:latin typeface="Times New Roman" panose="02020603050405020304" pitchFamily="18" charset="0"/>
                <a:cs typeface="Times New Roman" panose="02020603050405020304" pitchFamily="18" charset="0"/>
              </a:rPr>
              <a:t>carries </a:t>
            </a:r>
            <a:r>
              <a:rPr lang="en-US" sz="2000" dirty="0">
                <a:latin typeface="Times New Roman" panose="02020603050405020304" pitchFamily="18" charset="0"/>
                <a:cs typeface="Times New Roman" panose="02020603050405020304" pitchFamily="18" charset="0"/>
              </a:rPr>
              <a:t>out preventive and prophylactic activities aimed at preventing the commission of offenses;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discovers the reasons and conditions that contribute to the commission of criminal and administrative offenses, takes measures within its competence to eliminate them;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3</a:t>
            </a:r>
            <a:r>
              <a:rPr lang="en-US" sz="2000" dirty="0">
                <a:latin typeface="Times New Roman" panose="02020603050405020304" pitchFamily="18" charset="0"/>
                <a:cs typeface="Times New Roman" panose="02020603050405020304" pitchFamily="18" charset="0"/>
              </a:rPr>
              <a:t>) takes measures to detect criminal and administrative offenses; terminates identified criminal and administrative offenses; </a:t>
            </a:r>
            <a:endParaRPr lang="en-US" sz="20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4</a:t>
            </a:r>
            <a:r>
              <a:rPr lang="en-US" sz="2000" dirty="0">
                <a:latin typeface="Times New Roman" panose="02020603050405020304" pitchFamily="18" charset="0"/>
                <a:cs typeface="Times New Roman" panose="02020603050405020304" pitchFamily="18" charset="0"/>
              </a:rPr>
              <a:t>) takes measures aimed at eliminating threats to the life and health of individuals and public safety that have arisen as a result of the commission of a criminal or administrative offense</a:t>
            </a:r>
            <a:r>
              <a:rPr lang="en-US" sz="2000" dirty="0">
                <a:latin typeface="Times New Roman" panose="02020603050405020304" pitchFamily="18" charset="0"/>
                <a:cs typeface="Times New Roman" panose="02020603050405020304" pitchFamily="18" charset="0"/>
              </a:rPr>
              <a:t>;</a:t>
            </a: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5) responds in a timely manner to applications and notifications about criminal, administrative offenses or events</a:t>
            </a:r>
            <a:r>
              <a:rPr lang="en-US" sz="2000" dirty="0">
                <a:latin typeface="Times New Roman" panose="02020603050405020304" pitchFamily="18" charset="0"/>
                <a:cs typeface="Times New Roman" panose="02020603050405020304" pitchFamily="18" charset="0"/>
              </a:rPr>
              <a:t>;</a:t>
            </a:r>
          </a:p>
          <a:p>
            <a:pPr algn="just" fontAlgn="auto">
              <a:spcBef>
                <a:spcPts val="0"/>
              </a:spcBef>
              <a:spcAft>
                <a:spcPts val="0"/>
              </a:spcAft>
              <a:defRPr/>
            </a:pPr>
            <a:r>
              <a:rPr lang="en-US" sz="2000" dirty="0">
                <a:latin typeface="Times New Roman" panose="02020603050405020304" pitchFamily="18" charset="0"/>
                <a:cs typeface="Times New Roman" panose="02020603050405020304" pitchFamily="18" charset="0"/>
              </a:rPr>
              <a:t>6) carries out a pre-trial investigation of criminal offenses within the limits of the specified jurisdiction;</a:t>
            </a:r>
            <a:endParaRPr lang="ru-RU" sz="2000" dirty="0">
              <a:latin typeface="Times New Roman" panose="02020603050405020304" pitchFamily="18" charset="0"/>
              <a:cs typeface="Times New Roman" panose="02020603050405020304" pitchFamily="18" charset="0"/>
            </a:endParaRPr>
          </a:p>
        </p:txBody>
      </p:sp>
      <p:sp>
        <p:nvSpPr>
          <p:cNvPr id="23554" name="TextBox 5"/>
          <p:cNvSpPr txBox="1">
            <a:spLocks noChangeArrowheads="1"/>
          </p:cNvSpPr>
          <p:nvPr/>
        </p:nvSpPr>
        <p:spPr bwMode="auto">
          <a:xfrm>
            <a:off x="7153275" y="639763"/>
            <a:ext cx="4398963" cy="2246312"/>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7) searches for persons who are hiding from pre-trial investigation bodies, the investigating judge, the court, evading criminal punishment, missing persons, and other persons in cases specified by law; 8) in the cases specified by law, conducts proceedings in cases</a:t>
            </a:r>
            <a:endParaRPr lang="ru-RU" sz="2000">
              <a:latin typeface="Times New Roman" pitchFamily="18" charset="0"/>
              <a:cs typeface="Times New Roman" pitchFamily="18" charset="0"/>
            </a:endParaRPr>
          </a:p>
        </p:txBody>
      </p:sp>
      <p:pic>
        <p:nvPicPr>
          <p:cNvPr id="23555" name="Рисунок 1"/>
          <p:cNvPicPr>
            <a:picLocks noChangeAspect="1"/>
          </p:cNvPicPr>
          <p:nvPr/>
        </p:nvPicPr>
        <p:blipFill>
          <a:blip r:embed="rId2"/>
          <a:srcRect/>
          <a:stretch>
            <a:fillRect/>
          </a:stretch>
        </p:blipFill>
        <p:spPr bwMode="auto">
          <a:xfrm>
            <a:off x="7153275" y="3238500"/>
            <a:ext cx="4560888" cy="30353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5"/>
          <p:cNvSpPr txBox="1">
            <a:spLocks noChangeArrowheads="1"/>
          </p:cNvSpPr>
          <p:nvPr/>
        </p:nvSpPr>
        <p:spPr bwMode="auto">
          <a:xfrm>
            <a:off x="5089525" y="609600"/>
            <a:ext cx="6502400" cy="5324475"/>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10) takes measures to ensure public safety and order in streets, squares, parks, squares, stadiums, train stations, airports, sea and river ports, and other public places; </a:t>
            </a:r>
          </a:p>
          <a:p>
            <a:pPr algn="just"/>
            <a:r>
              <a:rPr lang="en-US" sz="2000">
                <a:latin typeface="Times New Roman" pitchFamily="18" charset="0"/>
                <a:cs typeface="Times New Roman" pitchFamily="18" charset="0"/>
              </a:rPr>
              <a:t>11) regulates road traffic and exercises control over compliance with the Traffic Rules by its participants and the legality of the operation of vehicles on the street-road network; </a:t>
            </a:r>
          </a:p>
          <a:p>
            <a:pPr algn="just"/>
            <a:r>
              <a:rPr lang="en-US" sz="2000">
                <a:latin typeface="Times New Roman" pitchFamily="18" charset="0"/>
                <a:cs typeface="Times New Roman" pitchFamily="18" charset="0"/>
              </a:rPr>
              <a:t>12) escorts vehicles in cases specified by law; </a:t>
            </a:r>
          </a:p>
          <a:p>
            <a:pPr algn="just"/>
            <a:r>
              <a:rPr lang="en-US" sz="2000">
                <a:latin typeface="Times New Roman" pitchFamily="18" charset="0"/>
                <a:cs typeface="Times New Roman" pitchFamily="18" charset="0"/>
              </a:rPr>
              <a:t>13) issues permits for the movement of certain categories of vehicles in accordance with the law; in cases specified by law, issues and approves permit documents in the field of road safety; </a:t>
            </a:r>
          </a:p>
          <a:p>
            <a:pPr algn="just"/>
            <a:r>
              <a:rPr lang="en-US" sz="2000">
                <a:latin typeface="Times New Roman" pitchFamily="18" charset="0"/>
                <a:cs typeface="Times New Roman" pitchFamily="18" charset="0"/>
              </a:rPr>
              <a:t>14) takes all possible measures to provide emergency, in particular pre-medical and medical, assistance to persons who have suffered as a result of criminal or administrative offenses, accidents, as well as to persons who have found themselves in a situation dangerous to their life or health;</a:t>
            </a:r>
            <a:endParaRPr lang="ru-RU">
              <a:latin typeface="Times New Roman" pitchFamily="18" charset="0"/>
              <a:cs typeface="Times New Roman" pitchFamily="18" charset="0"/>
            </a:endParaRPr>
          </a:p>
        </p:txBody>
      </p:sp>
      <p:sp>
        <p:nvSpPr>
          <p:cNvPr id="24578" name="TextBox 1"/>
          <p:cNvSpPr txBox="1">
            <a:spLocks noChangeArrowheads="1"/>
          </p:cNvSpPr>
          <p:nvPr/>
        </p:nvSpPr>
        <p:spPr bwMode="auto">
          <a:xfrm>
            <a:off x="576263" y="3629025"/>
            <a:ext cx="4443412" cy="2554288"/>
          </a:xfrm>
          <a:prstGeom prst="rect">
            <a:avLst/>
          </a:prstGeom>
          <a:noFill/>
          <a:ln w="9525">
            <a:noFill/>
            <a:miter lim="800000"/>
            <a:headEnd/>
            <a:tailEnd/>
          </a:ln>
        </p:spPr>
        <p:txBody>
          <a:bodyPr>
            <a:spAutoFit/>
          </a:bodyPr>
          <a:lstStyle/>
          <a:p>
            <a:pPr algn="just"/>
            <a:r>
              <a:rPr lang="en-US" sz="2000">
                <a:latin typeface="Times New Roman" pitchFamily="18" charset="0"/>
                <a:cs typeface="Times New Roman" pitchFamily="18" charset="0"/>
              </a:rPr>
              <a:t>of administrative offenses, makes decisions on the application of administrative fines and ensures their implementation; 9) delivers detained persons suspected of committing a criminal offense and persons who have committed an administrative offense in the cases and procedure specified by law;</a:t>
            </a:r>
            <a:endParaRPr lang="ru-RU" sz="2000">
              <a:latin typeface="Times New Roman" pitchFamily="18" charset="0"/>
              <a:cs typeface="Times New Roman" pitchFamily="18" charset="0"/>
            </a:endParaRPr>
          </a:p>
        </p:txBody>
      </p:sp>
      <p:pic>
        <p:nvPicPr>
          <p:cNvPr id="24579" name="Рисунок 2"/>
          <p:cNvPicPr>
            <a:picLocks noChangeAspect="1"/>
          </p:cNvPicPr>
          <p:nvPr/>
        </p:nvPicPr>
        <p:blipFill>
          <a:blip r:embed="rId2"/>
          <a:srcRect/>
          <a:stretch>
            <a:fillRect/>
          </a:stretch>
        </p:blipFill>
        <p:spPr bwMode="auto">
          <a:xfrm>
            <a:off x="738188" y="609600"/>
            <a:ext cx="4281487" cy="301942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152</TotalTime>
  <Words>751</Words>
  <Application>Microsoft Office PowerPoint</Application>
  <PresentationFormat>Произвольный</PresentationFormat>
  <Paragraphs>39</Paragraphs>
  <Slides>5</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4</vt:i4>
      </vt:variant>
      <vt:variant>
        <vt:lpstr>Заголовки слайдов</vt:lpstr>
      </vt:variant>
      <vt:variant>
        <vt:i4>5</vt:i4>
      </vt:variant>
    </vt:vector>
  </HeadingPairs>
  <TitlesOfParts>
    <vt:vector size="14" baseType="lpstr">
      <vt:lpstr>Century Gothic</vt:lpstr>
      <vt:lpstr>Arial</vt:lpstr>
      <vt:lpstr>Wingdings 3</vt:lpstr>
      <vt:lpstr>Calibri</vt:lpstr>
      <vt:lpstr>Times New Roman</vt:lpstr>
      <vt:lpstr>Ион</vt:lpstr>
      <vt:lpstr>Ион</vt:lpstr>
      <vt:lpstr>Ион</vt:lpstr>
      <vt:lpstr>Ион</vt:lpstr>
      <vt:lpstr>The National Police is a constituent part of the internal affairs bodies</vt:lpstr>
      <vt:lpstr>Слайд 2</vt:lpstr>
      <vt:lpstr>Слайд 3</vt:lpstr>
      <vt:lpstr>Слайд 4</vt:lpstr>
      <vt:lpstr>Слайд 5</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of state administration in the field of security</dc:title>
  <dc:creator>ПМП</dc:creator>
  <cp:lastModifiedBy>Anastasiya</cp:lastModifiedBy>
  <cp:revision>10</cp:revision>
  <dcterms:created xsi:type="dcterms:W3CDTF">2023-09-18T05:44:27Z</dcterms:created>
  <dcterms:modified xsi:type="dcterms:W3CDTF">2023-10-02T17:48:30Z</dcterms:modified>
</cp:coreProperties>
</file>