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matic SC" charset="-79"/>
      <p:regular r:id="rId21"/>
      <p:bold r:id="rId22"/>
    </p:embeddedFont>
    <p:embeddedFont>
      <p:font typeface="Source Code Pro"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0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верховенства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38e6828b1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38e6828b1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38e6828b15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38e6828b1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38e6828b15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38e6828b1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8e6828b15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38e6828b1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38e6828b15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38e6828b1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38e6828b15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38e6828b1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38e6828b15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38e6828b1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38e6828b15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38e6828b1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38e6828b15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38e6828b15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5d4fe9581e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5d4fe9581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5d4fe9581e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5d4fe9581e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38e6828b15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38e6828b1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38e6828b1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38e6828b1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38e6828b15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38e6828b1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8e6828b1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8e6828b1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38e6828b1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38e6828b1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38e6828b15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38e6828b1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Пользовательский макет 1">
  <p:cSld name="AUTOLAYOUT_1">
    <p:bg>
      <p:bgPr>
        <a:solidFill>
          <a:srgbClr val="FFFFFF"/>
        </a:solidFill>
        <a:effectLst/>
      </p:bgPr>
    </p:bg>
    <p:spTree>
      <p:nvGrpSpPr>
        <p:cNvPr id="1"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5323050" y="555900"/>
            <a:ext cx="3075000" cy="4031700"/>
          </a:xfrm>
          <a:prstGeom prst="rect">
            <a:avLst/>
          </a:prstGeom>
          <a:solidFill>
            <a:srgbClr val="696969"/>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rgbClr val="696969"/>
                </a:solidFill>
              </a:defRPr>
            </a:lvl1pPr>
            <a:lvl2pPr lvl="1" algn="l">
              <a:lnSpc>
                <a:spcPct val="100000"/>
              </a:lnSpc>
              <a:spcBef>
                <a:spcPts val="0"/>
              </a:spcBef>
              <a:spcAft>
                <a:spcPts val="0"/>
              </a:spcAft>
              <a:buClr>
                <a:schemeClr val="dk1"/>
              </a:buClr>
              <a:buSzPts val="3000"/>
              <a:buNone/>
              <a:defRPr sz="3000" b="1">
                <a:solidFill>
                  <a:srgbClr val="696969"/>
                </a:solidFill>
              </a:defRPr>
            </a:lvl2pPr>
            <a:lvl3pPr lvl="2" algn="l">
              <a:lnSpc>
                <a:spcPct val="100000"/>
              </a:lnSpc>
              <a:spcBef>
                <a:spcPts val="0"/>
              </a:spcBef>
              <a:spcAft>
                <a:spcPts val="0"/>
              </a:spcAft>
              <a:buClr>
                <a:schemeClr val="dk1"/>
              </a:buClr>
              <a:buSzPts val="3000"/>
              <a:buNone/>
              <a:defRPr sz="3000" b="1">
                <a:solidFill>
                  <a:srgbClr val="696969"/>
                </a:solidFill>
              </a:defRPr>
            </a:lvl3pPr>
            <a:lvl4pPr lvl="3" algn="l">
              <a:lnSpc>
                <a:spcPct val="100000"/>
              </a:lnSpc>
              <a:spcBef>
                <a:spcPts val="0"/>
              </a:spcBef>
              <a:spcAft>
                <a:spcPts val="0"/>
              </a:spcAft>
              <a:buClr>
                <a:schemeClr val="dk1"/>
              </a:buClr>
              <a:buSzPts val="3000"/>
              <a:buNone/>
              <a:defRPr sz="3000" b="1">
                <a:solidFill>
                  <a:srgbClr val="696969"/>
                </a:solidFill>
              </a:defRPr>
            </a:lvl4pPr>
            <a:lvl5pPr lvl="4" algn="l">
              <a:lnSpc>
                <a:spcPct val="100000"/>
              </a:lnSpc>
              <a:spcBef>
                <a:spcPts val="0"/>
              </a:spcBef>
              <a:spcAft>
                <a:spcPts val="0"/>
              </a:spcAft>
              <a:buClr>
                <a:schemeClr val="dk1"/>
              </a:buClr>
              <a:buSzPts val="3000"/>
              <a:buNone/>
              <a:defRPr sz="3000" b="1">
                <a:solidFill>
                  <a:srgbClr val="696969"/>
                </a:solidFill>
              </a:defRPr>
            </a:lvl5pPr>
            <a:lvl6pPr lvl="5" algn="l">
              <a:lnSpc>
                <a:spcPct val="100000"/>
              </a:lnSpc>
              <a:spcBef>
                <a:spcPts val="0"/>
              </a:spcBef>
              <a:spcAft>
                <a:spcPts val="0"/>
              </a:spcAft>
              <a:buClr>
                <a:schemeClr val="dk1"/>
              </a:buClr>
              <a:buSzPts val="3000"/>
              <a:buNone/>
              <a:defRPr sz="3000" b="1">
                <a:solidFill>
                  <a:srgbClr val="696969"/>
                </a:solidFill>
              </a:defRPr>
            </a:lvl6pPr>
            <a:lvl7pPr lvl="6" algn="l">
              <a:lnSpc>
                <a:spcPct val="100000"/>
              </a:lnSpc>
              <a:spcBef>
                <a:spcPts val="0"/>
              </a:spcBef>
              <a:spcAft>
                <a:spcPts val="0"/>
              </a:spcAft>
              <a:buClr>
                <a:schemeClr val="dk1"/>
              </a:buClr>
              <a:buSzPts val="3000"/>
              <a:buNone/>
              <a:defRPr sz="3000" b="1">
                <a:solidFill>
                  <a:srgbClr val="696969"/>
                </a:solidFill>
              </a:defRPr>
            </a:lvl7pPr>
            <a:lvl8pPr lvl="7" algn="l">
              <a:lnSpc>
                <a:spcPct val="100000"/>
              </a:lnSpc>
              <a:spcBef>
                <a:spcPts val="0"/>
              </a:spcBef>
              <a:spcAft>
                <a:spcPts val="0"/>
              </a:spcAft>
              <a:buClr>
                <a:schemeClr val="dk1"/>
              </a:buClr>
              <a:buSzPts val="3000"/>
              <a:buNone/>
              <a:defRPr sz="3000" b="1">
                <a:solidFill>
                  <a:srgbClr val="696969"/>
                </a:solidFill>
              </a:defRPr>
            </a:lvl8pPr>
            <a:lvl9pPr lvl="8" algn="l">
              <a:lnSpc>
                <a:spcPct val="100000"/>
              </a:lnSpc>
              <a:spcBef>
                <a:spcPts val="0"/>
              </a:spcBef>
              <a:spcAft>
                <a:spcPts val="0"/>
              </a:spcAft>
              <a:buClr>
                <a:schemeClr val="dk1"/>
              </a:buClr>
              <a:buSzPts val="3000"/>
              <a:buNone/>
              <a:defRPr sz="3000" b="1">
                <a:solidFill>
                  <a:srgbClr val="696969"/>
                </a:solidFill>
              </a:defRPr>
            </a:lvl9pPr>
          </a:lstStyle>
          <a:p>
            <a:endParaRPr/>
          </a:p>
        </p:txBody>
      </p:sp>
      <p:sp>
        <p:nvSpPr>
          <p:cNvPr id="57" name="Google Shape;57;p13"/>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Пользовательский макет">
  <p:cSld name="AUTOLAYOUT_4">
    <p:bg>
      <p:bgPr>
        <a:solidFill>
          <a:srgbClr val="FFFFFF"/>
        </a:solidFill>
        <a:effectLst/>
      </p:bgPr>
    </p:bg>
    <p:spTree>
      <p:nvGrpSpPr>
        <p:cNvPr id="1" name="Shape 59"/>
        <p:cNvGrpSpPr/>
        <p:nvPr/>
      </p:nvGrpSpPr>
      <p:grpSpPr>
        <a:xfrm>
          <a:off x="0" y="0"/>
          <a:ext cx="0" cy="0"/>
          <a:chOff x="0" y="0"/>
          <a:chExt cx="0" cy="0"/>
        </a:xfrm>
      </p:grpSpPr>
      <p:sp>
        <p:nvSpPr>
          <p:cNvPr id="60" name="Google Shape;60;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5323050" y="555900"/>
            <a:ext cx="3075000" cy="4031700"/>
          </a:xfrm>
          <a:prstGeom prst="rect">
            <a:avLst/>
          </a:prstGeom>
          <a:solidFill>
            <a:schemeClr val="lt2"/>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chemeClr val="lt2"/>
                </a:solidFill>
              </a:defRPr>
            </a:lvl1pPr>
            <a:lvl2pPr lvl="1" algn="l">
              <a:lnSpc>
                <a:spcPct val="100000"/>
              </a:lnSpc>
              <a:spcBef>
                <a:spcPts val="0"/>
              </a:spcBef>
              <a:spcAft>
                <a:spcPts val="0"/>
              </a:spcAft>
              <a:buClr>
                <a:schemeClr val="dk1"/>
              </a:buClr>
              <a:buSzPts val="3000"/>
              <a:buNone/>
              <a:defRPr sz="3000" b="1">
                <a:solidFill>
                  <a:schemeClr val="lt2"/>
                </a:solidFill>
              </a:defRPr>
            </a:lvl2pPr>
            <a:lvl3pPr lvl="2" algn="l">
              <a:lnSpc>
                <a:spcPct val="100000"/>
              </a:lnSpc>
              <a:spcBef>
                <a:spcPts val="0"/>
              </a:spcBef>
              <a:spcAft>
                <a:spcPts val="0"/>
              </a:spcAft>
              <a:buClr>
                <a:schemeClr val="dk1"/>
              </a:buClr>
              <a:buSzPts val="3000"/>
              <a:buNone/>
              <a:defRPr sz="3000" b="1">
                <a:solidFill>
                  <a:schemeClr val="lt2"/>
                </a:solidFill>
              </a:defRPr>
            </a:lvl3pPr>
            <a:lvl4pPr lvl="3" algn="l">
              <a:lnSpc>
                <a:spcPct val="100000"/>
              </a:lnSpc>
              <a:spcBef>
                <a:spcPts val="0"/>
              </a:spcBef>
              <a:spcAft>
                <a:spcPts val="0"/>
              </a:spcAft>
              <a:buClr>
                <a:schemeClr val="dk1"/>
              </a:buClr>
              <a:buSzPts val="3000"/>
              <a:buNone/>
              <a:defRPr sz="3000" b="1">
                <a:solidFill>
                  <a:schemeClr val="lt2"/>
                </a:solidFill>
              </a:defRPr>
            </a:lvl4pPr>
            <a:lvl5pPr lvl="4" algn="l">
              <a:lnSpc>
                <a:spcPct val="100000"/>
              </a:lnSpc>
              <a:spcBef>
                <a:spcPts val="0"/>
              </a:spcBef>
              <a:spcAft>
                <a:spcPts val="0"/>
              </a:spcAft>
              <a:buClr>
                <a:schemeClr val="dk1"/>
              </a:buClr>
              <a:buSzPts val="3000"/>
              <a:buNone/>
              <a:defRPr sz="3000" b="1">
                <a:solidFill>
                  <a:schemeClr val="lt2"/>
                </a:solidFill>
              </a:defRPr>
            </a:lvl5pPr>
            <a:lvl6pPr lvl="5" algn="l">
              <a:lnSpc>
                <a:spcPct val="100000"/>
              </a:lnSpc>
              <a:spcBef>
                <a:spcPts val="0"/>
              </a:spcBef>
              <a:spcAft>
                <a:spcPts val="0"/>
              </a:spcAft>
              <a:buClr>
                <a:schemeClr val="dk1"/>
              </a:buClr>
              <a:buSzPts val="3000"/>
              <a:buNone/>
              <a:defRPr sz="3000" b="1">
                <a:solidFill>
                  <a:schemeClr val="lt2"/>
                </a:solidFill>
              </a:defRPr>
            </a:lvl6pPr>
            <a:lvl7pPr lvl="6" algn="l">
              <a:lnSpc>
                <a:spcPct val="100000"/>
              </a:lnSpc>
              <a:spcBef>
                <a:spcPts val="0"/>
              </a:spcBef>
              <a:spcAft>
                <a:spcPts val="0"/>
              </a:spcAft>
              <a:buClr>
                <a:schemeClr val="dk1"/>
              </a:buClr>
              <a:buSzPts val="3000"/>
              <a:buNone/>
              <a:defRPr sz="3000" b="1">
                <a:solidFill>
                  <a:schemeClr val="lt2"/>
                </a:solidFill>
              </a:defRPr>
            </a:lvl7pPr>
            <a:lvl8pPr lvl="7" algn="l">
              <a:lnSpc>
                <a:spcPct val="100000"/>
              </a:lnSpc>
              <a:spcBef>
                <a:spcPts val="0"/>
              </a:spcBef>
              <a:spcAft>
                <a:spcPts val="0"/>
              </a:spcAft>
              <a:buClr>
                <a:schemeClr val="dk1"/>
              </a:buClr>
              <a:buSzPts val="3000"/>
              <a:buNone/>
              <a:defRPr sz="3000" b="1">
                <a:solidFill>
                  <a:schemeClr val="lt2"/>
                </a:solidFill>
              </a:defRPr>
            </a:lvl8pPr>
            <a:lvl9pPr lvl="8" algn="l">
              <a:lnSpc>
                <a:spcPct val="100000"/>
              </a:lnSpc>
              <a:spcBef>
                <a:spcPts val="0"/>
              </a:spcBef>
              <a:spcAft>
                <a:spcPts val="0"/>
              </a:spcAft>
              <a:buClr>
                <a:schemeClr val="dk1"/>
              </a:buClr>
              <a:buSzPts val="3000"/>
              <a:buNone/>
              <a:defRPr sz="3000" b="1">
                <a:solidFill>
                  <a:schemeClr val="lt2"/>
                </a:solidFill>
              </a:defRPr>
            </a:lvl9pPr>
          </a:lstStyle>
          <a:p>
            <a:endParaRPr/>
          </a:p>
        </p:txBody>
      </p:sp>
      <p:sp>
        <p:nvSpPr>
          <p:cNvPr id="64" name="Google Shape;64;p14"/>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ru" sz="3500"/>
              <a:t>Загальні положення і правовий статус Угоди про асоціацію між</a:t>
            </a:r>
            <a:endParaRPr sz="3500"/>
          </a:p>
          <a:p>
            <a:pPr marL="0" lvl="0" indent="0" algn="ctr" rtl="0">
              <a:spcBef>
                <a:spcPts val="0"/>
              </a:spcBef>
              <a:spcAft>
                <a:spcPts val="0"/>
              </a:spcAft>
              <a:buSzPts val="990"/>
              <a:buNone/>
            </a:pPr>
            <a:r>
              <a:rPr lang="ru" sz="3500"/>
              <a:t>Україною, з однієї сторони, та Європейським Союзом, Європейським</a:t>
            </a:r>
            <a:endParaRPr sz="3500"/>
          </a:p>
          <a:p>
            <a:pPr marL="0" lvl="0" indent="0" algn="ctr" rtl="0">
              <a:spcBef>
                <a:spcPts val="0"/>
              </a:spcBef>
              <a:spcAft>
                <a:spcPts val="0"/>
              </a:spcAft>
              <a:buSzPts val="990"/>
              <a:buNone/>
            </a:pPr>
            <a:r>
              <a:rPr lang="ru" sz="3500"/>
              <a:t>співтовариством з атомної енергії і їхніми державами-членами, з іншої сторони.</a:t>
            </a:r>
            <a:endParaRPr sz="79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Діалог та співробітництво з питань внутрішніх реформ</a:t>
            </a:r>
            <a:endParaRPr/>
          </a:p>
        </p:txBody>
      </p:sp>
      <p:sp>
        <p:nvSpPr>
          <p:cNvPr id="126" name="Google Shape;126;p24"/>
          <p:cNvSpPr txBox="1"/>
          <p:nvPr/>
        </p:nvSpPr>
        <p:spPr>
          <a:xfrm>
            <a:off x="423975" y="1057550"/>
            <a:ext cx="4836000" cy="4063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sz="1200"/>
              <a:t>Угода про асоціацію між Україною та Європейським Союзом передбачає діалог та співробітництво з питань внутрішніх реформ. Це включає співпрацю в галузі права, судової реформи, боротьби з корупцією та організованою злочинністю, захисту прав людини та принципів правової держави.</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ru" sz="1200"/>
              <a:t>У рамках діалогу та співробітництва з питань внутрішніх реформ було створено ряд міжурядових та міжагентських робочих груп, які займаються конкретними питаннями реформ. Наприклад, Робоча група з правової гармонізації, яка працює з питань адаптації українського законодавства до законодавства ЄС. Також функціонує Робоча група з судової реформи, яка сприяє розвитку судової системи України у відповідності з європейськими стандартами.</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ru" sz="1200"/>
              <a:t>У рамках співробітництва з ЄС, Україна отримує значну фінансову та технічну підтримку для реалізації внутрішніх реформ. Європейська комісія та Європейський інвестиційний банк надають фінансову допомогу, а Європейське агентство з розвитку регіонів та Європейське агентство зі стандартизації надають технічну підтримку для розвитку різних галузей.</a:t>
            </a:r>
            <a:endParaRPr>
              <a:latin typeface="Source Code Pro"/>
              <a:ea typeface="Source Code Pro"/>
              <a:cs typeface="Source Code Pro"/>
              <a:sym typeface="Source Code Pro"/>
            </a:endParaRPr>
          </a:p>
        </p:txBody>
      </p:sp>
      <p:pic>
        <p:nvPicPr>
          <p:cNvPr id="127" name="Google Shape;127;p24"/>
          <p:cNvPicPr preferRelativeResize="0"/>
          <p:nvPr/>
        </p:nvPicPr>
        <p:blipFill>
          <a:blip r:embed="rId3">
            <a:alphaModFix/>
          </a:blip>
          <a:stretch>
            <a:fillRect/>
          </a:stretch>
        </p:blipFill>
        <p:spPr>
          <a:xfrm>
            <a:off x="5427700" y="2571750"/>
            <a:ext cx="3579300" cy="2386200"/>
          </a:xfrm>
          <a:prstGeom prst="roundRect">
            <a:avLst>
              <a:gd name="adj" fmla="val 16667"/>
            </a:avLst>
          </a:prstGeom>
          <a:noFill/>
          <a:ln w="38100" cap="flat" cmpd="sng">
            <a:solidFill>
              <a:srgbClr val="4A86E8"/>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1"/>
        <p:cNvGrpSpPr/>
        <p:nvPr/>
      </p:nvGrpSpPr>
      <p:grpSpPr>
        <a:xfrm>
          <a:off x="0" y="0"/>
          <a:ext cx="0" cy="0"/>
          <a:chOff x="0" y="0"/>
          <a:chExt cx="0" cy="0"/>
        </a:xfrm>
      </p:grpSpPr>
      <p:sp>
        <p:nvSpPr>
          <p:cNvPr id="132" name="Google Shape;132;p25"/>
          <p:cNvSpPr txBox="1"/>
          <p:nvPr/>
        </p:nvSpPr>
        <p:spPr>
          <a:xfrm>
            <a:off x="248875" y="155100"/>
            <a:ext cx="5514300" cy="48333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sz="1600"/>
              <a:t>Крім того, у рамках діалогу про реформи з боку ЄС було започатковано підтримку України в реалізації різноманітних реформ, зокрема, адміністративної, податкової, фінансової, правової та інших. Також було розроблено й запроваджено програми фінансової підтримки, що мали на меті підтримку проведення реформ в Україні.</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ru" sz="1600"/>
              <a:t>У 2019 році було підписано Стратегічне партнерство між ЄС та Україною на період 2018-2020 років, що спрямовано на сприяння реформам, зокрема, у боротьбі з корупцією, зміцненні прав людини та демократії, підвищенні ефективності управління та іншим.</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ru" sz="1600"/>
              <a:t>Отже, діалог та співробітництво з ЄС щодо внутрішніх реформ в Україні має важливе значення для успішного їх впровадження та набуття позитивних результатів.</a:t>
            </a:r>
            <a:endParaRPr sz="1600"/>
          </a:p>
          <a:p>
            <a:pPr marL="0" lvl="0" indent="0" algn="l" rtl="0">
              <a:spcBef>
                <a:spcPts val="0"/>
              </a:spcBef>
              <a:spcAft>
                <a:spcPts val="0"/>
              </a:spcAft>
              <a:buNone/>
            </a:pPr>
            <a:endParaRPr>
              <a:latin typeface="Source Code Pro"/>
              <a:ea typeface="Source Code Pro"/>
              <a:cs typeface="Source Code Pro"/>
              <a:sym typeface="Source Code Pro"/>
            </a:endParaRPr>
          </a:p>
        </p:txBody>
      </p:sp>
      <p:pic>
        <p:nvPicPr>
          <p:cNvPr id="133" name="Google Shape;133;p25"/>
          <p:cNvPicPr preferRelativeResize="0"/>
          <p:nvPr/>
        </p:nvPicPr>
        <p:blipFill>
          <a:blip r:embed="rId3">
            <a:alphaModFix/>
          </a:blip>
          <a:stretch>
            <a:fillRect/>
          </a:stretch>
        </p:blipFill>
        <p:spPr>
          <a:xfrm>
            <a:off x="5901575" y="487850"/>
            <a:ext cx="3075900" cy="2173800"/>
          </a:xfrm>
          <a:prstGeom prst="roundRect">
            <a:avLst>
              <a:gd name="adj" fmla="val 16667"/>
            </a:avLst>
          </a:prstGeom>
          <a:noFill/>
          <a:ln w="28575" cap="flat" cmpd="sng">
            <a:solidFill>
              <a:schemeClr val="lt1"/>
            </a:solidFill>
            <a:prstDash val="solid"/>
            <a:round/>
            <a:headEnd type="none" w="sm" len="sm"/>
            <a:tailEnd type="none" w="sm" len="sm"/>
          </a:ln>
        </p:spPr>
      </p:pic>
      <p:pic>
        <p:nvPicPr>
          <p:cNvPr id="134" name="Google Shape;134;p25"/>
          <p:cNvPicPr preferRelativeResize="0"/>
          <p:nvPr/>
        </p:nvPicPr>
        <p:blipFill>
          <a:blip r:embed="rId4">
            <a:alphaModFix/>
          </a:blip>
          <a:stretch>
            <a:fillRect/>
          </a:stretch>
        </p:blipFill>
        <p:spPr>
          <a:xfrm>
            <a:off x="5915575" y="2814050"/>
            <a:ext cx="3075900" cy="2009700"/>
          </a:xfrm>
          <a:prstGeom prst="roundRect">
            <a:avLst>
              <a:gd name="adj" fmla="val 16667"/>
            </a:avLst>
          </a:prstGeom>
          <a:noFill/>
          <a:ln w="38100" cap="flat" cmpd="sng">
            <a:solidFill>
              <a:schemeClr val="lt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04800" y="309350"/>
            <a:ext cx="8537700" cy="678300"/>
          </a:xfrm>
          <a:prstGeom prst="rect">
            <a:avLst/>
          </a:prstGeom>
          <a:solidFill>
            <a:schemeClr val="accent4"/>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3100"/>
              <a:t> Розвиток співпраці з питань зовнішньої політики та політики безпеки.</a:t>
            </a:r>
            <a:endParaRPr sz="3100"/>
          </a:p>
        </p:txBody>
      </p:sp>
      <p:sp>
        <p:nvSpPr>
          <p:cNvPr id="140" name="Google Shape;140;p26"/>
          <p:cNvSpPr txBox="1"/>
          <p:nvPr/>
        </p:nvSpPr>
        <p:spPr>
          <a:xfrm>
            <a:off x="465900" y="1099525"/>
            <a:ext cx="7967100" cy="3848100"/>
          </a:xfrm>
          <a:prstGeom prst="rect">
            <a:avLst/>
          </a:prstGeom>
          <a:solidFill>
            <a:srgbClr val="BDBDB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sz="1700"/>
              <a:t>Угода про асоціацію між Україною та ЄС також передбачає зближення позицій з питань міжнародної безпеки та оборони. Угода містить положення про встановлення партнерства у галузі зовнішньої політики та спільної безпеки, що передбачає взаємну підтримку в міжнародних організаціях, спільні зусилля з питань розв'язання конфліктів та боротьби з тероризмом, трансграничною злочинністю та незаконною міграцією.</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ru" sz="1700"/>
              <a:t>Також, Угода пропонує створення механізму політичної консультації між Україною та ЄС для обговорення актуальних питань зовнішньої політики та безпеки. У межах цього механізму можуть обговорюватись питання зовнішньої політики, у тому числі спільна реакція на міжнародні кризи та конфлікти, співпраця в галузі гуманітарної допомоги, питання збройних конфліктів та безпеки регіонів тощо.</a:t>
            </a:r>
            <a:endParaRPr sz="1700"/>
          </a:p>
          <a:p>
            <a:pPr marL="0" lvl="0" indent="0" algn="l" rtl="0">
              <a:spcBef>
                <a:spcPts val="0"/>
              </a:spcBef>
              <a:spcAft>
                <a:spcPts val="0"/>
              </a:spcAft>
              <a:buNone/>
            </a:pPr>
            <a:endParaRPr sz="17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7"/>
          <p:cNvSpPr txBox="1"/>
          <p:nvPr/>
        </p:nvSpPr>
        <p:spPr>
          <a:xfrm>
            <a:off x="556950" y="432150"/>
            <a:ext cx="8030100" cy="4494600"/>
          </a:xfrm>
          <a:prstGeom prst="rect">
            <a:avLst/>
          </a:prstGeom>
          <a:solidFill>
            <a:srgbClr val="BDBDBD"/>
          </a:solid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a:t>Угода передбачає створення різноманітних форм співпраці у цих сферах, зокрема:</a:t>
            </a:r>
            <a:endParaRPr/>
          </a:p>
          <a:p>
            <a:pPr marL="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ru"/>
              <a:t>Політичний діалог. Сторони зобов'язалися розпочати регулярний діалог з питань зовнішньої політики та безпеки на рівні міністрів закордонних справ. В рамках цього діалогу будуть обговорюватися актуальні міжнародні питання, в тому числі конфлікти, гуманітарна ситуація, збройні конфлікти та інші питання.</a:t>
            </a:r>
            <a:endParaRPr/>
          </a:p>
          <a:p>
            <a:pPr marL="45720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ru"/>
              <a:t>Співпраця в сфері кризового управління. Угода передбачає створення механізмів співпраці між сторонами в сфері кризового управління, зокрема у випадках збройних конфліктів, надзвичайних ситуацій та інших загроз безпеці.</a:t>
            </a:r>
            <a:endParaRPr/>
          </a:p>
          <a:p>
            <a:pPr marL="45720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ru"/>
              <a:t>Співпраця в сфері боротьби з тероризмом та організованою злочинністю. Сторони зобов'язалися зміцнювати співпрацю у боротьбі з тероризмом та організованою злочинністю, в тому числі шляхом спільних заходів з протидії фінансуванню терористичної та злочинної діяльності.</a:t>
            </a:r>
            <a:endParaRPr/>
          </a:p>
          <a:p>
            <a:pPr marL="45720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ru"/>
              <a:t>Співпраця в сфері контролю за зброю та неширення ядерної зброї. Сторони зобов'язалися сприяти співпраці в сфері контролю за зброєю та неширенню ядерної зброї, а також у забезпеченні безпеки ядерних матеріалів та ядерних установок.</a:t>
            </a:r>
            <a:endParaRPr/>
          </a:p>
          <a:p>
            <a:pPr marL="45720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8"/>
          <p:cNvSpPr txBox="1"/>
          <p:nvPr/>
        </p:nvSpPr>
        <p:spPr>
          <a:xfrm>
            <a:off x="521800" y="286875"/>
            <a:ext cx="4472700" cy="4371300"/>
          </a:xfrm>
          <a:prstGeom prst="rect">
            <a:avLst/>
          </a:prstGeom>
          <a:solidFill>
            <a:srgbClr val="BDBDBD"/>
          </a:solid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sz="1700"/>
              <a:t>Загалом можна сказати, що розвиток співпраці з питань зовнішньої політики та політики безпеки між Україною та Європейським Союзом зумовлений загальними інтересами у зміцненні стабільності та безпеки в регіоні. Угода про асоціацію визначає основні напрями співпраці, включаючи політичний діалог, економічну і торговельну співпрацю, співпрацю в галузі кризового управління та протидії тероризму. Ці напрями співпраці сприятимуть зміцненню довіри між сторонами та підтримці спільних цінностей, що забезпечить стабільний розвиток України та зміцнення її позицій на міжнародній арені.</a:t>
            </a:r>
            <a:endParaRPr sz="1700"/>
          </a:p>
        </p:txBody>
      </p:sp>
      <p:pic>
        <p:nvPicPr>
          <p:cNvPr id="151" name="Google Shape;151;p28"/>
          <p:cNvPicPr preferRelativeResize="0"/>
          <p:nvPr/>
        </p:nvPicPr>
        <p:blipFill>
          <a:blip r:embed="rId4">
            <a:alphaModFix/>
          </a:blip>
          <a:stretch>
            <a:fillRect/>
          </a:stretch>
        </p:blipFill>
        <p:spPr>
          <a:xfrm>
            <a:off x="5148225" y="2151075"/>
            <a:ext cx="3760800" cy="2507100"/>
          </a:xfrm>
          <a:prstGeom prst="roundRect">
            <a:avLst>
              <a:gd name="adj" fmla="val 16667"/>
            </a:avLst>
          </a:prstGeom>
          <a:noFill/>
          <a:ln w="28575" cap="flat" cmpd="sng">
            <a:solidFill>
              <a:schemeClr val="lt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303150" y="377900"/>
            <a:ext cx="8537700" cy="748200"/>
          </a:xfrm>
          <a:prstGeom prst="rect">
            <a:avLst/>
          </a:prstGeom>
          <a:solidFill>
            <a:srgbClr val="4A86E8"/>
          </a:solidFill>
          <a:ln w="19050" cap="flat" cmpd="sng">
            <a:solidFill>
              <a:srgbClr val="BF9000"/>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Поглиблена та всеосяжна зона вільної торгівлі.</a:t>
            </a:r>
            <a:endParaRPr/>
          </a:p>
        </p:txBody>
      </p:sp>
      <p:pic>
        <p:nvPicPr>
          <p:cNvPr id="157" name="Google Shape;157;p29"/>
          <p:cNvPicPr preferRelativeResize="0"/>
          <p:nvPr/>
        </p:nvPicPr>
        <p:blipFill>
          <a:blip r:embed="rId3">
            <a:alphaModFix/>
          </a:blip>
          <a:stretch>
            <a:fillRect/>
          </a:stretch>
        </p:blipFill>
        <p:spPr>
          <a:xfrm>
            <a:off x="96500" y="1126100"/>
            <a:ext cx="5041533" cy="3781150"/>
          </a:xfrm>
          <a:prstGeom prst="rect">
            <a:avLst/>
          </a:prstGeom>
          <a:noFill/>
          <a:ln>
            <a:noFill/>
          </a:ln>
        </p:spPr>
      </p:pic>
      <p:sp>
        <p:nvSpPr>
          <p:cNvPr id="158" name="Google Shape;158;p29"/>
          <p:cNvSpPr txBox="1"/>
          <p:nvPr/>
        </p:nvSpPr>
        <p:spPr>
          <a:xfrm>
            <a:off x="5287925" y="1490850"/>
            <a:ext cx="3298500" cy="3324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sz="1700"/>
              <a:t>Поглиблена та всеосяжна зона вільної торгівлі (ПВЗВТ) - це один з ключових елементів Угоди про асоціацію між Україною та Європейським Союзом, який передбачає послідовне відкриття ринків товарів та послуг, створення сприятливих умов для інвестицій та підвищення рівня економічної інтеграції між Україною та ЄС.</a:t>
            </a:r>
            <a:endParaRPr sz="1200">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62"/>
        <p:cNvGrpSpPr/>
        <p:nvPr/>
      </p:nvGrpSpPr>
      <p:grpSpPr>
        <a:xfrm>
          <a:off x="0" y="0"/>
          <a:ext cx="0" cy="0"/>
          <a:chOff x="0" y="0"/>
          <a:chExt cx="0" cy="0"/>
        </a:xfrm>
      </p:grpSpPr>
      <p:sp>
        <p:nvSpPr>
          <p:cNvPr id="163" name="Google Shape;163;p30"/>
          <p:cNvSpPr txBox="1"/>
          <p:nvPr/>
        </p:nvSpPr>
        <p:spPr>
          <a:xfrm>
            <a:off x="411500" y="109050"/>
            <a:ext cx="4946400" cy="49254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b="1"/>
              <a:t>ПВЗВТ передбачає взаємне зниження митних тарифів, скасування технічних бар'єрів у торгівлі товарами, створення умов для вільного руху послуг та інвестицій, а також взаємне визнання стандартів та регуляторних актів, що сприяє полегшенню торгівлі та підвищенню конкурентоспроможності українських підприємств на європейському ринку.</a:t>
            </a:r>
            <a:endParaRPr b="1"/>
          </a:p>
          <a:p>
            <a:pPr marL="0" lvl="0" indent="0" algn="l" rtl="0">
              <a:spcBef>
                <a:spcPts val="0"/>
              </a:spcBef>
              <a:spcAft>
                <a:spcPts val="0"/>
              </a:spcAft>
              <a:buNone/>
            </a:pPr>
            <a:endParaRPr b="1"/>
          </a:p>
          <a:p>
            <a:pPr marL="0" lvl="0" indent="0" algn="l" rtl="0">
              <a:spcBef>
                <a:spcPts val="0"/>
              </a:spcBef>
              <a:spcAft>
                <a:spcPts val="0"/>
              </a:spcAft>
              <a:buNone/>
            </a:pPr>
            <a:r>
              <a:rPr lang="ru" b="1"/>
              <a:t>Україна має зобов'язання пристосувати свою законодавчу базу до вимог ЄС, зокрема у галузі стандартів та технічних регуляторних актів, що має забезпечити взаємне визнання стандартів та регуляторних актів між Україною та ЄС. У свою чергу, ЄС зобов'язується надати Україні доступ до свого ринку та сприяти підвищенню конкурентоспроможності українських підприємств.</a:t>
            </a:r>
            <a:endParaRPr b="1"/>
          </a:p>
          <a:p>
            <a:pPr marL="0" lvl="0" indent="0" algn="l" rtl="0">
              <a:spcBef>
                <a:spcPts val="0"/>
              </a:spcBef>
              <a:spcAft>
                <a:spcPts val="0"/>
              </a:spcAft>
              <a:buNone/>
            </a:pPr>
            <a:endParaRPr b="1"/>
          </a:p>
          <a:p>
            <a:pPr marL="0" lvl="0" indent="0" algn="l" rtl="0">
              <a:spcBef>
                <a:spcPts val="0"/>
              </a:spcBef>
              <a:spcAft>
                <a:spcPts val="0"/>
              </a:spcAft>
              <a:buNone/>
            </a:pPr>
            <a:r>
              <a:rPr lang="ru" b="1"/>
              <a:t>ПВЗВТ сприяє підвищенню інтеграції України до європейської економіки та покращенню умов для розвитку вітчизняних підприємств, що сприяє підвищенню зайнятості та економічному зростанню країни.</a:t>
            </a:r>
            <a:endParaRPr b="1"/>
          </a:p>
        </p:txBody>
      </p:sp>
      <p:pic>
        <p:nvPicPr>
          <p:cNvPr id="164" name="Google Shape;164;p30"/>
          <p:cNvPicPr preferRelativeResize="0"/>
          <p:nvPr/>
        </p:nvPicPr>
        <p:blipFill>
          <a:blip r:embed="rId3">
            <a:alphaModFix/>
          </a:blip>
          <a:stretch>
            <a:fillRect/>
          </a:stretch>
        </p:blipFill>
        <p:spPr>
          <a:xfrm>
            <a:off x="5510325" y="2571750"/>
            <a:ext cx="3481200" cy="2320800"/>
          </a:xfrm>
          <a:prstGeom prst="roundRect">
            <a:avLst>
              <a:gd name="adj" fmla="val 16667"/>
            </a:avLst>
          </a:prstGeom>
          <a:noFill/>
          <a:ln>
            <a:noFill/>
          </a:ln>
        </p:spPr>
      </p:pic>
      <p:pic>
        <p:nvPicPr>
          <p:cNvPr id="165" name="Google Shape;165;p30"/>
          <p:cNvPicPr preferRelativeResize="0"/>
          <p:nvPr/>
        </p:nvPicPr>
        <p:blipFill>
          <a:blip r:embed="rId4">
            <a:alphaModFix/>
          </a:blip>
          <a:stretch>
            <a:fillRect/>
          </a:stretch>
        </p:blipFill>
        <p:spPr>
          <a:xfrm>
            <a:off x="6117450" y="166375"/>
            <a:ext cx="2267100" cy="2267100"/>
          </a:xfrm>
          <a:prstGeom prst="roundRect">
            <a:avLst>
              <a:gd name="adj" fmla="val 16667"/>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69"/>
        <p:cNvGrpSpPr/>
        <p:nvPr/>
      </p:nvGrpSpPr>
      <p:grpSpPr>
        <a:xfrm>
          <a:off x="0" y="0"/>
          <a:ext cx="0" cy="0"/>
          <a:chOff x="0" y="0"/>
          <a:chExt cx="0" cy="0"/>
        </a:xfrm>
      </p:grpSpPr>
      <p:sp>
        <p:nvSpPr>
          <p:cNvPr id="170" name="Google Shape;170;p31"/>
          <p:cNvSpPr txBox="1"/>
          <p:nvPr/>
        </p:nvSpPr>
        <p:spPr>
          <a:xfrm>
            <a:off x="969075" y="647700"/>
            <a:ext cx="7296000" cy="38481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b="1"/>
              <a:t>Зона вільної торгівлі, передбачена Угодою про асоціацію між Україною та Європейським Союзом, має великий потенціал для поглиблення економічної співпраці між сторонами та забезпечення взаємної вигоди. В рамках цієї зони українські товари та послуги отримують безмитний доступ до ринку ЄС, що сприяє розвитку експорту та стимулює розвиток внутрішнього виробництва.</a:t>
            </a:r>
            <a:endParaRPr b="1"/>
          </a:p>
          <a:p>
            <a:pPr marL="0" lvl="0" indent="0" algn="l" rtl="0">
              <a:spcBef>
                <a:spcPts val="0"/>
              </a:spcBef>
              <a:spcAft>
                <a:spcPts val="0"/>
              </a:spcAft>
              <a:buNone/>
            </a:pPr>
            <a:endParaRPr b="1"/>
          </a:p>
          <a:p>
            <a:pPr marL="0" lvl="0" indent="0" algn="l" rtl="0">
              <a:spcBef>
                <a:spcPts val="0"/>
              </a:spcBef>
              <a:spcAft>
                <a:spcPts val="0"/>
              </a:spcAft>
              <a:buNone/>
            </a:pPr>
            <a:r>
              <a:rPr lang="ru" b="1"/>
              <a:t>Однак для успішної реалізації потенціалу зони вільної торгівлі необхідно вирішувати ряд проблем, пов'язаних зі зміною структури економіки України, забезпеченням високих стандартів якості та безпеки продукції, захистом прав інтелектуальної власності та боротьбою з корупцією. Українські підприємства також повинні адаптуватися до конкурентного середовища та вдосконалювати свої виробничі технології, щоб забезпечити конкурентоспроможність своєї продукції на ринку ЄС.</a:t>
            </a:r>
            <a:endParaRPr b="1"/>
          </a:p>
          <a:p>
            <a:pPr marL="0" lvl="0" indent="0" algn="l" rtl="0">
              <a:spcBef>
                <a:spcPts val="0"/>
              </a:spcBef>
              <a:spcAft>
                <a:spcPts val="0"/>
              </a:spcAft>
              <a:buNone/>
            </a:pPr>
            <a:endParaRPr b="1"/>
          </a:p>
          <a:p>
            <a:pPr marL="0" lvl="0" indent="0" algn="l" rtl="0">
              <a:spcBef>
                <a:spcPts val="0"/>
              </a:spcBef>
              <a:spcAft>
                <a:spcPts val="0"/>
              </a:spcAft>
              <a:buNone/>
            </a:pPr>
            <a:r>
              <a:rPr lang="ru" b="1"/>
              <a:t>Загалом, зона вільної торгівлі є важливим елементом співпраці між Україною та Європейським Союзом, який має великий потенціал для розвитку економічного співробітництва та покращення життя населення в Україні.</a:t>
            </a:r>
            <a:endParaRPr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2060875" y="131225"/>
            <a:ext cx="5022248" cy="786626"/>
          </a:xfrm>
          <a:prstGeom prst="rect">
            <a:avLst/>
          </a:prstGeom>
        </p:spPr>
        <p:txBody>
          <a:bodyPr>
            <a:prstTxWarp prst="textPlain">
              <a:avLst/>
            </a:prstTxWarp>
          </a:bodyPr>
          <a:lstStyle/>
          <a:p>
            <a:pPr lvl="0" algn="ctr"/>
            <a:r>
              <a:rPr b="0" i="0">
                <a:ln w="28575" cap="flat" cmpd="sng">
                  <a:solidFill>
                    <a:schemeClr val="lt2"/>
                  </a:solidFill>
                  <a:prstDash val="solid"/>
                  <a:round/>
                  <a:headEnd type="none" w="sm" len="sm"/>
                  <a:tailEnd type="none" w="sm" len="sm"/>
                </a:ln>
                <a:solidFill>
                  <a:srgbClr val="4A86E8"/>
                </a:solidFill>
                <a:latin typeface="Arial"/>
              </a:rPr>
              <a:t>Висновки</a:t>
            </a:r>
          </a:p>
        </p:txBody>
      </p:sp>
      <p:sp>
        <p:nvSpPr>
          <p:cNvPr id="176" name="Google Shape;176;p32"/>
          <p:cNvSpPr txBox="1"/>
          <p:nvPr/>
        </p:nvSpPr>
        <p:spPr>
          <a:xfrm>
            <a:off x="739950" y="1214675"/>
            <a:ext cx="7664100" cy="3761100"/>
          </a:xfrm>
          <a:prstGeom prst="rect">
            <a:avLst/>
          </a:prstGeom>
          <a:solidFill>
            <a:srgbClr val="4A86E8"/>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sz="1300">
                <a:solidFill>
                  <a:schemeClr val="lt1"/>
                </a:solidFill>
              </a:rPr>
              <a:t>Угода про асоціацію між Україною та Європейським Союзом є важливим кроком у зміцненні політичних, економічних та культурних зв'язків між Україною та країнами Європейського Союзу. Ця угода регулює відносини між сторонами в багатьох сферах, включаючи політичний діалог, економічну співпрацю, права людини та основні свободи, соціальну політику, науку та технології, культуру та освіту, енергетику, транспорт, довкілля та інші.</a:t>
            </a:r>
            <a:endParaRPr sz="1300">
              <a:solidFill>
                <a:schemeClr val="lt1"/>
              </a:solidFill>
            </a:endParaRPr>
          </a:p>
          <a:p>
            <a:pPr marL="0" lvl="0" indent="0" algn="l" rtl="0">
              <a:lnSpc>
                <a:spcPct val="115000"/>
              </a:lnSpc>
              <a:spcBef>
                <a:spcPts val="1500"/>
              </a:spcBef>
              <a:spcAft>
                <a:spcPts val="0"/>
              </a:spcAft>
              <a:buNone/>
            </a:pPr>
            <a:r>
              <a:rPr lang="ru" sz="1300">
                <a:solidFill>
                  <a:schemeClr val="lt1"/>
                </a:solidFill>
              </a:rPr>
              <a:t>Угода про асоціацію містить низку інноваційних положень, які сприятимуть розвитку демократії та підвищенню ефективності управління в Україні. Вона також сприятиме покращенню стандартів життя громадян України, забезпеченню прав людини та захисту демократичних цінностей, а також збільшенню інвестицій та підвищенню торговельних зв'язків між Україною та Європейським Союзом.</a:t>
            </a:r>
            <a:endParaRPr sz="1300">
              <a:solidFill>
                <a:schemeClr val="lt1"/>
              </a:solidFill>
            </a:endParaRPr>
          </a:p>
          <a:p>
            <a:pPr marL="0" lvl="0" indent="0" algn="l" rtl="0">
              <a:lnSpc>
                <a:spcPct val="115000"/>
              </a:lnSpc>
              <a:spcBef>
                <a:spcPts val="1500"/>
              </a:spcBef>
              <a:spcAft>
                <a:spcPts val="0"/>
              </a:spcAft>
              <a:buNone/>
            </a:pPr>
            <a:r>
              <a:rPr lang="ru" sz="1300">
                <a:solidFill>
                  <a:schemeClr val="lt1"/>
                </a:solidFill>
              </a:rPr>
              <a:t>Однак, для реалізації всіх переваг, передбачених Угодою про асоціацію, необхідна відповідна політична воля, визначеність та виконання сторонами своїх зобов'язань. Україна повинна продовжувати впроваджувати реформи та вдосконалювати свої закони та політики, щоб забезпечити відповідність європейським стандартам.</a:t>
            </a:r>
            <a:endParaRPr sz="1300">
              <a:solidFill>
                <a:schemeClr val="l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34700" y="79200"/>
            <a:ext cx="3978000" cy="778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ru" sz="5500"/>
              <a:t>план</a:t>
            </a:r>
            <a:endParaRPr sz="5500"/>
          </a:p>
        </p:txBody>
      </p:sp>
      <p:sp>
        <p:nvSpPr>
          <p:cNvPr id="76" name="Google Shape;76;p16"/>
          <p:cNvSpPr txBox="1">
            <a:spLocks noGrp="1"/>
          </p:cNvSpPr>
          <p:nvPr>
            <p:ph type="body" idx="1"/>
          </p:nvPr>
        </p:nvSpPr>
        <p:spPr>
          <a:xfrm>
            <a:off x="224000" y="704250"/>
            <a:ext cx="4199400" cy="5143500"/>
          </a:xfrm>
          <a:prstGeom prst="rect">
            <a:avLst/>
          </a:prstGeom>
        </p:spPr>
        <p:txBody>
          <a:bodyPr spcFirstLastPara="1" wrap="square" lIns="91425" tIns="91425" rIns="91425" bIns="91425" anchor="t" anchorCtr="0">
            <a:noAutofit/>
          </a:bodyPr>
          <a:lstStyle/>
          <a:p>
            <a:pPr marL="457200" lvl="0" indent="-324909" algn="l" rtl="0">
              <a:lnSpc>
                <a:spcPct val="95000"/>
              </a:lnSpc>
              <a:spcBef>
                <a:spcPts val="0"/>
              </a:spcBef>
              <a:spcAft>
                <a:spcPts val="0"/>
              </a:spcAft>
              <a:buSzPts val="1517"/>
              <a:buAutoNum type="arabicPeriod"/>
            </a:pPr>
            <a:r>
              <a:rPr lang="ru" sz="1516" b="1"/>
              <a:t>Загальна характеристика і правовий статус Угоди про асоціацію між Україною та Європейським Союзом та Євроатомом.</a:t>
            </a:r>
            <a:endParaRPr sz="1516" b="1"/>
          </a:p>
          <a:p>
            <a:pPr marL="457200" lvl="0" indent="-324909" algn="l" rtl="0">
              <a:lnSpc>
                <a:spcPct val="95000"/>
              </a:lnSpc>
              <a:spcBef>
                <a:spcPts val="0"/>
              </a:spcBef>
              <a:spcAft>
                <a:spcPts val="0"/>
              </a:spcAft>
              <a:buSzPts val="1517"/>
              <a:buAutoNum type="arabicPeriod"/>
            </a:pPr>
            <a:r>
              <a:rPr lang="ru" sz="1516" b="1"/>
              <a:t>Укладення та набрання чинності Угодою про асоціацію.</a:t>
            </a:r>
            <a:endParaRPr sz="1516" b="1"/>
          </a:p>
          <a:p>
            <a:pPr marL="457200" lvl="0" indent="-324909" algn="l" rtl="0">
              <a:lnSpc>
                <a:spcPct val="95000"/>
              </a:lnSpc>
              <a:spcBef>
                <a:spcPts val="0"/>
              </a:spcBef>
              <a:spcAft>
                <a:spcPts val="0"/>
              </a:spcAft>
              <a:buSzPts val="1517"/>
              <a:buAutoNum type="arabicPeriod"/>
            </a:pPr>
            <a:r>
              <a:rPr lang="ru" sz="1516" b="1"/>
              <a:t>Тимчасове застосування Угоди про асоціацію.</a:t>
            </a:r>
            <a:endParaRPr sz="1516" b="1"/>
          </a:p>
          <a:p>
            <a:pPr marL="457200" lvl="0" indent="-324909" algn="l" rtl="0">
              <a:lnSpc>
                <a:spcPct val="95000"/>
              </a:lnSpc>
              <a:spcBef>
                <a:spcPts val="0"/>
              </a:spcBef>
              <a:spcAft>
                <a:spcPts val="0"/>
              </a:spcAft>
              <a:buSzPts val="1517"/>
              <a:buAutoNum type="arabicPeriod"/>
            </a:pPr>
            <a:r>
              <a:rPr lang="ru" sz="1516" b="1"/>
              <a:t>Діалог та співробітництво з питань внутрішніх реформ. </a:t>
            </a:r>
            <a:endParaRPr sz="1516" b="1"/>
          </a:p>
          <a:p>
            <a:pPr marL="457200" lvl="0" indent="-324909" algn="l" rtl="0">
              <a:lnSpc>
                <a:spcPct val="95000"/>
              </a:lnSpc>
              <a:spcBef>
                <a:spcPts val="0"/>
              </a:spcBef>
              <a:spcAft>
                <a:spcPts val="0"/>
              </a:spcAft>
              <a:buSzPts val="1517"/>
              <a:buAutoNum type="arabicPeriod"/>
            </a:pPr>
            <a:r>
              <a:rPr lang="ru" sz="1516" b="1"/>
              <a:t>Розвиток співпраці з питань зовнішньої політики та політики безпеки. </a:t>
            </a:r>
            <a:endParaRPr sz="1516" b="1"/>
          </a:p>
          <a:p>
            <a:pPr marL="457200" lvl="0" indent="-324909" algn="l" rtl="0">
              <a:lnSpc>
                <a:spcPct val="95000"/>
              </a:lnSpc>
              <a:spcBef>
                <a:spcPts val="0"/>
              </a:spcBef>
              <a:spcAft>
                <a:spcPts val="0"/>
              </a:spcAft>
              <a:buSzPts val="1517"/>
              <a:buAutoNum type="arabicPeriod"/>
            </a:pPr>
            <a:r>
              <a:rPr lang="ru" sz="1516" b="1"/>
              <a:t>Поглиблена та всеосяжна зона вільної торгівлі. </a:t>
            </a:r>
            <a:endParaRPr sz="1516" b="1"/>
          </a:p>
          <a:p>
            <a:pPr marL="0" lvl="0" indent="0" algn="l" rtl="0">
              <a:lnSpc>
                <a:spcPct val="95000"/>
              </a:lnSpc>
              <a:spcBef>
                <a:spcPts val="1600"/>
              </a:spcBef>
              <a:spcAft>
                <a:spcPts val="0"/>
              </a:spcAft>
              <a:buSzPts val="770"/>
              <a:buNone/>
            </a:pPr>
            <a:endParaRPr sz="1816" b="1"/>
          </a:p>
          <a:p>
            <a:pPr marL="0" lvl="0" indent="0" algn="l" rtl="0">
              <a:lnSpc>
                <a:spcPct val="95000"/>
              </a:lnSpc>
              <a:spcBef>
                <a:spcPts val="1600"/>
              </a:spcBef>
              <a:spcAft>
                <a:spcPts val="0"/>
              </a:spcAft>
              <a:buSzPts val="770"/>
              <a:buNone/>
            </a:pPr>
            <a:r>
              <a:rPr lang="ru" sz="1220" b="1"/>
              <a:t> </a:t>
            </a:r>
            <a:endParaRPr sz="1220" b="1"/>
          </a:p>
          <a:p>
            <a:pPr marL="0" lvl="0" indent="0" algn="l" rtl="0">
              <a:lnSpc>
                <a:spcPct val="95000"/>
              </a:lnSpc>
              <a:spcBef>
                <a:spcPts val="1600"/>
              </a:spcBef>
              <a:spcAft>
                <a:spcPts val="1600"/>
              </a:spcAft>
              <a:buSzPts val="770"/>
              <a:buNone/>
            </a:pPr>
            <a:endParaRPr sz="1220"/>
          </a:p>
        </p:txBody>
      </p:sp>
      <p:pic>
        <p:nvPicPr>
          <p:cNvPr id="77" name="Google Shape;77;p16"/>
          <p:cNvPicPr preferRelativeResize="0"/>
          <p:nvPr/>
        </p:nvPicPr>
        <p:blipFill>
          <a:blip r:embed="rId3">
            <a:alphaModFix/>
          </a:blip>
          <a:stretch>
            <a:fillRect/>
          </a:stretch>
        </p:blipFill>
        <p:spPr>
          <a:xfrm>
            <a:off x="5707200" y="854700"/>
            <a:ext cx="2289400" cy="3434100"/>
          </a:xfrm>
          <a:prstGeom prst="rect">
            <a:avLst/>
          </a:prstGeom>
          <a:noFill/>
          <a:ln w="76200" cap="flat" cmpd="dbl">
            <a:solidFill>
              <a:schemeClr val="lt1"/>
            </a:solidFill>
            <a:prstDash val="solid"/>
            <a:miter lim="8000"/>
            <a:headEnd type="none" w="sm" len="sm"/>
            <a:tailEnd type="none" w="sm" len="s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rotWithShape="1">
          <a:blip r:embed="rId3">
            <a:alphaModFix/>
          </a:blip>
          <a:srcRect l="13121" r="13121"/>
          <a:stretch/>
        </p:blipFill>
        <p:spPr>
          <a:xfrm>
            <a:off x="5668450" y="955450"/>
            <a:ext cx="2384200" cy="3232600"/>
          </a:xfrm>
          <a:prstGeom prst="rect">
            <a:avLst/>
          </a:prstGeom>
          <a:noFill/>
          <a:ln w="76200" cap="flat" cmpd="dbl">
            <a:solidFill>
              <a:schemeClr val="lt1"/>
            </a:solidFill>
            <a:prstDash val="solid"/>
            <a:miter lim="8000"/>
            <a:headEnd type="none" w="sm" len="sm"/>
            <a:tailEnd type="none" w="sm" len="sm"/>
          </a:ln>
        </p:spPr>
      </p:pic>
      <p:sp>
        <p:nvSpPr>
          <p:cNvPr id="83" name="Google Shape;83;p17"/>
          <p:cNvSpPr txBox="1">
            <a:spLocks noGrp="1"/>
          </p:cNvSpPr>
          <p:nvPr>
            <p:ph type="title"/>
          </p:nvPr>
        </p:nvSpPr>
        <p:spPr>
          <a:xfrm>
            <a:off x="277625" y="91700"/>
            <a:ext cx="4157700" cy="139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2500">
                <a:solidFill>
                  <a:schemeClr val="dk2"/>
                </a:solidFill>
              </a:rPr>
              <a:t>Загальна характеристика і правовий статус Угоди про асоціацію між Україною та Європейським Союзом та Євроатомом.</a:t>
            </a:r>
            <a:endParaRPr sz="2500">
              <a:solidFill>
                <a:schemeClr val="dk2"/>
              </a:solidFill>
            </a:endParaRPr>
          </a:p>
        </p:txBody>
      </p:sp>
      <p:sp>
        <p:nvSpPr>
          <p:cNvPr id="84" name="Google Shape;84;p17"/>
          <p:cNvSpPr txBox="1">
            <a:spLocks noGrp="1"/>
          </p:cNvSpPr>
          <p:nvPr>
            <p:ph type="body" idx="1"/>
          </p:nvPr>
        </p:nvSpPr>
        <p:spPr>
          <a:xfrm>
            <a:off x="277625" y="1711675"/>
            <a:ext cx="4045800" cy="3232500"/>
          </a:xfrm>
          <a:prstGeom prst="rect">
            <a:avLst/>
          </a:prstGeom>
          <a:solidFill>
            <a:schemeClr val="dk1"/>
          </a:solidFill>
        </p:spPr>
        <p:txBody>
          <a:bodyPr spcFirstLastPara="1" wrap="square" lIns="91425" tIns="91425" rIns="91425" bIns="91425" anchor="t" anchorCtr="0">
            <a:noAutofit/>
          </a:bodyPr>
          <a:lstStyle/>
          <a:p>
            <a:pPr marL="0" lvl="0" indent="0" algn="l" rtl="0">
              <a:lnSpc>
                <a:spcPct val="95000"/>
              </a:lnSpc>
              <a:spcBef>
                <a:spcPts val="0"/>
              </a:spcBef>
              <a:spcAft>
                <a:spcPts val="1600"/>
              </a:spcAft>
              <a:buSzPts val="1018"/>
              <a:buNone/>
            </a:pPr>
            <a:r>
              <a:rPr lang="ru" sz="2072">
                <a:latin typeface="Arial"/>
                <a:ea typeface="Arial"/>
                <a:cs typeface="Arial"/>
                <a:sym typeface="Arial"/>
              </a:rPr>
              <a:t> </a:t>
            </a:r>
            <a:r>
              <a:rPr lang="ru" sz="1672">
                <a:latin typeface="Arial"/>
                <a:ea typeface="Arial"/>
                <a:cs typeface="Arial"/>
                <a:sym typeface="Arial"/>
              </a:rPr>
              <a:t>Угода про асоціацію між Україною та Європейським Союзом та Європейським співтовариством з атомної енергії (Євроатом) - це міжнародна угода, яка була підписана 27 червня 2014 року. Ця угода є стратегічним документом, який має на меті забезпечити глибоку інтеграцію України до європейського простору, сприяти розвитку демократії, прав людини та ринкової економіки в Україні.</a:t>
            </a:r>
            <a:endParaRPr sz="148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p:nvPr/>
        </p:nvSpPr>
        <p:spPr>
          <a:xfrm>
            <a:off x="304800" y="386700"/>
            <a:ext cx="4410000" cy="4248300"/>
          </a:xfrm>
          <a:prstGeom prst="rect">
            <a:avLst/>
          </a:prstGeom>
          <a:solidFill>
            <a:schemeClr val="dk1"/>
          </a:solid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sz="1650"/>
              <a:t>Угода про асоціацію складається з трьох частин:</a:t>
            </a:r>
            <a:endParaRPr sz="1650"/>
          </a:p>
          <a:p>
            <a:pPr marL="0" lvl="0" indent="0" algn="l" rtl="0">
              <a:spcBef>
                <a:spcPts val="0"/>
              </a:spcBef>
              <a:spcAft>
                <a:spcPts val="0"/>
              </a:spcAft>
              <a:buNone/>
            </a:pPr>
            <a:endParaRPr sz="1650"/>
          </a:p>
          <a:p>
            <a:pPr marL="0" lvl="0" indent="0" algn="l" rtl="0">
              <a:spcBef>
                <a:spcPts val="0"/>
              </a:spcBef>
              <a:spcAft>
                <a:spcPts val="0"/>
              </a:spcAft>
              <a:buNone/>
            </a:pPr>
            <a:r>
              <a:rPr lang="ru" sz="1650"/>
              <a:t>Політичної, економічної та секторальної співпраці. Політична частина включає в себе зобов'язання щодо демократії, прав людини, правової держави та додержання принципів ринкової економіки. Економічна частина передбачає зменшення торговельних бар'єрів між Україною та ЄС, що має сприяти розвитку економіки та збільшенню інвестицій. Секторальна частина співпраці містить зобов'язання щодо співпраці у різних галузях, таких як енергетика, транспорт, наука та інновації, культура, освіта та інші.</a:t>
            </a:r>
            <a:endParaRPr sz="1500"/>
          </a:p>
        </p:txBody>
      </p:sp>
      <p:sp>
        <p:nvSpPr>
          <p:cNvPr id="90" name="Google Shape;90;p18"/>
          <p:cNvSpPr txBox="1"/>
          <p:nvPr/>
        </p:nvSpPr>
        <p:spPr>
          <a:xfrm>
            <a:off x="5255300" y="593850"/>
            <a:ext cx="3624600" cy="3955800"/>
          </a:xfrm>
          <a:prstGeom prst="rect">
            <a:avLst/>
          </a:prstGeom>
          <a:solidFill>
            <a:srgbClr val="EEEEEE"/>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sz="1750"/>
              <a:t>Угода про асоціацію є міжнародно-правовим документом, що зобов'язує сторони до дотримання її положень. Україна та ЄС та Євроатом є рівноправними сторонами угоди, що має значення для захисту національних інтересів України та сприяння її розвитку. Ратифікація угоди була проведена у 2014-2016 роках українським та європейським парламентами.</a:t>
            </a:r>
            <a:endParaRPr sz="15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9"/>
          <p:cNvSpPr txBox="1"/>
          <p:nvPr/>
        </p:nvSpPr>
        <p:spPr>
          <a:xfrm>
            <a:off x="872700" y="320700"/>
            <a:ext cx="7398600" cy="4502100"/>
          </a:xfrm>
          <a:prstGeom prst="rect">
            <a:avLst/>
          </a:prstGeom>
          <a:solidFill>
            <a:schemeClr val="dk1"/>
          </a:solidFill>
          <a:ln w="38100"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sz="1650"/>
              <a:t>Угода про асоціацію між Україною та Європейським Союзом та Євроатомом надає Україні право на участь у різних програмах та проектах ЄС в таких сферах, як наука, техніка, економіка, транспорт, енергетика, культура та інші. В рамках Угоди було підписано також Протокол про зону вільної торгівлі між Україною та ЄС, який передбачає зниження тарифів на товари між сторонами та створення умов для збільшення обсягів торгівлі.</a:t>
            </a:r>
            <a:endParaRPr sz="1650"/>
          </a:p>
          <a:p>
            <a:pPr marL="0" lvl="0" indent="0" algn="l" rtl="0">
              <a:spcBef>
                <a:spcPts val="0"/>
              </a:spcBef>
              <a:spcAft>
                <a:spcPts val="0"/>
              </a:spcAft>
              <a:buNone/>
            </a:pPr>
            <a:endParaRPr sz="1650"/>
          </a:p>
          <a:p>
            <a:pPr marL="0" lvl="0" indent="0" algn="l" rtl="0">
              <a:spcBef>
                <a:spcPts val="0"/>
              </a:spcBef>
              <a:spcAft>
                <a:spcPts val="0"/>
              </a:spcAft>
              <a:buNone/>
            </a:pPr>
            <a:r>
              <a:rPr lang="ru" sz="1650"/>
              <a:t>Угода про асоціацію між Україною та ЄС та Євроатомом є важливим кроком на шляху до європейської інтеграції України. Вона сприяє глибокій модернізації та розвитку української економіки, політики, правової системи та суспільства в цілому. Україна отримала нові можливості для покращення свого місця на міжнародній арені та для забезпечення своєї національної безпеки. З іншого боку, виконання зобов'язань, що передбачені Угодою, становить серйозний виклик для української влади та суспільства, оскільки вимагає проведення реформ та реалізації складних політичних, економічних та правових рішень.</a:t>
            </a:r>
            <a:endParaRPr sz="165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Укладення та набрання чинності Угодою про асоціацію.</a:t>
            </a:r>
            <a:endParaRPr/>
          </a:p>
        </p:txBody>
      </p:sp>
      <p:sp>
        <p:nvSpPr>
          <p:cNvPr id="101" name="Google Shape;101;p20"/>
          <p:cNvSpPr txBox="1"/>
          <p:nvPr/>
        </p:nvSpPr>
        <p:spPr>
          <a:xfrm>
            <a:off x="167725" y="1264500"/>
            <a:ext cx="47568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500"/>
              <a:t>Угода про асоціацію між Україною та Європейським Союзом була підписана 27 червня 2014 року в Брюсселі, після чого ратифікована всіма 28 країнами-членами ЄС, а також Україною. Ратифікація Угоди була завершена 11 листопада 2016 року, після чого вона набула чинності з 1 січня 2016 року, але деякі її положення вступили в силу пізніше.</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ru" sz="1500"/>
              <a:t>Укладення та набрання чинності Угодою про асоціацію були важливими етапами в історії взаємин між Україною та ЄС. Угода передбачає поглиблення та розширення співпраці в багатьох галузях, включаючи політичну асоціацію, економічну інтеграцію, взаємні контакти, наукові та технічні взаємини та інші аспекти.</a:t>
            </a:r>
            <a:endParaRPr sz="1500"/>
          </a:p>
        </p:txBody>
      </p:sp>
      <p:pic>
        <p:nvPicPr>
          <p:cNvPr id="102" name="Google Shape;102;p20"/>
          <p:cNvPicPr preferRelativeResize="0"/>
          <p:nvPr/>
        </p:nvPicPr>
        <p:blipFill>
          <a:blip r:embed="rId3">
            <a:alphaModFix/>
          </a:blip>
          <a:stretch>
            <a:fillRect/>
          </a:stretch>
        </p:blipFill>
        <p:spPr>
          <a:xfrm>
            <a:off x="5008400" y="2328175"/>
            <a:ext cx="3914700" cy="2609700"/>
          </a:xfrm>
          <a:prstGeom prst="roundRect">
            <a:avLst>
              <a:gd name="adj" fmla="val 16667"/>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1"/>
          <p:cNvSpPr txBox="1"/>
          <p:nvPr/>
        </p:nvSpPr>
        <p:spPr>
          <a:xfrm>
            <a:off x="298175" y="163075"/>
            <a:ext cx="4472700" cy="44331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sz="2300"/>
              <a:t>Угода є важливим кроком в зміцненні відносин між Україною та ЄС, а також допомагає Україні в здійсненні реформ, необхідних для її європейської інтеграції. У той же час, Угода про асоціацію є також важливим інструментом для зміцнення демократії та прав людини в Україні, а також для підтримки її незалежності та суверенітету.</a:t>
            </a:r>
            <a:endParaRPr sz="2300"/>
          </a:p>
        </p:txBody>
      </p:sp>
      <p:pic>
        <p:nvPicPr>
          <p:cNvPr id="108" name="Google Shape;108;p21"/>
          <p:cNvPicPr preferRelativeResize="0"/>
          <p:nvPr/>
        </p:nvPicPr>
        <p:blipFill>
          <a:blip r:embed="rId4">
            <a:alphaModFix/>
          </a:blip>
          <a:stretch>
            <a:fillRect/>
          </a:stretch>
        </p:blipFill>
        <p:spPr>
          <a:xfrm>
            <a:off x="5510325" y="222275"/>
            <a:ext cx="2999800" cy="4499700"/>
          </a:xfrm>
          <a:prstGeom prst="rect">
            <a:avLst/>
          </a:prstGeom>
          <a:noFill/>
          <a:ln w="76200" cap="flat" cmpd="sng">
            <a:solidFill>
              <a:schemeClr val="accent6"/>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1849600" y="225475"/>
            <a:ext cx="6993000" cy="748200"/>
          </a:xfrm>
          <a:prstGeom prst="rect">
            <a:avLst/>
          </a:prstGeom>
          <a:solidFill>
            <a:schemeClr val="accent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r" rtl="0">
              <a:spcBef>
                <a:spcPts val="0"/>
              </a:spcBef>
              <a:spcAft>
                <a:spcPts val="0"/>
              </a:spcAft>
              <a:buNone/>
            </a:pPr>
            <a:r>
              <a:rPr lang="ru"/>
              <a:t>Тимчасове застосування Угоди про асоціацію.</a:t>
            </a:r>
            <a:endParaRPr/>
          </a:p>
        </p:txBody>
      </p:sp>
      <p:sp>
        <p:nvSpPr>
          <p:cNvPr id="114" name="Google Shape;114;p22"/>
          <p:cNvSpPr txBox="1"/>
          <p:nvPr/>
        </p:nvSpPr>
        <p:spPr>
          <a:xfrm>
            <a:off x="3498875" y="1113500"/>
            <a:ext cx="5143800" cy="386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500"/>
              <a:t>Після ратифікації Угоди про асоціацію Україною, ЄС запропонував тимчасове застосування угоди до повного ратифікування нею всіма державами-членами ЄС. Таке тимчасове застосування передбачене статтею 486 Угоди про асоціацію та забезпечує забезпечення безперервності економічних та торгових відносин між Україною та ЄС до повного ратифікації угоди.</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ru" sz="1500"/>
              <a:t>Тимчасове застосування Угоди про асоціацію розпочалося 1 листопада 2014 року та передбачає застосування значної частини її положень, зокрема у сферах торгівлі та економіки, соціальних питань, прав людини, розвитку суспільства, науки та техніки, культури, освіти та інших.</a:t>
            </a:r>
            <a:endParaRPr sz="1500"/>
          </a:p>
          <a:p>
            <a:pPr marL="0" lvl="0" indent="0" algn="l" rtl="0">
              <a:spcBef>
                <a:spcPts val="0"/>
              </a:spcBef>
              <a:spcAft>
                <a:spcPts val="0"/>
              </a:spcAft>
              <a:buNone/>
            </a:pPr>
            <a:endParaRPr>
              <a:latin typeface="Source Code Pro"/>
              <a:ea typeface="Source Code Pro"/>
              <a:cs typeface="Source Code Pro"/>
              <a:sym typeface="Source Code Pro"/>
            </a:endParaRPr>
          </a:p>
        </p:txBody>
      </p:sp>
      <p:pic>
        <p:nvPicPr>
          <p:cNvPr id="115" name="Google Shape;115;p22"/>
          <p:cNvPicPr preferRelativeResize="0"/>
          <p:nvPr/>
        </p:nvPicPr>
        <p:blipFill>
          <a:blip r:embed="rId3">
            <a:alphaModFix/>
          </a:blip>
          <a:stretch>
            <a:fillRect/>
          </a:stretch>
        </p:blipFill>
        <p:spPr>
          <a:xfrm>
            <a:off x="180350" y="2980600"/>
            <a:ext cx="3194074" cy="199629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3"/>
          <p:cNvSpPr txBox="1"/>
          <p:nvPr/>
        </p:nvSpPr>
        <p:spPr>
          <a:xfrm>
            <a:off x="714300" y="416850"/>
            <a:ext cx="7715400" cy="43098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sz="1600"/>
              <a:t>Під час тимчасового застосування Угоди про асоціацію було запроваджено ряд змін у торгівельній та економічній співпраці між Україною та Європейським Союзом. Зокрема, було знижено або скасовано тарифи на більшість товарів, що ввозяться з України до ЄС, а також було встановлено спільні правила та норми в галузі торгівлі та інвестицій.</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ru" sz="1600"/>
              <a:t>Тимчасове застосування Угоди про асоціацію також має важливе значення з точки зору політичного спрямування України. Це підтверджує європейську спрямованість країни та її бажання розвиватись у відповідності з європейськими стандартами та нормами.</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ru" sz="1600"/>
              <a:t>Тимчасове застосування Угоди про асоціацію дозволяє Україні відкривати свій ринок для європейських товарів та послуг, а також сприяє покращенню інвестиційного клімату в країні. Крім того, це допомагає Україні адаптувати свої законодавчі та регуляторні практики до стандартів та норм ЄС, що забезпечує більшу гармонізацію з європейським правом та нормами.</a:t>
            </a:r>
            <a:endParaRPr sz="1600"/>
          </a:p>
          <a:p>
            <a:pPr marL="0" lvl="0" indent="0" algn="l" rtl="0">
              <a:spcBef>
                <a:spcPts val="0"/>
              </a:spcBef>
              <a:spcAft>
                <a:spcPts val="0"/>
              </a:spcAft>
              <a:buNone/>
            </a:pPr>
            <a:endParaRPr sz="1200">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1986</Words>
  <Application>Microsoft Office PowerPoint</Application>
  <PresentationFormat>Экран (16:9)</PresentationFormat>
  <Paragraphs>77</Paragraphs>
  <Slides>18</Slides>
  <Notes>18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Amatic SC</vt:lpstr>
      <vt:lpstr>Source Code Pro</vt:lpstr>
      <vt:lpstr>Beach Day</vt:lpstr>
      <vt:lpstr>Загальні положення і правовий статус Угоди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vt:lpstr>
      <vt:lpstr>план</vt:lpstr>
      <vt:lpstr>Загальна характеристика і правовий статус Угоди про асоціацію між Україною та Європейським Союзом та Євроатомом.</vt:lpstr>
      <vt:lpstr>Слайд 4</vt:lpstr>
      <vt:lpstr>Слайд 5</vt:lpstr>
      <vt:lpstr>Укладення та набрання чинності Угодою про асоціацію.</vt:lpstr>
      <vt:lpstr>Слайд 7</vt:lpstr>
      <vt:lpstr>Тимчасове застосування Угоди про асоціацію.</vt:lpstr>
      <vt:lpstr>Слайд 9</vt:lpstr>
      <vt:lpstr>Діалог та співробітництво з питань внутрішніх реформ</vt:lpstr>
      <vt:lpstr>Слайд 11</vt:lpstr>
      <vt:lpstr> Розвиток співпраці з питань зовнішньої політики та політики безпеки.</vt:lpstr>
      <vt:lpstr>Слайд 13</vt:lpstr>
      <vt:lpstr>Слайд 14</vt:lpstr>
      <vt:lpstr>Поглиблена та всеосяжна зона вільної торгівлі.</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Загальні положення і правовий статус Угоди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dc:title>
  <cp:lastModifiedBy>Lina</cp:lastModifiedBy>
  <cp:revision>1</cp:revision>
  <dcterms:modified xsi:type="dcterms:W3CDTF">2023-08-15T19:59:10Z</dcterms:modified>
</cp:coreProperties>
</file>