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8" r:id="rId6"/>
    <p:sldId id="260" r:id="rId7"/>
    <p:sldId id="279" r:id="rId8"/>
    <p:sldId id="261" r:id="rId9"/>
    <p:sldId id="280" r:id="rId10"/>
    <p:sldId id="262" r:id="rId11"/>
    <p:sldId id="281" r:id="rId12"/>
    <p:sldId id="282" r:id="rId13"/>
    <p:sldId id="263" r:id="rId14"/>
    <p:sldId id="264" r:id="rId15"/>
    <p:sldId id="283" r:id="rId16"/>
    <p:sldId id="284" r:id="rId17"/>
    <p:sldId id="265" r:id="rId18"/>
    <p:sldId id="295" r:id="rId19"/>
    <p:sldId id="266" r:id="rId20"/>
    <p:sldId id="285" r:id="rId21"/>
    <p:sldId id="267" r:id="rId22"/>
    <p:sldId id="286" r:id="rId23"/>
    <p:sldId id="268" r:id="rId24"/>
    <p:sldId id="287" r:id="rId25"/>
    <p:sldId id="269" r:id="rId26"/>
    <p:sldId id="288" r:id="rId27"/>
    <p:sldId id="270" r:id="rId28"/>
    <p:sldId id="271" r:id="rId29"/>
    <p:sldId id="289" r:id="rId30"/>
    <p:sldId id="272" r:id="rId31"/>
    <p:sldId id="290" r:id="rId32"/>
    <p:sldId id="273" r:id="rId33"/>
    <p:sldId id="274" r:id="rId34"/>
    <p:sldId id="293" r:id="rId35"/>
    <p:sldId id="275" r:id="rId36"/>
    <p:sldId id="292" r:id="rId37"/>
    <p:sldId id="276" r:id="rId38"/>
    <p:sldId id="291" r:id="rId39"/>
    <p:sldId id="277"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7" autoAdjust="0"/>
  </p:normalViewPr>
  <p:slideViewPr>
    <p:cSldViewPr snapToGrid="0">
      <p:cViewPr varScale="1">
        <p:scale>
          <a:sx n="60" d="100"/>
          <a:sy n="60" d="100"/>
        </p:scale>
        <p:origin x="-99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367159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406049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290505-3FA9-4919-8B7E-D1B68750BB1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9619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63670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290505-3FA9-4919-8B7E-D1B68750BB1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39952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340405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110257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73715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275111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22518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169424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31566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6383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822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319685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FE962-5658-4C65-A064-8D2772C315A3}" type="datetimeFigureOut">
              <a:rPr lang="ru-RU" smtClean="0"/>
              <a:pPr/>
              <a:t>17.08.2023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396264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3FE962-5658-4C65-A064-8D2772C315A3}" type="datetimeFigureOut">
              <a:rPr lang="ru-RU" smtClean="0"/>
              <a:pPr/>
              <a:t>17.08.2023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290505-3FA9-4919-8B7E-D1B68750BB1A}" type="slidenum">
              <a:rPr lang="ru-RU" smtClean="0"/>
              <a:pPr/>
              <a:t>‹#›</a:t>
            </a:fld>
            <a:endParaRPr lang="ru-RU"/>
          </a:p>
        </p:txBody>
      </p:sp>
    </p:spTree>
    <p:extLst>
      <p:ext uri="{BB962C8B-B14F-4D97-AF65-F5344CB8AC3E}">
        <p14:creationId xmlns:p14="http://schemas.microsoft.com/office/powerpoint/2010/main" xmlns="" val="4289485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4" y="1773381"/>
            <a:ext cx="11490035" cy="2862322"/>
          </a:xfrm>
          <a:prstGeom prst="rect">
            <a:avLst/>
          </a:prstGeom>
        </p:spPr>
        <p:txBody>
          <a:bodyPr wrap="square">
            <a:spAutoFit/>
          </a:bodyPr>
          <a:lstStyle/>
          <a:p>
            <a:pPr indent="450215" algn="just">
              <a:spcAft>
                <a:spcPts val="0"/>
              </a:spcAft>
            </a:pPr>
            <a:r>
              <a:rPr lang="uk-UA" sz="6000" b="1" dirty="0" smtClean="0">
                <a:effectLst/>
                <a:latin typeface="Times New Roman" panose="02020603050405020304" pitchFamily="18" charset="0"/>
                <a:ea typeface="Times New Roman" panose="02020603050405020304" pitchFamily="18" charset="0"/>
              </a:rPr>
              <a:t>Тема 3. Порядок укладення, виконання та припинення дії міжнародних договорів України</a:t>
            </a:r>
            <a:endParaRPr lang="ru-RU" sz="6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70865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18897" y="3072348"/>
            <a:ext cx="10773103" cy="3785652"/>
          </a:xfrm>
          <a:prstGeom prst="rect">
            <a:avLst/>
          </a:prstGeom>
        </p:spPr>
        <p:txBody>
          <a:bodyPr wrap="square">
            <a:spAutoFit/>
          </a:bodyPr>
          <a:lstStyle/>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На процес утворення норм права договорів впливають постанови міжнародних організацій, утому числі резолюції Генеральної Асамблеї ООН.</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Вагоме місце в регулюванні укладання та реалізації міжнародного договору належить національному праву. Зазвичай ці питання регулюються конституційним правом держав та спеціальними законами або постановами відповідних органів.</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Конституція України визначає місце міжнародних договорів у національному законодавстві України (ст. 9 Конституції України). Закон України «Про дію міжнародних договорів на території України» від 10 грудня 1991 р. регулює застосування міжнародних договорів на території України. Порядок укладання, виконання та денонсації міжнародних договорів України встановлює Закон України «Про міжнародні договори України» від 22 грудня 1993 р. Цей Закон застосовується до всіх договорів України – міждержавних, міжурядових і міжвідомчих, регульованих нормами міжнародного права, незалежно від їх форми і найменування</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pic>
        <p:nvPicPr>
          <p:cNvPr id="16386" name="Picture 2" descr="Генасамблея ООН засудила псевдореферендуми на захоплених територіях України"/>
          <p:cNvPicPr>
            <a:picLocks noChangeAspect="1" noChangeArrowheads="1"/>
          </p:cNvPicPr>
          <p:nvPr/>
        </p:nvPicPr>
        <p:blipFill>
          <a:blip r:embed="rId2" cstate="print"/>
          <a:srcRect/>
          <a:stretch>
            <a:fillRect/>
          </a:stretch>
        </p:blipFill>
        <p:spPr bwMode="auto">
          <a:xfrm rot="153601">
            <a:off x="6482803" y="390384"/>
            <a:ext cx="4679183" cy="2673820"/>
          </a:xfrm>
          <a:prstGeom prst="rect">
            <a:avLst/>
          </a:prstGeom>
          <a:ln>
            <a:noFill/>
          </a:ln>
          <a:effectLst>
            <a:outerShdw blurRad="292100" dist="139700" dir="2700000" algn="tl" rotWithShape="0">
              <a:srgbClr val="333333">
                <a:alpha val="65000"/>
              </a:srgbClr>
            </a:outerShdw>
          </a:effectLst>
        </p:spPr>
      </p:pic>
      <p:pic>
        <p:nvPicPr>
          <p:cNvPr id="16388" name="Picture 4" descr="Тест: як добре ти знаєш Конституцію? - Обираєш ТИ!"/>
          <p:cNvPicPr>
            <a:picLocks noChangeAspect="1" noChangeArrowheads="1"/>
          </p:cNvPicPr>
          <p:nvPr/>
        </p:nvPicPr>
        <p:blipFill>
          <a:blip r:embed="rId3" cstate="print"/>
          <a:srcRect l="25817" t="2987" r="19310"/>
          <a:stretch>
            <a:fillRect/>
          </a:stretch>
        </p:blipFill>
        <p:spPr bwMode="auto">
          <a:xfrm>
            <a:off x="2273310" y="273946"/>
            <a:ext cx="3449573" cy="2732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645359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69724" y="286964"/>
            <a:ext cx="5894074" cy="6232475"/>
          </a:xfrm>
          <a:prstGeom prst="rect">
            <a:avLst/>
          </a:prstGeom>
        </p:spPr>
        <p:txBody>
          <a:bodyPr wrap="square">
            <a:spAutoFit/>
          </a:bodyPr>
          <a:lstStyle/>
          <a:p>
            <a:pPr>
              <a:spcAft>
                <a:spcPts val="0"/>
              </a:spcAft>
            </a:pPr>
            <a:r>
              <a:rPr lang="uk-UA" sz="2100" b="1" u="sng" dirty="0" smtClean="0">
                <a:solidFill>
                  <a:srgbClr val="000000"/>
                </a:solidFill>
                <a:effectLst/>
                <a:latin typeface="Times New Roman" panose="02020603050405020304" pitchFamily="18" charset="0"/>
                <a:ea typeface="Times New Roman" panose="02020603050405020304" pitchFamily="18" charset="0"/>
              </a:rPr>
              <a:t>Суб'єктами </a:t>
            </a:r>
            <a:r>
              <a:rPr lang="uk-UA" sz="2100" b="1" u="sng" dirty="0" smtClean="0">
                <a:solidFill>
                  <a:srgbClr val="000000"/>
                </a:solidFill>
                <a:effectLst/>
                <a:latin typeface="Times New Roman" panose="02020603050405020304" pitchFamily="18" charset="0"/>
                <a:ea typeface="Times New Roman" panose="02020603050405020304" pitchFamily="18" charset="0"/>
              </a:rPr>
              <a:t>права міжнародних договорів</a:t>
            </a:r>
            <a:r>
              <a:rPr lang="uk-UA" sz="2100" dirty="0" smtClean="0">
                <a:solidFill>
                  <a:srgbClr val="000000"/>
                </a:solidFill>
                <a:effectLst/>
                <a:latin typeface="Times New Roman" panose="02020603050405020304" pitchFamily="18" charset="0"/>
                <a:ea typeface="Times New Roman" panose="02020603050405020304" pitchFamily="18" charset="0"/>
              </a:rPr>
              <a:t> на підставі Віденської конвенції про право міжнародних договорів 1969 р. встановлено держави (ст. 1), а відповідно до Віденської конвенції про право міжнародних договорів між державами і міжнародними організаціями або між міжнародними організаціями 1986 р. - міжнародні міжурядові організації (ст. 1).</a:t>
            </a:r>
            <a:endParaRPr lang="ru-RU" sz="2100" dirty="0" smtClean="0">
              <a:effectLst/>
              <a:latin typeface="Times New Roman" panose="02020603050405020304" pitchFamily="18" charset="0"/>
              <a:ea typeface="Times New Roman" panose="02020603050405020304" pitchFamily="18" charset="0"/>
            </a:endParaRPr>
          </a:p>
          <a:p>
            <a:pPr>
              <a:spcAft>
                <a:spcPts val="0"/>
              </a:spcAft>
            </a:pPr>
            <a:r>
              <a:rPr lang="uk-UA" sz="2100" dirty="0" smtClean="0">
                <a:solidFill>
                  <a:srgbClr val="000000"/>
                </a:solidFill>
                <a:effectLst/>
                <a:latin typeface="Times New Roman" panose="02020603050405020304" pitchFamily="18" charset="0"/>
                <a:ea typeface="Times New Roman" panose="02020603050405020304" pitchFamily="18" charset="0"/>
              </a:rPr>
              <a:t>Щодо інших суб’єктів міжнародного права, то згідно зі ст. З Віденської конвенції 1969 р. її норми мають застосовуватися тільки у відносинах держав між собою в міжнародних договорах, учасниками яких є й інші суб'єкти міжнародного права. Однак це положення не стосується юридичної сили таких змішаних угод у цілому.</a:t>
            </a:r>
            <a:endParaRPr lang="ru-RU" sz="2100" dirty="0" smtClean="0">
              <a:effectLst/>
              <a:latin typeface="Times New Roman" panose="02020603050405020304" pitchFamily="18" charset="0"/>
              <a:ea typeface="Times New Roman" panose="02020603050405020304" pitchFamily="18" charset="0"/>
            </a:endParaRPr>
          </a:p>
          <a:p>
            <a:pPr>
              <a:spcAft>
                <a:spcPts val="0"/>
              </a:spcAft>
            </a:pPr>
            <a:r>
              <a:rPr lang="uk-UA" sz="2100" b="1" u="sng" dirty="0" smtClean="0">
                <a:solidFill>
                  <a:srgbClr val="000000"/>
                </a:solidFill>
                <a:effectLst/>
                <a:latin typeface="Times New Roman" panose="02020603050405020304" pitchFamily="18" charset="0"/>
                <a:ea typeface="Times New Roman" panose="02020603050405020304" pitchFamily="18" charset="0"/>
              </a:rPr>
              <a:t>Функцією права міжнародного договору</a:t>
            </a:r>
            <a:r>
              <a:rPr lang="uk-UA" sz="2100" dirty="0" smtClean="0">
                <a:solidFill>
                  <a:srgbClr val="000000"/>
                </a:solidFill>
                <a:effectLst/>
                <a:latin typeface="Times New Roman" panose="02020603050405020304" pitchFamily="18" charset="0"/>
                <a:ea typeface="Times New Roman" panose="02020603050405020304" pitchFamily="18" charset="0"/>
              </a:rPr>
              <a:t> є регулювання процесу укладання, дії та припинення дії міжнародних договорів.</a:t>
            </a:r>
            <a:endParaRPr lang="ru-RU" sz="2100" dirty="0">
              <a:effectLst/>
              <a:latin typeface="Times New Roman" panose="02020603050405020304" pitchFamily="18" charset="0"/>
              <a:ea typeface="Times New Roman" panose="02020603050405020304" pitchFamily="18" charset="0"/>
            </a:endParaRPr>
          </a:p>
        </p:txBody>
      </p:sp>
      <p:pic>
        <p:nvPicPr>
          <p:cNvPr id="44038" name="Picture 6" descr="ПРО АРБІТРАЖНЕ ЗАСТЕРЕЖЕННЯ ТА МІЖНАРОДНИЙ АРБІТРАЖ 2023 | Адвокат у Києві"/>
          <p:cNvPicPr>
            <a:picLocks noChangeAspect="1" noChangeArrowheads="1"/>
          </p:cNvPicPr>
          <p:nvPr/>
        </p:nvPicPr>
        <p:blipFill>
          <a:blip r:embed="rId2" cstate="print"/>
          <a:srcRect b="14438"/>
          <a:stretch>
            <a:fillRect/>
          </a:stretch>
        </p:blipFill>
        <p:spPr bwMode="auto">
          <a:xfrm>
            <a:off x="0" y="0"/>
            <a:ext cx="5990897"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64535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3891" y="0"/>
            <a:ext cx="11998036" cy="707886"/>
          </a:xfrm>
          <a:prstGeom prst="rect">
            <a:avLst/>
          </a:prstGeom>
        </p:spPr>
        <p:txBody>
          <a:bodyPr wrap="square">
            <a:spAutoFit/>
          </a:bodyPr>
          <a:lstStyle/>
          <a:p>
            <a:pPr indent="450215" algn="ctr">
              <a:spcAft>
                <a:spcPts val="0"/>
              </a:spcAft>
            </a:pPr>
            <a:r>
              <a:rPr lang="uk-UA" sz="2000" b="1" dirty="0" smtClean="0">
                <a:effectLst/>
                <a:latin typeface="Times New Roman" panose="02020603050405020304" pitchFamily="18" charset="0"/>
                <a:ea typeface="Times New Roman" panose="02020603050405020304" pitchFamily="18" charset="0"/>
              </a:rPr>
              <a:t>2. Поняття міжнародного договору, його структура та форма. Класифікація міжнародних договорів. </a:t>
            </a:r>
          </a:p>
        </p:txBody>
      </p:sp>
      <p:sp>
        <p:nvSpPr>
          <p:cNvPr id="3" name="Прямоугольник 2"/>
          <p:cNvSpPr/>
          <p:nvPr/>
        </p:nvSpPr>
        <p:spPr>
          <a:xfrm>
            <a:off x="4619296" y="639966"/>
            <a:ext cx="7572703" cy="6186309"/>
          </a:xfrm>
          <a:prstGeom prst="rect">
            <a:avLst/>
          </a:prstGeom>
        </p:spPr>
        <p:txBody>
          <a:bodyPr wrap="square">
            <a:spAutoFit/>
          </a:bodyPr>
          <a:lstStyle/>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Віденські конвенції 1969 та 1986 рр. визначають </a:t>
            </a:r>
            <a:r>
              <a:rPr lang="uk-UA" b="1" u="sng" dirty="0" smtClean="0">
                <a:solidFill>
                  <a:srgbClr val="000000"/>
                </a:solidFill>
                <a:latin typeface="Times New Roman" panose="02020603050405020304" pitchFamily="18" charset="0"/>
                <a:ea typeface="Times New Roman" panose="02020603050405020304" pitchFamily="18" charset="0"/>
              </a:rPr>
              <a:t>міжнародний договір</a:t>
            </a:r>
            <a:r>
              <a:rPr lang="uk-UA" dirty="0" smtClean="0">
                <a:solidFill>
                  <a:srgbClr val="000000"/>
                </a:solidFill>
                <a:latin typeface="Times New Roman" panose="02020603050405020304" pitchFamily="18" charset="0"/>
                <a:ea typeface="Times New Roman" panose="02020603050405020304" pitchFamily="18" charset="0"/>
              </a:rPr>
              <a:t> як угоду між державами в письмовій формі, регульовану міжнародним правом, незалежно від того, міститься така угода в одному документі, у двох або кількох зв’язаних між собою документах, а також незалежно від її конкретного найменування (ст. 2).</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Міжнародні угоди можна </a:t>
            </a:r>
            <a:r>
              <a:rPr lang="uk-UA" b="1" u="sng" dirty="0" smtClean="0">
                <a:solidFill>
                  <a:srgbClr val="000000"/>
                </a:solidFill>
                <a:latin typeface="Times New Roman" panose="02020603050405020304" pitchFamily="18" charset="0"/>
                <a:ea typeface="Times New Roman" panose="02020603050405020304" pitchFamily="18" charset="0"/>
              </a:rPr>
              <a:t>класифікувати</a:t>
            </a:r>
            <a:r>
              <a:rPr lang="uk-UA" dirty="0" smtClean="0">
                <a:solidFill>
                  <a:srgbClr val="000000"/>
                </a:solidFill>
                <a:latin typeface="Times New Roman" panose="02020603050405020304" pitchFamily="18" charset="0"/>
                <a:ea typeface="Times New Roman" panose="02020603050405020304" pitchFamily="18" charset="0"/>
              </a:rPr>
              <a:t> за різними критеріями, а саме:</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 </a:t>
            </a:r>
            <a:r>
              <a:rPr lang="uk-UA" b="1" u="sng" dirty="0" smtClean="0">
                <a:solidFill>
                  <a:srgbClr val="000000"/>
                </a:solidFill>
                <a:latin typeface="Times New Roman" panose="02020603050405020304" pitchFamily="18" charset="0"/>
                <a:ea typeface="Times New Roman" panose="02020603050405020304" pitchFamily="18" charset="0"/>
              </a:rPr>
              <a:t>за сферою суспільних відносин</a:t>
            </a:r>
            <a:r>
              <a:rPr lang="uk-UA" dirty="0" smtClean="0">
                <a:solidFill>
                  <a:srgbClr val="000000"/>
                </a:solidFill>
                <a:latin typeface="Times New Roman" panose="02020603050405020304" pitchFamily="18" charset="0"/>
                <a:ea typeface="Times New Roman" panose="02020603050405020304" pitchFamily="18" charset="0"/>
              </a:rPr>
              <a:t> – угоди з політичних питань, з питань науки і культури, з правових, економічних, адміністративних-правових питань тощо.</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 </a:t>
            </a:r>
            <a:r>
              <a:rPr lang="uk-UA" b="1" u="sng" dirty="0" smtClean="0">
                <a:solidFill>
                  <a:srgbClr val="000000"/>
                </a:solidFill>
                <a:latin typeface="Times New Roman" panose="02020603050405020304" pitchFamily="18" charset="0"/>
                <a:ea typeface="Times New Roman" panose="02020603050405020304" pitchFamily="18" charset="0"/>
              </a:rPr>
              <a:t>за суб’єктами, які укладають міжнародні угоди</a:t>
            </a:r>
            <a:r>
              <a:rPr lang="uk-UA" dirty="0" smtClean="0">
                <a:solidFill>
                  <a:srgbClr val="000000"/>
                </a:solidFill>
                <a:latin typeface="Times New Roman" panose="02020603050405020304" pitchFamily="18" charset="0"/>
                <a:ea typeface="Times New Roman" panose="02020603050405020304" pitchFamily="18" charset="0"/>
              </a:rPr>
              <a:t> – міждержавні угоди, міждержавні з участю міжнародних організацій, міжурядові, міжвідомчі.</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 </a:t>
            </a:r>
            <a:r>
              <a:rPr lang="uk-UA" b="1" u="sng" dirty="0" smtClean="0">
                <a:solidFill>
                  <a:srgbClr val="000000"/>
                </a:solidFill>
                <a:latin typeface="Times New Roman" panose="02020603050405020304" pitchFamily="18" charset="0"/>
                <a:ea typeface="Times New Roman" panose="02020603050405020304" pitchFamily="18" charset="0"/>
              </a:rPr>
              <a:t>за кількістю суб’єктів</a:t>
            </a:r>
            <a:r>
              <a:rPr lang="uk-UA" dirty="0" smtClean="0">
                <a:solidFill>
                  <a:srgbClr val="000000"/>
                </a:solidFill>
                <a:latin typeface="Times New Roman" panose="02020603050405020304" pitchFamily="18" charset="0"/>
                <a:ea typeface="Times New Roman" panose="02020603050405020304" pitchFamily="18" charset="0"/>
              </a:rPr>
              <a:t> – багатосторонні, двосторонні.</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 </a:t>
            </a:r>
            <a:r>
              <a:rPr lang="uk-UA" b="1" u="sng" dirty="0" smtClean="0">
                <a:solidFill>
                  <a:srgbClr val="000000"/>
                </a:solidFill>
                <a:latin typeface="Times New Roman" panose="02020603050405020304" pitchFamily="18" charset="0"/>
                <a:ea typeface="Times New Roman" panose="02020603050405020304" pitchFamily="18" charset="0"/>
              </a:rPr>
              <a:t>за формою</a:t>
            </a:r>
            <a:r>
              <a:rPr lang="uk-UA" dirty="0" smtClean="0">
                <a:solidFill>
                  <a:srgbClr val="000000"/>
                </a:solidFill>
                <a:latin typeface="Times New Roman" panose="02020603050405020304" pitchFamily="18" charset="0"/>
                <a:ea typeface="Times New Roman" panose="02020603050405020304" pitchFamily="18" charset="0"/>
              </a:rPr>
              <a:t> – письмові та усні, при цьому форма не впливає на його обов’язкову силу, хоча все більше переважає письмова форма. Усні угоди прийнято називати </a:t>
            </a:r>
            <a:r>
              <a:rPr lang="uk-UA" dirty="0" err="1" smtClean="0">
                <a:solidFill>
                  <a:srgbClr val="000000"/>
                </a:solidFill>
                <a:latin typeface="Times New Roman" panose="02020603050405020304" pitchFamily="18" charset="0"/>
                <a:ea typeface="Times New Roman" panose="02020603050405020304" pitchFamily="18" charset="0"/>
              </a:rPr>
              <a:t>“джентльменськими”</a:t>
            </a:r>
            <a:r>
              <a:rPr lang="uk-UA" dirty="0" smtClean="0">
                <a:solidFill>
                  <a:srgbClr val="000000"/>
                </a:solidFill>
                <a:latin typeface="Times New Roman" panose="02020603050405020304" pitchFamily="18" charset="0"/>
                <a:ea typeface="Times New Roman" panose="02020603050405020304" pitchFamily="18" charset="0"/>
              </a:rPr>
              <a:t>. Віденська конвенція про право міжнародних договорів не застосовується до договорів в усній формі.</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 </a:t>
            </a:r>
            <a:r>
              <a:rPr lang="uk-UA" b="1" u="sng" dirty="0" smtClean="0">
                <a:solidFill>
                  <a:srgbClr val="000000"/>
                </a:solidFill>
                <a:latin typeface="Times New Roman" panose="02020603050405020304" pitchFamily="18" charset="0"/>
                <a:ea typeface="Times New Roman" panose="02020603050405020304" pitchFamily="18" charset="0"/>
              </a:rPr>
              <a:t>за можливістю приєднання до договору</a:t>
            </a:r>
            <a:r>
              <a:rPr lang="uk-UA" dirty="0" smtClean="0">
                <a:solidFill>
                  <a:srgbClr val="000000"/>
                </a:solidFill>
                <a:latin typeface="Times New Roman" panose="02020603050405020304" pitchFamily="18" charset="0"/>
                <a:ea typeface="Times New Roman" panose="02020603050405020304" pitchFamily="18" charset="0"/>
              </a:rPr>
              <a:t> – якщо до міжнародного договору мають можливість приєднатися всі зацікавлені держави, він зветься </a:t>
            </a:r>
            <a:r>
              <a:rPr lang="uk-UA" b="1" u="sng" dirty="0" smtClean="0">
                <a:solidFill>
                  <a:srgbClr val="000000"/>
                </a:solidFill>
                <a:latin typeface="Times New Roman" panose="02020603050405020304" pitchFamily="18" charset="0"/>
                <a:ea typeface="Times New Roman" panose="02020603050405020304" pitchFamily="18" charset="0"/>
              </a:rPr>
              <a:t>відкритим</a:t>
            </a:r>
            <a:r>
              <a:rPr lang="uk-UA" dirty="0" smtClean="0">
                <a:solidFill>
                  <a:srgbClr val="000000"/>
                </a:solidFill>
                <a:latin typeface="Times New Roman" panose="02020603050405020304" pitchFamily="18" charset="0"/>
                <a:ea typeface="Times New Roman" panose="02020603050405020304" pitchFamily="18" charset="0"/>
              </a:rPr>
              <a:t>, якщо до договору можна приєднатися тільки за згодою його учасників – </a:t>
            </a:r>
            <a:r>
              <a:rPr lang="uk-UA" b="1" u="sng" dirty="0" smtClean="0">
                <a:solidFill>
                  <a:srgbClr val="000000"/>
                </a:solidFill>
                <a:latin typeface="Times New Roman" panose="02020603050405020304" pitchFamily="18" charset="0"/>
                <a:ea typeface="Times New Roman" panose="02020603050405020304" pitchFamily="18" charset="0"/>
              </a:rPr>
              <a:t>напіввідкритий договір</a:t>
            </a:r>
            <a:r>
              <a:rPr lang="uk-UA" dirty="0" smtClean="0">
                <a:solidFill>
                  <a:srgbClr val="000000"/>
                </a:solidFill>
                <a:latin typeface="Times New Roman" panose="02020603050405020304" pitchFamily="18" charset="0"/>
                <a:ea typeface="Times New Roman" panose="02020603050405020304" pitchFamily="18" charset="0"/>
              </a:rPr>
              <a:t>, у договорі беруть участь тільки держави, що його уклали – </a:t>
            </a:r>
            <a:r>
              <a:rPr lang="uk-UA" b="1" u="sng" dirty="0" smtClean="0">
                <a:solidFill>
                  <a:srgbClr val="000000"/>
                </a:solidFill>
                <a:latin typeface="Times New Roman" panose="02020603050405020304" pitchFamily="18" charset="0"/>
                <a:ea typeface="Times New Roman" panose="02020603050405020304" pitchFamily="18" charset="0"/>
              </a:rPr>
              <a:t>закритий договір</a:t>
            </a:r>
            <a:r>
              <a:rPr lang="uk-UA" dirty="0" smtClean="0">
                <a:solidFill>
                  <a:srgbClr val="000000"/>
                </a:solidFill>
                <a:latin typeface="Times New Roman" panose="02020603050405020304" pitchFamily="18" charset="0"/>
                <a:ea typeface="Times New Roman" panose="02020603050405020304" pitchFamily="18" charset="0"/>
              </a:rPr>
              <a:t>.</a:t>
            </a:r>
            <a:endParaRPr lang="ru-RU" dirty="0" smtClean="0">
              <a:latin typeface="Times New Roman" panose="02020603050405020304" pitchFamily="18" charset="0"/>
              <a:ea typeface="Times New Roman" panose="02020603050405020304" pitchFamily="18" charset="0"/>
            </a:endParaRPr>
          </a:p>
        </p:txBody>
      </p:sp>
      <p:sp>
        <p:nvSpPr>
          <p:cNvPr id="45058" name="AutoShape 2" descr="Міжнародний договір added a new photo. - Міжнародний догові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45062" name="Picture 6" descr="Міжнародна співпраця (міжнародні договори) | Хмельницький Університет  Управління та Права імені Леоніда Юзькова"/>
          <p:cNvPicPr>
            <a:picLocks noChangeAspect="1" noChangeArrowheads="1"/>
          </p:cNvPicPr>
          <p:nvPr/>
        </p:nvPicPr>
        <p:blipFill>
          <a:blip r:embed="rId2" cstate="print"/>
          <a:srcRect/>
          <a:stretch>
            <a:fillRect/>
          </a:stretch>
        </p:blipFill>
        <p:spPr bwMode="auto">
          <a:xfrm rot="582873">
            <a:off x="609142" y="3907113"/>
            <a:ext cx="3810000" cy="2506415"/>
          </a:xfrm>
          <a:prstGeom prst="rect">
            <a:avLst/>
          </a:prstGeom>
          <a:ln>
            <a:noFill/>
          </a:ln>
          <a:effectLst>
            <a:outerShdw blurRad="292100" dist="139700" dir="2700000" algn="tl" rotWithShape="0">
              <a:srgbClr val="333333">
                <a:alpha val="65000"/>
              </a:srgbClr>
            </a:outerShdw>
          </a:effectLst>
        </p:spPr>
      </p:pic>
      <p:pic>
        <p:nvPicPr>
          <p:cNvPr id="45060" name="Picture 4" descr="Затверджено порядок визнання Україною міжнародних санкцій"/>
          <p:cNvPicPr>
            <a:picLocks noChangeAspect="1" noChangeArrowheads="1"/>
          </p:cNvPicPr>
          <p:nvPr/>
        </p:nvPicPr>
        <p:blipFill>
          <a:blip r:embed="rId3" cstate="print"/>
          <a:srcRect/>
          <a:stretch>
            <a:fillRect/>
          </a:stretch>
        </p:blipFill>
        <p:spPr bwMode="auto">
          <a:xfrm rot="20978173">
            <a:off x="912320" y="961698"/>
            <a:ext cx="3264285" cy="2680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4638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878317" y="0"/>
            <a:ext cx="8313682" cy="6955750"/>
          </a:xfrm>
          <a:prstGeom prst="rect">
            <a:avLst/>
          </a:prstGeom>
        </p:spPr>
        <p:txBody>
          <a:bodyPr wrap="square">
            <a:spAutoFit/>
          </a:bodyPr>
          <a:lstStyle/>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Назви </a:t>
            </a:r>
            <a:r>
              <a:rPr lang="uk-UA" b="1" u="sng" dirty="0" smtClean="0">
                <a:solidFill>
                  <a:srgbClr val="000000"/>
                </a:solidFill>
                <a:effectLst/>
                <a:latin typeface="Times New Roman" panose="02020603050405020304" pitchFamily="18" charset="0"/>
                <a:ea typeface="Times New Roman" panose="02020603050405020304" pitchFamily="18" charset="0"/>
              </a:rPr>
              <a:t>договорів</a:t>
            </a:r>
            <a:r>
              <a:rPr lang="uk-UA" dirty="0" smtClean="0">
                <a:solidFill>
                  <a:srgbClr val="000000"/>
                </a:solidFill>
                <a:effectLst/>
                <a:latin typeface="Times New Roman" panose="02020603050405020304" pitchFamily="18" charset="0"/>
                <a:ea typeface="Times New Roman" panose="02020603050405020304" pitchFamily="18" charset="0"/>
              </a:rPr>
              <a:t> не мають загальновизнаної класифікації. Проте із практики можна вивести деякі загальні поняття.</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Пакт</a:t>
            </a:r>
            <a:r>
              <a:rPr lang="uk-UA" dirty="0" smtClean="0">
                <a:solidFill>
                  <a:srgbClr val="000000"/>
                </a:solidFill>
                <a:effectLst/>
                <a:latin typeface="Times New Roman" panose="02020603050405020304" pitchFamily="18" charset="0"/>
                <a:ea typeface="Times New Roman" panose="02020603050405020304" pitchFamily="18" charset="0"/>
              </a:rPr>
              <a:t> – договір із найважливіших політичних питань.</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Договір</a:t>
            </a:r>
            <a:r>
              <a:rPr lang="uk-UA" dirty="0" smtClean="0">
                <a:solidFill>
                  <a:srgbClr val="000000"/>
                </a:solidFill>
                <a:effectLst/>
                <a:latin typeface="Times New Roman" panose="02020603050405020304" pitchFamily="18" charset="0"/>
                <a:ea typeface="Times New Roman" panose="02020603050405020304" pitchFamily="18" charset="0"/>
              </a:rPr>
              <a:t> – основоположний акт із найістотніших питань міжнародних зносин.</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Угода</a:t>
            </a:r>
            <a:r>
              <a:rPr lang="uk-UA" dirty="0" smtClean="0">
                <a:solidFill>
                  <a:srgbClr val="000000"/>
                </a:solidFill>
                <a:effectLst/>
                <a:latin typeface="Times New Roman" panose="02020603050405020304" pitchFamily="18" charset="0"/>
                <a:ea typeface="Times New Roman" panose="02020603050405020304" pitchFamily="18" charset="0"/>
              </a:rPr>
              <a:t> – договір між державами з конкретних питань, здебільшого менш важливих, ніж договір.</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Конвенція</a:t>
            </a:r>
            <a:r>
              <a:rPr lang="uk-UA" dirty="0" smtClean="0">
                <a:solidFill>
                  <a:srgbClr val="000000"/>
                </a:solidFill>
                <a:effectLst/>
                <a:latin typeface="Times New Roman" panose="02020603050405020304" pitchFamily="18" charset="0"/>
                <a:ea typeface="Times New Roman" panose="02020603050405020304" pitchFamily="18" charset="0"/>
              </a:rPr>
              <a:t> – угода зі спеціальних міжнародних питань економічного, технічного, гуманітарного та військового характеру.</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Статут</a:t>
            </a:r>
            <a:r>
              <a:rPr lang="uk-UA" dirty="0" smtClean="0">
                <a:solidFill>
                  <a:srgbClr val="000000"/>
                </a:solidFill>
                <a:effectLst/>
                <a:latin typeface="Times New Roman" panose="02020603050405020304" pitchFamily="18" charset="0"/>
                <a:ea typeface="Times New Roman" panose="02020603050405020304" pitchFamily="18" charset="0"/>
              </a:rPr>
              <a:t> – договір, який визначає цілі, структуру й функції міжнародної організації.</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err="1" smtClean="0">
                <a:solidFill>
                  <a:srgbClr val="000000"/>
                </a:solidFill>
                <a:effectLst/>
                <a:latin typeface="Times New Roman" panose="02020603050405020304" pitchFamily="18" charset="0"/>
                <a:ea typeface="Times New Roman" panose="02020603050405020304" pitchFamily="18" charset="0"/>
              </a:rPr>
              <a:t>Modus</a:t>
            </a:r>
            <a:r>
              <a:rPr lang="uk-UA" b="1" u="sng" dirty="0" smtClean="0">
                <a:solidFill>
                  <a:srgbClr val="000000"/>
                </a:solidFill>
                <a:effectLst/>
                <a:latin typeface="Times New Roman" panose="02020603050405020304" pitchFamily="18" charset="0"/>
                <a:ea typeface="Times New Roman" panose="02020603050405020304" pitchFamily="18" charset="0"/>
              </a:rPr>
              <a:t> </a:t>
            </a:r>
            <a:r>
              <a:rPr lang="uk-UA" b="1" u="sng" dirty="0" err="1" smtClean="0">
                <a:solidFill>
                  <a:srgbClr val="000000"/>
                </a:solidFill>
                <a:effectLst/>
                <a:latin typeface="Times New Roman" panose="02020603050405020304" pitchFamily="18" charset="0"/>
                <a:ea typeface="Times New Roman" panose="02020603050405020304" pitchFamily="18" charset="0"/>
              </a:rPr>
              <a:t>vivendi</a:t>
            </a:r>
            <a:r>
              <a:rPr lang="uk-UA" dirty="0" smtClean="0">
                <a:solidFill>
                  <a:srgbClr val="000000"/>
                </a:solidFill>
                <a:effectLst/>
                <a:latin typeface="Times New Roman" panose="02020603050405020304" pitchFamily="18" charset="0"/>
                <a:ea typeface="Times New Roman" panose="02020603050405020304" pitchFamily="18" charset="0"/>
              </a:rPr>
              <a:t> — тимчасова угода з питань, що вимагають негайного врегулювання.</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Обмін нотами</a:t>
            </a:r>
            <a:r>
              <a:rPr lang="uk-UA" dirty="0" smtClean="0">
                <a:solidFill>
                  <a:srgbClr val="000000"/>
                </a:solidFill>
                <a:effectLst/>
                <a:latin typeface="Times New Roman" panose="02020603050405020304" pitchFamily="18" charset="0"/>
                <a:ea typeface="Times New Roman" panose="02020603050405020304" pitchFamily="18" charset="0"/>
              </a:rPr>
              <a:t> – своєрідна форма укладання угоди з політичних, а надто дипломатичних та культурних питань.</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Протокол</a:t>
            </a:r>
            <a:r>
              <a:rPr lang="uk-UA" dirty="0" smtClean="0">
                <a:solidFill>
                  <a:srgbClr val="000000"/>
                </a:solidFill>
                <a:effectLst/>
                <a:latin typeface="Times New Roman" panose="02020603050405020304" pitchFamily="18" charset="0"/>
                <a:ea typeface="Times New Roman" panose="02020603050405020304" pitchFamily="18" charset="0"/>
              </a:rPr>
              <a:t> – угода, що укладається з питань менш </a:t>
            </a:r>
          </a:p>
          <a:p>
            <a:pPr>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важливих, ніж договір, угода і конвенція.</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Регламент</a:t>
            </a:r>
            <a:r>
              <a:rPr lang="uk-UA" dirty="0" smtClean="0">
                <a:solidFill>
                  <a:srgbClr val="000000"/>
                </a:solidFill>
                <a:effectLst/>
                <a:latin typeface="Times New Roman" panose="02020603050405020304" pitchFamily="18" charset="0"/>
                <a:ea typeface="Times New Roman" panose="02020603050405020304" pitchFamily="18" charset="0"/>
              </a:rPr>
              <a:t> – додаткова, угода до багатостороннього договору.</a:t>
            </a:r>
            <a:endParaRPr lang="ru-RU" dirty="0" smtClean="0">
              <a:effectLst/>
              <a:latin typeface="Times New Roman" panose="02020603050405020304" pitchFamily="18" charset="0"/>
              <a:ea typeface="Times New Roman" panose="02020603050405020304" pitchFamily="18" charset="0"/>
            </a:endParaRPr>
          </a:p>
          <a:p>
            <a:pPr>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Структура договору становить єдину систему взаємопов’язаних норм. Зазвичай </a:t>
            </a:r>
            <a:r>
              <a:rPr lang="uk-UA" b="1" u="sng" dirty="0" smtClean="0">
                <a:solidFill>
                  <a:srgbClr val="000000"/>
                </a:solidFill>
                <a:effectLst/>
                <a:latin typeface="Times New Roman" panose="02020603050405020304" pitchFamily="18" charset="0"/>
                <a:ea typeface="Times New Roman" panose="02020603050405020304" pitchFamily="18" charset="0"/>
              </a:rPr>
              <a:t>структура договору</a:t>
            </a:r>
            <a:r>
              <a:rPr lang="uk-UA" dirty="0" smtClean="0">
                <a:solidFill>
                  <a:srgbClr val="000000"/>
                </a:solidFill>
                <a:effectLst/>
                <a:latin typeface="Times New Roman" panose="02020603050405020304" pitchFamily="18" charset="0"/>
                <a:ea typeface="Times New Roman" panose="02020603050405020304" pitchFamily="18" charset="0"/>
              </a:rPr>
              <a:t> складається з трьох головних елементів: </a:t>
            </a:r>
            <a:r>
              <a:rPr lang="uk-UA" b="1" u="sng" dirty="0" smtClean="0">
                <a:solidFill>
                  <a:srgbClr val="000000"/>
                </a:solidFill>
                <a:effectLst/>
                <a:latin typeface="Times New Roman" panose="02020603050405020304" pitchFamily="18" charset="0"/>
                <a:ea typeface="Times New Roman" panose="02020603050405020304" pitchFamily="18" charset="0"/>
              </a:rPr>
              <a:t>преамбули</a:t>
            </a:r>
            <a:r>
              <a:rPr lang="uk-UA" dirty="0" smtClean="0">
                <a:solidFill>
                  <a:srgbClr val="000000"/>
                </a:solidFill>
                <a:effectLst/>
                <a:latin typeface="Times New Roman" panose="02020603050405020304" pitchFamily="18" charset="0"/>
                <a:ea typeface="Times New Roman" panose="02020603050405020304" pitchFamily="18" charset="0"/>
              </a:rPr>
              <a:t> (вступ) – вказує на мотиви, цілі та принципи укладення договору; </a:t>
            </a:r>
            <a:r>
              <a:rPr lang="uk-UA" b="1" u="sng" dirty="0" smtClean="0">
                <a:solidFill>
                  <a:srgbClr val="000000"/>
                </a:solidFill>
                <a:effectLst/>
                <a:latin typeface="Times New Roman" panose="02020603050405020304" pitchFamily="18" charset="0"/>
                <a:ea typeface="Times New Roman" panose="02020603050405020304" pitchFamily="18" charset="0"/>
              </a:rPr>
              <a:t>центральна частина</a:t>
            </a:r>
            <a:r>
              <a:rPr lang="uk-UA" dirty="0" smtClean="0">
                <a:solidFill>
                  <a:srgbClr val="000000"/>
                </a:solidFill>
                <a:effectLst/>
                <a:latin typeface="Times New Roman" panose="02020603050405020304" pitchFamily="18" charset="0"/>
                <a:ea typeface="Times New Roman" panose="02020603050405020304" pitchFamily="18" charset="0"/>
              </a:rPr>
              <a:t> містить постанови по суті регульованих відносин; </a:t>
            </a:r>
            <a:r>
              <a:rPr lang="uk-UA" b="1" u="sng" dirty="0" smtClean="0">
                <a:solidFill>
                  <a:srgbClr val="000000"/>
                </a:solidFill>
                <a:effectLst/>
                <a:latin typeface="Times New Roman" panose="02020603050405020304" pitchFamily="18" charset="0"/>
                <a:ea typeface="Times New Roman" panose="02020603050405020304" pitchFamily="18" charset="0"/>
              </a:rPr>
              <a:t>заключна частина</a:t>
            </a:r>
            <a:r>
              <a:rPr lang="uk-UA" dirty="0" smtClean="0">
                <a:solidFill>
                  <a:srgbClr val="000000"/>
                </a:solidFill>
                <a:effectLst/>
                <a:latin typeface="Times New Roman" panose="02020603050405020304" pitchFamily="18" charset="0"/>
                <a:ea typeface="Times New Roman" panose="02020603050405020304" pitchFamily="18" charset="0"/>
              </a:rPr>
              <a:t> фіксує статті про порядок чинності та припинення його дії. Дедалі більшого значення набуває четверта, </a:t>
            </a:r>
            <a:r>
              <a:rPr lang="uk-UA" b="1" u="sng" dirty="0" smtClean="0">
                <a:solidFill>
                  <a:srgbClr val="000000"/>
                </a:solidFill>
                <a:effectLst/>
                <a:latin typeface="Times New Roman" panose="02020603050405020304" pitchFamily="18" charset="0"/>
                <a:ea typeface="Times New Roman" panose="02020603050405020304" pitchFamily="18" charset="0"/>
              </a:rPr>
              <a:t>додаткова частина</a:t>
            </a:r>
            <a:r>
              <a:rPr lang="uk-UA" dirty="0" smtClean="0">
                <a:solidFill>
                  <a:srgbClr val="000000"/>
                </a:solidFill>
                <a:effectLst/>
                <a:latin typeface="Times New Roman" panose="02020603050405020304" pitchFamily="18" charset="0"/>
                <a:ea typeface="Times New Roman" panose="02020603050405020304" pitchFamily="18" charset="0"/>
              </a:rPr>
              <a:t> – додатки. Не всі елементи структури обов’язкові в кожному договорі, відсутність тих чи інших елементів не впливає на його юридичну силу.</a:t>
            </a:r>
            <a:endParaRPr lang="ru-RU" dirty="0" smtClean="0">
              <a:effectLst/>
              <a:latin typeface="Times New Roman" panose="02020603050405020304" pitchFamily="18" charset="0"/>
              <a:ea typeface="Times New Roman" panose="02020603050405020304" pitchFamily="18" charset="0"/>
            </a:endParaRPr>
          </a:p>
          <a:p>
            <a:pPr indent="450215" algn="just">
              <a:spcAft>
                <a:spcPts val="0"/>
              </a:spcAft>
            </a:pPr>
            <a:endParaRPr lang="ru-RU" sz="1400" dirty="0">
              <a:effectLst/>
              <a:latin typeface="Times New Roman" panose="02020603050405020304" pitchFamily="18" charset="0"/>
              <a:ea typeface="Times New Roman" panose="02020603050405020304" pitchFamily="18" charset="0"/>
            </a:endParaRPr>
          </a:p>
        </p:txBody>
      </p:sp>
      <p:pic>
        <p:nvPicPr>
          <p:cNvPr id="3" name="Picture 4" descr="Особливості відображення суб'єктами господарської діяльності виплат доходів  на користь ФОП у формі № 1 ДФ: стисло про головне"/>
          <p:cNvPicPr>
            <a:picLocks noChangeAspect="1" noChangeArrowheads="1"/>
          </p:cNvPicPr>
          <p:nvPr/>
        </p:nvPicPr>
        <p:blipFill>
          <a:blip r:embed="rId2" cstate="print"/>
          <a:srcRect l="14933" r="40190"/>
          <a:stretch>
            <a:fillRect/>
          </a:stretch>
        </p:blipFill>
        <p:spPr bwMode="auto">
          <a:xfrm>
            <a:off x="0" y="0"/>
            <a:ext cx="3831021"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46382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2166" y="0"/>
            <a:ext cx="6689835" cy="7017306"/>
          </a:xfrm>
          <a:prstGeom prst="rect">
            <a:avLst/>
          </a:prstGeom>
        </p:spPr>
        <p:txBody>
          <a:bodyPr wrap="square">
            <a:spAutoFit/>
          </a:bodyPr>
          <a:lstStyle/>
          <a:p>
            <a:pPr algn="just">
              <a:spcAft>
                <a:spcPts val="0"/>
              </a:spcAft>
            </a:pPr>
            <a:r>
              <a:rPr lang="uk-UA" b="1" dirty="0" smtClean="0">
                <a:effectLst/>
                <a:latin typeface="Times New Roman" panose="02020603050405020304" pitchFamily="18" charset="0"/>
                <a:ea typeface="Times New Roman" panose="02020603050405020304" pitchFamily="18" charset="0"/>
              </a:rPr>
              <a:t>3. Порядок і основні стадії укладення міжнародного договору. Форми надання державами згоди на обов’язковість міжнародного договору. </a:t>
            </a:r>
          </a:p>
          <a:p>
            <a:pPr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Укладання міжнародних договорів</a:t>
            </a:r>
            <a:r>
              <a:rPr lang="uk-UA" dirty="0" smtClean="0">
                <a:solidFill>
                  <a:srgbClr val="000000"/>
                </a:solidFill>
                <a:effectLst/>
                <a:latin typeface="Times New Roman" panose="02020603050405020304" pitchFamily="18" charset="0"/>
                <a:ea typeface="Times New Roman" panose="02020603050405020304" pitchFamily="18" charset="0"/>
              </a:rPr>
              <a:t> — це сукупність процедур із застосуванням різноманітних документів, засобів та форм, що поділяються на стадії та обґрунтовують дію міжнародних договорів. Процес укладання міжнародного договору умовно поділяється на три стадії, які. у свою чергу, складаються з </a:t>
            </a:r>
            <a:r>
              <a:rPr lang="uk-UA" dirty="0" err="1" smtClean="0">
                <a:solidFill>
                  <a:srgbClr val="000000"/>
                </a:solidFill>
                <a:effectLst/>
                <a:latin typeface="Times New Roman" panose="02020603050405020304" pitchFamily="18" charset="0"/>
                <a:ea typeface="Times New Roman" panose="02020603050405020304" pitchFamily="18" charset="0"/>
              </a:rPr>
              <a:t>підстадій</a:t>
            </a:r>
            <a:r>
              <a:rPr lang="uk-UA" dirty="0" smtClean="0">
                <a:solidFill>
                  <a:srgbClr val="000000"/>
                </a:solidFill>
                <a:effectLst/>
                <a:latin typeface="Times New Roman" panose="02020603050405020304" pitchFamily="18" charset="0"/>
                <a:ea typeface="Times New Roman" panose="02020603050405020304" pitchFamily="18" charset="0"/>
              </a:rPr>
              <a:t> та юридичних дій.</a:t>
            </a:r>
            <a:endParaRPr lang="ru-RU" dirty="0" smtClean="0">
              <a:effectLst/>
              <a:latin typeface="Times New Roman" panose="02020603050405020304" pitchFamily="18" charset="0"/>
              <a:ea typeface="Times New Roman" panose="02020603050405020304" pitchFamily="18" charset="0"/>
            </a:endParaRPr>
          </a:p>
          <a:p>
            <a:pPr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Прийняття тексту договору</a:t>
            </a:r>
            <a:r>
              <a:rPr lang="uk-UA" dirty="0" smtClean="0">
                <a:solidFill>
                  <a:srgbClr val="000000"/>
                </a:solidFill>
                <a:effectLst/>
                <a:latin typeface="Times New Roman" panose="02020603050405020304" pitchFamily="18" charset="0"/>
                <a:ea typeface="Times New Roman" panose="02020603050405020304" pitchFamily="18" charset="0"/>
              </a:rPr>
              <a:t> вважається першою стадією укладання міжнародного договору. Та цій стадії передують договірна ініціатива і надання повноважень.</a:t>
            </a:r>
            <a:endParaRPr lang="ru-RU" dirty="0" smtClean="0">
              <a:effectLst/>
              <a:latin typeface="Times New Roman" panose="02020603050405020304" pitchFamily="18" charset="0"/>
              <a:ea typeface="Times New Roman" panose="02020603050405020304" pitchFamily="18" charset="0"/>
            </a:endParaRPr>
          </a:p>
          <a:p>
            <a:pPr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Для участі в процедурі укладання міжнародного договору на будь-якій стадії представник держави або міжнародної організації повинен мати повноваження на здійснення відповідних заходів.</a:t>
            </a:r>
            <a:endParaRPr lang="ru-RU" dirty="0" smtClean="0">
              <a:effectLst/>
              <a:latin typeface="Times New Roman" panose="02020603050405020304" pitchFamily="18" charset="0"/>
              <a:ea typeface="Times New Roman" panose="02020603050405020304" pitchFamily="18" charset="0"/>
            </a:endParaRPr>
          </a:p>
          <a:p>
            <a:pPr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Повноваження</a:t>
            </a:r>
            <a:r>
              <a:rPr lang="uk-UA" dirty="0" smtClean="0">
                <a:solidFill>
                  <a:srgbClr val="000000"/>
                </a:solidFill>
                <a:effectLst/>
                <a:latin typeface="Times New Roman" panose="02020603050405020304" pitchFamily="18" charset="0"/>
                <a:ea typeface="Times New Roman" panose="02020603050405020304" pitchFamily="18" charset="0"/>
              </a:rPr>
              <a:t> – особливі документи, що видаються компетентними органами держави у відповідності з національним законодавством і засвідчують право конкретної особи репрезентувати державу на відповідній стадії укладання договору.</a:t>
            </a:r>
            <a:endParaRPr lang="ru-RU" dirty="0" smtClean="0">
              <a:effectLst/>
              <a:latin typeface="Times New Roman" panose="02020603050405020304" pitchFamily="18" charset="0"/>
              <a:ea typeface="Times New Roman" panose="02020603050405020304" pitchFamily="18" charset="0"/>
            </a:endParaRPr>
          </a:p>
          <a:p>
            <a:pPr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Для участі в усіх стадіях укладання міжнародного договору представник держави або організації вважається особою, що репрезентує державу або організацію, тільки за умови пред’явлення нею повноважень. При укладанні двосторонніх договорів відбувається обмін повноваженнями; при укладанні багатосторонніх повноваження надаються для перевірки</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pic>
        <p:nvPicPr>
          <p:cNvPr id="14338" name="Picture 2" descr="В Україні посилять захист працівників: прийнято законопроєкт №5266"/>
          <p:cNvPicPr>
            <a:picLocks noChangeAspect="1" noChangeArrowheads="1"/>
          </p:cNvPicPr>
          <p:nvPr/>
        </p:nvPicPr>
        <p:blipFill>
          <a:blip r:embed="rId2" cstate="print"/>
          <a:srcRect/>
          <a:stretch>
            <a:fillRect/>
          </a:stretch>
        </p:blipFill>
        <p:spPr bwMode="auto">
          <a:xfrm>
            <a:off x="-1" y="0"/>
            <a:ext cx="5497373"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24090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1144" y="236484"/>
            <a:ext cx="10520855" cy="2679916"/>
          </a:xfrm>
          <a:prstGeom prst="rect">
            <a:avLst/>
          </a:prstGeom>
        </p:spPr>
        <p:txBody>
          <a:bodyPr wrap="square">
            <a:spAutoFit/>
          </a:bodyPr>
          <a:lstStyle/>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Репрезентувати </a:t>
            </a:r>
            <a:r>
              <a:rPr lang="uk-UA" dirty="0" smtClean="0">
                <a:solidFill>
                  <a:srgbClr val="000000"/>
                </a:solidFill>
                <a:effectLst/>
                <a:latin typeface="Times New Roman" panose="02020603050405020304" pitchFamily="18" charset="0"/>
                <a:ea typeface="Times New Roman" panose="02020603050405020304" pitchFamily="18" charset="0"/>
              </a:rPr>
              <a:t>державу з метою вчинення всіх актів, що стосуються міжнародних договорів, </a:t>
            </a:r>
            <a:r>
              <a:rPr lang="uk-UA" b="1" u="sng" dirty="0" smtClean="0">
                <a:solidFill>
                  <a:srgbClr val="000000"/>
                </a:solidFill>
                <a:effectLst/>
                <a:latin typeface="Times New Roman" panose="02020603050405020304" pitchFamily="18" charset="0"/>
                <a:ea typeface="Times New Roman" panose="02020603050405020304" pitchFamily="18" charset="0"/>
              </a:rPr>
              <a:t>без пред'явлення повноважень</a:t>
            </a:r>
            <a:r>
              <a:rPr lang="uk-UA" dirty="0" smtClean="0">
                <a:solidFill>
                  <a:srgbClr val="000000"/>
                </a:solidFill>
                <a:effectLst/>
                <a:latin typeface="Times New Roman" panose="02020603050405020304" pitchFamily="18" charset="0"/>
                <a:ea typeface="Times New Roman" panose="02020603050405020304" pitchFamily="18" charset="0"/>
              </a:rPr>
              <a:t> мають право глави держав, глави урядів і міністри закордонних справ, які наділені повноваженнями за посадою (</a:t>
            </a:r>
            <a:r>
              <a:rPr lang="uk-UA" dirty="0" err="1" smtClean="0">
                <a:solidFill>
                  <a:srgbClr val="000000"/>
                </a:solidFill>
                <a:effectLst/>
                <a:latin typeface="Times New Roman" panose="02020603050405020304" pitchFamily="18" charset="0"/>
                <a:ea typeface="Times New Roman" panose="02020603050405020304" pitchFamily="18" charset="0"/>
              </a:rPr>
              <a:t>ex</a:t>
            </a:r>
            <a:r>
              <a:rPr lang="uk-UA" dirty="0" smtClean="0">
                <a:solidFill>
                  <a:srgbClr val="000000"/>
                </a:solidFill>
                <a:effectLst/>
                <a:latin typeface="Times New Roman" panose="02020603050405020304" pitchFamily="18" charset="0"/>
                <a:ea typeface="Times New Roman" panose="02020603050405020304" pitchFamily="18" charset="0"/>
              </a:rPr>
              <a:t> </a:t>
            </a:r>
            <a:r>
              <a:rPr lang="uk-UA" dirty="0" err="1" smtClean="0">
                <a:solidFill>
                  <a:srgbClr val="000000"/>
                </a:solidFill>
                <a:effectLst/>
                <a:latin typeface="Times New Roman" panose="02020603050405020304" pitchFamily="18" charset="0"/>
                <a:ea typeface="Times New Roman" panose="02020603050405020304" pitchFamily="18" charset="0"/>
              </a:rPr>
              <a:t>officio</a:t>
            </a:r>
            <a:r>
              <a:rPr lang="uk-UA" dirty="0" smtClean="0">
                <a:solidFill>
                  <a:srgbClr val="000000"/>
                </a:solidFill>
                <a:effectLst/>
                <a:latin typeface="Times New Roman" panose="02020603050405020304" pitchFamily="18" charset="0"/>
                <a:ea typeface="Times New Roman" panose="02020603050405020304" pitchFamily="18" charset="0"/>
              </a:rPr>
              <a:t>), а також глави дипломатичних представництв – тільки з метою прийняття тексту договору між </a:t>
            </a:r>
            <a:r>
              <a:rPr lang="uk-UA" dirty="0" err="1" smtClean="0">
                <a:solidFill>
                  <a:srgbClr val="000000"/>
                </a:solidFill>
                <a:effectLst/>
                <a:latin typeface="Times New Roman" panose="02020603050405020304" pitchFamily="18" charset="0"/>
                <a:ea typeface="Times New Roman" panose="02020603050405020304" pitchFamily="18" charset="0"/>
              </a:rPr>
              <a:t>акредитуючою</a:t>
            </a:r>
            <a:r>
              <a:rPr lang="uk-UA" dirty="0" smtClean="0">
                <a:solidFill>
                  <a:srgbClr val="000000"/>
                </a:solidFill>
                <a:effectLst/>
                <a:latin typeface="Times New Roman" panose="02020603050405020304" pitchFamily="18" charset="0"/>
                <a:ea typeface="Times New Roman" panose="02020603050405020304" pitchFamily="18" charset="0"/>
              </a:rPr>
              <a:t> державою і державою, при якій вони акредитовані.</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До </a:t>
            </a:r>
            <a:r>
              <a:rPr lang="uk-UA" b="1" u="sng" dirty="0" smtClean="0">
                <a:solidFill>
                  <a:srgbClr val="000000"/>
                </a:solidFill>
                <a:effectLst/>
                <a:latin typeface="Times New Roman" panose="02020603050405020304" pitchFamily="18" charset="0"/>
                <a:ea typeface="Times New Roman" panose="02020603050405020304" pitchFamily="18" charset="0"/>
              </a:rPr>
              <a:t>першої стадії укладання договору</a:t>
            </a:r>
            <a:r>
              <a:rPr lang="uk-UA" dirty="0" smtClean="0">
                <a:solidFill>
                  <a:srgbClr val="000000"/>
                </a:solidFill>
                <a:effectLst/>
                <a:latin typeface="Times New Roman" panose="02020603050405020304" pitchFamily="18" charset="0"/>
                <a:ea typeface="Times New Roman" panose="02020603050405020304" pitchFamily="18" charset="0"/>
              </a:rPr>
              <a:t> – стадії прийняття тексту договору – </a:t>
            </a:r>
            <a:r>
              <a:rPr lang="uk-UA" b="1" u="sng" dirty="0" smtClean="0">
                <a:solidFill>
                  <a:srgbClr val="000000"/>
                </a:solidFill>
                <a:effectLst/>
                <a:latin typeface="Times New Roman" panose="02020603050405020304" pitchFamily="18" charset="0"/>
                <a:ea typeface="Times New Roman" panose="02020603050405020304" pitchFamily="18" charset="0"/>
              </a:rPr>
              <a:t>відносять підготовку, розроблення, узгодження та прийняття тексту</a:t>
            </a:r>
            <a:r>
              <a:rPr lang="uk-UA" dirty="0" smtClean="0">
                <a:solidFill>
                  <a:srgbClr val="000000"/>
                </a:solidFill>
                <a:effectLst/>
                <a:latin typeface="Times New Roman" panose="02020603050405020304" pitchFamily="18" charset="0"/>
                <a:ea typeface="Times New Roman" panose="02020603050405020304" pitchFamily="18" charset="0"/>
              </a:rPr>
              <a:t> договору. Узгодження підготовленого або розробленого тексту договору відбувається через звичайні дипломатичні канали, міжнародні конференції та в рамках міжнародних організацій. Безпосередньо процедура прийняття тексту договору регулюється ст. 9 Віденської конвенції 1969 p</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6258910" y="2695903"/>
            <a:ext cx="5933090" cy="4154984"/>
          </a:xfrm>
          <a:prstGeom prst="rect">
            <a:avLst/>
          </a:prstGeom>
        </p:spPr>
        <p:txBody>
          <a:bodyPr wrap="square">
            <a:spAutoFit/>
          </a:bodyPr>
          <a:lstStyle/>
          <a:p>
            <a:pPr indent="257175" algn="just">
              <a:spcAft>
                <a:spcPts val="0"/>
              </a:spcAft>
            </a:pPr>
            <a:r>
              <a:rPr lang="uk-UA" b="1" u="sng" dirty="0" smtClean="0">
                <a:solidFill>
                  <a:srgbClr val="000000"/>
                </a:solidFill>
                <a:latin typeface="Times New Roman" panose="02020603050405020304" pitchFamily="18" charset="0"/>
                <a:ea typeface="Times New Roman" panose="02020603050405020304" pitchFamily="18" charset="0"/>
              </a:rPr>
              <a:t>«Прийняття тексту»</a:t>
            </a:r>
            <a:r>
              <a:rPr lang="uk-UA" dirty="0" smtClean="0">
                <a:solidFill>
                  <a:srgbClr val="000000"/>
                </a:solidFill>
                <a:latin typeface="Times New Roman" panose="02020603050405020304" pitchFamily="18" charset="0"/>
                <a:ea typeface="Times New Roman" panose="02020603050405020304" pitchFamily="18" charset="0"/>
              </a:rPr>
              <a:t> договору визначається як формальний акт, завдяки якому встановлюються форма і зміст пропонованого договору. Текст договору приймається процедурою голосування. Зазвичай тексти двосторонніх договорів та договорів з невеликою кількістю учасників приймаються за згодою всіх держав, які беруть участь у його складанні. Текст багатосторонніх договорів приймається більшістю у дві третини учасників міжнародної конференції. Але більшістю голосів учасників, які присутні й беруть участь у голосуванні, може бути ухвалене рішення про застосування іншого правила. Участь у прийнятті тексту договору не тягне за собою юридичних наслідків щодо договору для учасників переговорів.</a:t>
            </a:r>
            <a:endParaRPr lang="ru-RU" dirty="0" smtClean="0">
              <a:latin typeface="Times New Roman" panose="02020603050405020304" pitchFamily="18" charset="0"/>
              <a:ea typeface="Times New Roman" panose="02020603050405020304" pitchFamily="18" charset="0"/>
            </a:endParaRPr>
          </a:p>
          <a:p>
            <a:pPr indent="450215" algn="just">
              <a:spcAft>
                <a:spcPts val="0"/>
              </a:spcAft>
            </a:pPr>
            <a:endParaRPr lang="ru-RU" sz="1200" dirty="0">
              <a:latin typeface="Times New Roman" panose="02020603050405020304" pitchFamily="18" charset="0"/>
              <a:ea typeface="Times New Roman" panose="02020603050405020304" pitchFamily="18" charset="0"/>
            </a:endParaRPr>
          </a:p>
        </p:txBody>
      </p:sp>
      <p:pic>
        <p:nvPicPr>
          <p:cNvPr id="58370" name="Picture 2" descr="На що звернути увагу ІТ-спеціалісту під час підписання договору із  замовником. Поради юриста | DOU"/>
          <p:cNvPicPr>
            <a:picLocks noChangeAspect="1" noChangeArrowheads="1"/>
          </p:cNvPicPr>
          <p:nvPr/>
        </p:nvPicPr>
        <p:blipFill>
          <a:blip r:embed="rId2" cstate="print"/>
          <a:srcRect/>
          <a:stretch>
            <a:fillRect/>
          </a:stretch>
        </p:blipFill>
        <p:spPr bwMode="auto">
          <a:xfrm>
            <a:off x="614854" y="2790497"/>
            <a:ext cx="5470635" cy="3752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24090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7117" y="0"/>
            <a:ext cx="6484883" cy="6740307"/>
          </a:xfrm>
          <a:prstGeom prst="rect">
            <a:avLst/>
          </a:prstGeom>
        </p:spPr>
        <p:txBody>
          <a:bodyPr wrap="square">
            <a:spAutoFit/>
          </a:bodyPr>
          <a:lstStyle/>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Друга стадія укладання договору</a:t>
            </a:r>
            <a:r>
              <a:rPr lang="uk-UA" dirty="0" smtClean="0">
                <a:solidFill>
                  <a:srgbClr val="000000"/>
                </a:solidFill>
                <a:effectLst/>
                <a:latin typeface="Times New Roman" panose="02020603050405020304" pitchFamily="18" charset="0"/>
                <a:ea typeface="Times New Roman" panose="02020603050405020304" pitchFamily="18" charset="0"/>
              </a:rPr>
              <a:t> – встановлення автентичності тексту договору. Процедура фіксації </a:t>
            </a:r>
            <a:r>
              <a:rPr lang="uk-UA" dirty="0" err="1" smtClean="0">
                <a:solidFill>
                  <a:srgbClr val="000000"/>
                </a:solidFill>
                <a:effectLst/>
                <a:latin typeface="Times New Roman" panose="02020603050405020304" pitchFamily="18" charset="0"/>
                <a:ea typeface="Times New Roman" panose="02020603050405020304" pitchFamily="18" charset="0"/>
              </a:rPr>
              <a:t>остаточності</a:t>
            </a:r>
            <a:r>
              <a:rPr lang="uk-UA" dirty="0" smtClean="0">
                <a:solidFill>
                  <a:srgbClr val="000000"/>
                </a:solidFill>
                <a:effectLst/>
                <a:latin typeface="Times New Roman" panose="02020603050405020304" pitchFamily="18" charset="0"/>
                <a:ea typeface="Times New Roman" panose="02020603050405020304" pitchFamily="18" charset="0"/>
              </a:rPr>
              <a:t> тексту, яка затверджує те, що він не підлягає змінам, є процедурою </a:t>
            </a:r>
            <a:r>
              <a:rPr lang="uk-UA" b="1" u="sng" dirty="0" smtClean="0">
                <a:solidFill>
                  <a:srgbClr val="000000"/>
                </a:solidFill>
                <a:effectLst/>
                <a:latin typeface="Times New Roman" panose="02020603050405020304" pitchFamily="18" charset="0"/>
                <a:ea typeface="Times New Roman" panose="02020603050405020304" pitchFamily="18" charset="0"/>
              </a:rPr>
              <a:t>встановлення автентичності</a:t>
            </a:r>
            <a:r>
              <a:rPr lang="uk-UA" dirty="0" smtClean="0">
                <a:solidFill>
                  <a:srgbClr val="000000"/>
                </a:solidFill>
                <a:effectLst/>
                <a:latin typeface="Times New Roman" panose="02020603050405020304" pitchFamily="18" charset="0"/>
                <a:ea typeface="Times New Roman" panose="02020603050405020304" pitchFamily="18" charset="0"/>
              </a:rPr>
              <a:t> тексту договору. Засоби встановлення автентичності тексту визначаються в самому тексті договору: такими можуть бути підписання AD REFERENDUM або парафування, або включення тексту договору до заключного </a:t>
            </a:r>
            <a:r>
              <a:rPr lang="uk-UA" dirty="0" err="1" smtClean="0">
                <a:solidFill>
                  <a:srgbClr val="000000"/>
                </a:solidFill>
                <a:effectLst/>
                <a:latin typeface="Times New Roman" panose="02020603050405020304" pitchFamily="18" charset="0"/>
                <a:ea typeface="Times New Roman" panose="02020603050405020304" pitchFamily="18" charset="0"/>
              </a:rPr>
              <a:t>акта</a:t>
            </a:r>
            <a:r>
              <a:rPr lang="uk-UA" dirty="0" smtClean="0">
                <a:solidFill>
                  <a:srgbClr val="000000"/>
                </a:solidFill>
                <a:effectLst/>
                <a:latin typeface="Times New Roman" panose="02020603050405020304" pitchFamily="18" charset="0"/>
                <a:ea typeface="Times New Roman" panose="02020603050405020304" pitchFamily="18" charset="0"/>
              </a:rPr>
              <a:t> міжнародної конференції (ст.10 Віденської конвенції 1969 p.).</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Парафування</a:t>
            </a:r>
            <a:r>
              <a:rPr lang="uk-UA" dirty="0" smtClean="0">
                <a:solidFill>
                  <a:srgbClr val="000000"/>
                </a:solidFill>
                <a:effectLst/>
                <a:latin typeface="Times New Roman" panose="02020603050405020304" pitchFamily="18" charset="0"/>
                <a:ea typeface="Times New Roman" panose="02020603050405020304" pitchFamily="18" charset="0"/>
              </a:rPr>
              <a:t> – це спосіб встановлення автентичності тексту договору шляхом поставляння уповноваженими своїх ініціалів під текстом договору для засвідчення того, що текст є остаточним і не підлягає змінам. Можливе також постатейне або посторінкове парафування.</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Щодо </a:t>
            </a:r>
            <a:r>
              <a:rPr lang="uk-UA" b="1" u="sng" dirty="0" smtClean="0">
                <a:solidFill>
                  <a:srgbClr val="000000"/>
                </a:solidFill>
                <a:effectLst/>
                <a:latin typeface="Times New Roman" panose="02020603050405020304" pitchFamily="18" charset="0"/>
                <a:ea typeface="Times New Roman" panose="02020603050405020304" pitchFamily="18" charset="0"/>
              </a:rPr>
              <a:t>підписання AD REFERENDUM</a:t>
            </a:r>
            <a:r>
              <a:rPr lang="uk-UA" dirty="0" smtClean="0">
                <a:solidFill>
                  <a:srgbClr val="000000"/>
                </a:solidFill>
                <a:effectLst/>
                <a:latin typeface="Times New Roman" panose="02020603050405020304" pitchFamily="18" charset="0"/>
                <a:ea typeface="Times New Roman" panose="02020603050405020304" pitchFamily="18" charset="0"/>
              </a:rPr>
              <a:t> («до схвалення»), то ця форма встановлення автентичності тексту може означати остаточне підписання договору за умови його підтвердження державою. Парафування може означати підписання договору, але лише в разі відповідної домовленості між державами, які беруть участь у переговорах, а втім, такі випадки дуже поодинокі.</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Після встановлення автентичності тексту договір до ухвалення не має обов'язкової сили, але сторони зобов’язані утримуватися від дій, які позбавили б договір об’єкта й мети</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pic>
        <p:nvPicPr>
          <p:cNvPr id="57346" name="Picture 2" descr="Україна та Євросоюз парафували угоду про асоціацію | Українська правда"/>
          <p:cNvPicPr>
            <a:picLocks noChangeAspect="1" noChangeArrowheads="1"/>
          </p:cNvPicPr>
          <p:nvPr/>
        </p:nvPicPr>
        <p:blipFill>
          <a:blip r:embed="rId2" cstate="print"/>
          <a:srcRect/>
          <a:stretch>
            <a:fillRect/>
          </a:stretch>
        </p:blipFill>
        <p:spPr bwMode="auto">
          <a:xfrm>
            <a:off x="502416" y="3495948"/>
            <a:ext cx="4855215" cy="2999445"/>
          </a:xfrm>
          <a:prstGeom prst="rect">
            <a:avLst/>
          </a:prstGeom>
          <a:ln>
            <a:noFill/>
          </a:ln>
          <a:effectLst>
            <a:outerShdw blurRad="292100" dist="139700" dir="2700000" algn="tl" rotWithShape="0">
              <a:srgbClr val="333333">
                <a:alpha val="65000"/>
              </a:srgbClr>
            </a:outerShdw>
          </a:effectLst>
        </p:spPr>
      </p:pic>
      <p:pic>
        <p:nvPicPr>
          <p:cNvPr id="57348" name="Picture 4" descr="Про підписання Багатосторонньої угоди MCAA CbC"/>
          <p:cNvPicPr>
            <a:picLocks noChangeAspect="1" noChangeArrowheads="1"/>
          </p:cNvPicPr>
          <p:nvPr/>
        </p:nvPicPr>
        <p:blipFill>
          <a:blip r:embed="rId3" cstate="print"/>
          <a:srcRect/>
          <a:stretch>
            <a:fillRect/>
          </a:stretch>
        </p:blipFill>
        <p:spPr bwMode="auto">
          <a:xfrm>
            <a:off x="1243396" y="596516"/>
            <a:ext cx="3333750" cy="2209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4602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662" y="204952"/>
            <a:ext cx="10473560" cy="2554545"/>
          </a:xfrm>
          <a:prstGeom prst="rect">
            <a:avLst/>
          </a:prstGeom>
        </p:spPr>
        <p:txBody>
          <a:bodyPr wrap="square">
            <a:spAutoFit/>
          </a:bodyPr>
          <a:lstStyle/>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Третьою </a:t>
            </a:r>
            <a:r>
              <a:rPr lang="uk-UA" sz="2000" b="1" u="sng" dirty="0" smtClean="0">
                <a:solidFill>
                  <a:srgbClr val="000000"/>
                </a:solidFill>
                <a:effectLst/>
                <a:latin typeface="Times New Roman" panose="02020603050405020304" pitchFamily="18" charset="0"/>
                <a:ea typeface="Times New Roman" panose="02020603050405020304" pitchFamily="18" charset="0"/>
              </a:rPr>
              <a:t>стадією укладання договору</a:t>
            </a:r>
            <a:r>
              <a:rPr lang="uk-UA" sz="2000" dirty="0" smtClean="0">
                <a:solidFill>
                  <a:srgbClr val="000000"/>
                </a:solidFill>
                <a:effectLst/>
                <a:latin typeface="Times New Roman" panose="02020603050405020304" pitchFamily="18" charset="0"/>
                <a:ea typeface="Times New Roman" panose="02020603050405020304" pitchFamily="18" charset="0"/>
              </a:rPr>
              <a:t> вважається вираження згоди на обов'язковість договору. До цієї стадії належить безпосереднє вираження згоди. що здійснюється в таких формах: підписання, обмін документами, ратифікація, затвердження, приєднання (ст. 11 Віденської конвенції 1969р.).</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Юридичні дії, що супроводжують процедуру остаточного ухвалення договору, певною мірою також належать до третьої стадії укладання договору. Такими </a:t>
            </a:r>
            <a:r>
              <a:rPr lang="uk-UA" sz="2000" b="1" u="sng" dirty="0" smtClean="0">
                <a:solidFill>
                  <a:srgbClr val="000000"/>
                </a:solidFill>
                <a:effectLst/>
                <a:latin typeface="Times New Roman" panose="02020603050405020304" pitchFamily="18" charset="0"/>
                <a:ea typeface="Times New Roman" panose="02020603050405020304" pitchFamily="18" charset="0"/>
              </a:rPr>
              <a:t>юридичними діями</a:t>
            </a:r>
            <a:r>
              <a:rPr lang="uk-UA" sz="2000" dirty="0" smtClean="0">
                <a:solidFill>
                  <a:srgbClr val="000000"/>
                </a:solidFill>
                <a:effectLst/>
                <a:latin typeface="Times New Roman" panose="02020603050405020304" pitchFamily="18" charset="0"/>
                <a:ea typeface="Times New Roman" panose="02020603050405020304" pitchFamily="18" charset="0"/>
              </a:rPr>
              <a:t> є: направлення документів депозитарію, функції депозитарію, реєстрація договору, опублікування договору, а також інститут застережень та заяв</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pic>
        <p:nvPicPr>
          <p:cNvPr id="13314" name="Picture 2" descr="ТрудоПорядок: Щодо істотних умов господарського договору"/>
          <p:cNvPicPr>
            <a:picLocks noChangeAspect="1" noChangeArrowheads="1"/>
          </p:cNvPicPr>
          <p:nvPr/>
        </p:nvPicPr>
        <p:blipFill>
          <a:blip r:embed="rId2" cstate="print"/>
          <a:srcRect/>
          <a:stretch>
            <a:fillRect/>
          </a:stretch>
        </p:blipFill>
        <p:spPr bwMode="auto">
          <a:xfrm>
            <a:off x="3261380" y="2979681"/>
            <a:ext cx="6134868" cy="3563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46026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0276" y="599089"/>
            <a:ext cx="6831724" cy="5909310"/>
          </a:xfrm>
          <a:prstGeom prst="rect">
            <a:avLst/>
          </a:prstGeom>
        </p:spPr>
        <p:txBody>
          <a:bodyPr wrap="square">
            <a:spAutoFit/>
          </a:bodyPr>
          <a:lstStyle/>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Підписання</a:t>
            </a:r>
            <a:r>
              <a:rPr lang="uk-UA" dirty="0" smtClean="0">
                <a:solidFill>
                  <a:srgbClr val="000000"/>
                </a:solidFill>
                <a:effectLst/>
                <a:latin typeface="Times New Roman" panose="02020603050405020304" pitchFamily="18" charset="0"/>
                <a:ea typeface="Times New Roman" panose="02020603050405020304" pitchFamily="18" charset="0"/>
              </a:rPr>
              <a:t> – це форма вираження згоди на обов’язковість договору шляхом підписання договору представником держави. Підписання надає договору обов'язкової сили у трьох випадках, що передбачені ст. 12 Віденської конвенції 1969 р.: а) договір передбачає, що підписання має таку силу; б) в інший спосіб установлено домовленість держав, які беруть участь у переговорах, про те. що підписання повинне мати таку силу; в) намір держави надати підписанню такої сили випливає з повноважень її представника або був виражений під час переговорів. Підписання міжнародних договорів України регулюється ст. 11 Закову України « Про міжнародні договори України». Підписання двосторонніх міжнародних договорів здійснюється за принципом </a:t>
            </a:r>
            <a:r>
              <a:rPr lang="uk-UA" b="1" u="sng" dirty="0" smtClean="0">
                <a:solidFill>
                  <a:srgbClr val="000000"/>
                </a:solidFill>
                <a:effectLst/>
                <a:latin typeface="Times New Roman" panose="02020603050405020304" pitchFamily="18" charset="0"/>
                <a:ea typeface="Times New Roman" panose="02020603050405020304" pitchFamily="18" charset="0"/>
              </a:rPr>
              <a:t>альтернату</a:t>
            </a:r>
            <a:r>
              <a:rPr lang="uk-UA" dirty="0" smtClean="0">
                <a:solidFill>
                  <a:srgbClr val="000000"/>
                </a:solidFill>
                <a:effectLst/>
                <a:latin typeface="Times New Roman" panose="02020603050405020304" pitchFamily="18" charset="0"/>
                <a:ea typeface="Times New Roman" panose="02020603050405020304" pitchFamily="18" charset="0"/>
              </a:rPr>
              <a:t> - кожний уповноважений ставить підпис першим на своєму екземплярі, а потім уже другим підписує екземпляр іншої сторони; назва держави, печатка, а також текст договору відповідною мовою також розташовуються на першому місці в примірнику, що належить цій стороні. Якщо підписи розташовані поруч, то першим вважається місце ліворуч. Якщо підписи розташовані один над одним, то першим місцем буде верхнє. При підписанні багатостороннього договору підписи ставляться в абетковому порядку. Вибір абетки відбувається за згодою учасників.</a:t>
            </a:r>
            <a:endParaRPr lang="ru-RU" dirty="0">
              <a:effectLst/>
              <a:latin typeface="Times New Roman" panose="02020603050405020304" pitchFamily="18" charset="0"/>
              <a:ea typeface="Times New Roman" panose="02020603050405020304" pitchFamily="18" charset="0"/>
            </a:endParaRPr>
          </a:p>
        </p:txBody>
      </p:sp>
      <p:pic>
        <p:nvPicPr>
          <p:cNvPr id="46082" name="Picture 2" descr="Підписання лише одного примірника відповідної додаткової угоди (із трьох)  достатньо для продовження строку дії договору оренди землі. (ВС КЦС, справа  № 627/761/19 від 14.06.2023 р.)"/>
          <p:cNvPicPr>
            <a:picLocks noChangeAspect="1" noChangeArrowheads="1"/>
          </p:cNvPicPr>
          <p:nvPr/>
        </p:nvPicPr>
        <p:blipFill>
          <a:blip r:embed="rId2" cstate="print"/>
          <a:srcRect l="3621" r="13103"/>
          <a:stretch>
            <a:fillRect/>
          </a:stretch>
        </p:blipFill>
        <p:spPr bwMode="auto">
          <a:xfrm>
            <a:off x="0" y="0"/>
            <a:ext cx="507649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4602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311" y="204952"/>
            <a:ext cx="11802798" cy="6555641"/>
          </a:xfrm>
          <a:prstGeom prst="rect">
            <a:avLst/>
          </a:prstGeom>
        </p:spPr>
        <p:txBody>
          <a:bodyPr wrap="square">
            <a:spAutoFit/>
          </a:bodyPr>
          <a:lstStyle/>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Ратифікація</a:t>
            </a:r>
            <a:r>
              <a:rPr lang="uk-UA" sz="2000" dirty="0" smtClean="0">
                <a:solidFill>
                  <a:srgbClr val="000000"/>
                </a:solidFill>
                <a:effectLst/>
                <a:latin typeface="Times New Roman" panose="02020603050405020304" pitchFamily="18" charset="0"/>
                <a:ea typeface="Times New Roman" panose="02020603050405020304" pitchFamily="18" charset="0"/>
              </a:rPr>
              <a:t> - це форма вираження згоди на обов’язковість договору шляхом затвердження його вищим органом державної влади. Акт ратифікації втілюється у двох законодавчих документах, які відображають два аспекти ратифікаційного </a:t>
            </a:r>
            <a:r>
              <a:rPr lang="uk-UA" sz="2000" dirty="0" err="1" smtClean="0">
                <a:solidFill>
                  <a:srgbClr val="000000"/>
                </a:solidFill>
                <a:effectLst/>
                <a:latin typeface="Times New Roman" panose="02020603050405020304" pitchFamily="18" charset="0"/>
                <a:ea typeface="Times New Roman" panose="02020603050405020304" pitchFamily="18" charset="0"/>
              </a:rPr>
              <a:t>акта</a:t>
            </a:r>
            <a:r>
              <a:rPr lang="uk-UA" sz="2000" dirty="0" smtClean="0">
                <a:solidFill>
                  <a:srgbClr val="000000"/>
                </a:solidFill>
                <a:effectLst/>
                <a:latin typeface="Times New Roman" panose="02020603050405020304" pitchFamily="18" charset="0"/>
                <a:ea typeface="Times New Roman" panose="02020603050405020304" pitchFamily="18" charset="0"/>
              </a:rPr>
              <a:t>: ратифікаційна грамота виражає згоду на обов’язковість договору перед учасниками цього договору, тобто в міжнародному плані, а внутрішньодержавний нормативний акт покладає на державу зобов’язання щодо виконання міжнародного договору.</a:t>
            </a:r>
            <a:r>
              <a:rPr lang="ru-RU" sz="2000" dirty="0" smtClean="0">
                <a:effectLst/>
                <a:latin typeface="Times New Roman" panose="02020603050405020304" pitchFamily="18" charset="0"/>
                <a:ea typeface="Times New Roman" panose="02020603050405020304" pitchFamily="18" charset="0"/>
              </a:rPr>
              <a:t> </a:t>
            </a:r>
            <a:r>
              <a:rPr lang="uk-UA" sz="2000" dirty="0" smtClean="0">
                <a:solidFill>
                  <a:srgbClr val="000000"/>
                </a:solidFill>
                <a:effectLst/>
                <a:latin typeface="Times New Roman" panose="02020603050405020304" pitchFamily="18" charset="0"/>
                <a:ea typeface="Times New Roman" panose="02020603050405020304" pitchFamily="18" charset="0"/>
              </a:rPr>
              <a:t>Питання згоди сторін на обов’язковість, що виражена ратифікацією, регулюється ст. 14 Віденської конвенції. Оскільки ратифікація проводиться вищими органами держави, вона вважається найавторитетнішою формою вираження згоди на обов’язковість міжнародного договору.</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Порядок ратифікації визначається національним законодавством. Відповідно до Конституції України ратифікація здійснюється Верховною Радою України. За Законом України «Про міжнародні договори України» ратифікація міжнародних договорів України здійснюється Верховною Радою України шляхом ухвалення спеціального закону про ратифікацію, який підписується Головою Верховної Ради України. </a:t>
            </a:r>
            <a:r>
              <a:rPr lang="uk-UA" sz="2000" b="1" u="sng" dirty="0" smtClean="0">
                <a:solidFill>
                  <a:srgbClr val="000000"/>
                </a:solidFill>
                <a:effectLst/>
                <a:latin typeface="Times New Roman" panose="02020603050405020304" pitchFamily="18" charset="0"/>
                <a:ea typeface="Times New Roman" panose="02020603050405020304" pitchFamily="18" charset="0"/>
              </a:rPr>
              <a:t>Ратифікації підлягають міжнародні договори України, які</a:t>
            </a:r>
            <a:r>
              <a:rPr lang="uk-UA" sz="2000" dirty="0" smtClean="0">
                <a:solidFill>
                  <a:srgbClr val="000000"/>
                </a:solidFill>
                <a:effectLst/>
                <a:latin typeface="Times New Roman" panose="02020603050405020304" pitchFamily="18" charset="0"/>
                <a:ea typeface="Times New Roman" panose="02020603050405020304" pitchFamily="18" charset="0"/>
              </a:rPr>
              <a:t> мають </a:t>
            </a:r>
            <a:r>
              <a:rPr lang="uk-UA" sz="2000" dirty="0" err="1" smtClean="0">
                <a:solidFill>
                  <a:srgbClr val="000000"/>
                </a:solidFill>
                <a:effectLst/>
                <a:latin typeface="Times New Roman" panose="02020603050405020304" pitchFamily="18" charset="0"/>
                <a:ea typeface="Times New Roman" panose="02020603050405020304" pitchFamily="18" charset="0"/>
              </a:rPr>
              <a:t>життєво</a:t>
            </a:r>
            <a:r>
              <a:rPr lang="uk-UA" sz="2000" dirty="0" smtClean="0">
                <a:solidFill>
                  <a:srgbClr val="000000"/>
                </a:solidFill>
                <a:effectLst/>
                <a:latin typeface="Times New Roman" panose="02020603050405020304" pitchFamily="18" charset="0"/>
                <a:ea typeface="Times New Roman" panose="02020603050405020304" pitchFamily="18" charset="0"/>
              </a:rPr>
              <a:t> важливе значення для держави: політичні, загальноекономічні, з фінансових питань, з питань позики та кредиту, територіальні, мирні, що стосуються прав і свобод людини, про громадянство, про участь у міждержавних союзах та організаціях, про військову допомогу та стосовно направлення контингенту Збройних сил України до іншої країни, про історичне та культурне надбання народу України, а також договори, виконання яких обумовлює зміну діючих чи ухвалення 168 нових заковів України, та договори, ратифікація яких передбачена законом чи самим міжнародним договором (п. 2 «а-ж» ст. 7 зазначеного Закону).</a:t>
            </a:r>
            <a:r>
              <a:rPr lang="ru-RU" sz="2000" dirty="0" smtClean="0">
                <a:effectLst/>
                <a:latin typeface="Times New Roman" panose="02020603050405020304" pitchFamily="18" charset="0"/>
                <a:ea typeface="Times New Roman" panose="02020603050405020304" pitchFamily="18" charset="0"/>
              </a:rPr>
              <a:t> </a:t>
            </a:r>
            <a:r>
              <a:rPr lang="uk-UA" sz="2000" dirty="0" smtClean="0">
                <a:solidFill>
                  <a:srgbClr val="000000"/>
                </a:solidFill>
                <a:effectLst/>
                <a:latin typeface="Times New Roman" panose="02020603050405020304" pitchFamily="18" charset="0"/>
                <a:ea typeface="Times New Roman" panose="02020603050405020304" pitchFamily="18" charset="0"/>
              </a:rPr>
              <a:t>Ратифікація породжує важливі юридичні наслідки. Проте відмова від ратифікації не вважається порушенням міжнародного права</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7217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855" y="203200"/>
            <a:ext cx="11684000" cy="6567952"/>
          </a:xfrm>
          <a:prstGeom prst="rect">
            <a:avLst/>
          </a:prstGeom>
        </p:spPr>
        <p:txBody>
          <a:bodyPr wrap="square">
            <a:spAutoFit/>
          </a:bodyPr>
          <a:lstStyle/>
          <a:p>
            <a:pPr indent="450215" algn="just">
              <a:lnSpc>
                <a:spcPct val="115000"/>
              </a:lnSpc>
              <a:spcAft>
                <a:spcPts val="0"/>
              </a:spcAft>
            </a:pPr>
            <a:r>
              <a:rPr lang="uk-UA" sz="3200" b="1" dirty="0" smtClean="0">
                <a:effectLst/>
                <a:latin typeface="Times New Roman" panose="02020603050405020304" pitchFamily="18" charset="0"/>
                <a:ea typeface="Times New Roman" panose="02020603050405020304" pitchFamily="18" charset="0"/>
              </a:rPr>
              <a:t>План</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uk-UA" sz="3200" b="1" dirty="0" smtClean="0">
                <a:effectLst/>
                <a:latin typeface="Times New Roman" panose="02020603050405020304" pitchFamily="18" charset="0"/>
                <a:ea typeface="Times New Roman" panose="02020603050405020304" pitchFamily="18" charset="0"/>
              </a:rPr>
              <a:t> </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uk-UA" sz="3200" b="1" dirty="0" smtClean="0">
                <a:effectLst/>
                <a:latin typeface="Times New Roman" panose="02020603050405020304" pitchFamily="18" charset="0"/>
                <a:ea typeface="Times New Roman" panose="02020603050405020304" pitchFamily="18" charset="0"/>
              </a:rPr>
              <a:t>1. Основні положення Закону України «Про міжнародні договори України». Поняття міжнародного договору. </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uk-UA" sz="3200" b="1" dirty="0" smtClean="0">
                <a:latin typeface="Times New Roman" panose="02020603050405020304" pitchFamily="18" charset="0"/>
                <a:ea typeface="Times New Roman" panose="02020603050405020304" pitchFamily="18" charset="0"/>
              </a:rPr>
              <a:t>2</a:t>
            </a:r>
            <a:r>
              <a:rPr lang="uk-UA" sz="3200" b="1" dirty="0" smtClean="0">
                <a:effectLst/>
                <a:latin typeface="Times New Roman" panose="02020603050405020304" pitchFamily="18" charset="0"/>
                <a:ea typeface="Times New Roman" panose="02020603050405020304" pitchFamily="18" charset="0"/>
              </a:rPr>
              <a:t>. Поняття міжнародного договору, його структура та форма. Класифікація міжнародних договорів. </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uk-UA" sz="3200" b="1" dirty="0" smtClean="0">
                <a:latin typeface="Times New Roman" panose="02020603050405020304" pitchFamily="18" charset="0"/>
                <a:ea typeface="Times New Roman" panose="02020603050405020304" pitchFamily="18" charset="0"/>
              </a:rPr>
              <a:t>3</a:t>
            </a:r>
            <a:r>
              <a:rPr lang="uk-UA" sz="3200" b="1" dirty="0" smtClean="0">
                <a:effectLst/>
                <a:latin typeface="Times New Roman" panose="02020603050405020304" pitchFamily="18" charset="0"/>
                <a:ea typeface="Times New Roman" panose="02020603050405020304" pitchFamily="18" charset="0"/>
              </a:rPr>
              <a:t>. Порядок і основні стадії укладення міжнародного договору. Форми надання державами згоди на обов’язковість міжнародного договору. </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uk-UA" sz="3200" b="1" dirty="0" smtClean="0">
                <a:latin typeface="Times New Roman" panose="02020603050405020304" pitchFamily="18" charset="0"/>
                <a:ea typeface="Times New Roman" panose="02020603050405020304" pitchFamily="18" charset="0"/>
              </a:rPr>
              <a:t>4</a:t>
            </a:r>
            <a:r>
              <a:rPr lang="uk-UA" sz="3200" b="1" dirty="0" smtClean="0">
                <a:effectLst/>
                <a:latin typeface="Times New Roman" panose="02020603050405020304" pitchFamily="18" charset="0"/>
                <a:ea typeface="Times New Roman" panose="02020603050405020304" pitchFamily="18" charset="0"/>
              </a:rPr>
              <a:t>. Дія та припинення дії міжнародних договорів. Тлумачення міжнародного договору.</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3200" b="1" dirty="0" smtClean="0">
                <a:solidFill>
                  <a:srgbClr val="000000"/>
                </a:solidFill>
                <a:effectLst/>
                <a:latin typeface="Times New Roman" panose="02020603050405020304" pitchFamily="18" charset="0"/>
                <a:ea typeface="Times New Roman" panose="02020603050405020304" pitchFamily="18" charset="0"/>
              </a:rPr>
              <a:t>5. </a:t>
            </a:r>
            <a:r>
              <a:rPr lang="ru-RU" sz="3200" b="1" dirty="0" err="1" smtClean="0">
                <a:solidFill>
                  <a:srgbClr val="000000"/>
                </a:solidFill>
                <a:effectLst/>
                <a:latin typeface="Times New Roman" panose="02020603050405020304" pitchFamily="18" charset="0"/>
                <a:ea typeface="Times New Roman" panose="02020603050405020304" pitchFamily="18" charset="0"/>
              </a:rPr>
              <a:t>Законодавство</a:t>
            </a:r>
            <a:r>
              <a:rPr lang="ru-RU" sz="3200" b="1" dirty="0" smtClean="0">
                <a:solidFill>
                  <a:srgbClr val="000000"/>
                </a:solidFill>
                <a:effectLst/>
                <a:latin typeface="Times New Roman" panose="02020603050405020304" pitchFamily="18" charset="0"/>
                <a:ea typeface="Times New Roman" panose="02020603050405020304" pitchFamily="18" charset="0"/>
              </a:rPr>
              <a:t> </a:t>
            </a:r>
            <a:r>
              <a:rPr lang="ru-RU" sz="3200" b="1" dirty="0" err="1" smtClean="0">
                <a:solidFill>
                  <a:srgbClr val="000000"/>
                </a:solidFill>
                <a:effectLst/>
                <a:latin typeface="Times New Roman" panose="02020603050405020304" pitchFamily="18" charset="0"/>
                <a:ea typeface="Times New Roman" panose="02020603050405020304" pitchFamily="18" charset="0"/>
              </a:rPr>
              <a:t>України</a:t>
            </a:r>
            <a:r>
              <a:rPr lang="ru-RU" sz="3200" b="1" dirty="0" smtClean="0">
                <a:solidFill>
                  <a:srgbClr val="000000"/>
                </a:solidFill>
                <a:effectLst/>
                <a:latin typeface="Times New Roman" panose="02020603050405020304" pitchFamily="18" charset="0"/>
                <a:ea typeface="Times New Roman" panose="02020603050405020304" pitchFamily="18" charset="0"/>
              </a:rPr>
              <a:t> про </a:t>
            </a:r>
            <a:r>
              <a:rPr lang="ru-RU" sz="3200" b="1" dirty="0" err="1" smtClean="0">
                <a:solidFill>
                  <a:srgbClr val="000000"/>
                </a:solidFill>
                <a:effectLst/>
                <a:latin typeface="Times New Roman" panose="02020603050405020304" pitchFamily="18" charset="0"/>
                <a:ea typeface="Times New Roman" panose="02020603050405020304" pitchFamily="18" charset="0"/>
              </a:rPr>
              <a:t>міжнародні</a:t>
            </a:r>
            <a:r>
              <a:rPr lang="ru-RU" sz="3200" b="1" dirty="0" smtClean="0">
                <a:solidFill>
                  <a:srgbClr val="000000"/>
                </a:solidFill>
                <a:effectLst/>
                <a:latin typeface="Times New Roman" panose="02020603050405020304" pitchFamily="18" charset="0"/>
                <a:ea typeface="Times New Roman" panose="02020603050405020304" pitchFamily="18" charset="0"/>
              </a:rPr>
              <a:t> договори.</a:t>
            </a:r>
            <a:endParaRPr lang="ru-RU" sz="32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3200" b="1" dirty="0" err="1" smtClean="0">
                <a:solidFill>
                  <a:srgbClr val="000000"/>
                </a:solidFill>
                <a:effectLst/>
                <a:latin typeface="Times New Roman" panose="02020603050405020304" pitchFamily="18" charset="0"/>
                <a:ea typeface="Times New Roman" panose="02020603050405020304" pitchFamily="18" charset="0"/>
              </a:rPr>
              <a:t>Висновки</a:t>
            </a:r>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149585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1958" y="3441680"/>
            <a:ext cx="10710042" cy="3416320"/>
          </a:xfrm>
          <a:prstGeom prst="rect">
            <a:avLst/>
          </a:prstGeom>
        </p:spPr>
        <p:txBody>
          <a:bodyPr wrap="square">
            <a:spAutoFit/>
          </a:bodyPr>
          <a:lstStyle/>
          <a:p>
            <a:pPr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Така </a:t>
            </a:r>
            <a:r>
              <a:rPr lang="uk-UA" sz="2400" dirty="0" smtClean="0">
                <a:solidFill>
                  <a:srgbClr val="000000"/>
                </a:solidFill>
                <a:effectLst/>
                <a:latin typeface="Times New Roman" panose="02020603050405020304" pitchFamily="18" charset="0"/>
                <a:ea typeface="Times New Roman" panose="02020603050405020304" pitchFamily="18" charset="0"/>
              </a:rPr>
              <a:t>форма, як </a:t>
            </a:r>
            <a:r>
              <a:rPr lang="uk-UA" sz="2400" b="1" u="sng" dirty="0" smtClean="0">
                <a:solidFill>
                  <a:srgbClr val="000000"/>
                </a:solidFill>
                <a:effectLst/>
                <a:latin typeface="Times New Roman" panose="02020603050405020304" pitchFamily="18" charset="0"/>
                <a:ea typeface="Times New Roman" panose="02020603050405020304" pitchFamily="18" charset="0"/>
              </a:rPr>
              <a:t>затвердження</a:t>
            </a:r>
            <a:r>
              <a:rPr lang="uk-UA" sz="2400" dirty="0" smtClean="0">
                <a:solidFill>
                  <a:srgbClr val="000000"/>
                </a:solidFill>
                <a:effectLst/>
                <a:latin typeface="Times New Roman" panose="02020603050405020304" pitchFamily="18" charset="0"/>
                <a:ea typeface="Times New Roman" panose="02020603050405020304" pitchFamily="18" charset="0"/>
              </a:rPr>
              <a:t> («конфірмація»), - це вираження згоди на обов'язковість договору, який не потребує ратифікації, шляхом схвалення його урядом або іншим компетентним органом. Стаття 9 Закону України «Про міжнародні договори України» визначає, що затвердження міжнародних договорів України, які не потребують ратифікації, здійснюється: щодо договорів, які укладаються від імені України – Президентом України </a:t>
            </a:r>
            <a:r>
              <a:rPr lang="uk-UA" sz="2400" dirty="0" smtClean="0">
                <a:solidFill>
                  <a:srgbClr val="000000"/>
                </a:solidFill>
                <a:effectLst/>
                <a:latin typeface="Times New Roman" panose="02020603050405020304" pitchFamily="18" charset="0"/>
                <a:ea typeface="Times New Roman" panose="02020603050405020304" pitchFamily="18" charset="0"/>
              </a:rPr>
              <a:t>(у </a:t>
            </a:r>
            <a:r>
              <a:rPr lang="uk-UA" sz="2400" dirty="0" smtClean="0">
                <a:solidFill>
                  <a:srgbClr val="000000"/>
                </a:solidFill>
                <a:effectLst/>
                <a:latin typeface="Times New Roman" panose="02020603050405020304" pitchFamily="18" charset="0"/>
                <a:ea typeface="Times New Roman" panose="02020603050405020304" pitchFamily="18" charset="0"/>
              </a:rPr>
              <a:t>формі указу); щодо договорів, які укладаються від імені Уряду України, - Урядом України у формі постанови. Затвердження виражає згоду на обов'язковість міжнародних договорів, що укладаються міжнародними організаціями.</a:t>
            </a:r>
            <a:endParaRPr lang="ru-RU" sz="2400" dirty="0">
              <a:effectLst/>
              <a:latin typeface="Times New Roman" panose="02020603050405020304" pitchFamily="18" charset="0"/>
              <a:ea typeface="Times New Roman" panose="02020603050405020304" pitchFamily="18" charset="0"/>
            </a:endParaRPr>
          </a:p>
        </p:txBody>
      </p:sp>
      <p:pic>
        <p:nvPicPr>
          <p:cNvPr id="56324" name="Picture 4" descr="господарський договір"/>
          <p:cNvPicPr>
            <a:picLocks noChangeAspect="1" noChangeArrowheads="1"/>
          </p:cNvPicPr>
          <p:nvPr/>
        </p:nvPicPr>
        <p:blipFill>
          <a:blip r:embed="rId2" cstate="print"/>
          <a:srcRect/>
          <a:stretch>
            <a:fillRect/>
          </a:stretch>
        </p:blipFill>
        <p:spPr bwMode="auto">
          <a:xfrm>
            <a:off x="1968610" y="289089"/>
            <a:ext cx="4920921" cy="2896967"/>
          </a:xfrm>
          <a:prstGeom prst="rect">
            <a:avLst/>
          </a:prstGeom>
          <a:ln>
            <a:noFill/>
          </a:ln>
          <a:effectLst>
            <a:outerShdw blurRad="292100" dist="139700" dir="2700000" algn="tl" rotWithShape="0">
              <a:srgbClr val="333333">
                <a:alpha val="65000"/>
              </a:srgbClr>
            </a:outerShdw>
          </a:effectLst>
        </p:spPr>
      </p:pic>
      <p:pic>
        <p:nvPicPr>
          <p:cNvPr id="56326" name="Picture 6" descr="Згода подружжя на вчинення іншим з подружжя правочину має бути викладена  окремо у письмовій формі із зазначенням конкретних дій (ВС КЦС, справа №  308/2205/16-ц, 11.02.19)"/>
          <p:cNvPicPr>
            <a:picLocks noChangeAspect="1" noChangeArrowheads="1"/>
          </p:cNvPicPr>
          <p:nvPr/>
        </p:nvPicPr>
        <p:blipFill>
          <a:blip r:embed="rId3" cstate="print"/>
          <a:srcRect/>
          <a:stretch>
            <a:fillRect/>
          </a:stretch>
        </p:blipFill>
        <p:spPr bwMode="auto">
          <a:xfrm>
            <a:off x="8324166" y="747603"/>
            <a:ext cx="2993394" cy="1995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72178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5807" y="3103126"/>
            <a:ext cx="9086193" cy="3754874"/>
          </a:xfrm>
          <a:prstGeom prst="rect">
            <a:avLst/>
          </a:prstGeom>
        </p:spPr>
        <p:txBody>
          <a:bodyPr wrap="square">
            <a:spAutoFit/>
          </a:bodyPr>
          <a:lstStyle/>
          <a:p>
            <a:pPr indent="257175" algn="just">
              <a:spcAft>
                <a:spcPts val="0"/>
              </a:spcAft>
            </a:pPr>
            <a:r>
              <a:rPr lang="uk-UA" sz="1700" dirty="0" smtClean="0">
                <a:solidFill>
                  <a:srgbClr val="000000"/>
                </a:solidFill>
                <a:effectLst/>
                <a:latin typeface="Times New Roman" panose="02020603050405020304" pitchFamily="18" charset="0"/>
                <a:ea typeface="Times New Roman" panose="02020603050405020304" pitchFamily="18" charset="0"/>
              </a:rPr>
              <a:t>Після </a:t>
            </a:r>
            <a:r>
              <a:rPr lang="uk-UA" sz="1700" dirty="0" smtClean="0">
                <a:solidFill>
                  <a:srgbClr val="000000"/>
                </a:solidFill>
                <a:effectLst/>
                <a:latin typeface="Times New Roman" panose="02020603050405020304" pitchFamily="18" charset="0"/>
                <a:ea typeface="Times New Roman" panose="02020603050405020304" pitchFamily="18" charset="0"/>
              </a:rPr>
              <a:t>вираження згоди на обов’язковість договору сторони двосторонніх договорів здійснюють </a:t>
            </a:r>
            <a:r>
              <a:rPr lang="uk-UA" sz="1700" b="1" u="sng" dirty="0" smtClean="0">
                <a:solidFill>
                  <a:srgbClr val="000000"/>
                </a:solidFill>
                <a:effectLst/>
                <a:latin typeface="Times New Roman" panose="02020603050405020304" pitchFamily="18" charset="0"/>
                <a:ea typeface="Times New Roman" panose="02020603050405020304" pitchFamily="18" charset="0"/>
              </a:rPr>
              <a:t>обмін текстами документів</a:t>
            </a:r>
            <a:r>
              <a:rPr lang="uk-UA" sz="1700" dirty="0" smtClean="0">
                <a:solidFill>
                  <a:srgbClr val="000000"/>
                </a:solidFill>
                <a:effectLst/>
                <a:latin typeface="Times New Roman" panose="02020603050405020304" pitchFamily="18" charset="0"/>
                <a:ea typeface="Times New Roman" panose="02020603050405020304" pitchFamily="18" charset="0"/>
              </a:rPr>
              <a:t>, у яких виражена така згода. Щодо багатосторонніх договорів, то для зберігання автентичного тексту договору, ратифікаційних грамот та інших документів про його прийняття призначається </a:t>
            </a:r>
            <a:r>
              <a:rPr lang="uk-UA" sz="1700" b="1" u="sng" dirty="0" smtClean="0">
                <a:solidFill>
                  <a:srgbClr val="000000"/>
                </a:solidFill>
                <a:effectLst/>
                <a:latin typeface="Times New Roman" panose="02020603050405020304" pitchFamily="18" charset="0"/>
                <a:ea typeface="Times New Roman" panose="02020603050405020304" pitchFamily="18" charset="0"/>
              </a:rPr>
              <a:t>депозитарій</a:t>
            </a:r>
            <a:r>
              <a:rPr lang="uk-UA" sz="1700" dirty="0" smtClean="0">
                <a:solidFill>
                  <a:srgbClr val="000000"/>
                </a:solidFill>
                <a:effectLst/>
                <a:latin typeface="Times New Roman" panose="02020603050405020304" pitchFamily="18" charset="0"/>
                <a:ea typeface="Times New Roman" panose="02020603050405020304" pitchFamily="18" charset="0"/>
              </a:rPr>
              <a:t> (хранитель).</a:t>
            </a:r>
            <a:endParaRPr lang="ru-RU" sz="17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1700" dirty="0" smtClean="0">
                <a:solidFill>
                  <a:srgbClr val="000000"/>
                </a:solidFill>
                <a:effectLst/>
                <a:latin typeface="Times New Roman" panose="02020603050405020304" pitchFamily="18" charset="0"/>
                <a:ea typeface="Times New Roman" panose="02020603050405020304" pitchFamily="18" charset="0"/>
              </a:rPr>
              <a:t>Депозитарій договору може бути призначений державами, які брали участь у переговорах, або визначений у самому договорі, ним може бути одна або кілька держав, міжнародна організація або головна виконавча службова особа такої організації.</a:t>
            </a:r>
            <a:endParaRPr lang="ru-RU" sz="17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1700" b="1" u="sng" dirty="0" smtClean="0">
                <a:solidFill>
                  <a:srgbClr val="000000"/>
                </a:solidFill>
                <a:effectLst/>
                <a:latin typeface="Times New Roman" panose="02020603050405020304" pitchFamily="18" charset="0"/>
                <a:ea typeface="Times New Roman" panose="02020603050405020304" pitchFamily="18" charset="0"/>
              </a:rPr>
              <a:t>Функції депозитарію</a:t>
            </a:r>
            <a:r>
              <a:rPr lang="uk-UA" sz="1700" dirty="0" smtClean="0">
                <a:solidFill>
                  <a:srgbClr val="000000"/>
                </a:solidFill>
                <a:effectLst/>
                <a:latin typeface="Times New Roman" panose="02020603050405020304" pitchFamily="18" charset="0"/>
                <a:ea typeface="Times New Roman" panose="02020603050405020304" pitchFamily="18" charset="0"/>
              </a:rPr>
              <a:t> є міжнародними за своїм характером, і при виконанні їх депозитарій зобов’язаний діяти неупереджено. До функцій депозитарію відповідно до Віденської конвенції (ст. 77-78) належать: зберігання автентичного тексту договору; підготовка засвідчених копій автентичного тексту і будь-яких інших текстів договору, а також надсилання їх учасникам та державам, які мають право стати учасниками договору; одержання підписів під договором і одержання, зберігання та інформування щодо документів, оповіщень і повідомлень, які його стосуються; реєстрація договору в Секретаріаті ООН</a:t>
            </a:r>
            <a:r>
              <a:rPr lang="uk-UA" sz="1700" dirty="0" smtClean="0">
                <a:solidFill>
                  <a:srgbClr val="000000"/>
                </a:solidFill>
                <a:effectLst/>
                <a:latin typeface="Times New Roman" panose="02020603050405020304" pitchFamily="18" charset="0"/>
                <a:ea typeface="Times New Roman" panose="02020603050405020304" pitchFamily="18" charset="0"/>
              </a:rPr>
              <a:t>.</a:t>
            </a:r>
            <a:endParaRPr lang="ru-RU" sz="1700"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25214" y="0"/>
            <a:ext cx="6206358" cy="3139321"/>
          </a:xfrm>
          <a:prstGeom prst="rect">
            <a:avLst/>
          </a:prstGeom>
        </p:spPr>
        <p:txBody>
          <a:bodyPr wrap="square">
            <a:spAutoFit/>
          </a:bodyPr>
          <a:lstStyle/>
          <a:p>
            <a:pPr indent="257175" algn="just">
              <a:spcAft>
                <a:spcPts val="0"/>
              </a:spcAft>
            </a:pPr>
            <a:r>
              <a:rPr lang="uk-UA" b="1" u="sng" dirty="0" smtClean="0">
                <a:solidFill>
                  <a:srgbClr val="000000"/>
                </a:solidFill>
                <a:latin typeface="Times New Roman" panose="02020603050405020304" pitchFamily="18" charset="0"/>
                <a:ea typeface="Times New Roman" panose="02020603050405020304" pitchFamily="18" charset="0"/>
              </a:rPr>
              <a:t>Прийняття міжнародного договору</a:t>
            </a:r>
            <a:r>
              <a:rPr lang="uk-UA" dirty="0" smtClean="0">
                <a:solidFill>
                  <a:srgbClr val="000000"/>
                </a:solidFill>
                <a:latin typeface="Times New Roman" panose="02020603050405020304" pitchFamily="18" charset="0"/>
                <a:ea typeface="Times New Roman" panose="02020603050405020304" pitchFamily="18" charset="0"/>
              </a:rPr>
              <a:t> – це особлива форма вираження згоди на обов'язковість договору, який не потребує ратифікації, що за своєю процедурою близька до приєднання.</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latin typeface="Times New Roman" panose="02020603050405020304" pitchFamily="18" charset="0"/>
                <a:ea typeface="Times New Roman" panose="02020603050405020304" pitchFamily="18" charset="0"/>
              </a:rPr>
              <a:t>Приєднання</a:t>
            </a:r>
            <a:r>
              <a:rPr lang="uk-UA" dirty="0" smtClean="0">
                <a:solidFill>
                  <a:srgbClr val="000000"/>
                </a:solidFill>
                <a:latin typeface="Times New Roman" panose="02020603050405020304" pitchFamily="18" charset="0"/>
                <a:ea typeface="Times New Roman" panose="02020603050405020304" pitchFamily="18" charset="0"/>
              </a:rPr>
              <a:t> – форма вираження згоди на обов'язковість договору, за допомогою якої сторона, що не брала участь у договорі, може взяти на себе зобов’язання щодо договору, якщо така можливість передбачена в самому договорі або за домовленістю всіх учасників. Приєднання можливе як до чинного договору, так і до договору, який ще не набрав чинності, приєднання відбувається до договору в цілому.</a:t>
            </a:r>
            <a:endParaRPr lang="ru-RU" dirty="0" smtClean="0">
              <a:latin typeface="Times New Roman" panose="02020603050405020304" pitchFamily="18" charset="0"/>
              <a:ea typeface="Times New Roman" panose="02020603050405020304" pitchFamily="18" charset="0"/>
            </a:endParaRPr>
          </a:p>
        </p:txBody>
      </p:sp>
      <p:pic>
        <p:nvPicPr>
          <p:cNvPr id="11266" name="Picture 2" descr="Право міжнародних договорів | Тест на 10 запитань. Вища освіта"/>
          <p:cNvPicPr>
            <a:picLocks noChangeAspect="1" noChangeArrowheads="1"/>
          </p:cNvPicPr>
          <p:nvPr/>
        </p:nvPicPr>
        <p:blipFill>
          <a:blip r:embed="rId2" cstate="print"/>
          <a:srcRect/>
          <a:stretch>
            <a:fillRect/>
          </a:stretch>
        </p:blipFill>
        <p:spPr bwMode="auto">
          <a:xfrm>
            <a:off x="7141779" y="215617"/>
            <a:ext cx="4855779" cy="2953252"/>
          </a:xfrm>
          <a:prstGeom prst="rect">
            <a:avLst/>
          </a:prstGeom>
          <a:ln>
            <a:noFill/>
          </a:ln>
          <a:effectLst>
            <a:outerShdw blurRad="292100" dist="139700" dir="2700000" algn="tl" rotWithShape="0">
              <a:srgbClr val="333333">
                <a:alpha val="65000"/>
              </a:srgbClr>
            </a:outerShdw>
          </a:effectLst>
        </p:spPr>
      </p:pic>
      <p:pic>
        <p:nvPicPr>
          <p:cNvPr id="11268" name="Picture 4" descr="Что такое депозитарий и зачем он нужен?"/>
          <p:cNvPicPr>
            <a:picLocks noChangeAspect="1" noChangeArrowheads="1"/>
          </p:cNvPicPr>
          <p:nvPr/>
        </p:nvPicPr>
        <p:blipFill>
          <a:blip r:embed="rId3" cstate="print"/>
          <a:srcRect r="22449"/>
          <a:stretch>
            <a:fillRect/>
          </a:stretch>
        </p:blipFill>
        <p:spPr bwMode="auto">
          <a:xfrm>
            <a:off x="234402" y="3158302"/>
            <a:ext cx="2855640" cy="3699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19603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98124" y="3263462"/>
            <a:ext cx="7141779" cy="3310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кругленный прямоугольник 4"/>
          <p:cNvSpPr/>
          <p:nvPr/>
        </p:nvSpPr>
        <p:spPr>
          <a:xfrm>
            <a:off x="2065283" y="346842"/>
            <a:ext cx="7567448" cy="2522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2175641" y="520262"/>
            <a:ext cx="7425559" cy="2246769"/>
          </a:xfrm>
          <a:prstGeom prst="rect">
            <a:avLst/>
          </a:prstGeom>
        </p:spPr>
        <p:txBody>
          <a:bodyPr wrap="square">
            <a:spAutoFit/>
          </a:bodyPr>
          <a:lstStyle/>
          <a:p>
            <a:pPr>
              <a:spcAft>
                <a:spcPts val="0"/>
              </a:spcAft>
            </a:pPr>
            <a:r>
              <a:rPr lang="uk-UA" sz="2000" b="1" u="sng" dirty="0" smtClean="0">
                <a:solidFill>
                  <a:schemeClr val="bg1"/>
                </a:solidFill>
                <a:effectLst/>
                <a:latin typeface="Times New Roman" panose="02020603050405020304" pitchFamily="18" charset="0"/>
                <a:ea typeface="Times New Roman" panose="02020603050405020304" pitchFamily="18" charset="0"/>
              </a:rPr>
              <a:t>Застереження</a:t>
            </a:r>
            <a:r>
              <a:rPr lang="uk-UA" sz="2000" dirty="0" smtClean="0">
                <a:solidFill>
                  <a:schemeClr val="bg1"/>
                </a:solidFill>
                <a:effectLst/>
                <a:latin typeface="Times New Roman" panose="02020603050405020304" pitchFamily="18" charset="0"/>
                <a:ea typeface="Times New Roman" panose="02020603050405020304" pitchFamily="18" charset="0"/>
              </a:rPr>
              <a:t>: учасниками сучасних багатосторонніх договорів зазвичай є сторони з різними інтересами та цілями, яким дуже складно узгодити зміст і текст договору таким чином, щоб він влаштовував усі сторони. Тому на Віденській конференції було прийнято і зафіксовано положення про те. що формулювання застережень до договорів – це суверенне право кожної держави, для якого не потрібне прийняття або згода з боку інших держав</a:t>
            </a:r>
            <a:r>
              <a:rPr lang="uk-UA" sz="2000" dirty="0" smtClean="0">
                <a:solidFill>
                  <a:schemeClr val="bg1"/>
                </a:solidFill>
                <a:effectLst/>
                <a:latin typeface="Times New Roman" panose="02020603050405020304" pitchFamily="18" charset="0"/>
                <a:ea typeface="Times New Roman" panose="02020603050405020304" pitchFamily="18" charset="0"/>
              </a:rPr>
              <a:t>.</a:t>
            </a:r>
            <a:endParaRPr lang="ru-RU" sz="2000" dirty="0" smtClean="0">
              <a:solidFill>
                <a:schemeClr val="bg1"/>
              </a:solidFill>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092262" y="3605921"/>
            <a:ext cx="6479627" cy="2862322"/>
          </a:xfrm>
          <a:prstGeom prst="rect">
            <a:avLst/>
          </a:prstGeom>
        </p:spPr>
        <p:txBody>
          <a:bodyPr wrap="square">
            <a:spAutoFit/>
          </a:bodyPr>
          <a:lstStyle/>
          <a:p>
            <a:pPr>
              <a:spcAft>
                <a:spcPts val="0"/>
              </a:spcAft>
            </a:pPr>
            <a:r>
              <a:rPr lang="uk-UA" b="1" u="sng" dirty="0" smtClean="0">
                <a:solidFill>
                  <a:schemeClr val="bg1"/>
                </a:solidFill>
                <a:latin typeface="Times New Roman" panose="02020603050405020304" pitchFamily="18" charset="0"/>
                <a:ea typeface="Times New Roman" panose="02020603050405020304" pitchFamily="18" charset="0"/>
              </a:rPr>
              <a:t>Застереження</a:t>
            </a:r>
            <a:r>
              <a:rPr lang="uk-UA" dirty="0" smtClean="0">
                <a:solidFill>
                  <a:schemeClr val="bg1"/>
                </a:solidFill>
                <a:latin typeface="Times New Roman" panose="02020603050405020304" pitchFamily="18" charset="0"/>
                <a:ea typeface="Times New Roman" panose="02020603050405020304" pitchFamily="18" charset="0"/>
              </a:rPr>
              <a:t> - одностороння заява в будь-якому формулюванні і під будь-якою назвою, зроблена державою при підписанні, ратифікації, прийнятті чи затвердженні договору або приєднанні до нього, за допомогою якої вона бажає виключити або змінити юридичну дію певних положень договору в їхньому застосуванні до цієї держави. Отже, застереження може бути зроблене стороною при вираженні згоди на обов’язковість договору. Застереження, зроблені на попередніх стадіях укладання договору, можна вважати попередніми.</a:t>
            </a:r>
            <a:endParaRPr lang="ru-RU"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519603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12525" y="0"/>
            <a:ext cx="6579476" cy="6929493"/>
          </a:xfrm>
          <a:prstGeom prst="rect">
            <a:avLst/>
          </a:prstGeom>
        </p:spPr>
        <p:txBody>
          <a:bodyPr wrap="square">
            <a:spAutoFit/>
          </a:bodyPr>
          <a:lstStyle/>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Загальновизнано, що застереження можливі при укладанні багатосторонніх угод для досягнення компромісу задля збільшення учасників договору, хоча у Віденській конвенції не вказано, що застереження можливі лише щодо багатосторонніх угод. Деякі автори висловлюють думку про неможливість застережень до двосторонніх угод, оскільки такі застереження можна розглядати як пропозицію щодо перегляду тексту договору.</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Проте в певних випадках можливість формулювання застережень до договору виключається. Стаття 19 Віденської конвенції закріпила перелік таких випадків: коли це застереження забороняється договором; коли договір передбачає, що можна робити тільки певні застереження, до кола яких це застереження не належить; у випадках, коли застереження є несумісним з об’єктом і цілями договору.</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Застереження викликає наслідки стосовно держави, яка його висловила, без погодження з іншими державами, які підписали договір, якщо в умовах договору не встановлено інше.</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На практиці трапляється достатня кількість договорів, які забороняють учасникам робити застереження, а також такі, з обмеженої кількості учасників та з мети і принципів яких випливає, що вони мають застосовуватись лише в цілому між усіма учасниками, а в такому разі застереження потребує прийняття всіма учасниками договору</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pic>
        <p:nvPicPr>
          <p:cNvPr id="4" name="Google Shape;80;p17"/>
          <p:cNvPicPr preferRelativeResize="0"/>
          <p:nvPr/>
        </p:nvPicPr>
        <p:blipFill>
          <a:blip r:embed="rId2" cstate="print">
            <a:alphaModFix/>
          </a:blip>
          <a:stretch>
            <a:fillRect/>
          </a:stretch>
        </p:blipFill>
        <p:spPr>
          <a:xfrm>
            <a:off x="0" y="0"/>
            <a:ext cx="556522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02292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3779"/>
            <a:ext cx="8471339" cy="6370975"/>
          </a:xfrm>
          <a:prstGeom prst="rect">
            <a:avLst/>
          </a:prstGeom>
        </p:spPr>
        <p:txBody>
          <a:bodyPr wrap="square">
            <a:spAutoFit/>
          </a:bodyPr>
          <a:lstStyle/>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Застереження </a:t>
            </a:r>
            <a:r>
              <a:rPr lang="uk-UA" sz="2400" dirty="0" smtClean="0">
                <a:solidFill>
                  <a:srgbClr val="000000"/>
                </a:solidFill>
                <a:effectLst/>
                <a:latin typeface="Times New Roman" panose="02020603050405020304" pitchFamily="18" charset="0"/>
                <a:ea typeface="Times New Roman" panose="02020603050405020304" pitchFamily="18" charset="0"/>
              </a:rPr>
              <a:t>до договору, що є установчим актом міжнародної організації, потребують їх прийняття компетентним органом організації.</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Застереження, яке напевне допускається договором, не потребує якого-небудь наступного прийняття іншими договірними державами, якщо тільки договір не передбачає такого прийняття. В інших випадках юридичними наслідками що зробило застереження, у відносинах зі стороною, що прийняла застереження. Для застережень є зміна юридичної дії певних положень договору для сторони, інших учасників положення договору не змінюються. Сторона, що не згодна із застереженням, повинна його заперечити; у таких випадках договір діятиме між стороною, що зробила застереження, і стороною, яка його заперечила, за винятком спірних положень.</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Застереження, певно виражена згода із застереженням і заперечення проти застереження повинні бути зроблені в письмовій формі й доведені до відома всіх учасників договору</a:t>
            </a:r>
            <a:r>
              <a:rPr lang="uk-UA" sz="2400" dirty="0" smtClean="0">
                <a:solidFill>
                  <a:srgbClr val="000000"/>
                </a:solidFill>
                <a:effectLst/>
                <a:latin typeface="Times New Roman" panose="02020603050405020304" pitchFamily="18" charset="0"/>
                <a:ea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endParaRPr>
          </a:p>
        </p:txBody>
      </p:sp>
      <p:pic>
        <p:nvPicPr>
          <p:cNvPr id="4" name="Google Shape;114;p23"/>
          <p:cNvPicPr preferRelativeResize="0"/>
          <p:nvPr/>
        </p:nvPicPr>
        <p:blipFill rotWithShape="1">
          <a:blip r:embed="rId2" cstate="print">
            <a:alphaModFix/>
          </a:blip>
          <a:srcRect l="9569" r="50622" b="14908"/>
          <a:stretch/>
        </p:blipFill>
        <p:spPr>
          <a:xfrm flipH="1">
            <a:off x="8492358" y="1"/>
            <a:ext cx="3699642" cy="6858000"/>
          </a:xfrm>
          <a:prstGeom prst="rect">
            <a:avLst/>
          </a:prstGeom>
          <a:ln>
            <a:noFill/>
          </a:ln>
          <a:effectLst>
            <a:outerShdw blurRad="292100" dist="139700" dir="2700000" algn="tl" rotWithShape="0">
              <a:srgbClr val="333333">
                <a:alpha val="65000"/>
              </a:srgbClr>
            </a:outerShdw>
          </a:effectLst>
        </p:spPr>
      </p:pic>
      <p:sp>
        <p:nvSpPr>
          <p:cNvPr id="5" name="Овал 4"/>
          <p:cNvSpPr/>
          <p:nvPr/>
        </p:nvSpPr>
        <p:spPr>
          <a:xfrm>
            <a:off x="10846676" y="1970689"/>
            <a:ext cx="1056290" cy="1056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11051627" y="1986457"/>
            <a:ext cx="930165" cy="1015663"/>
          </a:xfrm>
          <a:prstGeom prst="rect">
            <a:avLst/>
          </a:prstGeom>
          <a:noFill/>
        </p:spPr>
        <p:txBody>
          <a:bodyPr wrap="square" rtlCol="0">
            <a:spAutoFit/>
          </a:bodyPr>
          <a:lstStyle/>
          <a:p>
            <a:r>
              <a:rPr lang="uk-UA" sz="6000" b="1" dirty="0" smtClean="0">
                <a:latin typeface="Arial" pitchFamily="34" charset="0"/>
                <a:cs typeface="Arial" pitchFamily="34" charset="0"/>
              </a:rPr>
              <a:t>?</a:t>
            </a:r>
            <a:endParaRPr lang="uk-UA" sz="6000" b="1" dirty="0">
              <a:latin typeface="Arial" pitchFamily="34" charset="0"/>
              <a:cs typeface="Arial" pitchFamily="34" charset="0"/>
            </a:endParaRPr>
          </a:p>
        </p:txBody>
      </p:sp>
    </p:spTree>
    <p:extLst>
      <p:ext uri="{BB962C8B-B14F-4D97-AF65-F5344CB8AC3E}">
        <p14:creationId xmlns:p14="http://schemas.microsoft.com/office/powerpoint/2010/main" xmlns="" val="2402292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727" y="0"/>
            <a:ext cx="11914909" cy="6555641"/>
          </a:xfrm>
          <a:prstGeom prst="rect">
            <a:avLst/>
          </a:prstGeom>
        </p:spPr>
        <p:txBody>
          <a:bodyPr wrap="square">
            <a:spAutoFit/>
          </a:bodyPr>
          <a:lstStyle/>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Договір починає діяти</a:t>
            </a:r>
            <a:r>
              <a:rPr lang="uk-UA" sz="2000" dirty="0" smtClean="0">
                <a:solidFill>
                  <a:srgbClr val="000000"/>
                </a:solidFill>
                <a:effectLst/>
                <a:latin typeface="Times New Roman" panose="02020603050405020304" pitchFamily="18" charset="0"/>
                <a:ea typeface="Times New Roman" panose="02020603050405020304" pitchFamily="18" charset="0"/>
              </a:rPr>
              <a:t> – породжувати міжнародно-правові норми і права та обов'язки, що з них випливають, - з моменту набуття договором юридичної чинності.</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Набуття міжнародним договором чинності</a:t>
            </a:r>
            <a:r>
              <a:rPr lang="uk-UA" sz="2000" dirty="0" smtClean="0">
                <a:solidFill>
                  <a:srgbClr val="000000"/>
                </a:solidFill>
                <a:effectLst/>
                <a:latin typeface="Times New Roman" panose="02020603050405020304" pitchFamily="18" charset="0"/>
                <a:ea typeface="Times New Roman" panose="02020603050405020304" pitchFamily="18" charset="0"/>
              </a:rPr>
              <a:t> означає, що його положення стають юридично обов'язковими для учасників договору і порушення його положень тягне за собою міжнародно-правові наслідки.</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Момент, з якого договір набуває чинності, передбачається в самому договорі або погоджується між державами, які брали участь у переговорах. Таким моментом учасники можуть визначити момент підписання договору; момент ратифікації договору, обміну ратифікаційними грамотами або здачі ратифікаційних грамот кількістю учасників, що обумовлена в договорі; визначений термія після ратифікації або здачі до депозитарію останньої ратифікаційної грамоти; момент затвердження договору урядом; чітко визначена дата набуття чинності договором; момент реєстрації </a:t>
            </a:r>
            <a:r>
              <a:rPr lang="uk-UA" sz="2000" dirty="0" err="1" smtClean="0">
                <a:solidFill>
                  <a:srgbClr val="000000"/>
                </a:solidFill>
                <a:effectLst/>
                <a:latin typeface="Times New Roman" panose="02020603050405020304" pitchFamily="18" charset="0"/>
                <a:ea typeface="Times New Roman" panose="02020603050405020304" pitchFamily="18" charset="0"/>
              </a:rPr>
              <a:t>акта</a:t>
            </a:r>
            <a:r>
              <a:rPr lang="uk-UA" sz="2000" dirty="0" smtClean="0">
                <a:solidFill>
                  <a:srgbClr val="000000"/>
                </a:solidFill>
                <a:effectLst/>
                <a:latin typeface="Times New Roman" panose="02020603050405020304" pitchFamily="18" charset="0"/>
                <a:ea typeface="Times New Roman" panose="02020603050405020304" pitchFamily="18" charset="0"/>
              </a:rPr>
              <a:t> про ратифікацію міжнародною організацією.</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Якщо в тексті договору положення або домовленість щодо моменту набуття чинності договором відсутні, застосовується п. 2 ст. 24 Віденської конвенції, згідно з яким у такому випадку договір набуває чинності, як тільки буде виражено згоду всіх держав, які брали участь у переговорах. на обов’язковість для них договору.</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Сторони можуть дійти згоди в питанні про тимчасове введення в дію всього договору чи його частини. Зазвичай сторони договору домовляються про тимчасове застосування заключних положень договору.</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Договір зворотної сили не має, він застосовується лише щодо подій, які сталися після набуття ним чинності. Однак сторони за взаємною згодою можуть поширити дію договору і на події, що відбулися до його укладання</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498955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1" y="1970691"/>
            <a:ext cx="11914909" cy="4887310"/>
          </a:xfrm>
          <a:prstGeom prst="rect">
            <a:avLst/>
          </a:prstGeom>
        </p:spPr>
        <p:txBody>
          <a:bodyPr wrap="square">
            <a:spAutoFit/>
          </a:bodyPr>
          <a:lstStyle/>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Реєстрація </a:t>
            </a:r>
            <a:r>
              <a:rPr lang="uk-UA" sz="2000" b="1" u="sng" dirty="0" smtClean="0">
                <a:solidFill>
                  <a:srgbClr val="000000"/>
                </a:solidFill>
                <a:effectLst/>
                <a:latin typeface="Times New Roman" panose="02020603050405020304" pitchFamily="18" charset="0"/>
                <a:ea typeface="Times New Roman" panose="02020603050405020304" pitchFamily="18" charset="0"/>
              </a:rPr>
              <a:t>міжнародного договору</a:t>
            </a:r>
            <a:r>
              <a:rPr lang="uk-UA" sz="2000" dirty="0" smtClean="0">
                <a:solidFill>
                  <a:srgbClr val="000000"/>
                </a:solidFill>
                <a:effectLst/>
                <a:latin typeface="Times New Roman" panose="02020603050405020304" pitchFamily="18" charset="0"/>
                <a:ea typeface="Times New Roman" panose="02020603050405020304" pitchFamily="18" charset="0"/>
              </a:rPr>
              <a:t> є новелою сучасного міжнародного права. формування якої почалося в рамках Ліги Націй. Статут Ліги Націй передбачав зобов'язання держав реєструвати укладені ними міжнародні договори і надавати їм гласності, що ставало перепоною на шляху укладання таємних, протиправних договорів. Після набуття чинності договори підлягають реєстрації.</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У Статуті ООН (ст. 102) сформульовано норму міжнародного права, відповідно до якої «всілякий договір і всяка міжнародна угода, укладені будь-яким членом Організації після набуття чинності Статутом, повинні бути, за першої можливості, зареєстровані в Секретаріаті і ним опубліковані. У відповідності з цією нормою Генеральна Асамблея ООН резолюцією від 14 грудня 1946 р. затвердила Правила про реєстрацію і опублікування міжнародних договорів. Стаття 80 Віденської конвенції конкретизує положення щодо реєстрації міжнародних договорів і поширює її дію на учасників Віденської конвенції: «Договори після набрання ними чинності надсилаються до Секретаріату Організації Об’єднаних Націй для реєстрації або для зберігання у справах і занесення до переліку, залежно від випадку». Ця стаття не встановлює обов’язковість реєстрації, питання про яку вирішують договірні держави, за винятком реєстрації </a:t>
            </a:r>
            <a:r>
              <a:rPr lang="uk-UA" sz="2000" dirty="0" err="1" smtClean="0">
                <a:solidFill>
                  <a:srgbClr val="000000"/>
                </a:solidFill>
                <a:effectLst/>
                <a:latin typeface="Times New Roman" panose="02020603050405020304" pitchFamily="18" charset="0"/>
                <a:ea typeface="Times New Roman" panose="02020603050405020304" pitchFamily="18" charset="0"/>
              </a:rPr>
              <a:t>ex</a:t>
            </a:r>
            <a:r>
              <a:rPr lang="uk-UA" sz="2000" dirty="0" smtClean="0">
                <a:solidFill>
                  <a:srgbClr val="000000"/>
                </a:solidFill>
                <a:effectLst/>
                <a:latin typeface="Times New Roman" panose="02020603050405020304" pitchFamily="18" charset="0"/>
                <a:ea typeface="Times New Roman" panose="02020603050405020304" pitchFamily="18" charset="0"/>
              </a:rPr>
              <a:t> </a:t>
            </a:r>
            <a:r>
              <a:rPr lang="uk-UA" sz="2000" dirty="0" err="1" smtClean="0">
                <a:solidFill>
                  <a:srgbClr val="000000"/>
                </a:solidFill>
                <a:effectLst/>
                <a:latin typeface="Times New Roman" panose="02020603050405020304" pitchFamily="18" charset="0"/>
                <a:ea typeface="Times New Roman" panose="02020603050405020304" pitchFamily="18" charset="0"/>
              </a:rPr>
              <a:t>officio</a:t>
            </a:r>
            <a:r>
              <a:rPr lang="uk-UA" sz="2000" dirty="0" smtClean="0">
                <a:solidFill>
                  <a:srgbClr val="000000"/>
                </a:solidFill>
                <a:effectLst/>
                <a:latin typeface="Times New Roman" panose="02020603050405020304" pitchFamily="18" charset="0"/>
                <a:ea typeface="Times New Roman" panose="02020603050405020304" pitchFamily="18" charset="0"/>
              </a:rPr>
              <a:t> , яку здійснює Генеральний секретар ООН, але згідно зі ст. 103 Статуту ООН жодна сторона незареєстрованого договору не може обґрунтовувати свої юридичні домагання в жодному з органів ООН.</a:t>
            </a:r>
            <a:endParaRPr lang="ru-RU" sz="2000" dirty="0">
              <a:effectLst/>
              <a:latin typeface="Times New Roman" panose="02020603050405020304" pitchFamily="18" charset="0"/>
              <a:ea typeface="Times New Roman" panose="02020603050405020304" pitchFamily="18" charset="0"/>
            </a:endParaRPr>
          </a:p>
        </p:txBody>
      </p:sp>
      <p:sp>
        <p:nvSpPr>
          <p:cNvPr id="53250" name="AutoShape 2" descr="Мін'юст нагадує процедуру та порядок державної реєстрації фізичних  осіб-підприємці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3252" name="AutoShape 4" descr="Мін'юст нагадує процедуру та порядок державної реєстрації фізичних  осіб-підприємці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3254" name="AutoShape 6" descr="Мін'юст нагадує процедуру та порядок державної реєстрації фізичних  осіб-підприємці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7" name="Google Shape;126;p25"/>
          <p:cNvPicPr preferRelativeResize="0"/>
          <p:nvPr/>
        </p:nvPicPr>
        <p:blipFill rotWithShape="1">
          <a:blip r:embed="rId2" cstate="print">
            <a:alphaModFix/>
          </a:blip>
          <a:srcRect t="28796" b="30281"/>
          <a:stretch/>
        </p:blipFill>
        <p:spPr>
          <a:xfrm>
            <a:off x="1915312" y="429466"/>
            <a:ext cx="9183612" cy="1388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98955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782" y="83127"/>
            <a:ext cx="12044218" cy="6863417"/>
          </a:xfrm>
          <a:prstGeom prst="rect">
            <a:avLst/>
          </a:prstGeom>
        </p:spPr>
        <p:txBody>
          <a:bodyPr wrap="square">
            <a:spAutoFit/>
          </a:bodyPr>
          <a:lstStyle/>
          <a:p>
            <a:pPr indent="257175" algn="just">
              <a:spcAft>
                <a:spcPts val="0"/>
              </a:spcAft>
            </a:pPr>
            <a:r>
              <a:rPr lang="uk-UA" sz="2200" dirty="0" smtClean="0">
                <a:solidFill>
                  <a:srgbClr val="000000"/>
                </a:solidFill>
                <a:effectLst/>
                <a:latin typeface="Times New Roman" panose="02020603050405020304" pitchFamily="18" charset="0"/>
                <a:ea typeface="Times New Roman" panose="02020603050405020304" pitchFamily="18" charset="0"/>
              </a:rPr>
              <a:t>Ще однією юридичною дією є </a:t>
            </a:r>
            <a:r>
              <a:rPr lang="uk-UA" sz="2200" b="1" u="sng" dirty="0" smtClean="0">
                <a:solidFill>
                  <a:srgbClr val="000000"/>
                </a:solidFill>
                <a:effectLst/>
                <a:latin typeface="Times New Roman" panose="02020603050405020304" pitchFamily="18" charset="0"/>
                <a:ea typeface="Times New Roman" panose="02020603050405020304" pitchFamily="18" charset="0"/>
              </a:rPr>
              <a:t>опублікування договору</a:t>
            </a:r>
            <a:r>
              <a:rPr lang="uk-UA" sz="2200" dirty="0" smtClean="0">
                <a:solidFill>
                  <a:srgbClr val="000000"/>
                </a:solidFill>
                <a:effectLst/>
                <a:latin typeface="Times New Roman" panose="02020603050405020304" pitchFamily="18" charset="0"/>
                <a:ea typeface="Times New Roman" panose="02020603050405020304" pitchFamily="18" charset="0"/>
              </a:rPr>
              <a:t>. Після набуття договором чинності він має бути надісланим до Секретаріату Організації Об’єднаних Націй із метою публікації. Відповідно до ст. 102 Статуту ООН Секретаріат зобов’язаний опублікувати будь-який договір та міжнародну угоду.</a:t>
            </a:r>
            <a:endParaRPr lang="ru-RU" sz="22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200" dirty="0" smtClean="0">
                <a:solidFill>
                  <a:srgbClr val="000000"/>
                </a:solidFill>
                <a:effectLst/>
                <a:latin typeface="Times New Roman" panose="02020603050405020304" pitchFamily="18" charset="0"/>
                <a:ea typeface="Times New Roman" panose="02020603050405020304" pitchFamily="18" charset="0"/>
              </a:rPr>
              <a:t>Велике значення має такий спосіб доведення змісту міжнародних договорів до загального відома, як внутрішньодержавне опублікування. Стаття 20 Закону України «Про міжнародні договори України» визначає, що договори, які набрали чинності для України, - ратифіковані договори і договори, затвердження, прийняття або приєднання до яких здійснено на підставі рішень відповідно Верховної Ради України або Президента України, договори, що набрали чинності з моменту підписання їх Президентом України, - публікуються у «Відомостях Верховної Ради України», у газеті Верховної Ради України та у «Зібранні діючих міжнародних договорів України»; договори, що набрали чинності для України, згоду на обов’язковість яких було здійснено на підставі рішень Уряду України, публікуються в «Зібранні постанов Уряду України».</a:t>
            </a:r>
            <a:endParaRPr lang="ru-RU" sz="22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200" dirty="0" smtClean="0">
                <a:solidFill>
                  <a:srgbClr val="000000"/>
                </a:solidFill>
                <a:effectLst/>
                <a:latin typeface="Times New Roman" panose="02020603050405020304" pitchFamily="18" charset="0"/>
                <a:ea typeface="Times New Roman" panose="02020603050405020304" pitchFamily="18" charset="0"/>
              </a:rPr>
              <a:t>Якщо міжнародний договір України має автентичний текст державною мовою України, - публікується автентичний текст державною мовою України. У разі, коли міжнародний договір України не має автентичного тексту державною мовою України, - публікується один з автентичних текстів іноземною мовою, а також офіційний переклад державною мовою України, здійснений Міністерством закордонних справ України.</a:t>
            </a:r>
            <a:endParaRPr lang="ru-RU" sz="22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200" dirty="0" smtClean="0">
                <a:solidFill>
                  <a:srgbClr val="000000"/>
                </a:solidFill>
                <a:effectLst/>
                <a:latin typeface="Times New Roman" panose="02020603050405020304" pitchFamily="18" charset="0"/>
                <a:ea typeface="Times New Roman" panose="02020603050405020304" pitchFamily="18" charset="0"/>
              </a:rPr>
              <a:t>Але від промульгації (оприлюднення) міжнародного договору не залежить його обов’язкова юридична дія.</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157460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5807" y="0"/>
            <a:ext cx="9086194" cy="7417415"/>
          </a:xfrm>
          <a:prstGeom prst="rect">
            <a:avLst/>
          </a:prstGeom>
        </p:spPr>
        <p:txBody>
          <a:bodyPr wrap="square">
            <a:spAutoFit/>
          </a:bodyPr>
          <a:lstStyle/>
          <a:p>
            <a:pPr indent="450215" algn="just">
              <a:spcAft>
                <a:spcPts val="0"/>
              </a:spcAft>
            </a:pPr>
            <a:r>
              <a:rPr lang="uk-UA" sz="2000" b="1" dirty="0" smtClean="0">
                <a:effectLst/>
                <a:latin typeface="Times New Roman" panose="02020603050405020304" pitchFamily="18" charset="0"/>
                <a:ea typeface="Times New Roman" panose="02020603050405020304" pitchFamily="18" charset="0"/>
              </a:rPr>
              <a:t>4. Дія та припинення дії міжнародних договорів. Тлумачення міжнародного договору.</a:t>
            </a:r>
          </a:p>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Тлумачення договору</a:t>
            </a:r>
            <a:r>
              <a:rPr lang="uk-UA" sz="2000" dirty="0" smtClean="0">
                <a:solidFill>
                  <a:srgbClr val="000000"/>
                </a:solidFill>
                <a:effectLst/>
                <a:latin typeface="Times New Roman" panose="02020603050405020304" pitchFamily="18" charset="0"/>
                <a:ea typeface="Times New Roman" panose="02020603050405020304" pitchFamily="18" charset="0"/>
              </a:rPr>
              <a:t> полягає у з'ясуванні точного смислу і змісту договору. Тлумачення здійснюється з урахуванням загальних норм міжнародного права і не повинно призводити до наслідків, що суперечать імперативним нормам міжнародного права. Тлумачення міжнародного договору має відповідати певним принципам. Такими є: принцип добросовісності; принцип єдності (при тлумаченні неможливе роз’єднання об’єкта і мети договору); принцип ефективності (надання сили та смислу положенням договору, що </a:t>
            </a:r>
            <a:r>
              <a:rPr lang="uk-UA" sz="2000" dirty="0" err="1" smtClean="0">
                <a:solidFill>
                  <a:srgbClr val="000000"/>
                </a:solidFill>
                <a:effectLst/>
                <a:latin typeface="Times New Roman" panose="02020603050405020304" pitchFamily="18" charset="0"/>
                <a:ea typeface="Times New Roman" panose="02020603050405020304" pitchFamily="18" charset="0"/>
              </a:rPr>
              <a:t>тлумачаться</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Важливим принципом тлумачення багатомовних договорів є принцип рівності мов автентичних текстів договорів. До спеціальних принципів тлумачення договорів належать: максимальне використання різномовних текстів договорів при тлумаченні; рівна достовірність текстів договору, автентичність яких встановлена на різних мовах; встановлення єдиного змісту, що закріплений у </a:t>
            </a:r>
            <a:r>
              <a:rPr lang="uk-UA" sz="2000" dirty="0" smtClean="0">
                <a:solidFill>
                  <a:srgbClr val="000000"/>
                </a:solidFill>
                <a:effectLst/>
                <a:latin typeface="Times New Roman" panose="02020603050405020304" pitchFamily="18" charset="0"/>
                <a:ea typeface="Times New Roman" panose="02020603050405020304" pitchFamily="18" charset="0"/>
              </a:rPr>
              <a:t>текстах </a:t>
            </a:r>
            <a:r>
              <a:rPr lang="uk-UA" sz="2000" dirty="0" smtClean="0">
                <a:solidFill>
                  <a:srgbClr val="000000"/>
                </a:solidFill>
                <a:effectLst/>
                <a:latin typeface="Times New Roman" panose="02020603050405020304" pitchFamily="18" charset="0"/>
                <a:ea typeface="Times New Roman" panose="02020603050405020304" pitchFamily="18" charset="0"/>
              </a:rPr>
              <a:t>різними мовами.</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Тлумачення міжнародного договору може бути офіційним і неофіційним. </a:t>
            </a:r>
            <a:r>
              <a:rPr lang="uk-UA" sz="2000" b="1" u="sng" dirty="0" smtClean="0">
                <a:solidFill>
                  <a:srgbClr val="000000"/>
                </a:solidFill>
                <a:effectLst/>
                <a:latin typeface="Times New Roman" panose="02020603050405020304" pitchFamily="18" charset="0"/>
                <a:ea typeface="Times New Roman" panose="02020603050405020304" pitchFamily="18" charset="0"/>
              </a:rPr>
              <a:t>Офіційним</a:t>
            </a:r>
            <a:r>
              <a:rPr lang="uk-UA" sz="2000" dirty="0" smtClean="0">
                <a:solidFill>
                  <a:srgbClr val="000000"/>
                </a:solidFill>
                <a:effectLst/>
                <a:latin typeface="Times New Roman" panose="02020603050405020304" pitchFamily="18" charset="0"/>
                <a:ea typeface="Times New Roman" panose="02020603050405020304" pitchFamily="18" charset="0"/>
              </a:rPr>
              <a:t> вважається тлумачення договору його учасниками чи міжнародними органами, які вказуються в тексті договору, або органами, що спеціально створені самим договором.</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Неофіційним</a:t>
            </a:r>
            <a:r>
              <a:rPr lang="uk-UA" sz="2000" dirty="0" smtClean="0">
                <a:solidFill>
                  <a:srgbClr val="000000"/>
                </a:solidFill>
                <a:effectLst/>
                <a:latin typeface="Times New Roman" panose="02020603050405020304" pitchFamily="18" charset="0"/>
                <a:ea typeface="Times New Roman" panose="02020603050405020304" pitchFamily="18" charset="0"/>
              </a:rPr>
              <a:t> видом тлумачення вважається таке, що здійснюється юристами, істориками права, журналістами, а також ученими в наукових працях із міжнародного права.</a:t>
            </a:r>
            <a:endParaRPr lang="ru-RU" sz="2000" dirty="0" smtClean="0">
              <a:effectLst/>
              <a:latin typeface="Times New Roman" panose="02020603050405020304" pitchFamily="18" charset="0"/>
              <a:ea typeface="Times New Roman" panose="02020603050405020304" pitchFamily="18" charset="0"/>
            </a:endParaRPr>
          </a:p>
          <a:p>
            <a:pPr indent="450215" algn="just">
              <a:spcAft>
                <a:spcPts val="0"/>
              </a:spcAft>
            </a:pPr>
            <a:endParaRPr lang="uk-UA" sz="2000" b="1" dirty="0">
              <a:latin typeface="Times New Roman" panose="02020603050405020304" pitchFamily="18" charset="0"/>
              <a:ea typeface="Times New Roman" panose="02020603050405020304" pitchFamily="18" charset="0"/>
            </a:endParaRPr>
          </a:p>
          <a:p>
            <a:pPr indent="450215" algn="just">
              <a:spcAft>
                <a:spcPts val="0"/>
              </a:spcAft>
            </a:pPr>
            <a:endParaRPr lang="ru-RU" sz="1600" dirty="0">
              <a:effectLst/>
              <a:latin typeface="Times New Roman" panose="02020603050405020304" pitchFamily="18" charset="0"/>
              <a:ea typeface="Times New Roman" panose="02020603050405020304" pitchFamily="18" charset="0"/>
            </a:endParaRPr>
          </a:p>
        </p:txBody>
      </p:sp>
      <p:pic>
        <p:nvPicPr>
          <p:cNvPr id="7170" name="Picture 2" descr="Верховий Суд тлумачить договори відповідно до принципу Contra proferentem /  Публикации / Судебно-юридическая газета"/>
          <p:cNvPicPr>
            <a:picLocks noChangeAspect="1" noChangeArrowheads="1"/>
          </p:cNvPicPr>
          <p:nvPr/>
        </p:nvPicPr>
        <p:blipFill>
          <a:blip r:embed="rId2" cstate="print"/>
          <a:srcRect/>
          <a:stretch>
            <a:fillRect/>
          </a:stretch>
        </p:blipFill>
        <p:spPr bwMode="auto">
          <a:xfrm rot="1618622">
            <a:off x="207978" y="865591"/>
            <a:ext cx="2743821" cy="1575095"/>
          </a:xfrm>
          <a:prstGeom prst="rect">
            <a:avLst/>
          </a:prstGeom>
          <a:ln>
            <a:noFill/>
          </a:ln>
          <a:effectLst>
            <a:outerShdw blurRad="292100" dist="139700" dir="2700000" algn="tl" rotWithShape="0">
              <a:srgbClr val="333333">
                <a:alpha val="65000"/>
              </a:srgbClr>
            </a:outerShdw>
          </a:effectLst>
        </p:spPr>
      </p:pic>
      <p:pic>
        <p:nvPicPr>
          <p:cNvPr id="7172" name="Picture 4" descr="Невиконання договірних обов'язків є допустимим при відмові від договору в  односторонньому порядку, якщо це передбачено договором або законом -  LexInform: Правові та юридичні новини, юридична практика, коментарі"/>
          <p:cNvPicPr>
            <a:picLocks noChangeAspect="1" noChangeArrowheads="1"/>
          </p:cNvPicPr>
          <p:nvPr/>
        </p:nvPicPr>
        <p:blipFill>
          <a:blip r:embed="rId3" cstate="print"/>
          <a:srcRect/>
          <a:stretch>
            <a:fillRect/>
          </a:stretch>
        </p:blipFill>
        <p:spPr bwMode="auto">
          <a:xfrm rot="20570758">
            <a:off x="211977" y="3611672"/>
            <a:ext cx="2785856" cy="18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40124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1241" y="346841"/>
            <a:ext cx="9984828" cy="6063198"/>
          </a:xfrm>
          <a:prstGeom prst="rect">
            <a:avLst/>
          </a:prstGeom>
        </p:spPr>
        <p:txBody>
          <a:bodyPr wrap="square">
            <a:spAutoFit/>
          </a:bodyPr>
          <a:lstStyle/>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За </a:t>
            </a:r>
            <a:r>
              <a:rPr lang="uk-UA" b="1" u="sng" dirty="0" smtClean="0">
                <a:solidFill>
                  <a:srgbClr val="000000"/>
                </a:solidFill>
                <a:effectLst/>
                <a:latin typeface="Times New Roman" panose="02020603050405020304" pitchFamily="18" charset="0"/>
                <a:ea typeface="Times New Roman" panose="02020603050405020304" pitchFamily="18" charset="0"/>
              </a:rPr>
              <a:t>суб’єктами тлумачення</a:t>
            </a:r>
            <a:r>
              <a:rPr lang="uk-UA" dirty="0" smtClean="0">
                <a:solidFill>
                  <a:srgbClr val="000000"/>
                </a:solidFill>
                <a:effectLst/>
                <a:latin typeface="Times New Roman" panose="02020603050405020304" pitchFamily="18" charset="0"/>
                <a:ea typeface="Times New Roman" panose="02020603050405020304" pitchFamily="18" charset="0"/>
              </a:rPr>
              <a:t> поділяється на міжнародне і внутрішньодержавне.</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Найвагомішим видом офіційного міжнародного тлумачення є автентичне тлумачення, що здійснюється за угодою учасників договору і є обов’язковим для них. Вважається, що таке тлумачення має найвищу юридичну силу, тому що ґрунтується на письмовій угоді сторін і не може бути змінене одним з учасників без згоди інших. Автентичне тлумачення може здійснюватися у формі спеціальної угоди або протоколу, обміну нотами, шляхом тлумачення термінів у тексті договору.</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Міжнародним тлумаченням є тлумачення, здійснюване міжнародними органами, які передбачені в самому договорі. Цей вид тлумачення, у свою чергу, поділяється на міжнародне адміністративне тлумачення і міжнародне судове тлумачення, залежно від міжнародного органу, який його здійснює. Таким може бути тлумачення, що його здійснюють Міжнародний Суд ООН та низка інших органів, уповноважених державами здійснювати тлумачення, обов’язкове для учасників договору. Міжнародне судове або арбітражне тлумачення може стосуватися як двосторонніх, так і багатосторонніх міжнародних угод.</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Внутрішньодержавним тлумаченням</a:t>
            </a:r>
            <a:r>
              <a:rPr lang="uk-UA" dirty="0" smtClean="0">
                <a:solidFill>
                  <a:srgbClr val="000000"/>
                </a:solidFill>
                <a:effectLst/>
                <a:latin typeface="Times New Roman" panose="02020603050405020304" pitchFamily="18" charset="0"/>
                <a:ea typeface="Times New Roman" panose="02020603050405020304" pitchFamily="18" charset="0"/>
              </a:rPr>
              <a:t> вважається таке, що здійснюється компетентним органом держави у відповідності з національним правом у вигляді декларацій, заяв або інших документів, які додаються до договору. Державо в односторонньому порядку дає своє тлумачення договору, яке є обов’язковим тільки для держави, що його тлумачить. При здійсненні тлумачення використовуються спеціальні прийоми, такі як: граматичне, логічне, систематичне та історичне тлумачення.</a:t>
            </a:r>
            <a:endParaRPr lang="ru-RU" dirty="0" smtClean="0">
              <a:effectLst/>
              <a:latin typeface="Times New Roman" panose="02020603050405020304" pitchFamily="18" charset="0"/>
              <a:ea typeface="Times New Roman" panose="02020603050405020304" pitchFamily="18" charset="0"/>
            </a:endParaRPr>
          </a:p>
          <a:p>
            <a:pPr indent="450215" algn="just">
              <a:spcAft>
                <a:spcPts val="0"/>
              </a:spcAft>
            </a:pPr>
            <a:endParaRPr lang="uk-UA" sz="1600" b="1" dirty="0">
              <a:latin typeface="Times New Roman" panose="02020603050405020304" pitchFamily="18" charset="0"/>
              <a:ea typeface="Times New Roman" panose="02020603050405020304" pitchFamily="18" charset="0"/>
            </a:endParaRPr>
          </a:p>
          <a:p>
            <a:pPr indent="450215" algn="just">
              <a:spcAft>
                <a:spcPts val="0"/>
              </a:spcAft>
            </a:pPr>
            <a:endParaRPr lang="ru-RU" sz="12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0" y="5943600"/>
            <a:ext cx="1219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endParaRPr lang="uk-UA" dirty="0"/>
          </a:p>
        </p:txBody>
      </p:sp>
      <p:sp>
        <p:nvSpPr>
          <p:cNvPr id="4" name="TextBox 3"/>
          <p:cNvSpPr txBox="1"/>
          <p:nvPr/>
        </p:nvSpPr>
        <p:spPr>
          <a:xfrm>
            <a:off x="0" y="6038193"/>
            <a:ext cx="12192000" cy="646331"/>
          </a:xfrm>
          <a:prstGeom prst="rect">
            <a:avLst/>
          </a:prstGeom>
          <a:noFill/>
        </p:spPr>
        <p:txBody>
          <a:bodyPr wrap="square" rtlCol="0">
            <a:spAutoFit/>
          </a:bodyPr>
          <a:lstStyle/>
          <a:p>
            <a:pPr algn="ctr"/>
            <a:r>
              <a:rPr lang="uk-UA" sz="3600" b="1" dirty="0" smtClean="0">
                <a:solidFill>
                  <a:schemeClr val="bg1"/>
                </a:solidFill>
                <a:effectLst>
                  <a:outerShdw blurRad="38100" dist="38100" dir="2700000" algn="tl">
                    <a:srgbClr val="000000">
                      <a:alpha val="43137"/>
                    </a:srgbClr>
                  </a:outerShdw>
                </a:effectLst>
              </a:rPr>
              <a:t>?  ?  ?  ?  ?  </a:t>
            </a:r>
            <a:r>
              <a:rPr lang="uk-UA" sz="3600" b="1" dirty="0" smtClean="0">
                <a:solidFill>
                  <a:schemeClr val="bg1"/>
                </a:solidFill>
                <a:effectLst>
                  <a:outerShdw blurRad="38100" dist="38100" dir="2700000" algn="tl">
                    <a:srgbClr val="000000">
                      <a:alpha val="43137"/>
                    </a:srgbClr>
                  </a:outerShdw>
                </a:effectLst>
              </a:rPr>
              <a:t>?  </a:t>
            </a:r>
            <a:r>
              <a:rPr lang="uk-UA" sz="3600" b="1" dirty="0" smtClean="0">
                <a:solidFill>
                  <a:schemeClr val="bg1"/>
                </a:solidFill>
                <a:effectLst>
                  <a:outerShdw blurRad="38100" dist="38100" dir="2700000" algn="tl">
                    <a:srgbClr val="000000">
                      <a:alpha val="43137"/>
                    </a:srgbClr>
                  </a:outerShdw>
                </a:effectLst>
              </a:rPr>
              <a:t>?  ?  ?  ?  ?  </a:t>
            </a:r>
            <a:r>
              <a:rPr lang="uk-UA" sz="3600" b="1" dirty="0" smtClean="0">
                <a:solidFill>
                  <a:schemeClr val="bg1"/>
                </a:solidFill>
                <a:effectLst>
                  <a:outerShdw blurRad="38100" dist="38100" dir="2700000" algn="tl">
                    <a:srgbClr val="000000">
                      <a:alpha val="43137"/>
                    </a:srgbClr>
                  </a:outerShdw>
                </a:effectLst>
              </a:rPr>
              <a:t>?  ?  </a:t>
            </a:r>
            <a:r>
              <a:rPr lang="uk-UA" sz="3600" b="1" dirty="0" smtClean="0">
                <a:solidFill>
                  <a:schemeClr val="bg1"/>
                </a:solidFill>
                <a:effectLst>
                  <a:outerShdw blurRad="38100" dist="38100" dir="2700000" algn="tl">
                    <a:srgbClr val="000000">
                      <a:alpha val="43137"/>
                    </a:srgbClr>
                  </a:outerShdw>
                </a:effectLst>
              </a:rPr>
              <a:t>?  ?  ?  ?  ? </a:t>
            </a:r>
            <a:r>
              <a:rPr lang="uk-UA" sz="3600" b="1" dirty="0" smtClean="0">
                <a:solidFill>
                  <a:schemeClr val="bg1"/>
                </a:solidFill>
                <a:effectLst>
                  <a:outerShdw blurRad="38100" dist="38100" dir="2700000" algn="tl">
                    <a:srgbClr val="000000">
                      <a:alpha val="43137"/>
                    </a:srgbClr>
                  </a:outerShdw>
                </a:effectLst>
              </a:rPr>
              <a:t> ?  </a:t>
            </a:r>
            <a:r>
              <a:rPr lang="uk-UA" sz="3600" b="1" dirty="0" smtClean="0">
                <a:solidFill>
                  <a:schemeClr val="bg1"/>
                </a:solidFill>
                <a:effectLst>
                  <a:outerShdw blurRad="38100" dist="38100" dir="2700000" algn="tl">
                    <a:srgbClr val="000000">
                      <a:alpha val="43137"/>
                    </a:srgbClr>
                  </a:outerShdw>
                </a:effectLst>
              </a:rPr>
              <a:t>?  ?  ?  ?  </a:t>
            </a:r>
            <a:endParaRPr lang="uk-UA" dirty="0"/>
          </a:p>
        </p:txBody>
      </p:sp>
    </p:spTree>
    <p:extLst>
      <p:ext uri="{BB962C8B-B14F-4D97-AF65-F5344CB8AC3E}">
        <p14:creationId xmlns:p14="http://schemas.microsoft.com/office/powerpoint/2010/main" xmlns="" val="84012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690" y="184726"/>
            <a:ext cx="11434619" cy="1477328"/>
          </a:xfrm>
          <a:prstGeom prst="rect">
            <a:avLst/>
          </a:prstGeom>
        </p:spPr>
        <p:txBody>
          <a:bodyPr wrap="square">
            <a:spAutoFit/>
          </a:bodyPr>
          <a:lstStyle/>
          <a:p>
            <a:pPr indent="257175" algn="just">
              <a:spcAft>
                <a:spcPts val="0"/>
              </a:spcAft>
            </a:pPr>
            <a:r>
              <a:rPr lang="uk-UA" sz="3000" b="1" dirty="0" smtClean="0">
                <a:solidFill>
                  <a:srgbClr val="000000"/>
                </a:solidFill>
                <a:effectLst/>
                <a:latin typeface="Times New Roman" panose="02020603050405020304" pitchFamily="18" charset="0"/>
                <a:ea typeface="Times New Roman" panose="02020603050405020304" pitchFamily="18" charset="0"/>
              </a:rPr>
              <a:t>ВСТУП</a:t>
            </a:r>
            <a:endParaRPr lang="uk-UA" sz="3000" dirty="0" smtClean="0">
              <a:effectLst/>
              <a:latin typeface="Times New Roman" panose="02020603050405020304" pitchFamily="18" charset="0"/>
              <a:ea typeface="Times New Roman" panose="02020603050405020304" pitchFamily="18" charset="0"/>
            </a:endParaRPr>
          </a:p>
          <a:p>
            <a:pPr marL="257175" algn="just">
              <a:spcAft>
                <a:spcPts val="0"/>
              </a:spcAft>
            </a:pPr>
            <a:r>
              <a:rPr lang="uk-UA" sz="3000" dirty="0" smtClean="0">
                <a:solidFill>
                  <a:srgbClr val="000000"/>
                </a:solidFill>
                <a:effectLst/>
                <a:latin typeface="Times New Roman" panose="02020603050405020304" pitchFamily="18" charset="0"/>
                <a:ea typeface="Times New Roman" panose="02020603050405020304" pitchFamily="18" charset="0"/>
              </a:rPr>
              <a:t/>
            </a:r>
            <a:br>
              <a:rPr lang="uk-UA" sz="3000" dirty="0" smtClean="0">
                <a:solidFill>
                  <a:srgbClr val="000000"/>
                </a:solidFill>
                <a:effectLst/>
                <a:latin typeface="Times New Roman" panose="02020603050405020304" pitchFamily="18" charset="0"/>
                <a:ea typeface="Times New Roman" panose="02020603050405020304" pitchFamily="18" charset="0"/>
              </a:rPr>
            </a:br>
            <a:r>
              <a:rPr lang="uk-UA" sz="3000" dirty="0" smtClean="0">
                <a:solidFill>
                  <a:srgbClr val="000000"/>
                </a:solidFill>
                <a:effectLst/>
                <a:latin typeface="Times New Roman" panose="02020603050405020304" pitchFamily="18" charset="0"/>
                <a:ea typeface="Times New Roman" panose="02020603050405020304" pitchFamily="18" charset="0"/>
              </a:rPr>
              <a:t>	</a:t>
            </a:r>
            <a:endParaRPr lang="uk-UA" sz="30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938344" y="872893"/>
            <a:ext cx="6253656" cy="5170646"/>
          </a:xfrm>
          <a:prstGeom prst="rect">
            <a:avLst/>
          </a:prstGeom>
        </p:spPr>
        <p:txBody>
          <a:bodyPr wrap="square">
            <a:spAutoFit/>
          </a:bodyPr>
          <a:lstStyle/>
          <a:p>
            <a:r>
              <a:rPr lang="uk-UA" sz="2200" dirty="0" smtClean="0">
                <a:solidFill>
                  <a:srgbClr val="000000"/>
                </a:solidFill>
                <a:latin typeface="Times New Roman" panose="02020603050405020304" pitchFamily="18" charset="0"/>
                <a:ea typeface="Times New Roman" panose="02020603050405020304" pitchFamily="18" charset="0"/>
              </a:rPr>
              <a:t>Угоди, договори є необхідними інститутами людського спілкування. Без них воно було б неможливо. За їх допомогою узгоджуються спільні дії, вирішуються протиріччя. Без них не могли обійтися ні племена, ні держави. </a:t>
            </a:r>
          </a:p>
          <a:p>
            <a:r>
              <a:rPr lang="uk-UA" sz="2200" dirty="0" smtClean="0">
                <a:solidFill>
                  <a:srgbClr val="000000"/>
                </a:solidFill>
                <a:latin typeface="Times New Roman" panose="02020603050405020304" pitchFamily="18" charset="0"/>
                <a:ea typeface="Times New Roman" panose="02020603050405020304" pitchFamily="18" charset="0"/>
              </a:rPr>
              <a:t>Тому не випадково договори між державами укладаються задовго до виникнення ідеї про те, що міждержавні відносини також повинні регулюватися правом. Чим більш важливі питання вирішуються договором, тим складніше досягнення згоди і тим важливіше його значення. </a:t>
            </a:r>
          </a:p>
          <a:p>
            <a:r>
              <a:rPr lang="uk-UA" sz="2200" dirty="0" smtClean="0">
                <a:solidFill>
                  <a:srgbClr val="000000"/>
                </a:solidFill>
                <a:latin typeface="Times New Roman" panose="02020603050405020304" pitchFamily="18" charset="0"/>
                <a:ea typeface="Times New Roman" panose="02020603050405020304" pitchFamily="18" charset="0"/>
              </a:rPr>
              <a:t>У результаті міжнародні договори привертали увагу юристів протягом всієї історії. Значну увагу договорами приділила вітчизняна наука міжнародного права.</a:t>
            </a:r>
            <a:endParaRPr lang="uk-UA" sz="2200" dirty="0"/>
          </a:p>
        </p:txBody>
      </p:sp>
      <p:pic>
        <p:nvPicPr>
          <p:cNvPr id="4" name="Google Shape;432;p30"/>
          <p:cNvPicPr preferRelativeResize="0"/>
          <p:nvPr/>
        </p:nvPicPr>
        <p:blipFill>
          <a:blip r:embed="rId2" cstate="print">
            <a:alphaModFix/>
          </a:blip>
          <a:stretch>
            <a:fillRect/>
          </a:stretch>
        </p:blipFill>
        <p:spPr>
          <a:xfrm rot="-442438">
            <a:off x="2346239" y="983513"/>
            <a:ext cx="3182018" cy="2166928"/>
          </a:xfrm>
          <a:prstGeom prst="rect">
            <a:avLst/>
          </a:prstGeom>
          <a:ln>
            <a:noFill/>
          </a:ln>
          <a:effectLst>
            <a:outerShdw blurRad="292100" dist="139700" dir="2700000" algn="tl" rotWithShape="0">
              <a:srgbClr val="333333">
                <a:alpha val="65000"/>
              </a:srgbClr>
            </a:outerShdw>
          </a:effectLst>
        </p:spPr>
      </p:pic>
      <p:pic>
        <p:nvPicPr>
          <p:cNvPr id="5" name="Google Shape;155;p16"/>
          <p:cNvPicPr preferRelativeResize="0"/>
          <p:nvPr/>
        </p:nvPicPr>
        <p:blipFill>
          <a:blip r:embed="rId3" cstate="print">
            <a:alphaModFix/>
          </a:blip>
          <a:stretch>
            <a:fillRect/>
          </a:stretch>
        </p:blipFill>
        <p:spPr>
          <a:xfrm rot="497054">
            <a:off x="659781" y="3512636"/>
            <a:ext cx="3368983" cy="2500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43703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1778" y="0"/>
            <a:ext cx="6760222" cy="7017306"/>
          </a:xfrm>
          <a:prstGeom prst="rect">
            <a:avLst/>
          </a:prstGeom>
        </p:spPr>
        <p:txBody>
          <a:bodyPr wrap="square">
            <a:spAutoFit/>
          </a:bodyPr>
          <a:lstStyle/>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Граматичне тлумачення</a:t>
            </a:r>
            <a:r>
              <a:rPr lang="uk-UA" dirty="0" smtClean="0">
                <a:solidFill>
                  <a:srgbClr val="000000"/>
                </a:solidFill>
                <a:effectLst/>
                <a:latin typeface="Times New Roman" panose="02020603050405020304" pitchFamily="18" charset="0"/>
                <a:ea typeface="Times New Roman" panose="02020603050405020304" pitchFamily="18" charset="0"/>
              </a:rPr>
              <a:t> - з’ясування значення окремих слів у їхньому синтаксичному зв’язку і тим самим змісту окремих статей договору.</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Логічне тлумачення</a:t>
            </a:r>
            <a:r>
              <a:rPr lang="uk-UA" dirty="0" smtClean="0">
                <a:solidFill>
                  <a:srgbClr val="000000"/>
                </a:solidFill>
                <a:effectLst/>
                <a:latin typeface="Times New Roman" panose="02020603050405020304" pitchFamily="18" charset="0"/>
                <a:ea typeface="Times New Roman" panose="02020603050405020304" pitchFamily="18" charset="0"/>
              </a:rPr>
              <a:t> - тлумачення однієї статті на підставі інших статей міжнародного договору. Це тлумачення виходить із того, що міжнародний договір становить єдине логічне ціле, частини якого узгоджені між собою разом із преамбулою, заключною та іншими складовими частинами.</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Систематичне тлумачення</a:t>
            </a:r>
            <a:r>
              <a:rPr lang="uk-UA" dirty="0" smtClean="0">
                <a:solidFill>
                  <a:srgbClr val="000000"/>
                </a:solidFill>
                <a:effectLst/>
                <a:latin typeface="Times New Roman" panose="02020603050405020304" pitchFamily="18" charset="0"/>
                <a:ea typeface="Times New Roman" panose="02020603050405020304" pitchFamily="18" charset="0"/>
              </a:rPr>
              <a:t> - тлумачення міжнародного договору на підставі зіставлення його з іншими пов’язаними з ним договорами. Цей вид тлумачення особливо ефективний у тих випадках, коли наступний договір укладено з посиланням на попередній, або його укладено як додаток до нього.</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Історичне тлумачення</a:t>
            </a:r>
            <a:r>
              <a:rPr lang="uk-UA" dirty="0" smtClean="0">
                <a:solidFill>
                  <a:srgbClr val="000000"/>
                </a:solidFill>
                <a:effectLst/>
                <a:latin typeface="Times New Roman" panose="02020603050405020304" pitchFamily="18" charset="0"/>
                <a:ea typeface="Times New Roman" panose="02020603050405020304" pitchFamily="18" charset="0"/>
              </a:rPr>
              <a:t> - тлумачення шляхом з’ясування історичних обставин. за яких укладався міжнародний договір, взаємовідносин між сторонами, що укладали міжнародний договір, тобто визначення мети, з якою було укладено договір.</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Прийнято вважати, що тлумачення міжнародного договору не мас бути розширеним або обмеженим. Воно повинно проводитись у відповідності з об’єктом і метою договору. Вирішальне значення при тлумаченні мас наявність повного тексту договору, який містить усі його частини, в тому числі преамбули та у відповідних випадках - додатки, а також угод, що мають відношення до договору. Можливе також використання додаткових матеріалів до договору</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pic>
        <p:nvPicPr>
          <p:cNvPr id="6146" name="Picture 2" descr="Творити: значення і тлумачення слова"/>
          <p:cNvPicPr>
            <a:picLocks noChangeAspect="1" noChangeArrowheads="1"/>
          </p:cNvPicPr>
          <p:nvPr/>
        </p:nvPicPr>
        <p:blipFill>
          <a:blip r:embed="rId2" cstate="print"/>
          <a:srcRect/>
          <a:stretch>
            <a:fillRect/>
          </a:stretch>
        </p:blipFill>
        <p:spPr bwMode="auto">
          <a:xfrm>
            <a:off x="220717" y="279837"/>
            <a:ext cx="4840014" cy="2420007"/>
          </a:xfrm>
          <a:prstGeom prst="rect">
            <a:avLst/>
          </a:prstGeom>
          <a:ln>
            <a:noFill/>
          </a:ln>
          <a:effectLst>
            <a:outerShdw blurRad="292100" dist="139700" dir="2700000" algn="tl" rotWithShape="0">
              <a:srgbClr val="333333">
                <a:alpha val="65000"/>
              </a:srgbClr>
            </a:outerShdw>
          </a:effectLst>
        </p:spPr>
      </p:pic>
      <p:pic>
        <p:nvPicPr>
          <p:cNvPr id="6148" name="Picture 4" descr="Тлумачення по сонникам: бачити лабіринт з кімнат, блукати по ньому або  заблукати в ньому • 7snov.com.ua"/>
          <p:cNvPicPr>
            <a:picLocks noChangeAspect="1" noChangeArrowheads="1"/>
          </p:cNvPicPr>
          <p:nvPr/>
        </p:nvPicPr>
        <p:blipFill>
          <a:blip r:embed="rId3" cstate="print"/>
          <a:srcRect/>
          <a:stretch>
            <a:fillRect/>
          </a:stretch>
        </p:blipFill>
        <p:spPr bwMode="auto">
          <a:xfrm>
            <a:off x="313230" y="3194413"/>
            <a:ext cx="4747501" cy="3236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2190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03075" y="0"/>
            <a:ext cx="7205797" cy="7017306"/>
          </a:xfrm>
          <a:prstGeom prst="rect">
            <a:avLst/>
          </a:prstGeom>
        </p:spPr>
        <p:txBody>
          <a:bodyPr wrap="square">
            <a:spAutoFit/>
          </a:bodyPr>
          <a:lstStyle/>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Дія </a:t>
            </a:r>
            <a:r>
              <a:rPr lang="uk-UA" dirty="0" smtClean="0">
                <a:solidFill>
                  <a:srgbClr val="000000"/>
                </a:solidFill>
                <a:effectLst/>
                <a:latin typeface="Times New Roman" panose="02020603050405020304" pitchFamily="18" charset="0"/>
                <a:ea typeface="Times New Roman" panose="02020603050405020304" pitchFamily="18" charset="0"/>
              </a:rPr>
              <a:t>та дотримання міжнародного договору базуються на </a:t>
            </a:r>
            <a:r>
              <a:rPr lang="uk-UA" b="1" u="sng" dirty="0" smtClean="0">
                <a:solidFill>
                  <a:srgbClr val="000000"/>
                </a:solidFill>
                <a:effectLst/>
                <a:latin typeface="Times New Roman" panose="02020603050405020304" pitchFamily="18" charset="0"/>
                <a:ea typeface="Times New Roman" panose="02020603050405020304" pitchFamily="18" charset="0"/>
              </a:rPr>
              <a:t>принципі </a:t>
            </a:r>
            <a:r>
              <a:rPr lang="uk-UA" b="1" u="sng" dirty="0" err="1" smtClean="0">
                <a:solidFill>
                  <a:srgbClr val="000000"/>
                </a:solidFill>
                <a:effectLst/>
                <a:latin typeface="Times New Roman" panose="02020603050405020304" pitchFamily="18" charset="0"/>
                <a:ea typeface="Times New Roman" panose="02020603050405020304" pitchFamily="18" charset="0"/>
              </a:rPr>
              <a:t>pacta</a:t>
            </a:r>
            <a:r>
              <a:rPr lang="uk-UA" b="1" u="sng" dirty="0" smtClean="0">
                <a:solidFill>
                  <a:srgbClr val="000000"/>
                </a:solidFill>
                <a:effectLst/>
                <a:latin typeface="Times New Roman" panose="02020603050405020304" pitchFamily="18" charset="0"/>
                <a:ea typeface="Times New Roman" panose="02020603050405020304" pitchFamily="18" charset="0"/>
              </a:rPr>
              <a:t> </a:t>
            </a:r>
            <a:r>
              <a:rPr lang="uk-UA" b="1" u="sng" dirty="0" err="1" smtClean="0">
                <a:solidFill>
                  <a:srgbClr val="000000"/>
                </a:solidFill>
                <a:effectLst/>
                <a:latin typeface="Times New Roman" panose="02020603050405020304" pitchFamily="18" charset="0"/>
                <a:ea typeface="Times New Roman" panose="02020603050405020304" pitchFamily="18" charset="0"/>
              </a:rPr>
              <a:t>sunt</a:t>
            </a:r>
            <a:r>
              <a:rPr lang="uk-UA" b="1" u="sng" dirty="0" smtClean="0">
                <a:solidFill>
                  <a:srgbClr val="000000"/>
                </a:solidFill>
                <a:effectLst/>
                <a:latin typeface="Times New Roman" panose="02020603050405020304" pitchFamily="18" charset="0"/>
                <a:ea typeface="Times New Roman" panose="02020603050405020304" pitchFamily="18" charset="0"/>
              </a:rPr>
              <a:t> </a:t>
            </a:r>
            <a:r>
              <a:rPr lang="uk-UA" b="1" u="sng" dirty="0" err="1" smtClean="0">
                <a:solidFill>
                  <a:srgbClr val="000000"/>
                </a:solidFill>
                <a:effectLst/>
                <a:latin typeface="Times New Roman" panose="02020603050405020304" pitchFamily="18" charset="0"/>
                <a:ea typeface="Times New Roman" panose="02020603050405020304" pitchFamily="18" charset="0"/>
              </a:rPr>
              <a:t>servanda</a:t>
            </a:r>
            <a:r>
              <a:rPr lang="uk-UA" b="1" u="sng" dirty="0" smtClean="0">
                <a:solidFill>
                  <a:srgbClr val="000000"/>
                </a:solidFill>
                <a:effectLst/>
                <a:latin typeface="Times New Roman" panose="02020603050405020304" pitchFamily="18" charset="0"/>
                <a:ea typeface="Times New Roman" panose="02020603050405020304" pitchFamily="18" charset="0"/>
              </a:rPr>
              <a:t> (договорів потрібно дотримуватися)</a:t>
            </a:r>
            <a:r>
              <a:rPr lang="uk-UA" dirty="0" smtClean="0">
                <a:solidFill>
                  <a:srgbClr val="000000"/>
                </a:solidFill>
                <a:effectLst/>
                <a:latin typeface="Times New Roman" panose="02020603050405020304" pitchFamily="18" charset="0"/>
                <a:ea typeface="Times New Roman" panose="02020603050405020304" pitchFamily="18" charset="0"/>
              </a:rPr>
              <a:t>. Це означає, що з моменту набуття чинності договір починає породжувати міжнародно-правові норми, які є обов’язковими для сторін договору, що висловили згоду на обов'язковість для них прав і обов’язків, котрі випливають з умов договору. Цей принцип є загальновизнаним принципом міжнародного права. Цим принципом обґрунтовано основні засади забезпечення дії договірних норм міжнародного права - кожен чинний договір є обов’язковим для його учасників і має добросовісно виконуватися.</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Дія договору у просторі й часі визначається умовами договору. Віденська конвенція визначає, що територіальна сфера дії договору поширюється на всю територію його учасника, якщо інший намір не випливає з договору або не встановлений в інший спосіб (ст. 29).</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У міжнародному праві існує загальне правило: договір не створює зобов'язань або прав для третьої держави без її на те згоди (</a:t>
            </a:r>
            <a:r>
              <a:rPr lang="uk-UA" dirty="0" err="1" smtClean="0">
                <a:solidFill>
                  <a:srgbClr val="000000"/>
                </a:solidFill>
                <a:effectLst/>
                <a:latin typeface="Times New Roman" panose="02020603050405020304" pitchFamily="18" charset="0"/>
                <a:ea typeface="Times New Roman" panose="02020603050405020304" pitchFamily="18" charset="0"/>
              </a:rPr>
              <a:t>pacta</a:t>
            </a:r>
            <a:r>
              <a:rPr lang="uk-UA" dirty="0" smtClean="0">
                <a:solidFill>
                  <a:srgbClr val="000000"/>
                </a:solidFill>
                <a:effectLst/>
                <a:latin typeface="Times New Roman" panose="02020603050405020304" pitchFamily="18" charset="0"/>
                <a:ea typeface="Times New Roman" panose="02020603050405020304" pitchFamily="18" charset="0"/>
              </a:rPr>
              <a:t> </a:t>
            </a:r>
            <a:r>
              <a:rPr lang="uk-UA" dirty="0" err="1" smtClean="0">
                <a:solidFill>
                  <a:srgbClr val="000000"/>
                </a:solidFill>
                <a:effectLst/>
                <a:latin typeface="Times New Roman" panose="02020603050405020304" pitchFamily="18" charset="0"/>
                <a:ea typeface="Times New Roman" panose="02020603050405020304" pitchFamily="18" charset="0"/>
              </a:rPr>
              <a:t>tertiis</a:t>
            </a:r>
            <a:r>
              <a:rPr lang="uk-UA" dirty="0" smtClean="0">
                <a:solidFill>
                  <a:srgbClr val="000000"/>
                </a:solidFill>
                <a:effectLst/>
                <a:latin typeface="Times New Roman" panose="02020603050405020304" pitchFamily="18" charset="0"/>
                <a:ea typeface="Times New Roman" panose="02020603050405020304" pitchFamily="18" charset="0"/>
              </a:rPr>
              <a:t> пес </a:t>
            </a:r>
            <a:r>
              <a:rPr lang="uk-UA" dirty="0" err="1" smtClean="0">
                <a:solidFill>
                  <a:srgbClr val="000000"/>
                </a:solidFill>
                <a:effectLst/>
                <a:latin typeface="Times New Roman" panose="02020603050405020304" pitchFamily="18" charset="0"/>
                <a:ea typeface="Times New Roman" panose="02020603050405020304" pitchFamily="18" charset="0"/>
              </a:rPr>
              <a:t>nocent</a:t>
            </a:r>
            <a:r>
              <a:rPr lang="uk-UA" dirty="0" smtClean="0">
                <a:solidFill>
                  <a:srgbClr val="000000"/>
                </a:solidFill>
                <a:effectLst/>
                <a:latin typeface="Times New Roman" panose="02020603050405020304" pitchFamily="18" charset="0"/>
                <a:ea typeface="Times New Roman" panose="02020603050405020304" pitchFamily="18" charset="0"/>
              </a:rPr>
              <a:t> пес </a:t>
            </a:r>
            <a:r>
              <a:rPr lang="uk-UA" dirty="0" err="1" smtClean="0">
                <a:solidFill>
                  <a:srgbClr val="000000"/>
                </a:solidFill>
                <a:effectLst/>
                <a:latin typeface="Times New Roman" panose="02020603050405020304" pitchFamily="18" charset="0"/>
                <a:ea typeface="Times New Roman" panose="02020603050405020304" pitchFamily="18" charset="0"/>
              </a:rPr>
              <a:t>prosunt</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Якщо за певних обставин учасники договору мають намір зробити положення договору обов'язковими для третьої держави, то для цього необхідна письмова згода третьої сторони. Право для третьої держави виникає з положення договору, якщо учасники цього договору мають намір за допомогою цього положення надати таке право третій державі і якщо третя держава погоджується з цим. її згода припускатиметься доти, поки не матимуть доказів протилежного, якщо договором не передбачається інше.</a:t>
            </a:r>
            <a:endParaRPr lang="ru-RU" dirty="0">
              <a:effectLst/>
              <a:latin typeface="Times New Roman" panose="02020603050405020304" pitchFamily="18" charset="0"/>
              <a:ea typeface="Times New Roman" panose="02020603050405020304" pitchFamily="18" charset="0"/>
            </a:endParaRPr>
          </a:p>
        </p:txBody>
      </p:sp>
      <p:pic>
        <p:nvPicPr>
          <p:cNvPr id="51202" name="Picture 2" descr="▽ Де замовити переклад договору аутсорсингу"/>
          <p:cNvPicPr>
            <a:picLocks noChangeAspect="1" noChangeArrowheads="1"/>
          </p:cNvPicPr>
          <p:nvPr/>
        </p:nvPicPr>
        <p:blipFill>
          <a:blip r:embed="rId2" cstate="print"/>
          <a:srcRect/>
          <a:stretch>
            <a:fillRect/>
          </a:stretch>
        </p:blipFill>
        <p:spPr bwMode="auto">
          <a:xfrm>
            <a:off x="0" y="0"/>
            <a:ext cx="4698124"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21905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309" y="64654"/>
            <a:ext cx="12062691" cy="3416320"/>
          </a:xfrm>
          <a:prstGeom prst="rect">
            <a:avLst/>
          </a:prstGeom>
        </p:spPr>
        <p:txBody>
          <a:bodyPr wrap="square">
            <a:spAutoFit/>
          </a:bodyPr>
          <a:lstStyle/>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Строк дії</a:t>
            </a:r>
            <a:r>
              <a:rPr lang="uk-UA" dirty="0" smtClean="0">
                <a:solidFill>
                  <a:srgbClr val="000000"/>
                </a:solidFill>
                <a:effectLst/>
                <a:latin typeface="Times New Roman" panose="02020603050405020304" pitchFamily="18" charset="0"/>
                <a:ea typeface="Times New Roman" panose="02020603050405020304" pitchFamily="18" charset="0"/>
              </a:rPr>
              <a:t> договору визначається в самому договорі. За строком дії договори поділяються на строкові і безстрокові.</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Безстрокові</a:t>
            </a:r>
            <a:r>
              <a:rPr lang="uk-UA" dirty="0" smtClean="0">
                <a:solidFill>
                  <a:srgbClr val="000000"/>
                </a:solidFill>
                <a:effectLst/>
                <a:latin typeface="Times New Roman" panose="02020603050405020304" pitchFamily="18" charset="0"/>
                <a:ea typeface="Times New Roman" panose="02020603050405020304" pitchFamily="18" charset="0"/>
              </a:rPr>
              <a:t> договори укладаються на «вічні часи» і не містять ніяких вказівок на визначений термін дії та можливість денонсації. Більшість таких договорів закріплює загальні норми міжнародного права, а також і мирні угоди.</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Строкові</a:t>
            </a:r>
            <a:r>
              <a:rPr lang="uk-UA" dirty="0" smtClean="0">
                <a:solidFill>
                  <a:srgbClr val="000000"/>
                </a:solidFill>
                <a:effectLst/>
                <a:latin typeface="Times New Roman" panose="02020603050405020304" pitchFamily="18" charset="0"/>
                <a:ea typeface="Times New Roman" panose="02020603050405020304" pitchFamily="18" charset="0"/>
              </a:rPr>
              <a:t> договори поділяються на такі, що укладаються на визначений строк та на невизначений час. Визначеним строком договору слід вважати заздалегідь чітко обумовлений календарними датами термін, який також може бути пролонговано. Визначений строк, у свою чергу, може бути безумовно визначеним і умовно визначеним.</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Договори з невизначеним строком діють до настання відповідних подій або умов, під виконання яких вони були укладені.</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Пролонгація</a:t>
            </a:r>
            <a:r>
              <a:rPr lang="uk-UA" dirty="0" smtClean="0">
                <a:solidFill>
                  <a:srgbClr val="000000"/>
                </a:solidFill>
                <a:effectLst/>
                <a:latin typeface="Times New Roman" panose="02020603050405020304" pitchFamily="18" charset="0"/>
                <a:ea typeface="Times New Roman" panose="02020603050405020304" pitchFamily="18" charset="0"/>
              </a:rPr>
              <a:t> - це продовження дії договору, здійснюване до закінчення його строку. Пролонгація відбувається на умовах, передбачених договором, або за домовленістю сторін. Розрізняють пролонгацію ініціативну (коли необхідне позитивне волевиявлення сторін) і автоматичну (коли для продовження договору досить того, щоб сторони утримались від його припинення</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sp>
        <p:nvSpPr>
          <p:cNvPr id="5124" name="AutoShape 4" descr="Чи будуть українці переводити годинник на зимовий час?. У ногу з часом.  Перший розважальний. Проекти - Новини Рівного. Відео on-line. Все про  телекомпанію - Телеканал «Рівне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5126" name="Picture 6" descr="Чи будуть українці переводити годинник на зимовий час?. У ногу з часом.  Перший розважальний. Проекти - Новини Рівного. Відео on-line. Все про  телекомпанію - Телеканал «Рівне 1»"/>
          <p:cNvPicPr>
            <a:picLocks noChangeAspect="1" noChangeArrowheads="1"/>
          </p:cNvPicPr>
          <p:nvPr/>
        </p:nvPicPr>
        <p:blipFill>
          <a:blip r:embed="rId2" cstate="print"/>
          <a:srcRect/>
          <a:stretch>
            <a:fillRect/>
          </a:stretch>
        </p:blipFill>
        <p:spPr bwMode="auto">
          <a:xfrm>
            <a:off x="1054210" y="3499945"/>
            <a:ext cx="9587514" cy="3123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1424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3890" y="220717"/>
            <a:ext cx="7478110" cy="6186309"/>
          </a:xfrm>
          <a:prstGeom prst="rect">
            <a:avLst/>
          </a:prstGeom>
        </p:spPr>
        <p:txBody>
          <a:bodyPr wrap="square">
            <a:spAutoFit/>
          </a:bodyPr>
          <a:lstStyle/>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Чинним є договір, що став джерелом обов’язкових міжнародно-правових норм. Договір вважається таким, якщо не суперечить основним принципам або імперативним нормам загального міжнародного права. Міжнародне право базується па презумпції чинності міжнародного договору, що дістало відображення в п. 1 ст. 42 Віденської конвенції 1969 р.: «Чинність договору або згода держави на обов’язковість для неї договору може оскаржуватись тільки на основі застосування цієї Конвенції*. Отже, договори, що не суперечать принципам міжнародного права, укладені сторонами, які мають міжнародну правосуб’єктність відповідно до матеріальних і процесуальних норм міжнародного права, є правомірними - чинними і обов’язковими для учасників, поки не доведено зворотне. Чинність - відповідність зазначеним умовам - може бути заперечена виключно на підставі норм Віденської конвенції 1969 р.</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Підстави не чинності міжнародного договору сформульовано у ст. 46-53 Віденської конвенції. Згідно з цими статтями договір є не чинним, якщо не відповідає таким умовам: укладати договір повинні відповідні суб’єкти; переговори мають вестись належним чином уповноваженими представниками; сторони повинні діяти цілком добровільно і не застосовувати силу; забороняється допускати обман у ході переговорів і чинити дії, що можуть викликати помилки; має бути дотримана конституційна процедура укладання договорів; не допускається підкуп представника держави або міжнародної організації.</a:t>
            </a:r>
            <a:endParaRPr lang="ru-RU" dirty="0" smtClean="0">
              <a:effectLst/>
              <a:latin typeface="Times New Roman" panose="02020603050405020304" pitchFamily="18" charset="0"/>
              <a:ea typeface="Times New Roman" panose="02020603050405020304" pitchFamily="18" charset="0"/>
            </a:endParaRPr>
          </a:p>
        </p:txBody>
      </p:sp>
      <p:pic>
        <p:nvPicPr>
          <p:cNvPr id="4098" name="Picture 2" descr="Підкуп особи, яка надає публічні послуги – стаття від Слинько та партнери"/>
          <p:cNvPicPr>
            <a:picLocks noChangeAspect="1" noChangeArrowheads="1"/>
          </p:cNvPicPr>
          <p:nvPr/>
        </p:nvPicPr>
        <p:blipFill>
          <a:blip r:embed="rId2" cstate="print"/>
          <a:srcRect/>
          <a:stretch>
            <a:fillRect/>
          </a:stretch>
        </p:blipFill>
        <p:spPr bwMode="auto">
          <a:xfrm>
            <a:off x="786196" y="4303985"/>
            <a:ext cx="3598730" cy="2033752"/>
          </a:xfrm>
          <a:prstGeom prst="rect">
            <a:avLst/>
          </a:prstGeom>
          <a:ln>
            <a:noFill/>
          </a:ln>
          <a:effectLst>
            <a:outerShdw blurRad="292100" dist="139700" dir="2700000" algn="tl" rotWithShape="0">
              <a:srgbClr val="333333">
                <a:alpha val="65000"/>
              </a:srgbClr>
            </a:outerShdw>
          </a:effectLst>
        </p:spPr>
      </p:pic>
      <p:sp>
        <p:nvSpPr>
          <p:cNvPr id="4100" name="AutoShape 4" descr="Як виправити описки та помилки у рішенні, пояснив суд. Закон і Бізне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02" name="AutoShape 6" descr="Як виправити описки та помилки у рішенні, пояснив суд. Закон і Бізне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04" name="AutoShape 8" descr="Помилки та їх можливі причи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06" name="AutoShape 10" descr="Помилки та їх можливі причи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08" name="AutoShape 12" descr="Помилки та їх можливі причи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10" name="AutoShape 14" descr="Помилки та їх можливі причи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4112" name="Picture 16" descr="Вступ Дипломної Роботи - 10 Основних Помилок |"/>
          <p:cNvPicPr>
            <a:picLocks noChangeAspect="1" noChangeArrowheads="1"/>
          </p:cNvPicPr>
          <p:nvPr/>
        </p:nvPicPr>
        <p:blipFill>
          <a:blip r:embed="rId3" cstate="print"/>
          <a:srcRect/>
          <a:stretch>
            <a:fillRect/>
          </a:stretch>
        </p:blipFill>
        <p:spPr bwMode="auto">
          <a:xfrm>
            <a:off x="-1121432" y="-228600"/>
            <a:ext cx="7143750" cy="4286250"/>
          </a:xfrm>
          <a:prstGeom prst="rect">
            <a:avLst/>
          </a:prstGeom>
          <a:noFill/>
        </p:spPr>
      </p:pic>
    </p:spTree>
    <p:extLst>
      <p:ext uri="{BB962C8B-B14F-4D97-AF65-F5344CB8AC3E}">
        <p14:creationId xmlns:p14="http://schemas.microsoft.com/office/powerpoint/2010/main" xmlns="" val="3856091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99545" y="1355834"/>
            <a:ext cx="5849007" cy="5123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6274677" y="1844566"/>
            <a:ext cx="5917324" cy="3105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3137340" y="0"/>
            <a:ext cx="7020910" cy="1384995"/>
          </a:xfrm>
          <a:prstGeom prst="rect">
            <a:avLst/>
          </a:prstGeom>
        </p:spPr>
        <p:txBody>
          <a:bodyPr wrap="square">
            <a:spAutoFit/>
          </a:bodyPr>
          <a:lstStyle/>
          <a:p>
            <a:pPr indent="257175" algn="ctr">
              <a:spcAft>
                <a:spcPts val="0"/>
              </a:spcAft>
            </a:pPr>
            <a:r>
              <a:rPr lang="uk-UA" sz="2800" b="1" dirty="0" smtClean="0">
                <a:solidFill>
                  <a:srgbClr val="000000"/>
                </a:solidFill>
                <a:effectLst/>
                <a:latin typeface="Times New Roman" panose="02020603050405020304" pitchFamily="18" charset="0"/>
                <a:ea typeface="Times New Roman" panose="02020603050405020304" pitchFamily="18" charset="0"/>
              </a:rPr>
              <a:t>За цими підставами не чинність договору поділяється на </a:t>
            </a:r>
          </a:p>
          <a:p>
            <a:pPr indent="257175" algn="ctr">
              <a:spcAft>
                <a:spcPts val="0"/>
              </a:spcAft>
            </a:pPr>
            <a:r>
              <a:rPr lang="uk-UA" sz="2800" b="1" dirty="0" smtClean="0">
                <a:solidFill>
                  <a:srgbClr val="000000"/>
                </a:solidFill>
                <a:effectLst/>
                <a:latin typeface="Times New Roman" panose="02020603050405020304" pitchFamily="18" charset="0"/>
                <a:ea typeface="Times New Roman" panose="02020603050405020304" pitchFamily="18" charset="0"/>
              </a:rPr>
              <a:t>абсолютну та відносну</a:t>
            </a:r>
            <a:endParaRPr lang="ru-RU" sz="2800" b="1"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36028" y="1623848"/>
            <a:ext cx="5470633" cy="4708981"/>
          </a:xfrm>
          <a:prstGeom prst="rect">
            <a:avLst/>
          </a:prstGeom>
        </p:spPr>
        <p:txBody>
          <a:bodyPr wrap="square">
            <a:spAutoFit/>
          </a:bodyPr>
          <a:lstStyle/>
          <a:p>
            <a:pPr indent="257175" algn="just">
              <a:spcAft>
                <a:spcPts val="0"/>
              </a:spcAft>
            </a:pPr>
            <a:r>
              <a:rPr lang="uk-UA" sz="2000" dirty="0" smtClean="0">
                <a:solidFill>
                  <a:schemeClr val="bg1"/>
                </a:solidFill>
                <a:latin typeface="Times New Roman" panose="02020603050405020304" pitchFamily="18" charset="0"/>
                <a:ea typeface="Times New Roman" panose="02020603050405020304" pitchFamily="18" charset="0"/>
              </a:rPr>
              <a:t>Абсолютна не чинність означає нікчемність договору із самого початку. Підставами такої не чинності є примус представника держави; примус держави шляхом погрози силою або її застосування; суперечність імперативній нормі загального міжнародного права.</a:t>
            </a:r>
            <a:endParaRPr lang="ru-RU" sz="2000" dirty="0" smtClean="0">
              <a:solidFill>
                <a:schemeClr val="bg1"/>
              </a:solidFill>
              <a:latin typeface="Times New Roman" panose="02020603050405020304" pitchFamily="18" charset="0"/>
              <a:ea typeface="Times New Roman" panose="02020603050405020304" pitchFamily="18" charset="0"/>
            </a:endParaRPr>
          </a:p>
          <a:p>
            <a:pPr indent="257175" algn="just">
              <a:spcAft>
                <a:spcPts val="0"/>
              </a:spcAft>
            </a:pPr>
            <a:r>
              <a:rPr lang="uk-UA" sz="2000" dirty="0" smtClean="0">
                <a:solidFill>
                  <a:schemeClr val="bg1"/>
                </a:solidFill>
                <a:latin typeface="Times New Roman" panose="02020603050405020304" pitchFamily="18" charset="0"/>
                <a:ea typeface="Times New Roman" panose="02020603050405020304" pitchFamily="18" charset="0"/>
              </a:rPr>
              <a:t>Після встановлення абсолютної не чинності договору кожний учасник має право зажадати, щоб у міру можливого було поновлено становище, яке зазнало зміни в результаті здійснення договору. Якщо договір визнано не чинним на підставі його суперечності імперативній нормі, то учасники зобов’язані усунути наслідки будь-якої дії, вчиненої на підставі такого договору.</a:t>
            </a:r>
            <a:endParaRPr lang="ru-RU" sz="2000" dirty="0" smtClean="0">
              <a:solidFill>
                <a:schemeClr val="bg1"/>
              </a:solidFill>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6274676" y="2191407"/>
            <a:ext cx="5728138" cy="2554545"/>
          </a:xfrm>
          <a:prstGeom prst="rect">
            <a:avLst/>
          </a:prstGeom>
        </p:spPr>
        <p:txBody>
          <a:bodyPr wrap="square">
            <a:spAutoFit/>
          </a:bodyPr>
          <a:lstStyle/>
          <a:p>
            <a:pPr indent="257175" algn="just">
              <a:spcAft>
                <a:spcPts val="0"/>
              </a:spcAft>
            </a:pPr>
            <a:r>
              <a:rPr lang="uk-UA" sz="2000" dirty="0" smtClean="0">
                <a:solidFill>
                  <a:schemeClr val="bg1"/>
                </a:solidFill>
                <a:latin typeface="Times New Roman" panose="02020603050405020304" pitchFamily="18" charset="0"/>
                <a:ea typeface="Times New Roman" panose="02020603050405020304" pitchFamily="18" charset="0"/>
              </a:rPr>
              <a:t>Відносна не чинність може бути встановлена шляхом оспорювання. Підставами для оспорювання договору є: помилка; обман; підкуп представника; положення внутрішнього права, які стосуються компетенції укладати договори. В таких випадках можливі усунення підстав не чинності договору або його перегляд за згодою учасників.</a:t>
            </a:r>
            <a:endParaRPr lang="ru-RU" sz="2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856091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491" y="166254"/>
            <a:ext cx="5957295" cy="4247317"/>
          </a:xfrm>
          <a:prstGeom prst="rect">
            <a:avLst/>
          </a:prstGeom>
        </p:spPr>
        <p:txBody>
          <a:bodyPr wrap="square">
            <a:spAutoFit/>
          </a:bodyPr>
          <a:lstStyle/>
          <a:p>
            <a:pPr indent="257175" algn="just">
              <a:spcAft>
                <a:spcPts val="0"/>
              </a:spcAft>
            </a:pPr>
            <a:r>
              <a:rPr lang="uk-UA" b="1" u="sng" dirty="0" smtClean="0">
                <a:solidFill>
                  <a:srgbClr val="000000"/>
                </a:solidFill>
                <a:effectLst/>
                <a:latin typeface="Times New Roman" panose="02020603050405020304" pitchFamily="18" charset="0"/>
                <a:ea typeface="Times New Roman" panose="02020603050405020304" pitchFamily="18" charset="0"/>
              </a:rPr>
              <a:t>Припинення дії міжнародного договору</a:t>
            </a:r>
            <a:r>
              <a:rPr lang="uk-UA" dirty="0" smtClean="0">
                <a:solidFill>
                  <a:srgbClr val="000000"/>
                </a:solidFill>
                <a:effectLst/>
                <a:latin typeface="Times New Roman" panose="02020603050405020304" pitchFamily="18" charset="0"/>
                <a:ea typeface="Times New Roman" panose="02020603050405020304" pitchFamily="18" charset="0"/>
              </a:rPr>
              <a:t> означає, що він втратив свою обов'язкову силу для його учасників і припинив породжувати права і обов'язки у відносинах між ними.</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Із припиненням міжнародного договору він втрачає юридичну силу для всіх його учасників. Припинення договору або вихід із нього можливі відповідно до положень договору або в будь-який час за згодою всіх учасників після консультації з іншими договірними державами.</a:t>
            </a:r>
            <a:endParaRPr lang="ru-RU"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Зазвичай учасники договору в заключних положеннях обумовлюють способи припинення договору або умови, за яких можливе його припинення. Найчастіше в договорі визначається строк його дії, після закінчення якого договір автоматично припиняє свою дію</a:t>
            </a:r>
            <a:r>
              <a:rPr lang="uk-UA" dirty="0" smtClean="0">
                <a:solidFill>
                  <a:srgbClr val="000000"/>
                </a:solidFill>
                <a:effectLst/>
                <a:latin typeface="Times New Roman" panose="02020603050405020304" pitchFamily="18" charset="0"/>
                <a:ea typeface="Times New Roman" panose="02020603050405020304" pitchFamily="18" charset="0"/>
              </a:rPr>
              <a:t>.</a:t>
            </a:r>
            <a:endParaRPr lang="ru-RU"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6164318" y="2887682"/>
            <a:ext cx="6027682" cy="3970318"/>
          </a:xfrm>
          <a:prstGeom prst="rect">
            <a:avLst/>
          </a:prstGeom>
        </p:spPr>
        <p:txBody>
          <a:bodyPr wrap="square">
            <a:spAutoFit/>
          </a:bodyPr>
          <a:lstStyle/>
          <a:p>
            <a:pPr indent="257175" algn="just">
              <a:spcAft>
                <a:spcPts val="0"/>
              </a:spcAft>
            </a:pPr>
            <a:r>
              <a:rPr lang="uk-UA" b="1" u="sng" dirty="0" smtClean="0">
                <a:solidFill>
                  <a:srgbClr val="000000"/>
                </a:solidFill>
                <a:latin typeface="Times New Roman" panose="02020603050405020304" pitchFamily="18" charset="0"/>
                <a:ea typeface="Times New Roman" panose="02020603050405020304" pitchFamily="18" charset="0"/>
              </a:rPr>
              <a:t>Способи припинення дії договорів</a:t>
            </a:r>
            <a:r>
              <a:rPr lang="uk-UA" dirty="0" smtClean="0">
                <a:solidFill>
                  <a:srgbClr val="000000"/>
                </a:solidFill>
                <a:latin typeface="Times New Roman" panose="02020603050405020304" pitchFamily="18" charset="0"/>
                <a:ea typeface="Times New Roman" panose="02020603050405020304" pitchFamily="18" charset="0"/>
              </a:rPr>
              <a:t> можна поділити на дві великі групи: 1) </a:t>
            </a:r>
            <a:r>
              <a:rPr lang="uk-UA" b="1" u="sng" dirty="0" smtClean="0">
                <a:solidFill>
                  <a:srgbClr val="000000"/>
                </a:solidFill>
                <a:latin typeface="Times New Roman" panose="02020603050405020304" pitchFamily="18" charset="0"/>
                <a:ea typeface="Times New Roman" panose="02020603050405020304" pitchFamily="18" charset="0"/>
              </a:rPr>
              <a:t>не вольові</a:t>
            </a:r>
            <a:r>
              <a:rPr lang="uk-UA" dirty="0" smtClean="0">
                <a:solidFill>
                  <a:srgbClr val="000000"/>
                </a:solidFill>
                <a:latin typeface="Times New Roman" panose="02020603050405020304" pitchFamily="18" charset="0"/>
                <a:ea typeface="Times New Roman" panose="02020603050405020304" pitchFamily="18" charset="0"/>
              </a:rPr>
              <a:t> способи, при застосуванні яких припинення міжнародного договору спричинюється настанням події або факту, без волевиявлення сторін, спрямованого на припинення договору. До таких подій можна віднести: закінчення строку дії договору; виконання умов міжнародного договору під які було укладено договір; виникнення нової імперативної норми (</a:t>
            </a:r>
            <a:r>
              <a:rPr lang="uk-UA" dirty="0" err="1" smtClean="0">
                <a:solidFill>
                  <a:srgbClr val="000000"/>
                </a:solidFill>
                <a:latin typeface="Times New Roman" panose="02020603050405020304" pitchFamily="18" charset="0"/>
                <a:ea typeface="Times New Roman" panose="02020603050405020304" pitchFamily="18" charset="0"/>
              </a:rPr>
              <a:t>ius</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cogens</a:t>
            </a:r>
            <a:r>
              <a:rPr lang="uk-UA" dirty="0" smtClean="0">
                <a:solidFill>
                  <a:srgbClr val="000000"/>
                </a:solidFill>
                <a:latin typeface="Times New Roman" panose="02020603050405020304" pitchFamily="18" charset="0"/>
                <a:ea typeface="Times New Roman" panose="02020603050405020304" pitchFamily="18" charset="0"/>
              </a:rPr>
              <a:t>); війну; припинення існування суб’єкта договору; 2) </a:t>
            </a:r>
            <a:r>
              <a:rPr lang="uk-UA" b="1" u="sng" dirty="0" smtClean="0">
                <a:solidFill>
                  <a:srgbClr val="000000"/>
                </a:solidFill>
                <a:latin typeface="Times New Roman" panose="02020603050405020304" pitchFamily="18" charset="0"/>
                <a:ea typeface="Times New Roman" panose="02020603050405020304" pitchFamily="18" charset="0"/>
              </a:rPr>
              <a:t>вольові</a:t>
            </a:r>
            <a:r>
              <a:rPr lang="uk-UA" dirty="0" smtClean="0">
                <a:solidFill>
                  <a:srgbClr val="000000"/>
                </a:solidFill>
                <a:latin typeface="Times New Roman" panose="02020603050405020304" pitchFamily="18" charset="0"/>
                <a:ea typeface="Times New Roman" panose="02020603050405020304" pitchFamily="18" charset="0"/>
              </a:rPr>
              <a:t> способи, за яких припинення дії міжнародного договору є результатом безпосереднього волевиявлення сторін, які об’єднуються одним поняттям - </a:t>
            </a:r>
            <a:r>
              <a:rPr lang="uk-UA" dirty="0" err="1" smtClean="0">
                <a:solidFill>
                  <a:srgbClr val="000000"/>
                </a:solidFill>
                <a:latin typeface="Times New Roman" panose="02020603050405020304" pitchFamily="18" charset="0"/>
                <a:ea typeface="Times New Roman" panose="02020603050405020304" pitchFamily="18" charset="0"/>
              </a:rPr>
              <a:t>розторгнення</a:t>
            </a:r>
            <a:r>
              <a:rPr lang="uk-UA" dirty="0" smtClean="0">
                <a:solidFill>
                  <a:srgbClr val="000000"/>
                </a:solidFill>
                <a:latin typeface="Times New Roman" panose="02020603050405020304" pitchFamily="18" charset="0"/>
                <a:ea typeface="Times New Roman" panose="02020603050405020304" pitchFamily="18" charset="0"/>
              </a:rPr>
              <a:t>. До таких способів можна віднести: денонсацію, відміну, новацію та анулювання.</a:t>
            </a:r>
            <a:endParaRPr lang="ru-RU" dirty="0" smtClean="0">
              <a:latin typeface="Times New Roman" panose="02020603050405020304" pitchFamily="18" charset="0"/>
              <a:ea typeface="Times New Roman" panose="02020603050405020304" pitchFamily="18" charset="0"/>
            </a:endParaRPr>
          </a:p>
        </p:txBody>
      </p:sp>
      <p:pic>
        <p:nvPicPr>
          <p:cNvPr id="3074" name="Picture 2" descr="Задачі з міжнародного права (4)"/>
          <p:cNvPicPr>
            <a:picLocks noChangeAspect="1" noChangeArrowheads="1"/>
          </p:cNvPicPr>
          <p:nvPr/>
        </p:nvPicPr>
        <p:blipFill>
          <a:blip r:embed="rId2" cstate="print"/>
          <a:srcRect/>
          <a:stretch>
            <a:fillRect/>
          </a:stretch>
        </p:blipFill>
        <p:spPr bwMode="auto">
          <a:xfrm>
            <a:off x="6461781" y="265440"/>
            <a:ext cx="5315059" cy="2556588"/>
          </a:xfrm>
          <a:prstGeom prst="rect">
            <a:avLst/>
          </a:prstGeom>
          <a:ln>
            <a:noFill/>
          </a:ln>
          <a:effectLst>
            <a:outerShdw blurRad="292100" dist="139700" dir="2700000" algn="tl" rotWithShape="0">
              <a:srgbClr val="333333">
                <a:alpha val="65000"/>
              </a:srgbClr>
            </a:outerShdw>
          </a:effectLst>
        </p:spPr>
      </p:pic>
      <p:pic>
        <p:nvPicPr>
          <p:cNvPr id="3076" name="Picture 4" descr="Порядок призупинення дії трудового договору - Трудові ініціативи"/>
          <p:cNvPicPr>
            <a:picLocks noChangeAspect="1" noChangeArrowheads="1"/>
          </p:cNvPicPr>
          <p:nvPr/>
        </p:nvPicPr>
        <p:blipFill>
          <a:blip r:embed="rId3" cstate="print"/>
          <a:srcRect/>
          <a:stretch>
            <a:fillRect/>
          </a:stretch>
        </p:blipFill>
        <p:spPr bwMode="auto">
          <a:xfrm>
            <a:off x="204951" y="4351283"/>
            <a:ext cx="5675587" cy="2301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2355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309" y="0"/>
            <a:ext cx="11876691" cy="4708981"/>
          </a:xfrm>
          <a:prstGeom prst="rect">
            <a:avLst/>
          </a:prstGeom>
        </p:spPr>
        <p:txBody>
          <a:bodyPr wrap="square">
            <a:spAutoFit/>
          </a:bodyPr>
          <a:lstStyle/>
          <a:p>
            <a:pPr indent="257175" algn="just">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Найпоширенішим </a:t>
            </a:r>
            <a:r>
              <a:rPr lang="uk-UA" sz="2000" dirty="0" smtClean="0">
                <a:solidFill>
                  <a:srgbClr val="000000"/>
                </a:solidFill>
                <a:effectLst/>
                <a:latin typeface="Times New Roman" panose="02020603050405020304" pitchFamily="18" charset="0"/>
                <a:ea typeface="Times New Roman" panose="02020603050405020304" pitchFamily="18" charset="0"/>
              </a:rPr>
              <a:t>способом припинення договору є </a:t>
            </a:r>
            <a:r>
              <a:rPr lang="uk-UA" sz="2000" b="1" u="sng" dirty="0" smtClean="0">
                <a:solidFill>
                  <a:srgbClr val="000000"/>
                </a:solidFill>
                <a:effectLst/>
                <a:latin typeface="Times New Roman" panose="02020603050405020304" pitchFamily="18" charset="0"/>
                <a:ea typeface="Times New Roman" panose="02020603050405020304" pitchFamily="18" charset="0"/>
              </a:rPr>
              <a:t>денонсація</a:t>
            </a:r>
            <a:r>
              <a:rPr lang="uk-UA" sz="2000" dirty="0" smtClean="0">
                <a:solidFill>
                  <a:srgbClr val="000000"/>
                </a:solidFill>
                <a:effectLst/>
                <a:latin typeface="Times New Roman" panose="02020603050405020304" pitchFamily="18" charset="0"/>
                <a:ea typeface="Times New Roman" panose="02020603050405020304" pitchFamily="18" charset="0"/>
              </a:rPr>
              <a:t> - одностороння відмова від договору з попередженням, що зроблено в порядку і в строки. які передбачені в умовах договору. Якщо в договорі передбачена можливість денонсування, то учасник повинен виконати умови денонсування і зобов'язаний завчасно попередити інші сторони. Якщо договір не містить положень про його денонсацію або вихід з нього, то він не підлягає денонсації і вихід із нього не допускається, якщо тільки не встановлено, що учасники мали намір допустити можливість денонсації або виходу, або характер договору не передбачає права денонсації або виходу.</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tabLst>
                <a:tab pos="9947275" algn="l"/>
              </a:tabLst>
            </a:pPr>
            <a:r>
              <a:rPr lang="uk-UA" sz="2000" dirty="0" smtClean="0">
                <a:solidFill>
                  <a:srgbClr val="000000"/>
                </a:solidFill>
                <a:effectLst/>
                <a:latin typeface="Times New Roman" panose="02020603050405020304" pitchFamily="18" charset="0"/>
                <a:ea typeface="Times New Roman" panose="02020603050405020304" pitchFamily="18" charset="0"/>
              </a:rPr>
              <a:t>Учасник повинен повідомити про намір денонсувати договір не менш ніж за 12 місяців (ст. 56 Віденської конвенції). Закон України «Про міжнародні договори України» визначає, що пропозиції про денонсацію міжнародних договорів України подаються Міністерством закордонних справ України, іншими міністерствами та відомствами Уряду України; Уряд України вносить відповідні пропозиції Президентові України або Верховній Раді України. Денонсація міжнародних договорів України здійснюється законом України, указом Президента України, постановою Уряду України.</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Відміна або зупинення дії договору</a:t>
            </a:r>
            <a:r>
              <a:rPr lang="uk-UA" sz="2000" dirty="0" smtClean="0">
                <a:solidFill>
                  <a:srgbClr val="000000"/>
                </a:solidFill>
                <a:effectLst/>
                <a:latin typeface="Times New Roman" panose="02020603050405020304" pitchFamily="18" charset="0"/>
                <a:ea typeface="Times New Roman" panose="02020603050405020304" pitchFamily="18" charset="0"/>
              </a:rPr>
              <a:t> відповідно до його положень відбувається за згодою всіх учасників після консультації з іншими договірними державами.</a:t>
            </a:r>
            <a:endParaRPr lang="ru-RU" sz="2000" dirty="0">
              <a:effectLst/>
              <a:latin typeface="Times New Roman" panose="02020603050405020304" pitchFamily="18" charset="0"/>
              <a:ea typeface="Times New Roman" panose="02020603050405020304" pitchFamily="18" charset="0"/>
            </a:endParaRPr>
          </a:p>
        </p:txBody>
      </p:sp>
      <p:pic>
        <p:nvPicPr>
          <p:cNvPr id="49154" name="Picture 2" descr="Денонсация Европейской конвенции - Тюремный консультант &quot;Руси сидящей&quot;"/>
          <p:cNvPicPr>
            <a:picLocks noChangeAspect="1" noChangeArrowheads="1"/>
          </p:cNvPicPr>
          <p:nvPr/>
        </p:nvPicPr>
        <p:blipFill>
          <a:blip r:embed="rId2" cstate="print"/>
          <a:srcRect/>
          <a:stretch>
            <a:fillRect/>
          </a:stretch>
        </p:blipFill>
        <p:spPr bwMode="auto">
          <a:xfrm>
            <a:off x="313230" y="4745421"/>
            <a:ext cx="11878770" cy="2301765"/>
          </a:xfrm>
          <a:prstGeom prst="rect">
            <a:avLst/>
          </a:prstGeom>
          <a:noFill/>
        </p:spPr>
      </p:pic>
    </p:spTree>
    <p:extLst>
      <p:ext uri="{BB962C8B-B14F-4D97-AF65-F5344CB8AC3E}">
        <p14:creationId xmlns:p14="http://schemas.microsoft.com/office/powerpoint/2010/main" xmlns="" val="1723559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091" y="252248"/>
            <a:ext cx="11914909" cy="1015663"/>
          </a:xfrm>
          <a:prstGeom prst="rect">
            <a:avLst/>
          </a:prstGeom>
        </p:spPr>
        <p:txBody>
          <a:bodyPr wrap="square">
            <a:spAutoFit/>
          </a:bodyPr>
          <a:lstStyle/>
          <a:p>
            <a:pPr indent="257175" algn="just">
              <a:spcAft>
                <a:spcPts val="0"/>
              </a:spcAft>
            </a:pPr>
            <a:r>
              <a:rPr lang="uk-UA" sz="2000" b="1" u="sng" dirty="0" smtClean="0">
                <a:solidFill>
                  <a:srgbClr val="000000"/>
                </a:solidFill>
                <a:effectLst/>
                <a:latin typeface="Times New Roman" panose="02020603050405020304" pitchFamily="18" charset="0"/>
                <a:ea typeface="Times New Roman" panose="02020603050405020304" pitchFamily="18" charset="0"/>
              </a:rPr>
              <a:t>Новація</a:t>
            </a:r>
            <a:r>
              <a:rPr lang="uk-UA" sz="2000" dirty="0" smtClean="0">
                <a:solidFill>
                  <a:srgbClr val="000000"/>
                </a:solidFill>
                <a:effectLst/>
                <a:latin typeface="Times New Roman" panose="02020603050405020304" pitchFamily="18" charset="0"/>
                <a:ea typeface="Times New Roman" panose="02020603050405020304" pitchFamily="18" charset="0"/>
              </a:rPr>
              <a:t> – це спосіб припинення дії договору, який випливає з укладання наступного договору. Договір вважається припиненим, якщо всі його учасники укладуть наступний договір із того самого питання і мають на увазі припинення попереднього або якщо положення договорів є абсолютно несумісними</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6096000" y="1225689"/>
            <a:ext cx="6096000" cy="5632311"/>
          </a:xfrm>
          <a:prstGeom prst="rect">
            <a:avLst/>
          </a:prstGeom>
        </p:spPr>
        <p:txBody>
          <a:bodyPr>
            <a:spAutoFit/>
          </a:bodyPr>
          <a:lstStyle/>
          <a:p>
            <a:pPr indent="257175" algn="just">
              <a:spcAft>
                <a:spcPts val="0"/>
              </a:spcAft>
            </a:pPr>
            <a:r>
              <a:rPr lang="uk-UA" b="1" u="sng" dirty="0" smtClean="0">
                <a:solidFill>
                  <a:srgbClr val="000000"/>
                </a:solidFill>
                <a:latin typeface="Times New Roman" panose="02020603050405020304" pitchFamily="18" charset="0"/>
                <a:ea typeface="Times New Roman" panose="02020603050405020304" pitchFamily="18" charset="0"/>
              </a:rPr>
              <a:t>Анулювання</a:t>
            </a:r>
            <a:r>
              <a:rPr lang="uk-UA" dirty="0" smtClean="0">
                <a:solidFill>
                  <a:srgbClr val="000000"/>
                </a:solidFill>
                <a:latin typeface="Times New Roman" panose="02020603050405020304" pitchFamily="18" charset="0"/>
                <a:ea typeface="Times New Roman" panose="02020603050405020304" pitchFamily="18" charset="0"/>
              </a:rPr>
              <a:t> – однобічне припинення дії міжнародного договору, яке вважається правомірним лише на підставі норм міжнародного права, а саме у випадках, що визначені у Віденській конвенції про право міжнародних договорів:</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а) недійсні неправомірні договори;</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б) договір, що укладений попередником, суперечить новому суспільному ладу держави;</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в) істотне порушення договору одним з його учасників;</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г) в разі неможливості здійснення договору;</a:t>
            </a:r>
            <a:endParaRPr lang="ru-RU"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д) у випадках, коли докорінним чином змінилися обставини, тобто на застереження про незмінність обставин (</a:t>
            </a:r>
            <a:r>
              <a:rPr lang="uk-UA" dirty="0" err="1" smtClean="0">
                <a:solidFill>
                  <a:srgbClr val="000000"/>
                </a:solidFill>
                <a:latin typeface="Times New Roman" panose="02020603050405020304" pitchFamily="18" charset="0"/>
                <a:ea typeface="Times New Roman" panose="02020603050405020304" pitchFamily="18" charset="0"/>
              </a:rPr>
              <a:t>clausula</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rebus</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sic</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standibus</a:t>
            </a:r>
            <a:r>
              <a:rPr lang="uk-UA" dirty="0" smtClean="0">
                <a:solidFill>
                  <a:srgbClr val="000000"/>
                </a:solidFill>
                <a:latin typeface="Times New Roman" panose="02020603050405020304" pitchFamily="18" charset="0"/>
                <a:ea typeface="Times New Roman" panose="02020603050405020304" pitchFamily="18" charset="0"/>
              </a:rPr>
              <a:t>) можна посилатись, коли наявність таких обставин становила істотну підставу згоди учасників на обов’язковість для них договору і наслідок зміни обставин докорінно змінює сферу дії зобов’язань, які все ще підлягають виконанню за договором. Проте неприпустимо посилатись на докорінні зміни обставин, якщо вони сталися внаслідок свідомих дій держави, що посилається на такі зміни, і для припинення договору, що визначає державний кордон.</a:t>
            </a:r>
            <a:endParaRPr lang="ru-RU" dirty="0" smtClean="0">
              <a:latin typeface="Times New Roman" panose="02020603050405020304" pitchFamily="18" charset="0"/>
              <a:ea typeface="Times New Roman" panose="02020603050405020304" pitchFamily="18" charset="0"/>
            </a:endParaRPr>
          </a:p>
        </p:txBody>
      </p:sp>
      <p:pic>
        <p:nvPicPr>
          <p:cNvPr id="2050" name="Picture 2" descr="Успішно оскаржили анулювання ліцензії на туроператорську діяльність"/>
          <p:cNvPicPr>
            <a:picLocks noChangeAspect="1" noChangeArrowheads="1"/>
          </p:cNvPicPr>
          <p:nvPr/>
        </p:nvPicPr>
        <p:blipFill>
          <a:blip r:embed="rId2" cstate="print"/>
          <a:srcRect/>
          <a:stretch>
            <a:fillRect/>
          </a:stretch>
        </p:blipFill>
        <p:spPr bwMode="auto">
          <a:xfrm>
            <a:off x="344762" y="3819252"/>
            <a:ext cx="3959225" cy="2541166"/>
          </a:xfrm>
          <a:prstGeom prst="rect">
            <a:avLst/>
          </a:prstGeom>
          <a:ln>
            <a:noFill/>
          </a:ln>
          <a:effectLst>
            <a:outerShdw blurRad="292100" dist="139700" dir="2700000" algn="tl" rotWithShape="0">
              <a:srgbClr val="333333">
                <a:alpha val="65000"/>
              </a:srgbClr>
            </a:outerShdw>
          </a:effectLst>
        </p:spPr>
      </p:pic>
      <p:pic>
        <p:nvPicPr>
          <p:cNvPr id="2052" name="Picture 4" descr="Новий договір для роботи в Польщі UA контракт"/>
          <p:cNvPicPr>
            <a:picLocks noChangeAspect="1" noChangeArrowheads="1"/>
          </p:cNvPicPr>
          <p:nvPr/>
        </p:nvPicPr>
        <p:blipFill>
          <a:blip r:embed="rId3" cstate="print"/>
          <a:srcRect l="57784" r="4876" b="11607"/>
          <a:stretch>
            <a:fillRect/>
          </a:stretch>
        </p:blipFill>
        <p:spPr bwMode="auto">
          <a:xfrm>
            <a:off x="2695904" y="1655380"/>
            <a:ext cx="3254040" cy="2558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0381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61642" y="0"/>
            <a:ext cx="7628758" cy="6740307"/>
          </a:xfrm>
          <a:prstGeom prst="rect">
            <a:avLst/>
          </a:prstGeom>
        </p:spPr>
        <p:txBody>
          <a:bodyPr wrap="square">
            <a:spAutoFit/>
          </a:bodyPr>
          <a:lstStyle/>
          <a:p>
            <a:pPr indent="257175" algn="just">
              <a:spcAft>
                <a:spcPts val="0"/>
              </a:spcAft>
            </a:pPr>
            <a:r>
              <a:rPr lang="uk-UA" sz="2400" b="1" u="sng" dirty="0" smtClean="0">
                <a:solidFill>
                  <a:srgbClr val="000000"/>
                </a:solidFill>
                <a:effectLst/>
                <a:latin typeface="Times New Roman" panose="02020603050405020304" pitchFamily="18" charset="0"/>
                <a:ea typeface="Times New Roman" panose="02020603050405020304" pitchFamily="18" charset="0"/>
              </a:rPr>
              <a:t>Припинення </a:t>
            </a:r>
            <a:r>
              <a:rPr lang="uk-UA" sz="2400" b="1" u="sng" dirty="0" smtClean="0">
                <a:solidFill>
                  <a:srgbClr val="000000"/>
                </a:solidFill>
                <a:effectLst/>
                <a:latin typeface="Times New Roman" panose="02020603050405020304" pitchFamily="18" charset="0"/>
                <a:ea typeface="Times New Roman" panose="02020603050405020304" pitchFamily="18" charset="0"/>
              </a:rPr>
              <a:t>міжнародного договору</a:t>
            </a:r>
            <a:r>
              <a:rPr lang="uk-UA" sz="2400" dirty="0" smtClean="0">
                <a:solidFill>
                  <a:srgbClr val="000000"/>
                </a:solidFill>
                <a:effectLst/>
                <a:latin typeface="Times New Roman" panose="02020603050405020304" pitchFamily="18" charset="0"/>
                <a:ea typeface="Times New Roman" panose="02020603050405020304" pitchFamily="18" charset="0"/>
              </a:rPr>
              <a:t> означає, що він припинив породження зобов’язань у майбутньому, але не впливає на права, зобов’язання або юридичне становище учасників, які виникли в результаті виконання договору, - вони зберігаються і після припинення договору.</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b="1" u="sng" dirty="0" smtClean="0">
                <a:solidFill>
                  <a:srgbClr val="000000"/>
                </a:solidFill>
                <a:effectLst/>
                <a:latin typeface="Times New Roman" panose="02020603050405020304" pitchFamily="18" charset="0"/>
                <a:ea typeface="Times New Roman" panose="02020603050405020304" pitchFamily="18" charset="0"/>
              </a:rPr>
              <a:t>Призупинення міжнародного договору</a:t>
            </a:r>
            <a:r>
              <a:rPr lang="uk-UA" sz="2400" dirty="0" smtClean="0">
                <a:solidFill>
                  <a:srgbClr val="000000"/>
                </a:solidFill>
                <a:effectLst/>
                <a:latin typeface="Times New Roman" panose="02020603050405020304" pitchFamily="18" charset="0"/>
                <a:ea typeface="Times New Roman" panose="02020603050405020304" pitchFamily="18" charset="0"/>
              </a:rPr>
              <a:t>, на відміну від припинення, означає тимчасову перерву дії договору на якийсь час. Призупинення міжнародного договору за різних обставин може привести в подальшому до його припинення або до поновлення. Призупинення міжнародного договору веде до таких наслідків:</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а) звільняє учасників від зобов’язання виконувати договір у своїх взаємовідносинах протягом періоду зупинення;</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б) не впливає в усьому іншому на правові відносини між учасниками,</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встановлені договором.</a:t>
            </a:r>
            <a:endParaRPr lang="ru-RU" sz="2400" dirty="0">
              <a:effectLst/>
              <a:latin typeface="Times New Roman" panose="02020603050405020304" pitchFamily="18" charset="0"/>
              <a:ea typeface="Times New Roman" panose="02020603050405020304" pitchFamily="18" charset="0"/>
            </a:endParaRPr>
          </a:p>
        </p:txBody>
      </p:sp>
      <p:pic>
        <p:nvPicPr>
          <p:cNvPr id="50178" name="Picture 2" descr="Що варто знати про призупинення дії трудових договорів? - LexInform:  Правові та юридичні новини, юридична практика, коментарі"/>
          <p:cNvPicPr>
            <a:picLocks noChangeAspect="1" noChangeArrowheads="1"/>
          </p:cNvPicPr>
          <p:nvPr/>
        </p:nvPicPr>
        <p:blipFill>
          <a:blip r:embed="rId2" cstate="print"/>
          <a:srcRect/>
          <a:stretch>
            <a:fillRect/>
          </a:stretch>
        </p:blipFill>
        <p:spPr bwMode="auto">
          <a:xfrm>
            <a:off x="0" y="-1"/>
            <a:ext cx="4272316" cy="69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03818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6" y="0"/>
            <a:ext cx="12081164" cy="7109639"/>
          </a:xfrm>
          <a:prstGeom prst="rect">
            <a:avLst/>
          </a:prstGeom>
        </p:spPr>
        <p:txBody>
          <a:bodyPr wrap="square">
            <a:spAutoFit/>
          </a:bodyPr>
          <a:lstStyle/>
          <a:p>
            <a:pPr indent="450215" algn="just">
              <a:spcAft>
                <a:spcPts val="0"/>
              </a:spcAft>
            </a:pPr>
            <a:r>
              <a:rPr lang="uk-UA" sz="2400" b="1" dirty="0" smtClean="0">
                <a:solidFill>
                  <a:srgbClr val="000000"/>
                </a:solidFill>
                <a:effectLst/>
                <a:latin typeface="Times New Roman" panose="02020603050405020304" pitchFamily="18" charset="0"/>
                <a:ea typeface="Times New Roman" panose="02020603050405020304" pitchFamily="18" charset="0"/>
              </a:rPr>
              <a:t>5. Законодавство України про міжнародні договори. Висновки.</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uk-UA" sz="2400" b="1" dirty="0" smtClean="0">
                <a:effectLst/>
                <a:latin typeface="Times New Roman" panose="02020603050405020304" pitchFamily="18" charset="0"/>
                <a:ea typeface="Times New Roman" panose="02020603050405020304" pitchFamily="18" charset="0"/>
              </a:rPr>
              <a:t> </a:t>
            </a:r>
            <a:r>
              <a:rPr lang="uk-UA" sz="2400" dirty="0" smtClean="0">
                <a:solidFill>
                  <a:srgbClr val="000000"/>
                </a:solidFill>
                <a:effectLst/>
                <a:latin typeface="Times New Roman" panose="02020603050405020304" pitchFamily="18" charset="0"/>
                <a:ea typeface="Times New Roman" panose="02020603050405020304" pitchFamily="18" charset="0"/>
              </a:rPr>
              <a:t>У національне законодавство України про міжнародні договори входять такі нормативно-правові акти:</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Конституція України від 28 червня 1996 року;</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Закон України від 22 грудня 1993 року «Про міжнародні договори»;</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Закон України від 10 грудня 1991 року «Про дію міжнародних договорів на території України»;</a:t>
            </a: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Постанова Кабінету Міністрів України від 17 червня 1994 р. №422 «Про затвердження Положення про порядок укладання, виконання і денонсації міжнародних договорів України міжвідомчого характеру» та ін.</a:t>
            </a:r>
            <a:endParaRPr lang="ru-RU" sz="2400" dirty="0" smtClean="0">
              <a:effectLst/>
              <a:latin typeface="Times New Roman" panose="02020603050405020304" pitchFamily="18" charset="0"/>
              <a:ea typeface="Times New Roman" panose="02020603050405020304" pitchFamily="18" charset="0"/>
            </a:endParaRPr>
          </a:p>
          <a:p>
            <a:pPr>
              <a:spcAft>
                <a:spcPts val="0"/>
              </a:spcAft>
            </a:pPr>
            <a:endParaRPr lang="ru-RU" sz="24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400" b="1" dirty="0" smtClean="0">
                <a:solidFill>
                  <a:srgbClr val="000000"/>
                </a:solidFill>
                <a:effectLst/>
                <a:latin typeface="Times New Roman" panose="02020603050405020304" pitchFamily="18" charset="0"/>
                <a:ea typeface="Times New Roman" panose="02020603050405020304" pitchFamily="18" charset="0"/>
              </a:rPr>
              <a:t>ВИСНОВКИ</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Договірна форма закріплення міжнародних відносин обумовлює стабільність міжнародного правопорядку. Міжнародне право є договірним правом, і загроза договірному праву є загроза всьому міжнародному правопорядку. Тому недарма зростання договірного характеру міжнародного права є однією з основних рис сучасного міжнародного права. Це пояснюється тим, що практично немає жодної галузі міжнародного права, становлення і розвиток якої не пов'язані з договорами.</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uk-UA" sz="2400" b="1" dirty="0" smtClean="0">
                <a:effectLst/>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15105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9382" y="64655"/>
            <a:ext cx="11942617" cy="830997"/>
          </a:xfrm>
          <a:prstGeom prst="rect">
            <a:avLst/>
          </a:prstGeom>
        </p:spPr>
        <p:txBody>
          <a:bodyPr wrap="square">
            <a:spAutoFit/>
          </a:bodyPr>
          <a:lstStyle/>
          <a:p>
            <a:pPr marL="342900" indent="-342900" algn="ctr">
              <a:spcAft>
                <a:spcPts val="0"/>
              </a:spcAft>
              <a:buAutoNum type="arabicPeriod"/>
            </a:pPr>
            <a:r>
              <a:rPr lang="uk-UA" sz="24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Основні положення Закону України «Про міжнародні договори України». Поняття міжнародного договору. </a:t>
            </a:r>
          </a:p>
        </p:txBody>
      </p:sp>
      <p:sp>
        <p:nvSpPr>
          <p:cNvPr id="4" name="Прямоугольник 3"/>
          <p:cNvSpPr/>
          <p:nvPr/>
        </p:nvSpPr>
        <p:spPr>
          <a:xfrm>
            <a:off x="5423338" y="867103"/>
            <a:ext cx="6574221" cy="4247317"/>
          </a:xfrm>
          <a:prstGeom prst="rect">
            <a:avLst/>
          </a:prstGeom>
        </p:spPr>
        <p:txBody>
          <a:bodyPr wrap="square">
            <a:spAutoFit/>
          </a:bodyPr>
          <a:lstStyle/>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Угоди між державами є одним з основних джерел міжнародного права.</a:t>
            </a:r>
            <a:endParaRPr lang="ru-RU" sz="1600" dirty="0" smtClean="0">
              <a:latin typeface="Times New Roman" panose="02020603050405020304" pitchFamily="18" charset="0"/>
              <a:ea typeface="Times New Roman" panose="02020603050405020304" pitchFamily="18" charset="0"/>
            </a:endParaRPr>
          </a:p>
          <a:p>
            <a:pPr indent="257175" algn="just">
              <a:spcAft>
                <a:spcPts val="0"/>
              </a:spcAft>
            </a:pPr>
            <a:r>
              <a:rPr lang="uk-UA" b="1" dirty="0" smtClean="0">
                <a:solidFill>
                  <a:srgbClr val="000000"/>
                </a:solidFill>
                <a:latin typeface="Times New Roman" panose="02020603050405020304" pitchFamily="18" charset="0"/>
                <a:ea typeface="Times New Roman" panose="02020603050405020304" pitchFamily="18" charset="0"/>
              </a:rPr>
              <a:t>Право міжнародного договору</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law</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of</a:t>
            </a:r>
            <a:r>
              <a:rPr lang="uk-UA" dirty="0" smtClean="0">
                <a:solidFill>
                  <a:srgbClr val="000000"/>
                </a:solidFill>
                <a:latin typeface="Times New Roman" panose="02020603050405020304" pitchFamily="18" charset="0"/>
                <a:ea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rPr>
              <a:t>treaties</a:t>
            </a:r>
            <a:r>
              <a:rPr lang="uk-UA" dirty="0" smtClean="0">
                <a:solidFill>
                  <a:srgbClr val="000000"/>
                </a:solidFill>
                <a:latin typeface="Times New Roman" panose="02020603050405020304" pitchFamily="18" charset="0"/>
                <a:ea typeface="Times New Roman" panose="02020603050405020304" pitchFamily="18" charset="0"/>
              </a:rPr>
              <a:t>) – це система принципів і норм, що регулюють відносини між суб’єктами міжнародного права з приводу укладання, дії та припинення дії міжнародного договору. Ця галузь займає центральне місце в системі міжнародного права. Вона пов’язана з усіма іншими галузями та інститутами міжнародного права.</a:t>
            </a:r>
            <a:endParaRPr lang="ru-RU" sz="1600"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Поняття «міжнародна угода» може мати різні назви: договір, конвенція, хартія, декларація, пакт, статут тощо. Серед зазначених міжнародно-правових актів виділяють такі, які формулюють права і обов’язки відповідних суб’єктів (конвенції, пакти, угоди, договори тощо), а також такі, які правил поведінки звичайно не вміщують, прав і обов’язків безпосередньо не формулюють (декларації, заяви, меморандуми).</a:t>
            </a:r>
            <a:endParaRPr lang="ru-RU" sz="1600" dirty="0" smtClean="0">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434662" y="5076496"/>
            <a:ext cx="10757338" cy="1477328"/>
          </a:xfrm>
          <a:prstGeom prst="rect">
            <a:avLst/>
          </a:prstGeom>
        </p:spPr>
        <p:txBody>
          <a:bodyPr wrap="square">
            <a:spAutoFit/>
          </a:bodyPr>
          <a:lstStyle/>
          <a:p>
            <a:pPr indent="257175" algn="just">
              <a:spcAft>
                <a:spcPts val="0"/>
              </a:spcAft>
            </a:pPr>
            <a:r>
              <a:rPr lang="uk-UA" b="1" dirty="0" smtClean="0">
                <a:solidFill>
                  <a:srgbClr val="000000"/>
                </a:solidFill>
                <a:latin typeface="Times New Roman" panose="02020603050405020304" pitchFamily="18" charset="0"/>
                <a:ea typeface="Times New Roman" panose="02020603050405020304" pitchFamily="18" charset="0"/>
              </a:rPr>
              <a:t>Найдавніший міжнародний договір</a:t>
            </a:r>
            <a:r>
              <a:rPr lang="uk-UA" dirty="0" smtClean="0">
                <a:solidFill>
                  <a:srgbClr val="000000"/>
                </a:solidFill>
                <a:latin typeface="Times New Roman" panose="02020603050405020304" pitchFamily="18" charset="0"/>
                <a:ea typeface="Times New Roman" panose="02020603050405020304" pitchFamily="18" charset="0"/>
              </a:rPr>
              <a:t>, який дійшов до нас був укладений у першій половині XXIII століття до н. е. між </a:t>
            </a:r>
            <a:r>
              <a:rPr lang="uk-UA" dirty="0" err="1" smtClean="0">
                <a:solidFill>
                  <a:srgbClr val="000000"/>
                </a:solidFill>
                <a:latin typeface="Times New Roman" panose="02020603050405020304" pitchFamily="18" charset="0"/>
                <a:ea typeface="Times New Roman" panose="02020603050405020304" pitchFamily="18" charset="0"/>
              </a:rPr>
              <a:t>аккадським</a:t>
            </a:r>
            <a:r>
              <a:rPr lang="uk-UA" dirty="0" smtClean="0">
                <a:solidFill>
                  <a:srgbClr val="000000"/>
                </a:solidFill>
                <a:latin typeface="Times New Roman" panose="02020603050405020304" pitchFamily="18" charset="0"/>
                <a:ea typeface="Times New Roman" panose="02020603050405020304" pitchFamily="18" charset="0"/>
              </a:rPr>
              <a:t> царем </a:t>
            </a:r>
            <a:r>
              <a:rPr lang="uk-UA" dirty="0" err="1" smtClean="0">
                <a:solidFill>
                  <a:srgbClr val="000000"/>
                </a:solidFill>
                <a:latin typeface="Times New Roman" panose="02020603050405020304" pitchFamily="18" charset="0"/>
                <a:ea typeface="Times New Roman" panose="02020603050405020304" pitchFamily="18" charset="0"/>
              </a:rPr>
              <a:t>Нарамсіне</a:t>
            </a:r>
            <a:r>
              <a:rPr lang="uk-UA" dirty="0" smtClean="0">
                <a:solidFill>
                  <a:srgbClr val="000000"/>
                </a:solidFill>
                <a:latin typeface="Times New Roman" panose="02020603050405020304" pitchFamily="18" charset="0"/>
                <a:ea typeface="Times New Roman" panose="02020603050405020304" pitchFamily="18" charset="0"/>
              </a:rPr>
              <a:t> і дрібними правителями </a:t>
            </a:r>
            <a:r>
              <a:rPr lang="uk-UA" dirty="0" err="1" smtClean="0">
                <a:solidFill>
                  <a:srgbClr val="000000"/>
                </a:solidFill>
                <a:latin typeface="Times New Roman" panose="02020603050405020304" pitchFamily="18" charset="0"/>
                <a:ea typeface="Times New Roman" panose="02020603050405020304" pitchFamily="18" charset="0"/>
              </a:rPr>
              <a:t>Еламу</a:t>
            </a:r>
            <a:r>
              <a:rPr lang="uk-UA" dirty="0" smtClean="0">
                <a:solidFill>
                  <a:srgbClr val="000000"/>
                </a:solidFill>
                <a:latin typeface="Times New Roman" panose="02020603050405020304" pitchFamily="18" charset="0"/>
                <a:ea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endParaRPr>
          </a:p>
          <a:p>
            <a:pPr indent="25717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Започаткування міжнародного договору на території сучасної України відносять до часів існування Київської Русі. Унікальними джерелами міжнародного права Середньовіччя вважаються договори Київської Русі з Візантією (Договір про мир та любов 860 рік).</a:t>
            </a:r>
            <a:endParaRPr lang="ru-RU" sz="1600" dirty="0" smtClean="0">
              <a:latin typeface="Times New Roman" panose="02020603050405020304" pitchFamily="18" charset="0"/>
              <a:ea typeface="Times New Roman" panose="02020603050405020304" pitchFamily="18" charset="0"/>
            </a:endParaRPr>
          </a:p>
        </p:txBody>
      </p:sp>
      <p:pic>
        <p:nvPicPr>
          <p:cNvPr id="20484" name="Picture 4" descr="Співробітництво з іншими державами | Український інститут експертизи сортів  рослин"/>
          <p:cNvPicPr>
            <a:picLocks noChangeAspect="1" noChangeArrowheads="1"/>
          </p:cNvPicPr>
          <p:nvPr/>
        </p:nvPicPr>
        <p:blipFill>
          <a:blip r:embed="rId2" cstate="print"/>
          <a:srcRect/>
          <a:stretch>
            <a:fillRect/>
          </a:stretch>
        </p:blipFill>
        <p:spPr bwMode="auto">
          <a:xfrm>
            <a:off x="567557" y="1245474"/>
            <a:ext cx="4698125" cy="357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778308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33697" y="204953"/>
            <a:ext cx="6658303" cy="3785652"/>
          </a:xfrm>
          <a:prstGeom prst="rect">
            <a:avLst/>
          </a:prstGeom>
        </p:spPr>
        <p:txBody>
          <a:bodyPr wrap="square">
            <a:spAutoFit/>
          </a:bodyPr>
          <a:lstStyle/>
          <a:p>
            <a:pPr indent="257175" algn="just">
              <a:spcAft>
                <a:spcPts val="0"/>
              </a:spcAft>
            </a:pPr>
            <a:r>
              <a:rPr lang="uk-UA" sz="2000" dirty="0" smtClean="0">
                <a:solidFill>
                  <a:srgbClr val="000000"/>
                </a:solidFill>
                <a:latin typeface="Times New Roman" panose="02020603050405020304" pitchFamily="18" charset="0"/>
                <a:ea typeface="Times New Roman" panose="02020603050405020304" pitchFamily="18" charset="0"/>
              </a:rPr>
              <a:t>Міжнародні </a:t>
            </a:r>
            <a:r>
              <a:rPr lang="uk-UA" sz="2000" dirty="0">
                <a:solidFill>
                  <a:srgbClr val="000000"/>
                </a:solidFill>
                <a:latin typeface="Times New Roman" panose="02020603050405020304" pitchFamily="18" charset="0"/>
                <a:ea typeface="Times New Roman" panose="02020603050405020304" pitchFamily="18" charset="0"/>
              </a:rPr>
              <a:t>договори стали важливою частиною сучасного міжнародного та внутрішнього правового поля багатьох країн світу, в тому числі України. Так, за період з 1947 до 2000 року Секретаріат ООН зареєстрував та опублікував майже 30 тис. міжнародних договорів, укладених між державами з політичних, економічних, правових та науково-технічних питань.</a:t>
            </a:r>
            <a:endParaRPr lang="ru-RU" sz="2000" dirty="0" smtClean="0">
              <a:effectLst/>
              <a:latin typeface="Times New Roman" panose="02020603050405020304" pitchFamily="18" charset="0"/>
              <a:ea typeface="Times New Roman" panose="02020603050405020304" pitchFamily="18" charset="0"/>
            </a:endParaRPr>
          </a:p>
          <a:p>
            <a:pPr indent="257175" algn="just">
              <a:spcAft>
                <a:spcPts val="0"/>
              </a:spcAft>
            </a:pPr>
            <a:r>
              <a:rPr lang="uk-UA" sz="2000" dirty="0">
                <a:solidFill>
                  <a:srgbClr val="000000"/>
                </a:solidFill>
                <a:latin typeface="Times New Roman" panose="02020603050405020304" pitchFamily="18" charset="0"/>
                <a:ea typeface="Times New Roman" panose="02020603050405020304" pitchFamily="18" charset="0"/>
              </a:rPr>
              <a:t>В міру ускладнення міжнародних відносин та зростання їх значення для життя держав все більш нагальною ставала необхідність правового регулювання міждержавних </a:t>
            </a:r>
            <a:r>
              <a:rPr lang="uk-UA" sz="2000" dirty="0" err="1">
                <a:solidFill>
                  <a:srgbClr val="000000"/>
                </a:solidFill>
                <a:latin typeface="Times New Roman" panose="02020603050405020304" pitchFamily="18" charset="0"/>
                <a:ea typeface="Times New Roman" panose="02020603050405020304" pitchFamily="18" charset="0"/>
              </a:rPr>
              <a:t>зв'язків</a:t>
            </a:r>
            <a:r>
              <a:rPr lang="uk-UA" sz="2000" dirty="0">
                <a:solidFill>
                  <a:srgbClr val="000000"/>
                </a:solidFill>
                <a:latin typeface="Times New Roman" panose="02020603050405020304" pitchFamily="18" charset="0"/>
                <a:ea typeface="Times New Roman" panose="02020603050405020304" pitchFamily="18" charset="0"/>
              </a:rPr>
              <a:t>. Відповідно зростала роль міжнародного права і, зокрема, міжнародних договорів</a:t>
            </a:r>
            <a:r>
              <a:rPr lang="uk-UA" sz="2000" dirty="0" smtClean="0">
                <a:solidFill>
                  <a:srgbClr val="000000"/>
                </a:solidFill>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392621" y="4099035"/>
            <a:ext cx="6553200" cy="2554545"/>
          </a:xfrm>
          <a:prstGeom prst="rect">
            <a:avLst/>
          </a:prstGeom>
        </p:spPr>
        <p:txBody>
          <a:bodyPr wrap="square">
            <a:spAutoFit/>
          </a:bodyPr>
          <a:lstStyle/>
          <a:p>
            <a:pPr indent="257175" algn="just">
              <a:spcAft>
                <a:spcPts val="0"/>
              </a:spcAft>
            </a:pPr>
            <a:r>
              <a:rPr lang="uk-UA" sz="2000" dirty="0" smtClean="0">
                <a:solidFill>
                  <a:srgbClr val="000000"/>
                </a:solidFill>
                <a:latin typeface="Times New Roman" panose="02020603050405020304" pitchFamily="18" charset="0"/>
                <a:ea typeface="Times New Roman" panose="02020603050405020304" pitchFamily="18" charset="0"/>
              </a:rPr>
              <a:t>Перші спроби кодифікації в галузі права договорів були зроблені вченими. Така кодифікація називається доктринальною. Найбільшу увагу кодифікації права договорів приділили: Й. </a:t>
            </a:r>
            <a:r>
              <a:rPr lang="uk-UA" sz="2000" dirty="0" err="1" smtClean="0">
                <a:solidFill>
                  <a:srgbClr val="000000"/>
                </a:solidFill>
                <a:latin typeface="Times New Roman" panose="02020603050405020304" pitchFamily="18" charset="0"/>
                <a:ea typeface="Times New Roman" panose="02020603050405020304" pitchFamily="18" charset="0"/>
              </a:rPr>
              <a:t>Блюнчлі</a:t>
            </a:r>
            <a:r>
              <a:rPr lang="uk-UA" sz="2000" dirty="0" smtClean="0">
                <a:solidFill>
                  <a:srgbClr val="000000"/>
                </a:solidFill>
                <a:latin typeface="Times New Roman" panose="02020603050405020304" pitchFamily="18" charset="0"/>
                <a:ea typeface="Times New Roman" panose="02020603050405020304" pitchFamily="18" charset="0"/>
              </a:rPr>
              <a:t> (Сучасне міжнародне право, викладене у вигляді кодексу, 1868 р.), Д. </a:t>
            </a:r>
            <a:r>
              <a:rPr lang="uk-UA" sz="2000" dirty="0" err="1" smtClean="0">
                <a:solidFill>
                  <a:srgbClr val="000000"/>
                </a:solidFill>
                <a:latin typeface="Times New Roman" panose="02020603050405020304" pitchFamily="18" charset="0"/>
                <a:ea typeface="Times New Roman" panose="02020603050405020304" pitchFamily="18" charset="0"/>
              </a:rPr>
              <a:t>Філд</a:t>
            </a:r>
            <a:r>
              <a:rPr lang="uk-UA" sz="2000" dirty="0" smtClean="0">
                <a:solidFill>
                  <a:srgbClr val="000000"/>
                </a:solidFill>
                <a:latin typeface="Times New Roman" panose="02020603050405020304" pitchFamily="18" charset="0"/>
                <a:ea typeface="Times New Roman" panose="02020603050405020304" pitchFamily="18" charset="0"/>
              </a:rPr>
              <a:t> (Проект основ міжнародного кодексу, 1872 р.), П. </a:t>
            </a:r>
            <a:r>
              <a:rPr lang="uk-UA" sz="2000" dirty="0" err="1" smtClean="0">
                <a:solidFill>
                  <a:srgbClr val="000000"/>
                </a:solidFill>
                <a:latin typeface="Times New Roman" panose="02020603050405020304" pitchFamily="18" charset="0"/>
                <a:ea typeface="Times New Roman" panose="02020603050405020304" pitchFamily="18" charset="0"/>
              </a:rPr>
              <a:t>Фіоре</a:t>
            </a:r>
            <a:r>
              <a:rPr lang="uk-UA" sz="2000" dirty="0" smtClean="0">
                <a:solidFill>
                  <a:srgbClr val="000000"/>
                </a:solidFill>
                <a:latin typeface="Times New Roman" panose="02020603050405020304" pitchFamily="18" charset="0"/>
                <a:ea typeface="Times New Roman" panose="02020603050405020304" pitchFamily="18" charset="0"/>
              </a:rPr>
              <a:t> (Кодифіковане міжнародне право і його юридичне забезпечення, 1889 р.).</a:t>
            </a:r>
            <a:endParaRPr lang="ru-RU" dirty="0">
              <a:latin typeface="Times New Roman" panose="02020603050405020304" pitchFamily="18" charset="0"/>
              <a:ea typeface="Times New Roman" panose="02020603050405020304" pitchFamily="18" charset="0"/>
            </a:endParaRPr>
          </a:p>
        </p:txBody>
      </p:sp>
      <p:pic>
        <p:nvPicPr>
          <p:cNvPr id="5" name="Google Shape;438;p31"/>
          <p:cNvPicPr preferRelativeResize="0"/>
          <p:nvPr/>
        </p:nvPicPr>
        <p:blipFill>
          <a:blip r:embed="rId2" cstate="print">
            <a:alphaModFix/>
          </a:blip>
          <a:srcRect l="9198" t="4022" r="3618" b="6798"/>
          <a:stretch>
            <a:fillRect/>
          </a:stretch>
        </p:blipFill>
        <p:spPr>
          <a:xfrm>
            <a:off x="1734207" y="488732"/>
            <a:ext cx="3547241" cy="3326524"/>
          </a:xfrm>
          <a:prstGeom prst="rect">
            <a:avLst/>
          </a:prstGeom>
          <a:ln>
            <a:noFill/>
          </a:ln>
          <a:effectLst>
            <a:outerShdw blurRad="292100" dist="139700" dir="2700000" algn="tl" rotWithShape="0">
              <a:srgbClr val="333333">
                <a:alpha val="65000"/>
              </a:srgbClr>
            </a:outerShdw>
          </a:effectLst>
        </p:spPr>
      </p:pic>
      <p:sp>
        <p:nvSpPr>
          <p:cNvPr id="1026" name="AutoShape 2" descr="Кодификация — это... Что такое кодификация: определение понятия, проведение  кодификации, кодификация как форма систематизации государства, кодификация  в юриспруденции, особенности кодифик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028" name="AutoShape 4" descr="Кодификация — это... Что такое кодификация: определение понятия, проведение  кодификации, кодификация как форма систематизации государства, кодификация  в юриспруденции, особенности кодифик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030" name="AutoShape 6" descr="Кодификация — это... Что такое кодификация: определение понятия, проведение  кодификации, кодификация как форма систематизации государства, кодификация  в юриспруденции, особенности кодифик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032" name="Picture 8" descr="Кодификация РФ"/>
          <p:cNvPicPr>
            <a:picLocks noChangeAspect="1" noChangeArrowheads="1"/>
          </p:cNvPicPr>
          <p:nvPr/>
        </p:nvPicPr>
        <p:blipFill>
          <a:blip r:embed="rId3" cstate="print"/>
          <a:srcRect/>
          <a:stretch>
            <a:fillRect/>
          </a:stretch>
        </p:blipFill>
        <p:spPr bwMode="auto">
          <a:xfrm>
            <a:off x="8387255" y="4145696"/>
            <a:ext cx="3553234" cy="25073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77830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54869" y="204952"/>
            <a:ext cx="6737131" cy="6555641"/>
          </a:xfrm>
          <a:prstGeom prst="rect">
            <a:avLst/>
          </a:prstGeom>
        </p:spPr>
        <p:txBody>
          <a:bodyPr wrap="square">
            <a:spAutoFit/>
          </a:bodyPr>
          <a:lstStyle/>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Доктринальна кодифікація права договорів в XX ст. здійснювалася також науковими установами. Найбільш відомий проект конвенції по праву міжнародних договорів, підготовлений колективом авторів на базі Гарвардського університету в 1935 року.</a:t>
            </a:r>
            <a:endParaRPr lang="ru-RU" sz="2000" dirty="0" smtClean="0">
              <a:effectLst/>
              <a:latin typeface="Times New Roman" panose="02020603050405020304" pitchFamily="18" charset="0"/>
              <a:ea typeface="Times New Roman" panose="02020603050405020304" pitchFamily="18" charset="0"/>
            </a:endParaRPr>
          </a:p>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Першим актом офіційної кодифікації стала Конвенція про міжнародні договори, прийнята Конференцією американських держав в 1928 р. За своїм змістом Конвенція була дуже обмеженою, але, незважаючи на це, вона так і не набула чинності.</a:t>
            </a:r>
            <a:endParaRPr lang="ru-RU" sz="2000" dirty="0" smtClean="0">
              <a:effectLst/>
              <a:latin typeface="Times New Roman" panose="02020603050405020304" pitchFamily="18" charset="0"/>
              <a:ea typeface="Times New Roman" panose="02020603050405020304" pitchFamily="18" charset="0"/>
            </a:endParaRPr>
          </a:p>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Наступна спроба кодифікувати норми, що стосуються міжнародних договорів, була зроблена в рамках Ліги Націй. У 1924 р. було засновано Комітет експертів з прогресивної кодифікації міжнародного права. Але Комітет обмежився лише питаннями процедури укладання договорів. Більше того, ці питання розглядалися як частина процедури роботи конференцій. Настільки обмежений підхід, природно, не міг дати відчутного результату, що визнав і сам Комітет.</a:t>
            </a:r>
            <a:endParaRPr lang="ru-RU" sz="2000" dirty="0" smtClean="0">
              <a:effectLst/>
              <a:latin typeface="Times New Roman" panose="02020603050405020304" pitchFamily="18" charset="0"/>
              <a:ea typeface="Times New Roman" panose="02020603050405020304" pitchFamily="18" charset="0"/>
            </a:endParaRPr>
          </a:p>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У результаті, офіційна кодифікація і прогресивний розвиток права міжнародних договорів починаються лише в другій половині XX ст. в рамках ООН.</a:t>
            </a:r>
            <a:endParaRPr lang="ru-RU" sz="2000" dirty="0" smtClean="0">
              <a:effectLst/>
              <a:latin typeface="Times New Roman" panose="02020603050405020304" pitchFamily="18" charset="0"/>
              <a:ea typeface="Times New Roman" panose="02020603050405020304" pitchFamily="18" charset="0"/>
            </a:endParaRPr>
          </a:p>
        </p:txBody>
      </p:sp>
      <p:pic>
        <p:nvPicPr>
          <p:cNvPr id="19458" name="Picture 2" descr="Порівняльний аналіз різних міжнародних договорів та їх вплив на держави та  громадян. - Юридична правда"/>
          <p:cNvPicPr>
            <a:picLocks noChangeAspect="1" noChangeArrowheads="1"/>
          </p:cNvPicPr>
          <p:nvPr/>
        </p:nvPicPr>
        <p:blipFill>
          <a:blip r:embed="rId2" cstate="print"/>
          <a:srcRect/>
          <a:stretch>
            <a:fillRect/>
          </a:stretch>
        </p:blipFill>
        <p:spPr bwMode="auto">
          <a:xfrm>
            <a:off x="0" y="0"/>
            <a:ext cx="542333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3635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14034" y="2764572"/>
            <a:ext cx="7677966" cy="4093428"/>
          </a:xfrm>
          <a:prstGeom prst="rect">
            <a:avLst/>
          </a:prstGeom>
        </p:spPr>
        <p:txBody>
          <a:bodyPr wrap="square">
            <a:spAutoFit/>
          </a:bodyPr>
          <a:lstStyle/>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В цілому він отримав досить високу оцінку багатьох урядів і видних юристів.</a:t>
            </a:r>
            <a:endParaRPr lang="ru-RU" sz="2000" dirty="0" smtClean="0">
              <a:effectLst/>
              <a:latin typeface="Times New Roman" panose="02020603050405020304" pitchFamily="18" charset="0"/>
              <a:ea typeface="Times New Roman" panose="02020603050405020304" pitchFamily="18" charset="0"/>
            </a:endParaRPr>
          </a:p>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Наступними етапами кодифікації права міжнародних договорів було підписання Віденської конвенції про право міжнародних договорів 1969р. та Віденської конвенції про право договорів між державами і міжнародними організаціями або між міжнародними організаціями 1986 р.</a:t>
            </a:r>
            <a:endParaRPr lang="ru-RU" sz="2000" dirty="0" smtClean="0">
              <a:effectLst/>
              <a:latin typeface="Times New Roman" panose="02020603050405020304" pitchFamily="18" charset="0"/>
              <a:ea typeface="Times New Roman" panose="02020603050405020304" pitchFamily="18" charset="0"/>
            </a:endParaRPr>
          </a:p>
          <a:p>
            <a:pPr>
              <a:spcAft>
                <a:spcPts val="0"/>
              </a:spcAft>
            </a:pPr>
            <a:r>
              <a:rPr lang="uk-UA" sz="2000" dirty="0" smtClean="0">
                <a:solidFill>
                  <a:srgbClr val="000000"/>
                </a:solidFill>
                <a:effectLst/>
                <a:latin typeface="Times New Roman" panose="02020603050405020304" pitchFamily="18" charset="0"/>
                <a:ea typeface="Times New Roman" panose="02020603050405020304" pitchFamily="18" charset="0"/>
              </a:rPr>
              <a:t>Право міжнародного договору як галузь сучасного міжнародного права характеризується специфічним об’єктом регулювання та надзвичайно важливими функціями. При цьому право міжнародного договору слід відрізняти від міжнародного договірного права, під яким розуміють «сукупність міжнародно-правових норм, створених договорами».</a:t>
            </a:r>
            <a:endParaRPr lang="ru-RU" sz="2000" dirty="0">
              <a:effectLst/>
              <a:latin typeface="Times New Roman" panose="02020603050405020304" pitchFamily="18" charset="0"/>
              <a:ea typeface="Times New Roman" panose="02020603050405020304" pitchFamily="18" charset="0"/>
            </a:endParaRPr>
          </a:p>
        </p:txBody>
      </p:sp>
      <p:pic>
        <p:nvPicPr>
          <p:cNvPr id="41986" name="Picture 2" descr="Україна увійшла до складу комісії ООН з міжнародної торгівлі"/>
          <p:cNvPicPr>
            <a:picLocks noChangeAspect="1" noChangeArrowheads="1"/>
          </p:cNvPicPr>
          <p:nvPr/>
        </p:nvPicPr>
        <p:blipFill>
          <a:blip r:embed="rId2" cstate="print"/>
          <a:srcRect/>
          <a:stretch>
            <a:fillRect/>
          </a:stretch>
        </p:blipFill>
        <p:spPr bwMode="auto">
          <a:xfrm>
            <a:off x="488731" y="2858800"/>
            <a:ext cx="3906461" cy="354200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613337" y="378372"/>
            <a:ext cx="10352690" cy="2246769"/>
          </a:xfrm>
          <a:prstGeom prst="rect">
            <a:avLst/>
          </a:prstGeom>
        </p:spPr>
        <p:txBody>
          <a:bodyPr wrap="square">
            <a:spAutoFit/>
          </a:bodyPr>
          <a:lstStyle/>
          <a:p>
            <a:pPr>
              <a:spcAft>
                <a:spcPts val="0"/>
              </a:spcAft>
            </a:pPr>
            <a:r>
              <a:rPr lang="uk-UA" sz="2000" dirty="0" smtClean="0">
                <a:solidFill>
                  <a:srgbClr val="000000"/>
                </a:solidFill>
                <a:latin typeface="Times New Roman" panose="02020603050405020304" pitchFamily="18" charset="0"/>
                <a:ea typeface="Times New Roman" panose="02020603050405020304" pitchFamily="18" charset="0"/>
              </a:rPr>
              <a:t>Ініціаторами кодифікації виступили вчені експерти – члени Комісії міжнародного права ООН. На своїй першій сесії в 1949 р. Комісія включила тему «Право міжнародних договорів» до числа тем, які дозріли для кодифікації. Пропозиція Комісії була схвалена Генеральною Асамблеєю, що визнала кодифікацію цієї теми пріоритетним завданням.</a:t>
            </a:r>
            <a:endParaRPr lang="ru-RU" sz="2000" dirty="0" smtClean="0">
              <a:latin typeface="Times New Roman" panose="02020603050405020304" pitchFamily="18" charset="0"/>
              <a:ea typeface="Times New Roman" panose="02020603050405020304" pitchFamily="18" charset="0"/>
            </a:endParaRPr>
          </a:p>
          <a:p>
            <a:pPr>
              <a:spcAft>
                <a:spcPts val="0"/>
              </a:spcAft>
            </a:pPr>
            <a:r>
              <a:rPr lang="uk-UA" sz="2000" dirty="0" smtClean="0">
                <a:solidFill>
                  <a:srgbClr val="000000"/>
                </a:solidFill>
                <a:latin typeface="Times New Roman" panose="02020603050405020304" pitchFamily="18" charset="0"/>
                <a:ea typeface="Times New Roman" panose="02020603050405020304" pitchFamily="18" charset="0"/>
              </a:rPr>
              <a:t>З невеликими перервами робота Комісії над проектом статей про право міжнародних договорів тривала до 1966 р., коли був прийнятий остаточний проект. Проект враховував спільні позиції держав і відбивав різні міжнародно-правові концепції. </a:t>
            </a:r>
            <a:endParaRPr lang="uk-UA" sz="2000" dirty="0"/>
          </a:p>
        </p:txBody>
      </p:sp>
    </p:spTree>
    <p:extLst>
      <p:ext uri="{BB962C8B-B14F-4D97-AF65-F5344CB8AC3E}">
        <p14:creationId xmlns:p14="http://schemas.microsoft.com/office/powerpoint/2010/main" xmlns="" val="4236351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75586" y="189187"/>
            <a:ext cx="6313690" cy="6418271"/>
          </a:xfrm>
          <a:prstGeom prst="rect">
            <a:avLst/>
          </a:prstGeom>
        </p:spPr>
        <p:txBody>
          <a:bodyPr wrap="square">
            <a:spAutoFit/>
          </a:bodyPr>
          <a:lstStyle/>
          <a:p>
            <a:pPr>
              <a:spcAft>
                <a:spcPts val="0"/>
              </a:spcAft>
            </a:pPr>
            <a:r>
              <a:rPr lang="uk-UA" sz="2400" b="1" u="sng" dirty="0" smtClean="0">
                <a:solidFill>
                  <a:srgbClr val="000000"/>
                </a:solidFill>
                <a:effectLst/>
                <a:latin typeface="Times New Roman" panose="02020603050405020304" pitchFamily="18" charset="0"/>
                <a:ea typeface="Times New Roman" panose="02020603050405020304" pitchFamily="18" charset="0"/>
              </a:rPr>
              <a:t>Об’єктом права міжнародних договорів</a:t>
            </a:r>
            <a:r>
              <a:rPr lang="uk-UA" sz="2400" dirty="0" smtClean="0">
                <a:solidFill>
                  <a:srgbClr val="000000"/>
                </a:solidFill>
                <a:effectLst/>
                <a:latin typeface="Times New Roman" panose="02020603050405020304" pitchFamily="18" charset="0"/>
                <a:ea typeface="Times New Roman" panose="02020603050405020304" pitchFamily="18" charset="0"/>
              </a:rPr>
              <a:t> є відносини між суб’єктами щодо процесу укладання, сфери і часу дії та умов припинення дії міжнародного договору.</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uk-UA" sz="2400" b="1" u="sng" dirty="0" smtClean="0">
                <a:solidFill>
                  <a:srgbClr val="000000"/>
                </a:solidFill>
                <a:effectLst/>
                <a:latin typeface="Times New Roman" panose="02020603050405020304" pitchFamily="18" charset="0"/>
                <a:ea typeface="Times New Roman" panose="02020603050405020304" pitchFamily="18" charset="0"/>
              </a:rPr>
              <a:t>Предмет регулювання права міжнародних договорів</a:t>
            </a:r>
            <a:r>
              <a:rPr lang="uk-UA" sz="2400" dirty="0" smtClean="0">
                <a:solidFill>
                  <a:srgbClr val="000000"/>
                </a:solidFill>
                <a:effectLst/>
                <a:latin typeface="Times New Roman" panose="02020603050405020304" pitchFamily="18" charset="0"/>
                <a:ea typeface="Times New Roman" panose="02020603050405020304" pitchFamily="18" charset="0"/>
              </a:rPr>
              <a:t> – процес укладання міжнародного договору.</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uk-UA" sz="2400" b="1" u="sng" dirty="0" smtClean="0">
                <a:solidFill>
                  <a:srgbClr val="000000"/>
                </a:solidFill>
                <a:effectLst/>
                <a:latin typeface="Times New Roman" panose="02020603050405020304" pitchFamily="18" charset="0"/>
                <a:ea typeface="Times New Roman" panose="02020603050405020304" pitchFamily="18" charset="0"/>
              </a:rPr>
              <a:t>Джерелами права міжнародного договору</a:t>
            </a:r>
            <a:r>
              <a:rPr lang="uk-UA" sz="2400" dirty="0" smtClean="0">
                <a:solidFill>
                  <a:srgbClr val="000000"/>
                </a:solidFill>
                <a:effectLst/>
                <a:latin typeface="Times New Roman" panose="02020603050405020304" pitchFamily="18" charset="0"/>
                <a:ea typeface="Times New Roman" panose="02020603050405020304" pitchFamily="18" charset="0"/>
              </a:rPr>
              <a:t> є звичай, договір, а також загальні принципи міжнародного права.</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Право міжнародних договорів є в достатній мірі кодифікованим, це зумовлено тим, що міжнародний договір є одним з основних джерел міжнародного права, а тому повинна бути встановлена єдина процедура його укладення, уніфікований порядок припинення дії договору тощо.</a:t>
            </a:r>
            <a:endParaRPr lang="ru-RU" sz="2400" dirty="0" smtClean="0">
              <a:effectLst/>
              <a:latin typeface="Times New Roman" panose="02020603050405020304" pitchFamily="18" charset="0"/>
              <a:ea typeface="Times New Roman" panose="02020603050405020304" pitchFamily="18" charset="0"/>
            </a:endParaRPr>
          </a:p>
        </p:txBody>
      </p:sp>
      <p:pic>
        <p:nvPicPr>
          <p:cNvPr id="18434" name="Picture 2" descr="293 «Міжнародне право» | Приймальна комісія НАУ"/>
          <p:cNvPicPr>
            <a:picLocks noChangeAspect="1" noChangeArrowheads="1"/>
          </p:cNvPicPr>
          <p:nvPr/>
        </p:nvPicPr>
        <p:blipFill>
          <a:blip r:embed="rId2" cstate="print"/>
          <a:srcRect/>
          <a:stretch>
            <a:fillRect/>
          </a:stretch>
        </p:blipFill>
        <p:spPr bwMode="auto">
          <a:xfrm>
            <a:off x="0" y="0"/>
            <a:ext cx="567558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7771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8538" y="3441680"/>
            <a:ext cx="10883462" cy="3416320"/>
          </a:xfrm>
          <a:prstGeom prst="rect">
            <a:avLst/>
          </a:prstGeom>
        </p:spPr>
        <p:txBody>
          <a:bodyPr wrap="square">
            <a:spAutoFit/>
          </a:bodyPr>
          <a:lstStyle/>
          <a:p>
            <a:pPr indent="457200" algn="just">
              <a:spcAft>
                <a:spcPts val="0"/>
              </a:spcAft>
            </a:pPr>
            <a:r>
              <a:rPr lang="uk-UA" sz="2400" dirty="0" smtClean="0">
                <a:solidFill>
                  <a:srgbClr val="000000"/>
                </a:solidFill>
                <a:effectLst/>
                <a:latin typeface="Times New Roman" panose="02020603050405020304" pitchFamily="18" charset="0"/>
                <a:ea typeface="Times New Roman" panose="02020603050405020304" pitchFamily="18" charset="0"/>
              </a:rPr>
              <a:t>Зараз </a:t>
            </a:r>
            <a:r>
              <a:rPr lang="uk-UA" sz="2400" dirty="0" smtClean="0">
                <a:solidFill>
                  <a:srgbClr val="000000"/>
                </a:solidFill>
                <a:effectLst/>
                <a:latin typeface="Times New Roman" panose="02020603050405020304" pitchFamily="18" charset="0"/>
                <a:ea typeface="Times New Roman" panose="02020603050405020304" pitchFamily="18" charset="0"/>
              </a:rPr>
              <a:t>поряд із нормами звичаєвого права діють договірні. Найбільш важливими універсальними конвенціями, що регулюють відносини у зв’язку з укладанням і застосуванням міжнародних договорів, є: </a:t>
            </a:r>
            <a:r>
              <a:rPr lang="uk-UA" sz="2400" b="1" u="sng" dirty="0" smtClean="0">
                <a:solidFill>
                  <a:srgbClr val="000000"/>
                </a:solidFill>
                <a:effectLst/>
                <a:latin typeface="Times New Roman" panose="02020603050405020304" pitchFamily="18" charset="0"/>
                <a:ea typeface="Times New Roman" panose="02020603050405020304" pitchFamily="18" charset="0"/>
              </a:rPr>
              <a:t>Віденська конвенція про право міжнародних договорів</a:t>
            </a:r>
            <a:r>
              <a:rPr lang="uk-UA" sz="2400" dirty="0" smtClean="0">
                <a:solidFill>
                  <a:srgbClr val="000000"/>
                </a:solidFill>
                <a:effectLst/>
                <a:latin typeface="Times New Roman" panose="02020603050405020304" pitchFamily="18" charset="0"/>
                <a:ea typeface="Times New Roman" panose="02020603050405020304" pitchFamily="18" charset="0"/>
              </a:rPr>
              <a:t> 1969р., що докладно регламентує порядок укладення міжнародних договорів між державами, набуття ними чинності, тлумачення, використання та скасування, а також умови їхньої дійсності; </a:t>
            </a:r>
            <a:r>
              <a:rPr lang="uk-UA" sz="2400" b="1" u="sng" dirty="0" smtClean="0">
                <a:solidFill>
                  <a:srgbClr val="000000"/>
                </a:solidFill>
                <a:effectLst/>
                <a:latin typeface="Times New Roman" panose="02020603050405020304" pitchFamily="18" charset="0"/>
                <a:ea typeface="Times New Roman" panose="02020603050405020304" pitchFamily="18" charset="0"/>
              </a:rPr>
              <a:t>Віденська конвенція про правонаступництво держав стосовно договорів</a:t>
            </a:r>
            <a:r>
              <a:rPr lang="uk-UA" sz="2400" dirty="0" smtClean="0">
                <a:solidFill>
                  <a:srgbClr val="000000"/>
                </a:solidFill>
                <a:effectLst/>
                <a:latin typeface="Times New Roman" panose="02020603050405020304" pitchFamily="18" charset="0"/>
                <a:ea typeface="Times New Roman" panose="02020603050405020304" pitchFamily="18" charset="0"/>
              </a:rPr>
              <a:t> 1978 р., </a:t>
            </a:r>
            <a:r>
              <a:rPr lang="uk-UA" sz="2400" b="1" u="sng" dirty="0" smtClean="0">
                <a:solidFill>
                  <a:srgbClr val="000000"/>
                </a:solidFill>
                <a:effectLst/>
                <a:latin typeface="Times New Roman" panose="02020603050405020304" pitchFamily="18" charset="0"/>
                <a:ea typeface="Times New Roman" panose="02020603050405020304" pitchFamily="18" charset="0"/>
              </a:rPr>
              <a:t>Віденська конвенція про право договорів між державами і міжнародними організаціями або між міжнародними організаціями</a:t>
            </a:r>
            <a:r>
              <a:rPr lang="uk-UA" sz="2400" dirty="0" smtClean="0">
                <a:solidFill>
                  <a:srgbClr val="000000"/>
                </a:solidFill>
                <a:effectLst/>
                <a:latin typeface="Times New Roman" panose="02020603050405020304" pitchFamily="18" charset="0"/>
                <a:ea typeface="Times New Roman" panose="02020603050405020304" pitchFamily="18" charset="0"/>
              </a:rPr>
              <a:t> 1986 р</a:t>
            </a:r>
            <a:r>
              <a:rPr lang="uk-UA"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6542690" y="0"/>
            <a:ext cx="5649310" cy="3416320"/>
          </a:xfrm>
          <a:prstGeom prst="rect">
            <a:avLst/>
          </a:prstGeom>
        </p:spPr>
        <p:txBody>
          <a:bodyPr wrap="square">
            <a:spAutoFit/>
          </a:bodyPr>
          <a:lstStyle/>
          <a:p>
            <a:pPr>
              <a:spcAft>
                <a:spcPts val="0"/>
              </a:spcAft>
            </a:pPr>
            <a:r>
              <a:rPr lang="uk-UA" sz="2400" dirty="0" smtClean="0">
                <a:solidFill>
                  <a:srgbClr val="000000"/>
                </a:solidFill>
                <a:latin typeface="Times New Roman" panose="02020603050405020304" pitchFamily="18" charset="0"/>
                <a:ea typeface="Times New Roman" panose="02020603050405020304" pitchFamily="18" charset="0"/>
              </a:rPr>
              <a:t>Звичай як джерело права міжнародного договору посідає значне місце в цій галузі поряд із договірними нормами. Звичаєвими нормами регулюються питання щодо структури міжнародного договору, проведення переговорів із вироблення тексту договорів, правила й засоби тлумачення міжнародного договору та ін.</a:t>
            </a:r>
            <a:endParaRPr lang="ru-RU" sz="2400" dirty="0" smtClean="0">
              <a:latin typeface="Times New Roman" panose="02020603050405020304" pitchFamily="18" charset="0"/>
              <a:ea typeface="Times New Roman" panose="02020603050405020304" pitchFamily="18" charset="0"/>
            </a:endParaRPr>
          </a:p>
        </p:txBody>
      </p:sp>
      <p:pic>
        <p:nvPicPr>
          <p:cNvPr id="17410" name="Picture 2" descr="My Name Is The Law: Юридична сила міжнародних договорів"/>
          <p:cNvPicPr>
            <a:picLocks noChangeAspect="1" noChangeArrowheads="1"/>
          </p:cNvPicPr>
          <p:nvPr/>
        </p:nvPicPr>
        <p:blipFill>
          <a:blip r:embed="rId2" cstate="print"/>
          <a:srcRect/>
          <a:stretch>
            <a:fillRect/>
          </a:stretch>
        </p:blipFill>
        <p:spPr bwMode="auto">
          <a:xfrm>
            <a:off x="1765737" y="394138"/>
            <a:ext cx="4508938" cy="2873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7771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491</TotalTime>
  <Words>1857</Words>
  <Application>Microsoft Office PowerPoint</Application>
  <PresentationFormat>Произвольный</PresentationFormat>
  <Paragraphs>171</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Легкий дым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Lina</cp:lastModifiedBy>
  <cp:revision>26</cp:revision>
  <dcterms:created xsi:type="dcterms:W3CDTF">2022-12-22T17:32:26Z</dcterms:created>
  <dcterms:modified xsi:type="dcterms:W3CDTF">2023-08-17T08:51:06Z</dcterms:modified>
</cp:coreProperties>
</file>