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ato" pitchFamily="34" charset="0"/>
      <p:regular r:id="rId27"/>
      <p:bold r:id="rId28"/>
      <p:italic r:id="rId29"/>
      <p:boldItalic r:id="rId30"/>
    </p:embeddedFont>
    <p:embeddedFont>
      <p:font typeface="Playfair Display" charset="-52"/>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d0c7ce39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3d0c7ce39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d0c7ce39c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3d0c7ce39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3d0c7ce39c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3d0c7ce39c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d0c7ce39c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3d0c7ce39c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d0c7ce39c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3d0c7ce39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d0c7ce39c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3d0c7ce39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3d0c7ce39c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3d0c7ce39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3d0c7ce39c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3d0c7ce39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d0c7ce39c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d0c7ce39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d0c7ce39c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d0c7ce39c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3d0c7ce39c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3d0c7ce39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d0c7ce39c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3d0c7ce39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3d0c7ce39c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3d0c7ce39c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d0c7ce39c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3d0c7ce39c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3d0c7ce39c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3d0c7ce39c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3d0c7ce39c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3d0c7ce39c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d0c7ce39c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d0c7ce39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3d0c7ce39c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3d0c7ce39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d0c7ce39c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3d0c7ce39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d0c7ce39c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d0c7ce39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d0c7ce39c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d0c7ce39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3d0c7ce39c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3d0c7ce39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3d0c7ce39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3d0c7ce39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29225" y="1156150"/>
            <a:ext cx="2938200" cy="27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2280"/>
              <a:t>Міжнародні зобов’язання України у сфері захисту прав людини та міжнародні механізми контролю за їх виконанням</a:t>
            </a:r>
            <a:endParaRPr sz="228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1537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979" dirty="0"/>
              <a:t>Право громадян України на звернення до конвенційних органів з захисту прав людини.</a:t>
            </a:r>
            <a:endParaRPr sz="1979" dirty="0"/>
          </a:p>
        </p:txBody>
      </p:sp>
      <p:sp>
        <p:nvSpPr>
          <p:cNvPr id="114" name="Google Shape;114;p22"/>
          <p:cNvSpPr txBox="1">
            <a:spLocks noGrp="1"/>
          </p:cNvSpPr>
          <p:nvPr>
            <p:ph type="body" idx="1"/>
          </p:nvPr>
        </p:nvSpPr>
        <p:spPr>
          <a:xfrm>
            <a:off x="311700" y="945775"/>
            <a:ext cx="5577300" cy="3941400"/>
          </a:xfrm>
          <a:prstGeom prst="rect">
            <a:avLst/>
          </a:prstGeom>
        </p:spPr>
        <p:txBody>
          <a:bodyPr spcFirstLastPara="1" wrap="square" lIns="91425" tIns="91425" rIns="91425" bIns="91425" anchor="t" anchorCtr="0">
            <a:noAutofit/>
          </a:bodyPr>
          <a:lstStyle/>
          <a:p>
            <a:pPr marL="0" lvl="0" indent="0" algn="l" rtl="0">
              <a:buNone/>
            </a:pPr>
            <a:r>
              <a:rPr lang="ru" sz="1200" dirty="0">
                <a:solidFill>
                  <a:schemeClr val="accent1"/>
                </a:solidFill>
              </a:rPr>
              <a:t>Конвенційні органи – це органи, утворені на підставі міжнародних договорів. Це, зокрема, Комітет з прав людини (діє на підставі Пакту про громадянські та політичні права 1966 р.), Європейський суд з прав людини (діє на підставі Європейської конвенції про захист прав людини та основних свобод 1950 р.), Комітет з прав дитини (засновано відповідно до Конвенції про права дитини 1989 р.) та інші.</a:t>
            </a:r>
            <a:endParaRPr sz="1200" dirty="0">
              <a:solidFill>
                <a:schemeClr val="accent1"/>
              </a:solidFill>
            </a:endParaRPr>
          </a:p>
          <a:p>
            <a:pPr marL="0" lvl="0" indent="0" algn="l" rtl="0">
              <a:buNone/>
            </a:pPr>
            <a:r>
              <a:rPr lang="ru" sz="1200" dirty="0">
                <a:solidFill>
                  <a:schemeClr val="accent1"/>
                </a:solidFill>
              </a:rPr>
              <a:t>        </a:t>
            </a:r>
            <a:r>
              <a:rPr lang="ru" sz="1200" b="1" dirty="0">
                <a:solidFill>
                  <a:schemeClr val="accent1"/>
                </a:solidFill>
              </a:rPr>
              <a:t>Європейський суд з прав людини. </a:t>
            </a:r>
            <a:r>
              <a:rPr lang="ru" sz="1200" dirty="0">
                <a:solidFill>
                  <a:schemeClr val="accent1"/>
                </a:solidFill>
              </a:rPr>
              <a:t>Правовою основою діяльності Європейського суду з прав людини є Конвенція про захист прав людини та основних свобод і Регламент Європейського суду з прав людини. Відповідно до Конвенції Суд може розглядати, заяви держав — учасниць Європейської конвенції з прав людини з питань порушення Конвенції в інших державах-членах (ст. 33), та заяви окремих осіб, груп і неурядових організацій про порушення прав людини, що мали місце в державах-членах (ст. 34).</a:t>
            </a:r>
            <a:endParaRPr sz="1200" dirty="0">
              <a:solidFill>
                <a:schemeClr val="accent1"/>
              </a:solidFill>
            </a:endParaRPr>
          </a:p>
          <a:p>
            <a:pPr marL="0" lvl="0" indent="0" algn="l" rtl="0">
              <a:buNone/>
            </a:pPr>
            <a:r>
              <a:rPr lang="ru" sz="1200" dirty="0">
                <a:solidFill>
                  <a:schemeClr val="accent1"/>
                </a:solidFill>
              </a:rPr>
              <a:t>         Порядок розгляду таких заяв різний.</a:t>
            </a:r>
            <a:endParaRPr sz="1200" dirty="0">
              <a:solidFill>
                <a:schemeClr val="accent1"/>
              </a:solidFill>
            </a:endParaRPr>
          </a:p>
          <a:p>
            <a:pPr marL="0" lvl="0" indent="0" algn="l" rtl="0">
              <a:buNone/>
            </a:pPr>
            <a:r>
              <a:rPr lang="ru" sz="1200" dirty="0">
                <a:solidFill>
                  <a:schemeClr val="accent1"/>
                </a:solidFill>
              </a:rPr>
              <a:t>       У разі звернення до Суду держави-учасниці, Суд розглядає цю заяву, досліджує представлені факти, а в разі необхідності може провести розслідування. Держава, щодо якої було подано заяву, повинна створити всі необхідні умови для встановлення викладених у ній фактів.</a:t>
            </a:r>
            <a:endParaRPr sz="1200" dirty="0">
              <a:solidFill>
                <a:schemeClr val="accent1"/>
              </a:solidFill>
            </a:endParaRPr>
          </a:p>
        </p:txBody>
      </p:sp>
      <p:pic>
        <p:nvPicPr>
          <p:cNvPr id="115" name="Google Shape;115;p22"/>
          <p:cNvPicPr preferRelativeResize="0"/>
          <p:nvPr/>
        </p:nvPicPr>
        <p:blipFill>
          <a:blip r:embed="rId3">
            <a:alphaModFix/>
          </a:blip>
          <a:stretch>
            <a:fillRect/>
          </a:stretch>
        </p:blipFill>
        <p:spPr>
          <a:xfrm>
            <a:off x="6041400" y="1343725"/>
            <a:ext cx="2950201" cy="314551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body" idx="1"/>
          </p:nvPr>
        </p:nvSpPr>
        <p:spPr>
          <a:xfrm>
            <a:off x="3163450" y="237600"/>
            <a:ext cx="5744400" cy="46683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None/>
            </a:pPr>
            <a:r>
              <a:rPr lang="ru" b="1">
                <a:solidFill>
                  <a:schemeClr val="accent1"/>
                </a:solidFill>
              </a:rPr>
              <a:t>Процедура розгляду Європейським судом з прав людини заяв окремих осіб, груп і неурядових організацій більш складна:</a:t>
            </a:r>
            <a:endParaRPr b="1">
              <a:solidFill>
                <a:schemeClr val="accent1"/>
              </a:solidFill>
            </a:endParaRPr>
          </a:p>
          <a:p>
            <a:pPr marL="457200" lvl="0" indent="-317182" algn="l" rtl="0">
              <a:lnSpc>
                <a:spcPct val="115000"/>
              </a:lnSpc>
              <a:spcBef>
                <a:spcPts val="1200"/>
              </a:spcBef>
              <a:spcAft>
                <a:spcPts val="0"/>
              </a:spcAft>
              <a:buSzPct val="100000"/>
              <a:buChar char="●"/>
            </a:pPr>
            <a:r>
              <a:rPr lang="ru"/>
              <a:t>1) мають бути дотримані умови, що стосуються суб’єкта подачі заяви. Якщо це особа, то нею вважається як індивід, так і юридична особа. Якщо це група осіб, то справа має стосуватися ідентичного порушення прав усіх осіб, що складають групу. Якщо це неурядова організація, то для її звернення до Європейського суду мають бути дотримані умови, що належать до критеріїв «асоціацій».</a:t>
            </a:r>
            <a:endParaRPr/>
          </a:p>
          <a:p>
            <a:pPr marL="457200" lvl="0" indent="-317182" algn="l" rtl="0">
              <a:lnSpc>
                <a:spcPct val="115000"/>
              </a:lnSpc>
              <a:spcBef>
                <a:spcPts val="0"/>
              </a:spcBef>
              <a:spcAft>
                <a:spcPts val="0"/>
              </a:spcAft>
              <a:buSzPct val="100000"/>
              <a:buChar char="●"/>
            </a:pPr>
            <a:r>
              <a:rPr lang="ru"/>
              <a:t>2) для звернення до Європейського суду з прав людини необхідно, щоб заявник вичерпав усі внутрішньодержавні способи правового захисту свого права.</a:t>
            </a:r>
            <a:endParaRPr/>
          </a:p>
          <a:p>
            <a:pPr marL="457200" lvl="0" indent="-317182" algn="l" rtl="0">
              <a:lnSpc>
                <a:spcPct val="115000"/>
              </a:lnSpc>
              <a:spcBef>
                <a:spcPts val="0"/>
              </a:spcBef>
              <a:spcAft>
                <a:spcPts val="0"/>
              </a:spcAft>
              <a:buSzPct val="100000"/>
              <a:buChar char="●"/>
            </a:pPr>
            <a:r>
              <a:rPr lang="ru"/>
              <a:t>3) заява може бути прийнята, якщо з дня ухвалення останнього рішення у цій справі внутрішньодержавними судовими органами минуло не більше чотирьох місяців.</a:t>
            </a:r>
            <a:endParaRPr/>
          </a:p>
          <a:p>
            <a:pPr marL="457200" lvl="0" indent="-317182" algn="l" rtl="0">
              <a:lnSpc>
                <a:spcPct val="115000"/>
              </a:lnSpc>
              <a:spcBef>
                <a:spcPts val="0"/>
              </a:spcBef>
              <a:spcAft>
                <a:spcPts val="0"/>
              </a:spcAft>
              <a:buSzPct val="100000"/>
              <a:buChar char="●"/>
            </a:pPr>
            <a:r>
              <a:rPr lang="ru"/>
              <a:t>4) Європейський суд не розглядає: анонімні заяви ; заяви, які одного разу вже були розглянуті Європейським судом з прав людини; заяви, що є предметом розгляду в іншому міжнародному органі із захисту прав людини; заяви, несумісні з положеннями Конвенції.</a:t>
            </a:r>
            <a:endParaRPr/>
          </a:p>
        </p:txBody>
      </p:sp>
      <p:pic>
        <p:nvPicPr>
          <p:cNvPr id="121" name="Google Shape;121;p23"/>
          <p:cNvPicPr preferRelativeResize="0"/>
          <p:nvPr/>
        </p:nvPicPr>
        <p:blipFill>
          <a:blip r:embed="rId3">
            <a:alphaModFix/>
          </a:blip>
          <a:stretch>
            <a:fillRect/>
          </a:stretch>
        </p:blipFill>
        <p:spPr>
          <a:xfrm>
            <a:off x="304800" y="2151100"/>
            <a:ext cx="2858650" cy="28586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214300" y="218975"/>
            <a:ext cx="8623800" cy="44028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t>Після використання всіх національних засобів правового захисту громадянин має право звертатися за захистом своїх прав і свобод до відповідних міжнародних установ чи до відповідних органів міжнародних організацій, членом або учасником яких є Україна.</a:t>
            </a:r>
            <a:endParaRPr/>
          </a:p>
          <a:p>
            <a:pPr marL="0" lvl="0" indent="0" algn="l" rtl="0">
              <a:spcBef>
                <a:spcPts val="1200"/>
              </a:spcBef>
              <a:spcAft>
                <a:spcPts val="0"/>
              </a:spcAft>
              <a:buNone/>
            </a:pPr>
            <a:r>
              <a:rPr lang="ru"/>
              <a:t>        Можливість звернення до ЕСПЛ у громадян Уккраїни з’явилась з серпня 1997р.</a:t>
            </a:r>
            <a:endParaRPr/>
          </a:p>
          <a:p>
            <a:pPr marL="0" lvl="0" indent="0" algn="l" rtl="0">
              <a:spcBef>
                <a:spcPts val="1200"/>
              </a:spcBef>
              <a:spcAft>
                <a:spcPts val="0"/>
              </a:spcAft>
              <a:buNone/>
            </a:pPr>
            <a:r>
              <a:rPr lang="ru"/>
              <a:t>        </a:t>
            </a:r>
            <a:r>
              <a:rPr lang="ru" b="1"/>
              <a:t>До прав, які можуть бути захищені Європейським Судом, відносяться право:</a:t>
            </a:r>
            <a:r>
              <a:rPr lang="ru"/>
              <a:t> а) на життя; б) на повагу до гідності; в) на свободу і особисту недоторканність; г) на законність обвинувачення і справедливість незалежного і безстороннього суду; д) підозрюваного, обвинуваченого та підсудного на захист; е) на те, що відносно кожної людини закон не матиме зворотної сили, крім випадків, коли він пом’якшує чи скасовує відповідальність особи; ж) засудженого на перегляд вироку; з) на відшкодування шкоди, завданої незаконним засудженням; й) не бути вдруге покараним за один і той самий злочин; і) на невтручання в особисте і сімейне життя; к) на недоторканність житла; л) на таємницю листування; м) на свободу думки, совісті і релігії; н) на свободу виявлення поглядів; о) на свободу мирних зборів;); р) на створення сім’ї, т) на приватну власність; у) на освіту; ф) виборче право; ц) на вільне пересування і свободу вибору місця проживання.</a:t>
            </a:r>
            <a:endParaRPr/>
          </a:p>
          <a:p>
            <a:pPr marL="0" lvl="0" indent="0" algn="l" rtl="0">
              <a:spcBef>
                <a:spcPts val="1200"/>
              </a:spcBef>
              <a:spcAft>
                <a:spcPts val="1200"/>
              </a:spcAft>
              <a:buNone/>
            </a:pPr>
            <a:r>
              <a:rPr lang="ru"/>
              <a:t>      Європейський Суд не відміняє та не змінює рішення національних судів, а виносить нове рішення, яке є обов’язковим для виконання державою.</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0"/>
        <p:cNvGrpSpPr/>
        <p:nvPr/>
      </p:nvGrpSpPr>
      <p:grpSpPr>
        <a:xfrm>
          <a:off x="0" y="0"/>
          <a:ext cx="0" cy="0"/>
          <a:chOff x="0" y="0"/>
          <a:chExt cx="0" cy="0"/>
        </a:xfrm>
      </p:grpSpPr>
      <p:sp>
        <p:nvSpPr>
          <p:cNvPr id="131" name="Google Shape;131;p25"/>
          <p:cNvSpPr txBox="1">
            <a:spLocks noGrp="1"/>
          </p:cNvSpPr>
          <p:nvPr>
            <p:ph type="body" idx="1"/>
          </p:nvPr>
        </p:nvSpPr>
        <p:spPr>
          <a:xfrm>
            <a:off x="311700" y="191025"/>
            <a:ext cx="8520600" cy="4612500"/>
          </a:xfrm>
          <a:prstGeom prst="rect">
            <a:avLst/>
          </a:prstGeom>
          <a:solidFill>
            <a:schemeClr val="lt1"/>
          </a:solidFill>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ru"/>
              <a:t>Процес розгляду скарги в ЕСПЛ не припускає витрат; процедура є безкоштовною. Участь адвоката є не обов’язковою.</a:t>
            </a:r>
            <a:endParaRPr/>
          </a:p>
          <a:p>
            <a:pPr marL="0" lvl="0" indent="0" algn="l" rtl="0">
              <a:spcBef>
                <a:spcPts val="1200"/>
              </a:spcBef>
              <a:spcAft>
                <a:spcPts val="0"/>
              </a:spcAft>
              <a:buNone/>
            </a:pPr>
            <a:r>
              <a:rPr lang="ru" b="1"/>
              <a:t>      Скарга, яка відповідає вимогам, направляється у м. Страсбург (Франція) і має містити такі відомості:</a:t>
            </a:r>
            <a:endParaRPr b="1"/>
          </a:p>
          <a:p>
            <a:pPr marL="457200" lvl="0" indent="-291465" algn="l" rtl="0">
              <a:lnSpc>
                <a:spcPct val="150000"/>
              </a:lnSpc>
              <a:spcBef>
                <a:spcPts val="1200"/>
              </a:spcBef>
              <a:spcAft>
                <a:spcPts val="0"/>
              </a:spcAft>
              <a:buSzPct val="100000"/>
              <a:buChar char="●"/>
            </a:pPr>
            <a:r>
              <a:rPr lang="ru"/>
              <a:t>“Сторони” (прізвище, ім’я та по батькові заявника, громадянство, фах, дата і місце народження, постійна адреса, номер телефону, адреса, за якою заявник мешкає на даний час; прізвище, ім’я та по батькові представника, фах представника, адреса представника, номер телефону представника; держава, проти якої подано заяву. Якщо заявників декілька, інформація надається про кожного із них).</a:t>
            </a:r>
            <a:endParaRPr/>
          </a:p>
          <a:p>
            <a:pPr marL="457200" lvl="0" indent="-291465" algn="l" rtl="0">
              <a:lnSpc>
                <a:spcPct val="150000"/>
              </a:lnSpc>
              <a:spcBef>
                <a:spcPts val="0"/>
              </a:spcBef>
              <a:spcAft>
                <a:spcPts val="0"/>
              </a:spcAft>
              <a:buSzPct val="100000"/>
              <a:buChar char="●"/>
            </a:pPr>
            <a:r>
              <a:rPr lang="ru"/>
              <a:t>“Викладення фактів” (коротка суть самої скарги (претензії). Викладаються факти в їх хронологічній послідовності).</a:t>
            </a:r>
            <a:endParaRPr/>
          </a:p>
          <a:p>
            <a:pPr marL="457200" lvl="0" indent="-291465" algn="l" rtl="0">
              <a:lnSpc>
                <a:spcPct val="150000"/>
              </a:lnSpc>
              <a:spcBef>
                <a:spcPts val="0"/>
              </a:spcBef>
              <a:spcAft>
                <a:spcPts val="0"/>
              </a:spcAft>
              <a:buSzPct val="100000"/>
              <a:buChar char="●"/>
            </a:pPr>
            <a:r>
              <a:rPr lang="ru"/>
              <a:t>“Порушення Конвенції” (визначаються конкретні права, гарантовані Конвенцію та Протоколами до неї, які, на думку заявника, порушені, з посиланням на відповідні статті, та наводяться аргументи).</a:t>
            </a:r>
            <a:endParaRPr/>
          </a:p>
          <a:p>
            <a:pPr marL="457200" lvl="0" indent="-291465" algn="l" rtl="0">
              <a:lnSpc>
                <a:spcPct val="150000"/>
              </a:lnSpc>
              <a:spcBef>
                <a:spcPts val="0"/>
              </a:spcBef>
              <a:spcAft>
                <a:spcPts val="0"/>
              </a:spcAft>
              <a:buSzPct val="100000"/>
              <a:buChar char="●"/>
            </a:pPr>
            <a:r>
              <a:rPr lang="ru"/>
              <a:t>“Виконання положень Конвенції” (дається перелік офіційних рішень у справі, із зазначенням дати кожного документа та інстанції, яка його видала (суду або ж іншого органу в хронологічному порядку), а також коротка інформація про зміст кожного документа. До листа додаються копії цих рішень</a:t>
            </a:r>
            <a:endParaRPr/>
          </a:p>
          <a:p>
            <a:pPr marL="457200" lvl="0" indent="-291465" algn="l" rtl="0">
              <a:lnSpc>
                <a:spcPct val="150000"/>
              </a:lnSpc>
              <a:spcBef>
                <a:spcPts val="0"/>
              </a:spcBef>
              <a:spcAft>
                <a:spcPts val="0"/>
              </a:spcAft>
              <a:buSzPct val="100000"/>
              <a:buChar char="●"/>
            </a:pPr>
            <a:r>
              <a:rPr lang="ru"/>
              <a:t>“Предмет заяви” (вказується, яких результатів чекає заявник).</a:t>
            </a:r>
            <a:endParaRPr/>
          </a:p>
          <a:p>
            <a:pPr marL="457200" lvl="0" indent="-291465" algn="l" rtl="0">
              <a:lnSpc>
                <a:spcPct val="150000"/>
              </a:lnSpc>
              <a:spcBef>
                <a:spcPts val="0"/>
              </a:spcBef>
              <a:spcAft>
                <a:spcPts val="0"/>
              </a:spcAft>
              <a:buSzPct val="100000"/>
              <a:buChar char="●"/>
            </a:pPr>
            <a:r>
              <a:rPr lang="ru"/>
              <a:t>6. “Процедури в інших міжнародних інстанціях” (зазначається, чи надсилались скарги, які є предметом цієї заяви, в інші міжнародні інстанції, які саме і коли, які були прийняті рішення).</a:t>
            </a:r>
            <a:endParaRPr/>
          </a:p>
          <a:p>
            <a:pPr marL="457200" lvl="0" indent="-291465" algn="l" rtl="0">
              <a:lnSpc>
                <a:spcPct val="150000"/>
              </a:lnSpc>
              <a:spcBef>
                <a:spcPts val="0"/>
              </a:spcBef>
              <a:spcAft>
                <a:spcPts val="0"/>
              </a:spcAft>
              <a:buSzPct val="100000"/>
              <a:buChar char="●"/>
            </a:pPr>
            <a:r>
              <a:rPr lang="ru"/>
              <a:t>7. “Список документів” (вказується, які документи (в копіях) додаються до заяви).</a:t>
            </a:r>
            <a:endParaRPr/>
          </a:p>
          <a:p>
            <a:pPr marL="457200" lvl="0" indent="-291465" algn="l" rtl="0">
              <a:lnSpc>
                <a:spcPct val="150000"/>
              </a:lnSpc>
              <a:spcBef>
                <a:spcPts val="0"/>
              </a:spcBef>
              <a:spcAft>
                <a:spcPts val="0"/>
              </a:spcAft>
              <a:buSzPct val="100000"/>
              <a:buChar char="●"/>
            </a:pPr>
            <a:r>
              <a:rPr lang="ru"/>
              <a:t>8. “Мова листування” (зазначається, якою із двох офіційних мов Ради Європи — англійською чи французькою — заявник бажав би користуватися при листуванні. При цьому сама скарга подається українською мовою або однією із мов національних меншин України. Переводити її на англійську чи французьку не потрібно).</a:t>
            </a:r>
            <a:endParaRPr/>
          </a:p>
          <a:p>
            <a:pPr marL="457200" lvl="0" indent="-291465" algn="l" rtl="0">
              <a:lnSpc>
                <a:spcPct val="150000"/>
              </a:lnSpc>
              <a:spcBef>
                <a:spcPts val="0"/>
              </a:spcBef>
              <a:spcAft>
                <a:spcPts val="0"/>
              </a:spcAft>
              <a:buSzPct val="100000"/>
              <a:buChar char="●"/>
            </a:pPr>
            <a:r>
              <a:rPr lang="ru"/>
              <a:t>“Заява про конфіденційність” (треба зазначити, що заявник бере на себе зобов’язання зберігати конфіденційність судової процедури. Тут же зазначається, що заявник бажає (якщо він бажає), щоби Суд не розголошував його прізвище).</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body" idx="1"/>
          </p:nvPr>
        </p:nvSpPr>
        <p:spPr>
          <a:xfrm>
            <a:off x="298175" y="246925"/>
            <a:ext cx="5842500" cy="45285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t>Право звернення громадянина до відповідних міжнародних установ чи органів міжнародних організацій не обмежується лише європейськими наглядовими інститутами. Існують й інші інституції міжнародного рівня (наприклад. Міжнародний комітет проти катувань, Управління Верховного комісару ООН у правах людини або Управління Верховного комісару ООН у справах біженців тощо), до яких можуть звертатись громадяни України за умови ратифікації Україною відповідних актів міжнародного законодавства.</a:t>
            </a:r>
            <a:endParaRPr/>
          </a:p>
          <a:p>
            <a:pPr marL="0" lvl="0" indent="0" algn="l" rtl="0">
              <a:spcBef>
                <a:spcPts val="1200"/>
              </a:spcBef>
              <a:spcAft>
                <a:spcPts val="1200"/>
              </a:spcAft>
              <a:buNone/>
            </a:pPr>
            <a:r>
              <a:rPr lang="ru"/>
              <a:t>     Процедура звернення до Комісії з прав людини Економічної та соціальної ради ООН встановлена Резолюцією. Скарга може бути подана будь-якою особою, групою, державою чи організацією,  стосуватися масових і грубих порушень прав людини у будь-якій державі та містити конкретні факти, підтвердженні необхідними доказами. За результатами вивчення скарги Комісія приймає рекомендації, які передаються на розгляд ЕКОСОР. Санкції чи інші примусові заходи до держав-порушників ні Комісія, ні ЕКОСОР застосовувати не мають права.</a:t>
            </a:r>
            <a:endParaRPr/>
          </a:p>
        </p:txBody>
      </p:sp>
      <p:pic>
        <p:nvPicPr>
          <p:cNvPr id="137" name="Google Shape;137;p26"/>
          <p:cNvPicPr preferRelativeResize="0"/>
          <p:nvPr/>
        </p:nvPicPr>
        <p:blipFill rotWithShape="1">
          <a:blip r:embed="rId3">
            <a:alphaModFix/>
          </a:blip>
          <a:srcRect l="7766"/>
          <a:stretch/>
        </p:blipFill>
        <p:spPr>
          <a:xfrm>
            <a:off x="6350175" y="2076900"/>
            <a:ext cx="2489025" cy="26985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body" idx="1"/>
          </p:nvPr>
        </p:nvSpPr>
        <p:spPr>
          <a:xfrm>
            <a:off x="3666600" y="232950"/>
            <a:ext cx="5165700" cy="4335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ru"/>
              <a:t> Порядок звернення зі скаргами до Комітету з прав людини: звертатися до Комітету можуть лише особи, що перебувають під юрисдикцією держав, які ратифікували Пакт про громадянські та політичні права та І Факультативний протокол до нього; порушення має стосуватися громадянських та політичних прав людини, передбачених цим Пактом; звернення може бути прийняте Комітетом до розгляду лише за умови, якщо було вичерпано усі національні засоби захисту порушеного права; звернення не може бути прийнятим до розгляду, якщо воно подане анонімно або є проявом зловживання правом на звернення. За результатами розгляду звернення Комітет приймає резолюції, які підлягають обов’язковому виконанню відповідною державою у 6-місячний строк.</a:t>
            </a:r>
            <a:endParaRPr/>
          </a:p>
        </p:txBody>
      </p:sp>
      <p:pic>
        <p:nvPicPr>
          <p:cNvPr id="143" name="Google Shape;143;p27"/>
          <p:cNvPicPr preferRelativeResize="0"/>
          <p:nvPr/>
        </p:nvPicPr>
        <p:blipFill>
          <a:blip r:embed="rId3">
            <a:alphaModFix/>
          </a:blip>
          <a:stretch>
            <a:fillRect/>
          </a:stretch>
        </p:blipFill>
        <p:spPr>
          <a:xfrm>
            <a:off x="152400" y="890850"/>
            <a:ext cx="3361800" cy="3361800"/>
          </a:xfrm>
          <a:prstGeom prst="ellipse">
            <a:avLst/>
          </a:prstGeom>
          <a:noFill/>
          <a:ln w="2857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2096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080"/>
              <a:t>Роль органів ООН: Економічна і Соціальна Рада (ЕКОСОС).</a:t>
            </a:r>
            <a:endParaRPr sz="2080"/>
          </a:p>
        </p:txBody>
      </p:sp>
      <p:sp>
        <p:nvSpPr>
          <p:cNvPr id="149" name="Google Shape;149;p28"/>
          <p:cNvSpPr txBox="1">
            <a:spLocks noGrp="1"/>
          </p:cNvSpPr>
          <p:nvPr>
            <p:ph type="body" idx="1"/>
          </p:nvPr>
        </p:nvSpPr>
        <p:spPr>
          <a:xfrm>
            <a:off x="311700" y="835750"/>
            <a:ext cx="5381700" cy="4107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Органи ООН, зокрема Економічна і Соціальна Рада (ЕКОСОС), відіграють важливу роль у забезпеченні стабільного економічного і соціального розвитку країн-членів ООН та у підтримці демократії, прав людини та рівноправності.</a:t>
            </a:r>
            <a:endParaRPr/>
          </a:p>
          <a:p>
            <a:pPr marL="0" lvl="0" indent="0" algn="l" rtl="0">
              <a:spcBef>
                <a:spcPts val="1200"/>
              </a:spcBef>
              <a:spcAft>
                <a:spcPts val="1200"/>
              </a:spcAft>
              <a:buNone/>
            </a:pPr>
            <a:r>
              <a:rPr lang="ru"/>
              <a:t>ЕКОСОС була створена в 1945 році і згідно зі Статутом ООН відповідає за сприяння економічному та соціальному розвитку, просуванню поваги до прав людини та забезпеченню зростання життєвого рівня народів у світі. Це досягається через координацію діяльності урядів та організацій, проведення наукових досліджень, розробку стандартів і рекомендацій, надання допомоги в розвитку людських ресурсів, у тому числі освіти та охорони здоров'я, підтримку здійснення соціальної політики та захист прав працівників.</a:t>
            </a:r>
            <a:endParaRPr/>
          </a:p>
        </p:txBody>
      </p:sp>
      <p:pic>
        <p:nvPicPr>
          <p:cNvPr id="150" name="Google Shape;150;p28"/>
          <p:cNvPicPr preferRelativeResize="0"/>
          <p:nvPr/>
        </p:nvPicPr>
        <p:blipFill rotWithShape="1">
          <a:blip r:embed="rId3">
            <a:alphaModFix/>
          </a:blip>
          <a:srcRect l="49359" b="8441"/>
          <a:stretch/>
        </p:blipFill>
        <p:spPr>
          <a:xfrm>
            <a:off x="6014875" y="1953175"/>
            <a:ext cx="2515475" cy="284615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body" idx="1"/>
          </p:nvPr>
        </p:nvSpPr>
        <p:spPr>
          <a:xfrm>
            <a:off x="302100" y="302825"/>
            <a:ext cx="8539800" cy="429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a:t>Тетами та багато інших. Кожен з цих комітетів відповідає за моніторинг виконання міжнародних стандартів відповідних категорій прав людини і надає рекомендації та поради країнам-членам ООН щодо поліпшення стану прав людини в своїх країнах.</a:t>
            </a:r>
            <a:endParaRPr/>
          </a:p>
          <a:p>
            <a:pPr marL="0" lvl="0" indent="0" algn="l" rtl="0">
              <a:spcBef>
                <a:spcPts val="1200"/>
              </a:spcBef>
              <a:spcAft>
                <a:spcPts val="0"/>
              </a:spcAft>
              <a:buNone/>
            </a:pPr>
            <a:r>
              <a:rPr lang="ru"/>
              <a:t>Також у складі ООН є Судовий та Арбітражний органи. Судовий орган ООН - Міжнародний суд - відповідає за вирішення спорів між державами та видачу консультативних висновків з питань, що входять до його компетенції. Арбітражний орган ООН - Трибунал - відповідає за вирішення спорів, які не були вирішені іншими способами.</a:t>
            </a:r>
            <a:endParaRPr/>
          </a:p>
          <a:p>
            <a:pPr marL="0" lvl="0" indent="0" algn="l" rtl="0">
              <a:spcBef>
                <a:spcPts val="1200"/>
              </a:spcBef>
              <a:spcAft>
                <a:spcPts val="1200"/>
              </a:spcAft>
              <a:buNone/>
            </a:pPr>
            <a:r>
              <a:rPr lang="ru"/>
              <a:t>В цілому, Органи ООН, зокрема Економічна і Соціальна Рада та правозахисні органи, мають важливе значення для забезпечення стабільного соціально-економічного розвитку, демократії та захисту прав людини в усьому світі.</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body" idx="1"/>
          </p:nvPr>
        </p:nvSpPr>
        <p:spPr>
          <a:xfrm>
            <a:off x="311700" y="302825"/>
            <a:ext cx="5102100" cy="45705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t>Європейський суд з прав людини (ЄСПЛ) є одним з найважливіших правозахисних органів у світі. Він створений з метою забезпечення захисту прав людини та основних свобод на території Європи та контролю за виконанням державами-членами Європейської конвенції з прав людини своїх міжнародних зобов'язань.</a:t>
            </a:r>
            <a:endParaRPr/>
          </a:p>
          <a:p>
            <a:pPr marL="0" lvl="0" indent="0" algn="l" rtl="0">
              <a:spcBef>
                <a:spcPts val="1200"/>
              </a:spcBef>
              <a:spcAft>
                <a:spcPts val="1200"/>
              </a:spcAft>
              <a:buNone/>
            </a:pPr>
            <a:r>
              <a:rPr lang="ru"/>
              <a:t>Один з основних механізмів роботи ЄСПЛ - це можливість подачі до нього індивідуальних звернень від осіб, які стверджують, що їхні права та свободи були порушені державою-членом. У разі задоволення звернення, ЄСПЛ може видати рішення про порушення Конвенції та накласти на державу-члена відповідні зобов'язання, які включають відшкодування збитків, встановлення захисних механізмів або зміну законодавства. Крім того, рішення ЄСПЛ є обов'язковими для держав-членів та мають бути виконані.</a:t>
            </a:r>
            <a:endParaRPr/>
          </a:p>
        </p:txBody>
      </p:sp>
      <p:pic>
        <p:nvPicPr>
          <p:cNvPr id="161" name="Google Shape;161;p30"/>
          <p:cNvPicPr preferRelativeResize="0"/>
          <p:nvPr/>
        </p:nvPicPr>
        <p:blipFill>
          <a:blip r:embed="rId3">
            <a:alphaModFix/>
          </a:blip>
          <a:stretch>
            <a:fillRect/>
          </a:stretch>
        </p:blipFill>
        <p:spPr>
          <a:xfrm>
            <a:off x="5847100" y="1844750"/>
            <a:ext cx="2809274" cy="2809274"/>
          </a:xfrm>
          <a:prstGeom prst="rect">
            <a:avLst/>
          </a:prstGeom>
          <a:noFill/>
          <a:ln>
            <a:noFill/>
          </a:ln>
        </p:spPr>
      </p:pic>
      <p:sp>
        <p:nvSpPr>
          <p:cNvPr id="162" name="Google Shape;162;p30"/>
          <p:cNvSpPr txBox="1">
            <a:spLocks noGrp="1"/>
          </p:cNvSpPr>
          <p:nvPr>
            <p:ph type="title"/>
          </p:nvPr>
        </p:nvSpPr>
        <p:spPr>
          <a:xfrm>
            <a:off x="5847100" y="302825"/>
            <a:ext cx="3018900" cy="14397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580"/>
              <a:t>Роль Європейського суду з прав людини у міжнародному контролі за виконанням міжнародних зобов’язань.</a:t>
            </a:r>
            <a:endParaRPr sz="158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6"/>
        <p:cNvGrpSpPr/>
        <p:nvPr/>
      </p:nvGrpSpPr>
      <p:grpSpPr>
        <a:xfrm>
          <a:off x="0" y="0"/>
          <a:ext cx="0" cy="0"/>
          <a:chOff x="0" y="0"/>
          <a:chExt cx="0" cy="0"/>
        </a:xfrm>
      </p:grpSpPr>
      <p:sp>
        <p:nvSpPr>
          <p:cNvPr id="167" name="Google Shape;167;p31"/>
          <p:cNvSpPr txBox="1">
            <a:spLocks noGrp="1"/>
          </p:cNvSpPr>
          <p:nvPr>
            <p:ph type="body" idx="1"/>
          </p:nvPr>
        </p:nvSpPr>
        <p:spPr>
          <a:xfrm>
            <a:off x="340100" y="316800"/>
            <a:ext cx="8492100" cy="42522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t>ЄСПЛ також забезпечує моніторинг виконання рішень та рекомендацій, видає думки та консультативні висновки щодо питань прав людини, а також сприяє здійсненню реформ у законодавстві та практиці держав-членів.</a:t>
            </a:r>
            <a:endParaRPr/>
          </a:p>
          <a:p>
            <a:pPr marL="0" lvl="0" indent="0" algn="l" rtl="0">
              <a:spcBef>
                <a:spcPts val="1200"/>
              </a:spcBef>
              <a:spcAft>
                <a:spcPts val="0"/>
              </a:spcAft>
              <a:buNone/>
            </a:pPr>
            <a:r>
              <a:rPr lang="ru"/>
              <a:t>Отже, Європейський суд з прав людини відіграє важливу роль у міжнародному контролі за виконанням міжнародних зобов'язань у сфері прав людини та сприяє забезпеченню захисту прав та свобод громадян на території Європи.ЄСПЛ також взаємодіє з іншими міжнародними органами та механізмами правозахисту, зокрема з ООН, Радою Європи, Міжнародним кримінальним судом та іншими. Взаємодія з цими органами та механізмами дозволяє зміцнювати міжнародний режим захисту прав людини та розвивати нові інструменти та підходи до реалізації цієї мети.</a:t>
            </a:r>
            <a:endParaRPr/>
          </a:p>
          <a:p>
            <a:pPr marL="0" lvl="0" indent="0" algn="l" rtl="0">
              <a:spcBef>
                <a:spcPts val="1200"/>
              </a:spcBef>
              <a:spcAft>
                <a:spcPts val="0"/>
              </a:spcAft>
              <a:buNone/>
            </a:pPr>
            <a:r>
              <a:rPr lang="ru"/>
              <a:t>Крім того, роль ЄСПЛ полягає і у просуванні загальних принципів та стандартів прав людини, що відображені у міжнародних документах. ЄСПЛ виступає як арбітр у розгляді суперечок, пов'язаних з правами людини, та сприяє забезпеченню їх захисту та дотриманню.</a:t>
            </a:r>
            <a:endParaRPr/>
          </a:p>
          <a:p>
            <a:pPr marL="0" lvl="0" indent="0" algn="l" rtl="0">
              <a:spcBef>
                <a:spcPts val="1200"/>
              </a:spcBef>
              <a:spcAft>
                <a:spcPts val="1200"/>
              </a:spcAft>
              <a:buNone/>
            </a:pPr>
            <a:r>
              <a:rPr lang="ru"/>
              <a:t>Отже, Європейський суд з прав людини є важливим механізмом міжнародного контролю за виконанням міжнародних зобов'язань у сфері прав людини, забезпечує захист прав та свобод громадян на території Європи, просуває загальні принципи та стандарти прав людини, та сприяє розвитку міжнародного режиму правозахисту.</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План</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34327" algn="l" rtl="0">
              <a:lnSpc>
                <a:spcPct val="150000"/>
              </a:lnSpc>
              <a:spcBef>
                <a:spcPts val="0"/>
              </a:spcBef>
              <a:spcAft>
                <a:spcPts val="0"/>
              </a:spcAft>
              <a:buSzPct val="100000"/>
              <a:buAutoNum type="arabicPeriod"/>
            </a:pPr>
            <a:r>
              <a:rPr lang="ru"/>
              <a:t>Міжнародні механізми захисту прав людини. </a:t>
            </a:r>
            <a:endParaRPr/>
          </a:p>
          <a:p>
            <a:pPr marL="457200" lvl="0" indent="-334327" algn="l" rtl="0">
              <a:lnSpc>
                <a:spcPct val="150000"/>
              </a:lnSpc>
              <a:spcBef>
                <a:spcPts val="0"/>
              </a:spcBef>
              <a:spcAft>
                <a:spcPts val="0"/>
              </a:spcAft>
              <a:buSzPct val="100000"/>
              <a:buAutoNum type="arabicPeriod"/>
            </a:pPr>
            <a:r>
              <a:rPr lang="ru"/>
              <a:t>Види реґіональних систем захисту прав людини: Американська, Африканська, Європейська.</a:t>
            </a:r>
            <a:endParaRPr/>
          </a:p>
          <a:p>
            <a:pPr marL="457200" lvl="0" indent="-334327" algn="l" rtl="0">
              <a:lnSpc>
                <a:spcPct val="150000"/>
              </a:lnSpc>
              <a:spcBef>
                <a:spcPts val="0"/>
              </a:spcBef>
              <a:spcAft>
                <a:spcPts val="0"/>
              </a:spcAft>
              <a:buSzPct val="100000"/>
              <a:buAutoNum type="arabicPeriod"/>
            </a:pPr>
            <a:r>
              <a:rPr lang="ru"/>
              <a:t>Право громадян України на звернення до конвенційних органів з захисту прав людини. </a:t>
            </a:r>
            <a:endParaRPr/>
          </a:p>
          <a:p>
            <a:pPr marL="457200" lvl="0" indent="-334327" algn="l" rtl="0">
              <a:lnSpc>
                <a:spcPct val="150000"/>
              </a:lnSpc>
              <a:spcBef>
                <a:spcPts val="0"/>
              </a:spcBef>
              <a:spcAft>
                <a:spcPts val="0"/>
              </a:spcAft>
              <a:buSzPct val="100000"/>
              <a:buAutoNum type="arabicPeriod"/>
            </a:pPr>
            <a:r>
              <a:rPr lang="ru"/>
              <a:t>Роль органів ООН: Економічна і Соціальна Рада (ЕКОСОС). Види правозахисних органів. </a:t>
            </a:r>
            <a:endParaRPr/>
          </a:p>
          <a:p>
            <a:pPr marL="457200" lvl="0" indent="-334327" algn="l" rtl="0">
              <a:lnSpc>
                <a:spcPct val="150000"/>
              </a:lnSpc>
              <a:spcBef>
                <a:spcPts val="0"/>
              </a:spcBef>
              <a:spcAft>
                <a:spcPts val="0"/>
              </a:spcAft>
              <a:buSzPct val="100000"/>
              <a:buAutoNum type="arabicPeriod"/>
            </a:pPr>
            <a:r>
              <a:rPr lang="ru"/>
              <a:t>Роль Європейського суду з прав людини у міжнародному контролі за виконанням міжнародних зобов’язань. </a:t>
            </a:r>
            <a:endParaRPr/>
          </a:p>
          <a:p>
            <a:pPr marL="457200" lvl="0" indent="-334327" algn="l" rtl="0">
              <a:lnSpc>
                <a:spcPct val="150000"/>
              </a:lnSpc>
              <a:spcBef>
                <a:spcPts val="0"/>
              </a:spcBef>
              <a:spcAft>
                <a:spcPts val="0"/>
              </a:spcAft>
              <a:buSzPct val="100000"/>
              <a:buAutoNum type="arabicPeriod"/>
            </a:pPr>
            <a:r>
              <a:rPr lang="ru"/>
              <a:t>Процедура розгляду справ Європейським судом. </a:t>
            </a:r>
            <a:endParaRPr/>
          </a:p>
          <a:p>
            <a:pPr marL="457200" lvl="0" indent="-334327" algn="l" rtl="0">
              <a:lnSpc>
                <a:spcPct val="150000"/>
              </a:lnSpc>
              <a:spcBef>
                <a:spcPts val="0"/>
              </a:spcBef>
              <a:spcAft>
                <a:spcPts val="0"/>
              </a:spcAft>
              <a:buSzPct val="100000"/>
              <a:buAutoNum type="arabicPeriod"/>
            </a:pPr>
            <a:r>
              <a:rPr lang="ru"/>
              <a:t>Справи що не розглядає Європейський суд. </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311700" y="97825"/>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Процедура розгляду справ Європейським судом.</a:t>
            </a:r>
            <a:endParaRPr/>
          </a:p>
        </p:txBody>
      </p:sp>
      <p:sp>
        <p:nvSpPr>
          <p:cNvPr id="173" name="Google Shape;173;p32"/>
          <p:cNvSpPr txBox="1">
            <a:spLocks noGrp="1"/>
          </p:cNvSpPr>
          <p:nvPr>
            <p:ph type="body" idx="1"/>
          </p:nvPr>
        </p:nvSpPr>
        <p:spPr>
          <a:xfrm>
            <a:off x="311700" y="1152475"/>
            <a:ext cx="6080400" cy="36369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a:t>Процедура розгляду справ у Європейському суді з прав людини включає кілька етапів.</a:t>
            </a:r>
            <a:endParaRPr/>
          </a:p>
          <a:p>
            <a:pPr marL="0" lvl="0" indent="0" algn="l" rtl="0">
              <a:spcBef>
                <a:spcPts val="1200"/>
              </a:spcBef>
              <a:spcAft>
                <a:spcPts val="0"/>
              </a:spcAft>
              <a:buNone/>
            </a:pPr>
            <a:r>
              <a:rPr lang="ru"/>
              <a:t>Подання скарги. Скаргу може подати будь-яка особа, яка стверджує, що її права та свободи були порушені на території держави-члена Ради Європи. Скарга має бути подана у письмовій формі та відповідати вимогам, встановленим Регламентом Європейського суду з прав людини.</a:t>
            </a:r>
            <a:endParaRPr/>
          </a:p>
          <a:p>
            <a:pPr marL="0" lvl="0" indent="0" algn="l" rtl="0">
              <a:spcBef>
                <a:spcPts val="1200"/>
              </a:spcBef>
              <a:spcAft>
                <a:spcPts val="1200"/>
              </a:spcAft>
              <a:buNone/>
            </a:pPr>
            <a:r>
              <a:rPr lang="ru"/>
              <a:t>Перевірка скарги на допустимість. Першим кроком після отримання скарги є перевірка на її допустимість. Європейський суд перевіряє, чи відповідає скарга всім вимогам, встановленим у Регламенті, та чи були вичерпані всі національні засоби правового захисту.</a:t>
            </a:r>
            <a:endParaRPr/>
          </a:p>
        </p:txBody>
      </p:sp>
      <p:pic>
        <p:nvPicPr>
          <p:cNvPr id="174" name="Google Shape;174;p32"/>
          <p:cNvPicPr preferRelativeResize="0"/>
          <p:nvPr/>
        </p:nvPicPr>
        <p:blipFill>
          <a:blip r:embed="rId3">
            <a:alphaModFix/>
          </a:blip>
          <a:stretch>
            <a:fillRect/>
          </a:stretch>
        </p:blipFill>
        <p:spPr>
          <a:xfrm>
            <a:off x="6614400" y="2342275"/>
            <a:ext cx="2447100" cy="24471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body" idx="1"/>
          </p:nvPr>
        </p:nvSpPr>
        <p:spPr>
          <a:xfrm>
            <a:off x="3680125" y="237600"/>
            <a:ext cx="5255700" cy="46683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a:t>Розгляд на вступному засіданні. Якщо скарга визнається допустимою, то вона розглядається на вступному засіданні. На цьому етапі Європейський суд вирішує, чи є порушення прав та свобод, викладених у Європейській конвенції з прав людини. Якщо Європейський суд визнає порушення прав, то справа переходить до наступного етапу.</a:t>
            </a:r>
            <a:endParaRPr/>
          </a:p>
          <a:p>
            <a:pPr marL="0" lvl="0" indent="0" algn="l" rtl="0">
              <a:spcBef>
                <a:spcPts val="1200"/>
              </a:spcBef>
              <a:spcAft>
                <a:spcPts val="1200"/>
              </a:spcAft>
              <a:buNone/>
            </a:pPr>
            <a:r>
              <a:rPr lang="ru"/>
              <a:t>Розгляд справи на головному засіданні. На цьому етапі Європейський суд вирішує, які заходи мають бути прийняті, щоб забезпечити захист порушених прав та свобод. Це може включати компенсацію за завдану шкоду, зміну законів або практик, які призвели до порушення прав, тощо.</a:t>
            </a:r>
            <a:endParaRPr/>
          </a:p>
        </p:txBody>
      </p:sp>
      <p:pic>
        <p:nvPicPr>
          <p:cNvPr id="180" name="Google Shape;180;p33"/>
          <p:cNvPicPr preferRelativeResize="0"/>
          <p:nvPr/>
        </p:nvPicPr>
        <p:blipFill>
          <a:blip r:embed="rId3">
            <a:alphaModFix/>
          </a:blip>
          <a:stretch>
            <a:fillRect/>
          </a:stretch>
        </p:blipFill>
        <p:spPr>
          <a:xfrm>
            <a:off x="208325" y="1530575"/>
            <a:ext cx="3375325" cy="337532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184"/>
        <p:cNvGrpSpPr/>
        <p:nvPr/>
      </p:nvGrpSpPr>
      <p:grpSpPr>
        <a:xfrm>
          <a:off x="0" y="0"/>
          <a:ext cx="0" cy="0"/>
          <a:chOff x="0" y="0"/>
          <a:chExt cx="0" cy="0"/>
        </a:xfrm>
      </p:grpSpPr>
      <p:sp>
        <p:nvSpPr>
          <p:cNvPr id="185" name="Google Shape;185;p34"/>
          <p:cNvSpPr txBox="1">
            <a:spLocks noGrp="1"/>
          </p:cNvSpPr>
          <p:nvPr>
            <p:ph type="body" idx="1"/>
          </p:nvPr>
        </p:nvSpPr>
        <p:spPr>
          <a:xfrm>
            <a:off x="311700" y="641268"/>
            <a:ext cx="8520600" cy="3930732"/>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buNone/>
            </a:pPr>
            <a:r>
              <a:rPr lang="ru" dirty="0"/>
              <a:t>Виконання рішення. Якщо Європейський суд виніс рішення про порушення прав та свобод, то держава-член, проти якої було порушено скаргу, повинна вжити заходів для виконання рішення. Якщо держава не виконує рішення, то Європейський суд може відправити справу до Комітету міністрів Ради Європи, який вживатиме додаткових заходів для забезпечення виконання рішення.</a:t>
            </a:r>
            <a:endParaRPr dirty="0"/>
          </a:p>
          <a:p>
            <a:pPr marL="0" lvl="0" indent="0" algn="l" rtl="0">
              <a:buNone/>
            </a:pPr>
            <a:r>
              <a:rPr lang="ru" dirty="0"/>
              <a:t>Ціла процедура розгляду справи у Європейському суді з прав людини може зайняти від кількох місяців до кількох років. Окрім цього, вирішення справи не завжди приймається одноголосно, і може бути представлена окрема думка або думки членів суду.</a:t>
            </a:r>
            <a:endParaRPr dirty="0"/>
          </a:p>
          <a:p>
            <a:pPr marL="0" lvl="0" indent="0" algn="l" rtl="0">
              <a:buNone/>
            </a:pPr>
            <a:r>
              <a:rPr lang="ru" dirty="0"/>
              <a:t>Загалом, роль Європейського суду з прав людини у міжнародному контролі за виконанням міжнародних зобов’язань полягає в тому, щоб забезпечити виконання стандартів прав людини, викладених у Європейській конвенції з прав людини. Це допомагає підвищити рівень захисту прав людини в Європі та забезпечити розвиток демократичних інститутів і правової держави.</a:t>
            </a: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Справи що не розглядає Європейський суд.</a:t>
            </a:r>
            <a:endParaRPr/>
          </a:p>
        </p:txBody>
      </p:sp>
      <p:sp>
        <p:nvSpPr>
          <p:cNvPr id="191" name="Google Shape;191;p35"/>
          <p:cNvSpPr txBox="1">
            <a:spLocks noGrp="1"/>
          </p:cNvSpPr>
          <p:nvPr>
            <p:ph type="body" idx="1"/>
          </p:nvPr>
        </p:nvSpPr>
        <p:spPr>
          <a:xfrm>
            <a:off x="311700" y="750100"/>
            <a:ext cx="8520600" cy="3983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a:t>Європейський суд з прав людини розглядає скарги громадян і організацій з питань порушення їх прав та свобод, зокрема відносно держав-учасниць Європейської конвенції з прав людини. Однак, не всі скарги можуть бути розглянуті судом.</a:t>
            </a:r>
            <a:endParaRPr/>
          </a:p>
          <a:p>
            <a:pPr marL="0" lvl="0" indent="0" algn="l" rtl="0">
              <a:spcBef>
                <a:spcPts val="1200"/>
              </a:spcBef>
              <a:spcAft>
                <a:spcPts val="0"/>
              </a:spcAft>
              <a:buNone/>
            </a:pPr>
            <a:r>
              <a:rPr lang="ru"/>
              <a:t>Зокрема, Європейський суд не розглядає скарги, якщо:</a:t>
            </a:r>
            <a:endParaRPr/>
          </a:p>
          <a:p>
            <a:pPr marL="457200" lvl="0" indent="-342900" algn="l" rtl="0">
              <a:spcBef>
                <a:spcPts val="1200"/>
              </a:spcBef>
              <a:spcAft>
                <a:spcPts val="0"/>
              </a:spcAft>
              <a:buSzPts val="1800"/>
              <a:buChar char="●"/>
            </a:pPr>
            <a:r>
              <a:rPr lang="ru"/>
              <a:t>скарга є анонімною або не містить достатньої інформації про порушення права чи свободи;</a:t>
            </a:r>
            <a:endParaRPr/>
          </a:p>
          <a:p>
            <a:pPr marL="457200" lvl="0" indent="-342900" algn="l" rtl="0">
              <a:spcBef>
                <a:spcPts val="0"/>
              </a:spcBef>
              <a:spcAft>
                <a:spcPts val="0"/>
              </a:spcAft>
              <a:buSzPts val="1800"/>
              <a:buChar char="●"/>
            </a:pPr>
            <a:r>
              <a:rPr lang="ru"/>
              <a:t>скарга не стосується порушення права чи свободи, яку гарантує Європейська конвенція з прав людини;</a:t>
            </a:r>
            <a:endParaRPr/>
          </a:p>
          <a:p>
            <a:pPr marL="457200" lvl="0" indent="-342900" algn="l" rtl="0">
              <a:spcBef>
                <a:spcPts val="0"/>
              </a:spcBef>
              <a:spcAft>
                <a:spcPts val="0"/>
              </a:spcAft>
              <a:buSzPts val="1800"/>
              <a:buChar char="●"/>
            </a:pPr>
            <a:r>
              <a:rPr lang="ru"/>
              <a:t>громадянин не виснажив всі національні засоби правового захисту, перед тим як звернутись до Європейського суду;</a:t>
            </a:r>
            <a:endParaRPr/>
          </a:p>
          <a:p>
            <a:pPr marL="457200" lvl="0" indent="-342900" algn="l" rtl="0">
              <a:spcBef>
                <a:spcPts val="0"/>
              </a:spcBef>
              <a:spcAft>
                <a:spcPts val="0"/>
              </a:spcAft>
              <a:buSzPts val="1800"/>
              <a:buChar char="●"/>
            </a:pPr>
            <a:r>
              <a:rPr lang="ru"/>
              <a:t>скарга була подана після закінчення шести місяців з моменту, коли було вичерпано всі національні засоби правового захисту.</a:t>
            </a:r>
            <a:endParaRPr/>
          </a:p>
          <a:p>
            <a:pPr marL="457200" lvl="0" indent="-342900" algn="l" rtl="0">
              <a:spcBef>
                <a:spcPts val="0"/>
              </a:spcBef>
              <a:spcAft>
                <a:spcPts val="0"/>
              </a:spcAft>
              <a:buSzPts val="1800"/>
              <a:buChar char="●"/>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body" idx="1"/>
          </p:nvPr>
        </p:nvSpPr>
        <p:spPr>
          <a:xfrm>
            <a:off x="0" y="237600"/>
            <a:ext cx="6024600" cy="4668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ru" sz="1900"/>
              <a:t>Також Європейський суд не розглядає справи, які:</a:t>
            </a:r>
            <a:endParaRPr sz="1900"/>
          </a:p>
          <a:p>
            <a:pPr marL="457200" lvl="0" indent="-349250" algn="l" rtl="0">
              <a:spcBef>
                <a:spcPts val="1200"/>
              </a:spcBef>
              <a:spcAft>
                <a:spcPts val="0"/>
              </a:spcAft>
              <a:buSzPts val="1900"/>
              <a:buChar char="●"/>
            </a:pPr>
            <a:r>
              <a:rPr lang="ru" sz="1900"/>
              <a:t>стосуються дій, що сталися до вступу держави в Європейську конвенцію з прав людини;</a:t>
            </a:r>
            <a:endParaRPr sz="1900"/>
          </a:p>
          <a:p>
            <a:pPr marL="457200" lvl="0" indent="-349250" algn="l" rtl="0">
              <a:spcBef>
                <a:spcPts val="0"/>
              </a:spcBef>
              <a:spcAft>
                <a:spcPts val="0"/>
              </a:spcAft>
              <a:buSzPts val="1900"/>
              <a:buChar char="●"/>
            </a:pPr>
            <a:r>
              <a:rPr lang="ru" sz="1900"/>
              <a:t>стосуються дій, що не мають міжнародного характеру;</a:t>
            </a:r>
            <a:endParaRPr sz="1900"/>
          </a:p>
          <a:p>
            <a:pPr marL="457200" lvl="0" indent="-349250" algn="l" rtl="0">
              <a:spcBef>
                <a:spcPts val="0"/>
              </a:spcBef>
              <a:spcAft>
                <a:spcPts val="0"/>
              </a:spcAft>
              <a:buSzPts val="1900"/>
              <a:buChar char="●"/>
            </a:pPr>
            <a:r>
              <a:rPr lang="ru" sz="1900"/>
              <a:t>вже були розглянуті та вирішені судом, в тому числі справи, що були вирішені остаточно і непересмотрово в інших національних чи міжнародних судах.</a:t>
            </a:r>
            <a:endParaRPr sz="1900"/>
          </a:p>
          <a:p>
            <a:pPr marL="457200" lvl="0" indent="-349250" algn="l" rtl="0">
              <a:spcBef>
                <a:spcPts val="0"/>
              </a:spcBef>
              <a:spcAft>
                <a:spcPts val="0"/>
              </a:spcAft>
              <a:buSzPts val="1900"/>
              <a:buChar char="●"/>
            </a:pPr>
            <a:r>
              <a:rPr lang="ru" sz="1900"/>
              <a:t>Крім того, Європейський суд може відхилити скаргу, якщо вважає, що вона має суттєві недоліки або є малообґрунтованою.</a:t>
            </a:r>
            <a:endParaRPr sz="1900"/>
          </a:p>
        </p:txBody>
      </p:sp>
      <p:pic>
        <p:nvPicPr>
          <p:cNvPr id="3" name="Google Shape;174;p32"/>
          <p:cNvPicPr preferRelativeResize="0"/>
          <p:nvPr/>
        </p:nvPicPr>
        <p:blipFill>
          <a:blip r:embed="rId3">
            <a:alphaModFix/>
          </a:blip>
          <a:stretch>
            <a:fillRect/>
          </a:stretch>
        </p:blipFill>
        <p:spPr>
          <a:xfrm>
            <a:off x="6103761" y="465974"/>
            <a:ext cx="2743355" cy="351226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Міжнародні механізми захисту прав людини.</a:t>
            </a:r>
            <a:endParaRPr/>
          </a:p>
        </p:txBody>
      </p:sp>
      <p:sp>
        <p:nvSpPr>
          <p:cNvPr id="71" name="Google Shape;71;p15"/>
          <p:cNvSpPr txBox="1">
            <a:spLocks noGrp="1"/>
          </p:cNvSpPr>
          <p:nvPr>
            <p:ph type="body" idx="1"/>
          </p:nvPr>
        </p:nvSpPr>
        <p:spPr>
          <a:xfrm>
            <a:off x="213850" y="761700"/>
            <a:ext cx="5423400" cy="4125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sz="1300">
                <a:solidFill>
                  <a:srgbClr val="000000"/>
                </a:solidFill>
                <a:highlight>
                  <a:srgbClr val="FFFFFF"/>
                </a:highlight>
                <a:latin typeface="Arial"/>
                <a:ea typeface="Arial"/>
                <a:cs typeface="Arial"/>
                <a:sym typeface="Arial"/>
              </a:rPr>
              <a:t>Під терміном “механізми міжнародного захисту прав людини” розуміють систему міжнародних (міждержавних) органів і організацій, що діють з метою здійснення міжнародних стандартів прав і свобод людини чи їх відновлення у випадку порушення. Слід зазначити, що, окрім міждержавних органів і організацій, у світі існує безліч так званих неурядових правозахисних організацій.</a:t>
            </a:r>
            <a:endParaRPr sz="1300">
              <a:solidFill>
                <a:srgbClr val="000000"/>
              </a:solidFill>
              <a:highlight>
                <a:srgbClr val="FFFFFF"/>
              </a:highlight>
              <a:latin typeface="Arial"/>
              <a:ea typeface="Arial"/>
              <a:cs typeface="Arial"/>
              <a:sym typeface="Arial"/>
            </a:endParaRPr>
          </a:p>
          <a:p>
            <a:pPr marL="0" lvl="0" indent="0" algn="l" rtl="0">
              <a:spcBef>
                <a:spcPts val="1000"/>
              </a:spcBef>
              <a:spcAft>
                <a:spcPts val="1000"/>
              </a:spcAft>
              <a:buNone/>
            </a:pPr>
            <a:r>
              <a:rPr lang="ru" sz="1300">
                <a:solidFill>
                  <a:srgbClr val="000000"/>
                </a:solidFill>
                <a:highlight>
                  <a:srgbClr val="FFFFFF"/>
                </a:highlight>
                <a:latin typeface="Arial"/>
                <a:ea typeface="Arial"/>
                <a:cs typeface="Arial"/>
                <a:sym typeface="Arial"/>
              </a:rPr>
              <a:t>Ст. 55 Конституції України, яка надає право громадянам звертатися до міжнародних механізмів захисту прав людини, має на увазі винятково міждержавну частину механізму. Такі (міждержавні) органи відрізняються тим, що вони створюються за взаємною згодою кількох держав, як правило, оформленою міжнародною угодою, діють у межах такої угоди, яка визначає їхні повноваження і спеціальні правила процедури.</a:t>
            </a:r>
            <a:br>
              <a:rPr lang="ru" sz="1300">
                <a:solidFill>
                  <a:srgbClr val="000000"/>
                </a:solidFill>
                <a:highlight>
                  <a:srgbClr val="FFFFFF"/>
                </a:highlight>
                <a:latin typeface="Arial"/>
                <a:ea typeface="Arial"/>
                <a:cs typeface="Arial"/>
                <a:sym typeface="Arial"/>
              </a:rPr>
            </a:br>
            <a:r>
              <a:rPr lang="ru" sz="1300">
                <a:solidFill>
                  <a:srgbClr val="000000"/>
                </a:solidFill>
                <a:highlight>
                  <a:srgbClr val="FFFFFF"/>
                </a:highlight>
                <a:latin typeface="Arial"/>
                <a:ea typeface="Arial"/>
                <a:cs typeface="Arial"/>
                <a:sym typeface="Arial"/>
              </a:rPr>
              <a:t>Відповідно міждержавні правозахисні організації відрізняються тим, що: а) вони дійсно мають вплив на уряди; б) найчастіше їхні рішення обов’язкові для виконання, і в будь-якому випадку їхню думку не можна зігнорувати; в) вони змушують міжнародне співтовариство звертати увагу на порушення прав людини.</a:t>
            </a:r>
            <a:endParaRPr/>
          </a:p>
        </p:txBody>
      </p:sp>
      <p:pic>
        <p:nvPicPr>
          <p:cNvPr id="72" name="Google Shape;72;p15"/>
          <p:cNvPicPr preferRelativeResize="0"/>
          <p:nvPr/>
        </p:nvPicPr>
        <p:blipFill>
          <a:blip r:embed="rId3">
            <a:alphaModFix/>
          </a:blip>
          <a:stretch>
            <a:fillRect/>
          </a:stretch>
        </p:blipFill>
        <p:spPr>
          <a:xfrm>
            <a:off x="5775675" y="1685350"/>
            <a:ext cx="3201950" cy="32019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507375" y="358725"/>
            <a:ext cx="5591100" cy="4238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sz="1300">
                <a:solidFill>
                  <a:srgbClr val="000000"/>
                </a:solidFill>
                <a:highlight>
                  <a:srgbClr val="FFFFFF"/>
                </a:highlight>
                <a:latin typeface="Arial"/>
                <a:ea typeface="Arial"/>
                <a:cs typeface="Arial"/>
                <a:sym typeface="Arial"/>
              </a:rPr>
              <a:t>Схематично всі правозахисні міжнародні організації можна розподілити на дві групи: універсальні та реґіональні.</a:t>
            </a:r>
            <a:endParaRPr sz="13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ru" sz="1300">
                <a:solidFill>
                  <a:srgbClr val="000000"/>
                </a:solidFill>
                <a:highlight>
                  <a:srgbClr val="FFFFFF"/>
                </a:highlight>
                <a:latin typeface="Arial"/>
                <a:ea typeface="Arial"/>
                <a:cs typeface="Arial"/>
                <a:sym typeface="Arial"/>
              </a:rPr>
              <a:t>Універсальні правозахисні механізми – це органи й організації, які поширюють свою діяльність на увесь світ, незалежно від державних і реґіональних кордонів. Ці механізми тією чи іншою мірою пов’язані з основною міжнародною організацією світу – ООН. Це не випадково: по-перше, її членами є майже всі держави світу, по-друге, відповідно до Статуту ООН однієї з основних цілей діяльности цієї організації є “утвердження віри в основні права людини, у гідність і цінність людської особистости”.</a:t>
            </a:r>
            <a:endParaRPr sz="130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r>
              <a:rPr lang="ru" sz="1300">
                <a:solidFill>
                  <a:srgbClr val="000000"/>
                </a:solidFill>
                <a:highlight>
                  <a:srgbClr val="FFFFFF"/>
                </a:highlight>
                <a:latin typeface="Arial"/>
                <a:ea typeface="Arial"/>
                <a:cs typeface="Arial"/>
                <a:sym typeface="Arial"/>
              </a:rPr>
              <a:t>Статут зобов’язує головний орган ООН – Генеральну Асамблею ООН – приділяти особливу увагу захистові прав людини. У 1948 р. вона прийняла Всезагальну декларацію прав людини, а після цього цілу низку міжнародно-правових актів, які торкаються різноманітних аспектів правозахисної діяльности (про громадянські, політичні, культурні права, заборону геноциду, апартеїду, расової дискримінації тощо). Питання прав людини розглядають в Головних комітетах Асамблеї, а також у її допоміжних органах (наприклад, у спеціальних комітетах з дискримінації, проти апартеїду тощо).</a:t>
            </a:r>
            <a:endParaRPr/>
          </a:p>
        </p:txBody>
      </p:sp>
      <p:pic>
        <p:nvPicPr>
          <p:cNvPr id="78" name="Google Shape;78;p16"/>
          <p:cNvPicPr preferRelativeResize="0"/>
          <p:nvPr/>
        </p:nvPicPr>
        <p:blipFill rotWithShape="1">
          <a:blip r:embed="rId3">
            <a:alphaModFix/>
          </a:blip>
          <a:srcRect l="26180" r="20508"/>
          <a:stretch/>
        </p:blipFill>
        <p:spPr>
          <a:xfrm>
            <a:off x="6608100" y="742438"/>
            <a:ext cx="1950426" cy="36586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3415025" y="167725"/>
            <a:ext cx="5529300" cy="45564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a:solidFill>
                  <a:srgbClr val="000000"/>
                </a:solidFill>
                <a:highlight>
                  <a:srgbClr val="FFFFFF"/>
                </a:highlight>
                <a:latin typeface="Arial"/>
                <a:ea typeface="Arial"/>
                <a:cs typeface="Arial"/>
                <a:sym typeface="Arial"/>
              </a:rPr>
              <a:t>Серед інших основних органів ООН особливу роль у захисті прав людини відіграє Економічна і Соціальна Рада (ЕКОСОС), яка під керівництвом Генеральної Асамблеї координує економічну і соціальну діяльність ООН, у тому числі, як зазначено в Статуті, готує “рекомендації з метою поглиблення поваги і дотримання прав людини й основних свобод для всіх”.</a:t>
            </a:r>
            <a:endParaRPr>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r>
              <a:rPr lang="ru">
                <a:solidFill>
                  <a:srgbClr val="000000"/>
                </a:solidFill>
                <a:highlight>
                  <a:srgbClr val="FFFFFF"/>
                </a:highlight>
                <a:latin typeface="Arial"/>
                <a:ea typeface="Arial"/>
                <a:cs typeface="Arial"/>
                <a:sym typeface="Arial"/>
              </a:rPr>
              <a:t>Однак, незважаючи на широкі повноваження і ту важливу роль, яку відіграють у міжнародних відносинах головні органи ООН, основні функції щодо захисту прав людини виконують спеціалізовані правозахисні органи й організації.</a:t>
            </a:r>
            <a:endParaRPr sz="2300"/>
          </a:p>
        </p:txBody>
      </p:sp>
      <p:pic>
        <p:nvPicPr>
          <p:cNvPr id="84" name="Google Shape;84;p17"/>
          <p:cNvPicPr preferRelativeResize="0"/>
          <p:nvPr/>
        </p:nvPicPr>
        <p:blipFill rotWithShape="1">
          <a:blip r:embed="rId3">
            <a:alphaModFix/>
          </a:blip>
          <a:srcRect l="6262" r="76490" b="71036"/>
          <a:stretch/>
        </p:blipFill>
        <p:spPr>
          <a:xfrm>
            <a:off x="242250" y="167725"/>
            <a:ext cx="698850" cy="958775"/>
          </a:xfrm>
          <a:prstGeom prst="rect">
            <a:avLst/>
          </a:prstGeom>
          <a:noFill/>
          <a:ln>
            <a:noFill/>
          </a:ln>
        </p:spPr>
      </p:pic>
      <p:pic>
        <p:nvPicPr>
          <p:cNvPr id="85" name="Google Shape;85;p17"/>
          <p:cNvPicPr preferRelativeResize="0"/>
          <p:nvPr/>
        </p:nvPicPr>
        <p:blipFill rotWithShape="1">
          <a:blip r:embed="rId3">
            <a:alphaModFix/>
          </a:blip>
          <a:srcRect l="76692" t="71984" r="3773"/>
          <a:stretch/>
        </p:blipFill>
        <p:spPr>
          <a:xfrm>
            <a:off x="2460750" y="3335825"/>
            <a:ext cx="954275" cy="1118150"/>
          </a:xfrm>
          <a:prstGeom prst="rect">
            <a:avLst/>
          </a:prstGeom>
          <a:noFill/>
          <a:ln>
            <a:noFill/>
          </a:ln>
        </p:spPr>
      </p:pic>
      <p:pic>
        <p:nvPicPr>
          <p:cNvPr id="86" name="Google Shape;86;p17"/>
          <p:cNvPicPr preferRelativeResize="0"/>
          <p:nvPr/>
        </p:nvPicPr>
        <p:blipFill>
          <a:blip r:embed="rId4">
            <a:alphaModFix/>
          </a:blip>
          <a:stretch>
            <a:fillRect/>
          </a:stretch>
        </p:blipFill>
        <p:spPr>
          <a:xfrm>
            <a:off x="152400" y="1278900"/>
            <a:ext cx="2982600" cy="19884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838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480"/>
              <a:t>Види реґіональних систем захисту прав людини: Американська, Африканська, Європейська.</a:t>
            </a:r>
            <a:endParaRPr sz="2480"/>
          </a:p>
        </p:txBody>
      </p:sp>
      <p:sp>
        <p:nvSpPr>
          <p:cNvPr id="92" name="Google Shape;92;p18"/>
          <p:cNvSpPr txBox="1">
            <a:spLocks noGrp="1"/>
          </p:cNvSpPr>
          <p:nvPr>
            <p:ph type="body" idx="1"/>
          </p:nvPr>
        </p:nvSpPr>
        <p:spPr>
          <a:xfrm>
            <a:off x="311700" y="1152475"/>
            <a:ext cx="8520600" cy="317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300" b="1">
                <a:solidFill>
                  <a:srgbClr val="000000"/>
                </a:solidFill>
                <a:highlight>
                  <a:srgbClr val="FFFFFF"/>
                </a:highlight>
                <a:latin typeface="Arial"/>
                <a:ea typeface="Arial"/>
                <a:cs typeface="Arial"/>
                <a:sym typeface="Arial"/>
              </a:rPr>
              <a:t>Реґіональною міжнародну організацію</a:t>
            </a:r>
            <a:r>
              <a:rPr lang="ru" sz="1300">
                <a:solidFill>
                  <a:srgbClr val="000000"/>
                </a:solidFill>
                <a:highlight>
                  <a:srgbClr val="FFFFFF"/>
                </a:highlight>
                <a:latin typeface="Arial"/>
                <a:ea typeface="Arial"/>
                <a:cs typeface="Arial"/>
                <a:sym typeface="Arial"/>
              </a:rPr>
              <a:t> називають, якщо її учасниками є держави, розташовані в межах певного реґіону земної кулі, наприклад, Европи, Африки чи Південної Америки.</a:t>
            </a:r>
            <a:endParaRPr sz="13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ru" sz="1300">
                <a:solidFill>
                  <a:srgbClr val="000000"/>
                </a:solidFill>
                <a:highlight>
                  <a:srgbClr val="FFFFFF"/>
                </a:highlight>
                <a:latin typeface="Arial"/>
                <a:ea typeface="Arial"/>
                <a:cs typeface="Arial"/>
                <a:sym typeface="Arial"/>
              </a:rPr>
              <a:t>Види реґіональних систем захисту прав людини:</a:t>
            </a:r>
            <a:endParaRPr sz="130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r>
              <a:rPr lang="ru" sz="1300" b="1">
                <a:solidFill>
                  <a:srgbClr val="000000"/>
                </a:solidFill>
                <a:highlight>
                  <a:srgbClr val="FFFFFF"/>
                </a:highlight>
                <a:latin typeface="Arial"/>
                <a:ea typeface="Arial"/>
                <a:cs typeface="Arial"/>
                <a:sym typeface="Arial"/>
              </a:rPr>
              <a:t>Міжамериканська </a:t>
            </a:r>
            <a:r>
              <a:rPr lang="ru" sz="1300">
                <a:solidFill>
                  <a:srgbClr val="000000"/>
                </a:solidFill>
                <a:highlight>
                  <a:srgbClr val="FFFFFF"/>
                </a:highlight>
                <a:latin typeface="Arial"/>
                <a:ea typeface="Arial"/>
                <a:cs typeface="Arial"/>
                <a:sym typeface="Arial"/>
              </a:rPr>
              <a:t>діє в рамках Організації Американських Держав і представлена Міжамериканською комісією з прав людини і Міжамериканським судом з прав людини.  Міжамериканський суд не вчинив якогось значного впливу на формування реґіональних стандартів прав людини, розглянув за 40 років існування ледь більше 10 справ. Уся правозахисна діяльність лягла, таким чином, на Комісію, в яку можуть звертатися зі скаргою будь-які фізичні особи, групи, особи чи недержавні організації. Комісія вживає заходів до досягнення дружнього врегулювання, а якщо це не вдалося, – вона приймає висновок у справі. Ці висновки мають велику моральну вагу, їх, як правило, враховують держави, обвинувачені в порушеннях прав людини.</a:t>
            </a:r>
            <a:endParaRPr sz="1300">
              <a:solidFill>
                <a:srgbClr val="000000"/>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311700" y="414650"/>
            <a:ext cx="4850400" cy="41541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ru" sz="1900" b="1">
                <a:solidFill>
                  <a:srgbClr val="000000"/>
                </a:solidFill>
                <a:highlight>
                  <a:srgbClr val="FFFFFF"/>
                </a:highlight>
                <a:latin typeface="Arial"/>
                <a:ea typeface="Arial"/>
                <a:cs typeface="Arial"/>
                <a:sym typeface="Arial"/>
              </a:rPr>
              <a:t>Африканська</a:t>
            </a:r>
            <a:r>
              <a:rPr lang="ru" sz="1900">
                <a:solidFill>
                  <a:srgbClr val="000000"/>
                </a:solidFill>
                <a:highlight>
                  <a:srgbClr val="FFFFFF"/>
                </a:highlight>
                <a:latin typeface="Arial"/>
                <a:ea typeface="Arial"/>
                <a:cs typeface="Arial"/>
                <a:sym typeface="Arial"/>
              </a:rPr>
              <a:t> система складається з Африканської комісії прав людини і народів, що є органом Організації Африканської Єдности. Вона діє на підставі Африканської хартії прав людини і народів. Комісія заслуховує кожні два роки звіти держав про законодавчі й інші заходи для захисту прав людини. Комісія з цього приводу формулює судження і пропозиції. Також вона розглядає заяви громадян і недержавних організацій про масові і систематичні порушення прав людини. По них Комісія готує свої висновки для вищого органу ОАЕ – Асамблеї глав держав і урядів.</a:t>
            </a:r>
            <a:endParaRPr sz="2400"/>
          </a:p>
        </p:txBody>
      </p:sp>
      <p:pic>
        <p:nvPicPr>
          <p:cNvPr id="98" name="Google Shape;98;p19"/>
          <p:cNvPicPr preferRelativeResize="0"/>
          <p:nvPr/>
        </p:nvPicPr>
        <p:blipFill rotWithShape="1">
          <a:blip r:embed="rId3">
            <a:alphaModFix/>
          </a:blip>
          <a:srcRect r="52827"/>
          <a:stretch/>
        </p:blipFill>
        <p:spPr>
          <a:xfrm>
            <a:off x="6055250" y="1092338"/>
            <a:ext cx="2412000" cy="2798700"/>
          </a:xfrm>
          <a:prstGeom prst="roundRect">
            <a:avLst>
              <a:gd name="adj" fmla="val 16667"/>
            </a:avLst>
          </a:prstGeom>
          <a:noFill/>
          <a:ln w="2857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315750" y="568400"/>
            <a:ext cx="8512500" cy="38748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400" b="1">
                <a:solidFill>
                  <a:srgbClr val="000000"/>
                </a:solidFill>
                <a:highlight>
                  <a:srgbClr val="FFFFFF"/>
                </a:highlight>
                <a:latin typeface="Arial"/>
                <a:ea typeface="Arial"/>
                <a:cs typeface="Arial"/>
                <a:sym typeface="Arial"/>
              </a:rPr>
              <a:t>Европейська</a:t>
            </a:r>
            <a:r>
              <a:rPr lang="ru" sz="1400">
                <a:solidFill>
                  <a:srgbClr val="000000"/>
                </a:solidFill>
                <a:highlight>
                  <a:srgbClr val="FFFFFF"/>
                </a:highlight>
                <a:latin typeface="Arial"/>
                <a:ea typeface="Arial"/>
                <a:cs typeface="Arial"/>
                <a:sym typeface="Arial"/>
              </a:rPr>
              <a:t> система захисту прав людини найрозгалуженіша і найдієздатніша. Система діє в рамках Ради Европи, членом якої Україна є від 1995 року. Европейський правозахисний механізм заснований на низці договорів, основним серед них є Европейська конвенція захисту прав людини й основних свобод. Крім неї, у рамках Ради Европи розроблені Европейська соціальна хартія, Европейська конвенція прав меншостей, Европейська конвенція прав дитини, Европейська конвенція запобігання катуванням.</a:t>
            </a:r>
            <a:endParaRPr sz="14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ru" sz="1400">
                <a:solidFill>
                  <a:srgbClr val="000000"/>
                </a:solidFill>
                <a:highlight>
                  <a:srgbClr val="FFFFFF"/>
                </a:highlight>
                <a:latin typeface="Arial"/>
                <a:ea typeface="Arial"/>
                <a:cs typeface="Arial"/>
                <a:sym typeface="Arial"/>
              </a:rPr>
              <a:t>Головний европейський правозахисний орган – Европейський суд прав людини – має одну відверту перевагу перед більшістю сучасних правозахисних організацій – його рішення обов’язкові для держав, що приєдналися до Конвенції захисту прав і свобод. У результаті, рішення Суду впливають на формування не тільки европейських, але і світових стандартів прав людини, і навіть на відповідну законодавчу практику багатьох цивілізованих держав.</a:t>
            </a:r>
            <a:endParaRPr sz="1400">
              <a:solidFill>
                <a:srgbClr val="000000"/>
              </a:solidFill>
              <a:highlight>
                <a:srgbClr val="FFFFFF"/>
              </a:highlight>
              <a:latin typeface="Arial"/>
              <a:ea typeface="Arial"/>
              <a:cs typeface="Arial"/>
              <a:sym typeface="Arial"/>
            </a:endParaRPr>
          </a:p>
          <a:p>
            <a:pPr marL="0" lvl="0" indent="0" algn="l" rtl="0">
              <a:spcBef>
                <a:spcPts val="1200"/>
              </a:spcBef>
              <a:spcAft>
                <a:spcPts val="1200"/>
              </a:spcAft>
              <a:buNone/>
            </a:pPr>
            <a:r>
              <a:rPr lang="ru" sz="1400">
                <a:solidFill>
                  <a:srgbClr val="000000"/>
                </a:solidFill>
                <a:highlight>
                  <a:srgbClr val="FFFFFF"/>
                </a:highlight>
                <a:latin typeface="Arial"/>
                <a:ea typeface="Arial"/>
                <a:cs typeface="Arial"/>
                <a:sym typeface="Arial"/>
              </a:rPr>
              <a:t>Крім суду, при Раді Европи діють Европейський комітет з прав меншин, Комітет незалежних експертів по соціальних і економічних правах, Европейський комітет запобігання катуванням. Повноваження цих органів непорівнянні з повноваженнями Суду.</a:t>
            </a:r>
            <a:endParaRPr sz="19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311700" y="243950"/>
            <a:ext cx="8520600" cy="44196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ru" sz="1305">
                <a:solidFill>
                  <a:srgbClr val="000000"/>
                </a:solidFill>
                <a:highlight>
                  <a:srgbClr val="FFFFFF"/>
                </a:highlight>
                <a:latin typeface="Arial"/>
                <a:ea typeface="Arial"/>
                <a:cs typeface="Arial"/>
                <a:sym typeface="Arial"/>
              </a:rPr>
              <a:t>Можна виділити три групи органів, які захищають громадянські та політичні права і свободи, які захищають економічні, соціальні та культурні права і які здійснюють комплексний захист прав і свобод. Організації, що працюють із громадянськими і політичними правами, іноді можуть приймати від громадян держав-учасниць відповідних конвенцій індивідуальні скарги на порушення прав, перелічених у цих договорах. Розгляд міжнародними органами таких звертань відбувається в рамках квазісудових процесів, і в деяких випадках за результатами розгляду можуть прийматися обов’язкові для держав рішення. Органи, які захищають соціальні права, можуть приймати висновки після розгляду окремих порушень, і ті справи, які “гідні особливої уваги”, скеровувати у вищі інстанції (крім механізму захисту прав профспілок у рамках Міжнародної Організації Праці).</a:t>
            </a:r>
            <a:endParaRPr sz="1305">
              <a:solidFill>
                <a:srgbClr val="000000"/>
              </a:solidFill>
              <a:highlight>
                <a:srgbClr val="FFFFFF"/>
              </a:highlight>
              <a:latin typeface="Arial"/>
              <a:ea typeface="Arial"/>
              <a:cs typeface="Arial"/>
              <a:sym typeface="Arial"/>
            </a:endParaRPr>
          </a:p>
          <a:p>
            <a:pPr marL="0" lvl="0" indent="0" algn="l" rtl="0">
              <a:lnSpc>
                <a:spcPct val="95000"/>
              </a:lnSpc>
              <a:spcBef>
                <a:spcPts val="1200"/>
              </a:spcBef>
              <a:spcAft>
                <a:spcPts val="0"/>
              </a:spcAft>
              <a:buSzPts val="935"/>
              <a:buNone/>
            </a:pPr>
            <a:r>
              <a:rPr lang="ru" sz="1305">
                <a:solidFill>
                  <a:srgbClr val="000000"/>
                </a:solidFill>
                <a:highlight>
                  <a:srgbClr val="FFFFFF"/>
                </a:highlight>
                <a:latin typeface="Arial"/>
                <a:ea typeface="Arial"/>
                <a:cs typeface="Arial"/>
                <a:sym typeface="Arial"/>
              </a:rPr>
              <a:t>Таке ставлення до захисту соціальних і економічних прав породжене двома причинами. По-перше, тим, що недотримання громадянських і політичних прав може призвести до фізичної неможливости існування людини (право на життя), до її рабського чи підневільного існування, чи неможливости існування демократичного режиму в державі (виборчі свободи, незалежність суду тощо).</a:t>
            </a:r>
            <a:endParaRPr sz="1305">
              <a:solidFill>
                <a:srgbClr val="000000"/>
              </a:solidFill>
              <a:highlight>
                <a:srgbClr val="FFFFFF"/>
              </a:highlight>
              <a:latin typeface="Arial"/>
              <a:ea typeface="Arial"/>
              <a:cs typeface="Arial"/>
              <a:sym typeface="Arial"/>
            </a:endParaRPr>
          </a:p>
          <a:p>
            <a:pPr marL="0" lvl="0" indent="0" algn="l" rtl="0">
              <a:lnSpc>
                <a:spcPct val="95000"/>
              </a:lnSpc>
              <a:spcBef>
                <a:spcPts val="1200"/>
              </a:spcBef>
              <a:spcAft>
                <a:spcPts val="1200"/>
              </a:spcAft>
              <a:buSzPts val="935"/>
              <a:buNone/>
            </a:pPr>
            <a:r>
              <a:rPr lang="ru" sz="1305">
                <a:solidFill>
                  <a:srgbClr val="000000"/>
                </a:solidFill>
                <a:highlight>
                  <a:srgbClr val="FFFFFF"/>
                </a:highlight>
                <a:latin typeface="Arial"/>
                <a:ea typeface="Arial"/>
                <a:cs typeface="Arial"/>
                <a:sym typeface="Arial"/>
              </a:rPr>
              <a:t>По-друге, більшість громадянських і політичних прав є негативними, тобто для їх реалізації державі досить їх не порушувати, у той час як забезпечення соціальних і економічних прав вимагає від держави витрати певних коштів. Саме тому, згідно із ст.2 Пакту про громадянські та політичні права, держави-учасниці зобов’язуються вжити усіх необхідних заходів, у тому числі законодавчих, для здійснення прав людини, зазначених у цьому міжнародному договорі. Тоді як у відповідності зі ст.2 Пакту про економічні, соціальні і культурні права держави повинні вжити в максимальних межах наявних ресурсів заходи задля того, щоб забезпечити поступове здійснення прав і свобод, визнаних у Пакті.</a:t>
            </a:r>
            <a:endParaRPr sz="1305">
              <a:solidFill>
                <a:srgbClr val="000000"/>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3628</Words>
  <Application>Microsoft Office PowerPoint</Application>
  <PresentationFormat>Экран (16:9)</PresentationFormat>
  <Paragraphs>90</Paragraphs>
  <Slides>24</Slides>
  <Notes>24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Lato</vt:lpstr>
      <vt:lpstr>Playfair Display</vt:lpstr>
      <vt:lpstr>Coral</vt:lpstr>
      <vt:lpstr>Міжнародні зобов’язання України у сфері захисту прав людини та міжнародні механізми контролю за їх виконанням</vt:lpstr>
      <vt:lpstr>План</vt:lpstr>
      <vt:lpstr>Міжнародні механізми захисту прав людини.</vt:lpstr>
      <vt:lpstr>Слайд 4</vt:lpstr>
      <vt:lpstr>Слайд 5</vt:lpstr>
      <vt:lpstr>Види реґіональних систем захисту прав людини: Американська, Африканська, Європейська.</vt:lpstr>
      <vt:lpstr>Слайд 7</vt:lpstr>
      <vt:lpstr>Слайд 8</vt:lpstr>
      <vt:lpstr>Слайд 9</vt:lpstr>
      <vt:lpstr>Право громадян України на звернення до конвенційних органів з захисту прав людини.</vt:lpstr>
      <vt:lpstr>Слайд 11</vt:lpstr>
      <vt:lpstr>Слайд 12</vt:lpstr>
      <vt:lpstr>Слайд 13</vt:lpstr>
      <vt:lpstr>Слайд 14</vt:lpstr>
      <vt:lpstr>Слайд 15</vt:lpstr>
      <vt:lpstr>Роль органів ООН: Економічна і Соціальна Рада (ЕКОСОС).</vt:lpstr>
      <vt:lpstr>Слайд 17</vt:lpstr>
      <vt:lpstr>Роль Європейського суду з прав людини у міжнародному контролі за виконанням міжнародних зобов’язань.</vt:lpstr>
      <vt:lpstr>Слайд 19</vt:lpstr>
      <vt:lpstr>Процедура розгляду справ Європейським судом.</vt:lpstr>
      <vt:lpstr>Слайд 21</vt:lpstr>
      <vt:lpstr>Слайд 22</vt:lpstr>
      <vt:lpstr>Справи що не розглядає Європейський суд.</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зобов’язання України у сфері захисту прав людини та міжнародні механізми контролю за їх виконанням</dc:title>
  <cp:lastModifiedBy>Lina</cp:lastModifiedBy>
  <cp:revision>2</cp:revision>
  <dcterms:modified xsi:type="dcterms:W3CDTF">2023-08-15T20:22:59Z</dcterms:modified>
</cp:coreProperties>
</file>