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Roboto" charset="0"/>
      <p:regular r:id="rId22"/>
      <p:bold r:id="rId23"/>
      <p:italic r:id="rId24"/>
      <p:boldItalic r:id="rId25"/>
    </p:embeddedFont>
    <p:embeddedFont>
      <p:font typeface="Oswald" charset="-52"/>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002"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2a8c11c0ce_1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2a8c11c0ce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2a8c11c0ce_1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2a8c11c0ce_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2a8c11c0ce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2a8c11c0ce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2a8c11c0ce_1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2a8c11c0ce_1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2a8c11c0ce_1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2a8c11c0ce_1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2a8c11c0ce_1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2a8c11c0ce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2a8c11c0ce_1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2a8c11c0ce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2a8c11c0ce_1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2a8c11c0ce_1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2b54fd5c9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2b54fd5c9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2b54fd5c9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2b54fd5c9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2a8c11c0ce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2a8c11c0c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2a8c11c0ce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2a8c11c0ce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2a8c11c0ce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2a8c11c0ce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2a8c11c0ce_1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2a8c11c0ce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2a8c11c0ce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2a8c11c0ce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2a8c11c0ce_1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2a8c11c0ce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2a8c11c0ce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2a8c11c0ce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2a8c11c0ce_1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2a8c11c0ce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456575"/>
            <a:ext cx="8520600" cy="277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ru" sz="4180"/>
              <a:t>Тема 1</a:t>
            </a:r>
            <a:endParaRPr sz="4180"/>
          </a:p>
          <a:p>
            <a:pPr marL="0" lvl="0" indent="0" algn="ctr" rtl="0">
              <a:spcBef>
                <a:spcPts val="0"/>
              </a:spcBef>
              <a:spcAft>
                <a:spcPts val="0"/>
              </a:spcAft>
              <a:buSzPts val="990"/>
              <a:buNone/>
            </a:pPr>
            <a:r>
              <a:rPr lang="ru" sz="4180"/>
              <a:t>Міжнародні правові засади співробітництва України з суб’єктами міжнародного права.</a:t>
            </a:r>
            <a:endParaRPr sz="4180"/>
          </a:p>
        </p:txBody>
      </p:sp>
      <p:sp>
        <p:nvSpPr>
          <p:cNvPr id="55" name="Google Shape;55;p13"/>
          <p:cNvSpPr txBox="1">
            <a:spLocks noGrp="1"/>
          </p:cNvSpPr>
          <p:nvPr>
            <p:ph type="subTitle" idx="1"/>
          </p:nvPr>
        </p:nvSpPr>
        <p:spPr>
          <a:xfrm>
            <a:off x="311700" y="340717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2"/>
          <p:cNvPicPr preferRelativeResize="0"/>
          <p:nvPr/>
        </p:nvPicPr>
        <p:blipFill>
          <a:blip r:embed="rId3">
            <a:alphaModFix/>
          </a:blip>
          <a:stretch>
            <a:fillRect/>
          </a:stretch>
        </p:blipFill>
        <p:spPr>
          <a:xfrm>
            <a:off x="2423213" y="289150"/>
            <a:ext cx="6480716" cy="4565201"/>
          </a:xfrm>
          <a:prstGeom prst="rect">
            <a:avLst/>
          </a:prstGeom>
          <a:noFill/>
          <a:ln w="28575" cap="flat" cmpd="sng">
            <a:solidFill>
              <a:schemeClr val="dk1"/>
            </a:solidFill>
            <a:prstDash val="solid"/>
            <a:round/>
            <a:headEnd type="none" w="sm" len="sm"/>
            <a:tailEnd type="none" w="sm" len="sm"/>
          </a:ln>
        </p:spPr>
      </p:pic>
      <p:sp>
        <p:nvSpPr>
          <p:cNvPr id="126" name="Google Shape;126;p22"/>
          <p:cNvSpPr/>
          <p:nvPr/>
        </p:nvSpPr>
        <p:spPr>
          <a:xfrm>
            <a:off x="104750" y="1102575"/>
            <a:ext cx="2166600" cy="2734500"/>
          </a:xfrm>
          <a:prstGeom prst="roundRect">
            <a:avLst>
              <a:gd name="adj" fmla="val 16667"/>
            </a:avLst>
          </a:prstGeom>
          <a:gradFill>
            <a:gsLst>
              <a:gs pos="0">
                <a:srgbClr val="F2F2F2"/>
              </a:gs>
              <a:gs pos="100000">
                <a:srgbClr val="A6A6A6"/>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2100" b="1"/>
              <a:t>Основні принципи міжнародного права.</a:t>
            </a:r>
            <a:endParaRPr sz="2100" b="1"/>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311700" y="114250"/>
            <a:ext cx="8520600" cy="572700"/>
          </a:xfrm>
          <a:prstGeom prst="rect">
            <a:avLst/>
          </a:prstGeom>
          <a:solidFill>
            <a:schemeClr val="accent1"/>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ru"/>
              <a:t>Визнання в міжнародному праві</a:t>
            </a:r>
            <a:endParaRPr/>
          </a:p>
        </p:txBody>
      </p:sp>
      <p:pic>
        <p:nvPicPr>
          <p:cNvPr id="132" name="Google Shape;132;p23"/>
          <p:cNvPicPr preferRelativeResize="0"/>
          <p:nvPr/>
        </p:nvPicPr>
        <p:blipFill>
          <a:blip r:embed="rId3">
            <a:alphaModFix/>
          </a:blip>
          <a:stretch>
            <a:fillRect/>
          </a:stretch>
        </p:blipFill>
        <p:spPr>
          <a:xfrm>
            <a:off x="311700" y="1408375"/>
            <a:ext cx="8839201" cy="3735129"/>
          </a:xfrm>
          <a:prstGeom prst="rect">
            <a:avLst/>
          </a:prstGeom>
          <a:noFill/>
          <a:ln>
            <a:noFill/>
          </a:ln>
        </p:spPr>
      </p:pic>
      <p:sp>
        <p:nvSpPr>
          <p:cNvPr id="133" name="Google Shape;133;p23"/>
          <p:cNvSpPr txBox="1">
            <a:spLocks noGrp="1"/>
          </p:cNvSpPr>
          <p:nvPr>
            <p:ph type="title"/>
          </p:nvPr>
        </p:nvSpPr>
        <p:spPr>
          <a:xfrm>
            <a:off x="311700" y="7613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ru" dirty="0" smtClean="0"/>
              <a:t>Теорія </a:t>
            </a:r>
            <a:r>
              <a:rPr lang="ru" dirty="0"/>
              <a:t>визнання</a:t>
            </a:r>
            <a:endParaRP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4"/>
          <p:cNvPicPr preferRelativeResize="0"/>
          <p:nvPr/>
        </p:nvPicPr>
        <p:blipFill>
          <a:blip r:embed="rId3">
            <a:alphaModFix/>
          </a:blip>
          <a:stretch>
            <a:fillRect/>
          </a:stretch>
        </p:blipFill>
        <p:spPr>
          <a:xfrm>
            <a:off x="663075" y="868500"/>
            <a:ext cx="7599000" cy="3961800"/>
          </a:xfrm>
          <a:prstGeom prst="roundRect">
            <a:avLst>
              <a:gd name="adj" fmla="val 16667"/>
            </a:avLst>
          </a:prstGeom>
          <a:noFill/>
          <a:ln w="38100" cap="flat" cmpd="sng">
            <a:solidFill>
              <a:schemeClr val="dk1"/>
            </a:solidFill>
            <a:prstDash val="solid"/>
            <a:round/>
            <a:headEnd type="none" w="sm" len="sm"/>
            <a:tailEnd type="none" w="sm" len="sm"/>
          </a:ln>
        </p:spPr>
      </p:pic>
      <p:sp>
        <p:nvSpPr>
          <p:cNvPr id="139" name="Google Shape;139;p24"/>
          <p:cNvSpPr/>
          <p:nvPr/>
        </p:nvSpPr>
        <p:spPr>
          <a:xfrm>
            <a:off x="2965875" y="126800"/>
            <a:ext cx="3159000" cy="5622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2100" b="1" dirty="0"/>
              <a:t>Вид </a:t>
            </a:r>
            <a:r>
              <a:rPr lang="ru" sz="2100" b="1" dirty="0" smtClean="0"/>
              <a:t>визнання </a:t>
            </a:r>
            <a:endParaRPr sz="21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2727900" y="411950"/>
            <a:ext cx="3688200" cy="572700"/>
          </a:xfrm>
          <a:prstGeom prst="rect">
            <a:avLst/>
          </a:prstGeom>
          <a:solidFill>
            <a:schemeClr val="accent1"/>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ru" b="1" dirty="0">
                <a:solidFill>
                  <a:schemeClr val="lt1"/>
                </a:solidFill>
              </a:rPr>
              <a:t>Спосіб </a:t>
            </a:r>
            <a:r>
              <a:rPr lang="ru" b="1" dirty="0" smtClean="0">
                <a:solidFill>
                  <a:schemeClr val="lt1"/>
                </a:solidFill>
              </a:rPr>
              <a:t>визнання</a:t>
            </a:r>
            <a:r>
              <a:rPr lang="ru" dirty="0" smtClean="0">
                <a:solidFill>
                  <a:schemeClr val="lt1"/>
                </a:solidFill>
              </a:rPr>
              <a:t> </a:t>
            </a:r>
            <a:endParaRPr dirty="0">
              <a:solidFill>
                <a:schemeClr val="lt1"/>
              </a:solidFill>
            </a:endParaRPr>
          </a:p>
        </p:txBody>
      </p:sp>
      <p:pic>
        <p:nvPicPr>
          <p:cNvPr id="145" name="Google Shape;145;p25"/>
          <p:cNvPicPr preferRelativeResize="0"/>
          <p:nvPr/>
        </p:nvPicPr>
        <p:blipFill>
          <a:blip r:embed="rId3">
            <a:alphaModFix/>
          </a:blip>
          <a:stretch>
            <a:fillRect/>
          </a:stretch>
        </p:blipFill>
        <p:spPr>
          <a:xfrm>
            <a:off x="232050" y="1434750"/>
            <a:ext cx="8679899" cy="3154723"/>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p:nvPr/>
        </p:nvSpPr>
        <p:spPr>
          <a:xfrm>
            <a:off x="2883238" y="192950"/>
            <a:ext cx="3192000" cy="810300"/>
          </a:xfrm>
          <a:prstGeom prst="roundRect">
            <a:avLst>
              <a:gd name="adj" fmla="val 16667"/>
            </a:avLst>
          </a:prstGeom>
          <a:solidFill>
            <a:srgbClr val="00968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2200" b="1"/>
              <a:t>Форма визнання</a:t>
            </a:r>
            <a:endParaRPr sz="2200" b="1"/>
          </a:p>
        </p:txBody>
      </p:sp>
      <p:pic>
        <p:nvPicPr>
          <p:cNvPr id="151" name="Google Shape;151;p26"/>
          <p:cNvPicPr preferRelativeResize="0"/>
          <p:nvPr/>
        </p:nvPicPr>
        <p:blipFill>
          <a:blip r:embed="rId3">
            <a:alphaModFix/>
          </a:blip>
          <a:stretch>
            <a:fillRect/>
          </a:stretch>
        </p:blipFill>
        <p:spPr>
          <a:xfrm>
            <a:off x="567300" y="1172200"/>
            <a:ext cx="8009383" cy="36866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ru"/>
              <a:t>Визнання в міжнародному праві.</a:t>
            </a:r>
            <a:endParaRPr/>
          </a:p>
        </p:txBody>
      </p:sp>
      <p:sp>
        <p:nvSpPr>
          <p:cNvPr id="157" name="Google Shape;157;p27"/>
          <p:cNvSpPr/>
          <p:nvPr/>
        </p:nvSpPr>
        <p:spPr>
          <a:xfrm>
            <a:off x="683600" y="1152200"/>
            <a:ext cx="7442400" cy="10584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1600" b="1">
                <a:solidFill>
                  <a:schemeClr val="lt1"/>
                </a:solidFill>
                <a:latin typeface="Roboto"/>
                <a:ea typeface="Roboto"/>
                <a:cs typeface="Roboto"/>
                <a:sym typeface="Roboto"/>
              </a:rPr>
              <a:t>Визнання - це акт, який підтверджує статус держави як суб'єкта міжнародного права і засвідчує її право на входження до міжнародного співтовариства.</a:t>
            </a:r>
            <a:endParaRPr sz="1800" b="1">
              <a:solidFill>
                <a:schemeClr val="lt1"/>
              </a:solidFill>
            </a:endParaRPr>
          </a:p>
        </p:txBody>
      </p:sp>
      <p:sp>
        <p:nvSpPr>
          <p:cNvPr id="158" name="Google Shape;158;p27"/>
          <p:cNvSpPr/>
          <p:nvPr/>
        </p:nvSpPr>
        <p:spPr>
          <a:xfrm>
            <a:off x="683600" y="2345075"/>
            <a:ext cx="7442400" cy="1221900"/>
          </a:xfrm>
          <a:prstGeom prst="roundRect">
            <a:avLst>
              <a:gd name="adj" fmla="val 16667"/>
            </a:avLst>
          </a:prstGeom>
          <a:solidFill>
            <a:srgbClr val="DEDE1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1500" b="1">
                <a:solidFill>
                  <a:schemeClr val="lt1"/>
                </a:solidFill>
                <a:latin typeface="Roboto"/>
                <a:ea typeface="Roboto"/>
                <a:cs typeface="Roboto"/>
                <a:sym typeface="Roboto"/>
              </a:rPr>
              <a:t>Для визнання держави як суб'єкта міжнародного права необхідно, щоб інші держави визнали її як таку. Визнання може бути як формальним, коли існує офіційний акт визнання держави, такий як повідомлення, дипломатична нота або акт прийняття до ООН, так і неформальним, коли існує фактична підтримка від інших держав.</a:t>
            </a:r>
            <a:endParaRPr sz="2100" b="1">
              <a:solidFill>
                <a:schemeClr val="lt1"/>
              </a:solidFill>
            </a:endParaRPr>
          </a:p>
        </p:txBody>
      </p:sp>
      <p:sp>
        <p:nvSpPr>
          <p:cNvPr id="159" name="Google Shape;159;p27"/>
          <p:cNvSpPr/>
          <p:nvPr/>
        </p:nvSpPr>
        <p:spPr>
          <a:xfrm>
            <a:off x="683600" y="3701450"/>
            <a:ext cx="7442400" cy="13428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1600" b="1">
                <a:solidFill>
                  <a:schemeClr val="lt1"/>
                </a:solidFill>
                <a:latin typeface="Roboto"/>
                <a:ea typeface="Roboto"/>
                <a:cs typeface="Roboto"/>
                <a:sym typeface="Roboto"/>
              </a:rPr>
              <a:t>Визнання також може бути умовним або безумовним. Умовне визнання передбачає наявність певних умов, які повинна виконати держава, наприклад, припинення окупації території іншої держави. Безумовне визнання передбачає визнання держави як суб'єкта міжнародного права без будь-яких умов.</a:t>
            </a:r>
            <a:endParaRPr sz="2500" b="1">
              <a:solidFill>
                <a:schemeClr val="lt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164" name="Google Shape;164;p28"/>
          <p:cNvSpPr/>
          <p:nvPr/>
        </p:nvSpPr>
        <p:spPr>
          <a:xfrm>
            <a:off x="2736275" y="143325"/>
            <a:ext cx="4629000" cy="645000"/>
          </a:xfrm>
          <a:prstGeom prst="roundRect">
            <a:avLst>
              <a:gd name="adj" fmla="val 16667"/>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1900" b="1"/>
              <a:t>Види правонаступництва держав</a:t>
            </a:r>
            <a:endParaRPr sz="1900" b="1"/>
          </a:p>
        </p:txBody>
      </p:sp>
      <p:sp>
        <p:nvSpPr>
          <p:cNvPr id="165" name="Google Shape;165;p28"/>
          <p:cNvSpPr/>
          <p:nvPr/>
        </p:nvSpPr>
        <p:spPr>
          <a:xfrm>
            <a:off x="1297500" y="967500"/>
            <a:ext cx="3274500" cy="3360000"/>
          </a:xfrm>
          <a:prstGeom prst="roundRect">
            <a:avLst>
              <a:gd name="adj" fmla="val 16667"/>
            </a:avLst>
          </a:prstGeom>
          <a:solidFill>
            <a:srgbClr val="DEDE10"/>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ru" sz="1500" b="1"/>
              <a:t>За суб’єктами </a:t>
            </a:r>
            <a:endParaRPr sz="1500" b="1"/>
          </a:p>
          <a:p>
            <a:pPr marL="0" lvl="0" indent="0" algn="l" rtl="0">
              <a:lnSpc>
                <a:spcPct val="115000"/>
              </a:lnSpc>
              <a:spcBef>
                <a:spcPts val="0"/>
              </a:spcBef>
              <a:spcAft>
                <a:spcPts val="0"/>
              </a:spcAft>
              <a:buNone/>
            </a:pPr>
            <a:r>
              <a:rPr lang="ru" sz="1500" b="1"/>
              <a:t>• утворення нової незалежної держави </a:t>
            </a:r>
            <a:endParaRPr sz="1500" b="1"/>
          </a:p>
          <a:p>
            <a:pPr marL="0" lvl="0" indent="0" algn="l" rtl="0">
              <a:lnSpc>
                <a:spcPct val="115000"/>
              </a:lnSpc>
              <a:spcBef>
                <a:spcPts val="0"/>
              </a:spcBef>
              <a:spcAft>
                <a:spcPts val="0"/>
              </a:spcAft>
              <a:buNone/>
            </a:pPr>
            <a:r>
              <a:rPr lang="ru" sz="1500" b="1"/>
              <a:t>• держави, утвореної в результаті об’єднання </a:t>
            </a:r>
            <a:endParaRPr sz="1500" b="1"/>
          </a:p>
          <a:p>
            <a:pPr marL="0" lvl="0" indent="0" algn="l" rtl="0">
              <a:lnSpc>
                <a:spcPct val="115000"/>
              </a:lnSpc>
              <a:spcBef>
                <a:spcPts val="0"/>
              </a:spcBef>
              <a:spcAft>
                <a:spcPts val="0"/>
              </a:spcAft>
              <a:buNone/>
            </a:pPr>
            <a:r>
              <a:rPr lang="ru" sz="1500" b="1"/>
              <a:t>• держави, утвореної в результаті поділу держави </a:t>
            </a:r>
            <a:endParaRPr sz="1500" b="1"/>
          </a:p>
          <a:p>
            <a:pPr marL="0" lvl="0" indent="0" algn="l" rtl="0">
              <a:lnSpc>
                <a:spcPct val="115000"/>
              </a:lnSpc>
              <a:spcBef>
                <a:spcPts val="0"/>
              </a:spcBef>
              <a:spcAft>
                <a:spcPts val="0"/>
              </a:spcAft>
              <a:buNone/>
            </a:pPr>
            <a:r>
              <a:rPr lang="ru" sz="1500" b="1"/>
              <a:t>• частини території, переданої однією державою іншій </a:t>
            </a:r>
            <a:endParaRPr sz="1500" b="1"/>
          </a:p>
          <a:p>
            <a:pPr marL="0" lvl="0" indent="0" algn="l" rtl="0">
              <a:lnSpc>
                <a:spcPct val="115000"/>
              </a:lnSpc>
              <a:spcBef>
                <a:spcPts val="0"/>
              </a:spcBef>
              <a:spcAft>
                <a:spcPts val="0"/>
              </a:spcAft>
              <a:buNone/>
            </a:pPr>
            <a:r>
              <a:rPr lang="ru" sz="1500" b="1"/>
              <a:t>• частини території, відокремленої від держави</a:t>
            </a:r>
            <a:endParaRPr sz="1500" b="1"/>
          </a:p>
        </p:txBody>
      </p:sp>
      <p:sp>
        <p:nvSpPr>
          <p:cNvPr id="166" name="Google Shape;166;p28"/>
          <p:cNvSpPr/>
          <p:nvPr/>
        </p:nvSpPr>
        <p:spPr>
          <a:xfrm>
            <a:off x="5082900" y="1268050"/>
            <a:ext cx="3274500" cy="3208500"/>
          </a:xfrm>
          <a:prstGeom prst="roundRect">
            <a:avLst>
              <a:gd name="adj" fmla="val 16667"/>
            </a:avLst>
          </a:prstGeom>
          <a:solidFill>
            <a:srgbClr val="089EF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ru" b="1"/>
              <a:t>З</a:t>
            </a:r>
            <a:r>
              <a:rPr lang="ru" sz="1500" b="1"/>
              <a:t>а об’єктами</a:t>
            </a:r>
            <a:endParaRPr sz="1500" b="1"/>
          </a:p>
          <a:p>
            <a:pPr marL="0" lvl="0" indent="0" algn="l" rtl="0">
              <a:lnSpc>
                <a:spcPct val="115000"/>
              </a:lnSpc>
              <a:spcBef>
                <a:spcPts val="0"/>
              </a:spcBef>
              <a:spcAft>
                <a:spcPts val="0"/>
              </a:spcAft>
              <a:buNone/>
            </a:pPr>
            <a:r>
              <a:rPr lang="ru" sz="1500" b="1"/>
              <a:t>державної території </a:t>
            </a:r>
            <a:endParaRPr sz="1500" b="1"/>
          </a:p>
          <a:p>
            <a:pPr marL="0" lvl="0" indent="0" algn="l" rtl="0">
              <a:lnSpc>
                <a:spcPct val="115000"/>
              </a:lnSpc>
              <a:spcBef>
                <a:spcPts val="0"/>
              </a:spcBef>
              <a:spcAft>
                <a:spcPts val="0"/>
              </a:spcAft>
              <a:buNone/>
            </a:pPr>
            <a:r>
              <a:rPr lang="ru" sz="1500" b="1"/>
              <a:t>• населення держави </a:t>
            </a:r>
            <a:endParaRPr sz="1500" b="1"/>
          </a:p>
          <a:p>
            <a:pPr marL="0" lvl="0" indent="0" algn="l" rtl="0">
              <a:lnSpc>
                <a:spcPct val="115000"/>
              </a:lnSpc>
              <a:spcBef>
                <a:spcPts val="0"/>
              </a:spcBef>
              <a:spcAft>
                <a:spcPts val="0"/>
              </a:spcAft>
              <a:buNone/>
            </a:pPr>
            <a:r>
              <a:rPr lang="ru" sz="1500" b="1"/>
              <a:t>• кордонів держави</a:t>
            </a:r>
            <a:endParaRPr sz="1500" b="1"/>
          </a:p>
          <a:p>
            <a:pPr marL="0" lvl="0" indent="0" algn="l" rtl="0">
              <a:lnSpc>
                <a:spcPct val="115000"/>
              </a:lnSpc>
              <a:spcBef>
                <a:spcPts val="0"/>
              </a:spcBef>
              <a:spcAft>
                <a:spcPts val="0"/>
              </a:spcAft>
              <a:buNone/>
            </a:pPr>
            <a:r>
              <a:rPr lang="ru" sz="1500" b="1"/>
              <a:t>• міжнародних договорів та інших нормативних актів </a:t>
            </a:r>
            <a:endParaRPr sz="1500" b="1"/>
          </a:p>
          <a:p>
            <a:pPr marL="0" lvl="0" indent="0" algn="l" rtl="0">
              <a:lnSpc>
                <a:spcPct val="115000"/>
              </a:lnSpc>
              <a:spcBef>
                <a:spcPts val="0"/>
              </a:spcBef>
              <a:spcAft>
                <a:spcPts val="0"/>
              </a:spcAft>
              <a:buNone/>
            </a:pPr>
            <a:r>
              <a:rPr lang="ru" sz="1500" b="1"/>
              <a:t>• державної власності </a:t>
            </a:r>
            <a:endParaRPr sz="1500" b="1"/>
          </a:p>
          <a:p>
            <a:pPr marL="0" lvl="0" indent="0" algn="l" rtl="0">
              <a:lnSpc>
                <a:spcPct val="115000"/>
              </a:lnSpc>
              <a:spcBef>
                <a:spcPts val="0"/>
              </a:spcBef>
              <a:spcAft>
                <a:spcPts val="0"/>
              </a:spcAft>
              <a:buNone/>
            </a:pPr>
            <a:r>
              <a:rPr lang="ru" sz="1500" b="1"/>
              <a:t>• державних боргів </a:t>
            </a:r>
            <a:endParaRPr sz="1500" b="1"/>
          </a:p>
          <a:p>
            <a:pPr marL="0" lvl="0" indent="0" algn="l" rtl="0">
              <a:lnSpc>
                <a:spcPct val="115000"/>
              </a:lnSpc>
              <a:spcBef>
                <a:spcPts val="0"/>
              </a:spcBef>
              <a:spcAft>
                <a:spcPts val="0"/>
              </a:spcAft>
              <a:buNone/>
            </a:pPr>
            <a:r>
              <a:rPr lang="ru" sz="1500" b="1"/>
              <a:t>• державних архівів </a:t>
            </a:r>
            <a:endParaRPr sz="1500" b="1"/>
          </a:p>
          <a:p>
            <a:pPr marL="0" lvl="0" indent="0" algn="l" rtl="0">
              <a:lnSpc>
                <a:spcPct val="115000"/>
              </a:lnSpc>
              <a:spcBef>
                <a:spcPts val="0"/>
              </a:spcBef>
              <a:spcAft>
                <a:spcPts val="0"/>
              </a:spcAft>
              <a:buNone/>
            </a:pPr>
            <a:r>
              <a:rPr lang="ru" sz="1500" b="1"/>
              <a:t>• членства в міжнародних організаціях і органах</a:t>
            </a:r>
            <a:endParaRPr sz="1500" b="1"/>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p:cNvGrpSpPr/>
        <p:nvPr/>
      </p:nvGrpSpPr>
      <p:grpSpPr>
        <a:xfrm>
          <a:off x="0" y="0"/>
          <a:ext cx="0" cy="0"/>
          <a:chOff x="0" y="0"/>
          <a:chExt cx="0" cy="0"/>
        </a:xfrm>
      </p:grpSpPr>
      <p:sp>
        <p:nvSpPr>
          <p:cNvPr id="171" name="Google Shape;171;p29"/>
          <p:cNvSpPr/>
          <p:nvPr/>
        </p:nvSpPr>
        <p:spPr>
          <a:xfrm>
            <a:off x="617450" y="2706825"/>
            <a:ext cx="2282400" cy="2436900"/>
          </a:xfrm>
          <a:prstGeom prst="round2SameRect">
            <a:avLst>
              <a:gd name="adj1" fmla="val 16667"/>
              <a:gd name="adj2" fmla="val 0"/>
            </a:avLst>
          </a:prstGeom>
          <a:solidFill>
            <a:srgbClr val="089EF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2000" b="1"/>
              <a:t>За строком дії: </a:t>
            </a:r>
            <a:endParaRPr sz="2000" b="1"/>
          </a:p>
          <a:p>
            <a:pPr marL="0" lvl="0" indent="0" algn="l" rtl="0">
              <a:spcBef>
                <a:spcPts val="0"/>
              </a:spcBef>
              <a:spcAft>
                <a:spcPts val="0"/>
              </a:spcAft>
              <a:buNone/>
            </a:pPr>
            <a:r>
              <a:rPr lang="ru" sz="2000" b="1"/>
              <a:t>• постійне </a:t>
            </a:r>
            <a:endParaRPr sz="2000" b="1"/>
          </a:p>
          <a:p>
            <a:pPr marL="0" lvl="0" indent="0" algn="l" rtl="0">
              <a:spcBef>
                <a:spcPts val="0"/>
              </a:spcBef>
              <a:spcAft>
                <a:spcPts val="0"/>
              </a:spcAft>
              <a:buNone/>
            </a:pPr>
            <a:r>
              <a:rPr lang="ru" sz="2000" b="1"/>
              <a:t>• тимчасове</a:t>
            </a:r>
            <a:endParaRPr sz="600" b="1"/>
          </a:p>
        </p:txBody>
      </p:sp>
      <p:sp>
        <p:nvSpPr>
          <p:cNvPr id="172" name="Google Shape;172;p29"/>
          <p:cNvSpPr/>
          <p:nvPr/>
        </p:nvSpPr>
        <p:spPr>
          <a:xfrm>
            <a:off x="3194462" y="308700"/>
            <a:ext cx="2755076" cy="4834800"/>
          </a:xfrm>
          <a:prstGeom prst="round2SameRect">
            <a:avLst>
              <a:gd name="adj1" fmla="val 16667"/>
              <a:gd name="adj2" fmla="val 0"/>
            </a:avLst>
          </a:prstGeom>
          <a:solidFill>
            <a:srgbClr val="DEDE1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1700" b="1"/>
              <a:t>За способом входження в правонаступництво:</a:t>
            </a:r>
            <a:endParaRPr sz="1700" b="1"/>
          </a:p>
          <a:p>
            <a:pPr marL="0" lvl="0" indent="0" algn="l" rtl="0">
              <a:spcBef>
                <a:spcPts val="0"/>
              </a:spcBef>
              <a:spcAft>
                <a:spcPts val="0"/>
              </a:spcAft>
              <a:buNone/>
            </a:pPr>
            <a:endParaRPr sz="1500" b="1"/>
          </a:p>
          <a:p>
            <a:pPr marL="0" lvl="0" indent="0" algn="l" rtl="0">
              <a:spcBef>
                <a:spcPts val="0"/>
              </a:spcBef>
              <a:spcAft>
                <a:spcPts val="0"/>
              </a:spcAft>
              <a:buNone/>
            </a:pPr>
            <a:r>
              <a:rPr lang="ru" sz="1500" b="1"/>
              <a:t>• за повідомленнями про правонаступництво </a:t>
            </a:r>
            <a:endParaRPr sz="1500" b="1"/>
          </a:p>
          <a:p>
            <a:pPr marL="0" lvl="0" indent="0" algn="l" rtl="0">
              <a:spcBef>
                <a:spcPts val="0"/>
              </a:spcBef>
              <a:spcAft>
                <a:spcPts val="0"/>
              </a:spcAft>
              <a:buNone/>
            </a:pPr>
            <a:r>
              <a:rPr lang="ru" sz="1500" b="1"/>
              <a:t>• за умовою ратифікації, прийняття або затвердження </a:t>
            </a:r>
            <a:endParaRPr sz="1500" b="1"/>
          </a:p>
          <a:p>
            <a:pPr marL="0" lvl="0" indent="0" algn="l" rtl="0">
              <a:spcBef>
                <a:spcPts val="0"/>
              </a:spcBef>
              <a:spcAft>
                <a:spcPts val="0"/>
              </a:spcAft>
              <a:buNone/>
            </a:pPr>
            <a:r>
              <a:rPr lang="ru" sz="1500" b="1"/>
              <a:t>• насильне (в результаті революції або національновизвольної боротьби) </a:t>
            </a:r>
            <a:endParaRPr sz="1500" b="1"/>
          </a:p>
          <a:p>
            <a:pPr marL="0" lvl="0" indent="0" algn="l" rtl="0">
              <a:spcBef>
                <a:spcPts val="0"/>
              </a:spcBef>
              <a:spcAft>
                <a:spcPts val="0"/>
              </a:spcAft>
              <a:buNone/>
            </a:pPr>
            <a:r>
              <a:rPr lang="ru" sz="1500" b="1"/>
              <a:t>• добровільне (на основі договору)</a:t>
            </a:r>
            <a:endParaRPr sz="1500" b="1"/>
          </a:p>
        </p:txBody>
      </p:sp>
      <p:sp>
        <p:nvSpPr>
          <p:cNvPr id="173" name="Google Shape;173;p29"/>
          <p:cNvSpPr/>
          <p:nvPr/>
        </p:nvSpPr>
        <p:spPr>
          <a:xfrm>
            <a:off x="6273800" y="1102575"/>
            <a:ext cx="2282400" cy="4041000"/>
          </a:xfrm>
          <a:prstGeom prst="round2SameRect">
            <a:avLst>
              <a:gd name="adj1" fmla="val 16667"/>
              <a:gd name="adj2" fmla="val 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1700" b="1"/>
              <a:t>За обсягом прав і обов’язків:</a:t>
            </a:r>
            <a:endParaRPr sz="1700" b="1"/>
          </a:p>
          <a:p>
            <a:pPr marL="0" lvl="0" indent="0" algn="l" rtl="0">
              <a:spcBef>
                <a:spcPts val="0"/>
              </a:spcBef>
              <a:spcAft>
                <a:spcPts val="0"/>
              </a:spcAft>
              <a:buNone/>
            </a:pPr>
            <a:r>
              <a:rPr lang="ru" sz="1700" b="1"/>
              <a:t>• у повному обсязі </a:t>
            </a:r>
            <a:endParaRPr sz="1700" b="1"/>
          </a:p>
          <a:p>
            <a:pPr marL="0" lvl="0" indent="0" algn="l" rtl="0">
              <a:spcBef>
                <a:spcPts val="0"/>
              </a:spcBef>
              <a:spcAft>
                <a:spcPts val="0"/>
              </a:spcAft>
              <a:buNone/>
            </a:pPr>
            <a:r>
              <a:rPr lang="ru" sz="1700" b="1"/>
              <a:t>• часткове</a:t>
            </a:r>
            <a:endParaRPr sz="1700" b="1"/>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a:spLocks noGrp="1"/>
          </p:cNvSpPr>
          <p:nvPr>
            <p:ph type="title"/>
          </p:nvPr>
        </p:nvSpPr>
        <p:spPr>
          <a:xfrm>
            <a:off x="3147850" y="147350"/>
            <a:ext cx="31587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ru" b="1"/>
              <a:t>Висновоки</a:t>
            </a:r>
            <a:endParaRPr b="1"/>
          </a:p>
        </p:txBody>
      </p:sp>
      <p:sp>
        <p:nvSpPr>
          <p:cNvPr id="179" name="Google Shape;179;p30"/>
          <p:cNvSpPr/>
          <p:nvPr/>
        </p:nvSpPr>
        <p:spPr>
          <a:xfrm>
            <a:off x="212450" y="1380950"/>
            <a:ext cx="3059700" cy="3340800"/>
          </a:xfrm>
          <a:prstGeom prst="round1Rect">
            <a:avLst>
              <a:gd name="adj" fmla="val 25144"/>
            </a:avLst>
          </a:prstGeom>
          <a:gradFill>
            <a:gsLst>
              <a:gs pos="0">
                <a:srgbClr val="FFC002"/>
              </a:gs>
              <a:gs pos="100000">
                <a:srgbClr val="795B04"/>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1600" b="1">
                <a:solidFill>
                  <a:schemeClr val="lt1"/>
                </a:solidFill>
                <a:latin typeface="Roboto"/>
                <a:ea typeface="Roboto"/>
                <a:cs typeface="Roboto"/>
                <a:sym typeface="Roboto"/>
              </a:rPr>
              <a:t>По-перше, міжнародне право є системою правових норм, які визнаються державами як обов'язкові для своїх відносин із іншими державами. Воно забезпечує регулювання взаємодії держав, а також займається регулюванням відносин між державами та міжнародними організаціями.</a:t>
            </a:r>
            <a:endParaRPr sz="1800" b="1">
              <a:solidFill>
                <a:schemeClr val="lt1"/>
              </a:solidFill>
            </a:endParaRPr>
          </a:p>
        </p:txBody>
      </p:sp>
      <p:sp>
        <p:nvSpPr>
          <p:cNvPr id="180" name="Google Shape;180;p30"/>
          <p:cNvSpPr/>
          <p:nvPr/>
        </p:nvSpPr>
        <p:spPr>
          <a:xfrm>
            <a:off x="3043800" y="901300"/>
            <a:ext cx="3704700" cy="3539400"/>
          </a:xfrm>
          <a:prstGeom prst="bevel">
            <a:avLst>
              <a:gd name="adj" fmla="val 8080"/>
            </a:avLst>
          </a:prstGeom>
          <a:gradFill>
            <a:gsLst>
              <a:gs pos="0">
                <a:srgbClr val="FFFFFF"/>
              </a:gs>
              <a:gs pos="100000">
                <a:srgbClr val="BEBEBE"/>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1600" b="1">
                <a:solidFill>
                  <a:schemeClr val="lt1"/>
                </a:solidFill>
                <a:latin typeface="Roboto"/>
                <a:ea typeface="Roboto"/>
                <a:cs typeface="Roboto"/>
                <a:sym typeface="Roboto"/>
              </a:rPr>
              <a:t>По-друге, основними джерелами міжнародного права є міжнародні договори, звичаєве право, загальні принципи права, а також судова практика та доктрина. Кожне з цих джерел відіграє важливу роль у визначенні правових норм та регулюванні міжнародних відносин.</a:t>
            </a:r>
            <a:endParaRPr sz="1800" b="1">
              <a:solidFill>
                <a:schemeClr val="lt1"/>
              </a:solidFill>
            </a:endParaRPr>
          </a:p>
        </p:txBody>
      </p:sp>
      <p:sp>
        <p:nvSpPr>
          <p:cNvPr id="181" name="Google Shape;181;p30"/>
          <p:cNvSpPr/>
          <p:nvPr/>
        </p:nvSpPr>
        <p:spPr>
          <a:xfrm>
            <a:off x="6748500" y="968150"/>
            <a:ext cx="2138100" cy="3938400"/>
          </a:xfrm>
          <a:prstGeom prst="roundRect">
            <a:avLst>
              <a:gd name="adj" fmla="val 16667"/>
            </a:avLst>
          </a:prstGeom>
          <a:solidFill>
            <a:schemeClr val="accent4"/>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1500" b="1">
                <a:solidFill>
                  <a:schemeClr val="lt1"/>
                </a:solidFill>
                <a:latin typeface="Roboto"/>
                <a:ea typeface="Roboto"/>
                <a:cs typeface="Roboto"/>
                <a:sym typeface="Roboto"/>
              </a:rPr>
              <a:t>По-третє, існує система міжнародних судів та трибуналів, які займаються вирішенням конфліктів та спорів між державами. Ці органи відіграють важливу роль у розвитку міжнародного права та роз'ясненні правових норм.</a:t>
            </a:r>
            <a:endParaRPr sz="1700" b="1">
              <a:solidFill>
                <a:schemeClr val="lt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p:nvPr/>
        </p:nvSpPr>
        <p:spPr>
          <a:xfrm>
            <a:off x="222325" y="490650"/>
            <a:ext cx="4480200" cy="2296200"/>
          </a:xfrm>
          <a:prstGeom prst="roundRect">
            <a:avLst>
              <a:gd name="adj" fmla="val 16667"/>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ru" sz="1600" b="1">
                <a:solidFill>
                  <a:schemeClr val="lt1"/>
                </a:solidFill>
                <a:latin typeface="Roboto"/>
                <a:ea typeface="Roboto"/>
                <a:cs typeface="Roboto"/>
                <a:sym typeface="Roboto"/>
              </a:rPr>
              <a:t>По-четверте, міжнародне право забезпечує захист прав людини та розвиток гуманітарного права. Ці питання стали надзвичайно важливими у світі сьогодення, тому що вони стосуються міжнародної безпеки та стабільності.</a:t>
            </a:r>
            <a:endParaRPr sz="1800" b="1">
              <a:solidFill>
                <a:schemeClr val="lt1"/>
              </a:solidFill>
            </a:endParaRPr>
          </a:p>
        </p:txBody>
      </p:sp>
      <p:sp>
        <p:nvSpPr>
          <p:cNvPr id="187" name="Google Shape;187;p31"/>
          <p:cNvSpPr/>
          <p:nvPr/>
        </p:nvSpPr>
        <p:spPr>
          <a:xfrm>
            <a:off x="900425" y="2571750"/>
            <a:ext cx="4452600" cy="2296200"/>
          </a:xfrm>
          <a:prstGeom prst="roundRect">
            <a:avLst>
              <a:gd name="adj" fmla="val 16667"/>
            </a:avLst>
          </a:prstGeom>
          <a:solidFill>
            <a:srgbClr val="089EF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1600" b="1">
                <a:solidFill>
                  <a:schemeClr val="lt1"/>
                </a:solidFill>
                <a:latin typeface="Roboto"/>
                <a:ea typeface="Roboto"/>
                <a:cs typeface="Roboto"/>
                <a:sym typeface="Roboto"/>
              </a:rPr>
              <a:t>У загальному, міжнародне право грає ключову роль у розвитку міжнародної співпраці та забезпеченні світового порядку. Воно забезпечує стабільність та безпеку міжнародного співтовариства, а також забезпечує захист прав людини та гуманітарних принципів.</a:t>
            </a:r>
            <a:endParaRPr sz="1800" b="1">
              <a:solidFill>
                <a:schemeClr val="lt1"/>
              </a:solidFill>
            </a:endParaRPr>
          </a:p>
        </p:txBody>
      </p:sp>
      <p:pic>
        <p:nvPicPr>
          <p:cNvPr id="188" name="Google Shape;188;p31"/>
          <p:cNvPicPr preferRelativeResize="0"/>
          <p:nvPr/>
        </p:nvPicPr>
        <p:blipFill>
          <a:blip r:embed="rId3">
            <a:alphaModFix/>
          </a:blip>
          <a:stretch>
            <a:fillRect/>
          </a:stretch>
        </p:blipFill>
        <p:spPr>
          <a:xfrm>
            <a:off x="5435575" y="875100"/>
            <a:ext cx="3393300" cy="3393300"/>
          </a:xfrm>
          <a:prstGeom prst="ellipse">
            <a:avLst/>
          </a:prstGeom>
          <a:noFill/>
          <a:ln w="2857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623325" y="300538"/>
            <a:ext cx="1869000" cy="572700"/>
          </a:xfrm>
          <a:prstGeom prst="rect">
            <a:avLst/>
          </a:prstGeom>
          <a:solidFill>
            <a:srgbClr val="CC4125"/>
          </a:solidFill>
          <a:ln w="19050" cap="flat" cmpd="sng">
            <a:solidFill>
              <a:schemeClr val="dk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ru"/>
              <a:t>План</a:t>
            </a:r>
            <a:endParaRPr/>
          </a:p>
        </p:txBody>
      </p:sp>
      <p:sp>
        <p:nvSpPr>
          <p:cNvPr id="61" name="Google Shape;61;p14"/>
          <p:cNvSpPr/>
          <p:nvPr/>
        </p:nvSpPr>
        <p:spPr>
          <a:xfrm>
            <a:off x="459300" y="2025738"/>
            <a:ext cx="8225400" cy="5727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2100" b="1" dirty="0">
                <a:solidFill>
                  <a:schemeClr val="lt1"/>
                </a:solidFill>
              </a:rPr>
              <a:t>С</a:t>
            </a:r>
            <a:r>
              <a:rPr lang="ru" sz="2100" b="1" dirty="0" smtClean="0">
                <a:solidFill>
                  <a:schemeClr val="lt1"/>
                </a:solidFill>
              </a:rPr>
              <a:t>уб’єкти </a:t>
            </a:r>
            <a:r>
              <a:rPr lang="ru" sz="2100" b="1" dirty="0">
                <a:solidFill>
                  <a:schemeClr val="lt1"/>
                </a:solidFill>
              </a:rPr>
              <a:t>та їх види у міжнародному праві</a:t>
            </a:r>
            <a:endParaRPr sz="1600" b="1" dirty="0">
              <a:solidFill>
                <a:schemeClr val="lt1"/>
              </a:solidFill>
            </a:endParaRPr>
          </a:p>
        </p:txBody>
      </p:sp>
      <p:sp>
        <p:nvSpPr>
          <p:cNvPr id="62" name="Google Shape;62;p14"/>
          <p:cNvSpPr/>
          <p:nvPr/>
        </p:nvSpPr>
        <p:spPr>
          <a:xfrm>
            <a:off x="445125" y="2773913"/>
            <a:ext cx="8225400" cy="5727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2100" b="1">
                <a:solidFill>
                  <a:schemeClr val="lt1"/>
                </a:solidFill>
                <a:latin typeface="Roboto"/>
                <a:ea typeface="Roboto"/>
                <a:cs typeface="Roboto"/>
                <a:sym typeface="Roboto"/>
              </a:rPr>
              <a:t>Основні принципи міжнародного права</a:t>
            </a:r>
            <a:endParaRPr sz="3200" b="1">
              <a:solidFill>
                <a:schemeClr val="lt1"/>
              </a:solidFill>
            </a:endParaRPr>
          </a:p>
        </p:txBody>
      </p:sp>
      <p:sp>
        <p:nvSpPr>
          <p:cNvPr id="63" name="Google Shape;63;p14"/>
          <p:cNvSpPr/>
          <p:nvPr/>
        </p:nvSpPr>
        <p:spPr>
          <a:xfrm>
            <a:off x="473475" y="1277563"/>
            <a:ext cx="8225400" cy="5727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1600" b="1">
                <a:solidFill>
                  <a:schemeClr val="lt1"/>
                </a:solidFill>
                <a:latin typeface="Roboto"/>
                <a:ea typeface="Roboto"/>
                <a:cs typeface="Roboto"/>
                <a:sym typeface="Roboto"/>
              </a:rPr>
              <a:t>Як Конвенція про захист прав людини і основоположних свобод 1950 р. та практика Європейського суду з прав людини впливає на правову систему України</a:t>
            </a:r>
            <a:endParaRPr sz="2700" b="1">
              <a:solidFill>
                <a:schemeClr val="lt1"/>
              </a:solidFill>
            </a:endParaRPr>
          </a:p>
        </p:txBody>
      </p:sp>
      <p:sp>
        <p:nvSpPr>
          <p:cNvPr id="64" name="Google Shape;64;p14"/>
          <p:cNvSpPr/>
          <p:nvPr/>
        </p:nvSpPr>
        <p:spPr>
          <a:xfrm>
            <a:off x="473475" y="3608713"/>
            <a:ext cx="8225400" cy="5727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2100" b="1">
                <a:solidFill>
                  <a:schemeClr val="lt1"/>
                </a:solidFill>
                <a:latin typeface="Roboto"/>
                <a:ea typeface="Roboto"/>
                <a:cs typeface="Roboto"/>
                <a:sym typeface="Roboto"/>
              </a:rPr>
              <a:t>Правонаступництво в міжнародному праві</a:t>
            </a:r>
            <a:endParaRPr sz="3200" b="1">
              <a:solidFill>
                <a:schemeClr val="lt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265500" y="373175"/>
            <a:ext cx="4045200" cy="878400"/>
          </a:xfrm>
          <a:prstGeom prst="rect">
            <a:avLst/>
          </a:prstGeom>
          <a:solidFill>
            <a:schemeClr val="lt2"/>
          </a:solidFill>
          <a:ln w="38100" cap="flat" cmpd="sng">
            <a:solidFill>
              <a:schemeClr val="lt1"/>
            </a:solidFill>
            <a:prstDash val="solid"/>
            <a:round/>
            <a:headEnd type="none" w="sm" len="sm"/>
            <a:tailEnd type="none" w="sm" len="sm"/>
          </a:ln>
        </p:spPr>
        <p:txBody>
          <a:bodyPr spcFirstLastPara="1" wrap="square" lIns="91425" tIns="91425" rIns="91425" bIns="91425" anchor="b" anchorCtr="0">
            <a:normAutofit/>
          </a:bodyPr>
          <a:lstStyle/>
          <a:p>
            <a:pPr marL="0" lvl="0" indent="0" algn="ctr" rtl="0">
              <a:spcBef>
                <a:spcPts val="0"/>
              </a:spcBef>
              <a:spcAft>
                <a:spcPts val="0"/>
              </a:spcAft>
              <a:buNone/>
            </a:pPr>
            <a:r>
              <a:rPr lang="ru" b="1">
                <a:solidFill>
                  <a:schemeClr val="lt1"/>
                </a:solidFill>
              </a:rPr>
              <a:t>Роль</a:t>
            </a:r>
            <a:endParaRPr b="1">
              <a:solidFill>
                <a:schemeClr val="lt1"/>
              </a:solidFill>
            </a:endParaRPr>
          </a:p>
        </p:txBody>
      </p:sp>
      <p:sp>
        <p:nvSpPr>
          <p:cNvPr id="70" name="Google Shape;70;p15"/>
          <p:cNvSpPr txBox="1">
            <a:spLocks noGrp="1"/>
          </p:cNvSpPr>
          <p:nvPr>
            <p:ph type="subTitle" idx="1"/>
          </p:nvPr>
        </p:nvSpPr>
        <p:spPr>
          <a:xfrm>
            <a:off x="265500" y="1199408"/>
            <a:ext cx="4122900" cy="3756592"/>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1500"/>
              </a:spcAft>
              <a:buNone/>
            </a:pPr>
            <a:r>
              <a:rPr lang="ru" sz="1500" b="1" dirty="0">
                <a:solidFill>
                  <a:srgbClr val="D1D5DB"/>
                </a:solidFill>
                <a:latin typeface="Roboto"/>
                <a:ea typeface="Roboto"/>
                <a:cs typeface="Roboto"/>
                <a:sym typeface="Roboto"/>
              </a:rPr>
              <a:t>Європейська Конвенція про захист прав людини і основоположних свобод 1950 року (Конвенція) є однією з ключових угод у галузі міжнародного права, яка стала визначальною у питаннях захисту прав людини і їх основоположних свобод в Європі. Ця Конвенція включає в себе визнання низки важливих прав, таких як право на життя, свободу вираження, релігії, асоціацій, зборів та інші. Вона також визнає право на ефективну правову захист і забороняє катування та нелюдське або поневіряння поводження.</a:t>
            </a:r>
            <a:endParaRPr sz="2400" b="1" dirty="0"/>
          </a:p>
        </p:txBody>
      </p:sp>
      <p:pic>
        <p:nvPicPr>
          <p:cNvPr id="71" name="Google Shape;71;p15"/>
          <p:cNvPicPr preferRelativeResize="0"/>
          <p:nvPr/>
        </p:nvPicPr>
        <p:blipFill>
          <a:blip r:embed="rId3">
            <a:alphaModFix/>
          </a:blip>
          <a:stretch>
            <a:fillRect/>
          </a:stretch>
        </p:blipFill>
        <p:spPr>
          <a:xfrm>
            <a:off x="4903700" y="749300"/>
            <a:ext cx="3859500" cy="3859500"/>
          </a:xfrm>
          <a:prstGeom prst="roundRect">
            <a:avLst>
              <a:gd name="adj" fmla="val 16667"/>
            </a:avLst>
          </a:prstGeom>
          <a:noFill/>
          <a:ln w="76200" cap="flat" cmpd="sng">
            <a:solidFill>
              <a:srgbClr val="FF990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Shape 75"/>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0" y="1230975"/>
            <a:ext cx="3912525" cy="3912525"/>
          </a:xfrm>
          <a:prstGeom prst="rect">
            <a:avLst/>
          </a:prstGeom>
          <a:noFill/>
          <a:ln>
            <a:noFill/>
          </a:ln>
        </p:spPr>
      </p:pic>
      <p:sp>
        <p:nvSpPr>
          <p:cNvPr id="77" name="Google Shape;77;p16"/>
          <p:cNvSpPr/>
          <p:nvPr/>
        </p:nvSpPr>
        <p:spPr>
          <a:xfrm>
            <a:off x="3848300" y="442600"/>
            <a:ext cx="4780200" cy="4416600"/>
          </a:xfrm>
          <a:prstGeom prst="roundRect">
            <a:avLst>
              <a:gd name="adj" fmla="val 16667"/>
            </a:avLst>
          </a:prstGeom>
          <a:solidFill>
            <a:srgbClr val="089EFB"/>
          </a:solidFill>
          <a:ln w="1143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ru" sz="1600" b="1">
                <a:solidFill>
                  <a:schemeClr val="lt1"/>
                </a:solidFill>
                <a:latin typeface="Roboto"/>
                <a:ea typeface="Roboto"/>
                <a:cs typeface="Roboto"/>
                <a:sym typeface="Roboto"/>
              </a:rPr>
              <a:t>Конвенція має важливе значення для правової системи України. Україна приєдналася до Конвенції у 1997 році та прийняла Протокол № 11 до Конвенції в 1998 році, що стосується реформи системи захисту прав людини в Європі. Згідно зі статтею 46 Конвенції, країни-учасниці зобов'язані виконувати рішення Європейського суду з прав людини, який є органом, що забезпечує контроль за виконанням Конвенції країнами-учасницями. Таким чином, вироки Європейського суду є зобов'язальними для країн-учасниць, в тому числі і для України, яка є однією з найбільших країн-учасниць Конвенції.</a:t>
            </a:r>
            <a:endParaRPr sz="1500" b="1">
              <a:solidFill>
                <a:schemeClr val="lt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
        <p:cNvGrpSpPr/>
        <p:nvPr/>
      </p:nvGrpSpPr>
      <p:grpSpPr>
        <a:xfrm>
          <a:off x="0" y="0"/>
          <a:ext cx="0" cy="0"/>
          <a:chOff x="0" y="0"/>
          <a:chExt cx="0" cy="0"/>
        </a:xfrm>
      </p:grpSpPr>
      <p:sp>
        <p:nvSpPr>
          <p:cNvPr id="82" name="Google Shape;82;p17"/>
          <p:cNvSpPr/>
          <p:nvPr/>
        </p:nvSpPr>
        <p:spPr>
          <a:xfrm>
            <a:off x="237050" y="292175"/>
            <a:ext cx="4118100" cy="3721200"/>
          </a:xfrm>
          <a:prstGeom prst="roundRect">
            <a:avLst>
              <a:gd name="adj" fmla="val 16667"/>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1600" b="1">
                <a:solidFill>
                  <a:schemeClr val="lt1"/>
                </a:solidFill>
                <a:latin typeface="Roboto"/>
                <a:ea typeface="Roboto"/>
                <a:cs typeface="Roboto"/>
                <a:sym typeface="Roboto"/>
              </a:rPr>
              <a:t>Крім того, практика Європейського суду з прав людини є важливим джерелом міжнародного права, яке має значний вплив на правову систему України. Рішення суду зобов'язують держави-учасниці Конвенції до їх виконання. Тому, коли суд вирішує певне питання з прав людини, його рішення стає частиною загальної міжнародно-правової системи, яка має значення не лише для України, а й для інших держав світу.</a:t>
            </a:r>
            <a:endParaRPr sz="1900" b="1">
              <a:solidFill>
                <a:schemeClr val="lt1"/>
              </a:solidFill>
            </a:endParaRPr>
          </a:p>
        </p:txBody>
      </p:sp>
      <p:sp>
        <p:nvSpPr>
          <p:cNvPr id="83" name="Google Shape;83;p17"/>
          <p:cNvSpPr/>
          <p:nvPr/>
        </p:nvSpPr>
        <p:spPr>
          <a:xfrm>
            <a:off x="4572000" y="656025"/>
            <a:ext cx="3967500" cy="3950400"/>
          </a:xfrm>
          <a:prstGeom prst="roundRect">
            <a:avLst>
              <a:gd name="adj" fmla="val 16667"/>
            </a:avLst>
          </a:prstGeom>
          <a:solidFill>
            <a:schemeClr val="accent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1800">
                <a:solidFill>
                  <a:schemeClr val="lt1"/>
                </a:solidFill>
                <a:latin typeface="Oswald"/>
                <a:ea typeface="Oswald"/>
                <a:cs typeface="Oswald"/>
                <a:sym typeface="Oswald"/>
              </a:rPr>
              <a:t>Заключно, відзначимо, що для України як для суб'єкта міжнародного права важливо дотримуватись принципів міжнародного права та забезпечувати захист прав людини в рамках Конвенції про захист прав людини і основоположних свобод. Це є важливим фактором для її успішної співпраці з іншими суб'єктами міжнародного права, а також для зміцнення демократії та правової державності в Україні.</a:t>
            </a:r>
            <a:endParaRPr sz="1800">
              <a:solidFill>
                <a:schemeClr val="lt1"/>
              </a:solidFill>
              <a:latin typeface="Oswald"/>
              <a:ea typeface="Oswald"/>
              <a:cs typeface="Oswald"/>
              <a:sym typeface="Oswa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1267350" y="92250"/>
            <a:ext cx="6600000" cy="572700"/>
          </a:xfrm>
          <a:prstGeom prst="rect">
            <a:avLst/>
          </a:prstGeom>
          <a:solidFill>
            <a:schemeClr val="accent1"/>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ru" dirty="0"/>
              <a:t>С</a:t>
            </a:r>
            <a:r>
              <a:rPr lang="ru" dirty="0" smtClean="0"/>
              <a:t>уб’єкти </a:t>
            </a:r>
            <a:r>
              <a:rPr lang="ru" dirty="0"/>
              <a:t>та їх види у міжнародному праві</a:t>
            </a:r>
            <a:endParaRPr dirty="0"/>
          </a:p>
        </p:txBody>
      </p:sp>
      <p:sp>
        <p:nvSpPr>
          <p:cNvPr id="89" name="Google Shape;89;p18"/>
          <p:cNvSpPr/>
          <p:nvPr/>
        </p:nvSpPr>
        <p:spPr>
          <a:xfrm>
            <a:off x="3109200" y="871025"/>
            <a:ext cx="2916300" cy="4302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b="1">
                <a:solidFill>
                  <a:schemeClr val="dk1"/>
                </a:solidFill>
              </a:rPr>
              <a:t>Суб’єкти міжнародного права</a:t>
            </a:r>
            <a:endParaRPr b="1">
              <a:solidFill>
                <a:schemeClr val="dk1"/>
              </a:solidFill>
            </a:endParaRPr>
          </a:p>
        </p:txBody>
      </p:sp>
      <p:sp>
        <p:nvSpPr>
          <p:cNvPr id="90" name="Google Shape;90;p18"/>
          <p:cNvSpPr/>
          <p:nvPr/>
        </p:nvSpPr>
        <p:spPr>
          <a:xfrm>
            <a:off x="748900" y="1648350"/>
            <a:ext cx="1769700" cy="9234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b="1">
                <a:solidFill>
                  <a:schemeClr val="dk1"/>
                </a:solidFill>
              </a:rPr>
              <a:t>Основні (первинні)</a:t>
            </a:r>
            <a:endParaRPr b="1">
              <a:solidFill>
                <a:schemeClr val="dk1"/>
              </a:solidFill>
            </a:endParaRPr>
          </a:p>
        </p:txBody>
      </p:sp>
      <p:sp>
        <p:nvSpPr>
          <p:cNvPr id="91" name="Google Shape;91;p18"/>
          <p:cNvSpPr/>
          <p:nvPr/>
        </p:nvSpPr>
        <p:spPr>
          <a:xfrm>
            <a:off x="3262650" y="1648350"/>
            <a:ext cx="2618700" cy="12240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b="1">
                <a:solidFill>
                  <a:schemeClr val="dk1"/>
                </a:solidFill>
              </a:rPr>
              <a:t>Учасники окремих видів міжнародноправових відносин (за згодою держав)</a:t>
            </a:r>
            <a:endParaRPr b="1">
              <a:solidFill>
                <a:schemeClr val="dk1"/>
              </a:solidFill>
            </a:endParaRPr>
          </a:p>
        </p:txBody>
      </p:sp>
      <p:sp>
        <p:nvSpPr>
          <p:cNvPr id="92" name="Google Shape;92;p18"/>
          <p:cNvSpPr/>
          <p:nvPr/>
        </p:nvSpPr>
        <p:spPr>
          <a:xfrm>
            <a:off x="6625400" y="1648350"/>
            <a:ext cx="1769700" cy="9234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b="1">
                <a:solidFill>
                  <a:schemeClr val="dk1"/>
                </a:solidFill>
              </a:rPr>
              <a:t>Похідні (вторинні)</a:t>
            </a:r>
            <a:endParaRPr b="1">
              <a:solidFill>
                <a:schemeClr val="dk1"/>
              </a:solidFill>
            </a:endParaRPr>
          </a:p>
        </p:txBody>
      </p:sp>
      <p:sp>
        <p:nvSpPr>
          <p:cNvPr id="93" name="Google Shape;93;p18"/>
          <p:cNvSpPr/>
          <p:nvPr/>
        </p:nvSpPr>
        <p:spPr>
          <a:xfrm>
            <a:off x="748900" y="2777095"/>
            <a:ext cx="1769700" cy="5727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b="1">
                <a:solidFill>
                  <a:schemeClr val="dk1"/>
                </a:solidFill>
              </a:rPr>
              <a:t>Держави</a:t>
            </a:r>
            <a:endParaRPr b="1">
              <a:solidFill>
                <a:schemeClr val="dk1"/>
              </a:solidFill>
            </a:endParaRPr>
          </a:p>
        </p:txBody>
      </p:sp>
      <p:sp>
        <p:nvSpPr>
          <p:cNvPr id="94" name="Google Shape;94;p18"/>
          <p:cNvSpPr/>
          <p:nvPr/>
        </p:nvSpPr>
        <p:spPr>
          <a:xfrm>
            <a:off x="641500" y="3555150"/>
            <a:ext cx="1984500" cy="13353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b="1">
                <a:solidFill>
                  <a:schemeClr val="dk1"/>
                </a:solidFill>
              </a:rPr>
              <a:t>Нації і народи, які реалізують право на самовизначення (борються за незалежність)</a:t>
            </a:r>
            <a:endParaRPr b="1">
              <a:solidFill>
                <a:schemeClr val="dk1"/>
              </a:solidFill>
            </a:endParaRPr>
          </a:p>
        </p:txBody>
      </p:sp>
      <p:sp>
        <p:nvSpPr>
          <p:cNvPr id="95" name="Google Shape;95;p18"/>
          <p:cNvSpPr/>
          <p:nvPr/>
        </p:nvSpPr>
        <p:spPr>
          <a:xfrm>
            <a:off x="3364650" y="3032650"/>
            <a:ext cx="2414700" cy="4302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b="1">
                <a:solidFill>
                  <a:schemeClr val="dk1"/>
                </a:solidFill>
              </a:rPr>
              <a:t>Уряд у вигнанні</a:t>
            </a:r>
            <a:endParaRPr b="1">
              <a:solidFill>
                <a:schemeClr val="dk1"/>
              </a:solidFill>
            </a:endParaRPr>
          </a:p>
        </p:txBody>
      </p:sp>
      <p:sp>
        <p:nvSpPr>
          <p:cNvPr id="96" name="Google Shape;96;p18"/>
          <p:cNvSpPr/>
          <p:nvPr/>
        </p:nvSpPr>
        <p:spPr>
          <a:xfrm>
            <a:off x="3360000" y="3623150"/>
            <a:ext cx="2414700" cy="4302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b="1">
                <a:solidFill>
                  <a:schemeClr val="dk1"/>
                </a:solidFill>
              </a:rPr>
              <a:t>Повстала сторона</a:t>
            </a:r>
            <a:endParaRPr b="1">
              <a:solidFill>
                <a:schemeClr val="dk1"/>
              </a:solidFill>
            </a:endParaRPr>
          </a:p>
        </p:txBody>
      </p:sp>
      <p:sp>
        <p:nvSpPr>
          <p:cNvPr id="97" name="Google Shape;97;p18"/>
          <p:cNvSpPr/>
          <p:nvPr/>
        </p:nvSpPr>
        <p:spPr>
          <a:xfrm>
            <a:off x="3364650" y="4213650"/>
            <a:ext cx="2414700" cy="4302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b="1">
                <a:solidFill>
                  <a:schemeClr val="dk1"/>
                </a:solidFill>
              </a:rPr>
              <a:t>Воююча сторона</a:t>
            </a:r>
            <a:endParaRPr b="1">
              <a:solidFill>
                <a:schemeClr val="dk1"/>
              </a:solidFill>
            </a:endParaRPr>
          </a:p>
        </p:txBody>
      </p:sp>
      <p:sp>
        <p:nvSpPr>
          <p:cNvPr id="98" name="Google Shape;98;p18"/>
          <p:cNvSpPr/>
          <p:nvPr/>
        </p:nvSpPr>
        <p:spPr>
          <a:xfrm>
            <a:off x="6625400" y="2807700"/>
            <a:ext cx="1769700" cy="9234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b="1">
                <a:solidFill>
                  <a:schemeClr val="dk1"/>
                </a:solidFill>
              </a:rPr>
              <a:t>Міжнародні міжурядові організації</a:t>
            </a:r>
            <a:endParaRPr b="1">
              <a:solidFill>
                <a:schemeClr val="dk1"/>
              </a:solidFill>
            </a:endParaRPr>
          </a:p>
        </p:txBody>
      </p:sp>
      <p:sp>
        <p:nvSpPr>
          <p:cNvPr id="99" name="Google Shape;99;p18"/>
          <p:cNvSpPr/>
          <p:nvPr/>
        </p:nvSpPr>
        <p:spPr>
          <a:xfrm>
            <a:off x="6625400" y="3967050"/>
            <a:ext cx="1769700" cy="9234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b="1">
                <a:solidFill>
                  <a:schemeClr val="dk1"/>
                </a:solidFill>
              </a:rPr>
              <a:t>Державоподібні утворення (вільні міста, Ватикан та ін.)</a:t>
            </a:r>
            <a:endParaRPr b="1">
              <a:solidFill>
                <a:schemeClr val="dk1"/>
              </a:solidFill>
            </a:endParaRPr>
          </a:p>
        </p:txBody>
      </p:sp>
      <p:cxnSp>
        <p:nvCxnSpPr>
          <p:cNvPr id="100" name="Google Shape;100;p18"/>
          <p:cNvCxnSpPr>
            <a:stCxn id="89" idx="2"/>
            <a:endCxn id="91" idx="0"/>
          </p:cNvCxnSpPr>
          <p:nvPr/>
        </p:nvCxnSpPr>
        <p:spPr>
          <a:xfrm>
            <a:off x="4567350" y="1301225"/>
            <a:ext cx="4800" cy="347100"/>
          </a:xfrm>
          <a:prstGeom prst="straightConnector1">
            <a:avLst/>
          </a:prstGeom>
          <a:noFill/>
          <a:ln w="28575" cap="flat" cmpd="sng">
            <a:solidFill>
              <a:schemeClr val="dk1"/>
            </a:solidFill>
            <a:prstDash val="solid"/>
            <a:round/>
            <a:headEnd type="none" w="med" len="med"/>
            <a:tailEnd type="none" w="med" len="med"/>
          </a:ln>
        </p:spPr>
      </p:cxnSp>
      <p:cxnSp>
        <p:nvCxnSpPr>
          <p:cNvPr id="101" name="Google Shape;101;p18"/>
          <p:cNvCxnSpPr>
            <a:stCxn id="89" idx="1"/>
            <a:endCxn id="90" idx="0"/>
          </p:cNvCxnSpPr>
          <p:nvPr/>
        </p:nvCxnSpPr>
        <p:spPr>
          <a:xfrm flipH="1">
            <a:off x="1633800" y="1086125"/>
            <a:ext cx="1475400" cy="562200"/>
          </a:xfrm>
          <a:prstGeom prst="straightConnector1">
            <a:avLst/>
          </a:prstGeom>
          <a:noFill/>
          <a:ln w="19050" cap="flat" cmpd="sng">
            <a:solidFill>
              <a:schemeClr val="dk1"/>
            </a:solidFill>
            <a:prstDash val="solid"/>
            <a:round/>
            <a:headEnd type="none" w="med" len="med"/>
            <a:tailEnd type="none" w="med" len="med"/>
          </a:ln>
        </p:spPr>
      </p:cxnSp>
      <p:cxnSp>
        <p:nvCxnSpPr>
          <p:cNvPr id="102" name="Google Shape;102;p18"/>
          <p:cNvCxnSpPr>
            <a:stCxn id="89" idx="3"/>
            <a:endCxn id="92" idx="0"/>
          </p:cNvCxnSpPr>
          <p:nvPr/>
        </p:nvCxnSpPr>
        <p:spPr>
          <a:xfrm>
            <a:off x="6025500" y="1086125"/>
            <a:ext cx="1484700" cy="5622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p:nvPr/>
        </p:nvSpPr>
        <p:spPr>
          <a:xfrm>
            <a:off x="328250" y="286150"/>
            <a:ext cx="4104000" cy="43407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ru" sz="1800" b="1">
                <a:solidFill>
                  <a:schemeClr val="accent6"/>
                </a:solidFill>
              </a:rPr>
              <a:t>Суб’єкти міжнародного права</a:t>
            </a:r>
            <a:r>
              <a:rPr lang="ru" sz="1800" b="1">
                <a:solidFill>
                  <a:srgbClr val="D1D5DB"/>
                </a:solidFill>
              </a:rPr>
              <a:t> - це держави та міжнародні організації, які мають правову здатність вступати в міжнародні правові відносини та відповідати за їх порушення. Це означає, що суб'єкти міжнародного права можуть бути стороною міжнародних договорів, використовувати механізми розв'язання міжнародних спорів, брати участь у формуванні міжнародного права, та бути визнаними іншими суб'єктами міжнародного права.</a:t>
            </a:r>
            <a:endParaRPr sz="1800" b="1"/>
          </a:p>
        </p:txBody>
      </p:sp>
      <p:sp>
        <p:nvSpPr>
          <p:cNvPr id="108" name="Google Shape;108;p19"/>
          <p:cNvSpPr txBox="1"/>
          <p:nvPr/>
        </p:nvSpPr>
        <p:spPr>
          <a:xfrm>
            <a:off x="4652850" y="955500"/>
            <a:ext cx="4316700" cy="3232500"/>
          </a:xfrm>
          <a:prstGeom prst="rect">
            <a:avLst/>
          </a:prstGeom>
          <a:gradFill>
            <a:gsLst>
              <a:gs pos="0">
                <a:srgbClr val="FFFFFF"/>
              </a:gs>
              <a:gs pos="100000">
                <a:srgbClr val="BEBEBE"/>
              </a:gs>
            </a:gsLst>
            <a:path path="circle">
              <a:fillToRect l="50000" t="50000" r="50000" b="50000"/>
            </a:path>
            <a:tileRect/>
          </a:gradFill>
          <a:ln w="3810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ru" sz="1800" b="1">
                <a:solidFill>
                  <a:srgbClr val="343541"/>
                </a:solidFill>
                <a:latin typeface="Roboto"/>
                <a:ea typeface="Roboto"/>
                <a:cs typeface="Roboto"/>
                <a:sym typeface="Roboto"/>
              </a:rPr>
              <a:t>Найбільш поширеними суб'єктами міжнародного права є </a:t>
            </a:r>
            <a:r>
              <a:rPr lang="ru" sz="1800" b="1">
                <a:solidFill>
                  <a:srgbClr val="009688"/>
                </a:solidFill>
                <a:latin typeface="Roboto"/>
                <a:ea typeface="Roboto"/>
                <a:cs typeface="Roboto"/>
                <a:sym typeface="Roboto"/>
              </a:rPr>
              <a:t>держави</a:t>
            </a:r>
            <a:r>
              <a:rPr lang="ru" sz="1800" b="1">
                <a:solidFill>
                  <a:srgbClr val="343541"/>
                </a:solidFill>
                <a:latin typeface="Roboto"/>
                <a:ea typeface="Roboto"/>
                <a:cs typeface="Roboto"/>
                <a:sym typeface="Roboto"/>
              </a:rPr>
              <a:t>. Держави є самостійними територіальними утвореннями, які мають свою внутрішню систему управління та зовнішню політику. Вони мають право вступати в міжнародні правовідносини, укладати міжнародні договори та дотримуватись міжнародних зобов'язань.</a:t>
            </a:r>
            <a:endParaRPr sz="1800" b="1">
              <a:solidFill>
                <a:srgbClr val="34354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
        <p:nvSpPr>
          <p:cNvPr id="113" name="Google Shape;113;p20"/>
          <p:cNvSpPr/>
          <p:nvPr/>
        </p:nvSpPr>
        <p:spPr>
          <a:xfrm>
            <a:off x="351725" y="213756"/>
            <a:ext cx="3705600" cy="4929744"/>
          </a:xfrm>
          <a:prstGeom prst="round2SameRect">
            <a:avLst>
              <a:gd name="adj1" fmla="val 16667"/>
              <a:gd name="adj2" fmla="val 0"/>
            </a:avLst>
          </a:prstGeom>
          <a:gradFill>
            <a:gsLst>
              <a:gs pos="0">
                <a:srgbClr val="FFFFFF"/>
              </a:gs>
              <a:gs pos="100000">
                <a:srgbClr val="BEBEBE"/>
              </a:gs>
            </a:gsLst>
            <a:lin ang="5400012" scaled="0"/>
          </a:gradFill>
          <a:ln w="38100" cap="flat" cmpd="sng">
            <a:solidFill>
              <a:srgbClr val="089EFB"/>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ru" sz="1550" b="1" dirty="0">
                <a:solidFill>
                  <a:schemeClr val="lt1"/>
                </a:solidFill>
                <a:latin typeface="Roboto"/>
                <a:ea typeface="Roboto"/>
                <a:cs typeface="Roboto"/>
                <a:sym typeface="Roboto"/>
              </a:rPr>
              <a:t>Крім держав, суб'єктами міжнародного права можуть бути також міжнародні організації, такі як Організація Об'єднаних Націй, Європейський Союз, Міжнародний Червоний Хрест, Міжнародна Організація Праці тощо. Міжнародні організації мають власні статути, які визначають їхні цілі, завдання та повноваження, а також принципи функціонування. Вони можуть бути створені договірними домовленостями між державами-учасницями або мати статус міжнародних організацій за рішенням держав-учасниць.</a:t>
            </a:r>
            <a:endParaRPr sz="1550" b="1" dirty="0">
              <a:solidFill>
                <a:schemeClr val="lt1"/>
              </a:solidFill>
            </a:endParaRPr>
          </a:p>
        </p:txBody>
      </p:sp>
      <p:sp>
        <p:nvSpPr>
          <p:cNvPr id="114" name="Google Shape;114;p20"/>
          <p:cNvSpPr/>
          <p:nvPr/>
        </p:nvSpPr>
        <p:spPr>
          <a:xfrm>
            <a:off x="4652850" y="622950"/>
            <a:ext cx="3886500" cy="4085100"/>
          </a:xfrm>
          <a:prstGeom prst="snip2DiagRect">
            <a:avLst>
              <a:gd name="adj1" fmla="val 0"/>
              <a:gd name="adj2" fmla="val 16667"/>
            </a:avLst>
          </a:prstGeom>
          <a:gradFill>
            <a:gsLst>
              <a:gs pos="0">
                <a:srgbClr val="FFC002"/>
              </a:gs>
              <a:gs pos="100000">
                <a:srgbClr val="795B04"/>
              </a:gs>
            </a:gsLst>
            <a:path path="circle">
              <a:fillToRect l="50000" t="50000" r="50000" b="50000"/>
            </a:path>
            <a:tileRect/>
          </a:gra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ru" sz="1900" b="1">
                <a:solidFill>
                  <a:schemeClr val="lt1"/>
                </a:solidFill>
                <a:latin typeface="Roboto"/>
                <a:ea typeface="Roboto"/>
                <a:cs typeface="Roboto"/>
                <a:sym typeface="Roboto"/>
              </a:rPr>
              <a:t>Також до суб'єктів міжнародного права можуть належати інші сутності, наприклад, національні меншини, національні групи або навіть окремі особи. Однак, їхній статус у міжнародному праві значно менший, ніж у випадку держав та міжнародних організацій.</a:t>
            </a: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0100"/>
        </a:solidFill>
        <a:effectLst/>
      </p:bgPr>
    </p:bg>
    <p:spTree>
      <p:nvGrpSpPr>
        <p:cNvPr id="1" name="Shape 118"/>
        <p:cNvGrpSpPr/>
        <p:nvPr/>
      </p:nvGrpSpPr>
      <p:grpSpPr>
        <a:xfrm>
          <a:off x="0" y="0"/>
          <a:ext cx="0" cy="0"/>
          <a:chOff x="0" y="0"/>
          <a:chExt cx="0" cy="0"/>
        </a:xfrm>
      </p:grpSpPr>
      <p:sp>
        <p:nvSpPr>
          <p:cNvPr id="119" name="Google Shape;119;p21"/>
          <p:cNvSpPr/>
          <p:nvPr/>
        </p:nvSpPr>
        <p:spPr>
          <a:xfrm>
            <a:off x="104750" y="421650"/>
            <a:ext cx="4680600" cy="4300200"/>
          </a:xfrm>
          <a:prstGeom prst="verticalScroll">
            <a:avLst>
              <a:gd name="adj" fmla="val 13461"/>
            </a:avLst>
          </a:prstGeom>
          <a:gradFill>
            <a:gsLst>
              <a:gs pos="0">
                <a:srgbClr val="FFC002"/>
              </a:gs>
              <a:gs pos="100000">
                <a:srgbClr val="795B04"/>
              </a:gs>
            </a:gsLst>
            <a:path path="circle">
              <a:fillToRect l="50000" t="50000" r="50000" b="50000"/>
            </a:path>
            <a:tileRect/>
          </a:gra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1500" b="1">
                <a:solidFill>
                  <a:schemeClr val="lt1"/>
                </a:solidFill>
                <a:latin typeface="Roboto"/>
                <a:ea typeface="Roboto"/>
                <a:cs typeface="Roboto"/>
                <a:sym typeface="Roboto"/>
              </a:rPr>
              <a:t>Отже, суб'єктами міжнародного права є держави, міжнародні організації та інші сутності, які мають визнаний статус у міжнародному праві та підпорядковуються його нормам. Розуміння сутності та ролі суб'єктів міжнародного права є важливим для забезпечення ефективного функціонування міжнародної системи, в тому числі для визнання прав та обов'язків кожного суб'єкта, забезпечення взаємодії між ними та розвитку співпраці в рамках міжнародних відносин.</a:t>
            </a:r>
            <a:endParaRPr sz="1700" b="1">
              <a:solidFill>
                <a:schemeClr val="lt1"/>
              </a:solidFill>
            </a:endParaRPr>
          </a:p>
        </p:txBody>
      </p:sp>
      <p:pic>
        <p:nvPicPr>
          <p:cNvPr id="120" name="Google Shape;120;p21"/>
          <p:cNvPicPr preferRelativeResize="0"/>
          <p:nvPr/>
        </p:nvPicPr>
        <p:blipFill>
          <a:blip r:embed="rId3">
            <a:alphaModFix/>
          </a:blip>
          <a:stretch>
            <a:fillRect/>
          </a:stretch>
        </p:blipFill>
        <p:spPr>
          <a:xfrm>
            <a:off x="5000300" y="1044775"/>
            <a:ext cx="3838900" cy="3053949"/>
          </a:xfrm>
          <a:prstGeom prst="rect">
            <a:avLst/>
          </a:prstGeom>
          <a:noFill/>
          <a:ln w="152400" cap="flat" cmpd="sng">
            <a:solidFill>
              <a:srgbClr val="BF9000"/>
            </a:solidFill>
            <a:prstDash val="solid"/>
            <a:round/>
            <a:headEnd type="none" w="sm" len="sm"/>
            <a:tailEnd type="none" w="sm" len="sm"/>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1132</Words>
  <Application>Microsoft Office PowerPoint</Application>
  <PresentationFormat>Экран (16:9)</PresentationFormat>
  <Paragraphs>73</Paragraphs>
  <Slides>19</Slides>
  <Notes>19</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19</vt:i4>
      </vt:variant>
    </vt:vector>
  </HeadingPairs>
  <TitlesOfParts>
    <vt:vector size="23" baseType="lpstr">
      <vt:lpstr>Arial</vt:lpstr>
      <vt:lpstr>Roboto</vt:lpstr>
      <vt:lpstr>Oswald</vt:lpstr>
      <vt:lpstr>Simple Dark</vt:lpstr>
      <vt:lpstr>Тема 1 Міжнародні правові засади співробітництва України з суб’єктами міжнародного права.</vt:lpstr>
      <vt:lpstr>План</vt:lpstr>
      <vt:lpstr>Роль</vt:lpstr>
      <vt:lpstr>Слайд 4</vt:lpstr>
      <vt:lpstr>Слайд 5</vt:lpstr>
      <vt:lpstr>Суб’єкти та їх види у міжнародному праві</vt:lpstr>
      <vt:lpstr>Слайд 7</vt:lpstr>
      <vt:lpstr>Слайд 8</vt:lpstr>
      <vt:lpstr>Слайд 9</vt:lpstr>
      <vt:lpstr>Слайд 10</vt:lpstr>
      <vt:lpstr>Визнання в міжнародному праві</vt:lpstr>
      <vt:lpstr>Слайд 12</vt:lpstr>
      <vt:lpstr>Спосіб визнання </vt:lpstr>
      <vt:lpstr>Слайд 14</vt:lpstr>
      <vt:lpstr>Визнання в міжнародному праві.</vt:lpstr>
      <vt:lpstr>Слайд 16</vt:lpstr>
      <vt:lpstr>Слайд 17</vt:lpstr>
      <vt:lpstr>Висновоки</vt:lpstr>
      <vt:lpstr>Слайд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1 Міжнародні правові засади співробітництва України з суб’єктами міжнародного права.</dc:title>
  <cp:lastModifiedBy>Lina</cp:lastModifiedBy>
  <cp:revision>1</cp:revision>
  <dcterms:modified xsi:type="dcterms:W3CDTF">2023-08-15T19:30:35Z</dcterms:modified>
</cp:coreProperties>
</file>