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007" y="70103"/>
            <a:ext cx="9013190" cy="6693534"/>
          </a:xfrm>
          <a:custGeom>
            <a:avLst/>
            <a:gdLst/>
            <a:ahLst/>
            <a:cxnLst/>
            <a:rect l="l" t="t" r="r" b="b"/>
            <a:pathLst>
              <a:path w="9013190" h="6693534">
                <a:moveTo>
                  <a:pt x="0" y="329946"/>
                </a:moveTo>
                <a:lnTo>
                  <a:pt x="3577" y="281184"/>
                </a:lnTo>
                <a:lnTo>
                  <a:pt x="13968" y="234645"/>
                </a:lnTo>
                <a:lnTo>
                  <a:pt x="30664" y="190840"/>
                </a:lnTo>
                <a:lnTo>
                  <a:pt x="53153" y="150277"/>
                </a:lnTo>
                <a:lnTo>
                  <a:pt x="80925" y="113468"/>
                </a:lnTo>
                <a:lnTo>
                  <a:pt x="113469" y="80923"/>
                </a:lnTo>
                <a:lnTo>
                  <a:pt x="150276" y="53151"/>
                </a:lnTo>
                <a:lnTo>
                  <a:pt x="190835" y="30662"/>
                </a:lnTo>
                <a:lnTo>
                  <a:pt x="234636" y="13967"/>
                </a:lnTo>
                <a:lnTo>
                  <a:pt x="281168" y="3576"/>
                </a:lnTo>
                <a:lnTo>
                  <a:pt x="329920" y="0"/>
                </a:lnTo>
                <a:lnTo>
                  <a:pt x="8682990" y="0"/>
                </a:lnTo>
                <a:lnTo>
                  <a:pt x="8731751" y="3576"/>
                </a:lnTo>
                <a:lnTo>
                  <a:pt x="8778290" y="13967"/>
                </a:lnTo>
                <a:lnTo>
                  <a:pt x="8822095" y="30662"/>
                </a:lnTo>
                <a:lnTo>
                  <a:pt x="8862658" y="53151"/>
                </a:lnTo>
                <a:lnTo>
                  <a:pt x="8899467" y="80923"/>
                </a:lnTo>
                <a:lnTo>
                  <a:pt x="8932012" y="113468"/>
                </a:lnTo>
                <a:lnTo>
                  <a:pt x="8959784" y="150277"/>
                </a:lnTo>
                <a:lnTo>
                  <a:pt x="8982273" y="190840"/>
                </a:lnTo>
                <a:lnTo>
                  <a:pt x="8998968" y="234645"/>
                </a:lnTo>
                <a:lnTo>
                  <a:pt x="9009359" y="281184"/>
                </a:lnTo>
                <a:lnTo>
                  <a:pt x="9012936" y="329946"/>
                </a:lnTo>
                <a:lnTo>
                  <a:pt x="9012936" y="6363487"/>
                </a:lnTo>
                <a:lnTo>
                  <a:pt x="9009359" y="6412239"/>
                </a:lnTo>
                <a:lnTo>
                  <a:pt x="8998968" y="6458771"/>
                </a:lnTo>
                <a:lnTo>
                  <a:pt x="8982273" y="6502572"/>
                </a:lnTo>
                <a:lnTo>
                  <a:pt x="8959784" y="6543131"/>
                </a:lnTo>
                <a:lnTo>
                  <a:pt x="8932012" y="6579938"/>
                </a:lnTo>
                <a:lnTo>
                  <a:pt x="8899467" y="6612482"/>
                </a:lnTo>
                <a:lnTo>
                  <a:pt x="8862658" y="6640254"/>
                </a:lnTo>
                <a:lnTo>
                  <a:pt x="8822095" y="6662743"/>
                </a:lnTo>
                <a:lnTo>
                  <a:pt x="8778290" y="6679439"/>
                </a:lnTo>
                <a:lnTo>
                  <a:pt x="8731751" y="6689830"/>
                </a:lnTo>
                <a:lnTo>
                  <a:pt x="8682990" y="6693408"/>
                </a:lnTo>
                <a:lnTo>
                  <a:pt x="329920" y="6693408"/>
                </a:lnTo>
                <a:lnTo>
                  <a:pt x="281168" y="6689830"/>
                </a:lnTo>
                <a:lnTo>
                  <a:pt x="234636" y="6679439"/>
                </a:lnTo>
                <a:lnTo>
                  <a:pt x="190835" y="6662743"/>
                </a:lnTo>
                <a:lnTo>
                  <a:pt x="150276" y="6640254"/>
                </a:lnTo>
                <a:lnTo>
                  <a:pt x="113469" y="6612482"/>
                </a:lnTo>
                <a:lnTo>
                  <a:pt x="80925" y="6579938"/>
                </a:lnTo>
                <a:lnTo>
                  <a:pt x="53153" y="6543131"/>
                </a:lnTo>
                <a:lnTo>
                  <a:pt x="30664" y="6502572"/>
                </a:lnTo>
                <a:lnTo>
                  <a:pt x="13968" y="6458771"/>
                </a:lnTo>
                <a:lnTo>
                  <a:pt x="3577" y="6412239"/>
                </a:lnTo>
                <a:lnTo>
                  <a:pt x="0" y="6363487"/>
                </a:lnTo>
                <a:lnTo>
                  <a:pt x="0" y="329946"/>
                </a:lnTo>
                <a:close/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2835" y="399669"/>
            <a:ext cx="7158329" cy="512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2234" y="1164158"/>
            <a:ext cx="8339531" cy="3015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Relationship Id="rId3" Type="http://schemas.openxmlformats.org/officeDocument/2006/relationships/image" Target="../media/image12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Relationship Id="rId3" Type="http://schemas.openxmlformats.org/officeDocument/2006/relationships/image" Target="../media/image14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Relationship Id="rId3" Type="http://schemas.openxmlformats.org/officeDocument/2006/relationships/image" Target="../media/image21.png"/><Relationship Id="rId4" Type="http://schemas.openxmlformats.org/officeDocument/2006/relationships/image" Target="../media/image22.jpg"/><Relationship Id="rId5" Type="http://schemas.openxmlformats.org/officeDocument/2006/relationships/image" Target="../media/image23.jpg"/><Relationship Id="rId6" Type="http://schemas.openxmlformats.org/officeDocument/2006/relationships/image" Target="../media/image24.jpg"/><Relationship Id="rId7" Type="http://schemas.openxmlformats.org/officeDocument/2006/relationships/image" Target="../media/image25.jpg"/><Relationship Id="rId8" Type="http://schemas.openxmlformats.org/officeDocument/2006/relationships/image" Target="../media/image26.jpg"/><Relationship Id="rId9" Type="http://schemas.openxmlformats.org/officeDocument/2006/relationships/image" Target="../media/image27.jpg"/><Relationship Id="rId10" Type="http://schemas.openxmlformats.org/officeDocument/2006/relationships/image" Target="../media/image28.jpg"/><Relationship Id="rId11" Type="http://schemas.openxmlformats.org/officeDocument/2006/relationships/image" Target="../media/image29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0.jpg"/><Relationship Id="rId3" Type="http://schemas.openxmlformats.org/officeDocument/2006/relationships/image" Target="../media/image31.jpg"/><Relationship Id="rId4" Type="http://schemas.openxmlformats.org/officeDocument/2006/relationships/image" Target="../media/image32.jpg"/><Relationship Id="rId5" Type="http://schemas.openxmlformats.org/officeDocument/2006/relationships/image" Target="../media/image33.jpg"/><Relationship Id="rId6" Type="http://schemas.openxmlformats.org/officeDocument/2006/relationships/image" Target="../media/image34.jpg"/><Relationship Id="rId7" Type="http://schemas.openxmlformats.org/officeDocument/2006/relationships/image" Target="../media/image35.jpg"/><Relationship Id="rId8" Type="http://schemas.openxmlformats.org/officeDocument/2006/relationships/image" Target="../media/image36.jpg"/><Relationship Id="rId9" Type="http://schemas.openxmlformats.org/officeDocument/2006/relationships/image" Target="../media/image37.jpg"/><Relationship Id="rId10" Type="http://schemas.openxmlformats.org/officeDocument/2006/relationships/image" Target="../media/image38.jpg"/><Relationship Id="rId11" Type="http://schemas.openxmlformats.org/officeDocument/2006/relationships/image" Target="../media/image39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jpg"/><Relationship Id="rId3" Type="http://schemas.openxmlformats.org/officeDocument/2006/relationships/image" Target="../media/image4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19870" cy="6858000"/>
            <a:chOff x="0" y="0"/>
            <a:chExt cx="911987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19615" cy="685799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4008" y="70103"/>
              <a:ext cx="9015984" cy="669035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64008" y="70103"/>
              <a:ext cx="9016365" cy="6690359"/>
            </a:xfrm>
            <a:custGeom>
              <a:avLst/>
              <a:gdLst/>
              <a:ahLst/>
              <a:cxnLst/>
              <a:rect l="l" t="t" r="r" b="b"/>
              <a:pathLst>
                <a:path w="9016365" h="6690359">
                  <a:moveTo>
                    <a:pt x="0" y="329819"/>
                  </a:moveTo>
                  <a:lnTo>
                    <a:pt x="3575" y="281088"/>
                  </a:lnTo>
                  <a:lnTo>
                    <a:pt x="13961" y="234576"/>
                  </a:lnTo>
                  <a:lnTo>
                    <a:pt x="30648" y="190791"/>
                  </a:lnTo>
                  <a:lnTo>
                    <a:pt x="53126" y="150245"/>
                  </a:lnTo>
                  <a:lnTo>
                    <a:pt x="80884" y="113448"/>
                  </a:lnTo>
                  <a:lnTo>
                    <a:pt x="113414" y="80911"/>
                  </a:lnTo>
                  <a:lnTo>
                    <a:pt x="150203" y="53144"/>
                  </a:lnTo>
                  <a:lnTo>
                    <a:pt x="190744" y="30660"/>
                  </a:lnTo>
                  <a:lnTo>
                    <a:pt x="234525" y="13967"/>
                  </a:lnTo>
                  <a:lnTo>
                    <a:pt x="281036" y="3576"/>
                  </a:lnTo>
                  <a:lnTo>
                    <a:pt x="329768" y="0"/>
                  </a:lnTo>
                  <a:lnTo>
                    <a:pt x="8686165" y="0"/>
                  </a:lnTo>
                  <a:lnTo>
                    <a:pt x="8734895" y="3576"/>
                  </a:lnTo>
                  <a:lnTo>
                    <a:pt x="8781407" y="13967"/>
                  </a:lnTo>
                  <a:lnTo>
                    <a:pt x="8825192" y="30660"/>
                  </a:lnTo>
                  <a:lnTo>
                    <a:pt x="8865738" y="53144"/>
                  </a:lnTo>
                  <a:lnTo>
                    <a:pt x="8902535" y="80911"/>
                  </a:lnTo>
                  <a:lnTo>
                    <a:pt x="8935072" y="113448"/>
                  </a:lnTo>
                  <a:lnTo>
                    <a:pt x="8962839" y="150245"/>
                  </a:lnTo>
                  <a:lnTo>
                    <a:pt x="8985323" y="190791"/>
                  </a:lnTo>
                  <a:lnTo>
                    <a:pt x="9002016" y="234576"/>
                  </a:lnTo>
                  <a:lnTo>
                    <a:pt x="9012407" y="281088"/>
                  </a:lnTo>
                  <a:lnTo>
                    <a:pt x="9015984" y="329819"/>
                  </a:lnTo>
                  <a:lnTo>
                    <a:pt x="9015984" y="6360591"/>
                  </a:lnTo>
                  <a:lnTo>
                    <a:pt x="9012407" y="6409323"/>
                  </a:lnTo>
                  <a:lnTo>
                    <a:pt x="9002016" y="6455834"/>
                  </a:lnTo>
                  <a:lnTo>
                    <a:pt x="8985323" y="6499615"/>
                  </a:lnTo>
                  <a:lnTo>
                    <a:pt x="8962839" y="6540156"/>
                  </a:lnTo>
                  <a:lnTo>
                    <a:pt x="8935072" y="6576945"/>
                  </a:lnTo>
                  <a:lnTo>
                    <a:pt x="8902535" y="6609475"/>
                  </a:lnTo>
                  <a:lnTo>
                    <a:pt x="8865738" y="6637233"/>
                  </a:lnTo>
                  <a:lnTo>
                    <a:pt x="8825192" y="6659711"/>
                  </a:lnTo>
                  <a:lnTo>
                    <a:pt x="8781407" y="6676398"/>
                  </a:lnTo>
                  <a:lnTo>
                    <a:pt x="8734895" y="6686784"/>
                  </a:lnTo>
                  <a:lnTo>
                    <a:pt x="8686165" y="6690360"/>
                  </a:lnTo>
                  <a:lnTo>
                    <a:pt x="329768" y="6690360"/>
                  </a:lnTo>
                  <a:lnTo>
                    <a:pt x="281036" y="6686784"/>
                  </a:lnTo>
                  <a:lnTo>
                    <a:pt x="234525" y="6676398"/>
                  </a:lnTo>
                  <a:lnTo>
                    <a:pt x="190744" y="6659711"/>
                  </a:lnTo>
                  <a:lnTo>
                    <a:pt x="150203" y="6637233"/>
                  </a:lnTo>
                  <a:lnTo>
                    <a:pt x="113414" y="6609475"/>
                  </a:lnTo>
                  <a:lnTo>
                    <a:pt x="80884" y="6576945"/>
                  </a:lnTo>
                  <a:lnTo>
                    <a:pt x="53126" y="6540156"/>
                  </a:lnTo>
                  <a:lnTo>
                    <a:pt x="30648" y="6499615"/>
                  </a:lnTo>
                  <a:lnTo>
                    <a:pt x="13961" y="6455834"/>
                  </a:lnTo>
                  <a:lnTo>
                    <a:pt x="3575" y="6409323"/>
                  </a:lnTo>
                  <a:lnTo>
                    <a:pt x="0" y="6360591"/>
                  </a:lnTo>
                  <a:lnTo>
                    <a:pt x="0" y="329819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64008" y="1395983"/>
              <a:ext cx="9019540" cy="121920"/>
            </a:xfrm>
            <a:custGeom>
              <a:avLst/>
              <a:gdLst/>
              <a:ahLst/>
              <a:cxnLst/>
              <a:rect l="l" t="t" r="r" b="b"/>
              <a:pathLst>
                <a:path w="9019540" h="121919">
                  <a:moveTo>
                    <a:pt x="9019032" y="0"/>
                  </a:moveTo>
                  <a:lnTo>
                    <a:pt x="0" y="0"/>
                  </a:lnTo>
                  <a:lnTo>
                    <a:pt x="0" y="121920"/>
                  </a:lnTo>
                  <a:lnTo>
                    <a:pt x="9019032" y="121920"/>
                  </a:lnTo>
                  <a:lnTo>
                    <a:pt x="9019032" y="0"/>
                  </a:lnTo>
                  <a:close/>
                </a:path>
              </a:pathLst>
            </a:custGeom>
            <a:solidFill>
              <a:srgbClr val="E6B0A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64008" y="2977895"/>
              <a:ext cx="9019540" cy="109855"/>
            </a:xfrm>
            <a:custGeom>
              <a:avLst/>
              <a:gdLst/>
              <a:ahLst/>
              <a:cxnLst/>
              <a:rect l="l" t="t" r="r" b="b"/>
              <a:pathLst>
                <a:path w="9019540" h="109855">
                  <a:moveTo>
                    <a:pt x="9019032" y="0"/>
                  </a:moveTo>
                  <a:lnTo>
                    <a:pt x="0" y="0"/>
                  </a:lnTo>
                  <a:lnTo>
                    <a:pt x="0" y="109727"/>
                  </a:lnTo>
                  <a:lnTo>
                    <a:pt x="9019032" y="109727"/>
                  </a:lnTo>
                  <a:lnTo>
                    <a:pt x="9019032" y="0"/>
                  </a:lnTo>
                  <a:close/>
                </a:path>
              </a:pathLst>
            </a:custGeom>
            <a:solidFill>
              <a:srgbClr val="918485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5398134" y="3302330"/>
            <a:ext cx="3271520" cy="8489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 spc="150" b="1">
                <a:solidFill>
                  <a:srgbClr val="696363"/>
                </a:solidFill>
                <a:latin typeface="Times New Roman"/>
                <a:cs typeface="Times New Roman"/>
              </a:rPr>
              <a:t>Лекція</a:t>
            </a:r>
            <a:r>
              <a:rPr dirty="0" sz="5400" spc="-235" b="1">
                <a:solidFill>
                  <a:srgbClr val="696363"/>
                </a:solidFill>
                <a:latin typeface="Times New Roman"/>
                <a:cs typeface="Times New Roman"/>
              </a:rPr>
              <a:t> </a:t>
            </a:r>
            <a:r>
              <a:rPr dirty="0" sz="5400" spc="484" b="1">
                <a:solidFill>
                  <a:srgbClr val="696363"/>
                </a:solidFill>
                <a:latin typeface="Times New Roman"/>
                <a:cs typeface="Times New Roman"/>
              </a:rPr>
              <a:t>14</a:t>
            </a:r>
            <a:endParaRPr sz="5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007" y="1517903"/>
            <a:ext cx="9019540" cy="1460500"/>
          </a:xfrm>
          <a:prstGeom prst="rect">
            <a:avLst/>
          </a:prstGeom>
          <a:solidFill>
            <a:srgbClr val="D24717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400"/>
              </a:lnSpc>
            </a:pPr>
            <a:r>
              <a:rPr dirty="0" sz="4900" spc="175" b="1">
                <a:latin typeface="Times New Roman"/>
                <a:cs typeface="Times New Roman"/>
              </a:rPr>
              <a:t>Біотехнологія</a:t>
            </a:r>
            <a:r>
              <a:rPr dirty="0" sz="4900" spc="-65" b="1">
                <a:latin typeface="Times New Roman"/>
                <a:cs typeface="Times New Roman"/>
              </a:rPr>
              <a:t> </a:t>
            </a:r>
            <a:r>
              <a:rPr dirty="0" sz="4900" spc="80" b="1">
                <a:latin typeface="Times New Roman"/>
                <a:cs typeface="Times New Roman"/>
              </a:rPr>
              <a:t>в</a:t>
            </a:r>
            <a:endParaRPr sz="490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</a:pPr>
            <a:r>
              <a:rPr dirty="0" sz="4900" spc="175" b="1">
                <a:latin typeface="Times New Roman"/>
                <a:cs typeface="Times New Roman"/>
              </a:rPr>
              <a:t>тваринництві</a:t>
            </a:r>
            <a:endParaRPr sz="4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29768" y="3285744"/>
            <a:ext cx="4928615" cy="3276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9768" y="2499360"/>
            <a:ext cx="4224528" cy="28072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37488" y="313893"/>
            <a:ext cx="741972" cy="9035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5848" y="423494"/>
            <a:ext cx="8529955" cy="902969"/>
          </a:xfrm>
          <a:prstGeom prst="rect"/>
        </p:spPr>
        <p:txBody>
          <a:bodyPr wrap="square" lIns="0" tIns="106045" rIns="0" bIns="0" rtlCol="0" vert="horz">
            <a:spAutoFit/>
          </a:bodyPr>
          <a:lstStyle/>
          <a:p>
            <a:pPr marL="1637664" marR="5080" indent="-1625600">
              <a:lnSpc>
                <a:spcPts val="3070"/>
              </a:lnSpc>
              <a:spcBef>
                <a:spcPts val="835"/>
              </a:spcBef>
            </a:pPr>
            <a:r>
              <a:rPr dirty="0" spc="-5"/>
              <a:t>Клон </a:t>
            </a:r>
            <a:r>
              <a:rPr dirty="0" spc="-5" b="0">
                <a:solidFill>
                  <a:srgbClr val="000000"/>
                </a:solidFill>
                <a:latin typeface="Times New Roman"/>
                <a:cs typeface="Times New Roman"/>
              </a:rPr>
              <a:t>– </a:t>
            </a:r>
            <a:r>
              <a:rPr dirty="0" spc="-20" b="0">
                <a:solidFill>
                  <a:srgbClr val="000000"/>
                </a:solidFill>
                <a:latin typeface="Times New Roman"/>
                <a:cs typeface="Times New Roman"/>
              </a:rPr>
              <a:t>сукупність </a:t>
            </a:r>
            <a:r>
              <a:rPr dirty="0" spc="-10" b="0">
                <a:solidFill>
                  <a:srgbClr val="000000"/>
                </a:solidFill>
                <a:latin typeface="Times New Roman"/>
                <a:cs typeface="Times New Roman"/>
              </a:rPr>
              <a:t>генетично </a:t>
            </a:r>
            <a:r>
              <a:rPr dirty="0" spc="-15" b="0">
                <a:solidFill>
                  <a:srgbClr val="000000"/>
                </a:solidFill>
                <a:latin typeface="Times New Roman"/>
                <a:cs typeface="Times New Roman"/>
              </a:rPr>
              <a:t>однорідних </a:t>
            </a:r>
            <a:r>
              <a:rPr dirty="0" spc="-10" b="0">
                <a:solidFill>
                  <a:srgbClr val="000000"/>
                </a:solidFill>
                <a:latin typeface="Times New Roman"/>
                <a:cs typeface="Times New Roman"/>
              </a:rPr>
              <a:t>клітин,  </a:t>
            </a:r>
            <a:r>
              <a:rPr dirty="0" spc="-5" b="0">
                <a:solidFill>
                  <a:srgbClr val="000000"/>
                </a:solidFill>
                <a:latin typeface="Times New Roman"/>
                <a:cs typeface="Times New Roman"/>
              </a:rPr>
              <a:t>які </a:t>
            </a:r>
            <a:r>
              <a:rPr dirty="0" spc="-40" b="0">
                <a:solidFill>
                  <a:srgbClr val="000000"/>
                </a:solidFill>
                <a:latin typeface="Times New Roman"/>
                <a:cs typeface="Times New Roman"/>
              </a:rPr>
              <a:t>походять </a:t>
            </a:r>
            <a:r>
              <a:rPr dirty="0" spc="-10" b="0">
                <a:solidFill>
                  <a:srgbClr val="000000"/>
                </a:solidFill>
                <a:latin typeface="Times New Roman"/>
                <a:cs typeface="Times New Roman"/>
              </a:rPr>
              <a:t>від </a:t>
            </a:r>
            <a:r>
              <a:rPr dirty="0" spc="-20" b="0">
                <a:solidFill>
                  <a:srgbClr val="000000"/>
                </a:solidFill>
                <a:latin typeface="Times New Roman"/>
                <a:cs typeface="Times New Roman"/>
              </a:rPr>
              <a:t>однієї</a:t>
            </a:r>
            <a:r>
              <a:rPr dirty="0" spc="6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pc="-10" b="0">
                <a:solidFill>
                  <a:srgbClr val="000000"/>
                </a:solidFill>
                <a:latin typeface="Times New Roman"/>
                <a:cs typeface="Times New Roman"/>
              </a:rPr>
              <a:t>клітини.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80890" y="1579625"/>
            <a:ext cx="4173854" cy="4780915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marL="287020" marR="221615" indent="-274320">
              <a:lnSpc>
                <a:spcPts val="2690"/>
              </a:lnSpc>
              <a:spcBef>
                <a:spcPts val="755"/>
              </a:spcBef>
              <a:buClr>
                <a:srgbClr val="D24717"/>
              </a:buClr>
              <a:buSzPct val="83928"/>
              <a:buChar char=""/>
              <a:tabLst>
                <a:tab pos="287020" algn="l"/>
              </a:tabLst>
            </a:pPr>
            <a:r>
              <a:rPr dirty="0" sz="2800" spc="-95">
                <a:latin typeface="Arial"/>
                <a:cs typeface="Arial"/>
              </a:rPr>
              <a:t>У </a:t>
            </a:r>
            <a:r>
              <a:rPr dirty="0" sz="2800" spc="20">
                <a:latin typeface="Arial"/>
                <a:cs typeface="Arial"/>
              </a:rPr>
              <a:t>тварин </a:t>
            </a:r>
            <a:r>
              <a:rPr dirty="0" sz="2800" spc="75">
                <a:latin typeface="Arial"/>
                <a:cs typeface="Arial"/>
              </a:rPr>
              <a:t>клони</a:t>
            </a:r>
            <a:r>
              <a:rPr dirty="0" sz="2800" spc="-505">
                <a:latin typeface="Arial"/>
                <a:cs typeface="Arial"/>
              </a:rPr>
              <a:t> </a:t>
            </a:r>
            <a:r>
              <a:rPr dirty="0" sz="2800" spc="-110">
                <a:latin typeface="Arial"/>
                <a:cs typeface="Arial"/>
              </a:rPr>
              <a:t>мають  </a:t>
            </a:r>
            <a:r>
              <a:rPr dirty="0" sz="2800" spc="55">
                <a:latin typeface="Arial"/>
                <a:cs typeface="Arial"/>
              </a:rPr>
              <a:t>ідентичний</a:t>
            </a:r>
            <a:r>
              <a:rPr dirty="0" sz="2800" spc="-254">
                <a:latin typeface="Arial"/>
                <a:cs typeface="Arial"/>
              </a:rPr>
              <a:t> </a:t>
            </a:r>
            <a:r>
              <a:rPr dirty="0" sz="2800" spc="50">
                <a:latin typeface="Arial"/>
                <a:cs typeface="Arial"/>
              </a:rPr>
              <a:t>вихідний</a:t>
            </a:r>
            <a:endParaRPr sz="2800">
              <a:latin typeface="Arial"/>
              <a:cs typeface="Arial"/>
            </a:endParaRPr>
          </a:p>
          <a:p>
            <a:pPr marL="287020" marR="5080">
              <a:lnSpc>
                <a:spcPct val="80000"/>
              </a:lnSpc>
              <a:spcBef>
                <a:spcPts val="20"/>
              </a:spcBef>
            </a:pPr>
            <a:r>
              <a:rPr dirty="0" sz="2800" spc="-5">
                <a:latin typeface="Arial"/>
                <a:cs typeface="Arial"/>
              </a:rPr>
              <a:t>організмам</a:t>
            </a:r>
            <a:r>
              <a:rPr dirty="0" sz="2800" spc="-235">
                <a:latin typeface="Arial"/>
                <a:cs typeface="Arial"/>
              </a:rPr>
              <a:t> </a:t>
            </a:r>
            <a:r>
              <a:rPr dirty="0" sz="2800" spc="45">
                <a:latin typeface="Arial"/>
                <a:cs typeface="Arial"/>
              </a:rPr>
              <a:t>генотип</a:t>
            </a:r>
            <a:r>
              <a:rPr dirty="0" sz="2800" spc="-180">
                <a:latin typeface="Arial"/>
                <a:cs typeface="Arial"/>
              </a:rPr>
              <a:t> </a:t>
            </a:r>
            <a:r>
              <a:rPr dirty="0" sz="2800" spc="155">
                <a:latin typeface="Arial"/>
                <a:cs typeface="Arial"/>
              </a:rPr>
              <a:t>і</a:t>
            </a:r>
            <a:r>
              <a:rPr dirty="0" sz="2800" spc="-204">
                <a:latin typeface="Arial"/>
                <a:cs typeface="Arial"/>
              </a:rPr>
              <a:t> </a:t>
            </a:r>
            <a:r>
              <a:rPr dirty="0" sz="2800" spc="130">
                <a:latin typeface="Arial"/>
                <a:cs typeface="Arial"/>
              </a:rPr>
              <a:t>як  </a:t>
            </a:r>
            <a:r>
              <a:rPr dirty="0" sz="2800">
                <a:latin typeface="Arial"/>
                <a:cs typeface="Arial"/>
              </a:rPr>
              <a:t>наслідок </a:t>
            </a:r>
            <a:r>
              <a:rPr dirty="0" sz="2800" spc="10">
                <a:latin typeface="Arial"/>
                <a:cs typeface="Arial"/>
              </a:rPr>
              <a:t>цього </a:t>
            </a:r>
            <a:r>
              <a:rPr dirty="0" sz="2800" spc="-155">
                <a:latin typeface="Arial"/>
                <a:cs typeface="Arial"/>
              </a:rPr>
              <a:t>–  </a:t>
            </a:r>
            <a:r>
              <a:rPr dirty="0" sz="2800" spc="-65">
                <a:latin typeface="Arial"/>
                <a:cs typeface="Arial"/>
              </a:rPr>
              <a:t>фенотип.</a:t>
            </a:r>
            <a:endParaRPr sz="2800">
              <a:latin typeface="Arial"/>
              <a:cs typeface="Arial"/>
            </a:endParaRPr>
          </a:p>
          <a:p>
            <a:pPr algn="just" marL="287020" marR="634365" indent="-274320">
              <a:lnSpc>
                <a:spcPct val="80000"/>
              </a:lnSpc>
              <a:spcBef>
                <a:spcPts val="600"/>
              </a:spcBef>
              <a:buClr>
                <a:srgbClr val="D24717"/>
              </a:buClr>
              <a:buSzPct val="83928"/>
              <a:buChar char=""/>
              <a:tabLst>
                <a:tab pos="287020" algn="l"/>
              </a:tabLst>
            </a:pPr>
            <a:r>
              <a:rPr dirty="0" sz="2800">
                <a:latin typeface="Arial"/>
                <a:cs typeface="Arial"/>
              </a:rPr>
              <a:t>Науковий </a:t>
            </a:r>
            <a:r>
              <a:rPr dirty="0" sz="2800" spc="-40">
                <a:latin typeface="Arial"/>
                <a:cs typeface="Arial"/>
              </a:rPr>
              <a:t>напрямок  </a:t>
            </a:r>
            <a:r>
              <a:rPr dirty="0" sz="2800" spc="25">
                <a:latin typeface="Arial"/>
                <a:cs typeface="Arial"/>
              </a:rPr>
              <a:t>клонування </a:t>
            </a:r>
            <a:r>
              <a:rPr dirty="0" sz="2800" spc="-110">
                <a:latin typeface="Arial"/>
                <a:cs typeface="Arial"/>
              </a:rPr>
              <a:t>має</a:t>
            </a:r>
            <a:r>
              <a:rPr dirty="0" sz="2800" spc="-455">
                <a:latin typeface="Arial"/>
                <a:cs typeface="Arial"/>
              </a:rPr>
              <a:t> </a:t>
            </a:r>
            <a:r>
              <a:rPr dirty="0" sz="2800" spc="-100">
                <a:latin typeface="Arial"/>
                <a:cs typeface="Arial"/>
              </a:rPr>
              <a:t>два  </a:t>
            </a:r>
            <a:r>
              <a:rPr dirty="0" sz="2800" spc="50">
                <a:latin typeface="Arial"/>
                <a:cs typeface="Arial"/>
              </a:rPr>
              <a:t>різних</a:t>
            </a:r>
            <a:r>
              <a:rPr dirty="0" sz="2800" spc="-229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аспекти:</a:t>
            </a:r>
            <a:endParaRPr sz="2800">
              <a:latin typeface="Arial"/>
              <a:cs typeface="Arial"/>
            </a:endParaRPr>
          </a:p>
          <a:p>
            <a:pPr algn="just" marL="207645" indent="-195580">
              <a:lnSpc>
                <a:spcPts val="2955"/>
              </a:lnSpc>
              <a:buChar char="-"/>
              <a:tabLst>
                <a:tab pos="208279" algn="l"/>
              </a:tabLst>
            </a:pPr>
            <a:r>
              <a:rPr dirty="0" sz="2800" spc="25">
                <a:latin typeface="Arial"/>
                <a:cs typeface="Arial"/>
              </a:rPr>
              <a:t>клонування</a:t>
            </a:r>
            <a:endParaRPr sz="2800">
              <a:latin typeface="Arial"/>
              <a:cs typeface="Arial"/>
            </a:endParaRPr>
          </a:p>
          <a:p>
            <a:pPr algn="just" marL="287020">
              <a:lnSpc>
                <a:spcPts val="2990"/>
              </a:lnSpc>
            </a:pPr>
            <a:r>
              <a:rPr dirty="0" sz="2800" spc="-20">
                <a:latin typeface="Arial"/>
                <a:cs typeface="Arial"/>
              </a:rPr>
              <a:t>ембріональних</a:t>
            </a:r>
            <a:r>
              <a:rPr dirty="0" sz="2800" spc="-245">
                <a:latin typeface="Arial"/>
                <a:cs typeface="Arial"/>
              </a:rPr>
              <a:t> </a:t>
            </a:r>
            <a:r>
              <a:rPr dirty="0" sz="2800" spc="100">
                <a:latin typeface="Arial"/>
                <a:cs typeface="Arial"/>
              </a:rPr>
              <a:t>клітин;</a:t>
            </a:r>
            <a:endParaRPr sz="2800">
              <a:latin typeface="Arial"/>
              <a:cs typeface="Arial"/>
            </a:endParaRPr>
          </a:p>
          <a:p>
            <a:pPr marL="208279" marR="423545" indent="-208279">
              <a:lnSpc>
                <a:spcPct val="80000"/>
              </a:lnSpc>
              <a:spcBef>
                <a:spcPts val="640"/>
              </a:spcBef>
              <a:buChar char="-"/>
              <a:tabLst>
                <a:tab pos="208279" algn="l"/>
              </a:tabLst>
            </a:pPr>
            <a:r>
              <a:rPr dirty="0" sz="2800" spc="-10">
                <a:latin typeface="Arial"/>
                <a:cs typeface="Arial"/>
              </a:rPr>
              <a:t>появу </a:t>
            </a:r>
            <a:r>
              <a:rPr dirty="0" sz="2800" spc="50">
                <a:latin typeface="Arial"/>
                <a:cs typeface="Arial"/>
              </a:rPr>
              <a:t>живих </a:t>
            </a:r>
            <a:r>
              <a:rPr dirty="0" sz="2800" spc="35">
                <a:latin typeface="Arial"/>
                <a:cs typeface="Arial"/>
              </a:rPr>
              <a:t>істот </a:t>
            </a:r>
            <a:r>
              <a:rPr dirty="0" sz="2800" spc="80">
                <a:latin typeface="Arial"/>
                <a:cs typeface="Arial"/>
              </a:rPr>
              <a:t>із  </a:t>
            </a:r>
            <a:r>
              <a:rPr dirty="0" sz="2800" spc="-5">
                <a:latin typeface="Arial"/>
                <a:cs typeface="Arial"/>
              </a:rPr>
              <a:t>соматичних </a:t>
            </a:r>
            <a:r>
              <a:rPr dirty="0" sz="2800" spc="125">
                <a:latin typeface="Arial"/>
                <a:cs typeface="Arial"/>
              </a:rPr>
              <a:t>клітин  </a:t>
            </a:r>
            <a:r>
              <a:rPr dirty="0" sz="2800" spc="-45">
                <a:latin typeface="Arial"/>
                <a:cs typeface="Arial"/>
              </a:rPr>
              <a:t>дорослого</a:t>
            </a:r>
            <a:r>
              <a:rPr dirty="0" sz="2800" spc="-190">
                <a:latin typeface="Arial"/>
                <a:cs typeface="Arial"/>
              </a:rPr>
              <a:t> </a:t>
            </a:r>
            <a:r>
              <a:rPr dirty="0" sz="2800" spc="15">
                <a:latin typeface="Arial"/>
                <a:cs typeface="Arial"/>
              </a:rPr>
              <a:t>організму;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1260" y="856175"/>
            <a:ext cx="6343421" cy="466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4" y="670636"/>
            <a:ext cx="6409690" cy="63690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000" b="0">
                <a:solidFill>
                  <a:srgbClr val="696363"/>
                </a:solidFill>
                <a:latin typeface="Carlito"/>
                <a:cs typeface="Carlito"/>
              </a:rPr>
              <a:t>Видалення ядра </a:t>
            </a:r>
            <a:r>
              <a:rPr dirty="0" sz="4000" spc="5" b="0">
                <a:solidFill>
                  <a:srgbClr val="696363"/>
                </a:solidFill>
                <a:latin typeface="Carlito"/>
                <a:cs typeface="Carlito"/>
              </a:rPr>
              <a:t>=</a:t>
            </a:r>
            <a:r>
              <a:rPr dirty="0" sz="4000" spc="-95" b="0">
                <a:solidFill>
                  <a:srgbClr val="696363"/>
                </a:solidFill>
                <a:latin typeface="Carlito"/>
                <a:cs typeface="Carlito"/>
              </a:rPr>
              <a:t> </a:t>
            </a:r>
            <a:r>
              <a:rPr dirty="0" sz="4000" spc="-5" b="0">
                <a:solidFill>
                  <a:srgbClr val="696363"/>
                </a:solidFill>
                <a:latin typeface="Carlito"/>
                <a:cs typeface="Carlito"/>
              </a:rPr>
              <a:t>енуклеація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29639" y="1356360"/>
            <a:ext cx="7199376" cy="4910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91209" y="350043"/>
            <a:ext cx="7449820" cy="1285240"/>
            <a:chOff x="1091209" y="350043"/>
            <a:chExt cx="7449820" cy="1285240"/>
          </a:xfrm>
        </p:grpSpPr>
        <p:sp>
          <p:nvSpPr>
            <p:cNvPr id="3" name="object 3"/>
            <p:cNvSpPr/>
            <p:nvPr/>
          </p:nvSpPr>
          <p:spPr>
            <a:xfrm>
              <a:off x="1091209" y="350043"/>
              <a:ext cx="7449634" cy="4248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172968" y="624878"/>
              <a:ext cx="3283965" cy="101024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48918" y="185750"/>
            <a:ext cx="7515225" cy="11233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409190" marR="5080" indent="-2397125">
              <a:lnSpc>
                <a:spcPct val="100000"/>
              </a:lnSpc>
              <a:spcBef>
                <a:spcPts val="100"/>
              </a:spcBef>
            </a:pPr>
            <a:r>
              <a:rPr dirty="0" sz="3600" b="0">
                <a:solidFill>
                  <a:srgbClr val="696363"/>
                </a:solidFill>
                <a:latin typeface="Carlito"/>
                <a:cs typeface="Carlito"/>
              </a:rPr>
              <a:t>Перенесення ядра </a:t>
            </a:r>
            <a:r>
              <a:rPr dirty="0" sz="3600" spc="-5" b="0">
                <a:solidFill>
                  <a:srgbClr val="696363"/>
                </a:solidFill>
                <a:latin typeface="Carlito"/>
                <a:cs typeface="Carlito"/>
              </a:rPr>
              <a:t>соматичної </a:t>
            </a:r>
            <a:r>
              <a:rPr dirty="0" sz="3600" b="0">
                <a:solidFill>
                  <a:srgbClr val="696363"/>
                </a:solidFill>
                <a:latin typeface="Carlito"/>
                <a:cs typeface="Carlito"/>
              </a:rPr>
              <a:t>клітини  в</a:t>
            </a:r>
            <a:r>
              <a:rPr dirty="0" sz="3600" spc="-5" b="0">
                <a:solidFill>
                  <a:srgbClr val="696363"/>
                </a:solidFill>
                <a:latin typeface="Carlito"/>
                <a:cs typeface="Carlito"/>
              </a:rPr>
              <a:t> </a:t>
            </a:r>
            <a:r>
              <a:rPr dirty="0" sz="3600" spc="-10" b="0">
                <a:solidFill>
                  <a:srgbClr val="696363"/>
                </a:solidFill>
                <a:latin typeface="Carlito"/>
                <a:cs typeface="Carlito"/>
              </a:rPr>
              <a:t>яйцеклітину</a:t>
            </a:r>
            <a:endParaRPr sz="36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99616" y="1572767"/>
            <a:ext cx="6986016" cy="4760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8508" y="443864"/>
            <a:ext cx="4251960" cy="6362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000" spc="5">
                <a:solidFill>
                  <a:srgbClr val="9B2C1F"/>
                </a:solidFill>
              </a:rPr>
              <a:t>3. </a:t>
            </a:r>
            <a:r>
              <a:rPr dirty="0" sz="4000" spc="-65">
                <a:solidFill>
                  <a:srgbClr val="9B2C1F"/>
                </a:solidFill>
              </a:rPr>
              <a:t>Генна</a:t>
            </a:r>
            <a:r>
              <a:rPr dirty="0" sz="4000" spc="-45">
                <a:solidFill>
                  <a:srgbClr val="9B2C1F"/>
                </a:solidFill>
              </a:rPr>
              <a:t> </a:t>
            </a:r>
            <a:r>
              <a:rPr dirty="0" sz="4000" spc="-10">
                <a:solidFill>
                  <a:srgbClr val="9B2C1F"/>
                </a:solidFill>
              </a:rPr>
              <a:t>інженерія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L="11430" marR="2540">
              <a:lnSpc>
                <a:spcPct val="100000"/>
              </a:lnSpc>
              <a:spcBef>
                <a:spcPts val="95"/>
              </a:spcBef>
            </a:pPr>
            <a:r>
              <a:rPr dirty="0" sz="3200" spc="-50" b="1">
                <a:solidFill>
                  <a:srgbClr val="FF0000"/>
                </a:solidFill>
                <a:latin typeface="Times New Roman"/>
                <a:cs typeface="Times New Roman"/>
              </a:rPr>
              <a:t>Генна </a:t>
            </a:r>
            <a:r>
              <a:rPr dirty="0" sz="3200" spc="-10" b="1">
                <a:solidFill>
                  <a:srgbClr val="FF0000"/>
                </a:solidFill>
                <a:latin typeface="Times New Roman"/>
                <a:cs typeface="Times New Roman"/>
              </a:rPr>
              <a:t>інженерія </a:t>
            </a:r>
            <a:r>
              <a:rPr dirty="0" sz="3200" spc="-5">
                <a:latin typeface="Times New Roman"/>
                <a:cs typeface="Times New Roman"/>
              </a:rPr>
              <a:t>- </a:t>
            </a:r>
            <a:r>
              <a:rPr dirty="0" sz="3200" spc="-20">
                <a:latin typeface="Times New Roman"/>
                <a:cs typeface="Times New Roman"/>
              </a:rPr>
              <a:t>напрям</a:t>
            </a:r>
            <a:r>
              <a:rPr dirty="0" sz="3200" spc="155">
                <a:latin typeface="Times New Roman"/>
                <a:cs typeface="Times New Roman"/>
              </a:rPr>
              <a:t> </a:t>
            </a:r>
            <a:r>
              <a:rPr dirty="0" sz="3200" spc="-25">
                <a:latin typeface="Times New Roman"/>
                <a:cs typeface="Times New Roman"/>
              </a:rPr>
              <a:t>молекулярної</a:t>
            </a:r>
            <a:endParaRPr sz="3200">
              <a:latin typeface="Times New Roman"/>
              <a:cs typeface="Times New Roman"/>
            </a:endParaRPr>
          </a:p>
          <a:p>
            <a:pPr algn="ctr" marL="24130" marR="5080">
              <a:lnSpc>
                <a:spcPct val="100000"/>
              </a:lnSpc>
            </a:pPr>
            <a:r>
              <a:rPr dirty="0" sz="3200" spc="-10">
                <a:latin typeface="Times New Roman"/>
                <a:cs typeface="Times New Roman"/>
              </a:rPr>
              <a:t>біології </a:t>
            </a:r>
            <a:r>
              <a:rPr dirty="0" sz="3200" spc="15">
                <a:latin typeface="Times New Roman"/>
                <a:cs typeface="Times New Roman"/>
              </a:rPr>
              <a:t>та </a:t>
            </a:r>
            <a:r>
              <a:rPr dirty="0" sz="3200" spc="-10">
                <a:latin typeface="Times New Roman"/>
                <a:cs typeface="Times New Roman"/>
              </a:rPr>
              <a:t>генетики, </a:t>
            </a:r>
            <a:r>
              <a:rPr dirty="0" sz="3200" spc="-15">
                <a:latin typeface="Times New Roman"/>
                <a:cs typeface="Times New Roman"/>
              </a:rPr>
              <a:t>метою </a:t>
            </a:r>
            <a:r>
              <a:rPr dirty="0" sz="3200" spc="-50">
                <a:latin typeface="Times New Roman"/>
                <a:cs typeface="Times New Roman"/>
              </a:rPr>
              <a:t>якого </a:t>
            </a:r>
            <a:r>
              <a:rPr dirty="0" sz="3200" spc="-5">
                <a:latin typeface="Times New Roman"/>
                <a:cs typeface="Times New Roman"/>
              </a:rPr>
              <a:t>є створення  організмів з </a:t>
            </a:r>
            <a:r>
              <a:rPr dirty="0" sz="3200" spc="-10">
                <a:latin typeface="Times New Roman"/>
                <a:cs typeface="Times New Roman"/>
              </a:rPr>
              <a:t>новими </a:t>
            </a:r>
            <a:r>
              <a:rPr dirty="0" sz="3200" spc="-25">
                <a:latin typeface="Times New Roman"/>
                <a:cs typeface="Times New Roman"/>
              </a:rPr>
              <a:t>комбінаціями спадкових  </a:t>
            </a:r>
            <a:r>
              <a:rPr dirty="0" sz="3200" spc="-5">
                <a:latin typeface="Times New Roman"/>
                <a:cs typeface="Times New Roman"/>
              </a:rPr>
              <a:t>властивостей </a:t>
            </a:r>
            <a:r>
              <a:rPr dirty="0" sz="3200" spc="-40">
                <a:latin typeface="Times New Roman"/>
                <a:cs typeface="Times New Roman"/>
              </a:rPr>
              <a:t>шляхом </a:t>
            </a:r>
            <a:r>
              <a:rPr dirty="0" sz="3200" spc="5">
                <a:latin typeface="Times New Roman"/>
                <a:cs typeface="Times New Roman"/>
              </a:rPr>
              <a:t>пересадки</a:t>
            </a:r>
            <a:r>
              <a:rPr dirty="0" sz="3200" spc="16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генів.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0" y="3142488"/>
            <a:ext cx="4572000" cy="3453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1040" y="213359"/>
            <a:ext cx="8342376" cy="64800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380"/>
              <a:t>У</a:t>
            </a:r>
            <a:r>
              <a:rPr dirty="0" spc="-114"/>
              <a:t> </a:t>
            </a:r>
            <a:r>
              <a:rPr dirty="0" spc="90"/>
              <a:t>багатьох</a:t>
            </a:r>
            <a:r>
              <a:rPr dirty="0" spc="-40"/>
              <a:t> </a:t>
            </a:r>
            <a:r>
              <a:rPr dirty="0" spc="95"/>
              <a:t>країнах</a:t>
            </a:r>
            <a:r>
              <a:rPr dirty="0" spc="-65"/>
              <a:t> </a:t>
            </a:r>
            <a:r>
              <a:rPr dirty="0" spc="190"/>
              <a:t>є</a:t>
            </a:r>
            <a:r>
              <a:rPr dirty="0" spc="-85"/>
              <a:t> </a:t>
            </a:r>
            <a:r>
              <a:rPr dirty="0" spc="160"/>
              <a:t>еко</a:t>
            </a:r>
            <a:r>
              <a:rPr dirty="0" spc="-125"/>
              <a:t> </a:t>
            </a:r>
            <a:r>
              <a:rPr dirty="0" spc="5">
                <a:latin typeface="Arial"/>
                <a:cs typeface="Arial"/>
              </a:rPr>
              <a:t>-</a:t>
            </a:r>
            <a:r>
              <a:rPr dirty="0" spc="-190">
                <a:latin typeface="Arial"/>
                <a:cs typeface="Arial"/>
              </a:rPr>
              <a:t> </a:t>
            </a:r>
            <a:r>
              <a:rPr dirty="0" spc="90"/>
              <a:t>символи!!!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07616" y="1020280"/>
            <a:ext cx="7071995" cy="19767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43635" marR="433070" indent="-1104265">
              <a:lnSpc>
                <a:spcPct val="110800"/>
              </a:lnSpc>
              <a:spcBef>
                <a:spcPts val="95"/>
              </a:spcBef>
            </a:pPr>
            <a:r>
              <a:rPr dirty="0" sz="2400" spc="-5" b="1">
                <a:latin typeface="Times New Roman"/>
                <a:cs typeface="Times New Roman"/>
              </a:rPr>
              <a:t>Їх </a:t>
            </a:r>
            <a:r>
              <a:rPr dirty="0" sz="2400" b="1">
                <a:latin typeface="Times New Roman"/>
                <a:cs typeface="Times New Roman"/>
              </a:rPr>
              <a:t>наявність свідчить про те, </a:t>
            </a:r>
            <a:r>
              <a:rPr dirty="0" sz="2400" spc="-30" b="1">
                <a:latin typeface="Times New Roman"/>
                <a:cs typeface="Times New Roman"/>
              </a:rPr>
              <a:t>що </a:t>
            </a:r>
            <a:r>
              <a:rPr dirty="0" sz="2400" b="1">
                <a:latin typeface="Times New Roman"/>
                <a:cs typeface="Times New Roman"/>
              </a:rPr>
              <a:t>даний </a:t>
            </a:r>
            <a:r>
              <a:rPr dirty="0" sz="2400" spc="-10" b="1">
                <a:latin typeface="Times New Roman"/>
                <a:cs typeface="Times New Roman"/>
              </a:rPr>
              <a:t>продукт  </a:t>
            </a:r>
            <a:r>
              <a:rPr dirty="0" sz="2400" b="1">
                <a:latin typeface="Times New Roman"/>
                <a:cs typeface="Times New Roman"/>
              </a:rPr>
              <a:t>не містить </a:t>
            </a:r>
            <a:r>
              <a:rPr dirty="0" sz="2400" spc="-10" b="1">
                <a:latin typeface="Times New Roman"/>
                <a:cs typeface="Times New Roman"/>
              </a:rPr>
              <a:t>шкідливих </a:t>
            </a:r>
            <a:r>
              <a:rPr dirty="0" sz="2400" spc="-30" b="1">
                <a:latin typeface="Times New Roman"/>
                <a:cs typeface="Times New Roman"/>
              </a:rPr>
              <a:t>речовин </a:t>
            </a:r>
            <a:r>
              <a:rPr dirty="0" sz="2400" b="1">
                <a:latin typeface="Times New Roman"/>
                <a:cs typeface="Times New Roman"/>
              </a:rPr>
              <a:t>і не</a:t>
            </a:r>
            <a:r>
              <a:rPr dirty="0" sz="2400" spc="15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є</a:t>
            </a:r>
            <a:endParaRPr sz="2400">
              <a:latin typeface="Times New Roman"/>
              <a:cs typeface="Times New Roman"/>
            </a:endParaRPr>
          </a:p>
          <a:p>
            <a:pPr marL="2238375">
              <a:lnSpc>
                <a:spcPts val="2595"/>
              </a:lnSpc>
            </a:pPr>
            <a:r>
              <a:rPr dirty="0" sz="2400" b="1">
                <a:latin typeface="Times New Roman"/>
                <a:cs typeface="Times New Roman"/>
              </a:rPr>
              <a:t>трансгенним.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229100" algn="l"/>
              </a:tabLst>
            </a:pPr>
            <a:r>
              <a:rPr dirty="0" sz="2400" spc="5" b="1">
                <a:latin typeface="Arial"/>
                <a:cs typeface="Arial"/>
              </a:rPr>
              <a:t>-</a:t>
            </a:r>
            <a:r>
              <a:rPr dirty="0" sz="2400" spc="-125" b="1">
                <a:latin typeface="Arial"/>
                <a:cs typeface="Arial"/>
              </a:rPr>
              <a:t> </a:t>
            </a:r>
            <a:r>
              <a:rPr dirty="0" sz="2400" spc="55" b="1">
                <a:latin typeface="Times New Roman"/>
                <a:cs typeface="Times New Roman"/>
              </a:rPr>
              <a:t>Швецарія	</a:t>
            </a:r>
            <a:r>
              <a:rPr dirty="0" sz="2400" spc="5" b="1">
                <a:latin typeface="Arial"/>
                <a:cs typeface="Arial"/>
              </a:rPr>
              <a:t>- </a:t>
            </a:r>
            <a:r>
              <a:rPr dirty="0" sz="2400" spc="50" b="1">
                <a:latin typeface="Times New Roman"/>
                <a:cs typeface="Times New Roman"/>
              </a:rPr>
              <a:t>Німецькі</a:t>
            </a:r>
            <a:r>
              <a:rPr dirty="0" sz="2400" spc="-225" b="1">
                <a:latin typeface="Times New Roman"/>
                <a:cs typeface="Times New Roman"/>
              </a:rPr>
              <a:t> </a:t>
            </a:r>
            <a:r>
              <a:rPr dirty="0" sz="2400" spc="95" b="1">
                <a:latin typeface="Times New Roman"/>
                <a:cs typeface="Times New Roman"/>
              </a:rPr>
              <a:t>символи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07616" y="4227398"/>
            <a:ext cx="53911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10" b="1">
                <a:latin typeface="Arial"/>
                <a:cs typeface="Arial"/>
              </a:rPr>
              <a:t>-</a:t>
            </a:r>
            <a:r>
              <a:rPr dirty="0" sz="2400" spc="-215" b="1">
                <a:latin typeface="Arial"/>
                <a:cs typeface="Arial"/>
              </a:rPr>
              <a:t> </a:t>
            </a:r>
            <a:r>
              <a:rPr dirty="0" sz="2400" spc="-335" b="1">
                <a:latin typeface="Times New Roman"/>
                <a:cs typeface="Times New Roman"/>
              </a:rPr>
              <a:t>ЄС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89119" y="4227398"/>
            <a:ext cx="95631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10" b="1">
                <a:latin typeface="Arial"/>
                <a:cs typeface="Arial"/>
              </a:rPr>
              <a:t>-</a:t>
            </a:r>
            <a:r>
              <a:rPr dirty="0" sz="2400" spc="-225" b="1">
                <a:latin typeface="Arial"/>
                <a:cs typeface="Arial"/>
              </a:rPr>
              <a:t> </a:t>
            </a:r>
            <a:r>
              <a:rPr dirty="0" sz="2400" spc="55" b="1">
                <a:latin typeface="Times New Roman"/>
                <a:cs typeface="Times New Roman"/>
              </a:rPr>
              <a:t>Росія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24521" y="4227398"/>
            <a:ext cx="132842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10" b="1">
                <a:latin typeface="Arial"/>
                <a:cs typeface="Arial"/>
              </a:rPr>
              <a:t>-</a:t>
            </a:r>
            <a:r>
              <a:rPr dirty="0" sz="2400" spc="-195" b="1">
                <a:latin typeface="Arial"/>
                <a:cs typeface="Arial"/>
              </a:rPr>
              <a:t> </a:t>
            </a:r>
            <a:r>
              <a:rPr dirty="0" sz="2400" spc="-10" b="1">
                <a:latin typeface="Times New Roman"/>
                <a:cs typeface="Times New Roman"/>
              </a:rPr>
              <a:t>Україна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07616" y="5850128"/>
            <a:ext cx="12153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5" b="1">
                <a:latin typeface="Arial"/>
                <a:cs typeface="Arial"/>
              </a:rPr>
              <a:t>-</a:t>
            </a:r>
            <a:r>
              <a:rPr dirty="0" sz="2400" spc="-204" b="1">
                <a:latin typeface="Arial"/>
                <a:cs typeface="Arial"/>
              </a:rPr>
              <a:t> </a:t>
            </a:r>
            <a:r>
              <a:rPr dirty="0" sz="2400" spc="55" b="1">
                <a:latin typeface="Times New Roman"/>
                <a:cs typeface="Times New Roman"/>
              </a:rPr>
              <a:t>Японія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33209" y="5810199"/>
            <a:ext cx="1922145" cy="836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765" marR="5080" indent="-12700">
              <a:lnSpc>
                <a:spcPct val="110900"/>
              </a:lnSpc>
              <a:spcBef>
                <a:spcPts val="100"/>
              </a:spcBef>
            </a:pPr>
            <a:r>
              <a:rPr dirty="0" sz="2400" spc="5" b="1">
                <a:latin typeface="Arial"/>
                <a:cs typeface="Arial"/>
              </a:rPr>
              <a:t>-</a:t>
            </a:r>
            <a:r>
              <a:rPr dirty="0" sz="2400" spc="-175" b="1">
                <a:latin typeface="Arial"/>
                <a:cs typeface="Arial"/>
              </a:rPr>
              <a:t> </a:t>
            </a:r>
            <a:r>
              <a:rPr dirty="0" sz="2400" spc="95" b="1">
                <a:latin typeface="Times New Roman"/>
                <a:cs typeface="Times New Roman"/>
              </a:rPr>
              <a:t>міжнародні  </a:t>
            </a:r>
            <a:r>
              <a:rPr dirty="0" sz="2400" spc="105" b="1">
                <a:latin typeface="Times New Roman"/>
                <a:cs typeface="Times New Roman"/>
              </a:rPr>
              <a:t>е</a:t>
            </a:r>
            <a:r>
              <a:rPr dirty="0" sz="2400" spc="80" b="1">
                <a:latin typeface="Times New Roman"/>
                <a:cs typeface="Times New Roman"/>
              </a:rPr>
              <a:t>к</a:t>
            </a:r>
            <a:r>
              <a:rPr dirty="0" sz="2400" spc="165" b="1">
                <a:latin typeface="Times New Roman"/>
                <a:cs typeface="Times New Roman"/>
              </a:rPr>
              <a:t>о</a:t>
            </a:r>
            <a:r>
              <a:rPr dirty="0" sz="2400" spc="10" b="1">
                <a:latin typeface="Arial"/>
                <a:cs typeface="Arial"/>
              </a:rPr>
              <a:t>-</a:t>
            </a:r>
            <a:r>
              <a:rPr dirty="0" sz="2400" spc="90" b="1">
                <a:latin typeface="Times New Roman"/>
                <a:cs typeface="Times New Roman"/>
              </a:rPr>
              <a:t>симво</a:t>
            </a:r>
            <a:r>
              <a:rPr dirty="0" sz="2400" spc="100" b="1">
                <a:latin typeface="Times New Roman"/>
                <a:cs typeface="Times New Roman"/>
              </a:rPr>
              <a:t>л</a:t>
            </a:r>
            <a:r>
              <a:rPr dirty="0" sz="2400" spc="130" b="1">
                <a:latin typeface="Times New Roman"/>
                <a:cs typeface="Times New Roman"/>
              </a:rPr>
              <a:t>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8976" y="2072639"/>
            <a:ext cx="1350264" cy="1237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55296" y="3450027"/>
            <a:ext cx="1142763" cy="18083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86511" y="5358384"/>
            <a:ext cx="1213104" cy="11856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12" name="object 12"/>
          <p:cNvGrpSpPr/>
          <p:nvPr/>
        </p:nvGrpSpPr>
        <p:grpSpPr>
          <a:xfrm>
            <a:off x="3215639" y="5215128"/>
            <a:ext cx="2929255" cy="1399540"/>
            <a:chOff x="3215639" y="5215128"/>
            <a:chExt cx="2929255" cy="1399540"/>
          </a:xfrm>
        </p:grpSpPr>
        <p:sp>
          <p:nvSpPr>
            <p:cNvPr id="13" name="object 13"/>
            <p:cNvSpPr/>
            <p:nvPr/>
          </p:nvSpPr>
          <p:spPr>
            <a:xfrm>
              <a:off x="3215639" y="5411724"/>
              <a:ext cx="1426464" cy="90434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617719" y="5215128"/>
              <a:ext cx="1527048" cy="139903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/>
          <p:nvPr/>
        </p:nvSpPr>
        <p:spPr>
          <a:xfrm>
            <a:off x="5928359" y="3715511"/>
            <a:ext cx="1313688" cy="12862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16" name="object 16"/>
          <p:cNvGrpSpPr/>
          <p:nvPr/>
        </p:nvGrpSpPr>
        <p:grpSpPr>
          <a:xfrm>
            <a:off x="3285744" y="2142744"/>
            <a:ext cx="2505710" cy="3002280"/>
            <a:chOff x="3285744" y="2142744"/>
            <a:chExt cx="2505710" cy="3002280"/>
          </a:xfrm>
        </p:grpSpPr>
        <p:sp>
          <p:nvSpPr>
            <p:cNvPr id="17" name="object 17"/>
            <p:cNvSpPr/>
            <p:nvPr/>
          </p:nvSpPr>
          <p:spPr>
            <a:xfrm>
              <a:off x="4858511" y="2142744"/>
              <a:ext cx="932688" cy="85648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3715512" y="2431389"/>
              <a:ext cx="1069848" cy="63971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3285744" y="3858767"/>
              <a:ext cx="1286255" cy="128625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4358640" y="2999232"/>
              <a:ext cx="999743" cy="917447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26223" y="4428744"/>
            <a:ext cx="2017776" cy="1511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73023" y="4501896"/>
            <a:ext cx="2142744" cy="2142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3285744" y="4438331"/>
            <a:ext cx="3641090" cy="2419985"/>
            <a:chOff x="3285744" y="4438331"/>
            <a:chExt cx="3641090" cy="2419985"/>
          </a:xfrm>
        </p:grpSpPr>
        <p:sp>
          <p:nvSpPr>
            <p:cNvPr id="5" name="object 5"/>
            <p:cNvSpPr/>
            <p:nvPr/>
          </p:nvSpPr>
          <p:spPr>
            <a:xfrm>
              <a:off x="4791505" y="4438331"/>
              <a:ext cx="2134999" cy="108888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285744" y="5266943"/>
              <a:ext cx="2877312" cy="159105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/>
          <p:nvPr/>
        </p:nvSpPr>
        <p:spPr>
          <a:xfrm>
            <a:off x="356615" y="2356104"/>
            <a:ext cx="3867912" cy="18592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999232" y="4572000"/>
            <a:ext cx="1066799" cy="10728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29768" y="213359"/>
            <a:ext cx="8138159" cy="192938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214616" y="5428488"/>
            <a:ext cx="1207007" cy="122834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501384" y="2286000"/>
            <a:ext cx="2051304" cy="199948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72000" y="2356104"/>
            <a:ext cx="1786127" cy="178612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6502" y="378028"/>
            <a:ext cx="5134610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130">
                <a:solidFill>
                  <a:srgbClr val="000000"/>
                </a:solidFill>
              </a:rPr>
              <a:t>4. </a:t>
            </a:r>
            <a:r>
              <a:rPr dirty="0" sz="3600" spc="95">
                <a:solidFill>
                  <a:srgbClr val="000000"/>
                </a:solidFill>
              </a:rPr>
              <a:t>Генетична</a:t>
            </a:r>
            <a:r>
              <a:rPr dirty="0" sz="3600" spc="-440">
                <a:solidFill>
                  <a:srgbClr val="000000"/>
                </a:solidFill>
              </a:rPr>
              <a:t> </a:t>
            </a:r>
            <a:r>
              <a:rPr dirty="0" sz="3600" spc="175">
                <a:solidFill>
                  <a:srgbClr val="000000"/>
                </a:solidFill>
              </a:rPr>
              <a:t>інженерія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46355" marR="46355">
              <a:lnSpc>
                <a:spcPct val="100000"/>
              </a:lnSpc>
              <a:spcBef>
                <a:spcPts val="110"/>
              </a:spcBef>
            </a:pPr>
            <a:r>
              <a:rPr dirty="0" spc="-75"/>
              <a:t>Генна</a:t>
            </a:r>
            <a:r>
              <a:rPr dirty="0" spc="-200"/>
              <a:t> </a:t>
            </a:r>
            <a:r>
              <a:rPr dirty="0" spc="30"/>
              <a:t>інженерія</a:t>
            </a:r>
            <a:r>
              <a:rPr dirty="0" spc="-254"/>
              <a:t> </a:t>
            </a:r>
            <a:r>
              <a:rPr dirty="0" spc="-30"/>
              <a:t>необхідна</a:t>
            </a:r>
            <a:r>
              <a:rPr dirty="0" spc="-204"/>
              <a:t> </a:t>
            </a:r>
            <a:r>
              <a:rPr dirty="0" spc="-45"/>
              <a:t>для</a:t>
            </a:r>
            <a:r>
              <a:rPr dirty="0" spc="-160"/>
              <a:t> </a:t>
            </a:r>
            <a:r>
              <a:rPr dirty="0" spc="-60"/>
              <a:t>подальшої</a:t>
            </a:r>
            <a:r>
              <a:rPr dirty="0" spc="-185"/>
              <a:t> </a:t>
            </a:r>
            <a:r>
              <a:rPr dirty="0" spc="-10"/>
              <a:t>роботи</a:t>
            </a:r>
            <a:r>
              <a:rPr dirty="0" spc="-155"/>
              <a:t> </a:t>
            </a:r>
            <a:r>
              <a:rPr dirty="0"/>
              <a:t>з  </a:t>
            </a:r>
            <a:r>
              <a:rPr dirty="0" spc="-25"/>
              <a:t>генами,</a:t>
            </a:r>
            <a:r>
              <a:rPr dirty="0" spc="-204"/>
              <a:t> </a:t>
            </a:r>
            <a:r>
              <a:rPr dirty="0" spc="55"/>
              <a:t>якою</a:t>
            </a:r>
            <a:r>
              <a:rPr dirty="0" spc="-180"/>
              <a:t> </a:t>
            </a:r>
            <a:r>
              <a:rPr dirty="0" spc="-50"/>
              <a:t>займається</a:t>
            </a:r>
            <a:r>
              <a:rPr dirty="0" spc="-240"/>
              <a:t> </a:t>
            </a:r>
            <a:r>
              <a:rPr dirty="0" spc="130" b="1">
                <a:solidFill>
                  <a:srgbClr val="FF0000"/>
                </a:solidFill>
                <a:latin typeface="Times New Roman"/>
                <a:cs typeface="Times New Roman"/>
              </a:rPr>
              <a:t>генетична</a:t>
            </a:r>
            <a:r>
              <a:rPr dirty="0" spc="-10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pc="105" b="1">
                <a:solidFill>
                  <a:srgbClr val="FF0000"/>
                </a:solidFill>
                <a:latin typeface="Times New Roman"/>
                <a:cs typeface="Times New Roman"/>
              </a:rPr>
              <a:t>інженерія</a:t>
            </a:r>
            <a:r>
              <a:rPr dirty="0" spc="105"/>
              <a:t>.</a:t>
            </a:r>
          </a:p>
          <a:p>
            <a:pPr marL="46355" marR="5080">
              <a:lnSpc>
                <a:spcPct val="100000"/>
              </a:lnSpc>
              <a:spcBef>
                <a:spcPts val="5"/>
              </a:spcBef>
            </a:pPr>
            <a:r>
              <a:rPr dirty="0" spc="-55"/>
              <a:t>Остання </a:t>
            </a:r>
            <a:r>
              <a:rPr dirty="0" spc="-30"/>
              <a:t>визначається </a:t>
            </a:r>
            <a:r>
              <a:rPr dirty="0" spc="130"/>
              <a:t>як </a:t>
            </a:r>
            <a:r>
              <a:rPr dirty="0" spc="-5"/>
              <a:t>галузь біотехнології, </a:t>
            </a:r>
            <a:r>
              <a:rPr dirty="0" spc="-60"/>
              <a:t>що  </a:t>
            </a:r>
            <a:r>
              <a:rPr dirty="0" spc="-50"/>
              <a:t>розробляє </a:t>
            </a:r>
            <a:r>
              <a:rPr dirty="0" spc="-30"/>
              <a:t>методи </a:t>
            </a:r>
            <a:r>
              <a:rPr dirty="0" spc="-20"/>
              <a:t>та </a:t>
            </a:r>
            <a:r>
              <a:rPr dirty="0" spc="-70"/>
              <a:t>засоби </a:t>
            </a:r>
            <a:r>
              <a:rPr dirty="0" spc="-50"/>
              <a:t>переносу </a:t>
            </a:r>
            <a:r>
              <a:rPr dirty="0" spc="25"/>
              <a:t>генетичної  </a:t>
            </a:r>
            <a:r>
              <a:rPr dirty="0" spc="-25"/>
              <a:t>інформації </a:t>
            </a:r>
            <a:r>
              <a:rPr dirty="0"/>
              <a:t>з </a:t>
            </a:r>
            <a:r>
              <a:rPr dirty="0" spc="-10"/>
              <a:t>однієї </a:t>
            </a:r>
            <a:r>
              <a:rPr dirty="0" spc="30"/>
              <a:t>біологічної </a:t>
            </a:r>
            <a:r>
              <a:rPr dirty="0" spc="-30"/>
              <a:t>системи </a:t>
            </a:r>
            <a:r>
              <a:rPr dirty="0" spc="-20"/>
              <a:t>в </a:t>
            </a:r>
            <a:r>
              <a:rPr dirty="0" spc="75"/>
              <a:t>іншу </a:t>
            </a:r>
            <a:r>
              <a:rPr dirty="0" spc="-45"/>
              <a:t>для  </a:t>
            </a:r>
            <a:r>
              <a:rPr dirty="0" spc="-15"/>
              <a:t>створення</a:t>
            </a:r>
            <a:r>
              <a:rPr dirty="0" spc="-215"/>
              <a:t> </a:t>
            </a:r>
            <a:r>
              <a:rPr dirty="0" spc="20"/>
              <a:t>трансгенних</a:t>
            </a:r>
            <a:r>
              <a:rPr dirty="0" spc="-229"/>
              <a:t> </a:t>
            </a:r>
            <a:r>
              <a:rPr dirty="0" spc="30"/>
              <a:t>мікроорганізмів,</a:t>
            </a:r>
            <a:r>
              <a:rPr dirty="0" spc="-245"/>
              <a:t> </a:t>
            </a:r>
            <a:r>
              <a:rPr dirty="0" spc="-20"/>
              <a:t>рослин</a:t>
            </a:r>
            <a:r>
              <a:rPr dirty="0" spc="-220"/>
              <a:t> </a:t>
            </a:r>
            <a:r>
              <a:rPr dirty="0" spc="-25"/>
              <a:t>та  </a:t>
            </a:r>
            <a:r>
              <a:rPr dirty="0" spc="25"/>
              <a:t>гентаврів </a:t>
            </a:r>
            <a:r>
              <a:rPr dirty="0" spc="15"/>
              <a:t>у</a:t>
            </a:r>
            <a:r>
              <a:rPr dirty="0" spc="-415"/>
              <a:t> </a:t>
            </a:r>
            <a:r>
              <a:rPr dirty="0" spc="30"/>
              <a:t>тваринництві.</a:t>
            </a:r>
          </a:p>
        </p:txBody>
      </p:sp>
      <p:sp>
        <p:nvSpPr>
          <p:cNvPr id="4" name="object 4"/>
          <p:cNvSpPr/>
          <p:nvPr/>
        </p:nvSpPr>
        <p:spPr>
          <a:xfrm>
            <a:off x="713231" y="4358640"/>
            <a:ext cx="3002280" cy="2148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58511" y="3928871"/>
            <a:ext cx="3270637" cy="26639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965" y="296936"/>
            <a:ext cx="6326505" cy="536194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2125345">
              <a:lnSpc>
                <a:spcPct val="100000"/>
              </a:lnSpc>
              <a:spcBef>
                <a:spcPts val="700"/>
              </a:spcBef>
            </a:pPr>
            <a:r>
              <a:rPr dirty="0" sz="4000" spc="5" b="1">
                <a:latin typeface="Times New Roman"/>
                <a:cs typeface="Times New Roman"/>
              </a:rPr>
              <a:t>План</a:t>
            </a:r>
            <a:r>
              <a:rPr dirty="0" sz="4000" spc="-60" b="1">
                <a:latin typeface="Times New Roman"/>
                <a:cs typeface="Times New Roman"/>
              </a:rPr>
              <a:t> </a:t>
            </a:r>
            <a:r>
              <a:rPr dirty="0" sz="4000" spc="-5" b="1">
                <a:latin typeface="Times New Roman"/>
                <a:cs typeface="Times New Roman"/>
              </a:rPr>
              <a:t>лекції</a:t>
            </a:r>
            <a:endParaRPr sz="4000">
              <a:latin typeface="Times New Roman"/>
              <a:cs typeface="Times New Roman"/>
            </a:endParaRPr>
          </a:p>
          <a:p>
            <a:pPr marL="287020" marR="5080" indent="-274955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523240" algn="l"/>
              </a:tabLst>
            </a:pPr>
            <a:r>
              <a:rPr dirty="0" sz="4000" spc="-10">
                <a:latin typeface="Times New Roman"/>
                <a:cs typeface="Times New Roman"/>
              </a:rPr>
              <a:t>Біотехнологія. Завдання</a:t>
            </a:r>
            <a:r>
              <a:rPr dirty="0" sz="4000" spc="-165">
                <a:latin typeface="Times New Roman"/>
                <a:cs typeface="Times New Roman"/>
              </a:rPr>
              <a:t> </a:t>
            </a:r>
            <a:r>
              <a:rPr dirty="0" sz="4000" spc="20">
                <a:latin typeface="Times New Roman"/>
                <a:cs typeface="Times New Roman"/>
              </a:rPr>
              <a:t>та  </a:t>
            </a:r>
            <a:r>
              <a:rPr dirty="0" sz="4000" spc="-15">
                <a:latin typeface="Times New Roman"/>
                <a:cs typeface="Times New Roman"/>
              </a:rPr>
              <a:t>використання;</a:t>
            </a:r>
            <a:endParaRPr sz="4000">
              <a:latin typeface="Times New Roman"/>
              <a:cs typeface="Times New Roman"/>
            </a:endParaRPr>
          </a:p>
          <a:p>
            <a:pPr marL="522605" indent="-510540">
              <a:lnSpc>
                <a:spcPct val="100000"/>
              </a:lnSpc>
              <a:spcBef>
                <a:spcPts val="605"/>
              </a:spcBef>
              <a:buAutoNum type="arabicPeriod"/>
              <a:tabLst>
                <a:tab pos="523240" algn="l"/>
              </a:tabLst>
            </a:pPr>
            <a:r>
              <a:rPr dirty="0" sz="4000" spc="-5">
                <a:latin typeface="Times New Roman"/>
                <a:cs typeface="Times New Roman"/>
              </a:rPr>
              <a:t>Клітинна</a:t>
            </a:r>
            <a:r>
              <a:rPr dirty="0" sz="4000" spc="-10">
                <a:latin typeface="Times New Roman"/>
                <a:cs typeface="Times New Roman"/>
              </a:rPr>
              <a:t> </a:t>
            </a:r>
            <a:r>
              <a:rPr dirty="0" sz="4000" spc="-5">
                <a:latin typeface="Times New Roman"/>
                <a:cs typeface="Times New Roman"/>
              </a:rPr>
              <a:t>інженерія;</a:t>
            </a:r>
            <a:endParaRPr sz="4000">
              <a:latin typeface="Times New Roman"/>
              <a:cs typeface="Times New Roman"/>
            </a:endParaRPr>
          </a:p>
          <a:p>
            <a:pPr marL="522605" indent="-510540">
              <a:lnSpc>
                <a:spcPct val="100000"/>
              </a:lnSpc>
              <a:spcBef>
                <a:spcPts val="605"/>
              </a:spcBef>
              <a:buAutoNum type="arabicPeriod"/>
              <a:tabLst>
                <a:tab pos="523240" algn="l"/>
              </a:tabLst>
            </a:pPr>
            <a:r>
              <a:rPr dirty="0" sz="4000" spc="-65">
                <a:latin typeface="Times New Roman"/>
                <a:cs typeface="Times New Roman"/>
              </a:rPr>
              <a:t>Генна</a:t>
            </a:r>
            <a:r>
              <a:rPr dirty="0" sz="4000" spc="-25">
                <a:latin typeface="Times New Roman"/>
                <a:cs typeface="Times New Roman"/>
              </a:rPr>
              <a:t> </a:t>
            </a:r>
            <a:r>
              <a:rPr dirty="0" sz="4000" spc="-5">
                <a:latin typeface="Times New Roman"/>
                <a:cs typeface="Times New Roman"/>
              </a:rPr>
              <a:t>інженерія;</a:t>
            </a:r>
            <a:endParaRPr sz="4000">
              <a:latin typeface="Times New Roman"/>
              <a:cs typeface="Times New Roman"/>
            </a:endParaRPr>
          </a:p>
          <a:p>
            <a:pPr marL="522605" indent="-51054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523240" algn="l"/>
              </a:tabLst>
            </a:pPr>
            <a:r>
              <a:rPr dirty="0" sz="4000" spc="-35">
                <a:latin typeface="Times New Roman"/>
                <a:cs typeface="Times New Roman"/>
              </a:rPr>
              <a:t>Генетична</a:t>
            </a:r>
            <a:r>
              <a:rPr dirty="0" sz="4000" spc="-30">
                <a:latin typeface="Times New Roman"/>
                <a:cs typeface="Times New Roman"/>
              </a:rPr>
              <a:t> </a:t>
            </a:r>
            <a:r>
              <a:rPr dirty="0" sz="4000" spc="-5">
                <a:latin typeface="Times New Roman"/>
                <a:cs typeface="Times New Roman"/>
              </a:rPr>
              <a:t>інженерія;</a:t>
            </a:r>
            <a:endParaRPr sz="4000">
              <a:latin typeface="Times New Roman"/>
              <a:cs typeface="Times New Roman"/>
            </a:endParaRPr>
          </a:p>
          <a:p>
            <a:pPr marL="287020" marR="911225" indent="-274955">
              <a:lnSpc>
                <a:spcPct val="100000"/>
              </a:lnSpc>
              <a:spcBef>
                <a:spcPts val="605"/>
              </a:spcBef>
              <a:buAutoNum type="arabicPeriod"/>
              <a:tabLst>
                <a:tab pos="523240" algn="l"/>
              </a:tabLst>
            </a:pPr>
            <a:r>
              <a:rPr dirty="0" sz="4000" spc="-5">
                <a:latin typeface="Times New Roman"/>
                <a:cs typeface="Times New Roman"/>
              </a:rPr>
              <a:t>Перспективи</a:t>
            </a:r>
            <a:r>
              <a:rPr dirty="0" sz="4000" spc="-120">
                <a:latin typeface="Times New Roman"/>
                <a:cs typeface="Times New Roman"/>
              </a:rPr>
              <a:t> </a:t>
            </a:r>
            <a:r>
              <a:rPr dirty="0" sz="4000" spc="-5">
                <a:latin typeface="Times New Roman"/>
                <a:cs typeface="Times New Roman"/>
              </a:rPr>
              <a:t>розвитку  </a:t>
            </a:r>
            <a:r>
              <a:rPr dirty="0" sz="4000" spc="-10">
                <a:latin typeface="Times New Roman"/>
                <a:cs typeface="Times New Roman"/>
              </a:rPr>
              <a:t>біотехнології.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501384" y="1642872"/>
            <a:ext cx="2429256" cy="2429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858255" y="4285488"/>
            <a:ext cx="3096768" cy="21671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2747" y="457580"/>
            <a:ext cx="4594860" cy="6362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000" spc="-15">
                <a:solidFill>
                  <a:srgbClr val="D24717"/>
                </a:solidFill>
              </a:rPr>
              <a:t>Основна</a:t>
            </a:r>
            <a:r>
              <a:rPr dirty="0" sz="4000" spc="-75">
                <a:solidFill>
                  <a:srgbClr val="D24717"/>
                </a:solidFill>
              </a:rPr>
              <a:t> </a:t>
            </a:r>
            <a:r>
              <a:rPr dirty="0" sz="4000" spc="-15">
                <a:solidFill>
                  <a:srgbClr val="D24717"/>
                </a:solidFill>
              </a:rPr>
              <a:t>література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86639" y="1228090"/>
            <a:ext cx="8662035" cy="5379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226060" indent="353695">
              <a:lnSpc>
                <a:spcPct val="100000"/>
              </a:lnSpc>
              <a:spcBef>
                <a:spcPts val="110"/>
              </a:spcBef>
              <a:buAutoNum type="arabicPeriod"/>
              <a:tabLst>
                <a:tab pos="711200" algn="l"/>
                <a:tab pos="1369060" algn="l"/>
              </a:tabLst>
            </a:pPr>
            <a:r>
              <a:rPr dirty="0" sz="2700">
                <a:latin typeface="Times New Roman"/>
                <a:cs typeface="Times New Roman"/>
              </a:rPr>
              <a:t>Основи </a:t>
            </a:r>
            <a:r>
              <a:rPr dirty="0" sz="2700" spc="-5">
                <a:latin typeface="Times New Roman"/>
                <a:cs typeface="Times New Roman"/>
              </a:rPr>
              <a:t>генетики </a:t>
            </a:r>
            <a:r>
              <a:rPr dirty="0" sz="2700" spc="10">
                <a:latin typeface="Times New Roman"/>
                <a:cs typeface="Times New Roman"/>
              </a:rPr>
              <a:t>та </a:t>
            </a:r>
            <a:r>
              <a:rPr dirty="0" sz="2700">
                <a:latin typeface="Times New Roman"/>
                <a:cs typeface="Times New Roman"/>
              </a:rPr>
              <a:t>селекції </a:t>
            </a:r>
            <a:r>
              <a:rPr dirty="0" sz="2700" spc="-5">
                <a:latin typeface="Times New Roman"/>
                <a:cs typeface="Times New Roman"/>
              </a:rPr>
              <a:t>сільськогоспо-дарських  тварин: </a:t>
            </a:r>
            <a:r>
              <a:rPr dirty="0" sz="2700" spc="-10">
                <a:latin typeface="Times New Roman"/>
                <a:cs typeface="Times New Roman"/>
              </a:rPr>
              <a:t>навчальний </a:t>
            </a:r>
            <a:r>
              <a:rPr dirty="0" sz="2700" spc="5">
                <a:latin typeface="Times New Roman"/>
                <a:cs typeface="Times New Roman"/>
              </a:rPr>
              <a:t>посібник </a:t>
            </a:r>
            <a:r>
              <a:rPr dirty="0" sz="2700">
                <a:latin typeface="Times New Roman"/>
                <a:cs typeface="Times New Roman"/>
              </a:rPr>
              <a:t>/ Л.М. Хмельничий, </a:t>
            </a:r>
            <a:r>
              <a:rPr dirty="0" sz="2700" spc="5">
                <a:latin typeface="Times New Roman"/>
                <a:cs typeface="Times New Roman"/>
              </a:rPr>
              <a:t>І.О.  </a:t>
            </a:r>
            <a:r>
              <a:rPr dirty="0" sz="2700" spc="-10">
                <a:latin typeface="Times New Roman"/>
                <a:cs typeface="Times New Roman"/>
              </a:rPr>
              <a:t>Супрун.	</a:t>
            </a:r>
            <a:r>
              <a:rPr dirty="0" sz="2700" spc="5">
                <a:latin typeface="Times New Roman"/>
                <a:cs typeface="Times New Roman"/>
              </a:rPr>
              <a:t>– </a:t>
            </a:r>
            <a:r>
              <a:rPr dirty="0" sz="2700">
                <a:latin typeface="Times New Roman"/>
                <a:cs typeface="Times New Roman"/>
              </a:rPr>
              <a:t>К.: Аграрна </a:t>
            </a:r>
            <a:r>
              <a:rPr dirty="0" sz="2700" spc="10">
                <a:latin typeface="Times New Roman"/>
                <a:cs typeface="Times New Roman"/>
              </a:rPr>
              <a:t>освіта, </a:t>
            </a:r>
            <a:r>
              <a:rPr dirty="0" sz="2700" spc="-10">
                <a:latin typeface="Times New Roman"/>
                <a:cs typeface="Times New Roman"/>
              </a:rPr>
              <a:t>2011. </a:t>
            </a:r>
            <a:r>
              <a:rPr dirty="0" sz="2700" spc="5">
                <a:latin typeface="Times New Roman"/>
                <a:cs typeface="Times New Roman"/>
              </a:rPr>
              <a:t>– 497</a:t>
            </a:r>
            <a:r>
              <a:rPr dirty="0" sz="2700" spc="-185">
                <a:latin typeface="Times New Roman"/>
                <a:cs typeface="Times New Roman"/>
              </a:rPr>
              <a:t> </a:t>
            </a:r>
            <a:r>
              <a:rPr dirty="0" sz="2700">
                <a:latin typeface="Times New Roman"/>
                <a:cs typeface="Times New Roman"/>
              </a:rPr>
              <a:t>с.</a:t>
            </a:r>
            <a:endParaRPr sz="2700">
              <a:latin typeface="Times New Roman"/>
              <a:cs typeface="Times New Roman"/>
            </a:endParaRPr>
          </a:p>
          <a:p>
            <a:pPr marL="12700" marR="140970" indent="35369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711200" algn="l"/>
              </a:tabLst>
            </a:pPr>
            <a:r>
              <a:rPr dirty="0" sz="2700" spc="-10">
                <a:latin typeface="Times New Roman"/>
                <a:cs typeface="Times New Roman"/>
              </a:rPr>
              <a:t>Кандиба </a:t>
            </a:r>
            <a:r>
              <a:rPr dirty="0" sz="2700">
                <a:latin typeface="Times New Roman"/>
                <a:cs typeface="Times New Roman"/>
              </a:rPr>
              <a:t>Н.М. </a:t>
            </a:r>
            <a:r>
              <a:rPr dirty="0" sz="2700" spc="-35">
                <a:latin typeface="Times New Roman"/>
                <a:cs typeface="Times New Roman"/>
              </a:rPr>
              <a:t>Генетика: </a:t>
            </a:r>
            <a:r>
              <a:rPr dirty="0" sz="2700" spc="-5">
                <a:latin typeface="Times New Roman"/>
                <a:cs typeface="Times New Roman"/>
              </a:rPr>
              <a:t>курс лекцій: </a:t>
            </a:r>
            <a:r>
              <a:rPr dirty="0" sz="2700" spc="-20">
                <a:latin typeface="Times New Roman"/>
                <a:cs typeface="Times New Roman"/>
              </a:rPr>
              <a:t>навч. </a:t>
            </a:r>
            <a:r>
              <a:rPr dirty="0" sz="2700" spc="10">
                <a:latin typeface="Times New Roman"/>
                <a:cs typeface="Times New Roman"/>
              </a:rPr>
              <a:t>посіб. </a:t>
            </a:r>
            <a:r>
              <a:rPr dirty="0" sz="2700" spc="-5">
                <a:latin typeface="Times New Roman"/>
                <a:cs typeface="Times New Roman"/>
              </a:rPr>
              <a:t>для  </a:t>
            </a:r>
            <a:r>
              <a:rPr dirty="0" sz="2700" spc="-15">
                <a:latin typeface="Times New Roman"/>
                <a:cs typeface="Times New Roman"/>
              </a:rPr>
              <a:t>вузів </a:t>
            </a:r>
            <a:r>
              <a:rPr dirty="0" sz="2700">
                <a:latin typeface="Times New Roman"/>
                <a:cs typeface="Times New Roman"/>
              </a:rPr>
              <a:t>/ </a:t>
            </a:r>
            <a:r>
              <a:rPr dirty="0" sz="2700" spc="5">
                <a:latin typeface="Times New Roman"/>
                <a:cs typeface="Times New Roman"/>
              </a:rPr>
              <a:t>Н.М. </a:t>
            </a:r>
            <a:r>
              <a:rPr dirty="0" sz="2700" spc="-5">
                <a:latin typeface="Times New Roman"/>
                <a:cs typeface="Times New Roman"/>
              </a:rPr>
              <a:t>Кандиба. </a:t>
            </a:r>
            <a:r>
              <a:rPr dirty="0" sz="2700" spc="5">
                <a:latin typeface="Times New Roman"/>
                <a:cs typeface="Times New Roman"/>
              </a:rPr>
              <a:t>– </a:t>
            </a:r>
            <a:r>
              <a:rPr dirty="0" sz="2700" spc="-15">
                <a:latin typeface="Times New Roman"/>
                <a:cs typeface="Times New Roman"/>
              </a:rPr>
              <a:t>Суми: </a:t>
            </a:r>
            <a:r>
              <a:rPr dirty="0" sz="2700" spc="-50">
                <a:latin typeface="Times New Roman"/>
                <a:cs typeface="Times New Roman"/>
              </a:rPr>
              <a:t>Унів. </a:t>
            </a:r>
            <a:r>
              <a:rPr dirty="0" sz="2700" spc="-5">
                <a:latin typeface="Times New Roman"/>
                <a:cs typeface="Times New Roman"/>
              </a:rPr>
              <a:t>Книга, </a:t>
            </a:r>
            <a:r>
              <a:rPr dirty="0" sz="2700" spc="10">
                <a:latin typeface="Times New Roman"/>
                <a:cs typeface="Times New Roman"/>
              </a:rPr>
              <a:t>2013. </a:t>
            </a:r>
            <a:r>
              <a:rPr dirty="0" sz="2700" spc="5">
                <a:latin typeface="Times New Roman"/>
                <a:cs typeface="Times New Roman"/>
              </a:rPr>
              <a:t>– </a:t>
            </a:r>
            <a:r>
              <a:rPr dirty="0" sz="2700" spc="10">
                <a:latin typeface="Times New Roman"/>
                <a:cs typeface="Times New Roman"/>
              </a:rPr>
              <a:t>397</a:t>
            </a:r>
            <a:r>
              <a:rPr dirty="0" sz="2700" spc="-190">
                <a:latin typeface="Times New Roman"/>
                <a:cs typeface="Times New Roman"/>
              </a:rPr>
              <a:t> </a:t>
            </a:r>
            <a:r>
              <a:rPr dirty="0" sz="2700" spc="5">
                <a:latin typeface="Times New Roman"/>
                <a:cs typeface="Times New Roman"/>
              </a:rPr>
              <a:t>с.</a:t>
            </a:r>
            <a:endParaRPr sz="2700">
              <a:latin typeface="Times New Roman"/>
              <a:cs typeface="Times New Roman"/>
            </a:endParaRPr>
          </a:p>
          <a:p>
            <a:pPr marL="12700" marR="5080" indent="35369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711200" algn="l"/>
              </a:tabLst>
            </a:pPr>
            <a:r>
              <a:rPr dirty="0" sz="2700">
                <a:latin typeface="Times New Roman"/>
                <a:cs typeface="Times New Roman"/>
              </a:rPr>
              <a:t>Хмельничий Л.М., </a:t>
            </a:r>
            <a:r>
              <a:rPr dirty="0" sz="2700" spc="-10">
                <a:latin typeface="Times New Roman"/>
                <a:cs typeface="Times New Roman"/>
              </a:rPr>
              <a:t>Супрун </a:t>
            </a:r>
            <a:r>
              <a:rPr dirty="0" sz="2700" spc="5">
                <a:latin typeface="Times New Roman"/>
                <a:cs typeface="Times New Roman"/>
              </a:rPr>
              <a:t>І.О., </a:t>
            </a:r>
            <a:r>
              <a:rPr dirty="0" sz="2700">
                <a:latin typeface="Times New Roman"/>
                <a:cs typeface="Times New Roman"/>
              </a:rPr>
              <a:t>Салогуб </a:t>
            </a:r>
            <a:r>
              <a:rPr dirty="0" sz="2700" spc="5">
                <a:latin typeface="Times New Roman"/>
                <a:cs typeface="Times New Roman"/>
              </a:rPr>
              <a:t>А.М. </a:t>
            </a:r>
            <a:r>
              <a:rPr dirty="0" sz="2700">
                <a:latin typeface="Times New Roman"/>
                <a:cs typeface="Times New Roman"/>
              </a:rPr>
              <a:t>Основи  </a:t>
            </a:r>
            <a:r>
              <a:rPr dirty="0" sz="2700" spc="-5">
                <a:latin typeface="Times New Roman"/>
                <a:cs typeface="Times New Roman"/>
              </a:rPr>
              <a:t>генетики тварин </a:t>
            </a:r>
            <a:r>
              <a:rPr dirty="0" sz="2700" spc="5">
                <a:latin typeface="Times New Roman"/>
                <a:cs typeface="Times New Roman"/>
              </a:rPr>
              <a:t>з </a:t>
            </a:r>
            <a:r>
              <a:rPr dirty="0" sz="2700" spc="-5">
                <a:latin typeface="Times New Roman"/>
                <a:cs typeface="Times New Roman"/>
              </a:rPr>
              <a:t>біометрією. </a:t>
            </a:r>
            <a:r>
              <a:rPr dirty="0" sz="2700" spc="-10">
                <a:latin typeface="Times New Roman"/>
                <a:cs typeface="Times New Roman"/>
              </a:rPr>
              <a:t>Навчальний </a:t>
            </a:r>
            <a:r>
              <a:rPr dirty="0" sz="2700" spc="5">
                <a:latin typeface="Times New Roman"/>
                <a:cs typeface="Times New Roman"/>
              </a:rPr>
              <a:t>посібник. –  </a:t>
            </a:r>
            <a:r>
              <a:rPr dirty="0" sz="2700" spc="-15">
                <a:latin typeface="Times New Roman"/>
                <a:cs typeface="Times New Roman"/>
              </a:rPr>
              <a:t>Суми: </a:t>
            </a:r>
            <a:r>
              <a:rPr dirty="0" sz="2700" spc="-5">
                <a:latin typeface="Times New Roman"/>
                <a:cs typeface="Times New Roman"/>
              </a:rPr>
              <a:t>Видавництво: </a:t>
            </a:r>
            <a:r>
              <a:rPr dirty="0" sz="2700" spc="10">
                <a:latin typeface="Times New Roman"/>
                <a:cs typeface="Times New Roman"/>
              </a:rPr>
              <a:t>ПП </a:t>
            </a:r>
            <a:r>
              <a:rPr dirty="0" sz="2700" spc="-20">
                <a:latin typeface="Times New Roman"/>
                <a:cs typeface="Times New Roman"/>
              </a:rPr>
              <a:t>Вінниченко </a:t>
            </a:r>
            <a:r>
              <a:rPr dirty="0" sz="2700">
                <a:latin typeface="Times New Roman"/>
                <a:cs typeface="Times New Roman"/>
              </a:rPr>
              <a:t>М.Д., </a:t>
            </a:r>
            <a:r>
              <a:rPr dirty="0" sz="2700" spc="10">
                <a:latin typeface="Times New Roman"/>
                <a:cs typeface="Times New Roman"/>
              </a:rPr>
              <a:t>ФОП </a:t>
            </a:r>
            <a:r>
              <a:rPr dirty="0" sz="2700" spc="-20">
                <a:latin typeface="Times New Roman"/>
                <a:cs typeface="Times New Roman"/>
              </a:rPr>
              <a:t>Дьоменко  </a:t>
            </a:r>
            <a:r>
              <a:rPr dirty="0" sz="2700" spc="-5">
                <a:latin typeface="Times New Roman"/>
                <a:cs typeface="Times New Roman"/>
              </a:rPr>
              <a:t>В.В., </a:t>
            </a:r>
            <a:r>
              <a:rPr dirty="0" sz="2700" spc="-15">
                <a:latin typeface="Times New Roman"/>
                <a:cs typeface="Times New Roman"/>
              </a:rPr>
              <a:t>2011. </a:t>
            </a:r>
            <a:r>
              <a:rPr dirty="0" sz="2700" spc="5">
                <a:latin typeface="Times New Roman"/>
                <a:cs typeface="Times New Roman"/>
              </a:rPr>
              <a:t>– 344</a:t>
            </a:r>
            <a:r>
              <a:rPr dirty="0" sz="2700" spc="-100">
                <a:latin typeface="Times New Roman"/>
                <a:cs typeface="Times New Roman"/>
              </a:rPr>
              <a:t> </a:t>
            </a:r>
            <a:r>
              <a:rPr dirty="0" sz="2700" spc="5">
                <a:latin typeface="Times New Roman"/>
                <a:cs typeface="Times New Roman"/>
              </a:rPr>
              <a:t>с.</a:t>
            </a:r>
            <a:endParaRPr sz="2700">
              <a:latin typeface="Times New Roman"/>
              <a:cs typeface="Times New Roman"/>
            </a:endParaRPr>
          </a:p>
          <a:p>
            <a:pPr marL="12700" marR="593725" indent="353695">
              <a:lnSpc>
                <a:spcPct val="100000"/>
              </a:lnSpc>
              <a:buAutoNum type="arabicPeriod"/>
              <a:tabLst>
                <a:tab pos="711200" algn="l"/>
              </a:tabLst>
            </a:pPr>
            <a:r>
              <a:rPr dirty="0" sz="2700" spc="-20">
                <a:latin typeface="Times New Roman"/>
                <a:cs typeface="Times New Roman"/>
              </a:rPr>
              <a:t>Трофименко, </a:t>
            </a:r>
            <a:r>
              <a:rPr dirty="0" sz="2700" spc="5">
                <a:latin typeface="Times New Roman"/>
                <a:cs typeface="Times New Roman"/>
              </a:rPr>
              <a:t>О. Л. </a:t>
            </a:r>
            <a:r>
              <a:rPr dirty="0" sz="2700">
                <a:latin typeface="Times New Roman"/>
                <a:cs typeface="Times New Roman"/>
              </a:rPr>
              <a:t>Спеціальна </a:t>
            </a:r>
            <a:r>
              <a:rPr dirty="0" sz="2700" spc="-10">
                <a:latin typeface="Times New Roman"/>
                <a:cs typeface="Times New Roman"/>
              </a:rPr>
              <a:t>генетика </a:t>
            </a:r>
            <a:r>
              <a:rPr dirty="0" sz="2700" spc="-30">
                <a:latin typeface="Times New Roman"/>
                <a:cs typeface="Times New Roman"/>
              </a:rPr>
              <a:t>(Генетика  </a:t>
            </a:r>
            <a:r>
              <a:rPr dirty="0" sz="2700" spc="-5">
                <a:latin typeface="Times New Roman"/>
                <a:cs typeface="Times New Roman"/>
              </a:rPr>
              <a:t>відтворення): </a:t>
            </a:r>
            <a:r>
              <a:rPr dirty="0" sz="2700" spc="-20">
                <a:latin typeface="Times New Roman"/>
                <a:cs typeface="Times New Roman"/>
              </a:rPr>
              <a:t>навч. </a:t>
            </a:r>
            <a:r>
              <a:rPr dirty="0" sz="2700" spc="10">
                <a:latin typeface="Times New Roman"/>
                <a:cs typeface="Times New Roman"/>
              </a:rPr>
              <a:t>посіб. </a:t>
            </a:r>
            <a:r>
              <a:rPr dirty="0" sz="2700" spc="-5">
                <a:latin typeface="Times New Roman"/>
                <a:cs typeface="Times New Roman"/>
              </a:rPr>
              <a:t>для </a:t>
            </a:r>
            <a:r>
              <a:rPr dirty="0" sz="2700" spc="-40">
                <a:latin typeface="Times New Roman"/>
                <a:cs typeface="Times New Roman"/>
              </a:rPr>
              <a:t>студ. </a:t>
            </a:r>
            <a:r>
              <a:rPr dirty="0" sz="2700" spc="5">
                <a:latin typeface="Times New Roman"/>
                <a:cs typeface="Times New Roman"/>
              </a:rPr>
              <a:t>ВНЗ </a:t>
            </a:r>
            <a:r>
              <a:rPr dirty="0" sz="2700">
                <a:latin typeface="Times New Roman"/>
                <a:cs typeface="Times New Roman"/>
              </a:rPr>
              <a:t>/</a:t>
            </a:r>
            <a:r>
              <a:rPr dirty="0" sz="2700" spc="-45">
                <a:latin typeface="Times New Roman"/>
                <a:cs typeface="Times New Roman"/>
              </a:rPr>
              <a:t> </a:t>
            </a:r>
            <a:r>
              <a:rPr dirty="0" sz="2700" spc="5">
                <a:latin typeface="Times New Roman"/>
                <a:cs typeface="Times New Roman"/>
              </a:rPr>
              <a:t>О.Л.</a:t>
            </a:r>
            <a:endParaRPr sz="2700">
              <a:latin typeface="Times New Roman"/>
              <a:cs typeface="Times New Roman"/>
            </a:endParaRPr>
          </a:p>
          <a:p>
            <a:pPr marL="12700" marR="74295">
              <a:lnSpc>
                <a:spcPct val="100000"/>
              </a:lnSpc>
              <a:spcBef>
                <a:spcPts val="10"/>
              </a:spcBef>
            </a:pPr>
            <a:r>
              <a:rPr dirty="0" sz="2700" spc="-15">
                <a:latin typeface="Times New Roman"/>
                <a:cs typeface="Times New Roman"/>
              </a:rPr>
              <a:t>Трофименко, </a:t>
            </a:r>
            <a:r>
              <a:rPr dirty="0" sz="2700" spc="5">
                <a:latin typeface="Times New Roman"/>
                <a:cs typeface="Times New Roman"/>
              </a:rPr>
              <a:t>В. </a:t>
            </a:r>
            <a:r>
              <a:rPr dirty="0" sz="2700" spc="-5">
                <a:latin typeface="Times New Roman"/>
                <a:cs typeface="Times New Roman"/>
              </a:rPr>
              <a:t>М. </a:t>
            </a:r>
            <a:r>
              <a:rPr dirty="0" sz="2700" spc="-10">
                <a:latin typeface="Times New Roman"/>
                <a:cs typeface="Times New Roman"/>
              </a:rPr>
              <a:t>Туринський. </a:t>
            </a:r>
            <a:r>
              <a:rPr dirty="0" sz="2700">
                <a:latin typeface="Times New Roman"/>
                <a:cs typeface="Times New Roman"/>
              </a:rPr>
              <a:t>- К.: </a:t>
            </a:r>
            <a:r>
              <a:rPr dirty="0" sz="2700" spc="5">
                <a:latin typeface="Times New Roman"/>
                <a:cs typeface="Times New Roman"/>
              </a:rPr>
              <a:t>Аграр. </a:t>
            </a:r>
            <a:r>
              <a:rPr dirty="0" sz="2700" spc="10">
                <a:latin typeface="Times New Roman"/>
                <a:cs typeface="Times New Roman"/>
              </a:rPr>
              <a:t>освіта, </a:t>
            </a:r>
            <a:r>
              <a:rPr dirty="0" sz="2700" spc="-10">
                <a:latin typeface="Times New Roman"/>
                <a:cs typeface="Times New Roman"/>
              </a:rPr>
              <a:t>2011.</a:t>
            </a:r>
            <a:r>
              <a:rPr dirty="0" sz="2700" spc="-285">
                <a:latin typeface="Times New Roman"/>
                <a:cs typeface="Times New Roman"/>
              </a:rPr>
              <a:t> </a:t>
            </a:r>
            <a:r>
              <a:rPr dirty="0" sz="2700">
                <a:latin typeface="Times New Roman"/>
                <a:cs typeface="Times New Roman"/>
              </a:rPr>
              <a:t>-  </a:t>
            </a:r>
            <a:r>
              <a:rPr dirty="0" sz="2700" spc="10">
                <a:latin typeface="Times New Roman"/>
                <a:cs typeface="Times New Roman"/>
              </a:rPr>
              <a:t>240</a:t>
            </a:r>
            <a:r>
              <a:rPr dirty="0" sz="2700" spc="-45">
                <a:latin typeface="Times New Roman"/>
                <a:cs typeface="Times New Roman"/>
              </a:rPr>
              <a:t> </a:t>
            </a:r>
            <a:r>
              <a:rPr dirty="0" sz="2700" spc="5">
                <a:latin typeface="Times New Roman"/>
                <a:cs typeface="Times New Roman"/>
              </a:rPr>
              <a:t>c.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6160" y="410921"/>
            <a:ext cx="5011420" cy="63690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000" spc="-40">
                <a:solidFill>
                  <a:srgbClr val="D24717"/>
                </a:solidFill>
              </a:rPr>
              <a:t>Додаткова</a:t>
            </a:r>
            <a:r>
              <a:rPr dirty="0" sz="4000" spc="-90">
                <a:solidFill>
                  <a:srgbClr val="D24717"/>
                </a:solidFill>
              </a:rPr>
              <a:t> </a:t>
            </a:r>
            <a:r>
              <a:rPr dirty="0" sz="4000" spc="-15">
                <a:solidFill>
                  <a:srgbClr val="D24717"/>
                </a:solidFill>
              </a:rPr>
              <a:t>література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87095" y="1167206"/>
            <a:ext cx="828040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Times New Roman"/>
                <a:cs typeface="Times New Roman"/>
              </a:rPr>
              <a:t>1.</a:t>
            </a:r>
            <a:r>
              <a:rPr dirty="0" sz="2400" spc="114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Словник</a:t>
            </a:r>
            <a:r>
              <a:rPr dirty="0" sz="2400" spc="114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основних</a:t>
            </a:r>
            <a:r>
              <a:rPr dirty="0" sz="2400" spc="15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спеціальних</a:t>
            </a:r>
            <a:r>
              <a:rPr dirty="0" sz="2400" spc="16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понять</a:t>
            </a:r>
            <a:r>
              <a:rPr dirty="0" sz="2400" spc="114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і</a:t>
            </a:r>
            <a:r>
              <a:rPr dirty="0" sz="2400" spc="12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термінів</a:t>
            </a:r>
            <a:r>
              <a:rPr dirty="0" sz="2400" spc="1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з</a:t>
            </a:r>
            <a:r>
              <a:rPr dirty="0" sz="2400" spc="13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генетики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9590" y="1533525"/>
            <a:ext cx="7354570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44220" algn="l"/>
                <a:tab pos="1717039" algn="l"/>
                <a:tab pos="2241550" algn="l"/>
                <a:tab pos="3159125" algn="l"/>
                <a:tab pos="3381375" algn="l"/>
                <a:tab pos="3936365" algn="l"/>
                <a:tab pos="5027930" algn="l"/>
                <a:tab pos="5177790" algn="l"/>
                <a:tab pos="6156325" algn="l"/>
                <a:tab pos="6988809" algn="l"/>
              </a:tabLst>
            </a:pPr>
            <a:r>
              <a:rPr dirty="0" sz="2400" spc="5">
                <a:latin typeface="Times New Roman"/>
                <a:cs typeface="Times New Roman"/>
              </a:rPr>
              <a:t>дл</a:t>
            </a:r>
            <a:r>
              <a:rPr dirty="0" sz="2400">
                <a:latin typeface="Times New Roman"/>
                <a:cs typeface="Times New Roman"/>
              </a:rPr>
              <a:t>я	</a:t>
            </a:r>
            <a:r>
              <a:rPr dirty="0" sz="2400" spc="-10">
                <a:latin typeface="Times New Roman"/>
                <a:cs typeface="Times New Roman"/>
              </a:rPr>
              <a:t>с</a:t>
            </a:r>
            <a:r>
              <a:rPr dirty="0" sz="2400">
                <a:latin typeface="Times New Roman"/>
                <a:cs typeface="Times New Roman"/>
              </a:rPr>
              <a:t>т</a:t>
            </a:r>
            <a:r>
              <a:rPr dirty="0" sz="2400" spc="-185">
                <a:latin typeface="Times New Roman"/>
                <a:cs typeface="Times New Roman"/>
              </a:rPr>
              <a:t>у</a:t>
            </a:r>
            <a:r>
              <a:rPr dirty="0" sz="2400">
                <a:latin typeface="Times New Roman"/>
                <a:cs typeface="Times New Roman"/>
              </a:rPr>
              <a:t>д</a:t>
            </a:r>
            <a:r>
              <a:rPr dirty="0" sz="2400" spc="-10">
                <a:latin typeface="Times New Roman"/>
                <a:cs typeface="Times New Roman"/>
              </a:rPr>
              <a:t>е</a:t>
            </a:r>
            <a:r>
              <a:rPr dirty="0" sz="2400" spc="5">
                <a:latin typeface="Times New Roman"/>
                <a:cs typeface="Times New Roman"/>
              </a:rPr>
              <a:t>н</a:t>
            </a:r>
            <a:r>
              <a:rPr dirty="0" sz="2400">
                <a:latin typeface="Times New Roman"/>
                <a:cs typeface="Times New Roman"/>
              </a:rPr>
              <a:t>т</a:t>
            </a:r>
            <a:r>
              <a:rPr dirty="0" sz="2400" spc="5">
                <a:latin typeface="Times New Roman"/>
                <a:cs typeface="Times New Roman"/>
              </a:rPr>
              <a:t>і</a:t>
            </a:r>
            <a:r>
              <a:rPr dirty="0" sz="2400">
                <a:latin typeface="Times New Roman"/>
                <a:cs typeface="Times New Roman"/>
              </a:rPr>
              <a:t>в	д</a:t>
            </a:r>
            <a:r>
              <a:rPr dirty="0" sz="2400" spc="-10">
                <a:latin typeface="Times New Roman"/>
                <a:cs typeface="Times New Roman"/>
              </a:rPr>
              <a:t>е</a:t>
            </a:r>
            <a:r>
              <a:rPr dirty="0" sz="2400" spc="5">
                <a:latin typeface="Times New Roman"/>
                <a:cs typeface="Times New Roman"/>
              </a:rPr>
              <a:t>нн</a:t>
            </a:r>
            <a:r>
              <a:rPr dirty="0" sz="2400">
                <a:latin typeface="Times New Roman"/>
                <a:cs typeface="Times New Roman"/>
              </a:rPr>
              <a:t>ої		</a:t>
            </a:r>
            <a:r>
              <a:rPr dirty="0" sz="2400" spc="30">
                <a:latin typeface="Times New Roman"/>
                <a:cs typeface="Times New Roman"/>
              </a:rPr>
              <a:t>т</a:t>
            </a:r>
            <a:r>
              <a:rPr dirty="0" sz="2400">
                <a:latin typeface="Times New Roman"/>
                <a:cs typeface="Times New Roman"/>
              </a:rPr>
              <a:t>а	</a:t>
            </a:r>
            <a:r>
              <a:rPr dirty="0" sz="2400" spc="5">
                <a:latin typeface="Times New Roman"/>
                <a:cs typeface="Times New Roman"/>
              </a:rPr>
              <a:t>з</a:t>
            </a:r>
            <a:r>
              <a:rPr dirty="0" sz="2400" spc="-10">
                <a:latin typeface="Times New Roman"/>
                <a:cs typeface="Times New Roman"/>
              </a:rPr>
              <a:t>а</a:t>
            </a:r>
            <a:r>
              <a:rPr dirty="0" sz="2400" spc="-50">
                <a:latin typeface="Times New Roman"/>
                <a:cs typeface="Times New Roman"/>
              </a:rPr>
              <a:t>о</a:t>
            </a:r>
            <a:r>
              <a:rPr dirty="0" sz="2400" spc="-10">
                <a:latin typeface="Times New Roman"/>
                <a:cs typeface="Times New Roman"/>
              </a:rPr>
              <a:t>ч</a:t>
            </a:r>
            <a:r>
              <a:rPr dirty="0" sz="2400" spc="5">
                <a:latin typeface="Times New Roman"/>
                <a:cs typeface="Times New Roman"/>
              </a:rPr>
              <a:t>н</a:t>
            </a:r>
            <a:r>
              <a:rPr dirty="0" sz="2400">
                <a:latin typeface="Times New Roman"/>
                <a:cs typeface="Times New Roman"/>
              </a:rPr>
              <a:t>ої		фо</a:t>
            </a:r>
            <a:r>
              <a:rPr dirty="0" sz="2400" spc="-45">
                <a:latin typeface="Times New Roman"/>
                <a:cs typeface="Times New Roman"/>
              </a:rPr>
              <a:t>р</a:t>
            </a:r>
            <a:r>
              <a:rPr dirty="0" sz="2400">
                <a:latin typeface="Times New Roman"/>
                <a:cs typeface="Times New Roman"/>
              </a:rPr>
              <a:t>м	</a:t>
            </a:r>
            <a:r>
              <a:rPr dirty="0" sz="2400" spc="5">
                <a:latin typeface="Times New Roman"/>
                <a:cs typeface="Times New Roman"/>
              </a:rPr>
              <a:t>н</a:t>
            </a:r>
            <a:r>
              <a:rPr dirty="0" sz="2400" spc="-10">
                <a:latin typeface="Times New Roman"/>
                <a:cs typeface="Times New Roman"/>
              </a:rPr>
              <a:t>а</a:t>
            </a:r>
            <a:r>
              <a:rPr dirty="0" sz="2400" spc="-105">
                <a:latin typeface="Times New Roman"/>
                <a:cs typeface="Times New Roman"/>
              </a:rPr>
              <a:t>в</a:t>
            </a:r>
            <a:r>
              <a:rPr dirty="0" sz="2400" spc="-10">
                <a:latin typeface="Times New Roman"/>
                <a:cs typeface="Times New Roman"/>
              </a:rPr>
              <a:t>ча</a:t>
            </a:r>
            <a:r>
              <a:rPr dirty="0" sz="2400" spc="5">
                <a:latin typeface="Times New Roman"/>
                <a:cs typeface="Times New Roman"/>
              </a:rPr>
              <a:t>нн</a:t>
            </a:r>
            <a:r>
              <a:rPr dirty="0" sz="2400">
                <a:latin typeface="Times New Roman"/>
                <a:cs typeface="Times New Roman"/>
              </a:rPr>
              <a:t>я  </a:t>
            </a:r>
            <a:r>
              <a:rPr dirty="0" sz="2400" spc="-10">
                <a:latin typeface="Times New Roman"/>
                <a:cs typeface="Times New Roman"/>
              </a:rPr>
              <a:t>підготовки	</a:t>
            </a:r>
            <a:r>
              <a:rPr dirty="0" sz="2400" spc="-5">
                <a:latin typeface="Times New Roman"/>
                <a:cs typeface="Times New Roman"/>
              </a:rPr>
              <a:t>6.090102	</a:t>
            </a:r>
            <a:r>
              <a:rPr dirty="0" sz="2400" spc="-25">
                <a:latin typeface="Times New Roman"/>
                <a:cs typeface="Times New Roman"/>
              </a:rPr>
              <a:t>«Технологія	</a:t>
            </a:r>
            <a:r>
              <a:rPr dirty="0" sz="2400" spc="-10">
                <a:latin typeface="Times New Roman"/>
                <a:cs typeface="Times New Roman"/>
              </a:rPr>
              <a:t>виробництва	</a:t>
            </a:r>
            <a:r>
              <a:rPr dirty="0" sz="2400">
                <a:latin typeface="Times New Roman"/>
                <a:cs typeface="Times New Roman"/>
              </a:rPr>
              <a:t>і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84134" y="1533525"/>
            <a:ext cx="1384300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59079">
              <a:lnSpc>
                <a:spcPct val="100000"/>
              </a:lnSpc>
              <a:spcBef>
                <a:spcPts val="100"/>
              </a:spcBef>
            </a:pPr>
            <a:r>
              <a:rPr dirty="0" sz="2400" spc="5">
                <a:latin typeface="Times New Roman"/>
                <a:cs typeface="Times New Roman"/>
              </a:rPr>
              <a:t>н</a:t>
            </a:r>
            <a:r>
              <a:rPr dirty="0" sz="2400" spc="-35">
                <a:latin typeface="Times New Roman"/>
                <a:cs typeface="Times New Roman"/>
              </a:rPr>
              <a:t>а</a:t>
            </a:r>
            <a:r>
              <a:rPr dirty="0" sz="2400" spc="5">
                <a:latin typeface="Times New Roman"/>
                <a:cs typeface="Times New Roman"/>
              </a:rPr>
              <a:t>п</a:t>
            </a:r>
            <a:r>
              <a:rPr dirty="0" sz="2400">
                <a:latin typeface="Times New Roman"/>
                <a:cs typeface="Times New Roman"/>
              </a:rPr>
              <a:t>ря</a:t>
            </a:r>
            <a:r>
              <a:rPr dirty="0" sz="2400" spc="10">
                <a:latin typeface="Times New Roman"/>
                <a:cs typeface="Times New Roman"/>
              </a:rPr>
              <a:t>м</a:t>
            </a:r>
            <a:r>
              <a:rPr dirty="0" sz="2400">
                <a:latin typeface="Times New Roman"/>
                <a:cs typeface="Times New Roman"/>
              </a:rPr>
              <a:t>у  </a:t>
            </a:r>
            <a:r>
              <a:rPr dirty="0" sz="2400" spc="5">
                <a:latin typeface="Times New Roman"/>
                <a:cs typeface="Times New Roman"/>
              </a:rPr>
              <a:t>п</a:t>
            </a:r>
            <a:r>
              <a:rPr dirty="0" sz="2400" spc="-10">
                <a:latin typeface="Times New Roman"/>
                <a:cs typeface="Times New Roman"/>
              </a:rPr>
              <a:t>е</a:t>
            </a:r>
            <a:r>
              <a:rPr dirty="0" sz="2400">
                <a:latin typeface="Times New Roman"/>
                <a:cs typeface="Times New Roman"/>
              </a:rPr>
              <a:t>р</a:t>
            </a:r>
            <a:r>
              <a:rPr dirty="0" sz="2400" spc="-15">
                <a:latin typeface="Times New Roman"/>
                <a:cs typeface="Times New Roman"/>
              </a:rPr>
              <a:t>е</a:t>
            </a:r>
            <a:r>
              <a:rPr dirty="0" sz="2400">
                <a:latin typeface="Times New Roman"/>
                <a:cs typeface="Times New Roman"/>
              </a:rPr>
              <a:t>робки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9590" y="2265426"/>
            <a:ext cx="7579359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03680" algn="l"/>
                <a:tab pos="3683635" algn="l"/>
                <a:tab pos="4015740" algn="l"/>
                <a:tab pos="5546725" algn="l"/>
                <a:tab pos="6430645" algn="l"/>
              </a:tabLst>
            </a:pPr>
            <a:r>
              <a:rPr dirty="0" sz="2400" spc="10">
                <a:latin typeface="Times New Roman"/>
                <a:cs typeface="Times New Roman"/>
              </a:rPr>
              <a:t>п</a:t>
            </a:r>
            <a:r>
              <a:rPr dirty="0" sz="2400">
                <a:latin typeface="Times New Roman"/>
                <a:cs typeface="Times New Roman"/>
              </a:rPr>
              <a:t>р</a:t>
            </a:r>
            <a:r>
              <a:rPr dirty="0" sz="2400" spc="-70">
                <a:latin typeface="Times New Roman"/>
                <a:cs typeface="Times New Roman"/>
              </a:rPr>
              <a:t>о</a:t>
            </a:r>
            <a:r>
              <a:rPr dirty="0" sz="2400" spc="25">
                <a:latin typeface="Times New Roman"/>
                <a:cs typeface="Times New Roman"/>
              </a:rPr>
              <a:t>д</a:t>
            </a:r>
            <a:r>
              <a:rPr dirty="0" sz="2400" spc="-70">
                <a:latin typeface="Times New Roman"/>
                <a:cs typeface="Times New Roman"/>
              </a:rPr>
              <a:t>у</a:t>
            </a:r>
            <a:r>
              <a:rPr dirty="0" sz="2400" spc="10">
                <a:latin typeface="Times New Roman"/>
                <a:cs typeface="Times New Roman"/>
              </a:rPr>
              <a:t>кц</a:t>
            </a:r>
            <a:r>
              <a:rPr dirty="0" sz="2400">
                <a:latin typeface="Times New Roman"/>
                <a:cs typeface="Times New Roman"/>
              </a:rPr>
              <a:t>ії	т</a:t>
            </a:r>
            <a:r>
              <a:rPr dirty="0" sz="2400" spc="-25">
                <a:latin typeface="Times New Roman"/>
                <a:cs typeface="Times New Roman"/>
              </a:rPr>
              <a:t>в</a:t>
            </a:r>
            <a:r>
              <a:rPr dirty="0" sz="2400" spc="-10">
                <a:latin typeface="Times New Roman"/>
                <a:cs typeface="Times New Roman"/>
              </a:rPr>
              <a:t>а</a:t>
            </a:r>
            <a:r>
              <a:rPr dirty="0" sz="2400">
                <a:latin typeface="Times New Roman"/>
                <a:cs typeface="Times New Roman"/>
              </a:rPr>
              <a:t>р</a:t>
            </a:r>
            <a:r>
              <a:rPr dirty="0" sz="2400" spc="5">
                <a:latin typeface="Times New Roman"/>
                <a:cs typeface="Times New Roman"/>
              </a:rPr>
              <a:t>инни</a:t>
            </a:r>
            <a:r>
              <a:rPr dirty="0" sz="2400" spc="-15">
                <a:latin typeface="Times New Roman"/>
                <a:cs typeface="Times New Roman"/>
              </a:rPr>
              <a:t>ц</a:t>
            </a:r>
            <a:r>
              <a:rPr dirty="0" sz="2400" spc="-20">
                <a:latin typeface="Times New Roman"/>
                <a:cs typeface="Times New Roman"/>
              </a:rPr>
              <a:t>т</a:t>
            </a:r>
            <a:r>
              <a:rPr dirty="0" sz="2400" spc="-30">
                <a:latin typeface="Times New Roman"/>
                <a:cs typeface="Times New Roman"/>
              </a:rPr>
              <a:t>в</a:t>
            </a:r>
            <a:r>
              <a:rPr dirty="0" sz="2400" spc="35">
                <a:latin typeface="Times New Roman"/>
                <a:cs typeface="Times New Roman"/>
              </a:rPr>
              <a:t>а</a:t>
            </a:r>
            <a:r>
              <a:rPr dirty="0" sz="2400">
                <a:latin typeface="Times New Roman"/>
                <a:cs typeface="Times New Roman"/>
              </a:rPr>
              <a:t>»	/	</a:t>
            </a:r>
            <a:r>
              <a:rPr dirty="0" sz="2400" spc="-5">
                <a:latin typeface="Times New Roman"/>
                <a:cs typeface="Times New Roman"/>
              </a:rPr>
              <a:t>П</a:t>
            </a:r>
            <a:r>
              <a:rPr dirty="0" sz="2400" spc="-30">
                <a:latin typeface="Times New Roman"/>
                <a:cs typeface="Times New Roman"/>
              </a:rPr>
              <a:t>о</a:t>
            </a:r>
            <a:r>
              <a:rPr dirty="0" sz="2400" spc="-5">
                <a:latin typeface="Times New Roman"/>
                <a:cs typeface="Times New Roman"/>
              </a:rPr>
              <a:t>л</a:t>
            </a:r>
            <a:r>
              <a:rPr dirty="0" sz="2400" spc="5">
                <a:latin typeface="Times New Roman"/>
                <a:cs typeface="Times New Roman"/>
              </a:rPr>
              <a:t>ь</a:t>
            </a:r>
            <a:r>
              <a:rPr dirty="0" sz="2400">
                <a:latin typeface="Times New Roman"/>
                <a:cs typeface="Times New Roman"/>
              </a:rPr>
              <a:t>овий	Л.</a:t>
            </a:r>
            <a:r>
              <a:rPr dirty="0" sz="2400" spc="-20">
                <a:latin typeface="Times New Roman"/>
                <a:cs typeface="Times New Roman"/>
              </a:rPr>
              <a:t>В</a:t>
            </a:r>
            <a:r>
              <a:rPr dirty="0" sz="2400" spc="20">
                <a:latin typeface="Times New Roman"/>
                <a:cs typeface="Times New Roman"/>
              </a:rPr>
              <a:t>.</a:t>
            </a:r>
            <a:r>
              <a:rPr dirty="0" sz="2400">
                <a:latin typeface="Times New Roman"/>
                <a:cs typeface="Times New Roman"/>
              </a:rPr>
              <a:t>,	</a:t>
            </a:r>
            <a:r>
              <a:rPr dirty="0" sz="2400" spc="-5">
                <a:latin typeface="Times New Roman"/>
                <a:cs typeface="Times New Roman"/>
              </a:rPr>
              <a:t>П</a:t>
            </a:r>
            <a:r>
              <a:rPr dirty="0" sz="2400" spc="-30">
                <a:latin typeface="Times New Roman"/>
                <a:cs typeface="Times New Roman"/>
              </a:rPr>
              <a:t>о</a:t>
            </a:r>
            <a:r>
              <a:rPr dirty="0" sz="2400" spc="-5">
                <a:latin typeface="Times New Roman"/>
                <a:cs typeface="Times New Roman"/>
              </a:rPr>
              <a:t>лі</a:t>
            </a:r>
            <a:r>
              <a:rPr dirty="0" sz="2400" spc="25">
                <a:latin typeface="Times New Roman"/>
                <a:cs typeface="Times New Roman"/>
              </a:rPr>
              <a:t>щ</a:t>
            </a:r>
            <a:r>
              <a:rPr dirty="0" sz="2400" spc="-75">
                <a:latin typeface="Times New Roman"/>
                <a:cs typeface="Times New Roman"/>
              </a:rPr>
              <a:t>у</a:t>
            </a:r>
            <a:r>
              <a:rPr dirty="0" sz="2400">
                <a:latin typeface="Times New Roman"/>
                <a:cs typeface="Times New Roman"/>
              </a:rPr>
              <a:t>к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9590" y="2630881"/>
            <a:ext cx="444055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Times New Roman"/>
                <a:cs typeface="Times New Roman"/>
              </a:rPr>
              <a:t>Вінниця: </a:t>
            </a:r>
            <a:r>
              <a:rPr dirty="0" sz="2400" spc="-10">
                <a:latin typeface="Times New Roman"/>
                <a:cs typeface="Times New Roman"/>
              </a:rPr>
              <a:t>РВВ </a:t>
            </a:r>
            <a:r>
              <a:rPr dirty="0" sz="2400" spc="-125">
                <a:latin typeface="Times New Roman"/>
                <a:cs typeface="Times New Roman"/>
              </a:rPr>
              <a:t>ВНАУ, </a:t>
            </a:r>
            <a:r>
              <a:rPr dirty="0" sz="2400" spc="-5">
                <a:latin typeface="Times New Roman"/>
                <a:cs typeface="Times New Roman"/>
              </a:rPr>
              <a:t>2015. </a:t>
            </a:r>
            <a:r>
              <a:rPr dirty="0" sz="2400">
                <a:latin typeface="Times New Roman"/>
                <a:cs typeface="Times New Roman"/>
              </a:rPr>
              <a:t>– </a:t>
            </a:r>
            <a:r>
              <a:rPr dirty="0" sz="2400" spc="-5">
                <a:latin typeface="Times New Roman"/>
                <a:cs typeface="Times New Roman"/>
              </a:rPr>
              <a:t>49</a:t>
            </a:r>
            <a:r>
              <a:rPr dirty="0" sz="2400" spc="90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с.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095" y="2265426"/>
            <a:ext cx="8276590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  <a:tabLst>
                <a:tab pos="752475" algn="l"/>
              </a:tabLst>
            </a:pPr>
            <a:r>
              <a:rPr dirty="0" sz="2400" spc="-245">
                <a:latin typeface="Times New Roman"/>
                <a:cs typeface="Times New Roman"/>
              </a:rPr>
              <a:t>Т</a:t>
            </a:r>
            <a:r>
              <a:rPr dirty="0" sz="2400">
                <a:latin typeface="Times New Roman"/>
                <a:cs typeface="Times New Roman"/>
              </a:rPr>
              <a:t>.</a:t>
            </a:r>
            <a:r>
              <a:rPr dirty="0" sz="2400" spc="-15">
                <a:latin typeface="Times New Roman"/>
                <a:cs typeface="Times New Roman"/>
              </a:rPr>
              <a:t>В</a:t>
            </a:r>
            <a:r>
              <a:rPr dirty="0" sz="2400">
                <a:latin typeface="Times New Roman"/>
                <a:cs typeface="Times New Roman"/>
              </a:rPr>
              <a:t>.	–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75615" algn="l"/>
                <a:tab pos="1680210" algn="l"/>
                <a:tab pos="2546350" algn="l"/>
                <a:tab pos="3865879" algn="l"/>
                <a:tab pos="4698365" algn="l"/>
                <a:tab pos="6381750" algn="l"/>
                <a:tab pos="7284084" algn="l"/>
              </a:tabLst>
            </a:pPr>
            <a:r>
              <a:rPr dirty="0" sz="2400">
                <a:latin typeface="Times New Roman"/>
                <a:cs typeface="Times New Roman"/>
              </a:rPr>
              <a:t>2.	Базалій	</a:t>
            </a:r>
            <a:r>
              <a:rPr dirty="0" sz="2400" spc="-10">
                <a:latin typeface="Times New Roman"/>
                <a:cs typeface="Times New Roman"/>
              </a:rPr>
              <a:t>В.В.,	Шерман	І.М.,	</a:t>
            </a:r>
            <a:r>
              <a:rPr dirty="0" sz="2400" spc="-15">
                <a:latin typeface="Times New Roman"/>
                <a:cs typeface="Times New Roman"/>
              </a:rPr>
              <a:t>Пилипенко	</a:t>
            </a:r>
            <a:r>
              <a:rPr dirty="0" sz="2400" spc="-5">
                <a:latin typeface="Times New Roman"/>
                <a:cs typeface="Times New Roman"/>
              </a:rPr>
              <a:t>Ю.В.	Основи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9590" y="3363214"/>
            <a:ext cx="8740775" cy="2952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625090" algn="l"/>
                <a:tab pos="4052570" algn="l"/>
                <a:tab pos="4946015" algn="l"/>
                <a:tab pos="6379210" algn="l"/>
                <a:tab pos="6711315" algn="l"/>
                <a:tab pos="7933690" algn="l"/>
              </a:tabLst>
            </a:pPr>
            <a:r>
              <a:rPr dirty="0" sz="2400">
                <a:latin typeface="Times New Roman"/>
                <a:cs typeface="Times New Roman"/>
              </a:rPr>
              <a:t>р</a:t>
            </a:r>
            <a:r>
              <a:rPr dirty="0" sz="2400" spc="10">
                <a:latin typeface="Times New Roman"/>
                <a:cs typeface="Times New Roman"/>
              </a:rPr>
              <a:t>и</a:t>
            </a:r>
            <a:r>
              <a:rPr dirty="0" sz="2400">
                <a:latin typeface="Times New Roman"/>
                <a:cs typeface="Times New Roman"/>
              </a:rPr>
              <a:t>б</a:t>
            </a:r>
            <a:r>
              <a:rPr dirty="0" sz="2400" spc="5">
                <a:latin typeface="Times New Roman"/>
                <a:cs typeface="Times New Roman"/>
              </a:rPr>
              <a:t>о</a:t>
            </a:r>
            <a:r>
              <a:rPr dirty="0" sz="2400" spc="-75">
                <a:latin typeface="Times New Roman"/>
                <a:cs typeface="Times New Roman"/>
              </a:rPr>
              <a:t>г</a:t>
            </a:r>
            <a:r>
              <a:rPr dirty="0" sz="2400" spc="70">
                <a:latin typeface="Times New Roman"/>
                <a:cs typeface="Times New Roman"/>
              </a:rPr>
              <a:t>о</a:t>
            </a:r>
            <a:r>
              <a:rPr dirty="0" sz="2400" spc="-10">
                <a:latin typeface="Times New Roman"/>
                <a:cs typeface="Times New Roman"/>
              </a:rPr>
              <a:t>с</a:t>
            </a:r>
            <a:r>
              <a:rPr dirty="0" sz="2400" spc="10">
                <a:latin typeface="Times New Roman"/>
                <a:cs typeface="Times New Roman"/>
              </a:rPr>
              <a:t>п</a:t>
            </a:r>
            <a:r>
              <a:rPr dirty="0" sz="2400" spc="-70">
                <a:latin typeface="Times New Roman"/>
                <a:cs typeface="Times New Roman"/>
              </a:rPr>
              <a:t>о</a:t>
            </a:r>
            <a:r>
              <a:rPr dirty="0" sz="2400">
                <a:latin typeface="Times New Roman"/>
                <a:cs typeface="Times New Roman"/>
              </a:rPr>
              <a:t>дар</a:t>
            </a:r>
            <a:r>
              <a:rPr dirty="0" sz="2400" spc="-15">
                <a:latin typeface="Times New Roman"/>
                <a:cs typeface="Times New Roman"/>
              </a:rPr>
              <a:t>с</a:t>
            </a:r>
            <a:r>
              <a:rPr dirty="0" sz="2400" spc="5">
                <a:latin typeface="Times New Roman"/>
                <a:cs typeface="Times New Roman"/>
              </a:rPr>
              <a:t>ь</a:t>
            </a:r>
            <a:r>
              <a:rPr dirty="0" sz="2400" spc="-110">
                <a:latin typeface="Times New Roman"/>
                <a:cs typeface="Times New Roman"/>
              </a:rPr>
              <a:t>к</a:t>
            </a:r>
            <a:r>
              <a:rPr dirty="0" sz="2400">
                <a:latin typeface="Times New Roman"/>
                <a:cs typeface="Times New Roman"/>
              </a:rPr>
              <a:t>ої	</a:t>
            </a:r>
            <a:r>
              <a:rPr dirty="0" sz="2400" spc="-25">
                <a:latin typeface="Times New Roman"/>
                <a:cs typeface="Times New Roman"/>
              </a:rPr>
              <a:t>г</a:t>
            </a:r>
            <a:r>
              <a:rPr dirty="0" sz="2400" spc="-10">
                <a:latin typeface="Times New Roman"/>
                <a:cs typeface="Times New Roman"/>
              </a:rPr>
              <a:t>е</a:t>
            </a:r>
            <a:r>
              <a:rPr dirty="0" sz="2400" spc="-15">
                <a:latin typeface="Times New Roman"/>
                <a:cs typeface="Times New Roman"/>
              </a:rPr>
              <a:t>н</a:t>
            </a:r>
            <a:r>
              <a:rPr dirty="0" sz="2400" spc="-10">
                <a:latin typeface="Times New Roman"/>
                <a:cs typeface="Times New Roman"/>
              </a:rPr>
              <a:t>е</a:t>
            </a:r>
            <a:r>
              <a:rPr dirty="0" sz="2400">
                <a:latin typeface="Times New Roman"/>
                <a:cs typeface="Times New Roman"/>
              </a:rPr>
              <a:t>т</a:t>
            </a:r>
            <a:r>
              <a:rPr dirty="0" sz="2400" spc="15">
                <a:latin typeface="Times New Roman"/>
                <a:cs typeface="Times New Roman"/>
              </a:rPr>
              <a:t>и</a:t>
            </a:r>
            <a:r>
              <a:rPr dirty="0" sz="2400" spc="5">
                <a:latin typeface="Times New Roman"/>
                <a:cs typeface="Times New Roman"/>
              </a:rPr>
              <a:t>к</a:t>
            </a:r>
            <a:r>
              <a:rPr dirty="0" sz="2400" spc="-5">
                <a:latin typeface="Times New Roman"/>
                <a:cs typeface="Times New Roman"/>
              </a:rPr>
              <a:t>и</a:t>
            </a:r>
            <a:r>
              <a:rPr dirty="0" sz="2400">
                <a:latin typeface="Times New Roman"/>
                <a:cs typeface="Times New Roman"/>
              </a:rPr>
              <a:t>:	</a:t>
            </a:r>
            <a:r>
              <a:rPr dirty="0" sz="2400" spc="-5">
                <a:latin typeface="Times New Roman"/>
                <a:cs typeface="Times New Roman"/>
              </a:rPr>
              <a:t>Н</a:t>
            </a:r>
            <a:r>
              <a:rPr dirty="0" sz="2400" spc="-15">
                <a:latin typeface="Times New Roman"/>
                <a:cs typeface="Times New Roman"/>
              </a:rPr>
              <a:t>а</a:t>
            </a:r>
            <a:r>
              <a:rPr dirty="0" sz="2400" spc="-105">
                <a:latin typeface="Times New Roman"/>
                <a:cs typeface="Times New Roman"/>
              </a:rPr>
              <a:t>в</a:t>
            </a:r>
            <a:r>
              <a:rPr dirty="0" sz="2400" spc="-5">
                <a:latin typeface="Times New Roman"/>
                <a:cs typeface="Times New Roman"/>
              </a:rPr>
              <a:t>ч</a:t>
            </a:r>
            <a:r>
              <a:rPr dirty="0" sz="2400">
                <a:latin typeface="Times New Roman"/>
                <a:cs typeface="Times New Roman"/>
              </a:rPr>
              <a:t>.	</a:t>
            </a:r>
            <a:r>
              <a:rPr dirty="0" sz="2400" spc="5">
                <a:latin typeface="Times New Roman"/>
                <a:cs typeface="Times New Roman"/>
              </a:rPr>
              <a:t>п</a:t>
            </a:r>
            <a:r>
              <a:rPr dirty="0" sz="2400" spc="65">
                <a:latin typeface="Times New Roman"/>
                <a:cs typeface="Times New Roman"/>
              </a:rPr>
              <a:t>о</a:t>
            </a:r>
            <a:r>
              <a:rPr dirty="0" sz="2400" spc="-10">
                <a:latin typeface="Times New Roman"/>
                <a:cs typeface="Times New Roman"/>
              </a:rPr>
              <a:t>с</a:t>
            </a:r>
            <a:r>
              <a:rPr dirty="0" sz="2400">
                <a:latin typeface="Times New Roman"/>
                <a:cs typeface="Times New Roman"/>
              </a:rPr>
              <a:t>іб</a:t>
            </a:r>
            <a:r>
              <a:rPr dirty="0" sz="2400" spc="15">
                <a:latin typeface="Times New Roman"/>
                <a:cs typeface="Times New Roman"/>
              </a:rPr>
              <a:t>н</a:t>
            </a:r>
            <a:r>
              <a:rPr dirty="0" sz="2400" spc="5">
                <a:latin typeface="Times New Roman"/>
                <a:cs typeface="Times New Roman"/>
              </a:rPr>
              <a:t>и</a:t>
            </a:r>
            <a:r>
              <a:rPr dirty="0" sz="2400" spc="-5">
                <a:latin typeface="Times New Roman"/>
                <a:cs typeface="Times New Roman"/>
              </a:rPr>
              <a:t>к</a:t>
            </a:r>
            <a:r>
              <a:rPr dirty="0" sz="2400">
                <a:latin typeface="Times New Roman"/>
                <a:cs typeface="Times New Roman"/>
              </a:rPr>
              <a:t>.	–	</a:t>
            </a:r>
            <a:r>
              <a:rPr dirty="0" sz="2400" spc="-5">
                <a:latin typeface="Times New Roman"/>
                <a:cs typeface="Times New Roman"/>
              </a:rPr>
              <a:t>Х</a:t>
            </a:r>
            <a:r>
              <a:rPr dirty="0" sz="2400" spc="-15">
                <a:latin typeface="Times New Roman"/>
                <a:cs typeface="Times New Roman"/>
              </a:rPr>
              <a:t>е</a:t>
            </a:r>
            <a:r>
              <a:rPr dirty="0" sz="2400">
                <a:latin typeface="Times New Roman"/>
                <a:cs typeface="Times New Roman"/>
              </a:rPr>
              <a:t>р</a:t>
            </a:r>
            <a:r>
              <a:rPr dirty="0" sz="2400" spc="-10">
                <a:latin typeface="Times New Roman"/>
                <a:cs typeface="Times New Roman"/>
              </a:rPr>
              <a:t>с</a:t>
            </a:r>
            <a:r>
              <a:rPr dirty="0" sz="2400">
                <a:latin typeface="Times New Roman"/>
                <a:cs typeface="Times New Roman"/>
              </a:rPr>
              <a:t>о</a:t>
            </a:r>
            <a:r>
              <a:rPr dirty="0" sz="2400" spc="15">
                <a:latin typeface="Times New Roman"/>
                <a:cs typeface="Times New Roman"/>
              </a:rPr>
              <a:t>н</a:t>
            </a:r>
            <a:r>
              <a:rPr dirty="0" sz="2400">
                <a:latin typeface="Times New Roman"/>
                <a:cs typeface="Times New Roman"/>
              </a:rPr>
              <a:t>:	</a:t>
            </a:r>
            <a:r>
              <a:rPr dirty="0" sz="2400" spc="-5">
                <a:latin typeface="Times New Roman"/>
                <a:cs typeface="Times New Roman"/>
              </a:rPr>
              <a:t>Олд</a:t>
            </a:r>
            <a:r>
              <a:rPr dirty="0" sz="2400" spc="10">
                <a:latin typeface="Times New Roman"/>
                <a:cs typeface="Times New Roman"/>
              </a:rPr>
              <a:t>и</a:t>
            </a:r>
            <a:r>
              <a:rPr dirty="0" sz="2400">
                <a:latin typeface="Times New Roman"/>
                <a:cs typeface="Times New Roman"/>
              </a:rPr>
              <a:t>-  плюс, </a:t>
            </a:r>
            <a:r>
              <a:rPr dirty="0" sz="2400" spc="-5">
                <a:latin typeface="Times New Roman"/>
                <a:cs typeface="Times New Roman"/>
              </a:rPr>
              <a:t>2007. </a:t>
            </a:r>
            <a:r>
              <a:rPr dirty="0" sz="2400">
                <a:latin typeface="Times New Roman"/>
                <a:cs typeface="Times New Roman"/>
              </a:rPr>
              <a:t>– 279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с.</a:t>
            </a:r>
            <a:endParaRPr sz="2400">
              <a:latin typeface="Times New Roman"/>
              <a:cs typeface="Times New Roman"/>
            </a:endParaRPr>
          </a:p>
          <a:p>
            <a:pPr marL="12700" marR="12065" indent="457200">
              <a:lnSpc>
                <a:spcPct val="100000"/>
              </a:lnSpc>
              <a:tabLst>
                <a:tab pos="1317625" algn="l"/>
                <a:tab pos="2686050" algn="l"/>
                <a:tab pos="4646930" algn="l"/>
                <a:tab pos="5418455" algn="l"/>
                <a:tab pos="6903084" algn="l"/>
                <a:tab pos="8568055" algn="l"/>
              </a:tabLst>
            </a:pPr>
            <a:r>
              <a:rPr dirty="0" sz="2400">
                <a:latin typeface="Times New Roman"/>
                <a:cs typeface="Times New Roman"/>
              </a:rPr>
              <a:t>3.	</a:t>
            </a:r>
            <a:r>
              <a:rPr dirty="0" sz="2400" spc="-190">
                <a:latin typeface="Times New Roman"/>
                <a:cs typeface="Times New Roman"/>
              </a:rPr>
              <a:t>Г</a:t>
            </a:r>
            <a:r>
              <a:rPr dirty="0" sz="2400" spc="-10">
                <a:latin typeface="Times New Roman"/>
                <a:cs typeface="Times New Roman"/>
              </a:rPr>
              <a:t>е</a:t>
            </a:r>
            <a:r>
              <a:rPr dirty="0" sz="2400" spc="5">
                <a:latin typeface="Times New Roman"/>
                <a:cs typeface="Times New Roman"/>
              </a:rPr>
              <a:t>нн</a:t>
            </a:r>
            <a:r>
              <a:rPr dirty="0" sz="2400">
                <a:latin typeface="Times New Roman"/>
                <a:cs typeface="Times New Roman"/>
              </a:rPr>
              <a:t>а	і</a:t>
            </a:r>
            <a:r>
              <a:rPr dirty="0" sz="2400" spc="15">
                <a:latin typeface="Times New Roman"/>
                <a:cs typeface="Times New Roman"/>
              </a:rPr>
              <a:t>н</a:t>
            </a:r>
            <a:r>
              <a:rPr dirty="0" sz="2400" spc="-25">
                <a:latin typeface="Times New Roman"/>
                <a:cs typeface="Times New Roman"/>
              </a:rPr>
              <a:t>ж</a:t>
            </a:r>
            <a:r>
              <a:rPr dirty="0" sz="2400" spc="-10">
                <a:latin typeface="Times New Roman"/>
                <a:cs typeface="Times New Roman"/>
              </a:rPr>
              <a:t>е</a:t>
            </a:r>
            <a:r>
              <a:rPr dirty="0" sz="2400" spc="10">
                <a:latin typeface="Times New Roman"/>
                <a:cs typeface="Times New Roman"/>
              </a:rPr>
              <a:t>н</a:t>
            </a:r>
            <a:r>
              <a:rPr dirty="0" sz="2400" spc="-35">
                <a:latin typeface="Times New Roman"/>
                <a:cs typeface="Times New Roman"/>
              </a:rPr>
              <a:t>е</a:t>
            </a:r>
            <a:r>
              <a:rPr dirty="0" sz="2400">
                <a:latin typeface="Times New Roman"/>
                <a:cs typeface="Times New Roman"/>
              </a:rPr>
              <a:t>рія.	–	</a:t>
            </a:r>
            <a:r>
              <a:rPr dirty="0" sz="2400" spc="-15">
                <a:latin typeface="Times New Roman"/>
                <a:cs typeface="Times New Roman"/>
              </a:rPr>
              <a:t>Р</a:t>
            </a:r>
            <a:r>
              <a:rPr dirty="0" sz="2400" spc="-10">
                <a:latin typeface="Times New Roman"/>
                <a:cs typeface="Times New Roman"/>
              </a:rPr>
              <a:t>е</a:t>
            </a:r>
            <a:r>
              <a:rPr dirty="0" sz="2400">
                <a:latin typeface="Times New Roman"/>
                <a:cs typeface="Times New Roman"/>
              </a:rPr>
              <a:t>ж</a:t>
            </a:r>
            <a:r>
              <a:rPr dirty="0" sz="2400" spc="10">
                <a:latin typeface="Times New Roman"/>
                <a:cs typeface="Times New Roman"/>
              </a:rPr>
              <a:t>и</a:t>
            </a:r>
            <a:r>
              <a:rPr dirty="0" sz="2400">
                <a:latin typeface="Times New Roman"/>
                <a:cs typeface="Times New Roman"/>
              </a:rPr>
              <a:t>м	д</a:t>
            </a:r>
            <a:r>
              <a:rPr dirty="0" sz="2400" spc="70">
                <a:latin typeface="Times New Roman"/>
                <a:cs typeface="Times New Roman"/>
              </a:rPr>
              <a:t>о</a:t>
            </a:r>
            <a:r>
              <a:rPr dirty="0" sz="2400" spc="-10">
                <a:latin typeface="Times New Roman"/>
                <a:cs typeface="Times New Roman"/>
              </a:rPr>
              <a:t>с</a:t>
            </a:r>
            <a:r>
              <a:rPr dirty="0" sz="2400">
                <a:latin typeface="Times New Roman"/>
                <a:cs typeface="Times New Roman"/>
              </a:rPr>
              <a:t>т</a:t>
            </a:r>
            <a:r>
              <a:rPr dirty="0" sz="2400" spc="-65">
                <a:latin typeface="Times New Roman"/>
                <a:cs typeface="Times New Roman"/>
              </a:rPr>
              <a:t>у</a:t>
            </a:r>
            <a:r>
              <a:rPr dirty="0" sz="2400" spc="55">
                <a:latin typeface="Times New Roman"/>
                <a:cs typeface="Times New Roman"/>
              </a:rPr>
              <a:t>п</a:t>
            </a:r>
            <a:r>
              <a:rPr dirty="0" sz="2400">
                <a:latin typeface="Times New Roman"/>
                <a:cs typeface="Times New Roman"/>
              </a:rPr>
              <a:t>у	–  </a:t>
            </a:r>
            <a:r>
              <a:rPr dirty="0" sz="2400" spc="-10">
                <a:latin typeface="Times New Roman"/>
                <a:cs typeface="Times New Roman"/>
              </a:rPr>
              <a:t>https://uk.wikipedia.org/wiki/Генна_інженерія.</a:t>
            </a:r>
            <a:endParaRPr sz="2400">
              <a:latin typeface="Times New Roman"/>
              <a:cs typeface="Times New Roman"/>
            </a:endParaRPr>
          </a:p>
          <a:p>
            <a:pPr marL="12700" marR="12065" indent="457200">
              <a:lnSpc>
                <a:spcPct val="100000"/>
              </a:lnSpc>
              <a:spcBef>
                <a:spcPts val="5"/>
              </a:spcBef>
              <a:tabLst>
                <a:tab pos="1241425" algn="l"/>
                <a:tab pos="2985135" algn="l"/>
                <a:tab pos="4869815" algn="l"/>
                <a:tab pos="5565140" algn="l"/>
                <a:tab pos="6976109" algn="l"/>
                <a:tab pos="8568055" algn="l"/>
              </a:tabLst>
            </a:pPr>
            <a:r>
              <a:rPr dirty="0" sz="2400">
                <a:latin typeface="Times New Roman"/>
                <a:cs typeface="Times New Roman"/>
              </a:rPr>
              <a:t>3.	К</a:t>
            </a:r>
            <a:r>
              <a:rPr dirty="0" sz="2400" spc="-5">
                <a:latin typeface="Times New Roman"/>
                <a:cs typeface="Times New Roman"/>
              </a:rPr>
              <a:t>лі</a:t>
            </a:r>
            <a:r>
              <a:rPr dirty="0" sz="2400" spc="10">
                <a:latin typeface="Times New Roman"/>
                <a:cs typeface="Times New Roman"/>
              </a:rPr>
              <a:t>т</a:t>
            </a:r>
            <a:r>
              <a:rPr dirty="0" sz="2400" spc="5">
                <a:latin typeface="Times New Roman"/>
                <a:cs typeface="Times New Roman"/>
              </a:rPr>
              <a:t>и</a:t>
            </a:r>
            <a:r>
              <a:rPr dirty="0" sz="2400" spc="-15">
                <a:latin typeface="Times New Roman"/>
                <a:cs typeface="Times New Roman"/>
              </a:rPr>
              <a:t>н</a:t>
            </a:r>
            <a:r>
              <a:rPr dirty="0" sz="2400" spc="5">
                <a:latin typeface="Times New Roman"/>
                <a:cs typeface="Times New Roman"/>
              </a:rPr>
              <a:t>н</a:t>
            </a:r>
            <a:r>
              <a:rPr dirty="0" sz="2400">
                <a:latin typeface="Times New Roman"/>
                <a:cs typeface="Times New Roman"/>
              </a:rPr>
              <a:t>а	і</a:t>
            </a:r>
            <a:r>
              <a:rPr dirty="0" sz="2400" spc="10">
                <a:latin typeface="Times New Roman"/>
                <a:cs typeface="Times New Roman"/>
              </a:rPr>
              <a:t>н</a:t>
            </a:r>
            <a:r>
              <a:rPr dirty="0" sz="2400" spc="-30">
                <a:latin typeface="Times New Roman"/>
                <a:cs typeface="Times New Roman"/>
              </a:rPr>
              <a:t>ж</a:t>
            </a:r>
            <a:r>
              <a:rPr dirty="0" sz="2400" spc="-35">
                <a:latin typeface="Times New Roman"/>
                <a:cs typeface="Times New Roman"/>
              </a:rPr>
              <a:t>е</a:t>
            </a:r>
            <a:r>
              <a:rPr dirty="0" sz="2400" spc="5">
                <a:latin typeface="Times New Roman"/>
                <a:cs typeface="Times New Roman"/>
              </a:rPr>
              <a:t>н</a:t>
            </a:r>
            <a:r>
              <a:rPr dirty="0" sz="2400" spc="-10">
                <a:latin typeface="Times New Roman"/>
                <a:cs typeface="Times New Roman"/>
              </a:rPr>
              <a:t>е</a:t>
            </a:r>
            <a:r>
              <a:rPr dirty="0" sz="2400">
                <a:latin typeface="Times New Roman"/>
                <a:cs typeface="Times New Roman"/>
              </a:rPr>
              <a:t>рі</a:t>
            </a:r>
            <a:r>
              <a:rPr dirty="0" sz="2400" spc="10">
                <a:latin typeface="Times New Roman"/>
                <a:cs typeface="Times New Roman"/>
              </a:rPr>
              <a:t>я</a:t>
            </a:r>
            <a:r>
              <a:rPr dirty="0" sz="2400">
                <a:latin typeface="Times New Roman"/>
                <a:cs typeface="Times New Roman"/>
              </a:rPr>
              <a:t>.	–	</a:t>
            </a:r>
            <a:r>
              <a:rPr dirty="0" sz="2400" spc="-15">
                <a:latin typeface="Times New Roman"/>
                <a:cs typeface="Times New Roman"/>
              </a:rPr>
              <a:t>Р</a:t>
            </a:r>
            <a:r>
              <a:rPr dirty="0" sz="2400" spc="-10">
                <a:latin typeface="Times New Roman"/>
                <a:cs typeface="Times New Roman"/>
              </a:rPr>
              <a:t>е</a:t>
            </a:r>
            <a:r>
              <a:rPr dirty="0" sz="2400">
                <a:latin typeface="Times New Roman"/>
                <a:cs typeface="Times New Roman"/>
              </a:rPr>
              <a:t>ж</a:t>
            </a:r>
            <a:r>
              <a:rPr dirty="0" sz="2400" spc="5">
                <a:latin typeface="Times New Roman"/>
                <a:cs typeface="Times New Roman"/>
              </a:rPr>
              <a:t>и</a:t>
            </a:r>
            <a:r>
              <a:rPr dirty="0" sz="2400">
                <a:latin typeface="Times New Roman"/>
                <a:cs typeface="Times New Roman"/>
              </a:rPr>
              <a:t>м	д</a:t>
            </a:r>
            <a:r>
              <a:rPr dirty="0" sz="2400" spc="70">
                <a:latin typeface="Times New Roman"/>
                <a:cs typeface="Times New Roman"/>
              </a:rPr>
              <a:t>о</a:t>
            </a:r>
            <a:r>
              <a:rPr dirty="0" sz="2400" spc="-10">
                <a:latin typeface="Times New Roman"/>
                <a:cs typeface="Times New Roman"/>
              </a:rPr>
              <a:t>с</a:t>
            </a:r>
            <a:r>
              <a:rPr dirty="0" sz="2400">
                <a:latin typeface="Times New Roman"/>
                <a:cs typeface="Times New Roman"/>
              </a:rPr>
              <a:t>т</a:t>
            </a:r>
            <a:r>
              <a:rPr dirty="0" sz="2400" spc="-65">
                <a:latin typeface="Times New Roman"/>
                <a:cs typeface="Times New Roman"/>
              </a:rPr>
              <a:t>у</a:t>
            </a:r>
            <a:r>
              <a:rPr dirty="0" sz="2400" spc="55">
                <a:latin typeface="Times New Roman"/>
                <a:cs typeface="Times New Roman"/>
              </a:rPr>
              <a:t>п</a:t>
            </a:r>
            <a:r>
              <a:rPr dirty="0" sz="2400">
                <a:latin typeface="Times New Roman"/>
                <a:cs typeface="Times New Roman"/>
              </a:rPr>
              <a:t>у	–  </a:t>
            </a:r>
            <a:r>
              <a:rPr dirty="0" sz="2400" spc="-5">
                <a:latin typeface="Times New Roman"/>
                <a:cs typeface="Times New Roman"/>
              </a:rPr>
              <a:t>https://uk.wikipedia.org/wiki/Клітинна_інженерія.</a:t>
            </a:r>
            <a:endParaRPr sz="2400">
              <a:latin typeface="Times New Roman"/>
              <a:cs typeface="Times New Roman"/>
            </a:endParaRPr>
          </a:p>
          <a:p>
            <a:pPr marL="12700" marR="12065" indent="457200">
              <a:lnSpc>
                <a:spcPct val="100000"/>
              </a:lnSpc>
              <a:tabLst>
                <a:tab pos="1485265" algn="l"/>
                <a:tab pos="4137660" algn="l"/>
                <a:tab pos="5076825" algn="l"/>
                <a:tab pos="6735445" algn="l"/>
                <a:tab pos="8568055" algn="l"/>
              </a:tabLst>
            </a:pPr>
            <a:r>
              <a:rPr dirty="0" sz="2400">
                <a:latin typeface="Times New Roman"/>
                <a:cs typeface="Times New Roman"/>
              </a:rPr>
              <a:t>3.	</a:t>
            </a:r>
            <a:r>
              <a:rPr dirty="0" sz="2400" spc="-15">
                <a:latin typeface="Times New Roman"/>
                <a:cs typeface="Times New Roman"/>
              </a:rPr>
              <a:t>Б</a:t>
            </a:r>
            <a:r>
              <a:rPr dirty="0" sz="2400">
                <a:latin typeface="Times New Roman"/>
                <a:cs typeface="Times New Roman"/>
              </a:rPr>
              <a:t>і</a:t>
            </a:r>
            <a:r>
              <a:rPr dirty="0" sz="2400" spc="-20">
                <a:latin typeface="Times New Roman"/>
                <a:cs typeface="Times New Roman"/>
              </a:rPr>
              <a:t>о</a:t>
            </a:r>
            <a:r>
              <a:rPr dirty="0" sz="2400">
                <a:latin typeface="Times New Roman"/>
                <a:cs typeface="Times New Roman"/>
              </a:rPr>
              <a:t>т</a:t>
            </a:r>
            <a:r>
              <a:rPr dirty="0" sz="2400" spc="-30">
                <a:latin typeface="Times New Roman"/>
                <a:cs typeface="Times New Roman"/>
              </a:rPr>
              <a:t>е</a:t>
            </a:r>
            <a:r>
              <a:rPr dirty="0" sz="2400">
                <a:latin typeface="Times New Roman"/>
                <a:cs typeface="Times New Roman"/>
              </a:rPr>
              <a:t>х</a:t>
            </a:r>
            <a:r>
              <a:rPr dirty="0" sz="2400" spc="5">
                <a:latin typeface="Times New Roman"/>
                <a:cs typeface="Times New Roman"/>
              </a:rPr>
              <a:t>н</a:t>
            </a:r>
            <a:r>
              <a:rPr dirty="0" sz="2400" spc="-25">
                <a:latin typeface="Times New Roman"/>
                <a:cs typeface="Times New Roman"/>
              </a:rPr>
              <a:t>о</a:t>
            </a:r>
            <a:r>
              <a:rPr dirty="0" sz="2400" spc="-5">
                <a:latin typeface="Times New Roman"/>
                <a:cs typeface="Times New Roman"/>
              </a:rPr>
              <a:t>лог</a:t>
            </a:r>
            <a:r>
              <a:rPr dirty="0" sz="2400" spc="-20">
                <a:latin typeface="Times New Roman"/>
                <a:cs typeface="Times New Roman"/>
              </a:rPr>
              <a:t>і</a:t>
            </a:r>
            <a:r>
              <a:rPr dirty="0" sz="2400" spc="5">
                <a:latin typeface="Times New Roman"/>
                <a:cs typeface="Times New Roman"/>
              </a:rPr>
              <a:t>я</a:t>
            </a:r>
            <a:r>
              <a:rPr dirty="0" sz="2400">
                <a:latin typeface="Times New Roman"/>
                <a:cs typeface="Times New Roman"/>
              </a:rPr>
              <a:t>.	–	</a:t>
            </a:r>
            <a:r>
              <a:rPr dirty="0" sz="2400" spc="-15">
                <a:latin typeface="Times New Roman"/>
                <a:cs typeface="Times New Roman"/>
              </a:rPr>
              <a:t>Р</a:t>
            </a:r>
            <a:r>
              <a:rPr dirty="0" sz="2400" spc="-10">
                <a:latin typeface="Times New Roman"/>
                <a:cs typeface="Times New Roman"/>
              </a:rPr>
              <a:t>е</a:t>
            </a:r>
            <a:r>
              <a:rPr dirty="0" sz="2400">
                <a:latin typeface="Times New Roman"/>
                <a:cs typeface="Times New Roman"/>
              </a:rPr>
              <a:t>ж</a:t>
            </a:r>
            <a:r>
              <a:rPr dirty="0" sz="2400" spc="5">
                <a:latin typeface="Times New Roman"/>
                <a:cs typeface="Times New Roman"/>
              </a:rPr>
              <a:t>и</a:t>
            </a:r>
            <a:r>
              <a:rPr dirty="0" sz="2400">
                <a:latin typeface="Times New Roman"/>
                <a:cs typeface="Times New Roman"/>
              </a:rPr>
              <a:t>м	д</a:t>
            </a:r>
            <a:r>
              <a:rPr dirty="0" sz="2400" spc="70">
                <a:latin typeface="Times New Roman"/>
                <a:cs typeface="Times New Roman"/>
              </a:rPr>
              <a:t>о</a:t>
            </a:r>
            <a:r>
              <a:rPr dirty="0" sz="2400" spc="-10">
                <a:latin typeface="Times New Roman"/>
                <a:cs typeface="Times New Roman"/>
              </a:rPr>
              <a:t>с</a:t>
            </a:r>
            <a:r>
              <a:rPr dirty="0" sz="2400">
                <a:latin typeface="Times New Roman"/>
                <a:cs typeface="Times New Roman"/>
              </a:rPr>
              <a:t>т</a:t>
            </a:r>
            <a:r>
              <a:rPr dirty="0" sz="2400" spc="-65">
                <a:latin typeface="Times New Roman"/>
                <a:cs typeface="Times New Roman"/>
              </a:rPr>
              <a:t>у</a:t>
            </a:r>
            <a:r>
              <a:rPr dirty="0" sz="2400" spc="55">
                <a:latin typeface="Times New Roman"/>
                <a:cs typeface="Times New Roman"/>
              </a:rPr>
              <a:t>п</a:t>
            </a:r>
            <a:r>
              <a:rPr dirty="0" sz="2400">
                <a:latin typeface="Times New Roman"/>
                <a:cs typeface="Times New Roman"/>
              </a:rPr>
              <a:t>у	–  </a:t>
            </a:r>
            <a:r>
              <a:rPr dirty="0" sz="2400" spc="-5">
                <a:latin typeface="Times New Roman"/>
                <a:cs typeface="Times New Roman"/>
              </a:rPr>
              <a:t>https://uk.wikipedia.org/wiki/Біотехнологія.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3822" y="71450"/>
            <a:ext cx="6074410" cy="11233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567180" marR="5080" indent="-1555115">
              <a:lnSpc>
                <a:spcPct val="100000"/>
              </a:lnSpc>
              <a:spcBef>
                <a:spcPts val="100"/>
              </a:spcBef>
            </a:pPr>
            <a:r>
              <a:rPr dirty="0" sz="3600">
                <a:solidFill>
                  <a:srgbClr val="000000"/>
                </a:solidFill>
              </a:rPr>
              <a:t>1. </a:t>
            </a:r>
            <a:r>
              <a:rPr dirty="0" sz="3600" spc="-20">
                <a:solidFill>
                  <a:srgbClr val="000000"/>
                </a:solidFill>
              </a:rPr>
              <a:t>Біотехнологія. Завдання </a:t>
            </a:r>
            <a:r>
              <a:rPr dirty="0" sz="3600" spc="10">
                <a:solidFill>
                  <a:srgbClr val="000000"/>
                </a:solidFill>
              </a:rPr>
              <a:t>та  </a:t>
            </a:r>
            <a:r>
              <a:rPr dirty="0" sz="3600" spc="-10">
                <a:solidFill>
                  <a:srgbClr val="000000"/>
                </a:solidFill>
              </a:rPr>
              <a:t>використання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5071871" y="1716023"/>
            <a:ext cx="3810000" cy="28559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21360" y="1518615"/>
            <a:ext cx="8383270" cy="5166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31775" marR="4105910">
              <a:lnSpc>
                <a:spcPct val="100000"/>
              </a:lnSpc>
              <a:spcBef>
                <a:spcPts val="100"/>
              </a:spcBef>
            </a:pPr>
            <a:r>
              <a:rPr dirty="0" sz="3600" spc="-20" b="1">
                <a:solidFill>
                  <a:srgbClr val="FF0000"/>
                </a:solidFill>
                <a:latin typeface="Times New Roman"/>
                <a:cs typeface="Times New Roman"/>
              </a:rPr>
              <a:t>Біотехнологія </a:t>
            </a:r>
            <a:r>
              <a:rPr dirty="0" sz="3600" b="1">
                <a:latin typeface="Times New Roman"/>
                <a:cs typeface="Times New Roman"/>
              </a:rPr>
              <a:t>–  </a:t>
            </a:r>
            <a:r>
              <a:rPr dirty="0" sz="3600" spc="-15">
                <a:latin typeface="Times New Roman"/>
                <a:cs typeface="Times New Roman"/>
              </a:rPr>
              <a:t>використання</a:t>
            </a:r>
            <a:r>
              <a:rPr dirty="0" sz="3600" spc="-75">
                <a:latin typeface="Times New Roman"/>
                <a:cs typeface="Times New Roman"/>
              </a:rPr>
              <a:t> </a:t>
            </a:r>
            <a:r>
              <a:rPr dirty="0" sz="3600">
                <a:latin typeface="Times New Roman"/>
                <a:cs typeface="Times New Roman"/>
              </a:rPr>
              <a:t>живих  </a:t>
            </a:r>
            <a:r>
              <a:rPr dirty="0" sz="3600" spc="-5">
                <a:latin typeface="Times New Roman"/>
                <a:cs typeface="Times New Roman"/>
              </a:rPr>
              <a:t>організмів</a:t>
            </a:r>
            <a:r>
              <a:rPr dirty="0" sz="3600" spc="-40">
                <a:latin typeface="Times New Roman"/>
                <a:cs typeface="Times New Roman"/>
              </a:rPr>
              <a:t> </a:t>
            </a:r>
            <a:r>
              <a:rPr dirty="0" sz="3600">
                <a:latin typeface="Times New Roman"/>
                <a:cs typeface="Times New Roman"/>
              </a:rPr>
              <a:t>і</a:t>
            </a:r>
            <a:endParaRPr sz="3600">
              <a:latin typeface="Times New Roman"/>
              <a:cs typeface="Times New Roman"/>
            </a:endParaRPr>
          </a:p>
          <a:p>
            <a:pPr algn="ctr" marL="12065" marR="3898900">
              <a:lnSpc>
                <a:spcPct val="100000"/>
              </a:lnSpc>
              <a:spcBef>
                <a:spcPts val="5"/>
              </a:spcBef>
            </a:pPr>
            <a:r>
              <a:rPr dirty="0" sz="3600" spc="-10">
                <a:latin typeface="Times New Roman"/>
                <a:cs typeface="Times New Roman"/>
              </a:rPr>
              <a:t>біологічних </a:t>
            </a:r>
            <a:r>
              <a:rPr dirty="0" sz="3600" spc="10">
                <a:latin typeface="Times New Roman"/>
                <a:cs typeface="Times New Roman"/>
              </a:rPr>
              <a:t>процесів</a:t>
            </a:r>
            <a:r>
              <a:rPr dirty="0" sz="3600" spc="-80">
                <a:latin typeface="Times New Roman"/>
                <a:cs typeface="Times New Roman"/>
              </a:rPr>
              <a:t> </a:t>
            </a:r>
            <a:r>
              <a:rPr dirty="0" sz="3600">
                <a:latin typeface="Times New Roman"/>
                <a:cs typeface="Times New Roman"/>
              </a:rPr>
              <a:t>у  </a:t>
            </a:r>
            <a:r>
              <a:rPr dirty="0" sz="3600" spc="-5">
                <a:latin typeface="Times New Roman"/>
                <a:cs typeface="Times New Roman"/>
              </a:rPr>
              <a:t>виробництві.</a:t>
            </a:r>
            <a:endParaRPr sz="3600">
              <a:latin typeface="Times New Roman"/>
              <a:cs typeface="Times New Roman"/>
            </a:endParaRPr>
          </a:p>
          <a:p>
            <a:pPr algn="ctr" marL="344805" marR="5080" indent="-4445">
              <a:lnSpc>
                <a:spcPct val="100000"/>
              </a:lnSpc>
              <a:spcBef>
                <a:spcPts val="2065"/>
              </a:spcBef>
            </a:pPr>
            <a:r>
              <a:rPr dirty="0" sz="2800" spc="-170">
                <a:latin typeface="Arial"/>
                <a:cs typeface="Arial"/>
              </a:rPr>
              <a:t>З</a:t>
            </a:r>
            <a:r>
              <a:rPr dirty="0" sz="2800" spc="-175">
                <a:latin typeface="Arial"/>
                <a:cs typeface="Arial"/>
              </a:rPr>
              <a:t> </a:t>
            </a:r>
            <a:r>
              <a:rPr dirty="0" sz="2800" spc="30">
                <a:latin typeface="Arial"/>
                <a:cs typeface="Arial"/>
              </a:rPr>
              <a:t>розвитком</a:t>
            </a:r>
            <a:r>
              <a:rPr dirty="0" sz="2800" spc="-175">
                <a:latin typeface="Arial"/>
                <a:cs typeface="Arial"/>
              </a:rPr>
              <a:t> </a:t>
            </a:r>
            <a:r>
              <a:rPr dirty="0" sz="2800" spc="10">
                <a:latin typeface="Arial"/>
                <a:cs typeface="Arial"/>
              </a:rPr>
              <a:t>біотехнології</a:t>
            </a:r>
            <a:r>
              <a:rPr dirty="0" sz="2800" spc="-245">
                <a:latin typeface="Arial"/>
                <a:cs typeface="Arial"/>
              </a:rPr>
              <a:t> </a:t>
            </a:r>
            <a:r>
              <a:rPr dirty="0" sz="2800" spc="20">
                <a:latin typeface="Arial"/>
                <a:cs typeface="Arial"/>
              </a:rPr>
              <a:t>пов'язують</a:t>
            </a:r>
            <a:r>
              <a:rPr dirty="0" sz="2800" spc="-200">
                <a:latin typeface="Arial"/>
                <a:cs typeface="Arial"/>
              </a:rPr>
              <a:t> </a:t>
            </a:r>
            <a:r>
              <a:rPr dirty="0" sz="2800" spc="25">
                <a:latin typeface="Arial"/>
                <a:cs typeface="Arial"/>
              </a:rPr>
              <a:t>вирішення  </a:t>
            </a:r>
            <a:r>
              <a:rPr dirty="0" sz="2800" spc="-35">
                <a:latin typeface="Arial"/>
                <a:cs typeface="Arial"/>
              </a:rPr>
              <a:t>глобальних</a:t>
            </a:r>
            <a:r>
              <a:rPr dirty="0" sz="2800" spc="-170">
                <a:latin typeface="Arial"/>
                <a:cs typeface="Arial"/>
              </a:rPr>
              <a:t> </a:t>
            </a:r>
            <a:r>
              <a:rPr dirty="0" sz="2800" spc="-60">
                <a:latin typeface="Arial"/>
                <a:cs typeface="Arial"/>
              </a:rPr>
              <a:t>проблем</a:t>
            </a:r>
            <a:r>
              <a:rPr dirty="0" sz="2800" spc="-170">
                <a:latin typeface="Arial"/>
                <a:cs typeface="Arial"/>
              </a:rPr>
              <a:t> </a:t>
            </a:r>
            <a:r>
              <a:rPr dirty="0" sz="2800" spc="-60">
                <a:latin typeface="Arial"/>
                <a:cs typeface="Arial"/>
              </a:rPr>
              <a:t>людства</a:t>
            </a:r>
            <a:r>
              <a:rPr dirty="0" sz="2800" spc="-16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-</a:t>
            </a:r>
            <a:r>
              <a:rPr dirty="0" sz="2800" spc="-170">
                <a:latin typeface="Arial"/>
                <a:cs typeface="Arial"/>
              </a:rPr>
              <a:t> </a:t>
            </a:r>
            <a:r>
              <a:rPr dirty="0" sz="2800" spc="45">
                <a:latin typeface="Arial"/>
                <a:cs typeface="Arial"/>
              </a:rPr>
              <a:t>ліквідацію</a:t>
            </a:r>
            <a:r>
              <a:rPr dirty="0" sz="2800" spc="-240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нестачі  </a:t>
            </a:r>
            <a:r>
              <a:rPr dirty="0" sz="2800" spc="-60">
                <a:latin typeface="Arial"/>
                <a:cs typeface="Arial"/>
              </a:rPr>
              <a:t>продовольства, </a:t>
            </a:r>
            <a:r>
              <a:rPr dirty="0" sz="2800" spc="-10">
                <a:latin typeface="Arial"/>
                <a:cs typeface="Arial"/>
              </a:rPr>
              <a:t>енергії, </a:t>
            </a:r>
            <a:r>
              <a:rPr dirty="0" sz="2800" spc="-5">
                <a:latin typeface="Arial"/>
                <a:cs typeface="Arial"/>
              </a:rPr>
              <a:t>мінеральних</a:t>
            </a:r>
            <a:r>
              <a:rPr dirty="0" sz="2800" spc="-555">
                <a:latin typeface="Arial"/>
                <a:cs typeface="Arial"/>
              </a:rPr>
              <a:t> </a:t>
            </a:r>
            <a:r>
              <a:rPr dirty="0" sz="2800" spc="-60">
                <a:latin typeface="Arial"/>
                <a:cs typeface="Arial"/>
              </a:rPr>
              <a:t>ресурсів,</a:t>
            </a:r>
            <a:endParaRPr sz="2800">
              <a:latin typeface="Arial"/>
              <a:cs typeface="Arial"/>
            </a:endParaRPr>
          </a:p>
          <a:p>
            <a:pPr algn="ctr" marL="811530" marR="474345">
              <a:lnSpc>
                <a:spcPct val="100000"/>
              </a:lnSpc>
              <a:spcBef>
                <a:spcPts val="5"/>
              </a:spcBef>
            </a:pPr>
            <a:r>
              <a:rPr dirty="0" sz="2800" spc="15">
                <a:latin typeface="Arial"/>
                <a:cs typeface="Arial"/>
              </a:rPr>
              <a:t>поліпшення</a:t>
            </a:r>
            <a:r>
              <a:rPr dirty="0" sz="2800" spc="-210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стану</a:t>
            </a:r>
            <a:r>
              <a:rPr dirty="0" sz="2800" spc="-204">
                <a:latin typeface="Arial"/>
                <a:cs typeface="Arial"/>
              </a:rPr>
              <a:t> </a:t>
            </a:r>
            <a:r>
              <a:rPr dirty="0" sz="2800" spc="-25">
                <a:latin typeface="Arial"/>
                <a:cs typeface="Arial"/>
              </a:rPr>
              <a:t>охорони</a:t>
            </a:r>
            <a:r>
              <a:rPr dirty="0" sz="2800" spc="-180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здоров'я</a:t>
            </a:r>
            <a:r>
              <a:rPr dirty="0" sz="2800" spc="-185">
                <a:latin typeface="Arial"/>
                <a:cs typeface="Arial"/>
              </a:rPr>
              <a:t> </a:t>
            </a:r>
            <a:r>
              <a:rPr dirty="0" sz="2800" spc="155">
                <a:latin typeface="Arial"/>
                <a:cs typeface="Arial"/>
              </a:rPr>
              <a:t>і</a:t>
            </a:r>
            <a:r>
              <a:rPr dirty="0" sz="2800" spc="-175">
                <a:latin typeface="Arial"/>
                <a:cs typeface="Arial"/>
              </a:rPr>
              <a:t> </a:t>
            </a:r>
            <a:r>
              <a:rPr dirty="0" sz="2800" spc="50">
                <a:latin typeface="Arial"/>
                <a:cs typeface="Arial"/>
              </a:rPr>
              <a:t>якості  </a:t>
            </a:r>
            <a:r>
              <a:rPr dirty="0" sz="2800" spc="20">
                <a:latin typeface="Arial"/>
                <a:cs typeface="Arial"/>
              </a:rPr>
              <a:t>навколишнього</a:t>
            </a:r>
            <a:r>
              <a:rPr dirty="0" sz="2800" spc="-220">
                <a:latin typeface="Arial"/>
                <a:cs typeface="Arial"/>
              </a:rPr>
              <a:t> </a:t>
            </a:r>
            <a:r>
              <a:rPr dirty="0" sz="2800" spc="-100">
                <a:latin typeface="Arial"/>
                <a:cs typeface="Arial"/>
              </a:rPr>
              <a:t>середовища.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0296" y="557370"/>
            <a:ext cx="8362236" cy="5615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733" y="260680"/>
            <a:ext cx="8799830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5" b="0">
                <a:solidFill>
                  <a:srgbClr val="000000"/>
                </a:solidFill>
                <a:latin typeface="Times New Roman"/>
                <a:cs typeface="Times New Roman"/>
              </a:rPr>
              <a:t>Використання </a:t>
            </a:r>
            <a:r>
              <a:rPr dirty="0" sz="3600" spc="-10" b="0">
                <a:solidFill>
                  <a:srgbClr val="000000"/>
                </a:solidFill>
                <a:latin typeface="Times New Roman"/>
                <a:cs typeface="Times New Roman"/>
              </a:rPr>
              <a:t>біотехнології </a:t>
            </a:r>
            <a:r>
              <a:rPr dirty="0" sz="3600" b="0">
                <a:solidFill>
                  <a:srgbClr val="000000"/>
                </a:solidFill>
                <a:latin typeface="Times New Roman"/>
                <a:cs typeface="Times New Roman"/>
              </a:rPr>
              <a:t>в</a:t>
            </a:r>
            <a:r>
              <a:rPr dirty="0" sz="3600" spc="-4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600" b="0">
                <a:solidFill>
                  <a:srgbClr val="000000"/>
                </a:solidFill>
                <a:latin typeface="Times New Roman"/>
                <a:cs typeface="Times New Roman"/>
              </a:rPr>
              <a:t>промисловості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9872" y="929639"/>
            <a:ext cx="7787640" cy="5733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9377" y="232105"/>
            <a:ext cx="4564380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>
                <a:solidFill>
                  <a:srgbClr val="9B2C1F"/>
                </a:solidFill>
              </a:rPr>
              <a:t>2. </a:t>
            </a:r>
            <a:r>
              <a:rPr dirty="0" sz="3600" spc="-10">
                <a:solidFill>
                  <a:srgbClr val="9B2C1F"/>
                </a:solidFill>
              </a:rPr>
              <a:t>Клітинна</a:t>
            </a:r>
            <a:r>
              <a:rPr dirty="0" sz="3600" spc="-55">
                <a:solidFill>
                  <a:srgbClr val="9B2C1F"/>
                </a:solidFill>
              </a:rPr>
              <a:t> </a:t>
            </a:r>
            <a:r>
              <a:rPr dirty="0" sz="3600" spc="-10">
                <a:solidFill>
                  <a:srgbClr val="9B2C1F"/>
                </a:solidFill>
              </a:rPr>
              <a:t>інженерія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93319" y="957529"/>
            <a:ext cx="7816215" cy="25882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37210" marR="5080" indent="1262380">
              <a:lnSpc>
                <a:spcPct val="100000"/>
              </a:lnSpc>
              <a:spcBef>
                <a:spcPts val="95"/>
              </a:spcBef>
            </a:pPr>
            <a:r>
              <a:rPr dirty="0" sz="3200" spc="-10" b="1">
                <a:solidFill>
                  <a:srgbClr val="FF0000"/>
                </a:solidFill>
                <a:latin typeface="Times New Roman"/>
                <a:cs typeface="Times New Roman"/>
              </a:rPr>
              <a:t>Клітинна інженерія </a:t>
            </a:r>
            <a:r>
              <a:rPr dirty="0" sz="3200" spc="-5">
                <a:latin typeface="Times New Roman"/>
                <a:cs typeface="Times New Roman"/>
              </a:rPr>
              <a:t>- </a:t>
            </a:r>
            <a:r>
              <a:rPr dirty="0" sz="3200" spc="-30">
                <a:latin typeface="Times New Roman"/>
                <a:cs typeface="Times New Roman"/>
              </a:rPr>
              <a:t>методи  </a:t>
            </a:r>
            <a:r>
              <a:rPr dirty="0" sz="3200" spc="-45">
                <a:latin typeface="Times New Roman"/>
                <a:cs typeface="Times New Roman"/>
              </a:rPr>
              <a:t>культивування, </a:t>
            </a:r>
            <a:r>
              <a:rPr dirty="0" sz="3200" spc="-5">
                <a:latin typeface="Times New Roman"/>
                <a:cs typeface="Times New Roman"/>
              </a:rPr>
              <a:t>гібридизації </a:t>
            </a:r>
            <a:r>
              <a:rPr dirty="0" sz="3200" spc="10">
                <a:latin typeface="Times New Roman"/>
                <a:cs typeface="Times New Roman"/>
              </a:rPr>
              <a:t>та</a:t>
            </a:r>
            <a:r>
              <a:rPr dirty="0" sz="3200" spc="13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генетичної</a:t>
            </a:r>
            <a:endParaRPr sz="3200">
              <a:latin typeface="Times New Roman"/>
              <a:cs typeface="Times New Roman"/>
            </a:endParaRPr>
          </a:p>
          <a:p>
            <a:pPr marL="1708150">
              <a:lnSpc>
                <a:spcPct val="100000"/>
              </a:lnSpc>
            </a:pPr>
            <a:r>
              <a:rPr dirty="0" sz="3200" spc="-20">
                <a:latin typeface="Times New Roman"/>
                <a:cs typeface="Times New Roman"/>
              </a:rPr>
              <a:t>реконструкції </a:t>
            </a:r>
            <a:r>
              <a:rPr dirty="0" sz="3200" spc="-5">
                <a:latin typeface="Times New Roman"/>
                <a:cs typeface="Times New Roman"/>
              </a:rPr>
              <a:t>різних</a:t>
            </a:r>
            <a:r>
              <a:rPr dirty="0" sz="3200" spc="3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клітин.</a:t>
            </a:r>
            <a:endParaRPr sz="3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940"/>
              </a:spcBef>
              <a:tabLst>
                <a:tab pos="1374775" algn="l"/>
                <a:tab pos="3743960" algn="l"/>
              </a:tabLst>
            </a:pPr>
            <a:r>
              <a:rPr dirty="0" sz="2800" spc="-95">
                <a:latin typeface="Arial"/>
                <a:cs typeface="Arial"/>
              </a:rPr>
              <a:t>У	</a:t>
            </a:r>
            <a:r>
              <a:rPr dirty="0" sz="2800" spc="20">
                <a:latin typeface="Arial"/>
                <a:cs typeface="Arial"/>
              </a:rPr>
              <a:t>широкому	розумінні,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2122170" algn="l"/>
                <a:tab pos="4378325" algn="l"/>
                <a:tab pos="5024755" algn="l"/>
              </a:tabLst>
            </a:pPr>
            <a:r>
              <a:rPr dirty="0" sz="2800" spc="100" b="1">
                <a:solidFill>
                  <a:srgbClr val="FF0000"/>
                </a:solidFill>
                <a:latin typeface="Times New Roman"/>
                <a:cs typeface="Times New Roman"/>
              </a:rPr>
              <a:t>клітинна	</a:t>
            </a:r>
            <a:r>
              <a:rPr dirty="0" sz="2800" spc="135" b="1">
                <a:solidFill>
                  <a:srgbClr val="FF0000"/>
                </a:solidFill>
                <a:latin typeface="Times New Roman"/>
                <a:cs typeface="Times New Roman"/>
              </a:rPr>
              <a:t>інженерія	</a:t>
            </a:r>
            <a:r>
              <a:rPr dirty="0" sz="2800">
                <a:latin typeface="Arial"/>
                <a:cs typeface="Arial"/>
              </a:rPr>
              <a:t>-	</a:t>
            </a:r>
            <a:r>
              <a:rPr dirty="0" sz="2800" spc="-90">
                <a:latin typeface="Arial"/>
                <a:cs typeface="Arial"/>
              </a:rPr>
              <a:t>це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04845" y="3519297"/>
            <a:ext cx="3003550" cy="453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07390" algn="l"/>
              </a:tabLst>
            </a:pPr>
            <a:r>
              <a:rPr dirty="0" sz="2800">
                <a:latin typeface="Arial"/>
                <a:cs typeface="Arial"/>
              </a:rPr>
              <a:t>з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160">
                <a:latin typeface="Arial"/>
                <a:cs typeface="Arial"/>
              </a:rPr>
              <a:t>с</a:t>
            </a:r>
            <a:r>
              <a:rPr dirty="0" sz="2800" spc="-5">
                <a:latin typeface="Arial"/>
                <a:cs typeface="Arial"/>
              </a:rPr>
              <a:t>омати</a:t>
            </a:r>
            <a:r>
              <a:rPr dirty="0" sz="2800" spc="-30">
                <a:latin typeface="Arial"/>
                <a:cs typeface="Arial"/>
              </a:rPr>
              <a:t>ч</a:t>
            </a:r>
            <a:r>
              <a:rPr dirty="0" sz="2800" spc="50">
                <a:latin typeface="Arial"/>
                <a:cs typeface="Arial"/>
              </a:rPr>
              <a:t>ни</a:t>
            </a:r>
            <a:r>
              <a:rPr dirty="0" sz="2800" spc="40">
                <a:latin typeface="Arial"/>
                <a:cs typeface="Arial"/>
              </a:rPr>
              <a:t>м</a:t>
            </a:r>
            <a:r>
              <a:rPr dirty="0" sz="2800" spc="-55">
                <a:latin typeface="Arial"/>
                <a:cs typeface="Arial"/>
              </a:rPr>
              <a:t>и,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11526" y="3945712"/>
            <a:ext cx="2901950" cy="4540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531110" algn="l"/>
              </a:tabLst>
            </a:pPr>
            <a:r>
              <a:rPr dirty="0" sz="2800" spc="330">
                <a:latin typeface="Arial"/>
                <a:cs typeface="Arial"/>
              </a:rPr>
              <a:t>к</a:t>
            </a:r>
            <a:r>
              <a:rPr dirty="0" sz="2800" spc="-100">
                <a:latin typeface="Arial"/>
                <a:cs typeface="Arial"/>
              </a:rPr>
              <a:t>л</a:t>
            </a:r>
            <a:r>
              <a:rPr dirty="0" sz="2800" spc="140">
                <a:latin typeface="Arial"/>
                <a:cs typeface="Arial"/>
              </a:rPr>
              <a:t>і</a:t>
            </a:r>
            <a:r>
              <a:rPr dirty="0" sz="2800" spc="110">
                <a:latin typeface="Arial"/>
                <a:cs typeface="Arial"/>
              </a:rPr>
              <a:t>ти</a:t>
            </a:r>
            <a:r>
              <a:rPr dirty="0" sz="2800" spc="130">
                <a:latin typeface="Arial"/>
                <a:cs typeface="Arial"/>
              </a:rPr>
              <a:t>н</a:t>
            </a:r>
            <a:r>
              <a:rPr dirty="0" sz="2800" spc="-50">
                <a:latin typeface="Arial"/>
                <a:cs typeface="Arial"/>
              </a:rPr>
              <a:t>ам</a:t>
            </a:r>
            <a:r>
              <a:rPr dirty="0" sz="2800" spc="-40">
                <a:latin typeface="Arial"/>
                <a:cs typeface="Arial"/>
              </a:rPr>
              <a:t>и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20">
                <a:latin typeface="Arial"/>
                <a:cs typeface="Arial"/>
              </a:rPr>
              <a:t>та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3319" y="3519297"/>
            <a:ext cx="1903095" cy="13074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800" spc="-40">
                <a:latin typeface="Arial"/>
                <a:cs typeface="Arial"/>
              </a:rPr>
              <a:t>ма</a:t>
            </a:r>
            <a:r>
              <a:rPr dirty="0" sz="2800" spc="-60">
                <a:latin typeface="Arial"/>
                <a:cs typeface="Arial"/>
              </a:rPr>
              <a:t>н</a:t>
            </a:r>
            <a:r>
              <a:rPr dirty="0" sz="2800" spc="160">
                <a:latin typeface="Arial"/>
                <a:cs typeface="Arial"/>
              </a:rPr>
              <a:t>і</a:t>
            </a:r>
            <a:r>
              <a:rPr dirty="0" sz="2800" spc="75">
                <a:latin typeface="Arial"/>
                <a:cs typeface="Arial"/>
              </a:rPr>
              <a:t>п</a:t>
            </a:r>
            <a:r>
              <a:rPr dirty="0" sz="2800" spc="-114">
                <a:latin typeface="Arial"/>
                <a:cs typeface="Arial"/>
              </a:rPr>
              <a:t>у</a:t>
            </a:r>
            <a:r>
              <a:rPr dirty="0" sz="2800" spc="-75">
                <a:latin typeface="Arial"/>
                <a:cs typeface="Arial"/>
              </a:rPr>
              <a:t>л</a:t>
            </a:r>
            <a:r>
              <a:rPr dirty="0" sz="2800" spc="25">
                <a:latin typeface="Arial"/>
                <a:cs typeface="Arial"/>
              </a:rPr>
              <a:t>яції  </a:t>
            </a:r>
            <a:r>
              <a:rPr dirty="0" sz="2800" spc="-20">
                <a:latin typeface="Arial"/>
                <a:cs typeface="Arial"/>
              </a:rPr>
              <a:t>статевими  </a:t>
            </a:r>
            <a:r>
              <a:rPr dirty="0" sz="2800" spc="-30">
                <a:latin typeface="Arial"/>
                <a:cs typeface="Arial"/>
              </a:rPr>
              <a:t>зародками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75661" y="4372813"/>
            <a:ext cx="3335020" cy="4540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750570" algn="l"/>
                <a:tab pos="2149475" algn="l"/>
              </a:tabLst>
            </a:pPr>
            <a:r>
              <a:rPr dirty="0" sz="2800" spc="-40">
                <a:latin typeface="Arial"/>
                <a:cs typeface="Arial"/>
              </a:rPr>
              <a:t>на</a:t>
            </a:r>
            <a:r>
              <a:rPr dirty="0" sz="2800" spc="-40">
                <a:latin typeface="Arial"/>
                <a:cs typeface="Arial"/>
              </a:rPr>
              <a:t>	</a:t>
            </a:r>
            <a:r>
              <a:rPr dirty="0" sz="2800" spc="-25">
                <a:latin typeface="Arial"/>
                <a:cs typeface="Arial"/>
              </a:rPr>
              <a:t>р</a:t>
            </a:r>
            <a:r>
              <a:rPr dirty="0" sz="2800" spc="140">
                <a:latin typeface="Arial"/>
                <a:cs typeface="Arial"/>
              </a:rPr>
              <a:t>і</a:t>
            </a:r>
            <a:r>
              <a:rPr dirty="0" sz="2800" spc="5">
                <a:latin typeface="Arial"/>
                <a:cs typeface="Arial"/>
              </a:rPr>
              <a:t>з</a:t>
            </a:r>
            <a:r>
              <a:rPr dirty="0" sz="2800" spc="100">
                <a:latin typeface="Arial"/>
                <a:cs typeface="Arial"/>
              </a:rPr>
              <a:t>н</a:t>
            </a:r>
            <a:r>
              <a:rPr dirty="0" sz="2800" spc="75">
                <a:latin typeface="Arial"/>
                <a:cs typeface="Arial"/>
              </a:rPr>
              <a:t>и</a:t>
            </a:r>
            <a:r>
              <a:rPr dirty="0" sz="2800" spc="-45">
                <a:latin typeface="Arial"/>
                <a:cs typeface="Arial"/>
              </a:rPr>
              <a:t>х</a:t>
            </a:r>
            <a:r>
              <a:rPr dirty="0" sz="2800">
                <a:latin typeface="Arial"/>
                <a:cs typeface="Arial"/>
              </a:rPr>
              <a:t>	</a:t>
            </a:r>
            <a:r>
              <a:rPr dirty="0" sz="2800" spc="-160">
                <a:latin typeface="Arial"/>
                <a:cs typeface="Arial"/>
              </a:rPr>
              <a:t>с</a:t>
            </a:r>
            <a:r>
              <a:rPr dirty="0" sz="2800">
                <a:latin typeface="Arial"/>
                <a:cs typeface="Arial"/>
              </a:rPr>
              <a:t>таді</a:t>
            </a:r>
            <a:r>
              <a:rPr dirty="0" sz="2800" spc="-20">
                <a:latin typeface="Arial"/>
                <a:cs typeface="Arial"/>
              </a:rPr>
              <a:t>я</a:t>
            </a:r>
            <a:r>
              <a:rPr dirty="0" sz="2800" spc="-45">
                <a:latin typeface="Arial"/>
                <a:cs typeface="Arial"/>
              </a:rPr>
              <a:t>х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3319" y="4800091"/>
            <a:ext cx="5420360" cy="17341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800" spc="50">
                <a:latin typeface="Arial"/>
                <a:cs typeface="Arial"/>
              </a:rPr>
              <a:t>розвитку </a:t>
            </a:r>
            <a:r>
              <a:rPr dirty="0" sz="2800" spc="-45">
                <a:latin typeface="Arial"/>
                <a:cs typeface="Arial"/>
              </a:rPr>
              <a:t>для </a:t>
            </a:r>
            <a:r>
              <a:rPr dirty="0" sz="2800" spc="5">
                <a:latin typeface="Arial"/>
                <a:cs typeface="Arial"/>
              </a:rPr>
              <a:t>вивчення </a:t>
            </a:r>
            <a:r>
              <a:rPr dirty="0" sz="2800" spc="45">
                <a:latin typeface="Arial"/>
                <a:cs typeface="Arial"/>
              </a:rPr>
              <a:t>різних  </a:t>
            </a:r>
            <a:r>
              <a:rPr dirty="0" sz="2800" spc="35">
                <a:latin typeface="Arial"/>
                <a:cs typeface="Arial"/>
              </a:rPr>
              <a:t>біологічних </a:t>
            </a:r>
            <a:r>
              <a:rPr dirty="0" sz="2800" spc="-10">
                <a:latin typeface="Arial"/>
                <a:cs typeface="Arial"/>
              </a:rPr>
              <a:t>закономірностей,  </a:t>
            </a:r>
            <a:r>
              <a:rPr dirty="0" sz="2800" spc="-15">
                <a:latin typeface="Arial"/>
                <a:cs typeface="Arial"/>
              </a:rPr>
              <a:t>створення </a:t>
            </a:r>
            <a:r>
              <a:rPr dirty="0" sz="2800" spc="-40">
                <a:latin typeface="Arial"/>
                <a:cs typeface="Arial"/>
              </a:rPr>
              <a:t>химер </a:t>
            </a:r>
            <a:r>
              <a:rPr dirty="0" sz="2800" spc="-20">
                <a:latin typeface="Arial"/>
                <a:cs typeface="Arial"/>
              </a:rPr>
              <a:t>та </a:t>
            </a:r>
            <a:r>
              <a:rPr dirty="0" sz="2800" spc="25">
                <a:latin typeface="Arial"/>
                <a:cs typeface="Arial"/>
              </a:rPr>
              <a:t>клонування  </a:t>
            </a:r>
            <a:r>
              <a:rPr dirty="0" sz="2800" spc="5">
                <a:latin typeface="Arial"/>
                <a:cs typeface="Arial"/>
              </a:rPr>
              <a:t>окремих</a:t>
            </a:r>
            <a:r>
              <a:rPr dirty="0" sz="2800" spc="-195">
                <a:latin typeface="Arial"/>
                <a:cs typeface="Arial"/>
              </a:rPr>
              <a:t> </a:t>
            </a:r>
            <a:r>
              <a:rPr dirty="0" sz="2800" spc="10">
                <a:latin typeface="Arial"/>
                <a:cs typeface="Arial"/>
              </a:rPr>
              <a:t>організмів.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001511" y="3429000"/>
            <a:ext cx="2859024" cy="2142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3359" y="429768"/>
            <a:ext cx="8574024" cy="61691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2022-08-01T20:17:55Z</dcterms:created>
  <dcterms:modified xsi:type="dcterms:W3CDTF">2022-08-01T20:17:55Z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2022-08-01T00:00:00Z</vt:filetime>
  </property>
</Properties>
</file>