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Palladio Uralic"/>
                <a:cs typeface="Palladio Ural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Palladio Uralic"/>
                <a:cs typeface="Palladio Ural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Palladio Uralic"/>
                <a:cs typeface="Palladio Ural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2315" y="-9067"/>
            <a:ext cx="7859369" cy="112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Palladio Uralic"/>
                <a:cs typeface="Palladio Ural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642" y="1378966"/>
            <a:ext cx="8375015" cy="1487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0" Type="http://schemas.openxmlformats.org/officeDocument/2006/relationships/image" Target="../media/image21.png"/><Relationship Id="rId11" Type="http://schemas.openxmlformats.org/officeDocument/2006/relationships/image" Target="../media/image22.png"/><Relationship Id="rId12" Type="http://schemas.openxmlformats.org/officeDocument/2006/relationships/image" Target="../media/image23.png"/><Relationship Id="rId13" Type="http://schemas.openxmlformats.org/officeDocument/2006/relationships/image" Target="../media/image24.png"/><Relationship Id="rId14" Type="http://schemas.openxmlformats.org/officeDocument/2006/relationships/image" Target="../media/image25.png"/><Relationship Id="rId15" Type="http://schemas.openxmlformats.org/officeDocument/2006/relationships/image" Target="../media/image26.png"/><Relationship Id="rId16" Type="http://schemas.openxmlformats.org/officeDocument/2006/relationships/image" Target="../media/image27.png"/><Relationship Id="rId17" Type="http://schemas.openxmlformats.org/officeDocument/2006/relationships/image" Target="../media/image28.png"/><Relationship Id="rId18" Type="http://schemas.openxmlformats.org/officeDocument/2006/relationships/image" Target="../media/image29.png"/><Relationship Id="rId19" Type="http://schemas.openxmlformats.org/officeDocument/2006/relationships/image" Target="../media/image30.png"/><Relationship Id="rId20" Type="http://schemas.openxmlformats.org/officeDocument/2006/relationships/image" Target="../media/image31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jpg"/><Relationship Id="rId3" Type="http://schemas.openxmlformats.org/officeDocument/2006/relationships/image" Target="../media/image33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4.jpg"/><Relationship Id="rId3" Type="http://schemas.openxmlformats.org/officeDocument/2006/relationships/image" Target="../media/image35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jpg"/><Relationship Id="rId3" Type="http://schemas.openxmlformats.org/officeDocument/2006/relationships/image" Target="../media/image37.jpg"/><Relationship Id="rId4" Type="http://schemas.openxmlformats.org/officeDocument/2006/relationships/image" Target="../media/image38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jpg"/><Relationship Id="rId3" Type="http://schemas.openxmlformats.org/officeDocument/2006/relationships/image" Target="../media/image41.png"/><Relationship Id="rId4" Type="http://schemas.openxmlformats.org/officeDocument/2006/relationships/image" Target="../media/image4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846958" y="2208987"/>
            <a:ext cx="5918835" cy="2221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4800" spc="40" b="1">
                <a:latin typeface="Palladio Uralic"/>
                <a:cs typeface="Palladio Uralic"/>
              </a:rPr>
              <a:t>Генетика</a:t>
            </a:r>
            <a:r>
              <a:rPr dirty="0" sz="4800" spc="-70" b="1">
                <a:latin typeface="Palladio Uralic"/>
                <a:cs typeface="Palladio Uralic"/>
              </a:rPr>
              <a:t> </a:t>
            </a:r>
            <a:r>
              <a:rPr dirty="0" sz="4800" spc="5" b="1">
                <a:latin typeface="Palladio Uralic"/>
                <a:cs typeface="Palladio Uralic"/>
              </a:rPr>
              <a:t>імунітету,  </a:t>
            </a:r>
            <a:r>
              <a:rPr dirty="0" sz="4800" spc="60" b="1">
                <a:latin typeface="Palladio Uralic"/>
                <a:cs typeface="Palladio Uralic"/>
              </a:rPr>
              <a:t>аномалій </a:t>
            </a:r>
            <a:r>
              <a:rPr dirty="0" sz="4800" b="1">
                <a:latin typeface="Palladio Uralic"/>
                <a:cs typeface="Palladio Uralic"/>
              </a:rPr>
              <a:t>і</a:t>
            </a:r>
            <a:r>
              <a:rPr dirty="0" sz="4800" spc="-80" b="1">
                <a:latin typeface="Palladio Uralic"/>
                <a:cs typeface="Palladio Uralic"/>
              </a:rPr>
              <a:t> </a:t>
            </a:r>
            <a:r>
              <a:rPr dirty="0" sz="4800" spc="-15" b="1">
                <a:latin typeface="Palladio Uralic"/>
                <a:cs typeface="Palladio Uralic"/>
              </a:rPr>
              <a:t>хвороб</a:t>
            </a:r>
            <a:endParaRPr sz="4800">
              <a:latin typeface="Palladio Uralic"/>
              <a:cs typeface="Palladio Uralic"/>
            </a:endParaRPr>
          </a:p>
          <a:p>
            <a:pPr algn="ctr" marL="4445">
              <a:lnSpc>
                <a:spcPct val="100000"/>
              </a:lnSpc>
              <a:spcBef>
                <a:spcPts val="10"/>
              </a:spcBef>
            </a:pPr>
            <a:r>
              <a:rPr dirty="0" sz="4800" spc="75" b="1">
                <a:latin typeface="Palladio Uralic"/>
                <a:cs typeface="Palladio Uralic"/>
              </a:rPr>
              <a:t>тварин</a:t>
            </a:r>
            <a:endParaRPr sz="4800">
              <a:latin typeface="Palladio Uralic"/>
              <a:cs typeface="Palladio Ural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7383" y="719327"/>
            <a:ext cx="4107053" cy="15039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79625" y="879805"/>
            <a:ext cx="3244215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50" b="1">
                <a:solidFill>
                  <a:srgbClr val="000000"/>
                </a:solidFill>
                <a:latin typeface="Palladio Uralic"/>
                <a:cs typeface="Palladio Uralic"/>
              </a:rPr>
              <a:t>Лекція</a:t>
            </a:r>
            <a:r>
              <a:rPr dirty="0" sz="5400" spc="-105" b="1">
                <a:solidFill>
                  <a:srgbClr val="000000"/>
                </a:solidFill>
                <a:latin typeface="Palladio Uralic"/>
                <a:cs typeface="Palladio Uralic"/>
              </a:rPr>
              <a:t> </a:t>
            </a:r>
            <a:r>
              <a:rPr dirty="0" sz="5400" b="1">
                <a:solidFill>
                  <a:srgbClr val="000000"/>
                </a:solidFill>
                <a:latin typeface="Palladio Uralic"/>
                <a:cs typeface="Palladio Uralic"/>
              </a:rPr>
              <a:t>13</a:t>
            </a:r>
            <a:endParaRPr sz="5400">
              <a:latin typeface="Palladio Uralic"/>
              <a:cs typeface="Palladio Ural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9768" y="4642103"/>
            <a:ext cx="4715256" cy="20482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86976" y="2709608"/>
            <a:ext cx="3373120" cy="1394460"/>
            <a:chOff x="2986976" y="2709608"/>
            <a:chExt cx="3373120" cy="1394460"/>
          </a:xfrm>
        </p:grpSpPr>
        <p:sp>
          <p:nvSpPr>
            <p:cNvPr id="3" name="object 3"/>
            <p:cNvSpPr/>
            <p:nvPr/>
          </p:nvSpPr>
          <p:spPr>
            <a:xfrm>
              <a:off x="3060192" y="2782785"/>
              <a:ext cx="3299332" cy="11808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398520" y="2761487"/>
              <a:ext cx="2616454" cy="13423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988564" y="2711195"/>
              <a:ext cx="3294888" cy="11765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988564" y="2711195"/>
              <a:ext cx="3295015" cy="1176655"/>
            </a:xfrm>
            <a:custGeom>
              <a:avLst/>
              <a:gdLst/>
              <a:ahLst/>
              <a:cxnLst/>
              <a:rect l="l" t="t" r="r" b="b"/>
              <a:pathLst>
                <a:path w="3295015" h="1176654">
                  <a:moveTo>
                    <a:pt x="0" y="196087"/>
                  </a:moveTo>
                  <a:lnTo>
                    <a:pt x="5177" y="151115"/>
                  </a:lnTo>
                  <a:lnTo>
                    <a:pt x="19924" y="109838"/>
                  </a:lnTo>
                  <a:lnTo>
                    <a:pt x="43067" y="73430"/>
                  </a:lnTo>
                  <a:lnTo>
                    <a:pt x="73430" y="43067"/>
                  </a:lnTo>
                  <a:lnTo>
                    <a:pt x="109838" y="19924"/>
                  </a:lnTo>
                  <a:lnTo>
                    <a:pt x="151115" y="5177"/>
                  </a:lnTo>
                  <a:lnTo>
                    <a:pt x="196087" y="0"/>
                  </a:lnTo>
                  <a:lnTo>
                    <a:pt x="3098800" y="0"/>
                  </a:lnTo>
                  <a:lnTo>
                    <a:pt x="3143772" y="5177"/>
                  </a:lnTo>
                  <a:lnTo>
                    <a:pt x="3185049" y="19924"/>
                  </a:lnTo>
                  <a:lnTo>
                    <a:pt x="3221457" y="43067"/>
                  </a:lnTo>
                  <a:lnTo>
                    <a:pt x="3251820" y="73430"/>
                  </a:lnTo>
                  <a:lnTo>
                    <a:pt x="3274963" y="109838"/>
                  </a:lnTo>
                  <a:lnTo>
                    <a:pt x="3289710" y="151115"/>
                  </a:lnTo>
                  <a:lnTo>
                    <a:pt x="3294888" y="196087"/>
                  </a:lnTo>
                  <a:lnTo>
                    <a:pt x="3294888" y="980439"/>
                  </a:lnTo>
                  <a:lnTo>
                    <a:pt x="3289710" y="1025412"/>
                  </a:lnTo>
                  <a:lnTo>
                    <a:pt x="3274963" y="1066689"/>
                  </a:lnTo>
                  <a:lnTo>
                    <a:pt x="3251820" y="1103097"/>
                  </a:lnTo>
                  <a:lnTo>
                    <a:pt x="3221457" y="1133460"/>
                  </a:lnTo>
                  <a:lnTo>
                    <a:pt x="3185049" y="1156603"/>
                  </a:lnTo>
                  <a:lnTo>
                    <a:pt x="3143772" y="1171350"/>
                  </a:lnTo>
                  <a:lnTo>
                    <a:pt x="3098800" y="1176527"/>
                  </a:lnTo>
                  <a:lnTo>
                    <a:pt x="196087" y="1176527"/>
                  </a:lnTo>
                  <a:lnTo>
                    <a:pt x="151115" y="1171350"/>
                  </a:lnTo>
                  <a:lnTo>
                    <a:pt x="109838" y="1156603"/>
                  </a:lnTo>
                  <a:lnTo>
                    <a:pt x="73430" y="1133460"/>
                  </a:lnTo>
                  <a:lnTo>
                    <a:pt x="43067" y="1103097"/>
                  </a:lnTo>
                  <a:lnTo>
                    <a:pt x="19924" y="1066689"/>
                  </a:lnTo>
                  <a:lnTo>
                    <a:pt x="5177" y="1025412"/>
                  </a:lnTo>
                  <a:lnTo>
                    <a:pt x="0" y="980439"/>
                  </a:lnTo>
                  <a:lnTo>
                    <a:pt x="0" y="196087"/>
                  </a:lnTo>
                  <a:close/>
                </a:path>
              </a:pathLst>
            </a:custGeom>
            <a:ln w="3175">
              <a:solidFill>
                <a:srgbClr val="1F5FF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3558285" y="2790901"/>
            <a:ext cx="2152650" cy="1000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95"/>
              </a:spcBef>
            </a:pPr>
            <a:r>
              <a:rPr dirty="0" sz="3200" spc="-10" b="1">
                <a:latin typeface="Arial"/>
                <a:cs typeface="Arial"/>
              </a:rPr>
              <a:t>ВИДИ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3200" spc="-10" b="1">
                <a:latin typeface="Arial"/>
                <a:cs typeface="Arial"/>
              </a:rPr>
              <a:t>ІМУНІТЕТУ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276536" y="1700720"/>
            <a:ext cx="2775585" cy="2931160"/>
            <a:chOff x="3276536" y="1700720"/>
            <a:chExt cx="2775585" cy="2931160"/>
          </a:xfrm>
        </p:grpSpPr>
        <p:sp>
          <p:nvSpPr>
            <p:cNvPr id="9" name="object 9"/>
            <p:cNvSpPr/>
            <p:nvPr/>
          </p:nvSpPr>
          <p:spPr>
            <a:xfrm>
              <a:off x="4456175" y="4078249"/>
              <a:ext cx="242138" cy="5530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443983" y="4006595"/>
              <a:ext cx="119380" cy="431800"/>
            </a:xfrm>
            <a:custGeom>
              <a:avLst/>
              <a:gdLst/>
              <a:ahLst/>
              <a:cxnLst/>
              <a:rect l="l" t="t" r="r" b="b"/>
              <a:pathLst>
                <a:path w="119379" h="431800">
                  <a:moveTo>
                    <a:pt x="39624" y="312927"/>
                  </a:moveTo>
                  <a:lnTo>
                    <a:pt x="0" y="312927"/>
                  </a:lnTo>
                  <a:lnTo>
                    <a:pt x="59436" y="431799"/>
                  </a:lnTo>
                  <a:lnTo>
                    <a:pt x="108965" y="332739"/>
                  </a:lnTo>
                  <a:lnTo>
                    <a:pt x="39624" y="332739"/>
                  </a:lnTo>
                  <a:lnTo>
                    <a:pt x="39624" y="312927"/>
                  </a:lnTo>
                  <a:close/>
                </a:path>
                <a:path w="119379" h="431800">
                  <a:moveTo>
                    <a:pt x="41275" y="196087"/>
                  </a:moveTo>
                  <a:lnTo>
                    <a:pt x="39624" y="196087"/>
                  </a:lnTo>
                  <a:lnTo>
                    <a:pt x="39624" y="332739"/>
                  </a:lnTo>
                  <a:lnTo>
                    <a:pt x="79248" y="332739"/>
                  </a:lnTo>
                  <a:lnTo>
                    <a:pt x="79248" y="235711"/>
                  </a:lnTo>
                  <a:lnTo>
                    <a:pt x="59436" y="235711"/>
                  </a:lnTo>
                  <a:lnTo>
                    <a:pt x="79248" y="215899"/>
                  </a:lnTo>
                  <a:lnTo>
                    <a:pt x="41275" y="215899"/>
                  </a:lnTo>
                  <a:lnTo>
                    <a:pt x="41275" y="196087"/>
                  </a:lnTo>
                  <a:close/>
                </a:path>
                <a:path w="119379" h="431800">
                  <a:moveTo>
                    <a:pt x="118871" y="312927"/>
                  </a:moveTo>
                  <a:lnTo>
                    <a:pt x="79248" y="312927"/>
                  </a:lnTo>
                  <a:lnTo>
                    <a:pt x="79248" y="332739"/>
                  </a:lnTo>
                  <a:lnTo>
                    <a:pt x="108965" y="332739"/>
                  </a:lnTo>
                  <a:lnTo>
                    <a:pt x="118871" y="312927"/>
                  </a:lnTo>
                  <a:close/>
                </a:path>
                <a:path w="119379" h="431800">
                  <a:moveTo>
                    <a:pt x="79248" y="215899"/>
                  </a:moveTo>
                  <a:lnTo>
                    <a:pt x="59436" y="235711"/>
                  </a:lnTo>
                  <a:lnTo>
                    <a:pt x="79248" y="235711"/>
                  </a:lnTo>
                  <a:lnTo>
                    <a:pt x="79248" y="215899"/>
                  </a:lnTo>
                  <a:close/>
                </a:path>
                <a:path w="119379" h="431800">
                  <a:moveTo>
                    <a:pt x="80899" y="196087"/>
                  </a:moveTo>
                  <a:lnTo>
                    <a:pt x="61087" y="196087"/>
                  </a:lnTo>
                  <a:lnTo>
                    <a:pt x="41275" y="215899"/>
                  </a:lnTo>
                  <a:lnTo>
                    <a:pt x="79248" y="215899"/>
                  </a:lnTo>
                  <a:lnTo>
                    <a:pt x="79248" y="235711"/>
                  </a:lnTo>
                  <a:lnTo>
                    <a:pt x="80899" y="235711"/>
                  </a:lnTo>
                  <a:lnTo>
                    <a:pt x="80899" y="196087"/>
                  </a:lnTo>
                  <a:close/>
                </a:path>
                <a:path w="119379" h="431800">
                  <a:moveTo>
                    <a:pt x="80899" y="0"/>
                  </a:moveTo>
                  <a:lnTo>
                    <a:pt x="41275" y="0"/>
                  </a:lnTo>
                  <a:lnTo>
                    <a:pt x="41275" y="215899"/>
                  </a:lnTo>
                  <a:lnTo>
                    <a:pt x="61087" y="196087"/>
                  </a:lnTo>
                  <a:lnTo>
                    <a:pt x="80899" y="196087"/>
                  </a:lnTo>
                  <a:lnTo>
                    <a:pt x="8089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526279" y="2087905"/>
              <a:ext cx="242138" cy="55305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514087" y="2135123"/>
              <a:ext cx="119380" cy="431800"/>
            </a:xfrm>
            <a:custGeom>
              <a:avLst/>
              <a:gdLst/>
              <a:ahLst/>
              <a:cxnLst/>
              <a:rect l="l" t="t" r="r" b="b"/>
              <a:pathLst>
                <a:path w="119379" h="431800">
                  <a:moveTo>
                    <a:pt x="41148" y="215900"/>
                  </a:moveTo>
                  <a:lnTo>
                    <a:pt x="41275" y="431800"/>
                  </a:lnTo>
                  <a:lnTo>
                    <a:pt x="80772" y="431800"/>
                  </a:lnTo>
                  <a:lnTo>
                    <a:pt x="80772" y="235712"/>
                  </a:lnTo>
                  <a:lnTo>
                    <a:pt x="60960" y="235712"/>
                  </a:lnTo>
                  <a:lnTo>
                    <a:pt x="41148" y="215900"/>
                  </a:lnTo>
                  <a:close/>
                </a:path>
                <a:path w="119379" h="431800">
                  <a:moveTo>
                    <a:pt x="79248" y="99060"/>
                  </a:moveTo>
                  <a:lnTo>
                    <a:pt x="39624" y="99060"/>
                  </a:lnTo>
                  <a:lnTo>
                    <a:pt x="39624" y="235712"/>
                  </a:lnTo>
                  <a:lnTo>
                    <a:pt x="41159" y="235712"/>
                  </a:lnTo>
                  <a:lnTo>
                    <a:pt x="41148" y="215900"/>
                  </a:lnTo>
                  <a:lnTo>
                    <a:pt x="79248" y="215900"/>
                  </a:lnTo>
                  <a:lnTo>
                    <a:pt x="59436" y="196087"/>
                  </a:lnTo>
                  <a:lnTo>
                    <a:pt x="79248" y="196087"/>
                  </a:lnTo>
                  <a:lnTo>
                    <a:pt x="79248" y="99060"/>
                  </a:lnTo>
                  <a:close/>
                </a:path>
                <a:path w="119379" h="431800">
                  <a:moveTo>
                    <a:pt x="80772" y="196087"/>
                  </a:moveTo>
                  <a:lnTo>
                    <a:pt x="79248" y="196087"/>
                  </a:lnTo>
                  <a:lnTo>
                    <a:pt x="79248" y="215900"/>
                  </a:lnTo>
                  <a:lnTo>
                    <a:pt x="41148" y="215900"/>
                  </a:lnTo>
                  <a:lnTo>
                    <a:pt x="60960" y="235712"/>
                  </a:lnTo>
                  <a:lnTo>
                    <a:pt x="80772" y="235712"/>
                  </a:lnTo>
                  <a:lnTo>
                    <a:pt x="80772" y="196087"/>
                  </a:lnTo>
                  <a:close/>
                </a:path>
                <a:path w="119379" h="431800">
                  <a:moveTo>
                    <a:pt x="79248" y="196087"/>
                  </a:moveTo>
                  <a:lnTo>
                    <a:pt x="59436" y="196087"/>
                  </a:lnTo>
                  <a:lnTo>
                    <a:pt x="79248" y="215900"/>
                  </a:lnTo>
                  <a:lnTo>
                    <a:pt x="79248" y="196087"/>
                  </a:lnTo>
                  <a:close/>
                </a:path>
                <a:path w="119379" h="431800">
                  <a:moveTo>
                    <a:pt x="59436" y="0"/>
                  </a:moveTo>
                  <a:lnTo>
                    <a:pt x="0" y="118872"/>
                  </a:lnTo>
                  <a:lnTo>
                    <a:pt x="39624" y="118872"/>
                  </a:lnTo>
                  <a:lnTo>
                    <a:pt x="39624" y="99060"/>
                  </a:lnTo>
                  <a:lnTo>
                    <a:pt x="108965" y="99060"/>
                  </a:lnTo>
                  <a:lnTo>
                    <a:pt x="59436" y="0"/>
                  </a:lnTo>
                  <a:close/>
                </a:path>
                <a:path w="119379" h="431800">
                  <a:moveTo>
                    <a:pt x="108965" y="99060"/>
                  </a:moveTo>
                  <a:lnTo>
                    <a:pt x="79248" y="99060"/>
                  </a:lnTo>
                  <a:lnTo>
                    <a:pt x="79248" y="118872"/>
                  </a:lnTo>
                  <a:lnTo>
                    <a:pt x="118872" y="118872"/>
                  </a:lnTo>
                  <a:lnTo>
                    <a:pt x="108965" y="9906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349751" y="1773910"/>
              <a:ext cx="2701798" cy="37010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278123" y="1702307"/>
              <a:ext cx="2697479" cy="36575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278123" y="1702307"/>
              <a:ext cx="2697480" cy="365760"/>
            </a:xfrm>
            <a:custGeom>
              <a:avLst/>
              <a:gdLst/>
              <a:ahLst/>
              <a:cxnLst/>
              <a:rect l="l" t="t" r="r" b="b"/>
              <a:pathLst>
                <a:path w="2697479" h="365760">
                  <a:moveTo>
                    <a:pt x="0" y="60959"/>
                  </a:moveTo>
                  <a:lnTo>
                    <a:pt x="4792" y="37236"/>
                  </a:lnTo>
                  <a:lnTo>
                    <a:pt x="17859" y="17859"/>
                  </a:lnTo>
                  <a:lnTo>
                    <a:pt x="37236" y="4792"/>
                  </a:lnTo>
                  <a:lnTo>
                    <a:pt x="60960" y="0"/>
                  </a:lnTo>
                  <a:lnTo>
                    <a:pt x="2636520" y="0"/>
                  </a:lnTo>
                  <a:lnTo>
                    <a:pt x="2660243" y="4792"/>
                  </a:lnTo>
                  <a:lnTo>
                    <a:pt x="2679620" y="17859"/>
                  </a:lnTo>
                  <a:lnTo>
                    <a:pt x="2692687" y="37236"/>
                  </a:lnTo>
                  <a:lnTo>
                    <a:pt x="2697479" y="60959"/>
                  </a:lnTo>
                  <a:lnTo>
                    <a:pt x="2697479" y="304800"/>
                  </a:lnTo>
                  <a:lnTo>
                    <a:pt x="2692687" y="328523"/>
                  </a:lnTo>
                  <a:lnTo>
                    <a:pt x="2679620" y="347900"/>
                  </a:lnTo>
                  <a:lnTo>
                    <a:pt x="2660243" y="360967"/>
                  </a:lnTo>
                  <a:lnTo>
                    <a:pt x="2636520" y="365759"/>
                  </a:lnTo>
                  <a:lnTo>
                    <a:pt x="60960" y="365759"/>
                  </a:lnTo>
                  <a:lnTo>
                    <a:pt x="37236" y="360967"/>
                  </a:lnTo>
                  <a:lnTo>
                    <a:pt x="17859" y="347900"/>
                  </a:lnTo>
                  <a:lnTo>
                    <a:pt x="4792" y="328523"/>
                  </a:lnTo>
                  <a:lnTo>
                    <a:pt x="0" y="304800"/>
                  </a:lnTo>
                  <a:lnTo>
                    <a:pt x="0" y="60959"/>
                  </a:lnTo>
                  <a:close/>
                </a:path>
              </a:pathLst>
            </a:custGeom>
            <a:ln w="3175">
              <a:solidFill>
                <a:srgbClr val="1F5FF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3624453" y="1578686"/>
            <a:ext cx="1984375" cy="4540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 spc="5" b="1">
                <a:latin typeface="Arial"/>
                <a:cs typeface="Arial"/>
              </a:rPr>
              <a:t>при</a:t>
            </a:r>
            <a:r>
              <a:rPr dirty="0" sz="2800" spc="-15" b="1">
                <a:latin typeface="Arial"/>
                <a:cs typeface="Arial"/>
              </a:rPr>
              <a:t>р</a:t>
            </a:r>
            <a:r>
              <a:rPr dirty="0" sz="2800" spc="-60" b="1">
                <a:latin typeface="Arial"/>
                <a:cs typeface="Arial"/>
              </a:rPr>
              <a:t>о</a:t>
            </a:r>
            <a:r>
              <a:rPr dirty="0" sz="2800" spc="-5" b="1">
                <a:latin typeface="Arial"/>
                <a:cs typeface="Arial"/>
              </a:rPr>
              <a:t>д</a:t>
            </a:r>
            <a:r>
              <a:rPr dirty="0" sz="2800" spc="5" b="1">
                <a:latin typeface="Arial"/>
                <a:cs typeface="Arial"/>
              </a:rPr>
              <a:t>ний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134867" y="4509515"/>
            <a:ext cx="2773680" cy="441959"/>
            <a:chOff x="3134867" y="4509515"/>
            <a:chExt cx="2773680" cy="441959"/>
          </a:xfrm>
        </p:grpSpPr>
        <p:sp>
          <p:nvSpPr>
            <p:cNvPr id="18" name="object 18"/>
            <p:cNvSpPr/>
            <p:nvPr/>
          </p:nvSpPr>
          <p:spPr>
            <a:xfrm>
              <a:off x="3206495" y="4581118"/>
              <a:ext cx="2701798" cy="37010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134867" y="4509515"/>
              <a:ext cx="2697480" cy="36575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3159404" y="4534661"/>
            <a:ext cx="26485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28980" algn="l"/>
                <a:tab pos="2635250" algn="l"/>
              </a:tabLst>
            </a:pPr>
            <a:r>
              <a:rPr dirty="0" u="sng" sz="2400">
                <a:uFill>
                  <a:solidFill>
                    <a:srgbClr val="1F5FF6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u="sng" sz="2400" spc="-10" b="1">
                <a:uFill>
                  <a:solidFill>
                    <a:srgbClr val="1F5FF6"/>
                  </a:solidFill>
                </a:uFill>
                <a:latin typeface="Arial"/>
                <a:cs typeface="Arial"/>
              </a:rPr>
              <a:t>Штучний	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581655" y="1716023"/>
            <a:ext cx="626745" cy="443865"/>
            <a:chOff x="2581655" y="1716023"/>
            <a:chExt cx="626745" cy="443865"/>
          </a:xfrm>
        </p:grpSpPr>
        <p:sp>
          <p:nvSpPr>
            <p:cNvPr id="22" name="object 22"/>
            <p:cNvSpPr/>
            <p:nvPr/>
          </p:nvSpPr>
          <p:spPr>
            <a:xfrm>
              <a:off x="2581655" y="1728254"/>
              <a:ext cx="626160" cy="43112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628899" y="1716023"/>
              <a:ext cx="504825" cy="368300"/>
            </a:xfrm>
            <a:custGeom>
              <a:avLst/>
              <a:gdLst/>
              <a:ahLst/>
              <a:cxnLst/>
              <a:rect l="l" t="t" r="r" b="b"/>
              <a:pathLst>
                <a:path w="504825" h="368300">
                  <a:moveTo>
                    <a:pt x="232663" y="59436"/>
                  </a:moveTo>
                  <a:lnTo>
                    <a:pt x="232663" y="368173"/>
                  </a:lnTo>
                  <a:lnTo>
                    <a:pt x="504825" y="368173"/>
                  </a:lnTo>
                  <a:lnTo>
                    <a:pt x="504825" y="348361"/>
                  </a:lnTo>
                  <a:lnTo>
                    <a:pt x="272288" y="348361"/>
                  </a:lnTo>
                  <a:lnTo>
                    <a:pt x="252475" y="328549"/>
                  </a:lnTo>
                  <a:lnTo>
                    <a:pt x="272288" y="328549"/>
                  </a:lnTo>
                  <a:lnTo>
                    <a:pt x="272288" y="79248"/>
                  </a:lnTo>
                  <a:lnTo>
                    <a:pt x="252475" y="79248"/>
                  </a:lnTo>
                  <a:lnTo>
                    <a:pt x="232663" y="59436"/>
                  </a:lnTo>
                  <a:close/>
                </a:path>
                <a:path w="504825" h="368300">
                  <a:moveTo>
                    <a:pt x="272288" y="328549"/>
                  </a:moveTo>
                  <a:lnTo>
                    <a:pt x="252475" y="328549"/>
                  </a:lnTo>
                  <a:lnTo>
                    <a:pt x="272288" y="348361"/>
                  </a:lnTo>
                  <a:lnTo>
                    <a:pt x="272288" y="328549"/>
                  </a:lnTo>
                  <a:close/>
                </a:path>
                <a:path w="504825" h="368300">
                  <a:moveTo>
                    <a:pt x="504825" y="328549"/>
                  </a:moveTo>
                  <a:lnTo>
                    <a:pt x="272288" y="328549"/>
                  </a:lnTo>
                  <a:lnTo>
                    <a:pt x="272288" y="348361"/>
                  </a:lnTo>
                  <a:lnTo>
                    <a:pt x="504825" y="348361"/>
                  </a:lnTo>
                  <a:lnTo>
                    <a:pt x="504825" y="328549"/>
                  </a:lnTo>
                  <a:close/>
                </a:path>
                <a:path w="504825" h="368300">
                  <a:moveTo>
                    <a:pt x="118872" y="0"/>
                  </a:moveTo>
                  <a:lnTo>
                    <a:pt x="0" y="59436"/>
                  </a:lnTo>
                  <a:lnTo>
                    <a:pt x="118872" y="118872"/>
                  </a:lnTo>
                  <a:lnTo>
                    <a:pt x="118872" y="79248"/>
                  </a:lnTo>
                  <a:lnTo>
                    <a:pt x="99060" y="79248"/>
                  </a:lnTo>
                  <a:lnTo>
                    <a:pt x="99060" y="39624"/>
                  </a:lnTo>
                  <a:lnTo>
                    <a:pt x="118872" y="39624"/>
                  </a:lnTo>
                  <a:lnTo>
                    <a:pt x="118872" y="0"/>
                  </a:lnTo>
                  <a:close/>
                </a:path>
                <a:path w="504825" h="368300">
                  <a:moveTo>
                    <a:pt x="118872" y="39624"/>
                  </a:moveTo>
                  <a:lnTo>
                    <a:pt x="99060" y="39624"/>
                  </a:lnTo>
                  <a:lnTo>
                    <a:pt x="99060" y="79248"/>
                  </a:lnTo>
                  <a:lnTo>
                    <a:pt x="118872" y="79248"/>
                  </a:lnTo>
                  <a:lnTo>
                    <a:pt x="118872" y="39624"/>
                  </a:lnTo>
                  <a:close/>
                </a:path>
                <a:path w="504825" h="368300">
                  <a:moveTo>
                    <a:pt x="272288" y="39624"/>
                  </a:moveTo>
                  <a:lnTo>
                    <a:pt x="118872" y="39624"/>
                  </a:lnTo>
                  <a:lnTo>
                    <a:pt x="118872" y="79248"/>
                  </a:lnTo>
                  <a:lnTo>
                    <a:pt x="232663" y="79248"/>
                  </a:lnTo>
                  <a:lnTo>
                    <a:pt x="232663" y="59436"/>
                  </a:lnTo>
                  <a:lnTo>
                    <a:pt x="272288" y="59436"/>
                  </a:lnTo>
                  <a:lnTo>
                    <a:pt x="272288" y="39624"/>
                  </a:lnTo>
                  <a:close/>
                </a:path>
                <a:path w="504825" h="368300">
                  <a:moveTo>
                    <a:pt x="272288" y="59436"/>
                  </a:moveTo>
                  <a:lnTo>
                    <a:pt x="232663" y="59436"/>
                  </a:lnTo>
                  <a:lnTo>
                    <a:pt x="252475" y="79248"/>
                  </a:lnTo>
                  <a:lnTo>
                    <a:pt x="272288" y="79248"/>
                  </a:lnTo>
                  <a:lnTo>
                    <a:pt x="272288" y="5943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4" name="object 24"/>
          <p:cNvGrpSpPr/>
          <p:nvPr/>
        </p:nvGrpSpPr>
        <p:grpSpPr>
          <a:xfrm>
            <a:off x="176784" y="329184"/>
            <a:ext cx="2880360" cy="1298575"/>
            <a:chOff x="176784" y="329184"/>
            <a:chExt cx="2880360" cy="1298575"/>
          </a:xfrm>
        </p:grpSpPr>
        <p:sp>
          <p:nvSpPr>
            <p:cNvPr id="25" name="object 25"/>
            <p:cNvSpPr/>
            <p:nvPr/>
          </p:nvSpPr>
          <p:spPr>
            <a:xfrm>
              <a:off x="181356" y="333756"/>
              <a:ext cx="2871216" cy="128930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81356" y="333756"/>
              <a:ext cx="2871470" cy="1289685"/>
            </a:xfrm>
            <a:custGeom>
              <a:avLst/>
              <a:gdLst/>
              <a:ahLst/>
              <a:cxnLst/>
              <a:rect l="l" t="t" r="r" b="b"/>
              <a:pathLst>
                <a:path w="2871470" h="1289685">
                  <a:moveTo>
                    <a:pt x="0" y="214884"/>
                  </a:moveTo>
                  <a:lnTo>
                    <a:pt x="5675" y="165631"/>
                  </a:lnTo>
                  <a:lnTo>
                    <a:pt x="21842" y="120409"/>
                  </a:lnTo>
                  <a:lnTo>
                    <a:pt x="47210" y="80509"/>
                  </a:lnTo>
                  <a:lnTo>
                    <a:pt x="80488" y="47226"/>
                  </a:lnTo>
                  <a:lnTo>
                    <a:pt x="120387" y="21851"/>
                  </a:lnTo>
                  <a:lnTo>
                    <a:pt x="165615" y="5678"/>
                  </a:lnTo>
                  <a:lnTo>
                    <a:pt x="214884" y="0"/>
                  </a:lnTo>
                  <a:lnTo>
                    <a:pt x="2656332" y="0"/>
                  </a:lnTo>
                  <a:lnTo>
                    <a:pt x="2705584" y="5678"/>
                  </a:lnTo>
                  <a:lnTo>
                    <a:pt x="2750806" y="21851"/>
                  </a:lnTo>
                  <a:lnTo>
                    <a:pt x="2790706" y="47226"/>
                  </a:lnTo>
                  <a:lnTo>
                    <a:pt x="2823989" y="80509"/>
                  </a:lnTo>
                  <a:lnTo>
                    <a:pt x="2849364" y="120409"/>
                  </a:lnTo>
                  <a:lnTo>
                    <a:pt x="2865537" y="165631"/>
                  </a:lnTo>
                  <a:lnTo>
                    <a:pt x="2871216" y="214884"/>
                  </a:lnTo>
                  <a:lnTo>
                    <a:pt x="2871216" y="1074420"/>
                  </a:lnTo>
                  <a:lnTo>
                    <a:pt x="2865537" y="1123672"/>
                  </a:lnTo>
                  <a:lnTo>
                    <a:pt x="2849364" y="1168894"/>
                  </a:lnTo>
                  <a:lnTo>
                    <a:pt x="2823989" y="1208794"/>
                  </a:lnTo>
                  <a:lnTo>
                    <a:pt x="2790706" y="1242077"/>
                  </a:lnTo>
                  <a:lnTo>
                    <a:pt x="2750806" y="1267452"/>
                  </a:lnTo>
                  <a:lnTo>
                    <a:pt x="2705584" y="1283625"/>
                  </a:lnTo>
                  <a:lnTo>
                    <a:pt x="2656332" y="1289304"/>
                  </a:lnTo>
                  <a:lnTo>
                    <a:pt x="214884" y="1289304"/>
                  </a:lnTo>
                  <a:lnTo>
                    <a:pt x="165615" y="1283625"/>
                  </a:lnTo>
                  <a:lnTo>
                    <a:pt x="120387" y="1267452"/>
                  </a:lnTo>
                  <a:lnTo>
                    <a:pt x="80488" y="1242077"/>
                  </a:lnTo>
                  <a:lnTo>
                    <a:pt x="47210" y="1208794"/>
                  </a:lnTo>
                  <a:lnTo>
                    <a:pt x="21842" y="1168894"/>
                  </a:lnTo>
                  <a:lnTo>
                    <a:pt x="5675" y="1123672"/>
                  </a:lnTo>
                  <a:lnTo>
                    <a:pt x="0" y="1074420"/>
                  </a:lnTo>
                  <a:lnTo>
                    <a:pt x="0" y="214884"/>
                  </a:lnTo>
                  <a:close/>
                </a:path>
              </a:pathLst>
            </a:custGeom>
            <a:ln w="9144">
              <a:solidFill>
                <a:srgbClr val="1F5FF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599033" y="204861"/>
            <a:ext cx="2033270" cy="1306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2545" marR="5080" indent="-30480">
              <a:lnSpc>
                <a:spcPct val="150100"/>
              </a:lnSpc>
              <a:spcBef>
                <a:spcPts val="95"/>
              </a:spcBef>
            </a:pPr>
            <a:r>
              <a:rPr dirty="0" sz="2800" spc="-10" b="1">
                <a:latin typeface="Arial"/>
                <a:cs typeface="Arial"/>
              </a:rPr>
              <a:t>Вр</a:t>
            </a:r>
            <a:r>
              <a:rPr dirty="0" sz="2800" spc="-60" b="1">
                <a:latin typeface="Arial"/>
                <a:cs typeface="Arial"/>
              </a:rPr>
              <a:t>о</a:t>
            </a:r>
            <a:r>
              <a:rPr dirty="0" sz="2800" spc="-5" b="1">
                <a:latin typeface="Arial"/>
                <a:cs typeface="Arial"/>
              </a:rPr>
              <a:t>д</a:t>
            </a:r>
            <a:r>
              <a:rPr dirty="0" sz="2800" spc="-45" b="1">
                <a:latin typeface="Arial"/>
                <a:cs typeface="Arial"/>
              </a:rPr>
              <a:t>ж</a:t>
            </a:r>
            <a:r>
              <a:rPr dirty="0" sz="2800" b="1">
                <a:latin typeface="Arial"/>
                <a:cs typeface="Arial"/>
              </a:rPr>
              <a:t>ений  </a:t>
            </a:r>
            <a:r>
              <a:rPr dirty="0" sz="2800" spc="5" b="1">
                <a:latin typeface="Arial"/>
                <a:cs typeface="Arial"/>
              </a:rPr>
              <a:t>(пасивний)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297167" y="323088"/>
            <a:ext cx="2581910" cy="1295400"/>
            <a:chOff x="6297167" y="323088"/>
            <a:chExt cx="2581910" cy="1295400"/>
          </a:xfrm>
        </p:grpSpPr>
        <p:sp>
          <p:nvSpPr>
            <p:cNvPr id="29" name="object 29"/>
            <p:cNvSpPr/>
            <p:nvPr/>
          </p:nvSpPr>
          <p:spPr>
            <a:xfrm>
              <a:off x="6301739" y="327660"/>
              <a:ext cx="2572512" cy="128625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6301739" y="327660"/>
              <a:ext cx="2573020" cy="1286510"/>
            </a:xfrm>
            <a:custGeom>
              <a:avLst/>
              <a:gdLst/>
              <a:ahLst/>
              <a:cxnLst/>
              <a:rect l="l" t="t" r="r" b="b"/>
              <a:pathLst>
                <a:path w="2573020" h="1286510">
                  <a:moveTo>
                    <a:pt x="0" y="214376"/>
                  </a:moveTo>
                  <a:lnTo>
                    <a:pt x="5663" y="165231"/>
                  </a:lnTo>
                  <a:lnTo>
                    <a:pt x="21795" y="120113"/>
                  </a:lnTo>
                  <a:lnTo>
                    <a:pt x="47106" y="80308"/>
                  </a:lnTo>
                  <a:lnTo>
                    <a:pt x="80308" y="47106"/>
                  </a:lnTo>
                  <a:lnTo>
                    <a:pt x="120113" y="21795"/>
                  </a:lnTo>
                  <a:lnTo>
                    <a:pt x="165231" y="5663"/>
                  </a:lnTo>
                  <a:lnTo>
                    <a:pt x="214376" y="0"/>
                  </a:lnTo>
                  <a:lnTo>
                    <a:pt x="2358136" y="0"/>
                  </a:lnTo>
                  <a:lnTo>
                    <a:pt x="2407280" y="5663"/>
                  </a:lnTo>
                  <a:lnTo>
                    <a:pt x="2452398" y="21795"/>
                  </a:lnTo>
                  <a:lnTo>
                    <a:pt x="2492203" y="47106"/>
                  </a:lnTo>
                  <a:lnTo>
                    <a:pt x="2525405" y="80308"/>
                  </a:lnTo>
                  <a:lnTo>
                    <a:pt x="2550716" y="120113"/>
                  </a:lnTo>
                  <a:lnTo>
                    <a:pt x="2566848" y="165231"/>
                  </a:lnTo>
                  <a:lnTo>
                    <a:pt x="2572512" y="214376"/>
                  </a:lnTo>
                  <a:lnTo>
                    <a:pt x="2572512" y="1071880"/>
                  </a:lnTo>
                  <a:lnTo>
                    <a:pt x="2566848" y="1121024"/>
                  </a:lnTo>
                  <a:lnTo>
                    <a:pt x="2550716" y="1166142"/>
                  </a:lnTo>
                  <a:lnTo>
                    <a:pt x="2525405" y="1205947"/>
                  </a:lnTo>
                  <a:lnTo>
                    <a:pt x="2492203" y="1239149"/>
                  </a:lnTo>
                  <a:lnTo>
                    <a:pt x="2452398" y="1264460"/>
                  </a:lnTo>
                  <a:lnTo>
                    <a:pt x="2407280" y="1280592"/>
                  </a:lnTo>
                  <a:lnTo>
                    <a:pt x="2358136" y="1286256"/>
                  </a:lnTo>
                  <a:lnTo>
                    <a:pt x="214376" y="1286256"/>
                  </a:lnTo>
                  <a:lnTo>
                    <a:pt x="165231" y="1280592"/>
                  </a:lnTo>
                  <a:lnTo>
                    <a:pt x="120113" y="1264460"/>
                  </a:lnTo>
                  <a:lnTo>
                    <a:pt x="80308" y="1239149"/>
                  </a:lnTo>
                  <a:lnTo>
                    <a:pt x="47106" y="1205947"/>
                  </a:lnTo>
                  <a:lnTo>
                    <a:pt x="21795" y="1166142"/>
                  </a:lnTo>
                  <a:lnTo>
                    <a:pt x="5663" y="1121024"/>
                  </a:lnTo>
                  <a:lnTo>
                    <a:pt x="0" y="1071880"/>
                  </a:lnTo>
                  <a:lnTo>
                    <a:pt x="0" y="214376"/>
                  </a:lnTo>
                  <a:close/>
                </a:path>
              </a:pathLst>
            </a:custGeom>
            <a:ln w="9144">
              <a:solidFill>
                <a:srgbClr val="1F5FF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1" name="object 31"/>
          <p:cNvGrpSpPr/>
          <p:nvPr/>
        </p:nvGrpSpPr>
        <p:grpSpPr>
          <a:xfrm>
            <a:off x="554545" y="1716023"/>
            <a:ext cx="6082665" cy="3394075"/>
            <a:chOff x="554545" y="1716023"/>
            <a:chExt cx="6082665" cy="3394075"/>
          </a:xfrm>
        </p:grpSpPr>
        <p:sp>
          <p:nvSpPr>
            <p:cNvPr id="32" name="object 32"/>
            <p:cNvSpPr/>
            <p:nvPr/>
          </p:nvSpPr>
          <p:spPr>
            <a:xfrm>
              <a:off x="2581656" y="4678718"/>
              <a:ext cx="556082" cy="43112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628900" y="4666488"/>
              <a:ext cx="433705" cy="368300"/>
            </a:xfrm>
            <a:custGeom>
              <a:avLst/>
              <a:gdLst/>
              <a:ahLst/>
              <a:cxnLst/>
              <a:rect l="l" t="t" r="r" b="b"/>
              <a:pathLst>
                <a:path w="433705" h="368300">
                  <a:moveTo>
                    <a:pt x="197738" y="59436"/>
                  </a:moveTo>
                  <a:lnTo>
                    <a:pt x="197738" y="368173"/>
                  </a:lnTo>
                  <a:lnTo>
                    <a:pt x="433324" y="368173"/>
                  </a:lnTo>
                  <a:lnTo>
                    <a:pt x="433324" y="348361"/>
                  </a:lnTo>
                  <a:lnTo>
                    <a:pt x="237362" y="348361"/>
                  </a:lnTo>
                  <a:lnTo>
                    <a:pt x="217550" y="328549"/>
                  </a:lnTo>
                  <a:lnTo>
                    <a:pt x="237362" y="328549"/>
                  </a:lnTo>
                  <a:lnTo>
                    <a:pt x="237362" y="79248"/>
                  </a:lnTo>
                  <a:lnTo>
                    <a:pt x="217550" y="79248"/>
                  </a:lnTo>
                  <a:lnTo>
                    <a:pt x="197738" y="59436"/>
                  </a:lnTo>
                  <a:close/>
                </a:path>
                <a:path w="433705" h="368300">
                  <a:moveTo>
                    <a:pt x="237362" y="328549"/>
                  </a:moveTo>
                  <a:lnTo>
                    <a:pt x="217550" y="328549"/>
                  </a:lnTo>
                  <a:lnTo>
                    <a:pt x="237362" y="348361"/>
                  </a:lnTo>
                  <a:lnTo>
                    <a:pt x="237362" y="328549"/>
                  </a:lnTo>
                  <a:close/>
                </a:path>
                <a:path w="433705" h="368300">
                  <a:moveTo>
                    <a:pt x="433324" y="328549"/>
                  </a:moveTo>
                  <a:lnTo>
                    <a:pt x="237362" y="328549"/>
                  </a:lnTo>
                  <a:lnTo>
                    <a:pt x="237362" y="348361"/>
                  </a:lnTo>
                  <a:lnTo>
                    <a:pt x="433324" y="348361"/>
                  </a:lnTo>
                  <a:lnTo>
                    <a:pt x="433324" y="328549"/>
                  </a:lnTo>
                  <a:close/>
                </a:path>
                <a:path w="433705" h="368300">
                  <a:moveTo>
                    <a:pt x="118872" y="0"/>
                  </a:moveTo>
                  <a:lnTo>
                    <a:pt x="0" y="59436"/>
                  </a:lnTo>
                  <a:lnTo>
                    <a:pt x="118872" y="118872"/>
                  </a:lnTo>
                  <a:lnTo>
                    <a:pt x="118872" y="79248"/>
                  </a:lnTo>
                  <a:lnTo>
                    <a:pt x="99060" y="79248"/>
                  </a:lnTo>
                  <a:lnTo>
                    <a:pt x="99060" y="39624"/>
                  </a:lnTo>
                  <a:lnTo>
                    <a:pt x="118872" y="39624"/>
                  </a:lnTo>
                  <a:lnTo>
                    <a:pt x="118872" y="0"/>
                  </a:lnTo>
                  <a:close/>
                </a:path>
                <a:path w="433705" h="368300">
                  <a:moveTo>
                    <a:pt x="118872" y="39624"/>
                  </a:moveTo>
                  <a:lnTo>
                    <a:pt x="99060" y="39624"/>
                  </a:lnTo>
                  <a:lnTo>
                    <a:pt x="99060" y="79248"/>
                  </a:lnTo>
                  <a:lnTo>
                    <a:pt x="118872" y="79248"/>
                  </a:lnTo>
                  <a:lnTo>
                    <a:pt x="118872" y="39624"/>
                  </a:lnTo>
                  <a:close/>
                </a:path>
                <a:path w="433705" h="368300">
                  <a:moveTo>
                    <a:pt x="237362" y="39624"/>
                  </a:moveTo>
                  <a:lnTo>
                    <a:pt x="118872" y="39624"/>
                  </a:lnTo>
                  <a:lnTo>
                    <a:pt x="118872" y="79248"/>
                  </a:lnTo>
                  <a:lnTo>
                    <a:pt x="197738" y="79248"/>
                  </a:lnTo>
                  <a:lnTo>
                    <a:pt x="197738" y="59436"/>
                  </a:lnTo>
                  <a:lnTo>
                    <a:pt x="237362" y="59436"/>
                  </a:lnTo>
                  <a:lnTo>
                    <a:pt x="237362" y="39624"/>
                  </a:lnTo>
                  <a:close/>
                </a:path>
                <a:path w="433705" h="368300">
                  <a:moveTo>
                    <a:pt x="237362" y="59436"/>
                  </a:moveTo>
                  <a:lnTo>
                    <a:pt x="197738" y="59436"/>
                  </a:lnTo>
                  <a:lnTo>
                    <a:pt x="217550" y="79248"/>
                  </a:lnTo>
                  <a:lnTo>
                    <a:pt x="237362" y="79248"/>
                  </a:lnTo>
                  <a:lnTo>
                    <a:pt x="237362" y="5943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559308" y="4509516"/>
              <a:ext cx="2063496" cy="51206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559308" y="4509516"/>
              <a:ext cx="2063750" cy="512445"/>
            </a:xfrm>
            <a:custGeom>
              <a:avLst/>
              <a:gdLst/>
              <a:ahLst/>
              <a:cxnLst/>
              <a:rect l="l" t="t" r="r" b="b"/>
              <a:pathLst>
                <a:path w="2063750" h="512445">
                  <a:moveTo>
                    <a:pt x="0" y="85343"/>
                  </a:moveTo>
                  <a:lnTo>
                    <a:pt x="6707" y="52131"/>
                  </a:lnTo>
                  <a:lnTo>
                    <a:pt x="24998" y="25003"/>
                  </a:lnTo>
                  <a:lnTo>
                    <a:pt x="52126" y="6709"/>
                  </a:lnTo>
                  <a:lnTo>
                    <a:pt x="85343" y="0"/>
                  </a:lnTo>
                  <a:lnTo>
                    <a:pt x="1978152" y="0"/>
                  </a:lnTo>
                  <a:lnTo>
                    <a:pt x="2011364" y="6709"/>
                  </a:lnTo>
                  <a:lnTo>
                    <a:pt x="2038492" y="25003"/>
                  </a:lnTo>
                  <a:lnTo>
                    <a:pt x="2056786" y="52131"/>
                  </a:lnTo>
                  <a:lnTo>
                    <a:pt x="2063496" y="85343"/>
                  </a:lnTo>
                  <a:lnTo>
                    <a:pt x="2063496" y="426719"/>
                  </a:lnTo>
                  <a:lnTo>
                    <a:pt x="2056786" y="459932"/>
                  </a:lnTo>
                  <a:lnTo>
                    <a:pt x="2038492" y="487060"/>
                  </a:lnTo>
                  <a:lnTo>
                    <a:pt x="2011364" y="505354"/>
                  </a:lnTo>
                  <a:lnTo>
                    <a:pt x="1978152" y="512063"/>
                  </a:lnTo>
                  <a:lnTo>
                    <a:pt x="85343" y="512063"/>
                  </a:lnTo>
                  <a:lnTo>
                    <a:pt x="52126" y="505354"/>
                  </a:lnTo>
                  <a:lnTo>
                    <a:pt x="24998" y="487060"/>
                  </a:lnTo>
                  <a:lnTo>
                    <a:pt x="6707" y="459932"/>
                  </a:lnTo>
                  <a:lnTo>
                    <a:pt x="0" y="426719"/>
                  </a:lnTo>
                  <a:lnTo>
                    <a:pt x="0" y="85343"/>
                  </a:lnTo>
                  <a:close/>
                </a:path>
              </a:pathLst>
            </a:custGeom>
            <a:ln w="9144">
              <a:solidFill>
                <a:srgbClr val="1F5FF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6083808" y="1728177"/>
              <a:ext cx="553059" cy="39754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6012179" y="1716023"/>
              <a:ext cx="431800" cy="335280"/>
            </a:xfrm>
            <a:custGeom>
              <a:avLst/>
              <a:gdLst/>
              <a:ahLst/>
              <a:cxnLst/>
              <a:rect l="l" t="t" r="r" b="b"/>
              <a:pathLst>
                <a:path w="431800" h="335280">
                  <a:moveTo>
                    <a:pt x="196087" y="295148"/>
                  </a:moveTo>
                  <a:lnTo>
                    <a:pt x="0" y="295148"/>
                  </a:lnTo>
                  <a:lnTo>
                    <a:pt x="0" y="334772"/>
                  </a:lnTo>
                  <a:lnTo>
                    <a:pt x="235712" y="334772"/>
                  </a:lnTo>
                  <a:lnTo>
                    <a:pt x="235712" y="314960"/>
                  </a:lnTo>
                  <a:lnTo>
                    <a:pt x="196087" y="314960"/>
                  </a:lnTo>
                  <a:lnTo>
                    <a:pt x="196087" y="295148"/>
                  </a:lnTo>
                  <a:close/>
                </a:path>
                <a:path w="431800" h="335280">
                  <a:moveTo>
                    <a:pt x="312928" y="39624"/>
                  </a:moveTo>
                  <a:lnTo>
                    <a:pt x="196087" y="39624"/>
                  </a:lnTo>
                  <a:lnTo>
                    <a:pt x="196087" y="314960"/>
                  </a:lnTo>
                  <a:lnTo>
                    <a:pt x="215900" y="295148"/>
                  </a:lnTo>
                  <a:lnTo>
                    <a:pt x="235712" y="295148"/>
                  </a:lnTo>
                  <a:lnTo>
                    <a:pt x="235712" y="79248"/>
                  </a:lnTo>
                  <a:lnTo>
                    <a:pt x="215900" y="79248"/>
                  </a:lnTo>
                  <a:lnTo>
                    <a:pt x="235712" y="59436"/>
                  </a:lnTo>
                  <a:lnTo>
                    <a:pt x="312928" y="59436"/>
                  </a:lnTo>
                  <a:lnTo>
                    <a:pt x="312928" y="39624"/>
                  </a:lnTo>
                  <a:close/>
                </a:path>
                <a:path w="431800" h="335280">
                  <a:moveTo>
                    <a:pt x="235712" y="295148"/>
                  </a:moveTo>
                  <a:lnTo>
                    <a:pt x="215900" y="295148"/>
                  </a:lnTo>
                  <a:lnTo>
                    <a:pt x="196087" y="314960"/>
                  </a:lnTo>
                  <a:lnTo>
                    <a:pt x="235712" y="314960"/>
                  </a:lnTo>
                  <a:lnTo>
                    <a:pt x="235712" y="295148"/>
                  </a:lnTo>
                  <a:close/>
                </a:path>
                <a:path w="431800" h="335280">
                  <a:moveTo>
                    <a:pt x="312928" y="0"/>
                  </a:moveTo>
                  <a:lnTo>
                    <a:pt x="312928" y="118872"/>
                  </a:lnTo>
                  <a:lnTo>
                    <a:pt x="392175" y="79248"/>
                  </a:lnTo>
                  <a:lnTo>
                    <a:pt x="332740" y="79248"/>
                  </a:lnTo>
                  <a:lnTo>
                    <a:pt x="332740" y="39624"/>
                  </a:lnTo>
                  <a:lnTo>
                    <a:pt x="392175" y="39624"/>
                  </a:lnTo>
                  <a:lnTo>
                    <a:pt x="312928" y="0"/>
                  </a:lnTo>
                  <a:close/>
                </a:path>
                <a:path w="431800" h="335280">
                  <a:moveTo>
                    <a:pt x="235712" y="59436"/>
                  </a:moveTo>
                  <a:lnTo>
                    <a:pt x="215900" y="79248"/>
                  </a:lnTo>
                  <a:lnTo>
                    <a:pt x="235712" y="79248"/>
                  </a:lnTo>
                  <a:lnTo>
                    <a:pt x="235712" y="59436"/>
                  </a:lnTo>
                  <a:close/>
                </a:path>
                <a:path w="431800" h="335280">
                  <a:moveTo>
                    <a:pt x="312928" y="59436"/>
                  </a:moveTo>
                  <a:lnTo>
                    <a:pt x="235712" y="59436"/>
                  </a:lnTo>
                  <a:lnTo>
                    <a:pt x="235712" y="79248"/>
                  </a:lnTo>
                  <a:lnTo>
                    <a:pt x="312928" y="79248"/>
                  </a:lnTo>
                  <a:lnTo>
                    <a:pt x="312928" y="59436"/>
                  </a:lnTo>
                  <a:close/>
                </a:path>
                <a:path w="431800" h="335280">
                  <a:moveTo>
                    <a:pt x="392175" y="39624"/>
                  </a:moveTo>
                  <a:lnTo>
                    <a:pt x="332740" y="39624"/>
                  </a:lnTo>
                  <a:lnTo>
                    <a:pt x="332740" y="79248"/>
                  </a:lnTo>
                  <a:lnTo>
                    <a:pt x="392175" y="79248"/>
                  </a:lnTo>
                  <a:lnTo>
                    <a:pt x="431800" y="59436"/>
                  </a:lnTo>
                  <a:lnTo>
                    <a:pt x="392175" y="3962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/>
          <p:nvPr/>
        </p:nvSpPr>
        <p:spPr>
          <a:xfrm>
            <a:off x="6637146" y="197114"/>
            <a:ext cx="1905635" cy="13061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03835">
              <a:lnSpc>
                <a:spcPct val="150100"/>
              </a:lnSpc>
              <a:spcBef>
                <a:spcPts val="95"/>
              </a:spcBef>
            </a:pPr>
            <a:r>
              <a:rPr dirty="0" sz="2800" spc="-15" b="1">
                <a:latin typeface="Arial"/>
                <a:cs typeface="Arial"/>
              </a:rPr>
              <a:t>Набутий  </a:t>
            </a:r>
            <a:r>
              <a:rPr dirty="0" sz="2800" b="1">
                <a:latin typeface="Arial"/>
                <a:cs typeface="Arial"/>
              </a:rPr>
              <a:t>(ак</a:t>
            </a:r>
            <a:r>
              <a:rPr dirty="0" sz="2800" spc="-25" b="1">
                <a:latin typeface="Arial"/>
                <a:cs typeface="Arial"/>
              </a:rPr>
              <a:t>т</a:t>
            </a:r>
            <a:r>
              <a:rPr dirty="0" sz="2800" spc="5" b="1">
                <a:latin typeface="Arial"/>
                <a:cs typeface="Arial"/>
              </a:rPr>
              <a:t>ивний)</a:t>
            </a:r>
            <a:endParaRPr sz="2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33729" y="4559554"/>
            <a:ext cx="15138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П</a:t>
            </a:r>
            <a:r>
              <a:rPr dirty="0" sz="2400" spc="10" b="1">
                <a:latin typeface="Arial"/>
                <a:cs typeface="Arial"/>
              </a:rPr>
              <a:t>а</a:t>
            </a:r>
            <a:r>
              <a:rPr dirty="0" sz="2400" spc="5" b="1">
                <a:latin typeface="Arial"/>
                <a:cs typeface="Arial"/>
              </a:rPr>
              <a:t>с</a:t>
            </a:r>
            <a:r>
              <a:rPr dirty="0" sz="2400" spc="-15" b="1">
                <a:latin typeface="Arial"/>
                <a:cs typeface="Arial"/>
              </a:rPr>
              <a:t>ив</a:t>
            </a:r>
            <a:r>
              <a:rPr dirty="0" sz="2400" spc="-10" b="1">
                <a:latin typeface="Arial"/>
                <a:cs typeface="Arial"/>
              </a:rPr>
              <a:t>н</a:t>
            </a:r>
            <a:r>
              <a:rPr dirty="0" sz="2400" spc="-15" b="1">
                <a:latin typeface="Arial"/>
                <a:cs typeface="Arial"/>
              </a:rPr>
              <a:t>и</a:t>
            </a:r>
            <a:r>
              <a:rPr dirty="0" sz="2400" b="1">
                <a:latin typeface="Arial"/>
                <a:cs typeface="Arial"/>
              </a:rPr>
              <a:t>й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5798820" y="4577905"/>
            <a:ext cx="2379345" cy="571500"/>
            <a:chOff x="5798820" y="4577905"/>
            <a:chExt cx="2379345" cy="571500"/>
          </a:xfrm>
        </p:grpSpPr>
        <p:sp>
          <p:nvSpPr>
            <p:cNvPr id="41" name="object 41"/>
            <p:cNvSpPr/>
            <p:nvPr/>
          </p:nvSpPr>
          <p:spPr>
            <a:xfrm>
              <a:off x="5870448" y="4751793"/>
              <a:ext cx="553059" cy="39754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5798820" y="4739639"/>
              <a:ext cx="431800" cy="335280"/>
            </a:xfrm>
            <a:custGeom>
              <a:avLst/>
              <a:gdLst/>
              <a:ahLst/>
              <a:cxnLst/>
              <a:rect l="l" t="t" r="r" b="b"/>
              <a:pathLst>
                <a:path w="431800" h="335279">
                  <a:moveTo>
                    <a:pt x="196087" y="295275"/>
                  </a:moveTo>
                  <a:lnTo>
                    <a:pt x="0" y="295275"/>
                  </a:lnTo>
                  <a:lnTo>
                    <a:pt x="0" y="334899"/>
                  </a:lnTo>
                  <a:lnTo>
                    <a:pt x="235712" y="334899"/>
                  </a:lnTo>
                  <a:lnTo>
                    <a:pt x="235712" y="315087"/>
                  </a:lnTo>
                  <a:lnTo>
                    <a:pt x="196087" y="315087"/>
                  </a:lnTo>
                  <a:lnTo>
                    <a:pt x="196087" y="295275"/>
                  </a:lnTo>
                  <a:close/>
                </a:path>
                <a:path w="431800" h="335279">
                  <a:moveTo>
                    <a:pt x="312927" y="39624"/>
                  </a:moveTo>
                  <a:lnTo>
                    <a:pt x="196087" y="39624"/>
                  </a:lnTo>
                  <a:lnTo>
                    <a:pt x="196087" y="315087"/>
                  </a:lnTo>
                  <a:lnTo>
                    <a:pt x="215900" y="295275"/>
                  </a:lnTo>
                  <a:lnTo>
                    <a:pt x="235712" y="295275"/>
                  </a:lnTo>
                  <a:lnTo>
                    <a:pt x="235712" y="79248"/>
                  </a:lnTo>
                  <a:lnTo>
                    <a:pt x="215900" y="79248"/>
                  </a:lnTo>
                  <a:lnTo>
                    <a:pt x="235712" y="59436"/>
                  </a:lnTo>
                  <a:lnTo>
                    <a:pt x="312927" y="59436"/>
                  </a:lnTo>
                  <a:lnTo>
                    <a:pt x="312927" y="39624"/>
                  </a:lnTo>
                  <a:close/>
                </a:path>
                <a:path w="431800" h="335279">
                  <a:moveTo>
                    <a:pt x="235712" y="295275"/>
                  </a:moveTo>
                  <a:lnTo>
                    <a:pt x="215900" y="295275"/>
                  </a:lnTo>
                  <a:lnTo>
                    <a:pt x="196087" y="315087"/>
                  </a:lnTo>
                  <a:lnTo>
                    <a:pt x="235712" y="315087"/>
                  </a:lnTo>
                  <a:lnTo>
                    <a:pt x="235712" y="295275"/>
                  </a:lnTo>
                  <a:close/>
                </a:path>
                <a:path w="431800" h="335279">
                  <a:moveTo>
                    <a:pt x="312927" y="0"/>
                  </a:moveTo>
                  <a:lnTo>
                    <a:pt x="312927" y="118872"/>
                  </a:lnTo>
                  <a:lnTo>
                    <a:pt x="392175" y="79248"/>
                  </a:lnTo>
                  <a:lnTo>
                    <a:pt x="332739" y="79248"/>
                  </a:lnTo>
                  <a:lnTo>
                    <a:pt x="332739" y="39624"/>
                  </a:lnTo>
                  <a:lnTo>
                    <a:pt x="392175" y="39624"/>
                  </a:lnTo>
                  <a:lnTo>
                    <a:pt x="312927" y="0"/>
                  </a:lnTo>
                  <a:close/>
                </a:path>
                <a:path w="431800" h="335279">
                  <a:moveTo>
                    <a:pt x="235712" y="59436"/>
                  </a:moveTo>
                  <a:lnTo>
                    <a:pt x="215900" y="79248"/>
                  </a:lnTo>
                  <a:lnTo>
                    <a:pt x="235712" y="79248"/>
                  </a:lnTo>
                  <a:lnTo>
                    <a:pt x="235712" y="59436"/>
                  </a:lnTo>
                  <a:close/>
                </a:path>
                <a:path w="431800" h="335279">
                  <a:moveTo>
                    <a:pt x="312927" y="59436"/>
                  </a:moveTo>
                  <a:lnTo>
                    <a:pt x="235712" y="59436"/>
                  </a:lnTo>
                  <a:lnTo>
                    <a:pt x="235712" y="79248"/>
                  </a:lnTo>
                  <a:lnTo>
                    <a:pt x="312927" y="79248"/>
                  </a:lnTo>
                  <a:lnTo>
                    <a:pt x="312927" y="59436"/>
                  </a:lnTo>
                  <a:close/>
                </a:path>
                <a:path w="431800" h="335279">
                  <a:moveTo>
                    <a:pt x="392175" y="39624"/>
                  </a:moveTo>
                  <a:lnTo>
                    <a:pt x="332739" y="39624"/>
                  </a:lnTo>
                  <a:lnTo>
                    <a:pt x="332739" y="79248"/>
                  </a:lnTo>
                  <a:lnTo>
                    <a:pt x="392175" y="79248"/>
                  </a:lnTo>
                  <a:lnTo>
                    <a:pt x="431800" y="59436"/>
                  </a:lnTo>
                  <a:lnTo>
                    <a:pt x="392175" y="3962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6301740" y="4582667"/>
              <a:ext cx="1871471" cy="51206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6301740" y="4582667"/>
              <a:ext cx="1871980" cy="512445"/>
            </a:xfrm>
            <a:custGeom>
              <a:avLst/>
              <a:gdLst/>
              <a:ahLst/>
              <a:cxnLst/>
              <a:rect l="l" t="t" r="r" b="b"/>
              <a:pathLst>
                <a:path w="1871979" h="512445">
                  <a:moveTo>
                    <a:pt x="0" y="85343"/>
                  </a:moveTo>
                  <a:lnTo>
                    <a:pt x="6709" y="52131"/>
                  </a:lnTo>
                  <a:lnTo>
                    <a:pt x="25003" y="25003"/>
                  </a:lnTo>
                  <a:lnTo>
                    <a:pt x="52131" y="6709"/>
                  </a:lnTo>
                  <a:lnTo>
                    <a:pt x="85344" y="0"/>
                  </a:lnTo>
                  <a:lnTo>
                    <a:pt x="1786128" y="0"/>
                  </a:lnTo>
                  <a:lnTo>
                    <a:pt x="1819340" y="6709"/>
                  </a:lnTo>
                  <a:lnTo>
                    <a:pt x="1846468" y="25003"/>
                  </a:lnTo>
                  <a:lnTo>
                    <a:pt x="1864762" y="52131"/>
                  </a:lnTo>
                  <a:lnTo>
                    <a:pt x="1871471" y="85343"/>
                  </a:lnTo>
                  <a:lnTo>
                    <a:pt x="1871471" y="426719"/>
                  </a:lnTo>
                  <a:lnTo>
                    <a:pt x="1864762" y="459932"/>
                  </a:lnTo>
                  <a:lnTo>
                    <a:pt x="1846468" y="487060"/>
                  </a:lnTo>
                  <a:lnTo>
                    <a:pt x="1819340" y="505354"/>
                  </a:lnTo>
                  <a:lnTo>
                    <a:pt x="1786128" y="512063"/>
                  </a:lnTo>
                  <a:lnTo>
                    <a:pt x="85344" y="512063"/>
                  </a:lnTo>
                  <a:lnTo>
                    <a:pt x="52131" y="505354"/>
                  </a:lnTo>
                  <a:lnTo>
                    <a:pt x="25003" y="487060"/>
                  </a:lnTo>
                  <a:lnTo>
                    <a:pt x="6709" y="459932"/>
                  </a:lnTo>
                  <a:lnTo>
                    <a:pt x="0" y="426719"/>
                  </a:lnTo>
                  <a:lnTo>
                    <a:pt x="0" y="85343"/>
                  </a:lnTo>
                  <a:close/>
                </a:path>
              </a:pathLst>
            </a:custGeom>
            <a:ln w="9144">
              <a:solidFill>
                <a:srgbClr val="1F5FF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" name="object 45"/>
          <p:cNvSpPr txBox="1"/>
          <p:nvPr/>
        </p:nvSpPr>
        <p:spPr>
          <a:xfrm>
            <a:off x="6504558" y="4632705"/>
            <a:ext cx="14681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80" b="1">
                <a:latin typeface="Arial"/>
                <a:cs typeface="Arial"/>
              </a:rPr>
              <a:t>А</a:t>
            </a:r>
            <a:r>
              <a:rPr dirty="0" sz="2400" spc="-5" b="1">
                <a:latin typeface="Arial"/>
                <a:cs typeface="Arial"/>
              </a:rPr>
              <a:t>к</a:t>
            </a:r>
            <a:r>
              <a:rPr dirty="0" sz="2400" spc="-30" b="1">
                <a:latin typeface="Arial"/>
                <a:cs typeface="Arial"/>
              </a:rPr>
              <a:t>т</a:t>
            </a:r>
            <a:r>
              <a:rPr dirty="0" sz="2400" spc="-15" b="1">
                <a:latin typeface="Arial"/>
                <a:cs typeface="Arial"/>
              </a:rPr>
              <a:t>и</a:t>
            </a:r>
            <a:r>
              <a:rPr dirty="0" sz="2400" spc="10" b="1">
                <a:latin typeface="Arial"/>
                <a:cs typeface="Arial"/>
              </a:rPr>
              <a:t>в</a:t>
            </a:r>
            <a:r>
              <a:rPr dirty="0" sz="2400" spc="-10" b="1">
                <a:latin typeface="Arial"/>
                <a:cs typeface="Arial"/>
              </a:rPr>
              <a:t>н</a:t>
            </a:r>
            <a:r>
              <a:rPr dirty="0" sz="2400" spc="10" b="1">
                <a:latin typeface="Arial"/>
                <a:cs typeface="Arial"/>
              </a:rPr>
              <a:t>и</a:t>
            </a:r>
            <a:r>
              <a:rPr dirty="0" sz="2400" b="1">
                <a:latin typeface="Arial"/>
                <a:cs typeface="Arial"/>
              </a:rPr>
              <a:t>й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-3238" y="1775460"/>
            <a:ext cx="2908300" cy="2318385"/>
            <a:chOff x="-3238" y="1775460"/>
            <a:chExt cx="2908300" cy="2318385"/>
          </a:xfrm>
        </p:grpSpPr>
        <p:sp>
          <p:nvSpPr>
            <p:cNvPr id="47" name="object 47"/>
            <p:cNvSpPr/>
            <p:nvPr/>
          </p:nvSpPr>
          <p:spPr>
            <a:xfrm>
              <a:off x="1286256" y="1847113"/>
              <a:ext cx="242138" cy="5530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1274063" y="1775460"/>
              <a:ext cx="119380" cy="431800"/>
            </a:xfrm>
            <a:custGeom>
              <a:avLst/>
              <a:gdLst/>
              <a:ahLst/>
              <a:cxnLst/>
              <a:rect l="l" t="t" r="r" b="b"/>
              <a:pathLst>
                <a:path w="119380" h="431800">
                  <a:moveTo>
                    <a:pt x="39624" y="312927"/>
                  </a:moveTo>
                  <a:lnTo>
                    <a:pt x="0" y="312927"/>
                  </a:lnTo>
                  <a:lnTo>
                    <a:pt x="59436" y="431800"/>
                  </a:lnTo>
                  <a:lnTo>
                    <a:pt x="108966" y="332739"/>
                  </a:lnTo>
                  <a:lnTo>
                    <a:pt x="39624" y="332739"/>
                  </a:lnTo>
                  <a:lnTo>
                    <a:pt x="39624" y="312927"/>
                  </a:lnTo>
                  <a:close/>
                </a:path>
                <a:path w="119380" h="431800">
                  <a:moveTo>
                    <a:pt x="41275" y="196087"/>
                  </a:moveTo>
                  <a:lnTo>
                    <a:pt x="39624" y="196087"/>
                  </a:lnTo>
                  <a:lnTo>
                    <a:pt x="39624" y="332739"/>
                  </a:lnTo>
                  <a:lnTo>
                    <a:pt x="79248" y="332739"/>
                  </a:lnTo>
                  <a:lnTo>
                    <a:pt x="79248" y="235712"/>
                  </a:lnTo>
                  <a:lnTo>
                    <a:pt x="59436" y="235712"/>
                  </a:lnTo>
                  <a:lnTo>
                    <a:pt x="79248" y="215900"/>
                  </a:lnTo>
                  <a:lnTo>
                    <a:pt x="41275" y="215900"/>
                  </a:lnTo>
                  <a:lnTo>
                    <a:pt x="41275" y="196087"/>
                  </a:lnTo>
                  <a:close/>
                </a:path>
                <a:path w="119380" h="431800">
                  <a:moveTo>
                    <a:pt x="118872" y="312927"/>
                  </a:moveTo>
                  <a:lnTo>
                    <a:pt x="79248" y="312927"/>
                  </a:lnTo>
                  <a:lnTo>
                    <a:pt x="79248" y="332739"/>
                  </a:lnTo>
                  <a:lnTo>
                    <a:pt x="108966" y="332739"/>
                  </a:lnTo>
                  <a:lnTo>
                    <a:pt x="118872" y="312927"/>
                  </a:lnTo>
                  <a:close/>
                </a:path>
                <a:path w="119380" h="431800">
                  <a:moveTo>
                    <a:pt x="79248" y="215900"/>
                  </a:moveTo>
                  <a:lnTo>
                    <a:pt x="59436" y="235712"/>
                  </a:lnTo>
                  <a:lnTo>
                    <a:pt x="79248" y="235712"/>
                  </a:lnTo>
                  <a:lnTo>
                    <a:pt x="79248" y="215900"/>
                  </a:lnTo>
                  <a:close/>
                </a:path>
                <a:path w="119380" h="431800">
                  <a:moveTo>
                    <a:pt x="80899" y="196087"/>
                  </a:moveTo>
                  <a:lnTo>
                    <a:pt x="61087" y="196087"/>
                  </a:lnTo>
                  <a:lnTo>
                    <a:pt x="41275" y="215900"/>
                  </a:lnTo>
                  <a:lnTo>
                    <a:pt x="79248" y="215900"/>
                  </a:lnTo>
                  <a:lnTo>
                    <a:pt x="79248" y="235712"/>
                  </a:lnTo>
                  <a:lnTo>
                    <a:pt x="80899" y="235712"/>
                  </a:lnTo>
                  <a:lnTo>
                    <a:pt x="80899" y="196087"/>
                  </a:lnTo>
                  <a:close/>
                </a:path>
                <a:path w="119380" h="431800">
                  <a:moveTo>
                    <a:pt x="80899" y="0"/>
                  </a:moveTo>
                  <a:lnTo>
                    <a:pt x="41275" y="0"/>
                  </a:lnTo>
                  <a:lnTo>
                    <a:pt x="41275" y="215900"/>
                  </a:lnTo>
                  <a:lnTo>
                    <a:pt x="61087" y="196087"/>
                  </a:lnTo>
                  <a:lnTo>
                    <a:pt x="80899" y="196087"/>
                  </a:lnTo>
                  <a:lnTo>
                    <a:pt x="8089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1524" y="2351532"/>
              <a:ext cx="2898648" cy="1737359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1524" y="2351532"/>
              <a:ext cx="2898775" cy="1737360"/>
            </a:xfrm>
            <a:custGeom>
              <a:avLst/>
              <a:gdLst/>
              <a:ahLst/>
              <a:cxnLst/>
              <a:rect l="l" t="t" r="r" b="b"/>
              <a:pathLst>
                <a:path w="2898775" h="1737360">
                  <a:moveTo>
                    <a:pt x="0" y="289559"/>
                  </a:moveTo>
                  <a:lnTo>
                    <a:pt x="3789" y="242598"/>
                  </a:lnTo>
                  <a:lnTo>
                    <a:pt x="14762" y="198046"/>
                  </a:lnTo>
                  <a:lnTo>
                    <a:pt x="32320" y="156502"/>
                  </a:lnTo>
                  <a:lnTo>
                    <a:pt x="55869" y="118561"/>
                  </a:lnTo>
                  <a:lnTo>
                    <a:pt x="84812" y="84820"/>
                  </a:lnTo>
                  <a:lnTo>
                    <a:pt x="118552" y="55875"/>
                  </a:lnTo>
                  <a:lnTo>
                    <a:pt x="156495" y="32325"/>
                  </a:lnTo>
                  <a:lnTo>
                    <a:pt x="198043" y="14764"/>
                  </a:lnTo>
                  <a:lnTo>
                    <a:pt x="242601" y="3790"/>
                  </a:lnTo>
                  <a:lnTo>
                    <a:pt x="289572" y="0"/>
                  </a:lnTo>
                  <a:lnTo>
                    <a:pt x="2609088" y="0"/>
                  </a:lnTo>
                  <a:lnTo>
                    <a:pt x="2656049" y="3790"/>
                  </a:lnTo>
                  <a:lnTo>
                    <a:pt x="2700601" y="14764"/>
                  </a:lnTo>
                  <a:lnTo>
                    <a:pt x="2742145" y="32325"/>
                  </a:lnTo>
                  <a:lnTo>
                    <a:pt x="2780086" y="55875"/>
                  </a:lnTo>
                  <a:lnTo>
                    <a:pt x="2813827" y="84820"/>
                  </a:lnTo>
                  <a:lnTo>
                    <a:pt x="2842772" y="118561"/>
                  </a:lnTo>
                  <a:lnTo>
                    <a:pt x="2866322" y="156502"/>
                  </a:lnTo>
                  <a:lnTo>
                    <a:pt x="2883883" y="198046"/>
                  </a:lnTo>
                  <a:lnTo>
                    <a:pt x="2894857" y="242598"/>
                  </a:lnTo>
                  <a:lnTo>
                    <a:pt x="2898648" y="289559"/>
                  </a:lnTo>
                  <a:lnTo>
                    <a:pt x="2898648" y="1447799"/>
                  </a:lnTo>
                  <a:lnTo>
                    <a:pt x="2894857" y="1494761"/>
                  </a:lnTo>
                  <a:lnTo>
                    <a:pt x="2883883" y="1539313"/>
                  </a:lnTo>
                  <a:lnTo>
                    <a:pt x="2866322" y="1580857"/>
                  </a:lnTo>
                  <a:lnTo>
                    <a:pt x="2842772" y="1618798"/>
                  </a:lnTo>
                  <a:lnTo>
                    <a:pt x="2813827" y="1652539"/>
                  </a:lnTo>
                  <a:lnTo>
                    <a:pt x="2780086" y="1681484"/>
                  </a:lnTo>
                  <a:lnTo>
                    <a:pt x="2742145" y="1705034"/>
                  </a:lnTo>
                  <a:lnTo>
                    <a:pt x="2700601" y="1722595"/>
                  </a:lnTo>
                  <a:lnTo>
                    <a:pt x="2656049" y="1733569"/>
                  </a:lnTo>
                  <a:lnTo>
                    <a:pt x="2609088" y="1737359"/>
                  </a:lnTo>
                  <a:lnTo>
                    <a:pt x="289572" y="1737359"/>
                  </a:lnTo>
                  <a:lnTo>
                    <a:pt x="242601" y="1733569"/>
                  </a:lnTo>
                  <a:lnTo>
                    <a:pt x="198043" y="1722595"/>
                  </a:lnTo>
                  <a:lnTo>
                    <a:pt x="156495" y="1705034"/>
                  </a:lnTo>
                  <a:lnTo>
                    <a:pt x="118552" y="1681484"/>
                  </a:lnTo>
                  <a:lnTo>
                    <a:pt x="84812" y="1652539"/>
                  </a:lnTo>
                  <a:lnTo>
                    <a:pt x="55869" y="1618798"/>
                  </a:lnTo>
                  <a:lnTo>
                    <a:pt x="32320" y="1580857"/>
                  </a:lnTo>
                  <a:lnTo>
                    <a:pt x="14762" y="1539313"/>
                  </a:lnTo>
                  <a:lnTo>
                    <a:pt x="3789" y="1494761"/>
                  </a:lnTo>
                  <a:lnTo>
                    <a:pt x="0" y="1447799"/>
                  </a:lnTo>
                  <a:lnTo>
                    <a:pt x="0" y="289559"/>
                  </a:lnTo>
                  <a:close/>
                </a:path>
              </a:pathLst>
            </a:custGeom>
            <a:ln w="9144">
              <a:solidFill>
                <a:srgbClr val="1F5FF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1" name="object 51"/>
          <p:cNvSpPr txBox="1"/>
          <p:nvPr/>
        </p:nvSpPr>
        <p:spPr>
          <a:xfrm>
            <a:off x="231444" y="2459482"/>
            <a:ext cx="2433320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150" b="1">
                <a:latin typeface="Arial"/>
                <a:cs typeface="Arial"/>
              </a:rPr>
              <a:t>У</a:t>
            </a:r>
            <a:r>
              <a:rPr dirty="0" sz="2400" spc="5" b="1">
                <a:latin typeface="Arial"/>
                <a:cs typeface="Arial"/>
              </a:rPr>
              <a:t>с</a:t>
            </a:r>
            <a:r>
              <a:rPr dirty="0" sz="2400" spc="-10" b="1">
                <a:latin typeface="Arial"/>
                <a:cs typeface="Arial"/>
              </a:rPr>
              <a:t>п</a:t>
            </a:r>
            <a:r>
              <a:rPr dirty="0" sz="2400" spc="5" b="1">
                <a:latin typeface="Arial"/>
                <a:cs typeface="Arial"/>
              </a:rPr>
              <a:t>а</a:t>
            </a:r>
            <a:r>
              <a:rPr dirty="0" sz="2400" spc="-15" b="1">
                <a:latin typeface="Arial"/>
                <a:cs typeface="Arial"/>
              </a:rPr>
              <a:t>д</a:t>
            </a:r>
            <a:r>
              <a:rPr dirty="0" sz="2400" spc="-30" b="1">
                <a:latin typeface="Arial"/>
                <a:cs typeface="Arial"/>
              </a:rPr>
              <a:t>к</a:t>
            </a:r>
            <a:r>
              <a:rPr dirty="0" sz="2400" b="1">
                <a:latin typeface="Arial"/>
                <a:cs typeface="Arial"/>
              </a:rPr>
              <a:t>о</a:t>
            </a:r>
            <a:r>
              <a:rPr dirty="0" sz="2400" spc="-90" b="1">
                <a:latin typeface="Arial"/>
                <a:cs typeface="Arial"/>
              </a:rPr>
              <a:t>в</a:t>
            </a:r>
            <a:r>
              <a:rPr dirty="0" sz="2400" spc="-65" b="1">
                <a:latin typeface="Arial"/>
                <a:cs typeface="Arial"/>
              </a:rPr>
              <a:t>у</a:t>
            </a:r>
            <a:r>
              <a:rPr dirty="0" sz="2400" spc="-5" b="1">
                <a:latin typeface="Arial"/>
                <a:cs typeface="Arial"/>
              </a:rPr>
              <a:t>є</a:t>
            </a:r>
            <a:r>
              <a:rPr dirty="0" sz="2400" spc="-30" b="1">
                <a:latin typeface="Arial"/>
                <a:cs typeface="Arial"/>
              </a:rPr>
              <a:t>т</a:t>
            </a:r>
            <a:r>
              <a:rPr dirty="0" sz="2400" spc="-15" b="1">
                <a:latin typeface="Arial"/>
                <a:cs typeface="Arial"/>
              </a:rPr>
              <a:t>ь</a:t>
            </a:r>
            <a:r>
              <a:rPr dirty="0" sz="2400" spc="5" b="1">
                <a:latin typeface="Arial"/>
                <a:cs typeface="Arial"/>
              </a:rPr>
              <a:t>с</a:t>
            </a:r>
            <a:r>
              <a:rPr dirty="0" sz="2400" b="1">
                <a:latin typeface="Arial"/>
                <a:cs typeface="Arial"/>
              </a:rPr>
              <a:t>я  </a:t>
            </a:r>
            <a:r>
              <a:rPr dirty="0" sz="2400" spc="-15" b="1">
                <a:latin typeface="Arial"/>
                <a:cs typeface="Arial"/>
              </a:rPr>
              <a:t>дитиною</a:t>
            </a:r>
            <a:endParaRPr sz="2400">
              <a:latin typeface="Arial"/>
              <a:cs typeface="Arial"/>
            </a:endParaRPr>
          </a:p>
          <a:p>
            <a:pPr algn="ctr" marL="725805" marR="721360" indent="4445">
              <a:lnSpc>
                <a:spcPct val="100000"/>
              </a:lnSpc>
            </a:pPr>
            <a:r>
              <a:rPr dirty="0" sz="2400" spc="-5" b="1">
                <a:latin typeface="Arial"/>
                <a:cs typeface="Arial"/>
              </a:rPr>
              <a:t>від  </a:t>
            </a:r>
            <a:r>
              <a:rPr dirty="0" sz="2400" spc="-50" b="1">
                <a:latin typeface="Arial"/>
                <a:cs typeface="Arial"/>
              </a:rPr>
              <a:t>м</a:t>
            </a:r>
            <a:r>
              <a:rPr dirty="0" sz="2400" b="1">
                <a:latin typeface="Arial"/>
                <a:cs typeface="Arial"/>
              </a:rPr>
              <a:t>а</a:t>
            </a:r>
            <a:r>
              <a:rPr dirty="0" sz="2400" spc="-25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ері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6513385" y="1845564"/>
            <a:ext cx="2414905" cy="2303145"/>
            <a:chOff x="6513385" y="1845564"/>
            <a:chExt cx="2414905" cy="2303145"/>
          </a:xfrm>
        </p:grpSpPr>
        <p:sp>
          <p:nvSpPr>
            <p:cNvPr id="53" name="object 53"/>
            <p:cNvSpPr/>
            <p:nvPr/>
          </p:nvSpPr>
          <p:spPr>
            <a:xfrm>
              <a:off x="7549895" y="1917217"/>
              <a:ext cx="242138" cy="5530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7537703" y="1845564"/>
              <a:ext cx="119380" cy="431800"/>
            </a:xfrm>
            <a:custGeom>
              <a:avLst/>
              <a:gdLst/>
              <a:ahLst/>
              <a:cxnLst/>
              <a:rect l="l" t="t" r="r" b="b"/>
              <a:pathLst>
                <a:path w="119379" h="431800">
                  <a:moveTo>
                    <a:pt x="39624" y="312927"/>
                  </a:moveTo>
                  <a:lnTo>
                    <a:pt x="0" y="312927"/>
                  </a:lnTo>
                  <a:lnTo>
                    <a:pt x="59436" y="431800"/>
                  </a:lnTo>
                  <a:lnTo>
                    <a:pt x="108966" y="332739"/>
                  </a:lnTo>
                  <a:lnTo>
                    <a:pt x="39624" y="332739"/>
                  </a:lnTo>
                  <a:lnTo>
                    <a:pt x="39624" y="312927"/>
                  </a:lnTo>
                  <a:close/>
                </a:path>
                <a:path w="119379" h="431800">
                  <a:moveTo>
                    <a:pt x="41275" y="196087"/>
                  </a:moveTo>
                  <a:lnTo>
                    <a:pt x="39624" y="196087"/>
                  </a:lnTo>
                  <a:lnTo>
                    <a:pt x="39624" y="332739"/>
                  </a:lnTo>
                  <a:lnTo>
                    <a:pt x="79248" y="332739"/>
                  </a:lnTo>
                  <a:lnTo>
                    <a:pt x="79248" y="235712"/>
                  </a:lnTo>
                  <a:lnTo>
                    <a:pt x="59436" y="235712"/>
                  </a:lnTo>
                  <a:lnTo>
                    <a:pt x="79248" y="215900"/>
                  </a:lnTo>
                  <a:lnTo>
                    <a:pt x="41275" y="215900"/>
                  </a:lnTo>
                  <a:lnTo>
                    <a:pt x="41275" y="196087"/>
                  </a:lnTo>
                  <a:close/>
                </a:path>
                <a:path w="119379" h="431800">
                  <a:moveTo>
                    <a:pt x="118872" y="312927"/>
                  </a:moveTo>
                  <a:lnTo>
                    <a:pt x="79248" y="312927"/>
                  </a:lnTo>
                  <a:lnTo>
                    <a:pt x="79248" y="332739"/>
                  </a:lnTo>
                  <a:lnTo>
                    <a:pt x="108966" y="332739"/>
                  </a:lnTo>
                  <a:lnTo>
                    <a:pt x="118872" y="312927"/>
                  </a:lnTo>
                  <a:close/>
                </a:path>
                <a:path w="119379" h="431800">
                  <a:moveTo>
                    <a:pt x="79248" y="215900"/>
                  </a:moveTo>
                  <a:lnTo>
                    <a:pt x="59436" y="235712"/>
                  </a:lnTo>
                  <a:lnTo>
                    <a:pt x="79248" y="235712"/>
                  </a:lnTo>
                  <a:lnTo>
                    <a:pt x="79248" y="215900"/>
                  </a:lnTo>
                  <a:close/>
                </a:path>
                <a:path w="119379" h="431800">
                  <a:moveTo>
                    <a:pt x="80899" y="196087"/>
                  </a:moveTo>
                  <a:lnTo>
                    <a:pt x="61087" y="196087"/>
                  </a:lnTo>
                  <a:lnTo>
                    <a:pt x="41275" y="215900"/>
                  </a:lnTo>
                  <a:lnTo>
                    <a:pt x="79248" y="215900"/>
                  </a:lnTo>
                  <a:lnTo>
                    <a:pt x="79248" y="235712"/>
                  </a:lnTo>
                  <a:lnTo>
                    <a:pt x="80899" y="235712"/>
                  </a:lnTo>
                  <a:lnTo>
                    <a:pt x="80899" y="196087"/>
                  </a:lnTo>
                  <a:close/>
                </a:path>
                <a:path w="119379" h="431800">
                  <a:moveTo>
                    <a:pt x="80899" y="0"/>
                  </a:moveTo>
                  <a:lnTo>
                    <a:pt x="41275" y="0"/>
                  </a:lnTo>
                  <a:lnTo>
                    <a:pt x="41275" y="215900"/>
                  </a:lnTo>
                  <a:lnTo>
                    <a:pt x="61087" y="196087"/>
                  </a:lnTo>
                  <a:lnTo>
                    <a:pt x="80899" y="196087"/>
                  </a:lnTo>
                  <a:lnTo>
                    <a:pt x="8089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6518147" y="2421636"/>
              <a:ext cx="2404872" cy="1722120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6518147" y="2421636"/>
              <a:ext cx="2405380" cy="1722120"/>
            </a:xfrm>
            <a:custGeom>
              <a:avLst/>
              <a:gdLst/>
              <a:ahLst/>
              <a:cxnLst/>
              <a:rect l="l" t="t" r="r" b="b"/>
              <a:pathLst>
                <a:path w="2405379" h="1722120">
                  <a:moveTo>
                    <a:pt x="0" y="287019"/>
                  </a:moveTo>
                  <a:lnTo>
                    <a:pt x="3757" y="240468"/>
                  </a:lnTo>
                  <a:lnTo>
                    <a:pt x="14634" y="196307"/>
                  </a:lnTo>
                  <a:lnTo>
                    <a:pt x="32040" y="155126"/>
                  </a:lnTo>
                  <a:lnTo>
                    <a:pt x="55384" y="117518"/>
                  </a:lnTo>
                  <a:lnTo>
                    <a:pt x="84074" y="84074"/>
                  </a:lnTo>
                  <a:lnTo>
                    <a:pt x="117518" y="55384"/>
                  </a:lnTo>
                  <a:lnTo>
                    <a:pt x="155126" y="32040"/>
                  </a:lnTo>
                  <a:lnTo>
                    <a:pt x="196307" y="14634"/>
                  </a:lnTo>
                  <a:lnTo>
                    <a:pt x="240468" y="3757"/>
                  </a:lnTo>
                  <a:lnTo>
                    <a:pt x="287020" y="0"/>
                  </a:lnTo>
                  <a:lnTo>
                    <a:pt x="2117852" y="0"/>
                  </a:lnTo>
                  <a:lnTo>
                    <a:pt x="2164403" y="3757"/>
                  </a:lnTo>
                  <a:lnTo>
                    <a:pt x="2208564" y="14634"/>
                  </a:lnTo>
                  <a:lnTo>
                    <a:pt x="2249745" y="32040"/>
                  </a:lnTo>
                  <a:lnTo>
                    <a:pt x="2287353" y="55384"/>
                  </a:lnTo>
                  <a:lnTo>
                    <a:pt x="2320797" y="84073"/>
                  </a:lnTo>
                  <a:lnTo>
                    <a:pt x="2349487" y="117518"/>
                  </a:lnTo>
                  <a:lnTo>
                    <a:pt x="2372831" y="155126"/>
                  </a:lnTo>
                  <a:lnTo>
                    <a:pt x="2390237" y="196307"/>
                  </a:lnTo>
                  <a:lnTo>
                    <a:pt x="2401114" y="240468"/>
                  </a:lnTo>
                  <a:lnTo>
                    <a:pt x="2404872" y="287019"/>
                  </a:lnTo>
                  <a:lnTo>
                    <a:pt x="2404872" y="1435100"/>
                  </a:lnTo>
                  <a:lnTo>
                    <a:pt x="2401114" y="1481651"/>
                  </a:lnTo>
                  <a:lnTo>
                    <a:pt x="2390237" y="1525812"/>
                  </a:lnTo>
                  <a:lnTo>
                    <a:pt x="2372831" y="1566993"/>
                  </a:lnTo>
                  <a:lnTo>
                    <a:pt x="2349487" y="1604601"/>
                  </a:lnTo>
                  <a:lnTo>
                    <a:pt x="2320798" y="1638045"/>
                  </a:lnTo>
                  <a:lnTo>
                    <a:pt x="2287353" y="1666735"/>
                  </a:lnTo>
                  <a:lnTo>
                    <a:pt x="2249745" y="1690079"/>
                  </a:lnTo>
                  <a:lnTo>
                    <a:pt x="2208564" y="1707485"/>
                  </a:lnTo>
                  <a:lnTo>
                    <a:pt x="2164403" y="1718362"/>
                  </a:lnTo>
                  <a:lnTo>
                    <a:pt x="2117852" y="1722120"/>
                  </a:lnTo>
                  <a:lnTo>
                    <a:pt x="287020" y="1722120"/>
                  </a:lnTo>
                  <a:lnTo>
                    <a:pt x="240468" y="1718362"/>
                  </a:lnTo>
                  <a:lnTo>
                    <a:pt x="196307" y="1707485"/>
                  </a:lnTo>
                  <a:lnTo>
                    <a:pt x="155126" y="1690079"/>
                  </a:lnTo>
                  <a:lnTo>
                    <a:pt x="117518" y="1666735"/>
                  </a:lnTo>
                  <a:lnTo>
                    <a:pt x="84074" y="1638045"/>
                  </a:lnTo>
                  <a:lnTo>
                    <a:pt x="55384" y="1604601"/>
                  </a:lnTo>
                  <a:lnTo>
                    <a:pt x="32040" y="1566993"/>
                  </a:lnTo>
                  <a:lnTo>
                    <a:pt x="14634" y="1525812"/>
                  </a:lnTo>
                  <a:lnTo>
                    <a:pt x="3757" y="1481651"/>
                  </a:lnTo>
                  <a:lnTo>
                    <a:pt x="0" y="1435100"/>
                  </a:lnTo>
                  <a:lnTo>
                    <a:pt x="0" y="287019"/>
                  </a:lnTo>
                  <a:close/>
                </a:path>
              </a:pathLst>
            </a:custGeom>
            <a:ln w="9143">
              <a:solidFill>
                <a:srgbClr val="1F5FF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7" name="object 57"/>
          <p:cNvSpPr txBox="1"/>
          <p:nvPr/>
        </p:nvSpPr>
        <p:spPr>
          <a:xfrm>
            <a:off x="6780021" y="2530221"/>
            <a:ext cx="1884680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5" b="1">
                <a:latin typeface="Arial"/>
                <a:cs typeface="Arial"/>
              </a:rPr>
              <a:t>З’</a:t>
            </a:r>
            <a:r>
              <a:rPr dirty="0" sz="2400" spc="-5" b="1">
                <a:latin typeface="Arial"/>
                <a:cs typeface="Arial"/>
              </a:rPr>
              <a:t>я</a:t>
            </a:r>
            <a:r>
              <a:rPr dirty="0" sz="2400" spc="-40" b="1">
                <a:latin typeface="Arial"/>
                <a:cs typeface="Arial"/>
              </a:rPr>
              <a:t>в</a:t>
            </a:r>
            <a:r>
              <a:rPr dirty="0" sz="2400" spc="10" b="1">
                <a:latin typeface="Arial"/>
                <a:cs typeface="Arial"/>
              </a:rPr>
              <a:t>л</a:t>
            </a:r>
            <a:r>
              <a:rPr dirty="0" sz="2400" spc="-5" b="1">
                <a:latin typeface="Arial"/>
                <a:cs typeface="Arial"/>
              </a:rPr>
              <a:t>я</a:t>
            </a:r>
            <a:r>
              <a:rPr dirty="0" sz="2400" spc="-10" b="1">
                <a:latin typeface="Arial"/>
                <a:cs typeface="Arial"/>
              </a:rPr>
              <a:t>є</a:t>
            </a:r>
            <a:r>
              <a:rPr dirty="0" sz="2400" spc="-25" b="1">
                <a:latin typeface="Arial"/>
                <a:cs typeface="Arial"/>
              </a:rPr>
              <a:t>т</a:t>
            </a:r>
            <a:r>
              <a:rPr dirty="0" sz="2400" spc="-10" b="1">
                <a:latin typeface="Arial"/>
                <a:cs typeface="Arial"/>
              </a:rPr>
              <a:t>ь</a:t>
            </a:r>
            <a:r>
              <a:rPr dirty="0" sz="2400" spc="5" b="1">
                <a:latin typeface="Arial"/>
                <a:cs typeface="Arial"/>
              </a:rPr>
              <a:t>с</a:t>
            </a:r>
            <a:r>
              <a:rPr dirty="0" sz="2400" b="1">
                <a:latin typeface="Arial"/>
                <a:cs typeface="Arial"/>
              </a:rPr>
              <a:t>я  після</a:t>
            </a:r>
            <a:endParaRPr sz="2400">
              <a:latin typeface="Arial"/>
              <a:cs typeface="Arial"/>
            </a:endParaRPr>
          </a:p>
          <a:p>
            <a:pPr algn="ctr" marL="58419" marR="55880">
              <a:lnSpc>
                <a:spcPct val="100000"/>
              </a:lnSpc>
            </a:pPr>
            <a:r>
              <a:rPr dirty="0" sz="2400" b="1">
                <a:latin typeface="Arial"/>
                <a:cs typeface="Arial"/>
              </a:rPr>
              <a:t>ін</a:t>
            </a:r>
            <a:r>
              <a:rPr dirty="0" sz="2400" spc="-65" b="1">
                <a:latin typeface="Arial"/>
                <a:cs typeface="Arial"/>
              </a:rPr>
              <a:t>ф</a:t>
            </a:r>
            <a:r>
              <a:rPr dirty="0" sz="2400" spc="5" b="1">
                <a:latin typeface="Arial"/>
                <a:cs typeface="Arial"/>
              </a:rPr>
              <a:t>е</a:t>
            </a:r>
            <a:r>
              <a:rPr dirty="0" sz="2400" spc="-5" b="1">
                <a:latin typeface="Arial"/>
                <a:cs typeface="Arial"/>
              </a:rPr>
              <a:t>к</a:t>
            </a:r>
            <a:r>
              <a:rPr dirty="0" sz="2400" spc="-15" b="1">
                <a:latin typeface="Arial"/>
                <a:cs typeface="Arial"/>
              </a:rPr>
              <a:t>ц</a:t>
            </a:r>
            <a:r>
              <a:rPr dirty="0" sz="2400" b="1">
                <a:latin typeface="Arial"/>
                <a:cs typeface="Arial"/>
              </a:rPr>
              <a:t>і</a:t>
            </a:r>
            <a:r>
              <a:rPr dirty="0" sz="2400" spc="-10" b="1">
                <a:latin typeface="Arial"/>
                <a:cs typeface="Arial"/>
              </a:rPr>
              <a:t>йн</a:t>
            </a:r>
            <a:r>
              <a:rPr dirty="0" sz="2400" b="1">
                <a:latin typeface="Arial"/>
                <a:cs typeface="Arial"/>
              </a:rPr>
              <a:t>ої  </a:t>
            </a:r>
            <a:r>
              <a:rPr dirty="0" sz="2400" spc="-5" b="1">
                <a:latin typeface="Arial"/>
                <a:cs typeface="Arial"/>
              </a:rPr>
              <a:t>хвороби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1560575" y="5015484"/>
            <a:ext cx="6938009" cy="1498600"/>
            <a:chOff x="1560575" y="5015484"/>
            <a:chExt cx="6938009" cy="1498600"/>
          </a:xfrm>
        </p:grpSpPr>
        <p:sp>
          <p:nvSpPr>
            <p:cNvPr id="59" name="object 59"/>
            <p:cNvSpPr/>
            <p:nvPr/>
          </p:nvSpPr>
          <p:spPr>
            <a:xfrm>
              <a:off x="1572767" y="5087112"/>
              <a:ext cx="242138" cy="5530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1560575" y="5015484"/>
              <a:ext cx="119380" cy="431800"/>
            </a:xfrm>
            <a:custGeom>
              <a:avLst/>
              <a:gdLst/>
              <a:ahLst/>
              <a:cxnLst/>
              <a:rect l="l" t="t" r="r" b="b"/>
              <a:pathLst>
                <a:path w="119380" h="431800">
                  <a:moveTo>
                    <a:pt x="39624" y="312928"/>
                  </a:moveTo>
                  <a:lnTo>
                    <a:pt x="0" y="312928"/>
                  </a:lnTo>
                  <a:lnTo>
                    <a:pt x="59436" y="431800"/>
                  </a:lnTo>
                  <a:lnTo>
                    <a:pt x="108966" y="332740"/>
                  </a:lnTo>
                  <a:lnTo>
                    <a:pt x="39624" y="332740"/>
                  </a:lnTo>
                  <a:lnTo>
                    <a:pt x="39624" y="312928"/>
                  </a:lnTo>
                  <a:close/>
                </a:path>
                <a:path w="119380" h="431800">
                  <a:moveTo>
                    <a:pt x="41275" y="196088"/>
                  </a:moveTo>
                  <a:lnTo>
                    <a:pt x="39624" y="196088"/>
                  </a:lnTo>
                  <a:lnTo>
                    <a:pt x="39624" y="332740"/>
                  </a:lnTo>
                  <a:lnTo>
                    <a:pt x="79248" y="332740"/>
                  </a:lnTo>
                  <a:lnTo>
                    <a:pt x="79248" y="235712"/>
                  </a:lnTo>
                  <a:lnTo>
                    <a:pt x="59436" y="235712"/>
                  </a:lnTo>
                  <a:lnTo>
                    <a:pt x="79248" y="215900"/>
                  </a:lnTo>
                  <a:lnTo>
                    <a:pt x="41275" y="215900"/>
                  </a:lnTo>
                  <a:lnTo>
                    <a:pt x="41275" y="196088"/>
                  </a:lnTo>
                  <a:close/>
                </a:path>
                <a:path w="119380" h="431800">
                  <a:moveTo>
                    <a:pt x="118872" y="312928"/>
                  </a:moveTo>
                  <a:lnTo>
                    <a:pt x="79248" y="312928"/>
                  </a:lnTo>
                  <a:lnTo>
                    <a:pt x="79248" y="332740"/>
                  </a:lnTo>
                  <a:lnTo>
                    <a:pt x="108966" y="332740"/>
                  </a:lnTo>
                  <a:lnTo>
                    <a:pt x="118872" y="312928"/>
                  </a:lnTo>
                  <a:close/>
                </a:path>
                <a:path w="119380" h="431800">
                  <a:moveTo>
                    <a:pt x="79248" y="215900"/>
                  </a:moveTo>
                  <a:lnTo>
                    <a:pt x="59436" y="235712"/>
                  </a:lnTo>
                  <a:lnTo>
                    <a:pt x="79248" y="235712"/>
                  </a:lnTo>
                  <a:lnTo>
                    <a:pt x="79248" y="215900"/>
                  </a:lnTo>
                  <a:close/>
                </a:path>
                <a:path w="119380" h="431800">
                  <a:moveTo>
                    <a:pt x="80899" y="196088"/>
                  </a:moveTo>
                  <a:lnTo>
                    <a:pt x="61087" y="196088"/>
                  </a:lnTo>
                  <a:lnTo>
                    <a:pt x="41275" y="215900"/>
                  </a:lnTo>
                  <a:lnTo>
                    <a:pt x="79248" y="215900"/>
                  </a:lnTo>
                  <a:lnTo>
                    <a:pt x="79248" y="235712"/>
                  </a:lnTo>
                  <a:lnTo>
                    <a:pt x="80899" y="235712"/>
                  </a:lnTo>
                  <a:lnTo>
                    <a:pt x="80899" y="196088"/>
                  </a:lnTo>
                  <a:close/>
                </a:path>
                <a:path w="119380" h="431800">
                  <a:moveTo>
                    <a:pt x="80899" y="0"/>
                  </a:moveTo>
                  <a:lnTo>
                    <a:pt x="41275" y="0"/>
                  </a:lnTo>
                  <a:lnTo>
                    <a:pt x="41275" y="215900"/>
                  </a:lnTo>
                  <a:lnTo>
                    <a:pt x="61087" y="196088"/>
                  </a:lnTo>
                  <a:lnTo>
                    <a:pt x="80899" y="196088"/>
                  </a:lnTo>
                  <a:lnTo>
                    <a:pt x="8089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5366004" y="5591556"/>
              <a:ext cx="3127248" cy="917447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5366004" y="5591556"/>
              <a:ext cx="3127375" cy="917575"/>
            </a:xfrm>
            <a:custGeom>
              <a:avLst/>
              <a:gdLst/>
              <a:ahLst/>
              <a:cxnLst/>
              <a:rect l="l" t="t" r="r" b="b"/>
              <a:pathLst>
                <a:path w="3127375" h="917575">
                  <a:moveTo>
                    <a:pt x="0" y="152908"/>
                  </a:moveTo>
                  <a:lnTo>
                    <a:pt x="7794" y="104579"/>
                  </a:lnTo>
                  <a:lnTo>
                    <a:pt x="29500" y="62605"/>
                  </a:lnTo>
                  <a:lnTo>
                    <a:pt x="62599" y="29504"/>
                  </a:lnTo>
                  <a:lnTo>
                    <a:pt x="104574" y="7795"/>
                  </a:lnTo>
                  <a:lnTo>
                    <a:pt x="152908" y="0"/>
                  </a:lnTo>
                  <a:lnTo>
                    <a:pt x="2974340" y="0"/>
                  </a:lnTo>
                  <a:lnTo>
                    <a:pt x="3022673" y="7795"/>
                  </a:lnTo>
                  <a:lnTo>
                    <a:pt x="3064648" y="29504"/>
                  </a:lnTo>
                  <a:lnTo>
                    <a:pt x="3097747" y="62605"/>
                  </a:lnTo>
                  <a:lnTo>
                    <a:pt x="3119453" y="104579"/>
                  </a:lnTo>
                  <a:lnTo>
                    <a:pt x="3127248" y="152908"/>
                  </a:lnTo>
                  <a:lnTo>
                    <a:pt x="3127248" y="764540"/>
                  </a:lnTo>
                  <a:lnTo>
                    <a:pt x="3119453" y="812868"/>
                  </a:lnTo>
                  <a:lnTo>
                    <a:pt x="3097747" y="854842"/>
                  </a:lnTo>
                  <a:lnTo>
                    <a:pt x="3064648" y="887943"/>
                  </a:lnTo>
                  <a:lnTo>
                    <a:pt x="3022673" y="909652"/>
                  </a:lnTo>
                  <a:lnTo>
                    <a:pt x="2974340" y="917448"/>
                  </a:lnTo>
                  <a:lnTo>
                    <a:pt x="152908" y="917448"/>
                  </a:lnTo>
                  <a:lnTo>
                    <a:pt x="104574" y="909652"/>
                  </a:lnTo>
                  <a:lnTo>
                    <a:pt x="62599" y="887943"/>
                  </a:lnTo>
                  <a:lnTo>
                    <a:pt x="29500" y="854842"/>
                  </a:lnTo>
                  <a:lnTo>
                    <a:pt x="7794" y="812868"/>
                  </a:lnTo>
                  <a:lnTo>
                    <a:pt x="0" y="764540"/>
                  </a:lnTo>
                  <a:lnTo>
                    <a:pt x="0" y="152908"/>
                  </a:lnTo>
                  <a:close/>
                </a:path>
              </a:pathLst>
            </a:custGeom>
            <a:ln w="9144">
              <a:solidFill>
                <a:srgbClr val="1F5FF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3" name="object 63"/>
          <p:cNvSpPr txBox="1"/>
          <p:nvPr/>
        </p:nvSpPr>
        <p:spPr>
          <a:xfrm>
            <a:off x="5540502" y="5661152"/>
            <a:ext cx="278066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94360" marR="5080" indent="-582295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latin typeface="Arial"/>
                <a:cs typeface="Arial"/>
              </a:rPr>
              <a:t>З’являється</a:t>
            </a:r>
            <a:r>
              <a:rPr dirty="0" sz="2400" spc="-5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після  </a:t>
            </a:r>
            <a:r>
              <a:rPr dirty="0" sz="2400" spc="-10" b="1">
                <a:latin typeface="Arial"/>
                <a:cs typeface="Arial"/>
              </a:rPr>
              <a:t>вакцинації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176784" y="5085588"/>
            <a:ext cx="7329170" cy="1355090"/>
            <a:chOff x="176784" y="5085588"/>
            <a:chExt cx="7329170" cy="1355090"/>
          </a:xfrm>
        </p:grpSpPr>
        <p:sp>
          <p:nvSpPr>
            <p:cNvPr id="65" name="object 65"/>
            <p:cNvSpPr/>
            <p:nvPr/>
          </p:nvSpPr>
          <p:spPr>
            <a:xfrm>
              <a:off x="7263384" y="5157216"/>
              <a:ext cx="242138" cy="5530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7251191" y="5085588"/>
              <a:ext cx="119380" cy="431800"/>
            </a:xfrm>
            <a:custGeom>
              <a:avLst/>
              <a:gdLst/>
              <a:ahLst/>
              <a:cxnLst/>
              <a:rect l="l" t="t" r="r" b="b"/>
              <a:pathLst>
                <a:path w="119379" h="431800">
                  <a:moveTo>
                    <a:pt x="39624" y="312928"/>
                  </a:moveTo>
                  <a:lnTo>
                    <a:pt x="0" y="312928"/>
                  </a:lnTo>
                  <a:lnTo>
                    <a:pt x="59435" y="431800"/>
                  </a:lnTo>
                  <a:lnTo>
                    <a:pt x="108966" y="332740"/>
                  </a:lnTo>
                  <a:lnTo>
                    <a:pt x="39624" y="332740"/>
                  </a:lnTo>
                  <a:lnTo>
                    <a:pt x="39624" y="312928"/>
                  </a:lnTo>
                  <a:close/>
                </a:path>
                <a:path w="119379" h="431800">
                  <a:moveTo>
                    <a:pt x="41275" y="196087"/>
                  </a:moveTo>
                  <a:lnTo>
                    <a:pt x="39624" y="196087"/>
                  </a:lnTo>
                  <a:lnTo>
                    <a:pt x="39624" y="332740"/>
                  </a:lnTo>
                  <a:lnTo>
                    <a:pt x="79248" y="332740"/>
                  </a:lnTo>
                  <a:lnTo>
                    <a:pt x="79248" y="235712"/>
                  </a:lnTo>
                  <a:lnTo>
                    <a:pt x="59435" y="235712"/>
                  </a:lnTo>
                  <a:lnTo>
                    <a:pt x="79248" y="215900"/>
                  </a:lnTo>
                  <a:lnTo>
                    <a:pt x="41275" y="215900"/>
                  </a:lnTo>
                  <a:lnTo>
                    <a:pt x="41275" y="196087"/>
                  </a:lnTo>
                  <a:close/>
                </a:path>
                <a:path w="119379" h="431800">
                  <a:moveTo>
                    <a:pt x="118872" y="312928"/>
                  </a:moveTo>
                  <a:lnTo>
                    <a:pt x="79248" y="312928"/>
                  </a:lnTo>
                  <a:lnTo>
                    <a:pt x="79248" y="332740"/>
                  </a:lnTo>
                  <a:lnTo>
                    <a:pt x="108966" y="332740"/>
                  </a:lnTo>
                  <a:lnTo>
                    <a:pt x="118872" y="312928"/>
                  </a:lnTo>
                  <a:close/>
                </a:path>
                <a:path w="119379" h="431800">
                  <a:moveTo>
                    <a:pt x="79248" y="215900"/>
                  </a:moveTo>
                  <a:lnTo>
                    <a:pt x="59435" y="235712"/>
                  </a:lnTo>
                  <a:lnTo>
                    <a:pt x="79248" y="235712"/>
                  </a:lnTo>
                  <a:lnTo>
                    <a:pt x="79248" y="215900"/>
                  </a:lnTo>
                  <a:close/>
                </a:path>
                <a:path w="119379" h="431800">
                  <a:moveTo>
                    <a:pt x="80899" y="196087"/>
                  </a:moveTo>
                  <a:lnTo>
                    <a:pt x="61086" y="196087"/>
                  </a:lnTo>
                  <a:lnTo>
                    <a:pt x="41275" y="215900"/>
                  </a:lnTo>
                  <a:lnTo>
                    <a:pt x="79248" y="215900"/>
                  </a:lnTo>
                  <a:lnTo>
                    <a:pt x="79248" y="235712"/>
                  </a:lnTo>
                  <a:lnTo>
                    <a:pt x="80899" y="235712"/>
                  </a:lnTo>
                  <a:lnTo>
                    <a:pt x="80899" y="196087"/>
                  </a:lnTo>
                  <a:close/>
                </a:path>
                <a:path w="119379" h="431800">
                  <a:moveTo>
                    <a:pt x="80899" y="0"/>
                  </a:moveTo>
                  <a:lnTo>
                    <a:pt x="41275" y="0"/>
                  </a:lnTo>
                  <a:lnTo>
                    <a:pt x="41275" y="215900"/>
                  </a:lnTo>
                  <a:lnTo>
                    <a:pt x="61086" y="196087"/>
                  </a:lnTo>
                  <a:lnTo>
                    <a:pt x="80899" y="196087"/>
                  </a:lnTo>
                  <a:lnTo>
                    <a:pt x="8089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181356" y="5518404"/>
              <a:ext cx="4422648" cy="91744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181356" y="5518404"/>
              <a:ext cx="4422775" cy="917575"/>
            </a:xfrm>
            <a:custGeom>
              <a:avLst/>
              <a:gdLst/>
              <a:ahLst/>
              <a:cxnLst/>
              <a:rect l="l" t="t" r="r" b="b"/>
              <a:pathLst>
                <a:path w="4422775" h="917575">
                  <a:moveTo>
                    <a:pt x="0" y="152908"/>
                  </a:moveTo>
                  <a:lnTo>
                    <a:pt x="7795" y="104574"/>
                  </a:lnTo>
                  <a:lnTo>
                    <a:pt x="29504" y="62599"/>
                  </a:lnTo>
                  <a:lnTo>
                    <a:pt x="62605" y="29500"/>
                  </a:lnTo>
                  <a:lnTo>
                    <a:pt x="104579" y="7794"/>
                  </a:lnTo>
                  <a:lnTo>
                    <a:pt x="152908" y="0"/>
                  </a:lnTo>
                  <a:lnTo>
                    <a:pt x="4269740" y="0"/>
                  </a:lnTo>
                  <a:lnTo>
                    <a:pt x="4318073" y="7794"/>
                  </a:lnTo>
                  <a:lnTo>
                    <a:pt x="4360048" y="29500"/>
                  </a:lnTo>
                  <a:lnTo>
                    <a:pt x="4393147" y="62599"/>
                  </a:lnTo>
                  <a:lnTo>
                    <a:pt x="4414853" y="104574"/>
                  </a:lnTo>
                  <a:lnTo>
                    <a:pt x="4422648" y="152908"/>
                  </a:lnTo>
                  <a:lnTo>
                    <a:pt x="4422648" y="764540"/>
                  </a:lnTo>
                  <a:lnTo>
                    <a:pt x="4414853" y="812868"/>
                  </a:lnTo>
                  <a:lnTo>
                    <a:pt x="4393147" y="854842"/>
                  </a:lnTo>
                  <a:lnTo>
                    <a:pt x="4360048" y="887943"/>
                  </a:lnTo>
                  <a:lnTo>
                    <a:pt x="4318073" y="909652"/>
                  </a:lnTo>
                  <a:lnTo>
                    <a:pt x="4269740" y="917448"/>
                  </a:lnTo>
                  <a:lnTo>
                    <a:pt x="152908" y="917448"/>
                  </a:lnTo>
                  <a:lnTo>
                    <a:pt x="104579" y="909652"/>
                  </a:lnTo>
                  <a:lnTo>
                    <a:pt x="62605" y="887943"/>
                  </a:lnTo>
                  <a:lnTo>
                    <a:pt x="29504" y="854842"/>
                  </a:lnTo>
                  <a:lnTo>
                    <a:pt x="7795" y="812868"/>
                  </a:lnTo>
                  <a:lnTo>
                    <a:pt x="0" y="764540"/>
                  </a:lnTo>
                  <a:lnTo>
                    <a:pt x="0" y="152908"/>
                  </a:lnTo>
                  <a:close/>
                </a:path>
              </a:pathLst>
            </a:custGeom>
            <a:ln w="9144">
              <a:solidFill>
                <a:srgbClr val="1F5FF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9" name="object 69"/>
          <p:cNvSpPr txBox="1"/>
          <p:nvPr/>
        </p:nvSpPr>
        <p:spPr>
          <a:xfrm>
            <a:off x="656945" y="5587695"/>
            <a:ext cx="347091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2026920" algn="l"/>
              </a:tabLst>
            </a:pPr>
            <a:r>
              <a:rPr dirty="0" sz="2400" spc="-10" b="1">
                <a:latin typeface="Arial"/>
                <a:cs typeface="Arial"/>
              </a:rPr>
              <a:t>З’являється	</a:t>
            </a:r>
            <a:r>
              <a:rPr dirty="0" sz="2400" spc="-5" b="1">
                <a:latin typeface="Arial"/>
                <a:cs typeface="Arial"/>
              </a:rPr>
              <a:t>при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дії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400" spc="-10" b="1">
                <a:latin typeface="Arial"/>
                <a:cs typeface="Arial"/>
              </a:rPr>
              <a:t>лікувальної</a:t>
            </a:r>
            <a:r>
              <a:rPr dirty="0" sz="2400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сироватки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400" y="0"/>
            <a:ext cx="7565390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3. </a:t>
            </a:r>
            <a:r>
              <a:rPr dirty="0" spc="45"/>
              <a:t>Клітинна </a:t>
            </a:r>
            <a:r>
              <a:rPr dirty="0"/>
              <a:t>та </a:t>
            </a:r>
            <a:r>
              <a:rPr dirty="0" spc="35"/>
              <a:t>гуморальна</a:t>
            </a:r>
            <a:r>
              <a:rPr dirty="0" spc="-80"/>
              <a:t> </a:t>
            </a:r>
            <a:r>
              <a:rPr dirty="0" spc="30"/>
              <a:t>системи</a:t>
            </a:r>
          </a:p>
          <a:p>
            <a:pPr marL="3024505">
              <a:lnSpc>
                <a:spcPct val="100000"/>
              </a:lnSpc>
            </a:pPr>
            <a:r>
              <a:rPr dirty="0" spc="15"/>
              <a:t>імунітету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6509" y="1434795"/>
            <a:ext cx="8713470" cy="17348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344805" marR="341630">
              <a:lnSpc>
                <a:spcPct val="100000"/>
              </a:lnSpc>
              <a:spcBef>
                <a:spcPts val="110"/>
              </a:spcBef>
            </a:pPr>
            <a:r>
              <a:rPr dirty="0" sz="2800" spc="5">
                <a:latin typeface="Palladio Uralic"/>
                <a:cs typeface="Palladio Uralic"/>
              </a:rPr>
              <a:t>В </a:t>
            </a:r>
            <a:r>
              <a:rPr dirty="0" sz="2800" spc="20">
                <a:latin typeface="Palladio Uralic"/>
                <a:cs typeface="Palladio Uralic"/>
              </a:rPr>
              <a:t>організмі </a:t>
            </a:r>
            <a:r>
              <a:rPr dirty="0" sz="2800" spc="40">
                <a:latin typeface="Palladio Uralic"/>
                <a:cs typeface="Palladio Uralic"/>
              </a:rPr>
              <a:t>тварин </a:t>
            </a:r>
            <a:r>
              <a:rPr dirty="0" sz="2800" spc="35">
                <a:latin typeface="Palladio Uralic"/>
                <a:cs typeface="Palladio Uralic"/>
              </a:rPr>
              <a:t>існує </a:t>
            </a:r>
            <a:r>
              <a:rPr dirty="0" sz="2800" spc="15">
                <a:latin typeface="Palladio Uralic"/>
                <a:cs typeface="Palladio Uralic"/>
              </a:rPr>
              <a:t>дві </a:t>
            </a:r>
            <a:r>
              <a:rPr dirty="0" sz="2800" spc="35">
                <a:latin typeface="Palladio Uralic"/>
                <a:cs typeface="Palladio Uralic"/>
              </a:rPr>
              <a:t>основні</a:t>
            </a:r>
            <a:r>
              <a:rPr dirty="0" sz="2800" spc="-285">
                <a:latin typeface="Palladio Uralic"/>
                <a:cs typeface="Palladio Uralic"/>
              </a:rPr>
              <a:t> </a:t>
            </a:r>
            <a:r>
              <a:rPr dirty="0" sz="2800" spc="60">
                <a:latin typeface="Palladio Uralic"/>
                <a:cs typeface="Palladio Uralic"/>
              </a:rPr>
              <a:t>специфічні  </a:t>
            </a:r>
            <a:r>
              <a:rPr dirty="0" sz="2800" spc="30">
                <a:latin typeface="Palladio Uralic"/>
                <a:cs typeface="Palladio Uralic"/>
              </a:rPr>
              <a:t>системи </a:t>
            </a:r>
            <a:r>
              <a:rPr dirty="0" sz="2800" spc="20">
                <a:latin typeface="Palladio Uralic"/>
                <a:cs typeface="Palladio Uralic"/>
              </a:rPr>
              <a:t>захисту </a:t>
            </a:r>
            <a:r>
              <a:rPr dirty="0" sz="2800" b="1">
                <a:solidFill>
                  <a:srgbClr val="FF0000"/>
                </a:solidFill>
                <a:latin typeface="Palladio Uralic"/>
                <a:cs typeface="Palladio Uralic"/>
              </a:rPr>
              <a:t>- </a:t>
            </a:r>
            <a:r>
              <a:rPr dirty="0" sz="2800" spc="-40" b="1" i="1">
                <a:solidFill>
                  <a:srgbClr val="FF0000"/>
                </a:solidFill>
                <a:latin typeface="Trebuchet MS"/>
                <a:cs typeface="Trebuchet MS"/>
              </a:rPr>
              <a:t>клітинна</a:t>
            </a:r>
            <a:r>
              <a:rPr dirty="0" sz="2800" spc="-40" i="1">
                <a:latin typeface="Palladio Uralic"/>
                <a:cs typeface="Palladio Uralic"/>
              </a:rPr>
              <a:t>,</a:t>
            </a:r>
            <a:r>
              <a:rPr dirty="0" sz="2800" spc="-195" i="1">
                <a:latin typeface="Palladio Uralic"/>
                <a:cs typeface="Palladio Uralic"/>
              </a:rPr>
              <a:t> </a:t>
            </a:r>
            <a:r>
              <a:rPr dirty="0" sz="2800" spc="25">
                <a:latin typeface="Palladio Uralic"/>
                <a:cs typeface="Palladio Uralic"/>
              </a:rPr>
              <a:t>представлена</a:t>
            </a:r>
            <a:endParaRPr sz="2800">
              <a:latin typeface="Palladio Uralic"/>
              <a:cs typeface="Palladio Uralic"/>
            </a:endParaRPr>
          </a:p>
          <a:p>
            <a:pPr algn="ctr" marL="12700" marR="5080">
              <a:lnSpc>
                <a:spcPct val="100000"/>
              </a:lnSpc>
              <a:spcBef>
                <a:spcPts val="5"/>
              </a:spcBef>
            </a:pPr>
            <a:r>
              <a:rPr dirty="0" sz="2800" spc="50">
                <a:latin typeface="Palladio Uralic"/>
                <a:cs typeface="Palladio Uralic"/>
              </a:rPr>
              <a:t>спеціальними </a:t>
            </a:r>
            <a:r>
              <a:rPr dirty="0" sz="2800" spc="35">
                <a:latin typeface="Palladio Uralic"/>
                <a:cs typeface="Palladio Uralic"/>
              </a:rPr>
              <a:t>клітинами </a:t>
            </a:r>
            <a:r>
              <a:rPr dirty="0" sz="2800" spc="-20" i="1">
                <a:latin typeface="Palladio Uralic"/>
                <a:cs typeface="Palladio Uralic"/>
              </a:rPr>
              <a:t>фагоцитами, </a:t>
            </a:r>
            <a:r>
              <a:rPr dirty="0" sz="2800" i="1">
                <a:latin typeface="Palladio Uralic"/>
                <a:cs typeface="Palladio Uralic"/>
              </a:rPr>
              <a:t>і</a:t>
            </a:r>
            <a:r>
              <a:rPr dirty="0" sz="2800" spc="-310" i="1">
                <a:latin typeface="Palladio Uralic"/>
                <a:cs typeface="Palladio Uralic"/>
              </a:rPr>
              <a:t> </a:t>
            </a:r>
            <a:r>
              <a:rPr dirty="0" sz="2800" spc="-75" b="1" i="1">
                <a:solidFill>
                  <a:srgbClr val="FF0000"/>
                </a:solidFill>
                <a:latin typeface="Trebuchet MS"/>
                <a:cs typeface="Trebuchet MS"/>
              </a:rPr>
              <a:t>гуморальна</a:t>
            </a:r>
            <a:r>
              <a:rPr dirty="0" sz="2800" spc="-75">
                <a:latin typeface="Palladio Uralic"/>
                <a:cs typeface="Palladio Uralic"/>
              </a:rPr>
              <a:t>,  </a:t>
            </a:r>
            <a:r>
              <a:rPr dirty="0" sz="2800" spc="25">
                <a:latin typeface="Palladio Uralic"/>
                <a:cs typeface="Palladio Uralic"/>
              </a:rPr>
              <a:t>представлена </a:t>
            </a:r>
            <a:r>
              <a:rPr dirty="0" sz="2800" spc="-20" i="1">
                <a:latin typeface="Palladio Uralic"/>
                <a:cs typeface="Palladio Uralic"/>
              </a:rPr>
              <a:t>специфічними</a:t>
            </a:r>
            <a:r>
              <a:rPr dirty="0" sz="2800" spc="-135" i="1">
                <a:latin typeface="Palladio Uralic"/>
                <a:cs typeface="Palladio Uralic"/>
              </a:rPr>
              <a:t> </a:t>
            </a:r>
            <a:r>
              <a:rPr dirty="0" sz="2800" spc="-20" i="1">
                <a:latin typeface="Palladio Uralic"/>
                <a:cs typeface="Palladio Uralic"/>
              </a:rPr>
              <a:t>антитілами.</a:t>
            </a:r>
            <a:endParaRPr sz="2800">
              <a:latin typeface="Palladio Uralic"/>
              <a:cs typeface="Palladio Ural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6615" y="3858767"/>
            <a:ext cx="4501896" cy="1490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928615" y="3285744"/>
            <a:ext cx="3965447" cy="25725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096513"/>
            <a:ext cx="8708390" cy="34423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 indent="356870">
              <a:lnSpc>
                <a:spcPct val="100000"/>
              </a:lnSpc>
              <a:spcBef>
                <a:spcPts val="105"/>
              </a:spcBef>
            </a:pPr>
            <a:r>
              <a:rPr dirty="0" sz="2800" spc="15">
                <a:latin typeface="Palladio Uralic"/>
                <a:cs typeface="Palladio Uralic"/>
              </a:rPr>
              <a:t>Крім </a:t>
            </a:r>
            <a:r>
              <a:rPr dirty="0" sz="2800" spc="25">
                <a:latin typeface="Palladio Uralic"/>
                <a:cs typeface="Palladio Uralic"/>
              </a:rPr>
              <a:t>цього, </a:t>
            </a:r>
            <a:r>
              <a:rPr dirty="0" sz="2800" spc="30">
                <a:latin typeface="Palladio Uralic"/>
                <a:cs typeface="Palladio Uralic"/>
              </a:rPr>
              <a:t>існують </a:t>
            </a:r>
            <a:r>
              <a:rPr dirty="0" sz="2800" spc="60" b="1">
                <a:solidFill>
                  <a:srgbClr val="FF0000"/>
                </a:solidFill>
                <a:latin typeface="Palladio Uralic"/>
                <a:cs typeface="Palladio Uralic"/>
              </a:rPr>
              <a:t>неспецифічні </a:t>
            </a:r>
            <a:r>
              <a:rPr dirty="0" sz="2800" spc="35" b="1">
                <a:solidFill>
                  <a:srgbClr val="FF0000"/>
                </a:solidFill>
                <a:latin typeface="Palladio Uralic"/>
                <a:cs typeface="Palladio Uralic"/>
              </a:rPr>
              <a:t>системи  </a:t>
            </a:r>
            <a:r>
              <a:rPr dirty="0" sz="2800" spc="5">
                <a:latin typeface="Palladio Uralic"/>
                <a:cs typeface="Palladio Uralic"/>
              </a:rPr>
              <a:t>вродженого, </a:t>
            </a:r>
            <a:r>
              <a:rPr dirty="0" sz="2800" spc="30">
                <a:latin typeface="Palladio Uralic"/>
                <a:cs typeface="Palladio Uralic"/>
              </a:rPr>
              <a:t>конституційного, </a:t>
            </a:r>
            <a:r>
              <a:rPr dirty="0" sz="2800" spc="25">
                <a:latin typeface="Palladio Uralic"/>
                <a:cs typeface="Palladio Uralic"/>
              </a:rPr>
              <a:t>видового </a:t>
            </a:r>
            <a:r>
              <a:rPr dirty="0" sz="2800" spc="10">
                <a:latin typeface="Palladio Uralic"/>
                <a:cs typeface="Palladio Uralic"/>
              </a:rPr>
              <a:t>імунітету,  </a:t>
            </a:r>
            <a:r>
              <a:rPr dirty="0" sz="2800" spc="35">
                <a:latin typeface="Palladio Uralic"/>
                <a:cs typeface="Palladio Uralic"/>
              </a:rPr>
              <a:t>а </a:t>
            </a:r>
            <a:r>
              <a:rPr dirty="0" sz="2800" spc="-25">
                <a:latin typeface="Palladio Uralic"/>
                <a:cs typeface="Palladio Uralic"/>
              </a:rPr>
              <a:t>також </a:t>
            </a:r>
            <a:r>
              <a:rPr dirty="0" sz="2800" spc="-110">
                <a:latin typeface="Palladio Uralic"/>
                <a:cs typeface="Palladio Uralic"/>
              </a:rPr>
              <a:t>природної </a:t>
            </a:r>
            <a:r>
              <a:rPr dirty="0" sz="2800" spc="-55">
                <a:latin typeface="Palladio Uralic"/>
                <a:cs typeface="Palladio Uralic"/>
              </a:rPr>
              <a:t>індивідуальної </a:t>
            </a:r>
            <a:r>
              <a:rPr dirty="0" sz="2800" spc="-45">
                <a:latin typeface="Palladio Uralic"/>
                <a:cs typeface="Palladio Uralic"/>
              </a:rPr>
              <a:t>неспецифічної  </a:t>
            </a:r>
            <a:r>
              <a:rPr dirty="0" sz="2800" spc="10">
                <a:latin typeface="Palladio Uralic"/>
                <a:cs typeface="Palladio Uralic"/>
              </a:rPr>
              <a:t>резистентності </a:t>
            </a:r>
            <a:r>
              <a:rPr dirty="0" sz="2800" spc="20">
                <a:latin typeface="Palladio Uralic"/>
                <a:cs typeface="Palladio Uralic"/>
              </a:rPr>
              <a:t>організму </a:t>
            </a:r>
            <a:r>
              <a:rPr dirty="0" sz="2800">
                <a:latin typeface="Palladio Uralic"/>
                <a:cs typeface="Palladio Uralic"/>
              </a:rPr>
              <a:t>– </a:t>
            </a:r>
            <a:r>
              <a:rPr dirty="0" sz="2800" spc="35">
                <a:latin typeface="Palladio Uralic"/>
                <a:cs typeface="Palladio Uralic"/>
              </a:rPr>
              <a:t>бар'єрна </a:t>
            </a:r>
            <a:r>
              <a:rPr dirty="0" sz="2800" spc="60">
                <a:latin typeface="Palladio Uralic"/>
                <a:cs typeface="Palladio Uralic"/>
              </a:rPr>
              <a:t>функція  </a:t>
            </a:r>
            <a:r>
              <a:rPr dirty="0" sz="2800" spc="10">
                <a:latin typeface="Palladio Uralic"/>
                <a:cs typeface="Palladio Uralic"/>
              </a:rPr>
              <a:t>епітелію шкіри </a:t>
            </a:r>
            <a:r>
              <a:rPr dirty="0" sz="2800">
                <a:latin typeface="Palladio Uralic"/>
                <a:cs typeface="Palladio Uralic"/>
              </a:rPr>
              <a:t>і </a:t>
            </a:r>
            <a:r>
              <a:rPr dirty="0" sz="2800" spc="25">
                <a:latin typeface="Palladio Uralic"/>
                <a:cs typeface="Palladio Uralic"/>
              </a:rPr>
              <a:t>слизових </a:t>
            </a:r>
            <a:r>
              <a:rPr dirty="0" sz="2800" spc="20">
                <a:latin typeface="Palladio Uralic"/>
                <a:cs typeface="Palladio Uralic"/>
              </a:rPr>
              <a:t>оболонок, </a:t>
            </a:r>
            <a:r>
              <a:rPr dirty="0" sz="2800" spc="45">
                <a:latin typeface="Palladio Uralic"/>
                <a:cs typeface="Palladio Uralic"/>
              </a:rPr>
              <a:t>бактерицидна  </a:t>
            </a:r>
            <a:r>
              <a:rPr dirty="0" sz="2800">
                <a:latin typeface="Palladio Uralic"/>
                <a:cs typeface="Palladio Uralic"/>
              </a:rPr>
              <a:t>дія </a:t>
            </a:r>
            <a:r>
              <a:rPr dirty="0" sz="2800" spc="40">
                <a:latin typeface="Palladio Uralic"/>
                <a:cs typeface="Palladio Uralic"/>
              </a:rPr>
              <a:t>виділень </a:t>
            </a:r>
            <a:r>
              <a:rPr dirty="0" sz="2800" spc="25">
                <a:latin typeface="Palladio Uralic"/>
                <a:cs typeface="Palladio Uralic"/>
              </a:rPr>
              <a:t>потових </a:t>
            </a:r>
            <a:r>
              <a:rPr dirty="0" sz="2800">
                <a:latin typeface="Palladio Uralic"/>
                <a:cs typeface="Palladio Uralic"/>
              </a:rPr>
              <a:t>і </a:t>
            </a:r>
            <a:r>
              <a:rPr dirty="0" sz="2800" spc="40">
                <a:latin typeface="Palladio Uralic"/>
                <a:cs typeface="Palladio Uralic"/>
              </a:rPr>
              <a:t>сальних </a:t>
            </a:r>
            <a:r>
              <a:rPr dirty="0" sz="2800" spc="-5">
                <a:latin typeface="Palladio Uralic"/>
                <a:cs typeface="Palladio Uralic"/>
              </a:rPr>
              <a:t>залоз </a:t>
            </a:r>
            <a:r>
              <a:rPr dirty="0" sz="2800" spc="20">
                <a:latin typeface="Palladio Uralic"/>
                <a:cs typeface="Palladio Uralic"/>
              </a:rPr>
              <a:t>завдяки </a:t>
            </a:r>
            <a:r>
              <a:rPr dirty="0" sz="2800" spc="5">
                <a:latin typeface="Palladio Uralic"/>
                <a:cs typeface="Palladio Uralic"/>
              </a:rPr>
              <a:t>вмісту  </a:t>
            </a:r>
            <a:r>
              <a:rPr dirty="0" sz="2800" spc="-145">
                <a:latin typeface="Palladio Uralic"/>
                <a:cs typeface="Palladio Uralic"/>
              </a:rPr>
              <a:t>молочної </a:t>
            </a:r>
            <a:r>
              <a:rPr dirty="0" sz="2800">
                <a:latin typeface="Palladio Uralic"/>
                <a:cs typeface="Palladio Uralic"/>
              </a:rPr>
              <a:t>і </a:t>
            </a:r>
            <a:r>
              <a:rPr dirty="0" sz="2800" spc="25">
                <a:latin typeface="Palladio Uralic"/>
                <a:cs typeface="Palladio Uralic"/>
              </a:rPr>
              <a:t>жирних </a:t>
            </a:r>
            <a:r>
              <a:rPr dirty="0" sz="2800" spc="5">
                <a:latin typeface="Palladio Uralic"/>
                <a:cs typeface="Palladio Uralic"/>
              </a:rPr>
              <a:t>кислот, </a:t>
            </a:r>
            <a:r>
              <a:rPr dirty="0" sz="2800" spc="45">
                <a:latin typeface="Palladio Uralic"/>
                <a:cs typeface="Palladio Uralic"/>
              </a:rPr>
              <a:t>бактерицидна </a:t>
            </a:r>
            <a:r>
              <a:rPr dirty="0" sz="2800" spc="-10">
                <a:latin typeface="Palladio Uralic"/>
                <a:cs typeface="Palladio Uralic"/>
              </a:rPr>
              <a:t>дія  </a:t>
            </a:r>
            <a:r>
              <a:rPr dirty="0" sz="2800" spc="35">
                <a:latin typeface="Palladio Uralic"/>
                <a:cs typeface="Palladio Uralic"/>
              </a:rPr>
              <a:t>плазми </a:t>
            </a:r>
            <a:r>
              <a:rPr dirty="0" sz="2800">
                <a:latin typeface="Palladio Uralic"/>
                <a:cs typeface="Palladio Uralic"/>
              </a:rPr>
              <a:t>крові і </a:t>
            </a:r>
            <a:r>
              <a:rPr dirty="0" sz="2800" spc="15">
                <a:latin typeface="Palladio Uralic"/>
                <a:cs typeface="Palladio Uralic"/>
              </a:rPr>
              <a:t>шлунково-кишкового </a:t>
            </a:r>
            <a:r>
              <a:rPr dirty="0" sz="2800" spc="10">
                <a:latin typeface="Palladio Uralic"/>
                <a:cs typeface="Palladio Uralic"/>
              </a:rPr>
              <a:t>вмісту </a:t>
            </a:r>
            <a:r>
              <a:rPr dirty="0" sz="2800">
                <a:latin typeface="Palladio Uralic"/>
                <a:cs typeface="Palladio Uralic"/>
              </a:rPr>
              <a:t>та</a:t>
            </a:r>
            <a:r>
              <a:rPr dirty="0" sz="2800" spc="-210">
                <a:latin typeface="Palladio Uralic"/>
                <a:cs typeface="Palladio Uralic"/>
              </a:rPr>
              <a:t> </a:t>
            </a:r>
            <a:r>
              <a:rPr dirty="0" sz="2800" spc="35">
                <a:latin typeface="Palladio Uralic"/>
                <a:cs typeface="Palladio Uralic"/>
              </a:rPr>
              <a:t>ін.</a:t>
            </a:r>
            <a:endParaRPr sz="2800">
              <a:latin typeface="Palladio Uralic"/>
              <a:cs typeface="Palladio Ural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213359"/>
            <a:ext cx="2529840" cy="2813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42232" y="213359"/>
            <a:ext cx="4059936" cy="2785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72255" y="4428744"/>
            <a:ext cx="1773936" cy="22158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0873" y="1148918"/>
            <a:ext cx="550799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45" b="1">
                <a:solidFill>
                  <a:srgbClr val="000000"/>
                </a:solidFill>
                <a:latin typeface="Palladio Uralic"/>
                <a:cs typeface="Palladio Uralic"/>
              </a:rPr>
              <a:t>Органи </a:t>
            </a:r>
            <a:r>
              <a:rPr dirty="0" spc="-204" b="1">
                <a:solidFill>
                  <a:srgbClr val="000000"/>
                </a:solidFill>
                <a:latin typeface="Palladio Uralic"/>
                <a:cs typeface="Palladio Uralic"/>
              </a:rPr>
              <a:t>імунної</a:t>
            </a:r>
            <a:r>
              <a:rPr dirty="0" spc="-75" b="1">
                <a:solidFill>
                  <a:srgbClr val="000000"/>
                </a:solidFill>
                <a:latin typeface="Palladio Uralic"/>
                <a:cs typeface="Palladio Uralic"/>
              </a:rPr>
              <a:t> </a:t>
            </a:r>
            <a:r>
              <a:rPr dirty="0" spc="40" b="1">
                <a:solidFill>
                  <a:srgbClr val="000000"/>
                </a:solidFill>
                <a:latin typeface="Palladio Uralic"/>
                <a:cs typeface="Palladio Uralic"/>
              </a:rPr>
              <a:t>системи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1868" y="2367533"/>
            <a:ext cx="3024505" cy="13042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3350"/>
              </a:lnSpc>
              <a:spcBef>
                <a:spcPts val="105"/>
              </a:spcBef>
            </a:pPr>
            <a:r>
              <a:rPr dirty="0" sz="2800" spc="40" b="1">
                <a:latin typeface="Palladio Uralic"/>
                <a:cs typeface="Palladio Uralic"/>
              </a:rPr>
              <a:t>центральні</a:t>
            </a:r>
            <a:endParaRPr sz="2800">
              <a:latin typeface="Palladio Uralic"/>
              <a:cs typeface="Palladio Uralic"/>
            </a:endParaRPr>
          </a:p>
          <a:p>
            <a:pPr marL="12700">
              <a:lnSpc>
                <a:spcPts val="3350"/>
              </a:lnSpc>
            </a:pPr>
            <a:r>
              <a:rPr dirty="0" sz="2800">
                <a:latin typeface="Palladio Uralic"/>
                <a:cs typeface="Palladio Uralic"/>
              </a:rPr>
              <a:t>- </a:t>
            </a:r>
            <a:r>
              <a:rPr dirty="0" sz="2800" spc="20">
                <a:latin typeface="Palladio Uralic"/>
                <a:cs typeface="Palladio Uralic"/>
              </a:rPr>
              <a:t>кістковий</a:t>
            </a:r>
            <a:r>
              <a:rPr dirty="0" sz="2800" spc="-75">
                <a:latin typeface="Palladio Uralic"/>
                <a:cs typeface="Palladio Uralic"/>
              </a:rPr>
              <a:t> </a:t>
            </a:r>
            <a:r>
              <a:rPr dirty="0" sz="2800" spc="-5">
                <a:latin typeface="Palladio Uralic"/>
                <a:cs typeface="Palladio Uralic"/>
              </a:rPr>
              <a:t>мозок;</a:t>
            </a:r>
            <a:endParaRPr sz="2800">
              <a:latin typeface="Palladio Uralic"/>
              <a:cs typeface="Palladio Uralic"/>
            </a:endParaRPr>
          </a:p>
          <a:p>
            <a:pPr marL="100965">
              <a:lnSpc>
                <a:spcPct val="100000"/>
              </a:lnSpc>
              <a:spcBef>
                <a:spcPts val="5"/>
              </a:spcBef>
            </a:pPr>
            <a:r>
              <a:rPr dirty="0" sz="2800">
                <a:latin typeface="Palladio Uralic"/>
                <a:cs typeface="Palladio Uralic"/>
              </a:rPr>
              <a:t>-</a:t>
            </a:r>
            <a:r>
              <a:rPr dirty="0" sz="2800" spc="-10">
                <a:latin typeface="Palladio Uralic"/>
                <a:cs typeface="Palladio Uralic"/>
              </a:rPr>
              <a:t> </a:t>
            </a:r>
            <a:r>
              <a:rPr dirty="0" sz="2800" spc="20">
                <a:latin typeface="Palladio Uralic"/>
                <a:cs typeface="Palladio Uralic"/>
              </a:rPr>
              <a:t>тимус.</a:t>
            </a:r>
            <a:endParaRPr sz="2800">
              <a:latin typeface="Palladio Uralic"/>
              <a:cs typeface="Palladio Ural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38015" y="2364486"/>
            <a:ext cx="4400550" cy="21609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073150">
              <a:lnSpc>
                <a:spcPct val="100000"/>
              </a:lnSpc>
              <a:spcBef>
                <a:spcPts val="105"/>
              </a:spcBef>
            </a:pPr>
            <a:r>
              <a:rPr dirty="0" sz="2800" spc="50" b="1">
                <a:latin typeface="Palladio Uralic"/>
                <a:cs typeface="Palladio Uralic"/>
              </a:rPr>
              <a:t>периферійні</a:t>
            </a:r>
            <a:endParaRPr sz="2800">
              <a:latin typeface="Palladio Uralic"/>
              <a:cs typeface="Palladio Uralic"/>
            </a:endParaRPr>
          </a:p>
          <a:p>
            <a:pPr marL="12700">
              <a:lnSpc>
                <a:spcPct val="100000"/>
              </a:lnSpc>
            </a:pPr>
            <a:r>
              <a:rPr dirty="0" sz="2800" spc="10">
                <a:latin typeface="Palladio Uralic"/>
                <a:cs typeface="Palladio Uralic"/>
              </a:rPr>
              <a:t>-селезінка,</a:t>
            </a:r>
            <a:endParaRPr sz="2800">
              <a:latin typeface="Palladio Uralic"/>
              <a:cs typeface="Palladio Uralic"/>
            </a:endParaRPr>
          </a:p>
          <a:p>
            <a:pPr algn="just" marL="12700" marR="5080">
              <a:lnSpc>
                <a:spcPct val="100000"/>
              </a:lnSpc>
              <a:spcBef>
                <a:spcPts val="5"/>
              </a:spcBef>
            </a:pPr>
            <a:r>
              <a:rPr dirty="0" sz="2800" spc="40">
                <a:latin typeface="Palladio Uralic"/>
                <a:cs typeface="Palladio Uralic"/>
              </a:rPr>
              <a:t>-лімфатичні </a:t>
            </a:r>
            <a:r>
              <a:rPr dirty="0" sz="2800" spc="30">
                <a:latin typeface="Palladio Uralic"/>
                <a:cs typeface="Palladio Uralic"/>
              </a:rPr>
              <a:t>вузли </a:t>
            </a:r>
            <a:r>
              <a:rPr dirty="0" sz="2800">
                <a:latin typeface="Palladio Uralic"/>
                <a:cs typeface="Palladio Uralic"/>
              </a:rPr>
              <a:t>та</a:t>
            </a:r>
            <a:r>
              <a:rPr dirty="0" sz="2800" spc="-165">
                <a:latin typeface="Palladio Uralic"/>
                <a:cs typeface="Palladio Uralic"/>
              </a:rPr>
              <a:t> </a:t>
            </a:r>
            <a:r>
              <a:rPr dirty="0" sz="2800" spc="25">
                <a:latin typeface="Palladio Uralic"/>
                <a:cs typeface="Palladio Uralic"/>
              </a:rPr>
              <a:t>інші  </a:t>
            </a:r>
            <a:r>
              <a:rPr dirty="0" sz="2800" spc="45">
                <a:latin typeface="Palladio Uralic"/>
                <a:cs typeface="Palladio Uralic"/>
              </a:rPr>
              <a:t>накопичення </a:t>
            </a:r>
            <a:r>
              <a:rPr dirty="0" sz="2800" spc="-85">
                <a:latin typeface="Palladio Uralic"/>
                <a:cs typeface="Palladio Uralic"/>
              </a:rPr>
              <a:t>лімфоїдних  </a:t>
            </a:r>
            <a:r>
              <a:rPr dirty="0" sz="2800" spc="45">
                <a:latin typeface="Palladio Uralic"/>
                <a:cs typeface="Palladio Uralic"/>
              </a:rPr>
              <a:t>тканин.</a:t>
            </a:r>
            <a:endParaRPr sz="2800">
              <a:latin typeface="Palladio Uralic"/>
              <a:cs typeface="Palladio Ural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00884" y="1784603"/>
            <a:ext cx="3931920" cy="666750"/>
          </a:xfrm>
          <a:custGeom>
            <a:avLst/>
            <a:gdLst/>
            <a:ahLst/>
            <a:cxnLst/>
            <a:rect l="l" t="t" r="r" b="b"/>
            <a:pathLst>
              <a:path w="3931920" h="666750">
                <a:moveTo>
                  <a:pt x="3931412" y="645922"/>
                </a:moveTo>
                <a:lnTo>
                  <a:pt x="3866388" y="571119"/>
                </a:lnTo>
                <a:lnTo>
                  <a:pt x="3863975" y="568452"/>
                </a:lnTo>
                <a:lnTo>
                  <a:pt x="3860038" y="568198"/>
                </a:lnTo>
                <a:lnTo>
                  <a:pt x="3854704" y="572770"/>
                </a:lnTo>
                <a:lnTo>
                  <a:pt x="3854450" y="576834"/>
                </a:lnTo>
                <a:lnTo>
                  <a:pt x="3856736" y="579501"/>
                </a:lnTo>
                <a:lnTo>
                  <a:pt x="3899255" y="628370"/>
                </a:lnTo>
                <a:lnTo>
                  <a:pt x="2041144" y="127"/>
                </a:lnTo>
                <a:lnTo>
                  <a:pt x="2037816" y="9880"/>
                </a:lnTo>
                <a:lnTo>
                  <a:pt x="2035048" y="0"/>
                </a:lnTo>
                <a:lnTo>
                  <a:pt x="33007" y="558596"/>
                </a:lnTo>
                <a:lnTo>
                  <a:pt x="78105" y="512191"/>
                </a:lnTo>
                <a:lnTo>
                  <a:pt x="80518" y="509651"/>
                </a:lnTo>
                <a:lnTo>
                  <a:pt x="80518" y="505587"/>
                </a:lnTo>
                <a:lnTo>
                  <a:pt x="75438" y="500761"/>
                </a:lnTo>
                <a:lnTo>
                  <a:pt x="71501" y="500761"/>
                </a:lnTo>
                <a:lnTo>
                  <a:pt x="68961" y="503301"/>
                </a:lnTo>
                <a:lnTo>
                  <a:pt x="0" y="574421"/>
                </a:lnTo>
                <a:lnTo>
                  <a:pt x="99187" y="600456"/>
                </a:lnTo>
                <a:lnTo>
                  <a:pt x="102743" y="598424"/>
                </a:lnTo>
                <a:lnTo>
                  <a:pt x="104521" y="591566"/>
                </a:lnTo>
                <a:lnTo>
                  <a:pt x="102489" y="588137"/>
                </a:lnTo>
                <a:lnTo>
                  <a:pt x="60769" y="577215"/>
                </a:lnTo>
                <a:lnTo>
                  <a:pt x="36550" y="570877"/>
                </a:lnTo>
                <a:lnTo>
                  <a:pt x="2037905" y="12357"/>
                </a:lnTo>
                <a:lnTo>
                  <a:pt x="3895255" y="640334"/>
                </a:lnTo>
                <a:lnTo>
                  <a:pt x="3831844" y="653288"/>
                </a:lnTo>
                <a:lnTo>
                  <a:pt x="3828415" y="654050"/>
                </a:lnTo>
                <a:lnTo>
                  <a:pt x="3826129" y="657352"/>
                </a:lnTo>
                <a:lnTo>
                  <a:pt x="3826891" y="660781"/>
                </a:lnTo>
                <a:lnTo>
                  <a:pt x="3827526" y="664210"/>
                </a:lnTo>
                <a:lnTo>
                  <a:pt x="3830955" y="666496"/>
                </a:lnTo>
                <a:lnTo>
                  <a:pt x="3834384" y="665734"/>
                </a:lnTo>
                <a:lnTo>
                  <a:pt x="3922077" y="647827"/>
                </a:lnTo>
                <a:lnTo>
                  <a:pt x="3931412" y="645922"/>
                </a:lnTo>
                <a:close/>
              </a:path>
            </a:pathLst>
          </a:custGeom>
          <a:solidFill>
            <a:srgbClr val="1F5F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6615" y="4002023"/>
            <a:ext cx="3087624" cy="2667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28359" y="4501896"/>
            <a:ext cx="2121408" cy="21793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3103" y="0"/>
            <a:ext cx="7144511" cy="5754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4421" y="5551423"/>
            <a:ext cx="8656320" cy="12439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R="52069">
              <a:lnSpc>
                <a:spcPct val="100000"/>
              </a:lnSpc>
              <a:spcBef>
                <a:spcPts val="90"/>
              </a:spcBef>
            </a:pPr>
            <a:r>
              <a:rPr dirty="0" sz="2000" spc="-5" b="1">
                <a:latin typeface="Palladio Uralic"/>
                <a:cs typeface="Palladio Uralic"/>
              </a:rPr>
              <a:t>Схема </a:t>
            </a:r>
            <a:r>
              <a:rPr dirty="0" sz="2000" spc="-75" b="1">
                <a:latin typeface="Palladio Uralic"/>
                <a:cs typeface="Palladio Uralic"/>
              </a:rPr>
              <a:t>локалізації </a:t>
            </a:r>
            <a:r>
              <a:rPr dirty="0" sz="2000" spc="15" b="1">
                <a:latin typeface="Palladio Uralic"/>
                <a:cs typeface="Palladio Uralic"/>
              </a:rPr>
              <a:t>імунокомпетентних </a:t>
            </a:r>
            <a:r>
              <a:rPr dirty="0" sz="2000" spc="5" b="1">
                <a:latin typeface="Palladio Uralic"/>
                <a:cs typeface="Palladio Uralic"/>
              </a:rPr>
              <a:t>утворень</a:t>
            </a:r>
            <a:r>
              <a:rPr dirty="0" sz="2000" spc="165" b="1">
                <a:latin typeface="Palladio Uralic"/>
                <a:cs typeface="Palladio Uralic"/>
              </a:rPr>
              <a:t> </a:t>
            </a:r>
            <a:r>
              <a:rPr dirty="0" sz="2000" spc="10" b="1">
                <a:latin typeface="Palladio Uralic"/>
                <a:cs typeface="Palladio Uralic"/>
              </a:rPr>
              <a:t>теляти</a:t>
            </a:r>
            <a:r>
              <a:rPr dirty="0" sz="2000" spc="10">
                <a:latin typeface="Palladio Uralic"/>
                <a:cs typeface="Palladio Uralic"/>
              </a:rPr>
              <a:t>:</a:t>
            </a:r>
            <a:endParaRPr sz="2000">
              <a:latin typeface="Palladio Uralic"/>
              <a:cs typeface="Palladio Uralic"/>
            </a:endParaRPr>
          </a:p>
          <a:p>
            <a:pPr algn="ctr" marL="6350">
              <a:lnSpc>
                <a:spcPct val="100000"/>
              </a:lnSpc>
            </a:pPr>
            <a:r>
              <a:rPr dirty="0" sz="2000" spc="-5">
                <a:latin typeface="Palladio Uralic"/>
                <a:cs typeface="Palladio Uralic"/>
              </a:rPr>
              <a:t>1 – </a:t>
            </a:r>
            <a:r>
              <a:rPr dirty="0" sz="2000" spc="-10">
                <a:latin typeface="Palladio Uralic"/>
                <a:cs typeface="Palladio Uralic"/>
              </a:rPr>
              <a:t>кісткові </a:t>
            </a:r>
            <a:r>
              <a:rPr dirty="0" sz="2000" spc="15">
                <a:latin typeface="Palladio Uralic"/>
                <a:cs typeface="Palladio Uralic"/>
              </a:rPr>
              <a:t>органи; </a:t>
            </a:r>
            <a:r>
              <a:rPr dirty="0" sz="2000" spc="-5">
                <a:latin typeface="Palladio Uralic"/>
                <a:cs typeface="Palladio Uralic"/>
              </a:rPr>
              <a:t>2 – </a:t>
            </a:r>
            <a:r>
              <a:rPr dirty="0" sz="2000" spc="10">
                <a:latin typeface="Palladio Uralic"/>
                <a:cs typeface="Palladio Uralic"/>
              </a:rPr>
              <a:t>тимус; </a:t>
            </a:r>
            <a:r>
              <a:rPr dirty="0" sz="2000" spc="-5">
                <a:latin typeface="Palladio Uralic"/>
                <a:cs typeface="Palladio Uralic"/>
              </a:rPr>
              <a:t>3 – </a:t>
            </a:r>
            <a:r>
              <a:rPr dirty="0" sz="2000" spc="10">
                <a:latin typeface="Palladio Uralic"/>
                <a:cs typeface="Palladio Uralic"/>
              </a:rPr>
              <a:t>печінка; </a:t>
            </a:r>
            <a:r>
              <a:rPr dirty="0" sz="2000" spc="-5">
                <a:latin typeface="Palladio Uralic"/>
                <a:cs typeface="Palladio Uralic"/>
              </a:rPr>
              <a:t>4 –</a:t>
            </a:r>
            <a:r>
              <a:rPr dirty="0" sz="2000" spc="150">
                <a:latin typeface="Palladio Uralic"/>
                <a:cs typeface="Palladio Uralic"/>
              </a:rPr>
              <a:t> </a:t>
            </a:r>
            <a:r>
              <a:rPr dirty="0" sz="2000">
                <a:latin typeface="Palladio Uralic"/>
                <a:cs typeface="Palladio Uralic"/>
              </a:rPr>
              <a:t>селезінка;</a:t>
            </a:r>
            <a:endParaRPr sz="2000">
              <a:latin typeface="Palladio Uralic"/>
              <a:cs typeface="Palladio Uralic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000" spc="-5">
                <a:latin typeface="Palladio Uralic"/>
                <a:cs typeface="Palladio Uralic"/>
              </a:rPr>
              <a:t>5 – </a:t>
            </a:r>
            <a:r>
              <a:rPr dirty="0" sz="2000" spc="25">
                <a:latin typeface="Palladio Uralic"/>
                <a:cs typeface="Palladio Uralic"/>
              </a:rPr>
              <a:t>лімфатичні </a:t>
            </a:r>
            <a:r>
              <a:rPr dirty="0" sz="2000" spc="10">
                <a:latin typeface="Palladio Uralic"/>
                <a:cs typeface="Palladio Uralic"/>
              </a:rPr>
              <a:t>вузли; </a:t>
            </a:r>
            <a:r>
              <a:rPr dirty="0" sz="2000" spc="-5">
                <a:latin typeface="Palladio Uralic"/>
                <a:cs typeface="Palladio Uralic"/>
              </a:rPr>
              <a:t>6 – </a:t>
            </a:r>
            <a:r>
              <a:rPr dirty="0" sz="2000" spc="-80">
                <a:latin typeface="Palladio Uralic"/>
                <a:cs typeface="Palladio Uralic"/>
              </a:rPr>
              <a:t>лімфоїдні </a:t>
            </a:r>
            <a:r>
              <a:rPr dirty="0" sz="2000" spc="5">
                <a:latin typeface="Palladio Uralic"/>
                <a:cs typeface="Palladio Uralic"/>
              </a:rPr>
              <a:t>утворення, </a:t>
            </a:r>
            <a:r>
              <a:rPr dirty="0" sz="2000" spc="15">
                <a:latin typeface="Palladio Uralic"/>
                <a:cs typeface="Palladio Uralic"/>
              </a:rPr>
              <a:t>асоційовані </a:t>
            </a:r>
            <a:r>
              <a:rPr dirty="0" sz="2000" spc="-15">
                <a:latin typeface="Palladio Uralic"/>
                <a:cs typeface="Palladio Uralic"/>
              </a:rPr>
              <a:t>із</a:t>
            </a:r>
            <a:r>
              <a:rPr dirty="0" sz="2000" spc="280">
                <a:latin typeface="Palladio Uralic"/>
                <a:cs typeface="Palladio Uralic"/>
              </a:rPr>
              <a:t> </a:t>
            </a:r>
            <a:r>
              <a:rPr dirty="0" sz="2000" spc="15">
                <a:latin typeface="Palladio Uralic"/>
                <a:cs typeface="Palladio Uralic"/>
              </a:rPr>
              <a:t>слизовими</a:t>
            </a:r>
            <a:endParaRPr sz="2000">
              <a:latin typeface="Palladio Uralic"/>
              <a:cs typeface="Palladio Uralic"/>
            </a:endParaRPr>
          </a:p>
          <a:p>
            <a:pPr algn="ctr" marR="52069">
              <a:lnSpc>
                <a:spcPct val="100000"/>
              </a:lnSpc>
            </a:pPr>
            <a:r>
              <a:rPr dirty="0" sz="2000" spc="15">
                <a:latin typeface="Palladio Uralic"/>
                <a:cs typeface="Palladio Uralic"/>
              </a:rPr>
              <a:t>оболонками </a:t>
            </a:r>
            <a:r>
              <a:rPr dirty="0" sz="2000" spc="20">
                <a:latin typeface="Palladio Uralic"/>
                <a:cs typeface="Palladio Uralic"/>
              </a:rPr>
              <a:t>трубкоподібних</a:t>
            </a:r>
            <a:r>
              <a:rPr dirty="0" sz="2000" spc="95">
                <a:latin typeface="Palladio Uralic"/>
                <a:cs typeface="Palladio Uralic"/>
              </a:rPr>
              <a:t> </a:t>
            </a:r>
            <a:r>
              <a:rPr dirty="0" sz="2000" spc="10">
                <a:latin typeface="Palladio Uralic"/>
                <a:cs typeface="Palladio Uralic"/>
              </a:rPr>
              <a:t>органів.</a:t>
            </a:r>
            <a:endParaRPr sz="2000">
              <a:latin typeface="Palladio Uralic"/>
              <a:cs typeface="Palladio Ural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815" y="3840530"/>
            <a:ext cx="8921750" cy="2731135"/>
            <a:chOff x="51815" y="3840530"/>
            <a:chExt cx="8921750" cy="2731135"/>
          </a:xfrm>
        </p:grpSpPr>
        <p:sp>
          <p:nvSpPr>
            <p:cNvPr id="3" name="object 3"/>
            <p:cNvSpPr/>
            <p:nvPr/>
          </p:nvSpPr>
          <p:spPr>
            <a:xfrm>
              <a:off x="5285231" y="3928871"/>
              <a:ext cx="3688079" cy="264261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14884" y="3930395"/>
              <a:ext cx="5072380" cy="2063750"/>
            </a:xfrm>
            <a:custGeom>
              <a:avLst/>
              <a:gdLst/>
              <a:ahLst/>
              <a:cxnLst/>
              <a:rect l="l" t="t" r="r" b="b"/>
              <a:pathLst>
                <a:path w="5072380" h="2063750">
                  <a:moveTo>
                    <a:pt x="0" y="2063495"/>
                  </a:moveTo>
                  <a:lnTo>
                    <a:pt x="5071872" y="2063495"/>
                  </a:lnTo>
                  <a:lnTo>
                    <a:pt x="5071872" y="0"/>
                  </a:lnTo>
                  <a:lnTo>
                    <a:pt x="0" y="0"/>
                  </a:lnTo>
                  <a:lnTo>
                    <a:pt x="0" y="2063495"/>
                  </a:lnTo>
                  <a:close/>
                </a:path>
              </a:pathLst>
            </a:custGeom>
            <a:ln w="9144">
              <a:solidFill>
                <a:srgbClr val="FF33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1815" y="3840530"/>
              <a:ext cx="2503678" cy="89745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130551" y="3840530"/>
              <a:ext cx="665772" cy="89745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88493" y="1651203"/>
            <a:ext cx="8976995" cy="4261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6985">
              <a:lnSpc>
                <a:spcPct val="100200"/>
              </a:lnSpc>
              <a:spcBef>
                <a:spcPts val="100"/>
              </a:spcBef>
            </a:pPr>
            <a:r>
              <a:rPr dirty="0" sz="2800" spc="55" b="1">
                <a:solidFill>
                  <a:srgbClr val="FF0000"/>
                </a:solidFill>
                <a:latin typeface="Palladio Uralic"/>
                <a:cs typeface="Palladio Uralic"/>
              </a:rPr>
              <a:t>Антигени </a:t>
            </a:r>
            <a:r>
              <a:rPr dirty="0" sz="2800" spc="15" b="1">
                <a:latin typeface="Palladio Uralic"/>
                <a:cs typeface="Palladio Uralic"/>
              </a:rPr>
              <a:t>(anti-проти, </a:t>
            </a:r>
            <a:r>
              <a:rPr dirty="0" sz="2800" spc="-15" b="1">
                <a:latin typeface="Palladio Uralic"/>
                <a:cs typeface="Palladio Uralic"/>
              </a:rPr>
              <a:t>genos-рід) </a:t>
            </a:r>
            <a:r>
              <a:rPr dirty="0" sz="2800" spc="5" b="1">
                <a:latin typeface="Palladio Uralic"/>
                <a:cs typeface="Palladio Uralic"/>
              </a:rPr>
              <a:t>– </a:t>
            </a:r>
            <a:r>
              <a:rPr dirty="0" sz="2800" spc="65" b="1">
                <a:latin typeface="Palladio Uralic"/>
                <a:cs typeface="Palladio Uralic"/>
              </a:rPr>
              <a:t>це </a:t>
            </a:r>
            <a:r>
              <a:rPr dirty="0" sz="2800" spc="25" b="1">
                <a:latin typeface="Palladio Uralic"/>
                <a:cs typeface="Palladio Uralic"/>
              </a:rPr>
              <a:t>хімічні  </a:t>
            </a:r>
            <a:r>
              <a:rPr dirty="0" sz="2800" spc="55" b="1">
                <a:latin typeface="Palladio Uralic"/>
                <a:cs typeface="Palladio Uralic"/>
              </a:rPr>
              <a:t>речовини, </a:t>
            </a:r>
            <a:r>
              <a:rPr dirty="0" sz="2800" spc="60" b="1">
                <a:latin typeface="Palladio Uralic"/>
                <a:cs typeface="Palladio Uralic"/>
              </a:rPr>
              <a:t>розчинні </a:t>
            </a:r>
            <a:r>
              <a:rPr dirty="0" sz="2800" spc="-30" b="1">
                <a:latin typeface="Palladio Uralic"/>
                <a:cs typeface="Palladio Uralic"/>
              </a:rPr>
              <a:t>або </a:t>
            </a:r>
            <a:r>
              <a:rPr dirty="0" sz="2800" b="1">
                <a:latin typeface="Palladio Uralic"/>
                <a:cs typeface="Palladio Uralic"/>
              </a:rPr>
              <a:t>у </a:t>
            </a:r>
            <a:r>
              <a:rPr dirty="0" sz="2800" spc="-15" b="1">
                <a:latin typeface="Palladio Uralic"/>
                <a:cs typeface="Palladio Uralic"/>
              </a:rPr>
              <a:t>складі </a:t>
            </a:r>
            <a:r>
              <a:rPr dirty="0" sz="2800" spc="35" b="1">
                <a:latin typeface="Palladio Uralic"/>
                <a:cs typeface="Palladio Uralic"/>
              </a:rPr>
              <a:t>клітин, </a:t>
            </a:r>
            <a:r>
              <a:rPr dirty="0" sz="2800" spc="65" b="1">
                <a:latin typeface="Palladio Uralic"/>
                <a:cs typeface="Palladio Uralic"/>
              </a:rPr>
              <a:t>що </a:t>
            </a:r>
            <a:r>
              <a:rPr dirty="0" sz="2800" spc="15" b="1">
                <a:latin typeface="Palladio Uralic"/>
                <a:cs typeface="Palladio Uralic"/>
              </a:rPr>
              <a:t>мають  </a:t>
            </a:r>
            <a:r>
              <a:rPr dirty="0" sz="2800" spc="60" b="1">
                <a:latin typeface="Palladio Uralic"/>
                <a:cs typeface="Palladio Uralic"/>
              </a:rPr>
              <a:t>ознаки </a:t>
            </a:r>
            <a:r>
              <a:rPr dirty="0" sz="2800" spc="-95" b="1">
                <a:latin typeface="Palladio Uralic"/>
                <a:cs typeface="Palladio Uralic"/>
              </a:rPr>
              <a:t>генетичної </a:t>
            </a:r>
            <a:r>
              <a:rPr dirty="0" sz="2800" spc="-10" b="1">
                <a:latin typeface="Palladio Uralic"/>
                <a:cs typeface="Palladio Uralic"/>
              </a:rPr>
              <a:t>чужерідності, </a:t>
            </a:r>
            <a:r>
              <a:rPr dirty="0" sz="2800" spc="10" b="1">
                <a:latin typeface="Palladio Uralic"/>
                <a:cs typeface="Palladio Uralic"/>
              </a:rPr>
              <a:t>здатні</a:t>
            </a:r>
            <a:r>
              <a:rPr dirty="0" sz="2800" spc="-185" b="1">
                <a:latin typeface="Palladio Uralic"/>
                <a:cs typeface="Palladio Uralic"/>
              </a:rPr>
              <a:t> </a:t>
            </a:r>
            <a:r>
              <a:rPr dirty="0" sz="2800" spc="50" b="1">
                <a:latin typeface="Palladio Uralic"/>
                <a:cs typeface="Palladio Uralic"/>
              </a:rPr>
              <a:t>викликати  </a:t>
            </a:r>
            <a:r>
              <a:rPr dirty="0" sz="2800" spc="45" b="1">
                <a:latin typeface="Palladio Uralic"/>
                <a:cs typeface="Palladio Uralic"/>
              </a:rPr>
              <a:t>імунну </a:t>
            </a:r>
            <a:r>
              <a:rPr dirty="0" sz="2800" b="1">
                <a:latin typeface="Palladio Uralic"/>
                <a:cs typeface="Palladio Uralic"/>
              </a:rPr>
              <a:t>відповідь і </a:t>
            </a:r>
            <a:r>
              <a:rPr dirty="0" sz="2800" spc="45" b="1">
                <a:latin typeface="Palladio Uralic"/>
                <a:cs typeface="Palladio Uralic"/>
              </a:rPr>
              <a:t>призводити </a:t>
            </a:r>
            <a:r>
              <a:rPr dirty="0" sz="2800" spc="-60" b="1">
                <a:latin typeface="Palladio Uralic"/>
                <a:cs typeface="Palladio Uralic"/>
              </a:rPr>
              <a:t>до </a:t>
            </a:r>
            <a:r>
              <a:rPr dirty="0" sz="2800" spc="70" b="1">
                <a:latin typeface="Palladio Uralic"/>
                <a:cs typeface="Palladio Uralic"/>
              </a:rPr>
              <a:t>зміни </a:t>
            </a:r>
            <a:r>
              <a:rPr dirty="0" sz="2800" spc="-150" b="1">
                <a:latin typeface="Palladio Uralic"/>
                <a:cs typeface="Palladio Uralic"/>
              </a:rPr>
              <a:t>імунної  </a:t>
            </a:r>
            <a:r>
              <a:rPr dirty="0" sz="2800" spc="20" b="1">
                <a:latin typeface="Palladio Uralic"/>
                <a:cs typeface="Palladio Uralic"/>
              </a:rPr>
              <a:t>реактивності</a:t>
            </a:r>
            <a:r>
              <a:rPr dirty="0" sz="2800" spc="-35" b="1">
                <a:latin typeface="Palladio Uralic"/>
                <a:cs typeface="Palladio Uralic"/>
              </a:rPr>
              <a:t> </a:t>
            </a:r>
            <a:r>
              <a:rPr dirty="0" sz="2800" spc="10" b="1">
                <a:latin typeface="Palladio Uralic"/>
                <a:cs typeface="Palladio Uralic"/>
              </a:rPr>
              <a:t>макроорганізму.</a:t>
            </a:r>
            <a:endParaRPr sz="2800">
              <a:latin typeface="Palladio Uralic"/>
              <a:cs typeface="Palladio Uralic"/>
            </a:endParaRPr>
          </a:p>
          <a:p>
            <a:pPr marL="217170" marR="4594860">
              <a:lnSpc>
                <a:spcPct val="100000"/>
              </a:lnSpc>
              <a:spcBef>
                <a:spcPts val="1150"/>
              </a:spcBef>
            </a:pPr>
            <a:r>
              <a:rPr dirty="0" sz="3200" spc="50" b="1">
                <a:solidFill>
                  <a:srgbClr val="FF0000"/>
                </a:solidFill>
                <a:latin typeface="Palladio Uralic"/>
                <a:cs typeface="Palladio Uralic"/>
              </a:rPr>
              <a:t>Антигени </a:t>
            </a:r>
            <a:r>
              <a:rPr dirty="0" sz="3200" spc="-5" b="1">
                <a:latin typeface="Palladio Uralic"/>
                <a:cs typeface="Palladio Uralic"/>
              </a:rPr>
              <a:t>- </a:t>
            </a:r>
            <a:r>
              <a:rPr dirty="0" sz="3200" spc="-195" b="1">
                <a:latin typeface="Palladio Uralic"/>
                <a:cs typeface="Palladio Uralic"/>
              </a:rPr>
              <a:t>бактерії,  </a:t>
            </a:r>
            <a:r>
              <a:rPr dirty="0" sz="3200" spc="20" b="1">
                <a:latin typeface="Palladio Uralic"/>
                <a:cs typeface="Palladio Uralic"/>
              </a:rPr>
              <a:t>віруси, </a:t>
            </a:r>
            <a:r>
              <a:rPr dirty="0" sz="3200" spc="15" b="1">
                <a:latin typeface="Palladio Uralic"/>
                <a:cs typeface="Palladio Uralic"/>
              </a:rPr>
              <a:t>гриби,</a:t>
            </a:r>
            <a:r>
              <a:rPr dirty="0" sz="3200" spc="-25" b="1">
                <a:latin typeface="Palladio Uralic"/>
                <a:cs typeface="Palladio Uralic"/>
              </a:rPr>
              <a:t> </a:t>
            </a:r>
            <a:r>
              <a:rPr dirty="0" sz="3200" spc="30" b="1">
                <a:latin typeface="Palladio Uralic"/>
                <a:cs typeface="Palladio Uralic"/>
              </a:rPr>
              <a:t>власні</a:t>
            </a:r>
            <a:endParaRPr sz="3200">
              <a:latin typeface="Palladio Uralic"/>
              <a:cs typeface="Palladio Uralic"/>
            </a:endParaRPr>
          </a:p>
          <a:p>
            <a:pPr marL="217170" marR="3932554">
              <a:lnSpc>
                <a:spcPct val="100000"/>
              </a:lnSpc>
              <a:spcBef>
                <a:spcPts val="5"/>
              </a:spcBef>
            </a:pPr>
            <a:r>
              <a:rPr dirty="0" sz="3200" spc="45" b="1">
                <a:latin typeface="Palladio Uralic"/>
                <a:cs typeface="Palladio Uralic"/>
              </a:rPr>
              <a:t>клітини: </a:t>
            </a:r>
            <a:r>
              <a:rPr dirty="0" sz="3200" spc="5" b="1">
                <a:latin typeface="Palladio Uralic"/>
                <a:cs typeface="Palladio Uralic"/>
              </a:rPr>
              <a:t>ракові </a:t>
            </a:r>
            <a:r>
              <a:rPr dirty="0" sz="3200" spc="-35" b="1">
                <a:latin typeface="Palladio Uralic"/>
                <a:cs typeface="Palladio Uralic"/>
              </a:rPr>
              <a:t>та </a:t>
            </a:r>
            <a:r>
              <a:rPr dirty="0" sz="3200" spc="-15" b="1">
                <a:latin typeface="Palladio Uralic"/>
                <a:cs typeface="Palladio Uralic"/>
              </a:rPr>
              <a:t>старі,  </a:t>
            </a:r>
            <a:r>
              <a:rPr dirty="0" sz="3200" spc="30" b="1">
                <a:latin typeface="Palladio Uralic"/>
                <a:cs typeface="Palladio Uralic"/>
              </a:rPr>
              <a:t>трансплантанти.</a:t>
            </a:r>
            <a:endParaRPr sz="3200">
              <a:latin typeface="Palladio Uralic"/>
              <a:cs typeface="Palladio Uralic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324736" y="356692"/>
            <a:ext cx="6667500" cy="63690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0"/>
              <a:t>4. </a:t>
            </a:r>
            <a:r>
              <a:rPr dirty="0" sz="4000" spc="20"/>
              <a:t>Реакція</a:t>
            </a:r>
            <a:r>
              <a:rPr dirty="0" sz="4000" spc="-150"/>
              <a:t> </a:t>
            </a:r>
            <a:r>
              <a:rPr dirty="0" sz="4000" spc="50"/>
              <a:t>антиген-антитіло</a:t>
            </a:r>
            <a:endParaRPr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2232" y="204292"/>
            <a:ext cx="3404235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40"/>
              <a:t>План</a:t>
            </a:r>
            <a:r>
              <a:rPr dirty="0" sz="4800" spc="-50"/>
              <a:t> </a:t>
            </a:r>
            <a:r>
              <a:rPr dirty="0" sz="4800" spc="-345"/>
              <a:t>лекції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536244" y="1606372"/>
            <a:ext cx="7580630" cy="4806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27685" marR="300355" indent="-51562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60">
                <a:latin typeface="Palladio Uralic"/>
                <a:cs typeface="Palladio Uralic"/>
              </a:rPr>
              <a:t>Причини </a:t>
            </a:r>
            <a:r>
              <a:rPr dirty="0" sz="3200" spc="55">
                <a:latin typeface="Palladio Uralic"/>
                <a:cs typeface="Palladio Uralic"/>
              </a:rPr>
              <a:t>формування </a:t>
            </a:r>
            <a:r>
              <a:rPr dirty="0" sz="3200" spc="35">
                <a:latin typeface="Palladio Uralic"/>
                <a:cs typeface="Palladio Uralic"/>
              </a:rPr>
              <a:t>аномалій</a:t>
            </a:r>
            <a:r>
              <a:rPr dirty="0" sz="3200" spc="-130">
                <a:latin typeface="Palladio Uralic"/>
                <a:cs typeface="Palladio Uralic"/>
              </a:rPr>
              <a:t> </a:t>
            </a:r>
            <a:r>
              <a:rPr dirty="0" sz="3200" spc="-5">
                <a:latin typeface="Palladio Uralic"/>
                <a:cs typeface="Palladio Uralic"/>
              </a:rPr>
              <a:t>та  </a:t>
            </a:r>
            <a:r>
              <a:rPr dirty="0" sz="3200" spc="25">
                <a:latin typeface="Palladio Uralic"/>
                <a:cs typeface="Palladio Uralic"/>
              </a:rPr>
              <a:t>хвороб </a:t>
            </a:r>
            <a:r>
              <a:rPr dirty="0" sz="3200" spc="5">
                <a:latin typeface="Palladio Uralic"/>
                <a:cs typeface="Palladio Uralic"/>
              </a:rPr>
              <a:t>с.-г.</a:t>
            </a:r>
            <a:r>
              <a:rPr dirty="0" sz="3200" spc="-20">
                <a:latin typeface="Palladio Uralic"/>
                <a:cs typeface="Palladio Uralic"/>
              </a:rPr>
              <a:t> </a:t>
            </a:r>
            <a:r>
              <a:rPr dirty="0" sz="3200" spc="35">
                <a:latin typeface="Palladio Uralic"/>
                <a:cs typeface="Palladio Uralic"/>
              </a:rPr>
              <a:t>тварин;</a:t>
            </a:r>
            <a:endParaRPr sz="3200">
              <a:latin typeface="Palladio Uralic"/>
              <a:cs typeface="Palladio Uralic"/>
            </a:endParaRPr>
          </a:p>
          <a:p>
            <a:pPr marL="527685" marR="947419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-10">
                <a:latin typeface="Palladio Uralic"/>
                <a:cs typeface="Palladio Uralic"/>
              </a:rPr>
              <a:t>Поняття </a:t>
            </a:r>
            <a:r>
              <a:rPr dirty="0" sz="3200" spc="25">
                <a:latin typeface="Palladio Uralic"/>
                <a:cs typeface="Palladio Uralic"/>
              </a:rPr>
              <a:t>про </a:t>
            </a:r>
            <a:r>
              <a:rPr dirty="0" sz="3200" spc="10">
                <a:latin typeface="Palladio Uralic"/>
                <a:cs typeface="Palladio Uralic"/>
              </a:rPr>
              <a:t>імунітет </a:t>
            </a:r>
            <a:r>
              <a:rPr dirty="0" sz="3200" spc="-5">
                <a:latin typeface="Palladio Uralic"/>
                <a:cs typeface="Palladio Uralic"/>
              </a:rPr>
              <a:t>та </a:t>
            </a:r>
            <a:r>
              <a:rPr dirty="0" sz="3200" spc="50">
                <a:latin typeface="Palladio Uralic"/>
                <a:cs typeface="Palladio Uralic"/>
              </a:rPr>
              <a:t>імунну  </a:t>
            </a:r>
            <a:r>
              <a:rPr dirty="0" sz="3200" spc="15">
                <a:latin typeface="Palladio Uralic"/>
                <a:cs typeface="Palladio Uralic"/>
              </a:rPr>
              <a:t>систему</a:t>
            </a:r>
            <a:r>
              <a:rPr dirty="0" sz="3200" spc="20">
                <a:latin typeface="Palladio Uralic"/>
                <a:cs typeface="Palladio Uralic"/>
              </a:rPr>
              <a:t> організму;</a:t>
            </a:r>
            <a:endParaRPr sz="3200">
              <a:latin typeface="Palladio Uralic"/>
              <a:cs typeface="Palladio Uralic"/>
            </a:endParaRPr>
          </a:p>
          <a:p>
            <a:pPr marL="527685" marR="74739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45">
                <a:latin typeface="Palladio Uralic"/>
                <a:cs typeface="Palladio Uralic"/>
              </a:rPr>
              <a:t>Клітинна </a:t>
            </a:r>
            <a:r>
              <a:rPr dirty="0" sz="3200" spc="-5">
                <a:latin typeface="Palladio Uralic"/>
                <a:cs typeface="Palladio Uralic"/>
              </a:rPr>
              <a:t>та </a:t>
            </a:r>
            <a:r>
              <a:rPr dirty="0" sz="3200" spc="30">
                <a:latin typeface="Palladio Uralic"/>
                <a:cs typeface="Palladio Uralic"/>
              </a:rPr>
              <a:t>гуморальна</a:t>
            </a:r>
            <a:r>
              <a:rPr dirty="0" sz="3200" spc="-50">
                <a:latin typeface="Palladio Uralic"/>
                <a:cs typeface="Palladio Uralic"/>
              </a:rPr>
              <a:t> </a:t>
            </a:r>
            <a:r>
              <a:rPr dirty="0" sz="3200" spc="25">
                <a:latin typeface="Palladio Uralic"/>
                <a:cs typeface="Palladio Uralic"/>
              </a:rPr>
              <a:t>системи  </a:t>
            </a:r>
            <a:r>
              <a:rPr dirty="0" sz="3200" spc="10">
                <a:latin typeface="Palladio Uralic"/>
                <a:cs typeface="Palladio Uralic"/>
              </a:rPr>
              <a:t>імунітету;</a:t>
            </a:r>
            <a:endParaRPr sz="3200">
              <a:latin typeface="Palladio Uralic"/>
              <a:cs typeface="Palladio Uralic"/>
            </a:endParaRPr>
          </a:p>
          <a:p>
            <a:pPr marL="527685" indent="-515620">
              <a:lnSpc>
                <a:spcPct val="100000"/>
              </a:lnSpc>
              <a:spcBef>
                <a:spcPts val="7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10">
                <a:latin typeface="Palladio Uralic"/>
                <a:cs typeface="Palladio Uralic"/>
              </a:rPr>
              <a:t>Реакція</a:t>
            </a:r>
            <a:r>
              <a:rPr dirty="0" sz="3200" spc="30">
                <a:latin typeface="Palladio Uralic"/>
                <a:cs typeface="Palladio Uralic"/>
              </a:rPr>
              <a:t> антиген-антитіло;</a:t>
            </a:r>
            <a:endParaRPr sz="3200">
              <a:latin typeface="Palladio Uralic"/>
              <a:cs typeface="Palladio Uralic"/>
            </a:endParaRPr>
          </a:p>
          <a:p>
            <a:pPr marL="527685" marR="5080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200" spc="25">
                <a:latin typeface="Palladio Uralic"/>
                <a:cs typeface="Palladio Uralic"/>
              </a:rPr>
              <a:t>Природні </a:t>
            </a:r>
            <a:r>
              <a:rPr dirty="0" sz="3200" spc="-5">
                <a:latin typeface="Palladio Uralic"/>
                <a:cs typeface="Palladio Uralic"/>
              </a:rPr>
              <a:t>та </a:t>
            </a:r>
            <a:r>
              <a:rPr dirty="0" sz="3200" spc="50">
                <a:latin typeface="Palladio Uralic"/>
                <a:cs typeface="Palladio Uralic"/>
              </a:rPr>
              <a:t>набуті </a:t>
            </a:r>
            <a:r>
              <a:rPr dirty="0" sz="3200" spc="45">
                <a:latin typeface="Palladio Uralic"/>
                <a:cs typeface="Palladio Uralic"/>
              </a:rPr>
              <a:t>дефекти</a:t>
            </a:r>
            <a:r>
              <a:rPr dirty="0" sz="3200" spc="-85">
                <a:latin typeface="Palladio Uralic"/>
                <a:cs typeface="Palladio Uralic"/>
              </a:rPr>
              <a:t> </a:t>
            </a:r>
            <a:r>
              <a:rPr dirty="0" sz="3200" spc="-165">
                <a:latin typeface="Palladio Uralic"/>
                <a:cs typeface="Palladio Uralic"/>
              </a:rPr>
              <a:t>імунної  </a:t>
            </a:r>
            <a:r>
              <a:rPr dirty="0" sz="3200" spc="20">
                <a:latin typeface="Palladio Uralic"/>
                <a:cs typeface="Palladio Uralic"/>
              </a:rPr>
              <a:t>системи.</a:t>
            </a:r>
            <a:endParaRPr sz="3200">
              <a:latin typeface="Palladio Uralic"/>
              <a:cs typeface="Palladio Ural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9583" y="321944"/>
            <a:ext cx="4627245" cy="6362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000" b="1">
                <a:solidFill>
                  <a:srgbClr val="000000"/>
                </a:solidFill>
                <a:latin typeface="Times New Roman"/>
                <a:cs typeface="Times New Roman"/>
              </a:rPr>
              <a:t>Основна</a:t>
            </a:r>
            <a:r>
              <a:rPr dirty="0" sz="4000" spc="-6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000" b="1">
                <a:solidFill>
                  <a:srgbClr val="000000"/>
                </a:solidFill>
                <a:latin typeface="Times New Roman"/>
                <a:cs typeface="Times New Roman"/>
              </a:rPr>
              <a:t>література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011758"/>
            <a:ext cx="8933815" cy="5514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90830" indent="35369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748030" algn="l"/>
                <a:tab pos="3006725" algn="l"/>
              </a:tabLst>
            </a:pPr>
            <a:r>
              <a:rPr dirty="0" sz="3000" spc="-5">
                <a:latin typeface="Times New Roman"/>
                <a:cs typeface="Times New Roman"/>
              </a:rPr>
              <a:t>Основи генетики та </a:t>
            </a:r>
            <a:r>
              <a:rPr dirty="0" sz="3000" spc="-10">
                <a:latin typeface="Times New Roman"/>
                <a:cs typeface="Times New Roman"/>
              </a:rPr>
              <a:t>селекції </a:t>
            </a:r>
            <a:r>
              <a:rPr dirty="0" sz="3000" spc="-5">
                <a:latin typeface="Times New Roman"/>
                <a:cs typeface="Times New Roman"/>
              </a:rPr>
              <a:t>сільськогосподар-  ських тварин: </a:t>
            </a:r>
            <a:r>
              <a:rPr dirty="0" sz="3000" spc="-10">
                <a:latin typeface="Times New Roman"/>
                <a:cs typeface="Times New Roman"/>
              </a:rPr>
              <a:t>навчальний </a:t>
            </a:r>
            <a:r>
              <a:rPr dirty="0" sz="3000">
                <a:latin typeface="Times New Roman"/>
                <a:cs typeface="Times New Roman"/>
              </a:rPr>
              <a:t>посібник / </a:t>
            </a:r>
            <a:r>
              <a:rPr dirty="0" sz="3000" spc="-5">
                <a:latin typeface="Times New Roman"/>
                <a:cs typeface="Times New Roman"/>
              </a:rPr>
              <a:t>Л.М. Хмельни-  </a:t>
            </a:r>
            <a:r>
              <a:rPr dirty="0" sz="3000">
                <a:latin typeface="Times New Roman"/>
                <a:cs typeface="Times New Roman"/>
              </a:rPr>
              <a:t>чий,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І.О.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Супрун.	</a:t>
            </a:r>
            <a:r>
              <a:rPr dirty="0" sz="3000">
                <a:latin typeface="Times New Roman"/>
                <a:cs typeface="Times New Roman"/>
              </a:rPr>
              <a:t>– </a:t>
            </a:r>
            <a:r>
              <a:rPr dirty="0" sz="3000" spc="-5">
                <a:latin typeface="Times New Roman"/>
                <a:cs typeface="Times New Roman"/>
              </a:rPr>
              <a:t>К.: Аграрна освіта, </a:t>
            </a:r>
            <a:r>
              <a:rPr dirty="0" sz="3000">
                <a:latin typeface="Times New Roman"/>
                <a:cs typeface="Times New Roman"/>
              </a:rPr>
              <a:t>2011. – 497</a:t>
            </a:r>
            <a:r>
              <a:rPr dirty="0" sz="3000" spc="-6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с.</a:t>
            </a:r>
            <a:endParaRPr sz="3000">
              <a:latin typeface="Times New Roman"/>
              <a:cs typeface="Times New Roman"/>
            </a:endParaRPr>
          </a:p>
          <a:p>
            <a:pPr algn="just" marL="12700" marR="29845" indent="35369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748030" algn="l"/>
              </a:tabLst>
            </a:pPr>
            <a:r>
              <a:rPr dirty="0" sz="3000" spc="-5">
                <a:latin typeface="Times New Roman"/>
                <a:cs typeface="Times New Roman"/>
              </a:rPr>
              <a:t>Кандиба </a:t>
            </a:r>
            <a:r>
              <a:rPr dirty="0" sz="3000" spc="-10">
                <a:latin typeface="Times New Roman"/>
                <a:cs typeface="Times New Roman"/>
              </a:rPr>
              <a:t>Н.М. </a:t>
            </a:r>
            <a:r>
              <a:rPr dirty="0" sz="3000" spc="-5">
                <a:latin typeface="Times New Roman"/>
                <a:cs typeface="Times New Roman"/>
              </a:rPr>
              <a:t>Генетика: </a:t>
            </a:r>
            <a:r>
              <a:rPr dirty="0" sz="3000">
                <a:latin typeface="Times New Roman"/>
                <a:cs typeface="Times New Roman"/>
              </a:rPr>
              <a:t>курс </a:t>
            </a:r>
            <a:r>
              <a:rPr dirty="0" sz="3000" spc="-5">
                <a:latin typeface="Times New Roman"/>
                <a:cs typeface="Times New Roman"/>
              </a:rPr>
              <a:t>лекцій: навч. </a:t>
            </a:r>
            <a:r>
              <a:rPr dirty="0" sz="3000">
                <a:latin typeface="Times New Roman"/>
                <a:cs typeface="Times New Roman"/>
              </a:rPr>
              <a:t>посіб.  </a:t>
            </a:r>
            <a:r>
              <a:rPr dirty="0" sz="3000" spc="-5">
                <a:latin typeface="Times New Roman"/>
                <a:cs typeface="Times New Roman"/>
              </a:rPr>
              <a:t>для </a:t>
            </a:r>
            <a:r>
              <a:rPr dirty="0" sz="3000" spc="-10">
                <a:latin typeface="Times New Roman"/>
                <a:cs typeface="Times New Roman"/>
              </a:rPr>
              <a:t>вузів </a:t>
            </a:r>
            <a:r>
              <a:rPr dirty="0" sz="3000">
                <a:latin typeface="Times New Roman"/>
                <a:cs typeface="Times New Roman"/>
              </a:rPr>
              <a:t>/ </a:t>
            </a:r>
            <a:r>
              <a:rPr dirty="0" sz="3000" spc="-10">
                <a:latin typeface="Times New Roman"/>
                <a:cs typeface="Times New Roman"/>
              </a:rPr>
              <a:t>Н.М. </a:t>
            </a:r>
            <a:r>
              <a:rPr dirty="0" sz="3000" spc="-5">
                <a:latin typeface="Times New Roman"/>
                <a:cs typeface="Times New Roman"/>
              </a:rPr>
              <a:t>Кандиба. </a:t>
            </a:r>
            <a:r>
              <a:rPr dirty="0" sz="3000">
                <a:latin typeface="Times New Roman"/>
                <a:cs typeface="Times New Roman"/>
              </a:rPr>
              <a:t>– </a:t>
            </a:r>
            <a:r>
              <a:rPr dirty="0" sz="3000" spc="-5">
                <a:latin typeface="Times New Roman"/>
                <a:cs typeface="Times New Roman"/>
              </a:rPr>
              <a:t>Суми: </a:t>
            </a:r>
            <a:r>
              <a:rPr dirty="0" sz="3000">
                <a:latin typeface="Times New Roman"/>
                <a:cs typeface="Times New Roman"/>
              </a:rPr>
              <a:t>Унів. </a:t>
            </a:r>
            <a:r>
              <a:rPr dirty="0" sz="3000" spc="-5">
                <a:latin typeface="Times New Roman"/>
                <a:cs typeface="Times New Roman"/>
              </a:rPr>
              <a:t>Книга, </a:t>
            </a:r>
            <a:r>
              <a:rPr dirty="0" sz="3000" spc="5">
                <a:latin typeface="Times New Roman"/>
                <a:cs typeface="Times New Roman"/>
              </a:rPr>
              <a:t>2013. </a:t>
            </a:r>
            <a:r>
              <a:rPr dirty="0" sz="3000">
                <a:latin typeface="Times New Roman"/>
                <a:cs typeface="Times New Roman"/>
              </a:rPr>
              <a:t>–  397</a:t>
            </a:r>
            <a:r>
              <a:rPr dirty="0" sz="3000" spc="-30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с.</a:t>
            </a:r>
            <a:endParaRPr sz="3000">
              <a:latin typeface="Times New Roman"/>
              <a:cs typeface="Times New Roman"/>
            </a:endParaRPr>
          </a:p>
          <a:p>
            <a:pPr marL="12700" marR="5080" indent="35369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748030" algn="l"/>
              </a:tabLst>
            </a:pPr>
            <a:r>
              <a:rPr dirty="0" sz="3000" spc="-10">
                <a:latin typeface="Times New Roman"/>
                <a:cs typeface="Times New Roman"/>
              </a:rPr>
              <a:t>Хмельничий </a:t>
            </a:r>
            <a:r>
              <a:rPr dirty="0" sz="3000" spc="-5">
                <a:latin typeface="Times New Roman"/>
                <a:cs typeface="Times New Roman"/>
              </a:rPr>
              <a:t>Л.М., Супрун І.О., </a:t>
            </a:r>
            <a:r>
              <a:rPr dirty="0" sz="3000" spc="-10">
                <a:latin typeface="Times New Roman"/>
                <a:cs typeface="Times New Roman"/>
              </a:rPr>
              <a:t>Салогуб </a:t>
            </a:r>
            <a:r>
              <a:rPr dirty="0" sz="3000" spc="-5">
                <a:latin typeface="Times New Roman"/>
                <a:cs typeface="Times New Roman"/>
              </a:rPr>
              <a:t>А.М.  Основи генетики тварин </a:t>
            </a:r>
            <a:r>
              <a:rPr dirty="0" sz="3000">
                <a:latin typeface="Times New Roman"/>
                <a:cs typeface="Times New Roman"/>
              </a:rPr>
              <a:t>з біометрією. </a:t>
            </a:r>
            <a:r>
              <a:rPr dirty="0" sz="3000" spc="-5">
                <a:latin typeface="Times New Roman"/>
                <a:cs typeface="Times New Roman"/>
              </a:rPr>
              <a:t>Навчальний  посібник. </a:t>
            </a:r>
            <a:r>
              <a:rPr dirty="0" sz="3000">
                <a:latin typeface="Times New Roman"/>
                <a:cs typeface="Times New Roman"/>
              </a:rPr>
              <a:t>– </a:t>
            </a:r>
            <a:r>
              <a:rPr dirty="0" sz="3000" spc="-5">
                <a:latin typeface="Times New Roman"/>
                <a:cs typeface="Times New Roman"/>
              </a:rPr>
              <a:t>Суми: </a:t>
            </a:r>
            <a:r>
              <a:rPr dirty="0" sz="3000">
                <a:latin typeface="Times New Roman"/>
                <a:cs typeface="Times New Roman"/>
              </a:rPr>
              <a:t>Видавництво: </a:t>
            </a:r>
            <a:r>
              <a:rPr dirty="0" sz="3000" spc="-5">
                <a:latin typeface="Times New Roman"/>
                <a:cs typeface="Times New Roman"/>
              </a:rPr>
              <a:t>ПП Вінниченко М.Д.,  ФОП Дьоменко </a:t>
            </a:r>
            <a:r>
              <a:rPr dirty="0" sz="3000" spc="-10">
                <a:latin typeface="Times New Roman"/>
                <a:cs typeface="Times New Roman"/>
              </a:rPr>
              <a:t>В.В., </a:t>
            </a:r>
            <a:r>
              <a:rPr dirty="0" sz="3000" spc="5">
                <a:latin typeface="Times New Roman"/>
                <a:cs typeface="Times New Roman"/>
              </a:rPr>
              <a:t>2011. </a:t>
            </a:r>
            <a:r>
              <a:rPr dirty="0" sz="3000">
                <a:latin typeface="Times New Roman"/>
                <a:cs typeface="Times New Roman"/>
              </a:rPr>
              <a:t>– 344</a:t>
            </a:r>
            <a:r>
              <a:rPr dirty="0" sz="3000" spc="-4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с.</a:t>
            </a:r>
            <a:endParaRPr sz="3000">
              <a:latin typeface="Times New Roman"/>
              <a:cs typeface="Times New Roman"/>
            </a:endParaRPr>
          </a:p>
          <a:p>
            <a:pPr marL="12700" marR="59055" indent="35369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748030" algn="l"/>
              </a:tabLst>
            </a:pPr>
            <a:r>
              <a:rPr dirty="0" sz="3000" spc="-5">
                <a:latin typeface="Times New Roman"/>
                <a:cs typeface="Times New Roman"/>
              </a:rPr>
              <a:t>Генетика с.-г. тварин </a:t>
            </a:r>
            <a:r>
              <a:rPr dirty="0" sz="3000">
                <a:latin typeface="Times New Roman"/>
                <a:cs typeface="Times New Roman"/>
              </a:rPr>
              <a:t>/ </a:t>
            </a:r>
            <a:r>
              <a:rPr dirty="0" sz="3000" spc="-10">
                <a:latin typeface="Times New Roman"/>
                <a:cs typeface="Times New Roman"/>
              </a:rPr>
              <a:t>В.С. </a:t>
            </a:r>
            <a:r>
              <a:rPr dirty="0" sz="3000" spc="-5">
                <a:latin typeface="Times New Roman"/>
                <a:cs typeface="Times New Roman"/>
              </a:rPr>
              <a:t>Коновалов, В.П.Кова-  ленко, М.М. Недвига </a:t>
            </a:r>
            <a:r>
              <a:rPr dirty="0" sz="3000">
                <a:latin typeface="Times New Roman"/>
                <a:cs typeface="Times New Roman"/>
              </a:rPr>
              <a:t>та ін. – </a:t>
            </a:r>
            <a:r>
              <a:rPr dirty="0" sz="3000" spc="-5">
                <a:latin typeface="Times New Roman"/>
                <a:cs typeface="Times New Roman"/>
              </a:rPr>
              <a:t>К.: Урожай, </a:t>
            </a:r>
            <a:r>
              <a:rPr dirty="0" sz="3000">
                <a:latin typeface="Times New Roman"/>
                <a:cs typeface="Times New Roman"/>
              </a:rPr>
              <a:t>1996 – 432</a:t>
            </a:r>
            <a:r>
              <a:rPr dirty="0" sz="3000" spc="-4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с.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632" y="373202"/>
            <a:ext cx="5077460" cy="63690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0" b="1">
                <a:solidFill>
                  <a:srgbClr val="000000"/>
                </a:solidFill>
                <a:latin typeface="Times New Roman"/>
                <a:cs typeface="Times New Roman"/>
              </a:rPr>
              <a:t>Додаткова</a:t>
            </a:r>
            <a:r>
              <a:rPr dirty="0" sz="4000" spc="-8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000" b="1">
                <a:solidFill>
                  <a:srgbClr val="000000"/>
                </a:solidFill>
                <a:latin typeface="Times New Roman"/>
                <a:cs typeface="Times New Roman"/>
              </a:rPr>
              <a:t>література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90" y="1164158"/>
            <a:ext cx="8282305" cy="88074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457200">
              <a:lnSpc>
                <a:spcPct val="100000"/>
              </a:lnSpc>
              <a:spcBef>
                <a:spcPts val="110"/>
              </a:spcBef>
              <a:tabLst>
                <a:tab pos="1097915" algn="l"/>
                <a:tab pos="1442720" algn="l"/>
                <a:tab pos="1737995" algn="l"/>
                <a:tab pos="2771775" algn="l"/>
                <a:tab pos="3250565" algn="l"/>
                <a:tab pos="3930650" algn="l"/>
                <a:tab pos="4561205" algn="l"/>
                <a:tab pos="5528310" algn="l"/>
                <a:tab pos="6680834" algn="l"/>
                <a:tab pos="6769100" algn="l"/>
                <a:tab pos="7150100" algn="l"/>
                <a:tab pos="8168640" algn="l"/>
              </a:tabLst>
            </a:pPr>
            <a:r>
              <a:rPr dirty="0" sz="2800" spc="15">
                <a:latin typeface="Times New Roman"/>
                <a:cs typeface="Times New Roman"/>
              </a:rPr>
              <a:t>1</a:t>
            </a:r>
            <a:r>
              <a:rPr dirty="0" sz="2800">
                <a:latin typeface="Times New Roman"/>
                <a:cs typeface="Times New Roman"/>
              </a:rPr>
              <a:t>.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5">
                <a:latin typeface="Times New Roman"/>
                <a:cs typeface="Times New Roman"/>
              </a:rPr>
              <a:t>С</a:t>
            </a:r>
            <a:r>
              <a:rPr dirty="0" sz="2800" spc="-10">
                <a:latin typeface="Times New Roman"/>
                <a:cs typeface="Times New Roman"/>
              </a:rPr>
              <a:t>л</a:t>
            </a:r>
            <a:r>
              <a:rPr dirty="0" sz="2800" spc="10">
                <a:latin typeface="Times New Roman"/>
                <a:cs typeface="Times New Roman"/>
              </a:rPr>
              <a:t>о</a:t>
            </a:r>
            <a:r>
              <a:rPr dirty="0" sz="2800" spc="-35">
                <a:latin typeface="Times New Roman"/>
                <a:cs typeface="Times New Roman"/>
              </a:rPr>
              <a:t>в</a:t>
            </a:r>
            <a:r>
              <a:rPr dirty="0" sz="2800" spc="10">
                <a:latin typeface="Times New Roman"/>
                <a:cs typeface="Times New Roman"/>
              </a:rPr>
              <a:t>ни</a:t>
            </a:r>
            <a:r>
              <a:rPr dirty="0" sz="2800" spc="5">
                <a:latin typeface="Times New Roman"/>
                <a:cs typeface="Times New Roman"/>
              </a:rPr>
              <a:t>к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о</a:t>
            </a:r>
            <a:r>
              <a:rPr dirty="0" sz="2800">
                <a:latin typeface="Times New Roman"/>
                <a:cs typeface="Times New Roman"/>
              </a:rPr>
              <a:t>с</a:t>
            </a:r>
            <a:r>
              <a:rPr dirty="0" sz="2800" spc="-10">
                <a:latin typeface="Times New Roman"/>
                <a:cs typeface="Times New Roman"/>
              </a:rPr>
              <a:t>но</a:t>
            </a:r>
            <a:r>
              <a:rPr dirty="0" sz="2800">
                <a:latin typeface="Times New Roman"/>
                <a:cs typeface="Times New Roman"/>
              </a:rPr>
              <a:t>вн</a:t>
            </a:r>
            <a:r>
              <a:rPr dirty="0" sz="2800" spc="15">
                <a:latin typeface="Times New Roman"/>
                <a:cs typeface="Times New Roman"/>
              </a:rPr>
              <a:t>и</a:t>
            </a:r>
            <a:r>
              <a:rPr dirty="0" sz="2800" spc="5">
                <a:latin typeface="Times New Roman"/>
                <a:cs typeface="Times New Roman"/>
              </a:rPr>
              <a:t>х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с</a:t>
            </a:r>
            <a:r>
              <a:rPr dirty="0" sz="2800" spc="10">
                <a:latin typeface="Times New Roman"/>
                <a:cs typeface="Times New Roman"/>
              </a:rPr>
              <a:t>п</a:t>
            </a:r>
            <a:r>
              <a:rPr dirty="0" sz="2800" spc="-25">
                <a:latin typeface="Times New Roman"/>
                <a:cs typeface="Times New Roman"/>
              </a:rPr>
              <a:t>е</a:t>
            </a:r>
            <a:r>
              <a:rPr dirty="0" sz="2800" spc="10">
                <a:latin typeface="Times New Roman"/>
                <a:cs typeface="Times New Roman"/>
              </a:rPr>
              <a:t>ц</a:t>
            </a:r>
            <a:r>
              <a:rPr dirty="0" sz="2800" spc="-15">
                <a:latin typeface="Times New Roman"/>
                <a:cs typeface="Times New Roman"/>
              </a:rPr>
              <a:t>і</a:t>
            </a:r>
            <a:r>
              <a:rPr dirty="0" sz="2800">
                <a:latin typeface="Times New Roman"/>
                <a:cs typeface="Times New Roman"/>
              </a:rPr>
              <a:t>ал</a:t>
            </a:r>
            <a:r>
              <a:rPr dirty="0" sz="2800" spc="-15">
                <a:latin typeface="Times New Roman"/>
                <a:cs typeface="Times New Roman"/>
              </a:rPr>
              <a:t>ь</a:t>
            </a:r>
            <a:r>
              <a:rPr dirty="0" sz="2800" spc="10">
                <a:latin typeface="Times New Roman"/>
                <a:cs typeface="Times New Roman"/>
              </a:rPr>
              <a:t>н</a:t>
            </a:r>
            <a:r>
              <a:rPr dirty="0" sz="2800" spc="-10">
                <a:latin typeface="Times New Roman"/>
                <a:cs typeface="Times New Roman"/>
              </a:rPr>
              <a:t>и</a:t>
            </a:r>
            <a:r>
              <a:rPr dirty="0" sz="2800" spc="5">
                <a:latin typeface="Times New Roman"/>
                <a:cs typeface="Times New Roman"/>
              </a:rPr>
              <a:t>х</a:t>
            </a:r>
            <a:r>
              <a:rPr dirty="0" sz="2800">
                <a:latin typeface="Times New Roman"/>
                <a:cs typeface="Times New Roman"/>
              </a:rPr>
              <a:t>		</a:t>
            </a:r>
            <a:r>
              <a:rPr dirty="0" sz="2800" spc="10">
                <a:latin typeface="Times New Roman"/>
                <a:cs typeface="Times New Roman"/>
              </a:rPr>
              <a:t>п</a:t>
            </a:r>
            <a:r>
              <a:rPr dirty="0" sz="2800" spc="-10">
                <a:latin typeface="Times New Roman"/>
                <a:cs typeface="Times New Roman"/>
              </a:rPr>
              <a:t>о</a:t>
            </a:r>
            <a:r>
              <a:rPr dirty="0" sz="2800" spc="10">
                <a:latin typeface="Times New Roman"/>
                <a:cs typeface="Times New Roman"/>
              </a:rPr>
              <a:t>н</a:t>
            </a:r>
            <a:r>
              <a:rPr dirty="0" sz="2800">
                <a:latin typeface="Times New Roman"/>
                <a:cs typeface="Times New Roman"/>
              </a:rPr>
              <a:t>ять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і  те</a:t>
            </a:r>
            <a:r>
              <a:rPr dirty="0" sz="2800" spc="15">
                <a:latin typeface="Times New Roman"/>
                <a:cs typeface="Times New Roman"/>
              </a:rPr>
              <a:t>р</a:t>
            </a:r>
            <a:r>
              <a:rPr dirty="0" sz="2800" spc="-20">
                <a:latin typeface="Times New Roman"/>
                <a:cs typeface="Times New Roman"/>
              </a:rPr>
              <a:t>м</a:t>
            </a:r>
            <a:r>
              <a:rPr dirty="0" sz="2800" spc="5">
                <a:latin typeface="Times New Roman"/>
                <a:cs typeface="Times New Roman"/>
              </a:rPr>
              <a:t>і</a:t>
            </a:r>
            <a:r>
              <a:rPr dirty="0" sz="2800" spc="-10">
                <a:latin typeface="Times New Roman"/>
                <a:cs typeface="Times New Roman"/>
              </a:rPr>
              <a:t>н</a:t>
            </a:r>
            <a:r>
              <a:rPr dirty="0" sz="2800" spc="5">
                <a:latin typeface="Times New Roman"/>
                <a:cs typeface="Times New Roman"/>
              </a:rPr>
              <a:t>і</a:t>
            </a:r>
            <a:r>
              <a:rPr dirty="0" sz="2800">
                <a:latin typeface="Times New Roman"/>
                <a:cs typeface="Times New Roman"/>
              </a:rPr>
              <a:t>в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з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30">
                <a:latin typeface="Times New Roman"/>
                <a:cs typeface="Times New Roman"/>
              </a:rPr>
              <a:t>г</a:t>
            </a:r>
            <a:r>
              <a:rPr dirty="0" sz="2800">
                <a:latin typeface="Times New Roman"/>
                <a:cs typeface="Times New Roman"/>
              </a:rPr>
              <a:t>е</a:t>
            </a:r>
            <a:r>
              <a:rPr dirty="0" sz="2800" spc="-10">
                <a:latin typeface="Times New Roman"/>
                <a:cs typeface="Times New Roman"/>
              </a:rPr>
              <a:t>н</a:t>
            </a:r>
            <a:r>
              <a:rPr dirty="0" sz="2800">
                <a:latin typeface="Times New Roman"/>
                <a:cs typeface="Times New Roman"/>
              </a:rPr>
              <a:t>ети</a:t>
            </a:r>
            <a:r>
              <a:rPr dirty="0" sz="2800" spc="-15">
                <a:latin typeface="Times New Roman"/>
                <a:cs typeface="Times New Roman"/>
              </a:rPr>
              <a:t>к</a:t>
            </a:r>
            <a:r>
              <a:rPr dirty="0" sz="2800" spc="5">
                <a:latin typeface="Times New Roman"/>
                <a:cs typeface="Times New Roman"/>
              </a:rPr>
              <a:t>и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0">
                <a:latin typeface="Times New Roman"/>
                <a:cs typeface="Times New Roman"/>
              </a:rPr>
              <a:t>д</a:t>
            </a:r>
            <a:r>
              <a:rPr dirty="0" sz="2800" spc="-10">
                <a:latin typeface="Times New Roman"/>
                <a:cs typeface="Times New Roman"/>
              </a:rPr>
              <a:t>л</a:t>
            </a:r>
            <a:r>
              <a:rPr dirty="0" sz="2800">
                <a:latin typeface="Times New Roman"/>
                <a:cs typeface="Times New Roman"/>
              </a:rPr>
              <a:t>я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ст</a:t>
            </a:r>
            <a:r>
              <a:rPr dirty="0" sz="2800" spc="-40">
                <a:latin typeface="Times New Roman"/>
                <a:cs typeface="Times New Roman"/>
              </a:rPr>
              <a:t>у</a:t>
            </a:r>
            <a:r>
              <a:rPr dirty="0" sz="2800" spc="10">
                <a:latin typeface="Times New Roman"/>
                <a:cs typeface="Times New Roman"/>
              </a:rPr>
              <a:t>д</a:t>
            </a:r>
            <a:r>
              <a:rPr dirty="0" sz="2800">
                <a:latin typeface="Times New Roman"/>
                <a:cs typeface="Times New Roman"/>
              </a:rPr>
              <a:t>е</a:t>
            </a:r>
            <a:r>
              <a:rPr dirty="0" sz="2800" spc="10">
                <a:latin typeface="Times New Roman"/>
                <a:cs typeface="Times New Roman"/>
              </a:rPr>
              <a:t>н</a:t>
            </a:r>
            <a:r>
              <a:rPr dirty="0" sz="2800" spc="-30">
                <a:latin typeface="Times New Roman"/>
                <a:cs typeface="Times New Roman"/>
              </a:rPr>
              <a:t>т</a:t>
            </a:r>
            <a:r>
              <a:rPr dirty="0" sz="2800" spc="5">
                <a:latin typeface="Times New Roman"/>
                <a:cs typeface="Times New Roman"/>
              </a:rPr>
              <a:t>і</a:t>
            </a:r>
            <a:r>
              <a:rPr dirty="0" sz="2800">
                <a:latin typeface="Times New Roman"/>
                <a:cs typeface="Times New Roman"/>
              </a:rPr>
              <a:t>в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д</a:t>
            </a:r>
            <a:r>
              <a:rPr dirty="0" sz="2800">
                <a:latin typeface="Times New Roman"/>
                <a:cs typeface="Times New Roman"/>
              </a:rPr>
              <a:t>е</a:t>
            </a:r>
            <a:r>
              <a:rPr dirty="0" sz="2800" spc="-10">
                <a:latin typeface="Times New Roman"/>
                <a:cs typeface="Times New Roman"/>
              </a:rPr>
              <a:t>н</a:t>
            </a:r>
            <a:r>
              <a:rPr dirty="0" sz="2800" spc="10">
                <a:latin typeface="Times New Roman"/>
                <a:cs typeface="Times New Roman"/>
              </a:rPr>
              <a:t>н</a:t>
            </a:r>
            <a:r>
              <a:rPr dirty="0" sz="2800" spc="-10">
                <a:latin typeface="Times New Roman"/>
                <a:cs typeface="Times New Roman"/>
              </a:rPr>
              <a:t>о</a:t>
            </a:r>
            <a:r>
              <a:rPr dirty="0" sz="2800">
                <a:latin typeface="Times New Roman"/>
                <a:cs typeface="Times New Roman"/>
              </a:rPr>
              <a:t>ї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т</a:t>
            </a:r>
            <a:r>
              <a:rPr dirty="0" sz="2800">
                <a:latin typeface="Times New Roman"/>
                <a:cs typeface="Times New Roman"/>
              </a:rPr>
              <a:t>а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30">
                <a:latin typeface="Times New Roman"/>
                <a:cs typeface="Times New Roman"/>
              </a:rPr>
              <a:t>з</a:t>
            </a:r>
            <a:r>
              <a:rPr dirty="0" sz="2800" spc="-25">
                <a:latin typeface="Times New Roman"/>
                <a:cs typeface="Times New Roman"/>
              </a:rPr>
              <a:t>а</a:t>
            </a:r>
            <a:r>
              <a:rPr dirty="0" sz="2800" spc="15">
                <a:latin typeface="Times New Roman"/>
                <a:cs typeface="Times New Roman"/>
              </a:rPr>
              <a:t>о</a:t>
            </a:r>
            <a:r>
              <a:rPr dirty="0" sz="2800" spc="5">
                <a:latin typeface="Times New Roman"/>
                <a:cs typeface="Times New Roman"/>
              </a:rPr>
              <a:t>чн</a:t>
            </a:r>
            <a:r>
              <a:rPr dirty="0" sz="2800" spc="-15">
                <a:latin typeface="Times New Roman"/>
                <a:cs typeface="Times New Roman"/>
              </a:rPr>
              <a:t>о</a:t>
            </a:r>
            <a:r>
              <a:rPr dirty="0" sz="2800">
                <a:latin typeface="Times New Roman"/>
                <a:cs typeface="Times New Roman"/>
              </a:rPr>
              <a:t>ї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590" y="2444953"/>
            <a:ext cx="4585335" cy="4540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201545" algn="l"/>
                <a:tab pos="4472940" algn="l"/>
              </a:tabLst>
            </a:pPr>
            <a:r>
              <a:rPr dirty="0" sz="2800" spc="-10">
                <a:latin typeface="Times New Roman"/>
                <a:cs typeface="Times New Roman"/>
              </a:rPr>
              <a:t>«Т</a:t>
            </a:r>
            <a:r>
              <a:rPr dirty="0" sz="2800">
                <a:latin typeface="Times New Roman"/>
                <a:cs typeface="Times New Roman"/>
              </a:rPr>
              <a:t>е</a:t>
            </a:r>
            <a:r>
              <a:rPr dirty="0" sz="2800" spc="15">
                <a:latin typeface="Times New Roman"/>
                <a:cs typeface="Times New Roman"/>
              </a:rPr>
              <a:t>х</a:t>
            </a:r>
            <a:r>
              <a:rPr dirty="0" sz="2800" spc="-10">
                <a:latin typeface="Times New Roman"/>
                <a:cs typeface="Times New Roman"/>
              </a:rPr>
              <a:t>н</a:t>
            </a:r>
            <a:r>
              <a:rPr dirty="0" sz="2800" spc="15">
                <a:latin typeface="Times New Roman"/>
                <a:cs typeface="Times New Roman"/>
              </a:rPr>
              <a:t>о</a:t>
            </a:r>
            <a:r>
              <a:rPr dirty="0" sz="2800">
                <a:latin typeface="Times New Roman"/>
                <a:cs typeface="Times New Roman"/>
              </a:rPr>
              <a:t>ло</a:t>
            </a:r>
            <a:r>
              <a:rPr dirty="0" sz="2800" spc="-20">
                <a:latin typeface="Times New Roman"/>
                <a:cs typeface="Times New Roman"/>
              </a:rPr>
              <a:t>г</a:t>
            </a:r>
            <a:r>
              <a:rPr dirty="0" sz="2800" spc="5">
                <a:latin typeface="Times New Roman"/>
                <a:cs typeface="Times New Roman"/>
              </a:rPr>
              <a:t>і</a:t>
            </a:r>
            <a:r>
              <a:rPr dirty="0" sz="2800">
                <a:latin typeface="Times New Roman"/>
                <a:cs typeface="Times New Roman"/>
              </a:rPr>
              <a:t>я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в</a:t>
            </a:r>
            <a:r>
              <a:rPr dirty="0" sz="2800" spc="-20">
                <a:latin typeface="Times New Roman"/>
                <a:cs typeface="Times New Roman"/>
              </a:rPr>
              <a:t>и</a:t>
            </a:r>
            <a:r>
              <a:rPr dirty="0" sz="2800" spc="10">
                <a:latin typeface="Times New Roman"/>
                <a:cs typeface="Times New Roman"/>
              </a:rPr>
              <a:t>р</a:t>
            </a:r>
            <a:r>
              <a:rPr dirty="0" sz="2800" spc="-10">
                <a:latin typeface="Times New Roman"/>
                <a:cs typeface="Times New Roman"/>
              </a:rPr>
              <a:t>об</a:t>
            </a:r>
            <a:r>
              <a:rPr dirty="0" sz="2800" spc="10">
                <a:latin typeface="Times New Roman"/>
                <a:cs typeface="Times New Roman"/>
              </a:rPr>
              <a:t>ниц</a:t>
            </a:r>
            <a:r>
              <a:rPr dirty="0" sz="2800">
                <a:latin typeface="Times New Roman"/>
                <a:cs typeface="Times New Roman"/>
              </a:rPr>
              <a:t>т</a:t>
            </a:r>
            <a:r>
              <a:rPr dirty="0" sz="2800" spc="-35">
                <a:latin typeface="Times New Roman"/>
                <a:cs typeface="Times New Roman"/>
              </a:rPr>
              <a:t>в</a:t>
            </a:r>
            <a:r>
              <a:rPr dirty="0" sz="2800">
                <a:latin typeface="Times New Roman"/>
                <a:cs typeface="Times New Roman"/>
              </a:rPr>
              <a:t>а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і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9590" y="2018537"/>
            <a:ext cx="6504940" cy="88074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5"/>
              </a:spcBef>
              <a:tabLst>
                <a:tab pos="1256030" algn="l"/>
                <a:tab pos="3094355" algn="l"/>
                <a:tab pos="4820285" algn="l"/>
              </a:tabLst>
            </a:pPr>
            <a:r>
              <a:rPr dirty="0" sz="2800">
                <a:latin typeface="Times New Roman"/>
                <a:cs typeface="Times New Roman"/>
              </a:rPr>
              <a:t>фо</a:t>
            </a:r>
            <a:r>
              <a:rPr dirty="0" sz="2800" spc="5">
                <a:latin typeface="Times New Roman"/>
                <a:cs typeface="Times New Roman"/>
              </a:rPr>
              <a:t>р</a:t>
            </a:r>
            <a:r>
              <a:rPr dirty="0" sz="2800" spc="5">
                <a:latin typeface="Times New Roman"/>
                <a:cs typeface="Times New Roman"/>
              </a:rPr>
              <a:t>м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н</a:t>
            </a:r>
            <a:r>
              <a:rPr dirty="0" sz="2800">
                <a:latin typeface="Times New Roman"/>
                <a:cs typeface="Times New Roman"/>
              </a:rPr>
              <a:t>авч</a:t>
            </a:r>
            <a:r>
              <a:rPr dirty="0" sz="2800" spc="-25">
                <a:latin typeface="Times New Roman"/>
                <a:cs typeface="Times New Roman"/>
              </a:rPr>
              <a:t>а</a:t>
            </a:r>
            <a:r>
              <a:rPr dirty="0" sz="2800" spc="5">
                <a:latin typeface="Times New Roman"/>
                <a:cs typeface="Times New Roman"/>
              </a:rPr>
              <a:t>нн</a:t>
            </a:r>
            <a:r>
              <a:rPr dirty="0" sz="2800">
                <a:latin typeface="Times New Roman"/>
                <a:cs typeface="Times New Roman"/>
              </a:rPr>
              <a:t>я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5">
                <a:latin typeface="Times New Roman"/>
                <a:cs typeface="Times New Roman"/>
              </a:rPr>
              <a:t>н</a:t>
            </a:r>
            <a:r>
              <a:rPr dirty="0" sz="2800">
                <a:latin typeface="Times New Roman"/>
                <a:cs typeface="Times New Roman"/>
              </a:rPr>
              <a:t>а</a:t>
            </a:r>
            <a:r>
              <a:rPr dirty="0" sz="2800" spc="-15">
                <a:latin typeface="Times New Roman"/>
                <a:cs typeface="Times New Roman"/>
              </a:rPr>
              <a:t>п</a:t>
            </a:r>
            <a:r>
              <a:rPr dirty="0" sz="2800" spc="5">
                <a:latin typeface="Times New Roman"/>
                <a:cs typeface="Times New Roman"/>
              </a:rPr>
              <a:t>р</a:t>
            </a:r>
            <a:r>
              <a:rPr dirty="0" sz="2800">
                <a:latin typeface="Times New Roman"/>
                <a:cs typeface="Times New Roman"/>
              </a:rPr>
              <a:t>яму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5">
                <a:latin typeface="Times New Roman"/>
                <a:cs typeface="Times New Roman"/>
              </a:rPr>
              <a:t>п</a:t>
            </a:r>
            <a:r>
              <a:rPr dirty="0" sz="2800" spc="-15">
                <a:latin typeface="Times New Roman"/>
                <a:cs typeface="Times New Roman"/>
              </a:rPr>
              <a:t>і</a:t>
            </a:r>
            <a:r>
              <a:rPr dirty="0" sz="2800" spc="5">
                <a:latin typeface="Times New Roman"/>
                <a:cs typeface="Times New Roman"/>
              </a:rPr>
              <a:t>д</a:t>
            </a:r>
            <a:r>
              <a:rPr dirty="0" sz="2800" spc="-25">
                <a:latin typeface="Times New Roman"/>
                <a:cs typeface="Times New Roman"/>
              </a:rPr>
              <a:t>г</a:t>
            </a:r>
            <a:r>
              <a:rPr dirty="0" sz="2800" spc="5">
                <a:latin typeface="Times New Roman"/>
                <a:cs typeface="Times New Roman"/>
              </a:rPr>
              <a:t>о</a:t>
            </a:r>
            <a:r>
              <a:rPr dirty="0" sz="2800">
                <a:latin typeface="Times New Roman"/>
                <a:cs typeface="Times New Roman"/>
              </a:rPr>
              <a:t>т</a:t>
            </a:r>
            <a:r>
              <a:rPr dirty="0" sz="2800" spc="5">
                <a:latin typeface="Times New Roman"/>
                <a:cs typeface="Times New Roman"/>
              </a:rPr>
              <a:t>о</a:t>
            </a:r>
            <a:r>
              <a:rPr dirty="0" sz="2800" spc="-30">
                <a:latin typeface="Times New Roman"/>
                <a:cs typeface="Times New Roman"/>
              </a:rPr>
              <a:t>в</a:t>
            </a:r>
            <a:r>
              <a:rPr dirty="0" sz="2800">
                <a:latin typeface="Times New Roman"/>
                <a:cs typeface="Times New Roman"/>
              </a:rPr>
              <a:t>ки</a:t>
            </a:r>
            <a:endParaRPr sz="2800">
              <a:latin typeface="Times New Roman"/>
              <a:cs typeface="Times New Roman"/>
            </a:endParaRPr>
          </a:p>
          <a:p>
            <a:pPr algn="r" marR="19050">
              <a:lnSpc>
                <a:spcPct val="100000"/>
              </a:lnSpc>
            </a:pPr>
            <a:r>
              <a:rPr dirty="0" sz="2800" spc="-15">
                <a:latin typeface="Times New Roman"/>
                <a:cs typeface="Times New Roman"/>
              </a:rPr>
              <a:t>п</a:t>
            </a:r>
            <a:r>
              <a:rPr dirty="0" sz="2800">
                <a:latin typeface="Times New Roman"/>
                <a:cs typeface="Times New Roman"/>
              </a:rPr>
              <a:t>е</a:t>
            </a:r>
            <a:r>
              <a:rPr dirty="0" sz="2800" spc="-10">
                <a:latin typeface="Times New Roman"/>
                <a:cs typeface="Times New Roman"/>
              </a:rPr>
              <a:t>р</a:t>
            </a:r>
            <a:r>
              <a:rPr dirty="0" sz="2800" spc="-25">
                <a:latin typeface="Times New Roman"/>
                <a:cs typeface="Times New Roman"/>
              </a:rPr>
              <a:t>е</a:t>
            </a:r>
            <a:r>
              <a:rPr dirty="0" sz="2800" spc="10">
                <a:latin typeface="Times New Roman"/>
                <a:cs typeface="Times New Roman"/>
              </a:rPr>
              <a:t>р</a:t>
            </a:r>
            <a:r>
              <a:rPr dirty="0" sz="2800" spc="-10">
                <a:latin typeface="Times New Roman"/>
                <a:cs typeface="Times New Roman"/>
              </a:rPr>
              <a:t>об</a:t>
            </a:r>
            <a:r>
              <a:rPr dirty="0" sz="2800" spc="5">
                <a:latin typeface="Times New Roman"/>
                <a:cs typeface="Times New Roman"/>
              </a:rPr>
              <a:t>ки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19873" y="2018537"/>
            <a:ext cx="1492250" cy="88074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6685">
              <a:lnSpc>
                <a:spcPct val="100000"/>
              </a:lnSpc>
              <a:spcBef>
                <a:spcPts val="105"/>
              </a:spcBef>
            </a:pPr>
            <a:r>
              <a:rPr dirty="0" sz="2800" spc="10">
                <a:latin typeface="Times New Roman"/>
                <a:cs typeface="Times New Roman"/>
              </a:rPr>
              <a:t>6</a:t>
            </a:r>
            <a:r>
              <a:rPr dirty="0" sz="2800" spc="-30">
                <a:latin typeface="Times New Roman"/>
                <a:cs typeface="Times New Roman"/>
              </a:rPr>
              <a:t>.</a:t>
            </a:r>
            <a:r>
              <a:rPr dirty="0" sz="2800" spc="-10">
                <a:latin typeface="Times New Roman"/>
                <a:cs typeface="Times New Roman"/>
              </a:rPr>
              <a:t>0</a:t>
            </a:r>
            <a:r>
              <a:rPr dirty="0" sz="2800" spc="10">
                <a:latin typeface="Times New Roman"/>
                <a:cs typeface="Times New Roman"/>
              </a:rPr>
              <a:t>9</a:t>
            </a:r>
            <a:r>
              <a:rPr dirty="0" sz="2800" spc="-10">
                <a:latin typeface="Times New Roman"/>
                <a:cs typeface="Times New Roman"/>
              </a:rPr>
              <a:t>010</a:t>
            </a:r>
            <a:r>
              <a:rPr dirty="0" sz="280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5">
                <a:latin typeface="Times New Roman"/>
                <a:cs typeface="Times New Roman"/>
              </a:rPr>
              <a:t>продукції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590" y="2872231"/>
            <a:ext cx="8283575" cy="386905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10160">
              <a:lnSpc>
                <a:spcPct val="100000"/>
              </a:lnSpc>
              <a:spcBef>
                <a:spcPts val="105"/>
              </a:spcBef>
            </a:pPr>
            <a:r>
              <a:rPr dirty="0" sz="2800">
                <a:latin typeface="Times New Roman"/>
                <a:cs typeface="Times New Roman"/>
              </a:rPr>
              <a:t>тваринництва» / </a:t>
            </a:r>
            <a:r>
              <a:rPr dirty="0" sz="2800" spc="-5">
                <a:latin typeface="Times New Roman"/>
                <a:cs typeface="Times New Roman"/>
              </a:rPr>
              <a:t>Польовий Л.В., Поліщук Т.В. </a:t>
            </a:r>
            <a:r>
              <a:rPr dirty="0" sz="2800">
                <a:latin typeface="Times New Roman"/>
                <a:cs typeface="Times New Roman"/>
              </a:rPr>
              <a:t>–  </a:t>
            </a:r>
            <a:r>
              <a:rPr dirty="0" sz="2800" spc="5">
                <a:latin typeface="Times New Roman"/>
                <a:cs typeface="Times New Roman"/>
              </a:rPr>
              <a:t>Вінниця: </a:t>
            </a:r>
            <a:r>
              <a:rPr dirty="0" sz="2800">
                <a:latin typeface="Times New Roman"/>
                <a:cs typeface="Times New Roman"/>
              </a:rPr>
              <a:t>РВВ </a:t>
            </a:r>
            <a:r>
              <a:rPr dirty="0" sz="2800" spc="-5">
                <a:latin typeface="Times New Roman"/>
                <a:cs typeface="Times New Roman"/>
              </a:rPr>
              <a:t>ВНАУ, </a:t>
            </a:r>
            <a:r>
              <a:rPr dirty="0" sz="2800" spc="10">
                <a:latin typeface="Times New Roman"/>
                <a:cs typeface="Times New Roman"/>
              </a:rPr>
              <a:t>2015. </a:t>
            </a:r>
            <a:r>
              <a:rPr dirty="0" sz="2800">
                <a:latin typeface="Times New Roman"/>
                <a:cs typeface="Times New Roman"/>
              </a:rPr>
              <a:t>– </a:t>
            </a:r>
            <a:r>
              <a:rPr dirty="0" sz="2800" spc="5">
                <a:latin typeface="Times New Roman"/>
                <a:cs typeface="Times New Roman"/>
              </a:rPr>
              <a:t>49</a:t>
            </a:r>
            <a:r>
              <a:rPr dirty="0" sz="2800" spc="-2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с.</a:t>
            </a:r>
            <a:endParaRPr sz="2800">
              <a:latin typeface="Times New Roman"/>
              <a:cs typeface="Times New Roman"/>
            </a:endParaRPr>
          </a:p>
          <a:p>
            <a:pPr algn="just" marL="12700" marR="5080" indent="457200">
              <a:lnSpc>
                <a:spcPct val="100000"/>
              </a:lnSpc>
              <a:spcBef>
                <a:spcPts val="5"/>
              </a:spcBef>
            </a:pPr>
            <a:r>
              <a:rPr dirty="0" sz="2800" spc="5">
                <a:latin typeface="Times New Roman"/>
                <a:cs typeface="Times New Roman"/>
              </a:rPr>
              <a:t>2. </a:t>
            </a:r>
            <a:r>
              <a:rPr dirty="0" sz="2800" spc="-5">
                <a:latin typeface="Times New Roman"/>
                <a:cs typeface="Times New Roman"/>
              </a:rPr>
              <a:t>Базалій </a:t>
            </a:r>
            <a:r>
              <a:rPr dirty="0" sz="2800" spc="-10">
                <a:latin typeface="Times New Roman"/>
                <a:cs typeface="Times New Roman"/>
              </a:rPr>
              <a:t>В.В., </a:t>
            </a:r>
            <a:r>
              <a:rPr dirty="0" sz="2800">
                <a:latin typeface="Times New Roman"/>
                <a:cs typeface="Times New Roman"/>
              </a:rPr>
              <a:t>Шерман </a:t>
            </a:r>
            <a:r>
              <a:rPr dirty="0" sz="2800" spc="-5">
                <a:latin typeface="Times New Roman"/>
                <a:cs typeface="Times New Roman"/>
              </a:rPr>
              <a:t>І.М., Пилипенко </a:t>
            </a:r>
            <a:r>
              <a:rPr dirty="0" sz="2800" spc="-10">
                <a:latin typeface="Times New Roman"/>
                <a:cs typeface="Times New Roman"/>
              </a:rPr>
              <a:t>Ю.В.  </a:t>
            </a:r>
            <a:r>
              <a:rPr dirty="0" sz="2800">
                <a:latin typeface="Times New Roman"/>
                <a:cs typeface="Times New Roman"/>
              </a:rPr>
              <a:t>Основи </a:t>
            </a:r>
            <a:r>
              <a:rPr dirty="0" sz="2800" spc="-5">
                <a:latin typeface="Times New Roman"/>
                <a:cs typeface="Times New Roman"/>
              </a:rPr>
              <a:t>рибогосподарської генетики: </a:t>
            </a:r>
            <a:r>
              <a:rPr dirty="0" sz="2800">
                <a:latin typeface="Times New Roman"/>
                <a:cs typeface="Times New Roman"/>
              </a:rPr>
              <a:t>Навч.</a:t>
            </a:r>
            <a:r>
              <a:rPr dirty="0" sz="2800" spc="3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посібник.</a:t>
            </a:r>
            <a:endParaRPr sz="2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2800" spc="5">
                <a:latin typeface="Times New Roman"/>
                <a:cs typeface="Times New Roman"/>
              </a:rPr>
              <a:t>– Херсон: </a:t>
            </a:r>
            <a:r>
              <a:rPr dirty="0" sz="2800">
                <a:latin typeface="Times New Roman"/>
                <a:cs typeface="Times New Roman"/>
              </a:rPr>
              <a:t>Олди-плюс, </a:t>
            </a:r>
            <a:r>
              <a:rPr dirty="0" sz="2800" spc="10">
                <a:latin typeface="Times New Roman"/>
                <a:cs typeface="Times New Roman"/>
              </a:rPr>
              <a:t>2007. </a:t>
            </a:r>
            <a:r>
              <a:rPr dirty="0" sz="2800" spc="5">
                <a:latin typeface="Times New Roman"/>
                <a:cs typeface="Times New Roman"/>
              </a:rPr>
              <a:t>– </a:t>
            </a:r>
            <a:r>
              <a:rPr dirty="0" sz="2800" spc="10">
                <a:latin typeface="Times New Roman"/>
                <a:cs typeface="Times New Roman"/>
              </a:rPr>
              <a:t>279</a:t>
            </a:r>
            <a:r>
              <a:rPr dirty="0" sz="2800" spc="-2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с.</a:t>
            </a:r>
            <a:endParaRPr sz="2800">
              <a:latin typeface="Times New Roman"/>
              <a:cs typeface="Times New Roman"/>
            </a:endParaRPr>
          </a:p>
          <a:p>
            <a:pPr algn="just" marL="12700" marR="5080" indent="457200">
              <a:lnSpc>
                <a:spcPct val="100000"/>
              </a:lnSpc>
              <a:spcBef>
                <a:spcPts val="5"/>
              </a:spcBef>
            </a:pPr>
            <a:r>
              <a:rPr dirty="0" sz="2800" spc="5">
                <a:latin typeface="Times New Roman"/>
                <a:cs typeface="Times New Roman"/>
              </a:rPr>
              <a:t>3. </a:t>
            </a:r>
            <a:r>
              <a:rPr dirty="0" sz="2800">
                <a:latin typeface="Times New Roman"/>
                <a:cs typeface="Times New Roman"/>
              </a:rPr>
              <a:t>Трофименко, </a:t>
            </a:r>
            <a:r>
              <a:rPr dirty="0" sz="2800" spc="-5">
                <a:latin typeface="Times New Roman"/>
                <a:cs typeface="Times New Roman"/>
              </a:rPr>
              <a:t>О. Л. </a:t>
            </a:r>
            <a:r>
              <a:rPr dirty="0" sz="2800">
                <a:latin typeface="Times New Roman"/>
                <a:cs typeface="Times New Roman"/>
              </a:rPr>
              <a:t>Спеціальна </a:t>
            </a:r>
            <a:r>
              <a:rPr dirty="0" sz="2800" spc="-5">
                <a:latin typeface="Times New Roman"/>
                <a:cs typeface="Times New Roman"/>
              </a:rPr>
              <a:t>генетика  </a:t>
            </a:r>
            <a:r>
              <a:rPr dirty="0" sz="2800">
                <a:latin typeface="Times New Roman"/>
                <a:cs typeface="Times New Roman"/>
              </a:rPr>
              <a:t>(Генетика </a:t>
            </a:r>
            <a:r>
              <a:rPr dirty="0" sz="2800" spc="-5">
                <a:latin typeface="Times New Roman"/>
                <a:cs typeface="Times New Roman"/>
              </a:rPr>
              <a:t>відтворення): навч. </a:t>
            </a:r>
            <a:r>
              <a:rPr dirty="0" sz="2800">
                <a:latin typeface="Times New Roman"/>
                <a:cs typeface="Times New Roman"/>
              </a:rPr>
              <a:t>посіб. </a:t>
            </a:r>
            <a:r>
              <a:rPr dirty="0" sz="2800" spc="-5">
                <a:latin typeface="Times New Roman"/>
                <a:cs typeface="Times New Roman"/>
              </a:rPr>
              <a:t>для студ. </a:t>
            </a:r>
            <a:r>
              <a:rPr dirty="0" sz="2800">
                <a:latin typeface="Times New Roman"/>
                <a:cs typeface="Times New Roman"/>
              </a:rPr>
              <a:t>ВНЗ /  </a:t>
            </a:r>
            <a:r>
              <a:rPr dirty="0" sz="2800" spc="-10">
                <a:latin typeface="Times New Roman"/>
                <a:cs typeface="Times New Roman"/>
              </a:rPr>
              <a:t>О.Л. </a:t>
            </a:r>
            <a:r>
              <a:rPr dirty="0" sz="2800">
                <a:latin typeface="Times New Roman"/>
                <a:cs typeface="Times New Roman"/>
              </a:rPr>
              <a:t>Трофименко, В. М. Туринський. - </a:t>
            </a:r>
            <a:r>
              <a:rPr dirty="0" sz="2800" spc="-5">
                <a:latin typeface="Times New Roman"/>
                <a:cs typeface="Times New Roman"/>
              </a:rPr>
              <a:t>К.: </a:t>
            </a:r>
            <a:r>
              <a:rPr dirty="0" sz="2800">
                <a:latin typeface="Times New Roman"/>
                <a:cs typeface="Times New Roman"/>
              </a:rPr>
              <a:t>Аграр.  </a:t>
            </a:r>
            <a:r>
              <a:rPr dirty="0" sz="2800" spc="5">
                <a:latin typeface="Times New Roman"/>
                <a:cs typeface="Times New Roman"/>
              </a:rPr>
              <a:t>освіта, </a:t>
            </a:r>
            <a:r>
              <a:rPr dirty="0" sz="2800" spc="10">
                <a:latin typeface="Times New Roman"/>
                <a:cs typeface="Times New Roman"/>
              </a:rPr>
              <a:t>2011. </a:t>
            </a:r>
            <a:r>
              <a:rPr dirty="0" sz="2800">
                <a:latin typeface="Times New Roman"/>
                <a:cs typeface="Times New Roman"/>
              </a:rPr>
              <a:t>- </a:t>
            </a:r>
            <a:r>
              <a:rPr dirty="0" sz="2800" spc="10">
                <a:latin typeface="Times New Roman"/>
                <a:cs typeface="Times New Roman"/>
              </a:rPr>
              <a:t>240</a:t>
            </a:r>
            <a:r>
              <a:rPr dirty="0" sz="2800" spc="-1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1363725"/>
            <a:ext cx="8048625" cy="2171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dirty="0" sz="3200" spc="-5">
                <a:latin typeface="Palladio Uralic"/>
                <a:cs typeface="Palladio Uralic"/>
              </a:rPr>
              <a:t>1. </a:t>
            </a:r>
            <a:r>
              <a:rPr dirty="0" sz="3200" spc="15">
                <a:latin typeface="Palladio Uralic"/>
                <a:cs typeface="Palladio Uralic"/>
              </a:rPr>
              <a:t>Залежно від </a:t>
            </a:r>
            <a:r>
              <a:rPr dirty="0" sz="3200" spc="75">
                <a:latin typeface="Palladio Uralic"/>
                <a:cs typeface="Palladio Uralic"/>
              </a:rPr>
              <a:t>причини </a:t>
            </a:r>
            <a:r>
              <a:rPr dirty="0" sz="3200" spc="65">
                <a:latin typeface="Palladio Uralic"/>
                <a:cs typeface="Palladio Uralic"/>
              </a:rPr>
              <a:t>виникнення </a:t>
            </a:r>
            <a:r>
              <a:rPr dirty="0" sz="3200" spc="10">
                <a:latin typeface="Palladio Uralic"/>
                <a:cs typeface="Palladio Uralic"/>
              </a:rPr>
              <a:t>всі  </a:t>
            </a:r>
            <a:r>
              <a:rPr dirty="0" sz="3200" spc="-160">
                <a:latin typeface="Palladio Uralic"/>
                <a:cs typeface="Palladio Uralic"/>
              </a:rPr>
              <a:t>аномалії </a:t>
            </a:r>
            <a:r>
              <a:rPr dirty="0" sz="3200" spc="-5">
                <a:latin typeface="Palladio Uralic"/>
                <a:cs typeface="Palladio Uralic"/>
              </a:rPr>
              <a:t>та </a:t>
            </a:r>
            <a:r>
              <a:rPr dirty="0" sz="3200" spc="35">
                <a:latin typeface="Palladio Uralic"/>
                <a:cs typeface="Palladio Uralic"/>
              </a:rPr>
              <a:t>хвороби тварин </a:t>
            </a:r>
            <a:r>
              <a:rPr dirty="0" sz="3200" spc="15">
                <a:latin typeface="Palladio Uralic"/>
                <a:cs typeface="Palladio Uralic"/>
              </a:rPr>
              <a:t>поділяють</a:t>
            </a:r>
            <a:r>
              <a:rPr dirty="0" sz="3200" spc="190">
                <a:latin typeface="Palladio Uralic"/>
                <a:cs typeface="Palladio Uralic"/>
              </a:rPr>
              <a:t> </a:t>
            </a:r>
            <a:r>
              <a:rPr dirty="0" sz="3200" spc="50">
                <a:latin typeface="Palladio Uralic"/>
                <a:cs typeface="Palladio Uralic"/>
              </a:rPr>
              <a:t>на:</a:t>
            </a:r>
            <a:endParaRPr sz="3200">
              <a:latin typeface="Palladio Uralic"/>
              <a:cs typeface="Palladio Uralic"/>
            </a:endParaRPr>
          </a:p>
          <a:p>
            <a:pPr marL="247015" indent="-234950">
              <a:lnSpc>
                <a:spcPct val="100000"/>
              </a:lnSpc>
              <a:spcBef>
                <a:spcPts val="770"/>
              </a:spcBef>
              <a:buChar char="-"/>
              <a:tabLst>
                <a:tab pos="247650" algn="l"/>
              </a:tabLst>
            </a:pPr>
            <a:r>
              <a:rPr dirty="0" sz="3200" spc="20">
                <a:latin typeface="Palladio Uralic"/>
                <a:cs typeface="Palladio Uralic"/>
              </a:rPr>
              <a:t>спадкові</a:t>
            </a:r>
            <a:r>
              <a:rPr dirty="0" sz="3200" spc="-75">
                <a:latin typeface="Palladio Uralic"/>
                <a:cs typeface="Palladio Uralic"/>
              </a:rPr>
              <a:t> </a:t>
            </a:r>
            <a:r>
              <a:rPr dirty="0" sz="3200" spc="35">
                <a:latin typeface="Palladio Uralic"/>
                <a:cs typeface="Palladio Uralic"/>
              </a:rPr>
              <a:t>хвороби;</a:t>
            </a:r>
            <a:endParaRPr sz="3200">
              <a:latin typeface="Palladio Uralic"/>
              <a:cs typeface="Palladio Uralic"/>
            </a:endParaRPr>
          </a:p>
          <a:p>
            <a:pPr marL="247015" indent="-234950">
              <a:lnSpc>
                <a:spcPct val="100000"/>
              </a:lnSpc>
              <a:spcBef>
                <a:spcPts val="770"/>
              </a:spcBef>
              <a:buChar char="-"/>
              <a:tabLst>
                <a:tab pos="247650" algn="l"/>
              </a:tabLst>
            </a:pPr>
            <a:r>
              <a:rPr dirty="0" sz="3200" spc="20">
                <a:latin typeface="Palladio Uralic"/>
                <a:cs typeface="Palladio Uralic"/>
              </a:rPr>
              <a:t>спадково</a:t>
            </a:r>
            <a:r>
              <a:rPr dirty="0" sz="3200" spc="-45">
                <a:latin typeface="Palladio Uralic"/>
                <a:cs typeface="Palladio Uralic"/>
              </a:rPr>
              <a:t> </a:t>
            </a:r>
            <a:r>
              <a:rPr dirty="0" sz="3200" spc="35">
                <a:latin typeface="Palladio Uralic"/>
                <a:cs typeface="Palladio Uralic"/>
              </a:rPr>
              <a:t>схильні;</a:t>
            </a:r>
            <a:endParaRPr sz="3200">
              <a:latin typeface="Palladio Uralic"/>
              <a:cs typeface="Palladio Ural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9744" y="4428744"/>
            <a:ext cx="3358896" cy="2182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01767" y="4428744"/>
            <a:ext cx="3285743" cy="2188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82090" marR="5080" indent="-1470025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Palladio Uralic"/>
                <a:cs typeface="Palladio Uralic"/>
              </a:rPr>
              <a:t>1. </a:t>
            </a:r>
            <a:r>
              <a:rPr dirty="0" spc="105" b="1">
                <a:latin typeface="Palladio Uralic"/>
                <a:cs typeface="Palladio Uralic"/>
              </a:rPr>
              <a:t>Причини </a:t>
            </a:r>
            <a:r>
              <a:rPr dirty="0" spc="55" b="1">
                <a:latin typeface="Palladio Uralic"/>
                <a:cs typeface="Palladio Uralic"/>
              </a:rPr>
              <a:t>формування</a:t>
            </a:r>
            <a:r>
              <a:rPr dirty="0" spc="-160" b="1">
                <a:latin typeface="Palladio Uralic"/>
                <a:cs typeface="Palladio Uralic"/>
              </a:rPr>
              <a:t> </a:t>
            </a:r>
            <a:r>
              <a:rPr dirty="0" spc="45" b="1">
                <a:latin typeface="Palladio Uralic"/>
                <a:cs typeface="Palladio Uralic"/>
              </a:rPr>
              <a:t>аномалій  </a:t>
            </a:r>
            <a:r>
              <a:rPr dirty="0" spc="-45" b="1">
                <a:latin typeface="Palladio Uralic"/>
                <a:cs typeface="Palladio Uralic"/>
              </a:rPr>
              <a:t>та </a:t>
            </a:r>
            <a:r>
              <a:rPr dirty="0" spc="-15" b="1">
                <a:latin typeface="Palladio Uralic"/>
                <a:cs typeface="Palladio Uralic"/>
              </a:rPr>
              <a:t>хвороб </a:t>
            </a:r>
            <a:r>
              <a:rPr dirty="0" spc="-10" b="1">
                <a:latin typeface="Palladio Uralic"/>
                <a:cs typeface="Palladio Uralic"/>
              </a:rPr>
              <a:t>с.-г.</a:t>
            </a:r>
            <a:r>
              <a:rPr dirty="0" spc="5" b="1">
                <a:latin typeface="Palladio Uralic"/>
                <a:cs typeface="Palladio Uralic"/>
              </a:rPr>
              <a:t> </a:t>
            </a:r>
            <a:r>
              <a:rPr dirty="0" spc="40" b="1">
                <a:latin typeface="Palladio Uralic"/>
                <a:cs typeface="Palladio Uralic"/>
              </a:rPr>
              <a:t>тварин.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597" y="3293490"/>
            <a:ext cx="8824595" cy="295148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 indent="5080">
              <a:lnSpc>
                <a:spcPct val="100000"/>
              </a:lnSpc>
              <a:spcBef>
                <a:spcPts val="90"/>
              </a:spcBef>
            </a:pPr>
            <a:r>
              <a:rPr dirty="0" sz="3200" spc="10">
                <a:solidFill>
                  <a:srgbClr val="000000"/>
                </a:solidFill>
              </a:rPr>
              <a:t>До </a:t>
            </a:r>
            <a:r>
              <a:rPr dirty="0" sz="3200" spc="15" b="1">
                <a:solidFill>
                  <a:srgbClr val="0841C7"/>
                </a:solidFill>
                <a:latin typeface="Palladio Uralic"/>
                <a:cs typeface="Palladio Uralic"/>
              </a:rPr>
              <a:t>спадкових </a:t>
            </a:r>
            <a:r>
              <a:rPr dirty="0" sz="3200" spc="20">
                <a:solidFill>
                  <a:srgbClr val="000000"/>
                </a:solidFill>
              </a:rPr>
              <a:t>відносять </a:t>
            </a:r>
            <a:r>
              <a:rPr dirty="0" sz="3200" spc="-160">
                <a:solidFill>
                  <a:srgbClr val="000000"/>
                </a:solidFill>
              </a:rPr>
              <a:t>аномалії </a:t>
            </a:r>
            <a:r>
              <a:rPr dirty="0" sz="3200" spc="-5">
                <a:solidFill>
                  <a:srgbClr val="000000"/>
                </a:solidFill>
              </a:rPr>
              <a:t>та </a:t>
            </a:r>
            <a:r>
              <a:rPr dirty="0" sz="3200" spc="35">
                <a:solidFill>
                  <a:srgbClr val="000000"/>
                </a:solidFill>
              </a:rPr>
              <a:t>хвороби,  викликані </a:t>
            </a:r>
            <a:r>
              <a:rPr dirty="0" sz="3200" spc="10">
                <a:solidFill>
                  <a:srgbClr val="000000"/>
                </a:solidFill>
              </a:rPr>
              <a:t>пошкодженням </a:t>
            </a:r>
            <a:r>
              <a:rPr dirty="0" sz="3200" spc="35">
                <a:solidFill>
                  <a:srgbClr val="000000"/>
                </a:solidFill>
              </a:rPr>
              <a:t>генетичного  </a:t>
            </a:r>
            <a:r>
              <a:rPr dirty="0" sz="3200" spc="30">
                <a:solidFill>
                  <a:srgbClr val="000000"/>
                </a:solidFill>
              </a:rPr>
              <a:t>апарату </a:t>
            </a:r>
            <a:r>
              <a:rPr dirty="0" sz="3200" spc="15">
                <a:solidFill>
                  <a:srgbClr val="000000"/>
                </a:solidFill>
              </a:rPr>
              <a:t>(зміною </a:t>
            </a:r>
            <a:r>
              <a:rPr dirty="0" sz="3200" spc="35">
                <a:solidFill>
                  <a:srgbClr val="000000"/>
                </a:solidFill>
              </a:rPr>
              <a:t>генів </a:t>
            </a:r>
            <a:r>
              <a:rPr dirty="0" sz="3200" spc="60">
                <a:solidFill>
                  <a:srgbClr val="000000"/>
                </a:solidFill>
              </a:rPr>
              <a:t>або </a:t>
            </a:r>
            <a:r>
              <a:rPr dirty="0" sz="3200" spc="-5">
                <a:solidFill>
                  <a:srgbClr val="000000"/>
                </a:solidFill>
              </a:rPr>
              <a:t>хромосом </a:t>
            </a:r>
            <a:r>
              <a:rPr dirty="0" sz="3200" spc="55">
                <a:solidFill>
                  <a:srgbClr val="000000"/>
                </a:solidFill>
              </a:rPr>
              <a:t>у</a:t>
            </a:r>
            <a:r>
              <a:rPr dirty="0" sz="3200" spc="-140">
                <a:solidFill>
                  <a:srgbClr val="000000"/>
                </a:solidFill>
              </a:rPr>
              <a:t> </a:t>
            </a:r>
            <a:r>
              <a:rPr dirty="0" sz="3200" spc="10">
                <a:solidFill>
                  <a:srgbClr val="000000"/>
                </a:solidFill>
              </a:rPr>
              <a:t>гаметах  </a:t>
            </a:r>
            <a:r>
              <a:rPr dirty="0" sz="3200" spc="30">
                <a:solidFill>
                  <a:srgbClr val="000000"/>
                </a:solidFill>
              </a:rPr>
              <a:t>батьків, </a:t>
            </a:r>
            <a:r>
              <a:rPr dirty="0" sz="3200" spc="20">
                <a:solidFill>
                  <a:srgbClr val="000000"/>
                </a:solidFill>
              </a:rPr>
              <a:t>внаслідок </a:t>
            </a:r>
            <a:r>
              <a:rPr dirty="0" sz="3200" spc="10">
                <a:solidFill>
                  <a:srgbClr val="000000"/>
                </a:solidFill>
              </a:rPr>
              <a:t>чого </a:t>
            </a:r>
            <a:r>
              <a:rPr dirty="0" sz="3200" spc="15">
                <a:solidFill>
                  <a:srgbClr val="000000"/>
                </a:solidFill>
              </a:rPr>
              <a:t>зигота </a:t>
            </a:r>
            <a:r>
              <a:rPr dirty="0" sz="3200" spc="-35">
                <a:solidFill>
                  <a:srgbClr val="000000"/>
                </a:solidFill>
              </a:rPr>
              <a:t>з</a:t>
            </a:r>
            <a:r>
              <a:rPr dirty="0" sz="3200" spc="-55">
                <a:solidFill>
                  <a:srgbClr val="000000"/>
                </a:solidFill>
              </a:rPr>
              <a:t> </a:t>
            </a:r>
            <a:r>
              <a:rPr dirty="0" sz="3200" spc="15">
                <a:solidFill>
                  <a:srgbClr val="000000"/>
                </a:solidFill>
              </a:rPr>
              <a:t>моменту</a:t>
            </a:r>
            <a:endParaRPr sz="3200">
              <a:latin typeface="Palladio Uralic"/>
              <a:cs typeface="Palladio Uralic"/>
            </a:endParaRPr>
          </a:p>
          <a:p>
            <a:pPr algn="ctr" marL="664845" marR="650875">
              <a:lnSpc>
                <a:spcPct val="100000"/>
              </a:lnSpc>
              <a:spcBef>
                <a:spcPts val="5"/>
              </a:spcBef>
            </a:pPr>
            <a:r>
              <a:rPr dirty="0" sz="3200" spc="65">
                <a:solidFill>
                  <a:srgbClr val="000000"/>
                </a:solidFill>
              </a:rPr>
              <a:t>виникнення </a:t>
            </a:r>
            <a:r>
              <a:rPr dirty="0" sz="3200" spc="25">
                <a:solidFill>
                  <a:srgbClr val="000000"/>
                </a:solidFill>
              </a:rPr>
              <a:t>несе </a:t>
            </a:r>
            <a:r>
              <a:rPr dirty="0" sz="3200" spc="35">
                <a:solidFill>
                  <a:srgbClr val="000000"/>
                </a:solidFill>
              </a:rPr>
              <a:t>відповідну </a:t>
            </a:r>
            <a:r>
              <a:rPr dirty="0" sz="3200" spc="15">
                <a:solidFill>
                  <a:srgbClr val="000000"/>
                </a:solidFill>
              </a:rPr>
              <a:t>мутацію)</a:t>
            </a:r>
            <a:r>
              <a:rPr dirty="0" sz="3200" spc="-85">
                <a:solidFill>
                  <a:srgbClr val="000000"/>
                </a:solidFill>
              </a:rPr>
              <a:t> </a:t>
            </a:r>
            <a:r>
              <a:rPr dirty="0" sz="3200" spc="-5">
                <a:solidFill>
                  <a:srgbClr val="000000"/>
                </a:solidFill>
              </a:rPr>
              <a:t>і  </a:t>
            </a:r>
            <a:r>
              <a:rPr dirty="0" sz="3200" spc="20">
                <a:solidFill>
                  <a:srgbClr val="000000"/>
                </a:solidFill>
              </a:rPr>
              <a:t>успадковуються.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429768" y="1143000"/>
            <a:ext cx="2261616" cy="1697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72383" y="1072896"/>
            <a:ext cx="2523744" cy="17647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88023" y="1072896"/>
            <a:ext cx="1850135" cy="17922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  <a:tabLst>
                <a:tab pos="3528060" algn="l"/>
              </a:tabLst>
            </a:pPr>
            <a:r>
              <a:rPr dirty="0" spc="-5" b="1">
                <a:solidFill>
                  <a:srgbClr val="0841C7"/>
                </a:solidFill>
                <a:latin typeface="Times New Roman"/>
                <a:cs typeface="Times New Roman"/>
              </a:rPr>
              <a:t>Спадково</a:t>
            </a:r>
            <a:r>
              <a:rPr dirty="0" spc="20" b="1">
                <a:solidFill>
                  <a:srgbClr val="0841C7"/>
                </a:solidFill>
                <a:latin typeface="Times New Roman"/>
                <a:cs typeface="Times New Roman"/>
              </a:rPr>
              <a:t> </a:t>
            </a:r>
            <a:r>
              <a:rPr dirty="0" spc="-5" b="1">
                <a:solidFill>
                  <a:srgbClr val="0841C7"/>
                </a:solidFill>
                <a:latin typeface="Times New Roman"/>
                <a:cs typeface="Times New Roman"/>
              </a:rPr>
              <a:t>схильні	</a:t>
            </a:r>
            <a:r>
              <a:rPr dirty="0" spc="-5"/>
              <a:t>- хвороби, </a:t>
            </a:r>
            <a:r>
              <a:rPr dirty="0" spc="-10"/>
              <a:t>виникнення </a:t>
            </a:r>
            <a:r>
              <a:rPr dirty="0" spc="-5"/>
              <a:t>яких  і </a:t>
            </a:r>
            <a:r>
              <a:rPr dirty="0" spc="-10"/>
              <a:t>протікання </a:t>
            </a:r>
            <a:r>
              <a:rPr dirty="0" spc="-5"/>
              <a:t>яких </a:t>
            </a:r>
            <a:r>
              <a:rPr dirty="0" spc="-10"/>
              <a:t>залежить від конституції  </a:t>
            </a:r>
            <a:r>
              <a:rPr dirty="0" spc="-5"/>
              <a:t>(генотипу</a:t>
            </a:r>
            <a:r>
              <a:rPr dirty="0" spc="5"/>
              <a:t> </a:t>
            </a:r>
            <a:r>
              <a:rPr dirty="0" spc="-5"/>
              <a:t>організму).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4642" y="2841101"/>
            <a:ext cx="6054090" cy="2953385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dirty="0" sz="3200" spc="-10">
                <a:latin typeface="Times New Roman"/>
                <a:cs typeface="Times New Roman"/>
              </a:rPr>
              <a:t>До них належать усі інші</a:t>
            </a:r>
            <a:r>
              <a:rPr dirty="0" sz="3200" spc="13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хвороби: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Char char="-"/>
              <a:tabLst>
                <a:tab pos="356870" algn="l"/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інфекційні;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Char char="-"/>
              <a:tabLst>
                <a:tab pos="356870" algn="l"/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інвазійні;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Char char="-"/>
              <a:tabLst>
                <a:tab pos="356870" algn="l"/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незаразні;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Char char="-"/>
              <a:tabLst>
                <a:tab pos="356870" algn="l"/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хірургічні.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15384" y="3572255"/>
            <a:ext cx="4401312" cy="26548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36845" y="6316471"/>
            <a:ext cx="26892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Свиня уражена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 spc="-15">
                <a:latin typeface="Arial"/>
                <a:cs typeface="Arial"/>
              </a:rPr>
              <a:t>бешихою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210435" marR="5080" indent="-1936114">
              <a:lnSpc>
                <a:spcPct val="100000"/>
              </a:lnSpc>
              <a:spcBef>
                <a:spcPts val="100"/>
              </a:spcBef>
            </a:pPr>
            <a:r>
              <a:rPr dirty="0"/>
              <a:t>2. </a:t>
            </a:r>
            <a:r>
              <a:rPr dirty="0" spc="-5"/>
              <a:t>Поняття </a:t>
            </a:r>
            <a:r>
              <a:rPr dirty="0" spc="30"/>
              <a:t>про </a:t>
            </a:r>
            <a:r>
              <a:rPr dirty="0" spc="10"/>
              <a:t>імунітет </a:t>
            </a:r>
            <a:r>
              <a:rPr dirty="0"/>
              <a:t>та</a:t>
            </a:r>
            <a:r>
              <a:rPr dirty="0" spc="-160"/>
              <a:t> </a:t>
            </a:r>
            <a:r>
              <a:rPr dirty="0" spc="55"/>
              <a:t>імунну  </a:t>
            </a:r>
            <a:r>
              <a:rPr dirty="0" spc="20"/>
              <a:t>систему</a:t>
            </a:r>
            <a:r>
              <a:rPr dirty="0" spc="-30"/>
              <a:t> </a:t>
            </a:r>
            <a:r>
              <a:rPr dirty="0" spc="25"/>
              <a:t>організму</a:t>
            </a:r>
          </a:p>
        </p:txBody>
      </p:sp>
      <p:sp>
        <p:nvSpPr>
          <p:cNvPr id="3" name="object 3"/>
          <p:cNvSpPr/>
          <p:nvPr/>
        </p:nvSpPr>
        <p:spPr>
          <a:xfrm>
            <a:off x="429768" y="3285744"/>
            <a:ext cx="3212592" cy="2700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8683" y="1314957"/>
            <a:ext cx="7874000" cy="4563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905">
              <a:lnSpc>
                <a:spcPts val="3650"/>
              </a:lnSpc>
              <a:spcBef>
                <a:spcPts val="90"/>
              </a:spcBef>
            </a:pPr>
            <a:r>
              <a:rPr dirty="0" sz="3200" spc="-5" b="1">
                <a:solidFill>
                  <a:srgbClr val="FF0000"/>
                </a:solidFill>
                <a:latin typeface="Palladio Uralic"/>
                <a:cs typeface="Palladio Uralic"/>
              </a:rPr>
              <a:t>Імунітет </a:t>
            </a:r>
            <a:r>
              <a:rPr dirty="0" sz="3200" spc="-5">
                <a:latin typeface="Palladio Uralic"/>
                <a:cs typeface="Palladio Uralic"/>
              </a:rPr>
              <a:t>– </a:t>
            </a:r>
            <a:r>
              <a:rPr dirty="0" sz="3200" spc="35">
                <a:latin typeface="Palladio Uralic"/>
                <a:cs typeface="Palladio Uralic"/>
              </a:rPr>
              <a:t>це </a:t>
            </a:r>
            <a:r>
              <a:rPr dirty="0" sz="3200" spc="30">
                <a:latin typeface="Palladio Uralic"/>
                <a:cs typeface="Palladio Uralic"/>
              </a:rPr>
              <a:t>сукупність</a:t>
            </a:r>
            <a:r>
              <a:rPr dirty="0" sz="3200" spc="25">
                <a:latin typeface="Palladio Uralic"/>
                <a:cs typeface="Palladio Uralic"/>
              </a:rPr>
              <a:t> </a:t>
            </a:r>
            <a:r>
              <a:rPr dirty="0" sz="3200" spc="40">
                <a:latin typeface="Palladio Uralic"/>
                <a:cs typeface="Palladio Uralic"/>
              </a:rPr>
              <a:t>захисних</a:t>
            </a:r>
            <a:endParaRPr sz="3200">
              <a:latin typeface="Palladio Uralic"/>
              <a:cs typeface="Palladio Uralic"/>
            </a:endParaRPr>
          </a:p>
          <a:p>
            <a:pPr algn="ctr" marL="70485" marR="63500">
              <a:lnSpc>
                <a:spcPts val="3460"/>
              </a:lnSpc>
              <a:spcBef>
                <a:spcPts val="240"/>
              </a:spcBef>
            </a:pPr>
            <a:r>
              <a:rPr dirty="0" sz="3200" spc="10">
                <a:latin typeface="Palladio Uralic"/>
                <a:cs typeface="Palladio Uralic"/>
              </a:rPr>
              <a:t>механізмів, </a:t>
            </a:r>
            <a:r>
              <a:rPr dirty="0" sz="3200" spc="-15">
                <a:latin typeface="Palladio Uralic"/>
                <a:cs typeface="Palladio Uralic"/>
              </a:rPr>
              <a:t>які </a:t>
            </a:r>
            <a:r>
              <a:rPr dirty="0" sz="3200" spc="25">
                <a:latin typeface="Palladio Uralic"/>
                <a:cs typeface="Palladio Uralic"/>
              </a:rPr>
              <a:t>допомогають </a:t>
            </a:r>
            <a:r>
              <a:rPr dirty="0" sz="3200" spc="15">
                <a:latin typeface="Palladio Uralic"/>
                <a:cs typeface="Palladio Uralic"/>
              </a:rPr>
              <a:t>організмові  </a:t>
            </a:r>
            <a:r>
              <a:rPr dirty="0" sz="3200" spc="25">
                <a:latin typeface="Palladio Uralic"/>
                <a:cs typeface="Palladio Uralic"/>
              </a:rPr>
              <a:t>боротися </a:t>
            </a:r>
            <a:r>
              <a:rPr dirty="0" sz="3200" spc="-35">
                <a:latin typeface="Palladio Uralic"/>
                <a:cs typeface="Palladio Uralic"/>
              </a:rPr>
              <a:t>з </a:t>
            </a:r>
            <a:r>
              <a:rPr dirty="0" sz="3200" spc="25">
                <a:latin typeface="Palladio Uralic"/>
                <a:cs typeface="Palladio Uralic"/>
              </a:rPr>
              <a:t>чужорідними</a:t>
            </a:r>
            <a:r>
              <a:rPr dirty="0" sz="3200">
                <a:latin typeface="Palladio Uralic"/>
                <a:cs typeface="Palladio Uralic"/>
              </a:rPr>
              <a:t> </a:t>
            </a:r>
            <a:r>
              <a:rPr dirty="0" sz="3200" spc="60">
                <a:latin typeface="Palladio Uralic"/>
                <a:cs typeface="Palladio Uralic"/>
              </a:rPr>
              <a:t>чинниками:</a:t>
            </a:r>
            <a:endParaRPr sz="3200">
              <a:latin typeface="Palladio Uralic"/>
              <a:cs typeface="Palladio Uralic"/>
            </a:endParaRPr>
          </a:p>
          <a:p>
            <a:pPr algn="ctr">
              <a:lnSpc>
                <a:spcPts val="3404"/>
              </a:lnSpc>
            </a:pPr>
            <a:r>
              <a:rPr dirty="0" sz="3200" spc="15">
                <a:latin typeface="Palladio Uralic"/>
                <a:cs typeface="Palladio Uralic"/>
              </a:rPr>
              <a:t>бактеріями, </a:t>
            </a:r>
            <a:r>
              <a:rPr dirty="0" sz="3200" spc="10">
                <a:latin typeface="Palladio Uralic"/>
                <a:cs typeface="Palladio Uralic"/>
              </a:rPr>
              <a:t>отрутами, </a:t>
            </a:r>
            <a:r>
              <a:rPr dirty="0" sz="3200" spc="20">
                <a:latin typeface="Palladio Uralic"/>
                <a:cs typeface="Palladio Uralic"/>
              </a:rPr>
              <a:t>стороніми</a:t>
            </a:r>
            <a:r>
              <a:rPr dirty="0" sz="3200" spc="-20">
                <a:latin typeface="Palladio Uralic"/>
                <a:cs typeface="Palladio Uralic"/>
              </a:rPr>
              <a:t> </a:t>
            </a:r>
            <a:r>
              <a:rPr dirty="0" sz="3200" spc="10">
                <a:latin typeface="Palladio Uralic"/>
                <a:cs typeface="Palladio Uralic"/>
              </a:rPr>
              <a:t>тілами.</a:t>
            </a:r>
            <a:endParaRPr sz="3200">
              <a:latin typeface="Palladio Uralic"/>
              <a:cs typeface="Palladio Ural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00">
              <a:latin typeface="Palladio Uralic"/>
              <a:cs typeface="Palladio Uralic"/>
            </a:endParaRPr>
          </a:p>
          <a:p>
            <a:pPr algn="ctr" marL="3487420">
              <a:lnSpc>
                <a:spcPct val="100000"/>
              </a:lnSpc>
            </a:pPr>
            <a:r>
              <a:rPr dirty="0" sz="2400" spc="15">
                <a:latin typeface="Palladio Uralic"/>
                <a:cs typeface="Palladio Uralic"/>
              </a:rPr>
              <a:t>Електронна</a:t>
            </a:r>
            <a:r>
              <a:rPr dirty="0" sz="2400" spc="-40">
                <a:latin typeface="Palladio Uralic"/>
                <a:cs typeface="Palladio Uralic"/>
              </a:rPr>
              <a:t> </a:t>
            </a:r>
            <a:r>
              <a:rPr dirty="0" sz="2400" spc="25">
                <a:latin typeface="Palladio Uralic"/>
                <a:cs typeface="Palladio Uralic"/>
              </a:rPr>
              <a:t>мікрофотографія</a:t>
            </a:r>
            <a:endParaRPr sz="2400">
              <a:latin typeface="Palladio Uralic"/>
              <a:cs typeface="Palladio Uralic"/>
            </a:endParaRPr>
          </a:p>
          <a:p>
            <a:pPr algn="ctr" marL="3484245">
              <a:lnSpc>
                <a:spcPts val="2870"/>
              </a:lnSpc>
              <a:spcBef>
                <a:spcPts val="5"/>
              </a:spcBef>
            </a:pPr>
            <a:r>
              <a:rPr dirty="0" sz="2400" spc="-25">
                <a:latin typeface="Palladio Uralic"/>
                <a:cs typeface="Palladio Uralic"/>
              </a:rPr>
              <a:t>з</a:t>
            </a:r>
            <a:r>
              <a:rPr dirty="0" sz="2400" spc="-15">
                <a:latin typeface="Palladio Uralic"/>
                <a:cs typeface="Palladio Uralic"/>
              </a:rPr>
              <a:t> </a:t>
            </a:r>
            <a:r>
              <a:rPr dirty="0" sz="2400" spc="35">
                <a:latin typeface="Palladio Uralic"/>
                <a:cs typeface="Palladio Uralic"/>
              </a:rPr>
              <a:t>підсиленими</a:t>
            </a:r>
            <a:endParaRPr sz="2400">
              <a:latin typeface="Palladio Uralic"/>
              <a:cs typeface="Palladio Uralic"/>
            </a:endParaRPr>
          </a:p>
          <a:p>
            <a:pPr algn="ctr" marL="3484245">
              <a:lnSpc>
                <a:spcPts val="2870"/>
              </a:lnSpc>
            </a:pPr>
            <a:r>
              <a:rPr dirty="0" sz="2400" spc="10">
                <a:latin typeface="Palladio Uralic"/>
                <a:cs typeface="Palladio Uralic"/>
              </a:rPr>
              <a:t>кольорами,</a:t>
            </a:r>
            <a:r>
              <a:rPr dirty="0" sz="2400" spc="-70">
                <a:latin typeface="Palladio Uralic"/>
                <a:cs typeface="Palladio Uralic"/>
              </a:rPr>
              <a:t> </a:t>
            </a:r>
            <a:r>
              <a:rPr dirty="0" sz="2400" i="1">
                <a:latin typeface="Palladio Uralic"/>
                <a:cs typeface="Palladio Uralic"/>
              </a:rPr>
              <a:t>Salmonella</a:t>
            </a:r>
            <a:endParaRPr sz="2400">
              <a:latin typeface="Palladio Uralic"/>
              <a:cs typeface="Palladio Uralic"/>
            </a:endParaRPr>
          </a:p>
          <a:p>
            <a:pPr algn="ctr" marL="3481704">
              <a:lnSpc>
                <a:spcPct val="100000"/>
              </a:lnSpc>
            </a:pPr>
            <a:r>
              <a:rPr dirty="0" sz="2400" i="1">
                <a:latin typeface="Palladio Uralic"/>
                <a:cs typeface="Palladio Uralic"/>
              </a:rPr>
              <a:t>typhimurium</a:t>
            </a:r>
            <a:r>
              <a:rPr dirty="0" sz="2400" spc="-114" i="1">
                <a:latin typeface="Palladio Uralic"/>
                <a:cs typeface="Palladio Uralic"/>
              </a:rPr>
              <a:t> </a:t>
            </a:r>
            <a:r>
              <a:rPr dirty="0" sz="2400" spc="15">
                <a:latin typeface="Palladio Uralic"/>
                <a:cs typeface="Palladio Uralic"/>
              </a:rPr>
              <a:t>(червона)</a:t>
            </a:r>
            <a:endParaRPr sz="2400">
              <a:latin typeface="Palladio Uralic"/>
              <a:cs typeface="Palladio Uralic"/>
            </a:endParaRPr>
          </a:p>
          <a:p>
            <a:pPr algn="ctr" marL="3482340">
              <a:lnSpc>
                <a:spcPct val="100000"/>
              </a:lnSpc>
              <a:spcBef>
                <a:spcPts val="25"/>
              </a:spcBef>
            </a:pPr>
            <a:r>
              <a:rPr dirty="0" sz="2400" spc="10">
                <a:latin typeface="Palladio Uralic"/>
                <a:cs typeface="Palladio Uralic"/>
              </a:rPr>
              <a:t>вторгується до</a:t>
            </a:r>
            <a:r>
              <a:rPr dirty="0" sz="2400" spc="-75">
                <a:latin typeface="Palladio Uralic"/>
                <a:cs typeface="Palladio Uralic"/>
              </a:rPr>
              <a:t> </a:t>
            </a:r>
            <a:r>
              <a:rPr dirty="0" sz="2400" spc="15">
                <a:latin typeface="Palladio Uralic"/>
                <a:cs typeface="Palladio Uralic"/>
              </a:rPr>
              <a:t>людських</a:t>
            </a:r>
            <a:endParaRPr sz="2400">
              <a:latin typeface="Palladio Uralic"/>
              <a:cs typeface="Palladio Uralic"/>
            </a:endParaRPr>
          </a:p>
          <a:p>
            <a:pPr algn="ctr" marL="3486785">
              <a:lnSpc>
                <a:spcPct val="100000"/>
              </a:lnSpc>
              <a:spcBef>
                <a:spcPts val="5"/>
              </a:spcBef>
            </a:pPr>
            <a:r>
              <a:rPr dirty="0" sz="2400" spc="15">
                <a:latin typeface="Palladio Uralic"/>
                <a:cs typeface="Palladio Uralic"/>
              </a:rPr>
              <a:t>клітин </a:t>
            </a:r>
            <a:r>
              <a:rPr dirty="0" sz="2400" spc="30">
                <a:latin typeface="Palladio Uralic"/>
                <a:cs typeface="Palladio Uralic"/>
              </a:rPr>
              <a:t>в</a:t>
            </a:r>
            <a:r>
              <a:rPr dirty="0" sz="2400" spc="-10">
                <a:latin typeface="Palladio Uralic"/>
                <a:cs typeface="Palladio Uralic"/>
              </a:rPr>
              <a:t> </a:t>
            </a:r>
            <a:r>
              <a:rPr dirty="0" sz="2400" spc="10">
                <a:latin typeface="Palladio Uralic"/>
                <a:cs typeface="Palladio Uralic"/>
              </a:rPr>
              <a:t>культурі.</a:t>
            </a:r>
            <a:endParaRPr sz="2400">
              <a:latin typeface="Palladio Uralic"/>
              <a:cs typeface="Palladio Ural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615" y="1356360"/>
            <a:ext cx="3267455" cy="4178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922014" y="1528699"/>
            <a:ext cx="4798695" cy="44151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484505" marR="472440">
              <a:lnSpc>
                <a:spcPct val="100000"/>
              </a:lnSpc>
              <a:spcBef>
                <a:spcPts val="90"/>
              </a:spcBef>
            </a:pPr>
            <a:r>
              <a:rPr dirty="0" sz="3200" spc="35">
                <a:latin typeface="Palladio Uralic"/>
                <a:cs typeface="Palladio Uralic"/>
              </a:rPr>
              <a:t>Російський</a:t>
            </a:r>
            <a:r>
              <a:rPr dirty="0" sz="3200">
                <a:latin typeface="Palladio Uralic"/>
                <a:cs typeface="Palladio Uralic"/>
              </a:rPr>
              <a:t> </a:t>
            </a:r>
            <a:r>
              <a:rPr dirty="0" sz="3200" spc="30">
                <a:latin typeface="Palladio Uralic"/>
                <a:cs typeface="Palladio Uralic"/>
              </a:rPr>
              <a:t>фізіолог  </a:t>
            </a:r>
            <a:r>
              <a:rPr dirty="0" sz="3200" spc="30" b="1">
                <a:solidFill>
                  <a:srgbClr val="FF0000"/>
                </a:solidFill>
                <a:latin typeface="Palladio Uralic"/>
                <a:cs typeface="Palladio Uralic"/>
              </a:rPr>
              <a:t>Ілля </a:t>
            </a:r>
            <a:r>
              <a:rPr dirty="0" sz="3200" spc="40" b="1">
                <a:solidFill>
                  <a:srgbClr val="FF0000"/>
                </a:solidFill>
                <a:latin typeface="Palladio Uralic"/>
                <a:cs typeface="Palladio Uralic"/>
              </a:rPr>
              <a:t>Мечников  </a:t>
            </a:r>
            <a:r>
              <a:rPr dirty="0" sz="3200">
                <a:latin typeface="Palladio Uralic"/>
                <a:cs typeface="Palladio Uralic"/>
              </a:rPr>
              <a:t>(1845-1916),</a:t>
            </a:r>
            <a:endParaRPr sz="3200">
              <a:latin typeface="Palladio Uralic"/>
              <a:cs typeface="Palladio Uralic"/>
            </a:endParaRPr>
          </a:p>
          <a:p>
            <a:pPr algn="ctr" marL="222885" marR="110489">
              <a:lnSpc>
                <a:spcPct val="100000"/>
              </a:lnSpc>
              <a:spcBef>
                <a:spcPts val="5"/>
              </a:spcBef>
            </a:pPr>
            <a:r>
              <a:rPr dirty="0" sz="3200" spc="30">
                <a:latin typeface="Palladio Uralic"/>
                <a:cs typeface="Palladio Uralic"/>
              </a:rPr>
              <a:t>розробив</a:t>
            </a:r>
            <a:r>
              <a:rPr dirty="0" sz="3200" spc="-75">
                <a:latin typeface="Palladio Uralic"/>
                <a:cs typeface="Palladio Uralic"/>
              </a:rPr>
              <a:t> </a:t>
            </a:r>
            <a:r>
              <a:rPr dirty="0" sz="3200" spc="60">
                <a:latin typeface="Palladio Uralic"/>
                <a:cs typeface="Palladio Uralic"/>
              </a:rPr>
              <a:t>фагоцитарну  </a:t>
            </a:r>
            <a:r>
              <a:rPr dirty="0" sz="3200">
                <a:latin typeface="Palladio Uralic"/>
                <a:cs typeface="Palladio Uralic"/>
              </a:rPr>
              <a:t>теорію</a:t>
            </a:r>
            <a:r>
              <a:rPr dirty="0" sz="3200" spc="-5">
                <a:latin typeface="Palladio Uralic"/>
                <a:cs typeface="Palladio Uralic"/>
              </a:rPr>
              <a:t> </a:t>
            </a:r>
            <a:r>
              <a:rPr dirty="0" sz="3200" spc="10">
                <a:latin typeface="Palladio Uralic"/>
                <a:cs typeface="Palladio Uralic"/>
              </a:rPr>
              <a:t>імунітету.</a:t>
            </a:r>
            <a:endParaRPr sz="3200">
              <a:latin typeface="Palladio Uralic"/>
              <a:cs typeface="Palladio Ural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200">
              <a:latin typeface="Palladio Uralic"/>
              <a:cs typeface="Palladio Uralic"/>
            </a:endParaRPr>
          </a:p>
          <a:p>
            <a:pPr marL="12700" marR="5080" indent="1066800">
              <a:lnSpc>
                <a:spcPct val="100000"/>
              </a:lnSpc>
            </a:pPr>
            <a:r>
              <a:rPr dirty="0" sz="3200" spc="155">
                <a:latin typeface="Palladio Uralic"/>
                <a:cs typeface="Palladio Uralic"/>
              </a:rPr>
              <a:t>У </a:t>
            </a:r>
            <a:r>
              <a:rPr dirty="0" sz="3200">
                <a:latin typeface="Palladio Uralic"/>
                <a:cs typeface="Palladio Uralic"/>
              </a:rPr>
              <a:t>1908 </a:t>
            </a:r>
            <a:r>
              <a:rPr dirty="0" sz="3200" spc="-5">
                <a:latin typeface="Palladio Uralic"/>
                <a:cs typeface="Palladio Uralic"/>
              </a:rPr>
              <a:t>р. </a:t>
            </a:r>
            <a:r>
              <a:rPr dirty="0" sz="3200" spc="55">
                <a:latin typeface="Palladio Uralic"/>
                <a:cs typeface="Palladio Uralic"/>
              </a:rPr>
              <a:t>була  </a:t>
            </a:r>
            <a:r>
              <a:rPr dirty="0" sz="3200" spc="25">
                <a:latin typeface="Palladio Uralic"/>
                <a:cs typeface="Palladio Uralic"/>
              </a:rPr>
              <a:t>присуджена</a:t>
            </a:r>
            <a:r>
              <a:rPr dirty="0" sz="3200" spc="-30">
                <a:latin typeface="Palladio Uralic"/>
                <a:cs typeface="Palladio Uralic"/>
              </a:rPr>
              <a:t> </a:t>
            </a:r>
            <a:r>
              <a:rPr dirty="0" sz="3200" spc="20">
                <a:latin typeface="Palladio Uralic"/>
                <a:cs typeface="Palladio Uralic"/>
              </a:rPr>
              <a:t>Нобелівська</a:t>
            </a:r>
            <a:endParaRPr sz="3200">
              <a:latin typeface="Palladio Uralic"/>
              <a:cs typeface="Palladio Uralic"/>
            </a:endParaRPr>
          </a:p>
          <a:p>
            <a:pPr marL="1701164">
              <a:lnSpc>
                <a:spcPct val="100000"/>
              </a:lnSpc>
              <a:spcBef>
                <a:spcPts val="5"/>
              </a:spcBef>
            </a:pPr>
            <a:r>
              <a:rPr dirty="0" sz="3200" spc="5">
                <a:latin typeface="Palladio Uralic"/>
                <a:cs typeface="Palladio Uralic"/>
              </a:rPr>
              <a:t>премія.</a:t>
            </a:r>
            <a:endParaRPr sz="3200">
              <a:latin typeface="Palladio Uralic"/>
              <a:cs typeface="Palladio Ural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2022-08-01T20:18:00Z</dcterms:created>
  <dcterms:modified xsi:type="dcterms:W3CDTF">2022-08-01T20:18:00Z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2022-08-01T00:00:00Z</vt:filetime>
  </property>
</Properties>
</file>