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9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7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6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6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1C59-1CA6-45A4-B7B4-D9DA24A698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BE80-039D-4247-A022-BDB52230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9872"/>
            <a:ext cx="9144000" cy="582777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№6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РЕЖИМИ РОБОТИ ТРАНСФОРМАТОРІВ</a:t>
            </a: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pPr algn="just"/>
            <a:r>
              <a:rPr lang="ru-RU" b="1" dirty="0" smtClean="0"/>
              <a:t>Мета </a:t>
            </a:r>
            <a:r>
              <a:rPr lang="ru-RU" b="1" dirty="0" err="1" smtClean="0"/>
              <a:t>роботи</a:t>
            </a:r>
            <a:r>
              <a:rPr lang="ru-RU" dirty="0" err="1" smtClean="0"/>
              <a:t>:Засвоєння</a:t>
            </a:r>
            <a:r>
              <a:rPr lang="ru-RU" dirty="0" smtClean="0"/>
              <a:t> студентами методики </a:t>
            </a:r>
            <a:r>
              <a:rPr lang="ru-RU" dirty="0" err="1" smtClean="0"/>
              <a:t>розрахунків</a:t>
            </a:r>
            <a:r>
              <a:rPr lang="ru-RU" dirty="0" smtClean="0"/>
              <a:t> і визначення </a:t>
            </a:r>
          </a:p>
          <a:p>
            <a:pPr algn="just"/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доцільних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економію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силових</a:t>
            </a:r>
            <a:r>
              <a:rPr lang="ru-RU" dirty="0" smtClean="0"/>
              <a:t> трансформаторах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97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29493" r="32514" b="25957"/>
          <a:stretch/>
        </p:blipFill>
        <p:spPr>
          <a:xfrm>
            <a:off x="182880" y="-97535"/>
            <a:ext cx="11497056" cy="69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7" t="26131" r="31569" b="13629"/>
          <a:stretch/>
        </p:blipFill>
        <p:spPr>
          <a:xfrm>
            <a:off x="499872" y="231647"/>
            <a:ext cx="8997696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12" t="15203" r="34405" b="32962"/>
          <a:stretch/>
        </p:blipFill>
        <p:spPr>
          <a:xfrm>
            <a:off x="938784" y="353567"/>
            <a:ext cx="8839200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39580" r="33617" b="22314"/>
          <a:stretch/>
        </p:blipFill>
        <p:spPr>
          <a:xfrm>
            <a:off x="0" y="231647"/>
            <a:ext cx="11960352" cy="66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42942" r="31411" b="23996"/>
          <a:stretch/>
        </p:blipFill>
        <p:spPr>
          <a:xfrm>
            <a:off x="304800" y="280415"/>
            <a:ext cx="11887200" cy="54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25850" r="31727" b="23716"/>
          <a:stretch/>
        </p:blipFill>
        <p:spPr>
          <a:xfrm>
            <a:off x="609600" y="377951"/>
            <a:ext cx="9631680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33136" r="30939" b="29599"/>
          <a:stretch/>
        </p:blipFill>
        <p:spPr>
          <a:xfrm>
            <a:off x="548640" y="353567"/>
            <a:ext cx="10107168" cy="49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30333" r="32987" b="19513"/>
          <a:stretch/>
        </p:blipFill>
        <p:spPr>
          <a:xfrm>
            <a:off x="768096" y="341375"/>
            <a:ext cx="9229344" cy="64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4" t="34536" r="31569" b="36884"/>
          <a:stretch/>
        </p:blipFill>
        <p:spPr>
          <a:xfrm>
            <a:off x="463296" y="195071"/>
            <a:ext cx="10472928" cy="4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23328" r="32672" b="13629"/>
          <a:stretch/>
        </p:blipFill>
        <p:spPr>
          <a:xfrm>
            <a:off x="536448" y="268223"/>
            <a:ext cx="9204960" cy="65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7" t="16884" r="32672" b="45570"/>
          <a:stretch/>
        </p:blipFill>
        <p:spPr>
          <a:xfrm>
            <a:off x="316992" y="390143"/>
            <a:ext cx="11436096" cy="6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7" t="36778" r="31411" b="41648"/>
          <a:stretch/>
        </p:blipFill>
        <p:spPr>
          <a:xfrm>
            <a:off x="853440" y="304799"/>
            <a:ext cx="10338816" cy="34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31174" r="30624" b="21194"/>
          <a:stretch/>
        </p:blipFill>
        <p:spPr>
          <a:xfrm>
            <a:off x="646176" y="219455"/>
            <a:ext cx="9473184" cy="59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15" t="27252" r="32829" b="57618"/>
          <a:stretch/>
        </p:blipFill>
        <p:spPr>
          <a:xfrm>
            <a:off x="585216" y="353567"/>
            <a:ext cx="9314688" cy="1828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477" t="66959" r="32009" b="1875"/>
          <a:stretch/>
        </p:blipFill>
        <p:spPr>
          <a:xfrm>
            <a:off x="579120" y="2182368"/>
            <a:ext cx="9528048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37620" r="31884" b="11386"/>
          <a:stretch/>
        </p:blipFill>
        <p:spPr>
          <a:xfrm>
            <a:off x="548640" y="207263"/>
            <a:ext cx="5364480" cy="457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603" t="15958" r="35006" b="8042"/>
          <a:stretch/>
        </p:blipFill>
        <p:spPr>
          <a:xfrm>
            <a:off x="6022848" y="207262"/>
            <a:ext cx="5510784" cy="66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4" t="18846" r="34877" b="4103"/>
          <a:stretch/>
        </p:blipFill>
        <p:spPr>
          <a:xfrm>
            <a:off x="146304" y="0"/>
            <a:ext cx="587654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414" t="22792" r="34914" b="542"/>
          <a:stretch/>
        </p:blipFill>
        <p:spPr>
          <a:xfrm>
            <a:off x="6242304" y="0"/>
            <a:ext cx="5949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98" t="26411" r="38658" b="15030"/>
          <a:stretch/>
        </p:blipFill>
        <p:spPr>
          <a:xfrm>
            <a:off x="341376" y="109727"/>
            <a:ext cx="5961888" cy="674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443" t="32958" r="38662" b="9375"/>
          <a:stretch/>
        </p:blipFill>
        <p:spPr>
          <a:xfrm>
            <a:off x="6461760" y="109726"/>
            <a:ext cx="5730240" cy="67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3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25" t="25010" r="38500" b="16710"/>
          <a:stretch/>
        </p:blipFill>
        <p:spPr>
          <a:xfrm>
            <a:off x="341376" y="0"/>
            <a:ext cx="607161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443" t="31458" r="38756" b="10208"/>
          <a:stretch/>
        </p:blipFill>
        <p:spPr>
          <a:xfrm>
            <a:off x="6412992" y="121920"/>
            <a:ext cx="5535168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54430" r="32199" b="10266"/>
          <a:stretch/>
        </p:blipFill>
        <p:spPr>
          <a:xfrm>
            <a:off x="85344" y="341375"/>
            <a:ext cx="12009120" cy="65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6" t="17165" r="31096" b="35483"/>
          <a:stretch/>
        </p:blipFill>
        <p:spPr>
          <a:xfrm>
            <a:off x="780288" y="207263"/>
            <a:ext cx="10838688" cy="66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37619" r="31411" b="20072"/>
          <a:stretch/>
        </p:blipFill>
        <p:spPr>
          <a:xfrm>
            <a:off x="731520" y="316991"/>
            <a:ext cx="11058144" cy="65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19126" r="31096" b="38565"/>
          <a:stretch/>
        </p:blipFill>
        <p:spPr>
          <a:xfrm>
            <a:off x="670560" y="231647"/>
            <a:ext cx="11241024" cy="66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47985" r="32199" b="8025"/>
          <a:stretch/>
        </p:blipFill>
        <p:spPr>
          <a:xfrm>
            <a:off x="536448" y="377952"/>
            <a:ext cx="1109472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21087" r="32199" b="30160"/>
          <a:stretch/>
        </p:blipFill>
        <p:spPr>
          <a:xfrm>
            <a:off x="0" y="34790"/>
            <a:ext cx="6449568" cy="413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784" y="459570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Рисунок 6.1 - </a:t>
            </a:r>
            <a:r>
              <a:rPr lang="ru-RU" dirty="0" err="1" smtClean="0"/>
              <a:t>Однолінійна</a:t>
            </a:r>
            <a:r>
              <a:rPr lang="ru-RU" dirty="0" smtClean="0"/>
              <a:t> схема </a:t>
            </a:r>
            <a:r>
              <a:rPr lang="ru-RU" dirty="0" err="1" smtClean="0"/>
              <a:t>з’єднань</a:t>
            </a:r>
            <a:r>
              <a:rPr lang="ru-RU" dirty="0" smtClean="0"/>
              <a:t> </a:t>
            </a:r>
            <a:r>
              <a:rPr lang="ru-RU" dirty="0" err="1" smtClean="0"/>
              <a:t>підстанції</a:t>
            </a:r>
            <a:r>
              <a:rPr lang="ru-RU" dirty="0" smtClean="0"/>
              <a:t> </a:t>
            </a:r>
            <a:r>
              <a:rPr lang="ru-RU" dirty="0" err="1" smtClean="0"/>
              <a:t>напругою</a:t>
            </a:r>
            <a:r>
              <a:rPr lang="ru-RU" dirty="0" smtClean="0"/>
              <a:t> 10/0,4 </a:t>
            </a:r>
            <a:r>
              <a:rPr lang="ru-RU" dirty="0" err="1" smtClean="0"/>
              <a:t>кВ</a:t>
            </a:r>
            <a:endParaRPr lang="ru-RU" dirty="0" smtClean="0"/>
          </a:p>
          <a:p>
            <a:r>
              <a:rPr lang="ru-RU" dirty="0" smtClean="0"/>
              <a:t>– Т</a:t>
            </a:r>
            <a:r>
              <a:rPr lang="en-US" dirty="0" smtClean="0"/>
              <a:t>V1; 2 – </a:t>
            </a:r>
            <a:r>
              <a:rPr lang="ru-RU" dirty="0" smtClean="0"/>
              <a:t>Т</a:t>
            </a:r>
            <a:r>
              <a:rPr lang="en-US" dirty="0" smtClean="0"/>
              <a:t>V2; 3 – </a:t>
            </a:r>
            <a:r>
              <a:rPr lang="ru-RU" dirty="0" smtClean="0"/>
              <a:t>Т</a:t>
            </a:r>
            <a:r>
              <a:rPr lang="en-US" dirty="0" smtClean="0"/>
              <a:t>V1 </a:t>
            </a:r>
            <a:r>
              <a:rPr lang="ru-RU" dirty="0" smtClean="0"/>
              <a:t>і Т</a:t>
            </a:r>
            <a:r>
              <a:rPr lang="en-US" dirty="0" smtClean="0"/>
              <a:t>V2; </a:t>
            </a:r>
            <a:r>
              <a:rPr lang="ru-RU" dirty="0" smtClean="0"/>
              <a:t>А – </a:t>
            </a:r>
            <a:r>
              <a:rPr lang="en-US" dirty="0" smtClean="0"/>
              <a:t>B – </a:t>
            </a:r>
            <a:r>
              <a:rPr lang="ru-RU" dirty="0" smtClean="0"/>
              <a:t>зона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навантаженнями</a:t>
            </a:r>
            <a:r>
              <a:rPr lang="ru-RU" dirty="0" smtClean="0"/>
              <a:t> </a:t>
            </a:r>
            <a:r>
              <a:rPr lang="en-US" dirty="0" smtClean="0"/>
              <a:t>S1 </a:t>
            </a:r>
            <a:r>
              <a:rPr lang="ru-RU" dirty="0" smtClean="0"/>
              <a:t>і </a:t>
            </a:r>
            <a:r>
              <a:rPr lang="en-US" dirty="0" smtClean="0"/>
              <a:t>S2 </a:t>
            </a:r>
            <a:r>
              <a:rPr lang="ru-RU" dirty="0" smtClean="0"/>
              <a:t>на шинах; ∑</a:t>
            </a:r>
            <a:r>
              <a:rPr lang="en-US" dirty="0" smtClean="0"/>
              <a:t>Si - </a:t>
            </a:r>
            <a:r>
              <a:rPr lang="ru-RU" dirty="0" err="1" smtClean="0"/>
              <a:t>сумарне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</a:t>
            </a:r>
          </a:p>
          <a:p>
            <a:r>
              <a:rPr lang="ru-RU" dirty="0" smtClean="0"/>
              <a:t>шина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600" t="42958" r="37256" b="37875"/>
          <a:stretch/>
        </p:blipFill>
        <p:spPr>
          <a:xfrm>
            <a:off x="6449568" y="402335"/>
            <a:ext cx="5522976" cy="30358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2779" y="3983213"/>
            <a:ext cx="559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6.2 - </a:t>
            </a:r>
            <a:r>
              <a:rPr lang="ru-RU" dirty="0" err="1" smtClean="0"/>
              <a:t>Криві</a:t>
            </a:r>
            <a:r>
              <a:rPr lang="ru-RU" dirty="0" smtClean="0"/>
              <a:t> </a:t>
            </a:r>
            <a:r>
              <a:rPr lang="ru-RU" dirty="0" err="1" smtClean="0"/>
              <a:t>приведених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трансформаторів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2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4" t="24169" r="31096" b="28759"/>
          <a:stretch/>
        </p:blipFill>
        <p:spPr>
          <a:xfrm>
            <a:off x="536448" y="0"/>
            <a:ext cx="113263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9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86</Words>
  <Application>Microsoft Office PowerPoint</Application>
  <PresentationFormat>Широкоэкранный</PresentationFormat>
  <Paragraphs>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2021-12-02T10:14:34Z</dcterms:created>
  <dcterms:modified xsi:type="dcterms:W3CDTF">2021-12-02T10:58:09Z</dcterms:modified>
</cp:coreProperties>
</file>