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6" r:id="rId24"/>
    <p:sldId id="2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D92-66D9-4345-927E-296AAD6DB761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0A4A-CCAB-44B9-90F6-D5DF7AF4A5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17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D92-66D9-4345-927E-296AAD6DB761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0A4A-CCAB-44B9-90F6-D5DF7AF4A5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748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D92-66D9-4345-927E-296AAD6DB761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0A4A-CCAB-44B9-90F6-D5DF7AF4A5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318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D92-66D9-4345-927E-296AAD6DB761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0A4A-CCAB-44B9-90F6-D5DF7AF4A5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687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D92-66D9-4345-927E-296AAD6DB761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0A4A-CCAB-44B9-90F6-D5DF7AF4A5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7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D92-66D9-4345-927E-296AAD6DB761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0A4A-CCAB-44B9-90F6-D5DF7AF4A5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129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D92-66D9-4345-927E-296AAD6DB761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0A4A-CCAB-44B9-90F6-D5DF7AF4A5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24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D92-66D9-4345-927E-296AAD6DB761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0A4A-CCAB-44B9-90F6-D5DF7AF4A5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09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D92-66D9-4345-927E-296AAD6DB761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0A4A-CCAB-44B9-90F6-D5DF7AF4A5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137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D92-66D9-4345-927E-296AAD6DB761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0A4A-CCAB-44B9-90F6-D5DF7AF4A5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63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DD92-66D9-4345-927E-296AAD6DB761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0A4A-CCAB-44B9-90F6-D5DF7AF4A5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06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4DD92-66D9-4345-927E-296AAD6DB761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B0A4A-CCAB-44B9-90F6-D5DF7AF4A5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72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2143"/>
            <a:ext cx="9144000" cy="5883215"/>
          </a:xfrm>
        </p:spPr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7-8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ЗАСОБИ ТА ЕЛЕМЕНТИ СИСТЕМ АВТОМАТИКИ. ДАТЧИКИ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Датчики</a:t>
            </a:r>
            <a:r>
              <a:rPr lang="uk-UA" sz="3200" spc="-335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32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Неелектричні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датчики</a:t>
            </a:r>
            <a:r>
              <a:rPr lang="uk-UA" sz="32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spc="-33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Електричні</a:t>
            </a:r>
            <a:r>
              <a:rPr lang="uk-UA" sz="32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датчики</a:t>
            </a:r>
          </a:p>
          <a:p>
            <a:endParaRPr lang="uk-UA" spc="-33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8254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772" y="-1"/>
            <a:ext cx="10690919" cy="5598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8" y="5503653"/>
            <a:ext cx="11067691" cy="7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65" t="29216" r="26768" b="29748"/>
          <a:stretch/>
        </p:blipFill>
        <p:spPr>
          <a:xfrm>
            <a:off x="155275" y="224286"/>
            <a:ext cx="10869283" cy="57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30" t="30801" r="27883" b="11707"/>
          <a:stretch/>
        </p:blipFill>
        <p:spPr>
          <a:xfrm>
            <a:off x="370935" y="69012"/>
            <a:ext cx="10575985" cy="66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2" t="19106" r="27437" b="12103"/>
          <a:stretch/>
        </p:blipFill>
        <p:spPr>
          <a:xfrm>
            <a:off x="146649" y="86263"/>
            <a:ext cx="9351034" cy="66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430" y="112143"/>
            <a:ext cx="11017370" cy="6064820"/>
          </a:xfrm>
        </p:spPr>
        <p:txBody>
          <a:bodyPr>
            <a:normAutofit/>
          </a:bodyPr>
          <a:lstStyle/>
          <a:p>
            <a:pPr marL="317500" indent="0">
              <a:lnSpc>
                <a:spcPts val="1610"/>
              </a:lnSpc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ж)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фотоелектричні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indent="0"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Перетворюють</a:t>
            </a:r>
            <a:r>
              <a:rPr lang="uk-UA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світловий</a:t>
            </a:r>
            <a:r>
              <a:rPr lang="uk-UA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потік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1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електричний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сигнал.</a:t>
            </a:r>
            <a:r>
              <a:rPr lang="uk-UA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Випускають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трьох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видів: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0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зовнішнім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фотоефектом</a:t>
            </a:r>
            <a:r>
              <a:rPr lang="uk-UA" i="1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(вакуумні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газонаповнені);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внутрішнім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фотоефектом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(фоторезистори);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3147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вентильні</a:t>
            </a:r>
            <a:r>
              <a:rPr lang="uk-UA" i="1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(напівпровідникові).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pc="-33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314700" lvl="0" indent="0">
              <a:spcAft>
                <a:spcPts val="0"/>
              </a:spcAft>
              <a:buSzPts val="1400"/>
              <a:buNone/>
              <a:tabLst>
                <a:tab pos="774700" algn="l"/>
                <a:tab pos="77533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0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світлова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(залежність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фотоструму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освітленості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I=f(Ф)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42875" lvl="0" indent="-342900">
              <a:lnSpc>
                <a:spcPct val="10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спектральна</a:t>
            </a:r>
            <a:r>
              <a:rPr lang="uk-UA" i="1" spc="2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(залежність</a:t>
            </a:r>
            <a:r>
              <a:rPr lang="uk-UA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чутливості</a:t>
            </a:r>
            <a:r>
              <a:rPr lang="uk-UA" spc="2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3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довжини</a:t>
            </a:r>
            <a:r>
              <a:rPr lang="uk-UA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хвилі</a:t>
            </a:r>
            <a:r>
              <a:rPr lang="uk-UA" spc="2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променів,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падають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baseline="-25000" dirty="0">
                <a:latin typeface="Cambria" panose="02040503050406030204" pitchFamily="18" charset="0"/>
                <a:ea typeface="Times New Roman" panose="02020603050405020304" pitchFamily="18" charset="0"/>
              </a:rPr>
              <a:t>λ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=f(</a:t>
            </a:r>
            <a:r>
              <a:rPr lang="uk-UA" sz="32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λ</a:t>
            </a: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43510" lvl="0" indent="-342900">
              <a:spcBef>
                <a:spcPts val="43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  <a:tab pos="2049145" algn="l"/>
                <a:tab pos="4093845" algn="l"/>
                <a:tab pos="4443730" algn="l"/>
                <a:tab pos="5294630" algn="l"/>
                <a:tab pos="6080760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вольт-амперна	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(залежність</a:t>
            </a:r>
            <a:r>
              <a:rPr lang="uk-UA" spc="6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фотоструму	від	величини	напруги,	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прикладається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фотоелементу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I=f(U)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Bef>
                <a:spcPts val="2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частотна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(залежність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чутливості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світлового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потоку).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11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17" t="38319" r="20291" b="22805"/>
          <a:stretch/>
        </p:blipFill>
        <p:spPr>
          <a:xfrm>
            <a:off x="109728" y="502919"/>
            <a:ext cx="11375136" cy="44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26" t="41892" r="26910" b="27218"/>
          <a:stretch/>
        </p:blipFill>
        <p:spPr>
          <a:xfrm>
            <a:off x="109728" y="237743"/>
            <a:ext cx="11192256" cy="445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63" t="32014" r="27384" b="29950"/>
          <a:stretch/>
        </p:blipFill>
        <p:spPr>
          <a:xfrm>
            <a:off x="128016" y="219455"/>
            <a:ext cx="11402568" cy="55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38" t="34326" r="27264" b="12015"/>
          <a:stretch/>
        </p:blipFill>
        <p:spPr>
          <a:xfrm>
            <a:off x="746208" y="373711"/>
            <a:ext cx="10146284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32" t="21221" r="27029" b="26797"/>
          <a:stretch/>
        </p:blipFill>
        <p:spPr>
          <a:xfrm>
            <a:off x="758952" y="292608"/>
            <a:ext cx="9848088" cy="622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70"/>
            <a:ext cx="10515600" cy="6650966"/>
          </a:xfrm>
        </p:spPr>
        <p:txBody>
          <a:bodyPr>
            <a:normAutofit fontScale="92500" lnSpcReduction="20000"/>
          </a:bodyPr>
          <a:lstStyle/>
          <a:p>
            <a:pPr marL="189865" marR="139700" indent="35623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Засоби систем автоматики включають прилади та технічні пристрої, 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контрольної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технологічний процес.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5415" indent="35623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функціональними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засоби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групи: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0970" algn="just">
              <a:buSzPts val="1400"/>
              <a:buFont typeface="Wingdings" panose="05000000000000000000" pitchFamily="2" charset="2"/>
              <a:buChar char="v"/>
              <a:tabLst>
                <a:tab pos="796925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технологічного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 вимірювальні, нормуючі перетворювачі, які використовуються 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контролю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процесу,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керується.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0970" algn="just">
              <a:lnSpc>
                <a:spcPct val="100000"/>
              </a:lnSpc>
              <a:buSzPts val="1400"/>
              <a:buFont typeface="Wingdings" panose="05000000000000000000" pitchFamily="2" charset="2"/>
              <a:buChar char="v"/>
              <a:tabLst>
                <a:tab pos="821055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Приймання, перетворення</a:t>
            </a:r>
            <a:r>
              <a:rPr lang="uk-UA" i="1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 передачі інформації за каналом зв’язку.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відстань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(пристрої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телемеханіки).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1605" algn="just">
              <a:buSzPts val="1400"/>
              <a:buFont typeface="Wingdings" panose="05000000000000000000" pitchFamily="2" charset="2"/>
              <a:buChar char="v"/>
              <a:tabLst>
                <a:tab pos="826770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Перетворення, зберігання та обробки інформації, формування команд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керування, зв’язку з оперативним персоналом.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них відносять функціональні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логічні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реле,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регулятори,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датчики,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обчислювальні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комплекси.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0970" algn="just">
              <a:buSzPts val="1400"/>
              <a:buFont typeface="Wingdings" panose="05000000000000000000" pitchFamily="2" charset="2"/>
              <a:buChar char="v"/>
              <a:tabLst>
                <a:tab pos="826770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командної інформації для дії на об’єкт, що керується.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виконавчі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підсилювачами,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2780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00" t="16044" r="26792" b="54536"/>
          <a:stretch/>
        </p:blipFill>
        <p:spPr>
          <a:xfrm>
            <a:off x="384048" y="164591"/>
            <a:ext cx="9656064" cy="3300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747" t="49197" r="27188" b="22936"/>
          <a:stretch/>
        </p:blipFill>
        <p:spPr>
          <a:xfrm>
            <a:off x="229108" y="3620008"/>
            <a:ext cx="9472676" cy="31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54" t="23609" r="27029" b="34152"/>
          <a:stretch/>
        </p:blipFill>
        <p:spPr>
          <a:xfrm>
            <a:off x="0" y="210311"/>
            <a:ext cx="11228832" cy="611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26" t="31174" r="27265" b="10827"/>
          <a:stretch/>
        </p:blipFill>
        <p:spPr>
          <a:xfrm>
            <a:off x="146304" y="109727"/>
            <a:ext cx="9582912" cy="65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1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11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671" y="258793"/>
            <a:ext cx="10515600" cy="1897811"/>
          </a:xfrm>
        </p:spPr>
        <p:txBody>
          <a:bodyPr>
            <a:normAutofit fontScale="77500" lnSpcReduction="20000"/>
          </a:bodyPr>
          <a:lstStyle/>
          <a:p>
            <a:pPr marL="457200" lvl="1" indent="0" algn="r">
              <a:lnSpc>
                <a:spcPts val="1610"/>
              </a:lnSpc>
              <a:spcAft>
                <a:spcPts val="0"/>
              </a:spcAft>
              <a:buNone/>
              <a:tabLst>
                <a:tab pos="815340" algn="l"/>
              </a:tabLst>
            </a:pPr>
            <a:r>
              <a:rPr lang="uk-UA" sz="3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1.Датчики</a:t>
            </a:r>
            <a:endParaRPr lang="en-US" sz="3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1605" indent="356235" algn="just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 –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пристрій, який призначений для перетворення інформації, 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деякої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функціональну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подальшого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автоматичних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4145" indent="0" algn="just">
              <a:spcBef>
                <a:spcPts val="15"/>
              </a:spcBef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чутливого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перетворюючого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тільки з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чутливого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елементу).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9" y="1906437"/>
            <a:ext cx="11809562" cy="9489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9433" y="2855342"/>
            <a:ext cx="11128075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865" marR="140970" indent="356235" algn="just">
              <a:spcBef>
                <a:spcPts val="43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неелектричну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електричну в електричну, або неелектричну в неелектричну. За родом енергії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вихідної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</a:t>
            </a:r>
            <a:r>
              <a:rPr lang="uk-UA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0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електричні;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61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неелектричні.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6100">
              <a:lnSpc>
                <a:spcPts val="161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Електричні</a:t>
            </a:r>
            <a:r>
              <a:rPr lang="uk-UA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принципом дії</a:t>
            </a:r>
            <a:r>
              <a:rPr lang="uk-UA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 на: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4033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05485" algn="l"/>
              </a:tabLst>
            </a:pP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параметричні</a:t>
            </a:r>
            <a:r>
              <a:rPr lang="uk-UA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(реагують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відносять: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контактні, реостатні, потенціометричні, тензодатчики, терморезистори, ємкісні,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індуктивні,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електронні,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фоторезист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Вимагають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додаткового джерела</a:t>
            </a:r>
            <a:r>
              <a:rPr lang="uk-UA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живлення;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40335" lvl="0" indent="-342900" algn="just">
              <a:spcBef>
                <a:spcPts val="1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56920" algn="l"/>
              </a:tabLst>
            </a:pP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генераторні</a:t>
            </a:r>
            <a:r>
              <a:rPr lang="uk-UA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(виробляють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відносять: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термоелектричні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(термопари),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індукційні,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п’єзоелектричні,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вентильні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фотоелементи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ін.</a:t>
            </a:r>
            <a:r>
              <a:rPr lang="uk-UA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Їм</a:t>
            </a:r>
            <a:r>
              <a:rPr lang="uk-UA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потрібне додаткове джерело живлення.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6100" marR="481330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Неелектричні</a:t>
            </a:r>
            <a:r>
              <a:rPr lang="uk-UA" spc="-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механічні,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пневматичні,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гідравлічні</a:t>
            </a:r>
            <a:r>
              <a:rPr lang="uk-UA" spc="-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ін.</a:t>
            </a:r>
            <a:r>
              <a:rPr lang="uk-UA" spc="-3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точністю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відповідати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класам: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6100" algn="just">
              <a:lnSpc>
                <a:spcPts val="1605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0,25;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0,4; 0,6;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1,0; 1,5;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2,5 та 4,0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8610" marR="146050" indent="237490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 класифікуються за різними ознаками, але перед усім за видом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величини,</a:t>
            </a:r>
            <a:r>
              <a:rPr lang="uk-UA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вимірюється,</a:t>
            </a:r>
            <a:r>
              <a:rPr lang="uk-UA" spc="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принципом</a:t>
            </a:r>
            <a:r>
              <a:rPr lang="uk-UA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дії.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6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733466"/>
              </p:ext>
            </p:extLst>
          </p:nvPr>
        </p:nvGraphicFramePr>
        <p:xfrm>
          <a:off x="767757" y="-3"/>
          <a:ext cx="10541472" cy="68580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75657">
                  <a:extLst>
                    <a:ext uri="{9D8B030D-6E8A-4147-A177-3AD203B41FA5}">
                      <a16:colId xmlns:a16="http://schemas.microsoft.com/office/drawing/2014/main" val="4035052651"/>
                    </a:ext>
                  </a:extLst>
                </a:gridCol>
                <a:gridCol w="2691397">
                  <a:extLst>
                    <a:ext uri="{9D8B030D-6E8A-4147-A177-3AD203B41FA5}">
                      <a16:colId xmlns:a16="http://schemas.microsoft.com/office/drawing/2014/main" val="3742869975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2166103820"/>
                    </a:ext>
                  </a:extLst>
                </a:gridCol>
                <a:gridCol w="975657">
                  <a:extLst>
                    <a:ext uri="{9D8B030D-6E8A-4147-A177-3AD203B41FA5}">
                      <a16:colId xmlns:a16="http://schemas.microsoft.com/office/drawing/2014/main" val="590862663"/>
                    </a:ext>
                  </a:extLst>
                </a:gridCol>
                <a:gridCol w="585812">
                  <a:extLst>
                    <a:ext uri="{9D8B030D-6E8A-4147-A177-3AD203B41FA5}">
                      <a16:colId xmlns:a16="http://schemas.microsoft.com/office/drawing/2014/main" val="1380212776"/>
                    </a:ext>
                  </a:extLst>
                </a:gridCol>
                <a:gridCol w="430498">
                  <a:extLst>
                    <a:ext uri="{9D8B030D-6E8A-4147-A177-3AD203B41FA5}">
                      <a16:colId xmlns:a16="http://schemas.microsoft.com/office/drawing/2014/main" val="2230781172"/>
                    </a:ext>
                  </a:extLst>
                </a:gridCol>
                <a:gridCol w="385676">
                  <a:extLst>
                    <a:ext uri="{9D8B030D-6E8A-4147-A177-3AD203B41FA5}">
                      <a16:colId xmlns:a16="http://schemas.microsoft.com/office/drawing/2014/main" val="404916254"/>
                    </a:ext>
                  </a:extLst>
                </a:gridCol>
                <a:gridCol w="385676">
                  <a:extLst>
                    <a:ext uri="{9D8B030D-6E8A-4147-A177-3AD203B41FA5}">
                      <a16:colId xmlns:a16="http://schemas.microsoft.com/office/drawing/2014/main" val="3320273806"/>
                    </a:ext>
                  </a:extLst>
                </a:gridCol>
                <a:gridCol w="390888">
                  <a:extLst>
                    <a:ext uri="{9D8B030D-6E8A-4147-A177-3AD203B41FA5}">
                      <a16:colId xmlns:a16="http://schemas.microsoft.com/office/drawing/2014/main" val="3813760314"/>
                    </a:ext>
                  </a:extLst>
                </a:gridCol>
                <a:gridCol w="390888">
                  <a:extLst>
                    <a:ext uri="{9D8B030D-6E8A-4147-A177-3AD203B41FA5}">
                      <a16:colId xmlns:a16="http://schemas.microsoft.com/office/drawing/2014/main" val="158543332"/>
                    </a:ext>
                  </a:extLst>
                </a:gridCol>
                <a:gridCol w="385676">
                  <a:extLst>
                    <a:ext uri="{9D8B030D-6E8A-4147-A177-3AD203B41FA5}">
                      <a16:colId xmlns:a16="http://schemas.microsoft.com/office/drawing/2014/main" val="1172384656"/>
                    </a:ext>
                  </a:extLst>
                </a:gridCol>
                <a:gridCol w="385676">
                  <a:extLst>
                    <a:ext uri="{9D8B030D-6E8A-4147-A177-3AD203B41FA5}">
                      <a16:colId xmlns:a16="http://schemas.microsoft.com/office/drawing/2014/main" val="3570180624"/>
                    </a:ext>
                  </a:extLst>
                </a:gridCol>
                <a:gridCol w="385676">
                  <a:extLst>
                    <a:ext uri="{9D8B030D-6E8A-4147-A177-3AD203B41FA5}">
                      <a16:colId xmlns:a16="http://schemas.microsoft.com/office/drawing/2014/main" val="3371542463"/>
                    </a:ext>
                  </a:extLst>
                </a:gridCol>
                <a:gridCol w="385676">
                  <a:extLst>
                    <a:ext uri="{9D8B030D-6E8A-4147-A177-3AD203B41FA5}">
                      <a16:colId xmlns:a16="http://schemas.microsoft.com/office/drawing/2014/main" val="4087985144"/>
                    </a:ext>
                  </a:extLst>
                </a:gridCol>
                <a:gridCol w="405481">
                  <a:extLst>
                    <a:ext uri="{9D8B030D-6E8A-4147-A177-3AD203B41FA5}">
                      <a16:colId xmlns:a16="http://schemas.microsoft.com/office/drawing/2014/main" val="2362026416"/>
                    </a:ext>
                  </a:extLst>
                </a:gridCol>
                <a:gridCol w="405481">
                  <a:extLst>
                    <a:ext uri="{9D8B030D-6E8A-4147-A177-3AD203B41FA5}">
                      <a16:colId xmlns:a16="http://schemas.microsoft.com/office/drawing/2014/main" val="3503159662"/>
                    </a:ext>
                  </a:extLst>
                </a:gridCol>
              </a:tblGrid>
              <a:tr h="348492">
                <a:tc rowSpan="3"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0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marR="50800" indent="33020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uk-UA" sz="180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05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4170" marR="270510" indent="-48895">
                        <a:lnSpc>
                          <a:spcPts val="150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Величина, що</a:t>
                      </a:r>
                      <a:r>
                        <a:rPr lang="uk-UA" sz="1800" spc="-3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вимірюється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14">
                  <a:txBody>
                    <a:bodyPr/>
                    <a:lstStyle/>
                    <a:p>
                      <a:pPr marL="1602740" marR="159956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Тип</a:t>
                      </a:r>
                      <a:r>
                        <a:rPr lang="uk-UA" sz="1800" spc="-15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</a:rPr>
                        <a:t>датчика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68573"/>
                  </a:ext>
                </a:extLst>
              </a:tr>
              <a:tr h="35391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4615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неелектричні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1066800" marR="105664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електричні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60230"/>
                  </a:ext>
                </a:extLst>
              </a:tr>
              <a:tr h="23124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05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механічні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2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гідравлічні</a:t>
                      </a:r>
                      <a:r>
                        <a:rPr lang="uk-UA" sz="18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(пневматичні)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505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потенціометр.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375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тензометричн.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6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індуктивні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60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терморезисторн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65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ємкісні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9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фоторесисторні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95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електронні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95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індукційні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5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П’єзоелектричн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5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термоелектрич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7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датчики</a:t>
                      </a:r>
                      <a:r>
                        <a:rPr lang="uk-UA" sz="18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Холла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75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Фотоелектричн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extLst>
                  <a:ext uri="{0D108BD9-81ED-4DB2-BD59-A6C34878D82A}">
                    <a16:rowId xmlns:a16="http://schemas.microsoft.com/office/drawing/2014/main" val="1802688745"/>
                  </a:ext>
                </a:extLst>
              </a:tr>
              <a:tr h="348492">
                <a:tc>
                  <a:txBody>
                    <a:bodyPr/>
                    <a:lstStyle/>
                    <a:p>
                      <a:pPr marL="889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Переміщення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9303902"/>
                  </a:ext>
                </a:extLst>
              </a:tr>
              <a:tr h="348492">
                <a:tc>
                  <a:txBody>
                    <a:bodyPr/>
                    <a:lstStyle/>
                    <a:p>
                      <a:pPr marL="889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9935371"/>
                  </a:ext>
                </a:extLst>
              </a:tr>
              <a:tr h="348492">
                <a:tc>
                  <a:txBody>
                    <a:bodyPr/>
                    <a:lstStyle/>
                    <a:p>
                      <a:pPr marL="889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Швидкість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3126749"/>
                  </a:ext>
                </a:extLst>
              </a:tr>
              <a:tr h="348492">
                <a:tc>
                  <a:txBody>
                    <a:bodyPr/>
                    <a:lstStyle/>
                    <a:p>
                      <a:pPr marL="889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Прискорення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2026267"/>
                  </a:ext>
                </a:extLst>
              </a:tr>
              <a:tr h="353918">
                <a:tc>
                  <a:txBody>
                    <a:bodyPr/>
                    <a:lstStyle/>
                    <a:p>
                      <a:pPr marL="889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431638"/>
                  </a:ext>
                </a:extLst>
              </a:tr>
              <a:tr h="348492">
                <a:tc>
                  <a:txBody>
                    <a:bodyPr/>
                    <a:lstStyle/>
                    <a:p>
                      <a:pPr marL="889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Тиск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9143973"/>
                  </a:ext>
                </a:extLst>
              </a:tr>
              <a:tr h="348492">
                <a:tc>
                  <a:txBody>
                    <a:bodyPr/>
                    <a:lstStyle/>
                    <a:p>
                      <a:pPr marL="889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Момент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5055621"/>
                  </a:ext>
                </a:extLst>
              </a:tr>
              <a:tr h="348492">
                <a:tc>
                  <a:txBody>
                    <a:bodyPr/>
                    <a:lstStyle/>
                    <a:p>
                      <a:pPr marL="889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Вологість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5516047"/>
                  </a:ext>
                </a:extLst>
              </a:tr>
              <a:tr h="348492">
                <a:tc>
                  <a:txBody>
                    <a:bodyPr/>
                    <a:lstStyle/>
                    <a:p>
                      <a:pPr marL="889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3909455"/>
                  </a:ext>
                </a:extLst>
              </a:tr>
              <a:tr h="348492">
                <a:tc>
                  <a:txBody>
                    <a:bodyPr/>
                    <a:lstStyle/>
                    <a:p>
                      <a:pPr marL="86995" marR="812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Витрати</a:t>
                      </a:r>
                      <a:r>
                        <a:rPr lang="uk-UA" sz="18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речовини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3116956"/>
                  </a:ext>
                </a:extLst>
              </a:tr>
              <a:tr h="352834">
                <a:tc>
                  <a:txBody>
                    <a:bodyPr/>
                    <a:lstStyle/>
                    <a:p>
                      <a:pPr marL="86995" marR="8128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Вібрація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2214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75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071" y="181155"/>
            <a:ext cx="10515600" cy="6676845"/>
          </a:xfrm>
        </p:spPr>
        <p:txBody>
          <a:bodyPr>
            <a:normAutofit fontScale="85000" lnSpcReduction="20000"/>
          </a:bodyPr>
          <a:lstStyle/>
          <a:p>
            <a:pPr marL="546100">
              <a:lnSpc>
                <a:spcPts val="161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датчиків.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ts val="161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q"/>
              <a:tabLst>
                <a:tab pos="76898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Статична</a:t>
            </a:r>
            <a:r>
              <a:rPr lang="uk-UA" spc="3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</a:t>
            </a:r>
            <a:r>
              <a:rPr lang="uk-UA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3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залежність</a:t>
            </a:r>
            <a:r>
              <a:rPr lang="uk-UA" spc="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вихідної</a:t>
            </a:r>
            <a:r>
              <a:rPr lang="uk-UA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pc="3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вхідної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5625" indent="0">
              <a:lnSpc>
                <a:spcPts val="1610"/>
              </a:lnSpc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y=f(x).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3510" lvl="0">
              <a:spcAft>
                <a:spcPts val="0"/>
              </a:spcAft>
              <a:buSzPts val="1400"/>
              <a:buFont typeface="Wingdings" panose="05000000000000000000" pitchFamily="2" charset="2"/>
              <a:buChar char="q"/>
              <a:tabLst>
                <a:tab pos="75057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Чутливість</a:t>
            </a:r>
            <a:r>
              <a:rPr lang="uk-UA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(коефіцієнт</a:t>
            </a:r>
            <a:r>
              <a:rPr lang="uk-UA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перетворення)</a:t>
            </a:r>
            <a:r>
              <a:rPr lang="uk-UA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відношення</a:t>
            </a:r>
            <a:r>
              <a:rPr lang="uk-UA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вихідної</a:t>
            </a:r>
            <a:r>
              <a:rPr lang="uk-UA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вхідної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30605" indent="0">
              <a:lnSpc>
                <a:spcPts val="1605"/>
              </a:lnSpc>
              <a:spcAft>
                <a:spcPts val="0"/>
              </a:spcAft>
              <a:buNone/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uk-UA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y/x –</a:t>
            </a:r>
            <a:r>
              <a:rPr lang="uk-UA" i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датчиків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лінійною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статичною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характеристикою;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9205" marR="141605" indent="0">
              <a:spcAft>
                <a:spcPts val="0"/>
              </a:spcAft>
              <a:buNone/>
              <a:tabLst>
                <a:tab pos="2042795" algn="l"/>
                <a:tab pos="2332355" algn="l"/>
                <a:tab pos="2795270" algn="l"/>
                <a:tab pos="3646170" algn="l"/>
                <a:tab pos="3917315" algn="l"/>
                <a:tab pos="4987290" algn="l"/>
              </a:tabLs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k=dy/dx		–	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	датчиків	з	нелінійною	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характеристикою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(диференційна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чутливість).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1605" lvl="0" algn="just">
              <a:lnSpc>
                <a:spcPct val="100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q"/>
              <a:tabLst>
                <a:tab pos="74168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Межа чутливості – мінімальна величина на вході датчика, що викликає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зміну його вихідної величини. (Залежить від внутрішніх та зовнішніх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факторів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тертя,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люфту,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гістерезисну,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перешкод).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158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q"/>
              <a:tabLst>
                <a:tab pos="7264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Похибка: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143510" lvl="0" indent="0" algn="just">
              <a:lnSpc>
                <a:spcPct val="100000"/>
              </a:lnSpc>
              <a:spcAft>
                <a:spcPts val="0"/>
              </a:spcAft>
              <a:buSzPts val="1400"/>
              <a:buNone/>
              <a:tabLst>
                <a:tab pos="71755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різниця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дійсним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розрахунковим значенням (</a:t>
            </a:r>
            <a:r>
              <a:rPr lang="uk-UA" sz="32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Δ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uk-UA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y’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–y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ts val="1695"/>
              </a:lnSpc>
              <a:spcAft>
                <a:spcPts val="0"/>
              </a:spcAft>
              <a:buSzPts val="1400"/>
              <a:buNone/>
              <a:tabLst>
                <a:tab pos="650240" algn="l"/>
              </a:tabLst>
            </a:pP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320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δ</a:t>
            </a:r>
            <a:r>
              <a:rPr lang="uk-UA" sz="3200" spc="25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spc="-15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Δ</a:t>
            </a:r>
            <a:r>
              <a:rPr lang="uk-UA" i="1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uk-UA" sz="3200" spc="-15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⋅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uk-UA" i="1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i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42875" lvl="0">
              <a:spcAft>
                <a:spcPts val="0"/>
              </a:spcAft>
              <a:buSzPts val="1400"/>
              <a:buFont typeface="Wingdings" panose="05000000000000000000" pitchFamily="2" charset="2"/>
              <a:buChar char="q"/>
              <a:tabLst>
                <a:tab pos="753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Динамічна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</a:t>
            </a:r>
            <a:r>
              <a:rPr lang="uk-UA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залежність</a:t>
            </a:r>
            <a:r>
              <a:rPr lang="uk-UA" spc="2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вихідної</a:t>
            </a:r>
            <a:r>
              <a:rPr lang="uk-UA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pc="2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вхідної</a:t>
            </a:r>
            <a:r>
              <a:rPr lang="uk-UA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перехідний період.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ts val="1605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q"/>
              <a:tabLst>
                <a:tab pos="7264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Вихідна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400"/>
              <a:buFont typeface="Wingdings" panose="05000000000000000000" pitchFamily="2" charset="2"/>
              <a:buChar char="q"/>
              <a:tabLst>
                <a:tab pos="72644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Вихідний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опір.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22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023"/>
            <a:ext cx="10515600" cy="6581954"/>
          </a:xfrm>
        </p:spPr>
        <p:txBody>
          <a:bodyPr/>
          <a:lstStyle/>
          <a:p>
            <a:pPr marL="0" indent="0">
              <a:buNone/>
            </a:pPr>
            <a:r>
              <a:rPr lang="uk-UA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Неелектричні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b="1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408" y="694918"/>
            <a:ext cx="11395494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721100" lvl="2" algn="just">
              <a:spcAft>
                <a:spcPts val="0"/>
              </a:spcAft>
              <a:buSzPts val="1400"/>
              <a:tabLst>
                <a:tab pos="1040765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механічні датчики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5415" indent="356235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Чутливий</a:t>
            </a:r>
            <a:r>
              <a:rPr lang="uk-UA" sz="2400" spc="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</a:t>
            </a:r>
            <a:r>
              <a:rPr lang="uk-UA" sz="2400" spc="10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таких</a:t>
            </a:r>
            <a:r>
              <a:rPr lang="uk-UA" sz="2400" spc="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датчиків</a:t>
            </a:r>
            <a:r>
              <a:rPr lang="uk-UA" sz="2400" spc="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знаходиться</a:t>
            </a:r>
            <a:r>
              <a:rPr lang="uk-UA" sz="2400" spc="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стані</a:t>
            </a:r>
            <a:r>
              <a:rPr lang="uk-UA" sz="2400" spc="6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силового</a:t>
            </a:r>
            <a:r>
              <a:rPr lang="uk-UA" sz="2400" spc="9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замикання</a:t>
            </a:r>
            <a:r>
              <a:rPr lang="uk-UA" sz="2400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джерелом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інформації.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4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uk-UA" sz="2400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відносять:</a:t>
            </a:r>
            <a:r>
              <a:rPr lang="uk-UA" sz="2400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щупи,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стержні, полозки,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котки</a:t>
            </a:r>
            <a:r>
              <a:rPr lang="uk-UA" sz="24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4780" indent="356235" algn="just">
              <a:lnSpc>
                <a:spcPct val="100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Проміжний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даного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типу датчиків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механічні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контактом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(механічний чутливий елемент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діє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електричний контакт).</a:t>
            </a:r>
          </a:p>
          <a:p>
            <a:pPr marL="189865" marR="144780" indent="356235" algn="just">
              <a:lnSpc>
                <a:spcPct val="100000"/>
              </a:lnSpc>
              <a:spcAft>
                <a:spcPts val="0"/>
              </a:spcAft>
            </a:pP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6100" algn="just">
              <a:lnSpc>
                <a:spcPts val="1595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uk-UA" sz="24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гідравлічні</a:t>
            </a:r>
            <a:r>
              <a:rPr lang="uk-UA" sz="2400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пневматичні</a:t>
            </a:r>
            <a:r>
              <a:rPr lang="uk-UA" sz="2400" i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3510" indent="356235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Перетворюють величини різної фізичної природи, що контролюються та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керуються,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сигнали,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змінюють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гідравлічний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пневматичний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робочої</a:t>
            </a:r>
            <a:r>
              <a:rPr lang="uk-UA" sz="24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речовини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датчика.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2875" indent="356235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Чутливим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елементом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еластичні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пружні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мембрани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(дають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 вимірювати тиск 10</a:t>
            </a:r>
            <a:r>
              <a:rPr lang="uk-UA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...10</a:t>
            </a:r>
            <a:r>
              <a:rPr lang="uk-UA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Па), сильфони (працюють в основному на</a:t>
            </a:r>
            <a:r>
              <a:rPr lang="uk-UA" sz="2400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стискання – діапазон вимірювання 0,1...10</a:t>
            </a:r>
            <a:r>
              <a:rPr lang="uk-UA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кПа), трубчасті пружини, поплавки,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термометричні</a:t>
            </a:r>
            <a:r>
              <a:rPr lang="uk-UA" sz="24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балони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діафрагми.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865" marR="142875" indent="356235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Поплавкові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витрат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рідини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(ротаметри).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70"/>
            <a:ext cx="10515600" cy="6056193"/>
          </a:xfrm>
        </p:spPr>
        <p:txBody>
          <a:bodyPr/>
          <a:lstStyle/>
          <a:p>
            <a:pPr marL="0" lvl="2" indent="0">
              <a:spcBef>
                <a:spcPts val="100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Електричні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0" algn="just">
              <a:spcBef>
                <a:spcPts val="25"/>
              </a:spcBef>
              <a:spcAft>
                <a:spcPts val="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uk-UA" sz="2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потенціометричні</a:t>
            </a:r>
            <a:r>
              <a:rPr lang="uk-UA" sz="2400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6" y="759546"/>
            <a:ext cx="11221529" cy="35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917" y="116124"/>
            <a:ext cx="10032522" cy="4593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59" y="4718187"/>
            <a:ext cx="10511161" cy="21479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29323" y="5347208"/>
            <a:ext cx="4362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вимірюваннях</a:t>
            </a:r>
            <a:r>
              <a:rPr lang="uk-UA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зусиль,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тиску,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моменту</a:t>
            </a:r>
            <a:r>
              <a:rPr lang="uk-UA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11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955" y="67847"/>
            <a:ext cx="10515600" cy="6466118"/>
          </a:xfrm>
        </p:spPr>
        <p:txBody>
          <a:bodyPr/>
          <a:lstStyle/>
          <a:p>
            <a:pPr marL="317500" indent="0">
              <a:lnSpc>
                <a:spcPts val="1610"/>
              </a:lnSpc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електромагнітні</a:t>
            </a:r>
            <a:r>
              <a:rPr lang="uk-UA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5316" y="340491"/>
            <a:ext cx="10694634" cy="294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865" indent="356235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uk-UA" sz="2400" spc="2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z="2400" spc="20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оснований</a:t>
            </a:r>
            <a:r>
              <a:rPr lang="uk-UA" sz="2400" spc="2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2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зміні</a:t>
            </a:r>
            <a:r>
              <a:rPr lang="uk-UA" sz="2400" spc="2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індуктивності</a:t>
            </a:r>
            <a:r>
              <a:rPr lang="uk-UA" sz="2400" spc="2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400" spc="2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магнітної</a:t>
            </a:r>
            <a:r>
              <a:rPr lang="uk-UA" sz="2400" spc="2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z="2400" spc="2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2400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дією</a:t>
            </a:r>
            <a:r>
              <a:rPr lang="uk-UA" sz="2400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вхідною</a:t>
            </a:r>
            <a:r>
              <a:rPr lang="uk-UA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(переміщення,</a:t>
            </a:r>
            <a:r>
              <a:rPr lang="uk-UA" sz="2400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деформації,</a:t>
            </a:r>
            <a:r>
              <a:rPr lang="uk-UA" sz="24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рівня,</a:t>
            </a:r>
            <a:r>
              <a:rPr lang="uk-UA" sz="24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тиску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т.д.)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6100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видом</a:t>
            </a:r>
            <a:r>
              <a:rPr lang="uk-UA" sz="24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</a:t>
            </a:r>
            <a:r>
              <a:rPr lang="uk-UA" sz="24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електромагнітні</a:t>
            </a:r>
            <a:r>
              <a:rPr lang="uk-UA" sz="24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sz="24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</a:t>
            </a:r>
            <a:r>
              <a:rPr lang="uk-UA" sz="24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індуктивні;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трансформаторні;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магніто</a:t>
            </a:r>
            <a:r>
              <a:rPr lang="uk-UA" sz="2400" i="1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пружні;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3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774700" algn="l"/>
                <a:tab pos="775335" algn="l"/>
              </a:tabLst>
            </a:pP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індукційні.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uk-UA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60" y="3076232"/>
            <a:ext cx="9922276" cy="36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876</Words>
  <Application>Microsoft Office PowerPoint</Application>
  <PresentationFormat>Широкоэкранный</PresentationFormat>
  <Paragraphs>277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17</cp:revision>
  <dcterms:created xsi:type="dcterms:W3CDTF">2022-09-15T07:05:36Z</dcterms:created>
  <dcterms:modified xsi:type="dcterms:W3CDTF">2022-10-03T07:42:21Z</dcterms:modified>
</cp:coreProperties>
</file>