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E7B9-2B24-47D8-96DD-0CC662F1783C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743-1785-4842-9116-DDC98FD5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3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E7B9-2B24-47D8-96DD-0CC662F1783C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743-1785-4842-9116-DDC98FD5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74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E7B9-2B24-47D8-96DD-0CC662F1783C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743-1785-4842-9116-DDC98FD5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0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E7B9-2B24-47D8-96DD-0CC662F1783C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743-1785-4842-9116-DDC98FD5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6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E7B9-2B24-47D8-96DD-0CC662F1783C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743-1785-4842-9116-DDC98FD5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02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E7B9-2B24-47D8-96DD-0CC662F1783C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743-1785-4842-9116-DDC98FD5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09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E7B9-2B24-47D8-96DD-0CC662F1783C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743-1785-4842-9116-DDC98FD5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76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E7B9-2B24-47D8-96DD-0CC662F1783C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743-1785-4842-9116-DDC98FD5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8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E7B9-2B24-47D8-96DD-0CC662F1783C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743-1785-4842-9116-DDC98FD5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4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E7B9-2B24-47D8-96DD-0CC662F1783C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743-1785-4842-9116-DDC98FD5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31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E7B9-2B24-47D8-96DD-0CC662F1783C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743-1785-4842-9116-DDC98FD5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8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AE7B9-2B24-47D8-96DD-0CC662F1783C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22743-1785-4842-9116-DDC98FD5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5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84672"/>
            <a:ext cx="9144000" cy="4973128"/>
          </a:xfrm>
        </p:spPr>
        <p:txBody>
          <a:bodyPr>
            <a:normAutofit lnSpcReduction="10000"/>
          </a:bodyPr>
          <a:lstStyle/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1-2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ПОНЯТТЯ ТА ВИЗНАЧЕННЯ ТЕОРІЇ АВТОМАТИЧНОГО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КЕРУВАННЯ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Основні поняття та класифікація автоматичних систем керування.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Опис функціональних елементів і систем автоматичного керування.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391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346" t="43747" r="20465" b="16418"/>
          <a:stretch/>
        </p:blipFill>
        <p:spPr>
          <a:xfrm>
            <a:off x="461175" y="143123"/>
            <a:ext cx="10734262" cy="516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50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626" t="30041" r="20671" b="1800"/>
          <a:stretch/>
        </p:blipFill>
        <p:spPr>
          <a:xfrm>
            <a:off x="318052" y="159025"/>
            <a:ext cx="9788056" cy="615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39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48640"/>
            <a:ext cx="10515600" cy="56283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 </a:t>
            </a:r>
            <a:r>
              <a:rPr lang="uk-UA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 функціональних елементів і систем автоматичного керування.</a:t>
            </a:r>
          </a:p>
          <a:p>
            <a:pPr marL="0" indent="0" algn="just">
              <a:buNone/>
            </a:pPr>
            <a:r>
              <a:rPr lang="uk-UA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АСК можна описати словами, але цей спосіб, хоча і дає зрозуміти принцип дії системи, не дозволяє отримати кількісну оцінку характеристики системи та отримати якісні показники регулювання. </a:t>
            </a:r>
          </a:p>
          <a:p>
            <a:pPr marL="0" indent="0" algn="just">
              <a:buNone/>
            </a:pPr>
            <a:r>
              <a:rPr lang="uk-UA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будь-якої АСК пов’язана з дією на неї збурення, яке примушує систему переходити від одного усталеного режиму до іншого, виконуючи заданий закон регулювання. Якщо збурюючи та керуючі дії в системі безперервно змінюються, то система знаходиться в динамічному режимі – режим, в якому основний стан системи є неусталеним. При цьому в системі виникають перехідні процеси – перехід від одного усталеного стану до іншого. Перехідний процес залежить від власних динамічних властивостей елементів системи та початкових умов. У випадку, коли власний рух системи з часом затухає, вона приходить в усталений стан, який називається статичним режимом.</a:t>
            </a:r>
            <a:endParaRPr lang="uk-UA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143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85" t="16884" r="20774" b="8926"/>
          <a:stretch/>
        </p:blipFill>
        <p:spPr>
          <a:xfrm>
            <a:off x="691763" y="556590"/>
            <a:ext cx="8309113" cy="62099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1764" y="103569"/>
            <a:ext cx="5231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 Опис елементів в статичному режимі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99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43" t="28022" r="21120" b="56638"/>
          <a:stretch/>
        </p:blipFill>
        <p:spPr>
          <a:xfrm>
            <a:off x="356616" y="960120"/>
            <a:ext cx="10762488" cy="1892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644" t="68967" r="20426" b="7053"/>
          <a:stretch/>
        </p:blipFill>
        <p:spPr>
          <a:xfrm>
            <a:off x="356616" y="3145310"/>
            <a:ext cx="10963656" cy="28763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93953" y="144518"/>
            <a:ext cx="66699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 елементів в динамічному режимі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728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098" t="27601" r="21710" b="3051"/>
          <a:stretch/>
        </p:blipFill>
        <p:spPr>
          <a:xfrm>
            <a:off x="219456" y="91439"/>
            <a:ext cx="10597896" cy="641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00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43" t="31174" r="20882" b="38145"/>
          <a:stretch/>
        </p:blipFill>
        <p:spPr>
          <a:xfrm>
            <a:off x="1188720" y="100584"/>
            <a:ext cx="7918704" cy="27066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6023" t="36730" r="21190" b="10445"/>
          <a:stretch/>
        </p:blipFill>
        <p:spPr>
          <a:xfrm>
            <a:off x="1188720" y="2743200"/>
            <a:ext cx="802059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9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507" t="23820" r="20172" b="16079"/>
          <a:stretch/>
        </p:blipFill>
        <p:spPr>
          <a:xfrm>
            <a:off x="128016" y="291055"/>
            <a:ext cx="10579608" cy="603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52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80" t="32224" r="21355" b="55168"/>
          <a:stretch/>
        </p:blipFill>
        <p:spPr>
          <a:xfrm>
            <a:off x="512064" y="256031"/>
            <a:ext cx="9884664" cy="13441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4298" t="20097" r="21842" b="41072"/>
          <a:stretch/>
        </p:blipFill>
        <p:spPr>
          <a:xfrm>
            <a:off x="368967" y="1876926"/>
            <a:ext cx="9849853" cy="399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01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689" t="18776" r="20882" b="13348"/>
          <a:stretch/>
        </p:blipFill>
        <p:spPr>
          <a:xfrm>
            <a:off x="420624" y="155447"/>
            <a:ext cx="9528048" cy="622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17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393" t="22078" r="21303" b="17853"/>
          <a:stretch/>
        </p:blipFill>
        <p:spPr>
          <a:xfrm>
            <a:off x="439947" y="146648"/>
            <a:ext cx="9644332" cy="638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02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112" t="33311" r="32113" b="43401"/>
          <a:stretch/>
        </p:blipFill>
        <p:spPr>
          <a:xfrm>
            <a:off x="530352" y="210311"/>
            <a:ext cx="8001000" cy="24963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5614" t="47388" r="24474" b="27037"/>
          <a:stretch/>
        </p:blipFill>
        <p:spPr>
          <a:xfrm>
            <a:off x="621792" y="2843784"/>
            <a:ext cx="10789920" cy="357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81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391" t="17519" r="20859" b="18051"/>
          <a:stretch/>
        </p:blipFill>
        <p:spPr>
          <a:xfrm>
            <a:off x="957532" y="897147"/>
            <a:ext cx="9057736" cy="596085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10574" y="189628"/>
            <a:ext cx="88046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1 Основні поняття та класифікація автоматичних систем керування.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69076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393" t="30009" r="21527" b="17852"/>
          <a:stretch/>
        </p:blipFill>
        <p:spPr>
          <a:xfrm>
            <a:off x="258792" y="370936"/>
            <a:ext cx="10455215" cy="602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07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278" t="37938" r="20523" b="7345"/>
          <a:stretch/>
        </p:blipFill>
        <p:spPr>
          <a:xfrm>
            <a:off x="267419" y="94891"/>
            <a:ext cx="11128075" cy="621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36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613" t="38334" r="20969" b="18448"/>
          <a:stretch/>
        </p:blipFill>
        <p:spPr>
          <a:xfrm>
            <a:off x="163902" y="336429"/>
            <a:ext cx="11473132" cy="566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6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30" t="27828" r="24872" b="40849"/>
          <a:stretch/>
        </p:blipFill>
        <p:spPr>
          <a:xfrm>
            <a:off x="543465" y="103515"/>
            <a:ext cx="8640292" cy="35738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6527" t="21927" r="21716" b="53088"/>
          <a:stretch/>
        </p:blipFill>
        <p:spPr>
          <a:xfrm>
            <a:off x="543465" y="3677371"/>
            <a:ext cx="9465276" cy="257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83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141" t="25107" r="21081" b="20804"/>
          <a:stretch/>
        </p:blipFill>
        <p:spPr>
          <a:xfrm>
            <a:off x="492981" y="182881"/>
            <a:ext cx="10265134" cy="574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29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374" t="24925" r="21391" b="26652"/>
          <a:stretch/>
        </p:blipFill>
        <p:spPr>
          <a:xfrm>
            <a:off x="238538" y="159025"/>
            <a:ext cx="10018645" cy="566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520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195</Words>
  <Application>Microsoft Office PowerPoint</Application>
  <PresentationFormat>Широкоэкранный</PresentationFormat>
  <Paragraphs>16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13</cp:revision>
  <dcterms:created xsi:type="dcterms:W3CDTF">2022-07-29T09:44:17Z</dcterms:created>
  <dcterms:modified xsi:type="dcterms:W3CDTF">2022-09-04T17:11:40Z</dcterms:modified>
</cp:coreProperties>
</file>