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15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945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194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86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452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290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878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303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501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90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17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5737-5C58-4E37-B27A-ACBC2B5BCF5F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47820-CA58-4936-90B5-F9B14D6AD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254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0551"/>
            <a:ext cx="9144000" cy="6219645"/>
          </a:xfrm>
        </p:spPr>
        <p:txBody>
          <a:bodyPr/>
          <a:lstStyle/>
          <a:p>
            <a:pPr marL="1890395" marR="66675" algn="l">
              <a:spcBef>
                <a:spcPts val="340"/>
              </a:spcBef>
              <a:spcAft>
                <a:spcPts val="0"/>
              </a:spcAft>
            </a:pPr>
            <a:r>
              <a:rPr lang="uk-UA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</a:t>
            </a:r>
            <a:r>
              <a:rPr lang="uk-UA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Лекція</a:t>
            </a:r>
            <a:r>
              <a:rPr lang="uk-UA" kern="0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kern="0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uk-UA" kern="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890395" marR="66675" algn="l">
              <a:spcBef>
                <a:spcPts val="340"/>
              </a:spcBef>
              <a:spcAft>
                <a:spcPts val="0"/>
              </a:spcAft>
            </a:pPr>
            <a:r>
              <a:rPr lang="uk-UA" sz="4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4000" b="1" kern="0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когенерації</a:t>
            </a:r>
            <a:r>
              <a:rPr lang="uk-UA" sz="4000" b="1" kern="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endParaRPr lang="en-US" sz="4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Bef>
                <a:spcPts val="25"/>
              </a:spcBef>
              <a:spcAft>
                <a:spcPts val="0"/>
              </a:spcAft>
            </a:pPr>
            <a:endParaRPr lang="uk-UA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Bef>
                <a:spcPts val="25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ПЛАН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терміни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енергоспоживання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розімкненим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поршневі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обмеженим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Ренкіна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замкненим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Двигуни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Стірлінга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Запитання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33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4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1972" y="118142"/>
            <a:ext cx="5575364" cy="53042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502920" y="5691134"/>
            <a:ext cx="5843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15490">
              <a:spcBef>
                <a:spcPts val="390"/>
              </a:spcBef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4.5.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Технологічний</a:t>
            </a:r>
            <a:r>
              <a:rPr lang="uk-UA" sz="20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парової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91656" y="452507"/>
            <a:ext cx="494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1860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Фази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циклу</a:t>
            </a:r>
            <a:r>
              <a:rPr lang="uk-UA" sz="20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парової</a:t>
            </a:r>
            <a:r>
              <a:rPr lang="uk-UA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турбіни: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1860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1-2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насосом;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1860" marR="881380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2-3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нагрівання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випаровування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нагрівачі;</a:t>
            </a:r>
            <a:r>
              <a:rPr lang="uk-UA" sz="20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3-4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випаровування</a:t>
            </a:r>
            <a:r>
              <a:rPr lang="uk-UA" sz="20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котлі;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1860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4-5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перегрівання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перегрівачі;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1860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5-6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паровій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турбіні;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1860"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6-1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конденсація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пари,</a:t>
            </a:r>
            <a:r>
              <a:rPr lang="uk-UA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утилізація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конденсаторі.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9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"/>
            <a:ext cx="5782056" cy="676656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1860" algn="just">
              <a:lnSpc>
                <a:spcPts val="1595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поршневі</a:t>
            </a:r>
            <a:r>
              <a:rPr lang="uk-UA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двигуни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0" algn="just">
              <a:spcAft>
                <a:spcPts val="1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 двигуни, рис. 4.6, мають потужність 50 кВт – 2 МВт. Тому 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 у малопотужних установках, де парову турбіну встановлювати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недоцільно. Парові поршневі двигуни мають модульну конструкцію: в різних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поршнів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1-6.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багатоступеневе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Типові значення ККД генерування електроенергії одноступеневих двигунів є 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межах (6-10) %, багатоступеневих – (12-20) %. За аналогічних параметрів пари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ККД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поршневих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двигунів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 значення,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image3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8696" y="620077"/>
            <a:ext cx="5751575" cy="50400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16752" y="5971032"/>
            <a:ext cx="4142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4.6.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Паровий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поршневий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двигун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34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265"/>
            <a:ext cx="10515600" cy="4351338"/>
          </a:xfrm>
        </p:spPr>
        <p:txBody>
          <a:bodyPr/>
          <a:lstStyle/>
          <a:p>
            <a:pPr marL="467360" marR="168910" indent="447675" algn="just">
              <a:spcBef>
                <a:spcPts val="33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двигунах,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перегрітій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когенерації, технологічний цикл аналогічний паровій турбіні рис. 4.4. Суттєвим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поршневих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додавання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мастила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 подаванням пари у двигун. У нових конструкціях двигунів цей недолік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усунено. В порівнянні з паровими турбінами парові двигуни мають переваги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наведено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табл.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836880"/>
              </p:ext>
            </p:extLst>
          </p:nvPr>
        </p:nvGraphicFramePr>
        <p:xfrm>
          <a:off x="1094101" y="2813971"/>
          <a:ext cx="8452234" cy="36607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26117">
                  <a:extLst>
                    <a:ext uri="{9D8B030D-6E8A-4147-A177-3AD203B41FA5}">
                      <a16:colId xmlns:a16="http://schemas.microsoft.com/office/drawing/2014/main" val="2797630841"/>
                    </a:ext>
                  </a:extLst>
                </a:gridCol>
                <a:gridCol w="4226117">
                  <a:extLst>
                    <a:ext uri="{9D8B030D-6E8A-4147-A177-3AD203B41FA5}">
                      <a16:colId xmlns:a16="http://schemas.microsoft.com/office/drawing/2014/main" val="3968510354"/>
                    </a:ext>
                  </a:extLst>
                </a:gridCol>
              </a:tblGrid>
              <a:tr h="249671">
                <a:tc>
                  <a:txBody>
                    <a:bodyPr/>
                    <a:lstStyle/>
                    <a:p>
                      <a:pPr marL="431800" marR="426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165" marR="426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34120"/>
                  </a:ext>
                </a:extLst>
              </a:tr>
              <a:tr h="749012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Придатні</a:t>
                      </a:r>
                      <a:r>
                        <a:rPr lang="uk-UA" sz="20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низької</a:t>
                      </a:r>
                      <a:r>
                        <a:rPr lang="uk-UA" sz="2000" spc="-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потужності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Низька</a:t>
                      </a:r>
                      <a:r>
                        <a:rPr lang="uk-UA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межа</a:t>
                      </a:r>
                      <a:r>
                        <a:rPr lang="uk-UA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максимальної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вихідної</a:t>
                      </a:r>
                      <a:r>
                        <a:rPr lang="uk-UA" sz="20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потужності</a:t>
                      </a:r>
                      <a:r>
                        <a:rPr lang="uk-UA" sz="20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</a:t>
                      </a:r>
                      <a:r>
                        <a:rPr lang="uk-UA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МВт)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285587"/>
                  </a:ext>
                </a:extLst>
              </a:tr>
              <a:tr h="499341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Працюють</a:t>
                      </a:r>
                      <a:r>
                        <a:rPr lang="uk-UA" sz="20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насиченою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парою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Значні</a:t>
                      </a:r>
                      <a:r>
                        <a:rPr lang="uk-UA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r>
                        <a:rPr lang="uk-UA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техобслуговування</a:t>
                      </a:r>
                      <a:r>
                        <a:rPr lang="uk-UA" sz="20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058258"/>
                  </a:ext>
                </a:extLst>
              </a:tr>
              <a:tr h="749012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ККД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неповного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шуму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вібрації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862606"/>
                  </a:ext>
                </a:extLst>
              </a:tr>
              <a:tr h="1248353">
                <a:tc>
                  <a:txBody>
                    <a:bodyPr/>
                    <a:lstStyle/>
                    <a:p>
                      <a:pPr marL="69850" marR="628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Модульна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конструкція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дозволяє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працювати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2000" spc="3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різного</a:t>
                      </a:r>
                      <a:r>
                        <a:rPr lang="uk-UA" sz="2000" spc="-3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тиску</a:t>
                      </a:r>
                      <a:r>
                        <a:rPr lang="uk-UA" sz="20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93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Необхідність додавати мастило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 подаванням пари у двигун (в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моделях</a:t>
                      </a:r>
                      <a:r>
                        <a:rPr lang="uk-UA" sz="20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двигунів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цей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усунено)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388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86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696" y="210313"/>
            <a:ext cx="10515600" cy="1892807"/>
          </a:xfrm>
        </p:spPr>
        <p:txBody>
          <a:bodyPr>
            <a:normAutofit fontScale="85000" lnSpcReduction="10000"/>
          </a:bodyPr>
          <a:lstStyle/>
          <a:p>
            <a:pPr marL="915035" algn="just">
              <a:lnSpc>
                <a:spcPts val="1595"/>
              </a:lnSpc>
              <a:spcBef>
                <a:spcPts val="5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r>
              <a:rPr lang="uk-UA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обмеженим</a:t>
            </a:r>
            <a:r>
              <a:rPr lang="uk-UA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Ренкіна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640" indent="0" algn="just">
              <a:spcAft>
                <a:spcPts val="1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Обмежений цикл Ренкіна (ОЦР) подібний до стандартного циклу Ренкіна.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Суттєвою відмінністю є використання органічного робочого тіла (силіконової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олії), що дозволяє експлуатувати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 за відносно низьких температур (від 70 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300 °С). Одну з можливих конструкцій когенератора на основі ОЦР показано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4.7.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image3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7847" y="2103121"/>
            <a:ext cx="7589457" cy="4306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58000" y="2443673"/>
            <a:ext cx="533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9370" marR="1012825" algn="ctr">
              <a:spcBef>
                <a:spcPts val="10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регенератор, 2 – конденсатор, 3 – турбіна, 4 – електрогенератор,</a:t>
            </a:r>
            <a:r>
              <a:rPr lang="uk-UA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–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циркуляційний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насос,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підігрівач,</a:t>
            </a:r>
            <a:r>
              <a:rPr lang="uk-UA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–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випаровувач,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06195" marR="1012825" algn="ctr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8,9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впуск</a:t>
            </a:r>
            <a:r>
              <a:rPr lang="uk-UA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випуск гарячої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води,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10,11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впуск</a:t>
            </a:r>
            <a:r>
              <a:rPr lang="uk-UA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випуск масла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04925" marR="1012825" algn="ctr">
              <a:spcBef>
                <a:spcPts val="20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4.7. Когенератор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ОЦР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9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7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49340" y="116219"/>
            <a:ext cx="5678424" cy="40515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2504" y="218726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7360" marR="167640" indent="447675" algn="just">
              <a:spcBef>
                <a:spcPts val="1270"/>
              </a:spcBef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установках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ОЦР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замкненим</a:t>
            </a:r>
            <a:r>
              <a:rPr lang="uk-UA" sz="2400" spc="3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циклом.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Органічне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робоче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випаровується,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піддається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частковому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перегріванню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термоолією</a:t>
            </a:r>
            <a:r>
              <a:rPr lang="uk-UA" sz="24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потім</a:t>
            </a:r>
            <a:r>
              <a:rPr lang="uk-UA" sz="2400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розширюється</a:t>
            </a:r>
            <a:r>
              <a:rPr lang="uk-UA" sz="2400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осьовій</a:t>
            </a:r>
            <a:r>
              <a:rPr lang="uk-UA" sz="24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турбіні,</a:t>
            </a:r>
            <a:r>
              <a:rPr lang="uk-UA" sz="2400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z="2400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</a:t>
            </a:r>
            <a:r>
              <a:rPr lang="uk-UA" sz="24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з’єднана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асинхронним генератором. Потім олію пропускають через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регенератор, де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 рекуперація тепла, і подають у конденсатор. Конденсація робочого</a:t>
            </a:r>
            <a:r>
              <a:rPr lang="uk-UA" sz="2400" spc="-3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тіла відбувається за температури, яка дозволяє нагрівати воду до температури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80-100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°С.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ОЦР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замкненим,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втрати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теплоносія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відсутні,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низький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експлуатаційних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витрат.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Технологічний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установок</a:t>
            </a:r>
            <a:r>
              <a:rPr lang="uk-UA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ОЦР показано</a:t>
            </a:r>
            <a:r>
              <a:rPr lang="uk-UA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z="2400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4.8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52744" y="4306818"/>
            <a:ext cx="5602986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4510" marR="225425" algn="ctr">
              <a:spcBef>
                <a:spcPts val="655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насос,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трубопровід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насосом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випаровувачем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трубопровід</a:t>
            </a:r>
            <a:r>
              <a:rPr lang="uk-UA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випаровувачем</a:t>
            </a:r>
            <a:r>
              <a:rPr lang="uk-UA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турбіною,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турбіна,</a:t>
            </a:r>
            <a:r>
              <a:rPr lang="uk-UA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–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конденсатор,</a:t>
            </a:r>
            <a:r>
              <a:rPr lang="uk-UA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регенератор,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09370" marR="1010285" algn="ctr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трубопровід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регенератором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конденсатором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04925" marR="1012825" algn="ctr">
              <a:spcBef>
                <a:spcPts val="15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4.8.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Технологічний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установок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ОЦР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uk-UA" sz="1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19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136" y="69977"/>
            <a:ext cx="10515600" cy="2883535"/>
          </a:xfrm>
        </p:spPr>
        <p:txBody>
          <a:bodyPr>
            <a:normAutofit fontScale="92500" lnSpcReduction="10000"/>
          </a:bodyPr>
          <a:lstStyle/>
          <a:p>
            <a:pPr marL="467360" marR="168275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органічне робоче тіло випаровується після додавання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термоолії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(3-4).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(4-5)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охолодження в регенераторі (5-9) конденсується в конденсаторі (6). Теплота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опалення.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ОЦР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завершується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(1-2),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підігріву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(2-8)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подачі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(8-3).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4.2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наведено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установок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ОЦР.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1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93216"/>
              </p:ext>
            </p:extLst>
          </p:nvPr>
        </p:nvGraphicFramePr>
        <p:xfrm>
          <a:off x="816610" y="2441447"/>
          <a:ext cx="9433814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16907">
                  <a:extLst>
                    <a:ext uri="{9D8B030D-6E8A-4147-A177-3AD203B41FA5}">
                      <a16:colId xmlns:a16="http://schemas.microsoft.com/office/drawing/2014/main" val="1907894008"/>
                    </a:ext>
                  </a:extLst>
                </a:gridCol>
                <a:gridCol w="4716907">
                  <a:extLst>
                    <a:ext uri="{9D8B030D-6E8A-4147-A177-3AD203B41FA5}">
                      <a16:colId xmlns:a16="http://schemas.microsoft.com/office/drawing/2014/main" val="1165935816"/>
                    </a:ext>
                  </a:extLst>
                </a:gridCol>
              </a:tblGrid>
              <a:tr h="337386">
                <a:tc>
                  <a:txBody>
                    <a:bodyPr/>
                    <a:lstStyle/>
                    <a:p>
                      <a:pPr marL="431800" marR="426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165" marR="426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803630"/>
                  </a:ext>
                </a:extLst>
              </a:tr>
              <a:tr h="694984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Висока</a:t>
                      </a: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надійність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4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Великі</a:t>
                      </a:r>
                      <a:r>
                        <a:rPr lang="uk-UA" sz="2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початкові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капіталовкладення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860025"/>
                  </a:ext>
                </a:extLst>
              </a:tr>
              <a:tr h="1012158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Високий</a:t>
                      </a:r>
                      <a:r>
                        <a:rPr lang="uk-UA" sz="2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24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керованості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автоматизації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2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Органічне</a:t>
                      </a:r>
                      <a:r>
                        <a:rPr lang="uk-UA" sz="2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термомасло</a:t>
                      </a:r>
                      <a:r>
                        <a:rPr lang="uk-UA" sz="2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2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токсичною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4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вогненебезпечною</a:t>
                      </a:r>
                      <a:r>
                        <a:rPr lang="uk-UA" sz="2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речовиною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795581"/>
                  </a:ext>
                </a:extLst>
              </a:tr>
              <a:tr h="1048972">
                <a:tc>
                  <a:txBody>
                    <a:bodyPr/>
                    <a:lstStyle/>
                    <a:p>
                      <a:pPr marL="69850" marR="764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Можливість утилізації</a:t>
                      </a:r>
                      <a:r>
                        <a:rPr lang="uk-UA" sz="2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низькотемпературного</a:t>
                      </a:r>
                      <a:r>
                        <a:rPr lang="uk-UA" sz="2400" spc="-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тепла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(технологічні</a:t>
                      </a:r>
                      <a:r>
                        <a:rPr lang="uk-UA" sz="24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стоки)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494725"/>
                  </a:ext>
                </a:extLst>
              </a:tr>
              <a:tr h="1012158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uk-UA" sz="24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Низькі</a:t>
                      </a:r>
                      <a:r>
                        <a:rPr lang="uk-UA" sz="2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r>
                        <a:rPr lang="uk-UA" sz="2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2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обслуговування</a:t>
                      </a:r>
                      <a:r>
                        <a:rPr lang="uk-UA" sz="24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7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766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8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544" y="1569660"/>
            <a:ext cx="4751832" cy="50871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2544" y="0"/>
            <a:ext cx="10722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 із замкненим циклом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 турбін із замкненим циклом аналогічна турбінам із розімкненим циклом. Однак у турбінах із замкненим циклом теплота передається стиснутому повітрю високотемпературним теплообмінником. Перед наступним стисканням газ охолоджується в теплообміннику. На рис. 4.9 показано технологічний цикл роботи турбіни з триступеневим розширенням і двоступеневим стисненням і процесом рекупераці</a:t>
            </a:r>
            <a:r>
              <a:rPr lang="uk-UA" dirty="0" smtClean="0"/>
              <a:t>ї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20768" y="1569660"/>
            <a:ext cx="7431024" cy="4326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5035" indent="78740">
              <a:lnSpc>
                <a:spcPts val="285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4.9.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Технологічний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замкненим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r>
              <a:rPr lang="uk-UA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915035" indent="78740">
              <a:lnSpc>
                <a:spcPts val="2850"/>
              </a:lnSpc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Технологічний цикл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наступних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фаз: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>
              <a:lnSpc>
                <a:spcPts val="1610"/>
              </a:lnSpc>
              <a:spcBef>
                <a:spcPts val="30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1-2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стиснення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ланці</a:t>
            </a:r>
            <a:r>
              <a:rPr lang="uk-UA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компресора;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marR="1761490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2-3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проміжне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охолодження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охолоджувачі;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3-4 –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стиснення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ланці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компресора;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marR="2776855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4-4</a:t>
            </a:r>
            <a:r>
              <a:rPr lang="uk-UA" sz="16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//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рекуперація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тепла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рекуператорі;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16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//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-5 –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підігрів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топці;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marR="2999740">
              <a:spcBef>
                <a:spcPts val="1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5-6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</a:t>
            </a:r>
            <a:r>
              <a:rPr lang="uk-UA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1;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6-7 –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підігрів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топці;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marR="2998470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7-8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</a:t>
            </a:r>
            <a:r>
              <a:rPr lang="uk-UA" sz="16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2;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8-9 –</a:t>
            </a:r>
            <a:r>
              <a:rPr lang="uk-UA" sz="16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підігрів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топці;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>
              <a:lnSpc>
                <a:spcPts val="1605"/>
              </a:lnSpc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9-10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</a:t>
            </a:r>
            <a:r>
              <a:rPr lang="uk-UA" sz="16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</a:t>
            </a:r>
            <a:r>
              <a:rPr lang="uk-UA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3;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5035" marR="2599690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10-10</a:t>
            </a:r>
            <a:r>
              <a:rPr lang="uk-UA" sz="16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//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рекуперація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тепла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рекуператорі;</a:t>
            </a:r>
            <a:r>
              <a:rPr lang="uk-UA" sz="1600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16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//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подача тепла в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теплообмінник.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12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593"/>
            <a:ext cx="10515600" cy="246887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Двигуни Стірлінга</a:t>
            </a:r>
          </a:p>
          <a:p>
            <a:pPr marL="0" indent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Двигуни Стірлінга використовують в установках малої потужності до 100 кВт. Вони працюють за замкненим циклом, в якому газоподібне робоче тіло почергово стискається в холодній камері і розширюється в гарячій. Перевага двигунів Стірлінга у порівнянні з двигунами внутрішнього згоряння полягає у тому, що подавання тепла у цикл здійснюють не шляхом спалювання палива всередині циліндра двигуна, а із зовнішнього джерела через теплообмінник, як у паровому котлі. На рис. 4.10 показано схему установки з двигуном Стірлінга.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3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4412" y="2633472"/>
            <a:ext cx="9806051" cy="37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8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" y="146304"/>
            <a:ext cx="11262360" cy="6355080"/>
          </a:xfrm>
        </p:spPr>
        <p:txBody>
          <a:bodyPr>
            <a:normAutofit fontScale="85000" lnSpcReduction="20000"/>
          </a:bodyPr>
          <a:lstStyle/>
          <a:p>
            <a:pPr marL="467360" marR="171450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теплообмінника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каналів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аерозолями,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утворилися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деревини, двигуни Стірлінга для біопалива відрізняються від їх аналогів, 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цілому когенераційні установки на біопаливі мають широкий діапазон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вихідних потужностей від десятків кіловат до десятків мегават. Експлуатація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цих установок подібна до їх аналогів на природному газі. У зв’язку з більшою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зольністю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аерозолів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когенераційні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відмінності,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перешкоджають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засміченню.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640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теплової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 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багаторазове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 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інший: енергія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хімічного зв’язку палива → теплова енергія → механічна енергія → електрична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енергія. Зрозуміло, що кожне перетворення енергії супроводжуються втратами.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 ККД генерації електричного виду енергії, який в багатьох випадках 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цільовим,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12-30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640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ефективніші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електрохімічний,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 з хімічної реакції окислення водню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метану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метанолу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оксиду вуглецю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Пристрої, в яких здійснюється хімічна реакція,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паливними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6893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04" y="91440"/>
            <a:ext cx="6266688" cy="64830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Паливні елементи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Паливні елементи (ПЕ) як і інші хімічні джерела струму (ХДС) складаються з двох електродів: аноду і катоду, між якими є електроліт. На відміну від інших типів ХДС ПЕ є джерелом не тільки електричної, а і теплової енергії. Тому ПЕ використовують у когенераційних установках. ПЕ мають порівняно високий ККД для електричної енергії, який складає (40-60) %. Сумарний ККД ПЕ може досягати 90 %. Додатковою перевагою ПЕ у порівнянні з установками спалювання палива є відсутність рухомих механічних частин, що збільшує їх надійність і зменшує габарити. Принцип дії ПЕ пояснено на елементі з протонообмінною мембраною, рис. 4.11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image4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65392" y="453073"/>
            <a:ext cx="5413248" cy="57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7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430" y="405441"/>
            <a:ext cx="10515600" cy="6013061"/>
          </a:xfrm>
        </p:spPr>
        <p:txBody>
          <a:bodyPr>
            <a:normAutofit fontScale="85000" lnSpcReduction="10000"/>
          </a:bodyPr>
          <a:lstStyle/>
          <a:p>
            <a:pPr marL="686435" indent="0" algn="just">
              <a:lnSpc>
                <a:spcPts val="1595"/>
              </a:lnSpc>
              <a:spcAft>
                <a:spcPts val="0"/>
              </a:spcAft>
              <a:buNone/>
            </a:pPr>
            <a:r>
              <a:rPr lang="uk-UA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33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терміни</a:t>
            </a:r>
            <a:r>
              <a:rPr lang="uk-UA" sz="33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300" b="1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2085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Когенерація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(назву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комбінована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ГЕНЕРАЦІЯ).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910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Калорія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традиційна позасистемна одиниця вимірювання, що дорівнює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г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води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1° С.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4,2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1,17∙10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кВт∙год.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910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Теплова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електростанція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(ТЕС)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виробляє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електричну енергію внаслідок перетворення хімічної енергії палива в механічну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енергію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обертання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валу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генератора.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910" indent="49339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Теплоелектроцентраль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(ТЕЦ) – різновид теплової електростанції, яка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виробляє не тільки електроенергію, але і теплову енергію в централізованих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теплозабезпечення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(пара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гаряча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вода).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Ренкіна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термодинамічний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водяною парою. Складається з чотирьох фаз: 1) нагрівання води з подальшим 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випаровуванням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постійного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тиску,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uk-UA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турбіні,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3)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конденсація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відпрацьованої пари з відведенням теплоти водою, 4) стискання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утвореної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початкового тиску.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9855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" y="118872"/>
            <a:ext cx="11134344" cy="6528816"/>
          </a:xfrm>
        </p:spPr>
        <p:txBody>
          <a:bodyPr>
            <a:normAutofit fontScale="85000" lnSpcReduction="10000"/>
          </a:bodyPr>
          <a:lstStyle/>
          <a:p>
            <a:pPr marL="915035" marR="172085" indent="0">
              <a:lnSpc>
                <a:spcPts val="3250"/>
              </a:lnSpc>
              <a:spcBef>
                <a:spcPts val="126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Вказаний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</a:t>
            </a:r>
            <a:r>
              <a:rPr lang="uk-UA" spc="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</a:t>
            </a:r>
            <a:r>
              <a:rPr lang="uk-UA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працює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spc="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чином: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водень,</a:t>
            </a:r>
            <a:r>
              <a:rPr lang="uk-UA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потрапляє</a:t>
            </a:r>
            <a:r>
              <a:rPr lang="uk-UA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ПЕ,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8760" marR="17081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розкладається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дією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каталізатора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іони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водню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електрони.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дію вступає спеціальна мембрана, яка пропускає іони водню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затримує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36240" indent="0">
              <a:lnSpc>
                <a:spcPts val="1595"/>
              </a:lnSpc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(4.1)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27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 на аноді накопичується надлишок електронів, які за умови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підключення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Іони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водню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мембрану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потрапляють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катод,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реагують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киснем,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утворюючи воду: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87930" indent="0">
              <a:lnSpc>
                <a:spcPts val="1600"/>
              </a:lnSpc>
              <a:spcAft>
                <a:spcPts val="0"/>
              </a:spcAft>
              <a:buNone/>
              <a:tabLst>
                <a:tab pos="622173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+4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тепло.	(4.2)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18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каталізатора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мікрочастинки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платини. Мембрану виготовляють з сірковмісного полімеру нафіона. Товщина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мембрани складає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міліметра.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275"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Водень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чистого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водню продуктом реакції, окрім електроенергії і тепла, є вода. Тому такі ПЕ 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 чистими. Однак через складнощі з транспортуванням і зберіганням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чистого водню, активно стали розвиватися ПЕ на основі водневмісних речовин: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бензину,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метанолу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водень.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5002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1856" y="232477"/>
            <a:ext cx="10578584" cy="33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18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230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735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9175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25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034"/>
            <a:ext cx="10515600" cy="6383547"/>
          </a:xfrm>
        </p:spPr>
        <p:txBody>
          <a:bodyPr>
            <a:normAutofit/>
          </a:bodyPr>
          <a:lstStyle/>
          <a:p>
            <a:pPr marL="467360" marR="167005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Стірлінга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термодинамічний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машини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Стірлінга.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Машина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Стірлінга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холодильника, нагівача і регенератора. Цикл Стірлінга складається з чотирьох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фаз: 1) ізотермічне розширення робочого тіла з підводом тепла від нагрівача, 2)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відведення тепла від робочого тіла до регенератора за умови постійного об’єму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робочого тіла, 3) ізотермічне стиснення робочого тіла з відведення тепла 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холодильника, 4) нагрівання робочого тіла з підводом тепла від регенератора 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 постійного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об’єму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робочого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640" indent="44767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Рекуперація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повернення частини енергії для повторного використання 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технологічному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535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396"/>
            <a:ext cx="10515600" cy="2027209"/>
          </a:xfrm>
        </p:spPr>
        <p:txBody>
          <a:bodyPr>
            <a:normAutofit fontScale="62500" lnSpcReduction="20000"/>
          </a:bodyPr>
          <a:lstStyle/>
          <a:p>
            <a:pPr marL="686435" indent="0" algn="just">
              <a:lnSpc>
                <a:spcPts val="1595"/>
              </a:lnSpc>
              <a:spcBef>
                <a:spcPts val="1040"/>
              </a:spcBef>
              <a:spcAft>
                <a:spcPts val="0"/>
              </a:spcAft>
              <a:buNone/>
            </a:pP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sz="40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енергоспоживання</a:t>
            </a:r>
            <a:r>
              <a:rPr lang="uk-UA" sz="4000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640" indent="447675" algn="just">
              <a:spcAft>
                <a:spcPts val="0"/>
              </a:spcAft>
            </a:pP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Більша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половина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генерується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ТЕЦ,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викопних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джерелах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енергії: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вугіллі,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газі,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мазуті.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Окрім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них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4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виробництві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беруть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гідро-електростанції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(ГЕС),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гідроакумулювальні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електростанції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(ГАЕС),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атомні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електростанції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(АЕС).</a:t>
            </a:r>
            <a:r>
              <a:rPr lang="uk-UA" sz="34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Сумарну кількість електро- і теплоенергії, яку вироблено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2011 р. різними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видами станцій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показано на</a:t>
            </a:r>
            <a:r>
              <a:rPr lang="uk-UA" sz="3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діаграмах</a:t>
            </a:r>
            <a:r>
              <a:rPr lang="uk-UA" sz="3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z="34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</a:t>
            </a:r>
            <a:r>
              <a:rPr lang="uk-UA" sz="3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4.2.</a:t>
            </a:r>
            <a:endParaRPr lang="en-US" sz="3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2792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63903" y="1889185"/>
            <a:ext cx="5624422" cy="4146161"/>
            <a:chOff x="0" y="0"/>
            <a:chExt cx="7229" cy="510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229" cy="5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" y="2390"/>
              <a:ext cx="1949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271733" y="6187743"/>
            <a:ext cx="5408762" cy="48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3655" marR="1012825" algn="ctr">
              <a:lnSpc>
                <a:spcPts val="1495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4.1. Електроенергія,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вироблена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2011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 в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3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0" y="2156605"/>
            <a:ext cx="5454770" cy="33843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156847" y="572288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06195" marR="1012825" algn="ctr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4.2.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Теплоенергія,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вироблена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2011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uk-UA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8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758" y="215661"/>
            <a:ext cx="10515600" cy="6193766"/>
          </a:xfrm>
        </p:spPr>
        <p:txBody>
          <a:bodyPr>
            <a:normAutofit fontScale="77500" lnSpcReduction="20000"/>
          </a:bodyPr>
          <a:lstStyle/>
          <a:p>
            <a:pPr marL="467360" marR="168275" indent="44767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майже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половину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теплову енергію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(біля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245 000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млн.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кВт·год)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спалюванням викопних джерел енергії. Для генерування такої кількості енергії,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враховуючи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втрати,</a:t>
            </a:r>
            <a:r>
              <a:rPr lang="uk-UA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21,1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млн.</a:t>
            </a:r>
            <a:r>
              <a:rPr lang="uk-UA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</a:t>
            </a:r>
            <a:r>
              <a:rPr lang="uk-UA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нафти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24,5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млн.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газу</a:t>
            </a:r>
            <a:r>
              <a:rPr lang="uk-UA" spc="1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28,5 млн. тонн вугілля. Необхідно зауважити, що для генерування електричної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 переважно використовують ТЕС, а для генерування теплової енергії 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котельні.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малоефективним,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ККД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перевищує 40%, тобто менше половини теплової енергії палива перетворюється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електричну енергію. ТЕЦ дозволяє ефективніше використовувати енергію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згорання палива: окрім електричної енергії, вона генерує і теплову енергію.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r>
              <a:rPr lang="uk-UA" spc="5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такого</a:t>
            </a:r>
            <a:r>
              <a:rPr lang="uk-UA" spc="5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pc="4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uk-UA" spc="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когенераційними.</a:t>
            </a:r>
            <a:r>
              <a:rPr lang="uk-UA" spc="5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5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4.3</a:t>
            </a:r>
            <a:r>
              <a:rPr lang="uk-UA" spc="5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показано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використання палива за умови окремого виробництва теплової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 енергії і за умови їх суміщеного виробництва ТЕЦ. З наведених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 видно, що за необхідності генерування теплової і електричної енергії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ТЕЦ зменшує втрати енергії більше ніж в 2 рази. За нинішнього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енергоспоживання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ТЕЦ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дозволило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генерувати всю необхідну теплову енергію без використання котелень. Малий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 використання ТЕЦ пов’язаний з необхідністю підтримки у належному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теплопостачання,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ТЕЦ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сотень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кілометрів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(наприклад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Києві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899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км).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ТЕЦ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 будувати лише поблизу великих міст. Для інших територій доцільно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міні-ТЕЦ,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потужність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перевищує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(20-30)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МВт.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63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9261" y="292786"/>
            <a:ext cx="6175992" cy="61338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52891" y="156988"/>
            <a:ext cx="4701395" cy="6319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7360" marR="167640" indent="493395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Основою міні-ТЕЦ є газопоршневі або газотурбінні електростанції, що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 на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природному газі.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Причиною використання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газу є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повнота згорання і екологічність у порівнянні з іншими видами органічного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палива. </a:t>
            </a:r>
          </a:p>
          <a:p>
            <a:pPr marL="467360" marR="167640" indent="493395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підвищенням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ціни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природний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газ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паливо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ТЕЦ</a:t>
            </a:r>
            <a:r>
              <a:rPr lang="uk-UA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вугілля.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шкідливих</a:t>
            </a:r>
            <a:r>
              <a:rPr lang="uk-UA" spc="-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викидів використовують спеціальну суміш мілко подрібненого вугілля і води.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водновугільної</a:t>
            </a:r>
            <a:r>
              <a:rPr lang="uk-UA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суміші: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44270" algn="l"/>
              </a:tabLs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витрат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порівнянні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мазутом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газом;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44270" algn="l"/>
              </a:tabLs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викиду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шкідливих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викидів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порівнянні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вугіллям;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44270" algn="l"/>
              </a:tabLs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технологічність</a:t>
            </a:r>
            <a:r>
              <a:rPr lang="uk-UA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рідкій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формі.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70180" indent="447675" algn="just">
              <a:spcBef>
                <a:spcPts val="5"/>
              </a:spcBef>
              <a:spcAft>
                <a:spcPts val="3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6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188" y="155276"/>
            <a:ext cx="10515600" cy="6280480"/>
          </a:xfrm>
        </p:spPr>
        <p:txBody>
          <a:bodyPr>
            <a:normAutofit fontScale="92500"/>
          </a:bodyPr>
          <a:lstStyle/>
          <a:p>
            <a:pPr marL="467360" marR="172085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зазначити,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водовугільної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суміші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переобладнати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ТЕЦ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подрібнення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значних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капіталовкладень.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640" indent="447675" algn="just">
              <a:spcBef>
                <a:spcPts val="2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часом окрім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викопних видів палива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генерації теплової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 енергії все більше використовують біопаливо. Виробництво енергії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біомаси розділяють на процеси із замкненим і розімкненим тепловим циклом.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Розімкнені цикли використовують для спалювання газоподібного або рідкого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палива у двигунах внутрішнього згоряння і газових турбінах. У цьому випадку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паливо спалюють безпосередньо в двигуні або камері згоряння газотурбінної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275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системах із замкненим тепловим циклом процеси спалювання палива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розділено: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гарячих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теплоносію,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вторинному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чистий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теплоносій,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усуває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небажаними домішками.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069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396"/>
            <a:ext cx="10515600" cy="6616461"/>
          </a:xfrm>
        </p:spPr>
        <p:txBody>
          <a:bodyPr>
            <a:normAutofit fontScale="85000" lnSpcReduction="20000"/>
          </a:bodyPr>
          <a:lstStyle/>
          <a:p>
            <a:pPr marL="467360" marR="169545" indent="447675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зв’язку з тим, що під час спалювання біопалива утворюються гази, 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замкненим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циклом,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саме: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69545" lvl="1" indent="-28575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 турбіни з використанням циклу Ренкіна. У цій установці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воду,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тиском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перегрівається.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ts val="160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двигуни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Ренкіна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перегрівом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перегріву.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68910" lvl="1" indent="-28575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23253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Ренкіна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(ОЦР),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органічне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(масло).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68275" lvl="1" indent="-28575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Двигуни Стірлінга (газові двигуни з непрямим спалюванням палива),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теплообміну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димовими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газоподібним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тілом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(повітря,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гелій,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водень).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8275" indent="447675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проектувати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широкому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діапазоні теплової потужності – від декількох кіловат (двигуни Стірлінга) 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декількох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сотень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мегават (парові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7360" marR="167005" indent="44767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замкненим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біопаливі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розімкненим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0815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1868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Газові турбіни зі спалюванням біомаси під високим тиском, в яких газ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розширяється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виводиться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атмосферу.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69545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23253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Газові турбіни зі спалюванням біомаси за атмосферного тиску, в яких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газ розширяється з подальшим охолодженням і стисненням газу з подальшим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відводом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атмосферу.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897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125257"/>
            <a:ext cx="10515600" cy="2380199"/>
          </a:xfrm>
        </p:spPr>
        <p:txBody>
          <a:bodyPr>
            <a:normAutofit fontScale="40000" lnSpcReduction="20000"/>
          </a:bodyPr>
          <a:lstStyle/>
          <a:p>
            <a:pPr marL="1540510" indent="-857250" algn="just">
              <a:lnSpc>
                <a:spcPts val="1595"/>
              </a:lnSpc>
            </a:pPr>
            <a:r>
              <a:rPr lang="uk-UA" sz="7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Парові</a:t>
            </a:r>
            <a:r>
              <a:rPr lang="uk-UA" sz="7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7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r>
              <a:rPr lang="uk-UA" sz="70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7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7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7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розімкненим </a:t>
            </a:r>
            <a:r>
              <a:rPr lang="uk-UA" sz="7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</a:t>
            </a:r>
            <a:endParaRPr lang="ru-RU" sz="7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326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Потужність</a:t>
            </a:r>
            <a:r>
              <a:rPr lang="uk-UA" sz="4500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парових</a:t>
            </a:r>
            <a:r>
              <a:rPr lang="uk-UA" sz="45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</a:t>
            </a:r>
            <a:r>
              <a:rPr lang="uk-UA" sz="45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</a:t>
            </a:r>
            <a:r>
              <a:rPr lang="uk-UA" sz="45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0.3-500</a:t>
            </a:r>
            <a:r>
              <a:rPr lang="uk-UA" sz="45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МВт. Виробництво</a:t>
            </a:r>
            <a:r>
              <a:rPr lang="uk-UA" sz="45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паровими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турбінами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розвиненою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технологією, яку використовують в ТЕС і ТЕЦ. Парова турбіна із розімкненим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циклом – це тепловий двигун, в якому потенціальна енергія стисненої і нагрітої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водяної</a:t>
            </a:r>
            <a:r>
              <a:rPr lang="uk-UA" sz="45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z="45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перетворюється</a:t>
            </a:r>
            <a:r>
              <a:rPr lang="uk-UA" sz="45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45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кінетичну,</a:t>
            </a:r>
            <a:r>
              <a:rPr lang="uk-UA" sz="45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z="45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свою</a:t>
            </a:r>
            <a:r>
              <a:rPr lang="uk-UA" sz="45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чергу</a:t>
            </a:r>
            <a:r>
              <a:rPr lang="uk-UA" sz="45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виробляє</a:t>
            </a:r>
            <a:r>
              <a:rPr lang="uk-UA" sz="45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механічну</a:t>
            </a:r>
            <a:r>
              <a:rPr lang="uk-UA" sz="4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енергію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валу.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Потік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водяної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пари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надходить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направляючі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криволінійні лопатки, що закріплені на роторі, і обератає ротор.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парових</a:t>
            </a:r>
            <a:r>
              <a:rPr lang="uk-UA" sz="45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турбінах</a:t>
            </a:r>
            <a:r>
              <a:rPr lang="uk-UA" sz="45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45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z="45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Ренкіна.</a:t>
            </a:r>
            <a:endParaRPr lang="en-US" sz="4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4500" dirty="0"/>
          </a:p>
        </p:txBody>
      </p:sp>
      <p:pic>
        <p:nvPicPr>
          <p:cNvPr id="4" name="image3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20" y="1892808"/>
            <a:ext cx="8037575" cy="48188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31152" y="2505456"/>
            <a:ext cx="5458968" cy="1952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7330" marR="1201420" algn="ctr">
              <a:lnSpc>
                <a:spcPct val="98000"/>
              </a:lnSpc>
              <a:spcBef>
                <a:spcPts val="240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насос,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нагрівач,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котел,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випаровувач,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турбіна,</a:t>
            </a:r>
            <a:r>
              <a:rPr lang="uk-UA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відвідний</a:t>
            </a:r>
            <a:r>
              <a:rPr lang="uk-UA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трубопровід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конденсатора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07465" marR="1012825" algn="ctr">
              <a:spcBef>
                <a:spcPts val="20"/>
              </a:spcBef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4.4.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Загальний</a:t>
            </a:r>
            <a:r>
              <a:rPr lang="uk-UA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uk-UA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парової</a:t>
            </a:r>
            <a:r>
              <a:rPr lang="uk-UA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турбіни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uk-UA" sz="1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5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2225</Words>
  <Application>Microsoft Office PowerPoint</Application>
  <PresentationFormat>Широкоэкранный</PresentationFormat>
  <Paragraphs>134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13</cp:revision>
  <dcterms:created xsi:type="dcterms:W3CDTF">2022-08-25T09:58:56Z</dcterms:created>
  <dcterms:modified xsi:type="dcterms:W3CDTF">2022-09-05T06:14:28Z</dcterms:modified>
</cp:coreProperties>
</file>