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5737-5C58-4E37-B27A-ACBC2B5BCF5F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47820-CA58-4936-90B5-F9B14D6ADF2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0156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5737-5C58-4E37-B27A-ACBC2B5BCF5F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47820-CA58-4936-90B5-F9B14D6ADF2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9451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5737-5C58-4E37-B27A-ACBC2B5BCF5F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47820-CA58-4936-90B5-F9B14D6ADF2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1941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5737-5C58-4E37-B27A-ACBC2B5BCF5F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47820-CA58-4936-90B5-F9B14D6ADF2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8683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5737-5C58-4E37-B27A-ACBC2B5BCF5F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47820-CA58-4936-90B5-F9B14D6ADF2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4526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5737-5C58-4E37-B27A-ACBC2B5BCF5F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47820-CA58-4936-90B5-F9B14D6ADF2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02907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5737-5C58-4E37-B27A-ACBC2B5BCF5F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47820-CA58-4936-90B5-F9B14D6ADF2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8783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5737-5C58-4E37-B27A-ACBC2B5BCF5F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47820-CA58-4936-90B5-F9B14D6ADF2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93033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5737-5C58-4E37-B27A-ACBC2B5BCF5F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47820-CA58-4936-90B5-F9B14D6ADF2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5011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5737-5C58-4E37-B27A-ACBC2B5BCF5F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47820-CA58-4936-90B5-F9B14D6ADF2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908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55737-5C58-4E37-B27A-ACBC2B5BCF5F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47820-CA58-4936-90B5-F9B14D6ADF2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0170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55737-5C58-4E37-B27A-ACBC2B5BCF5F}" type="datetimeFigureOut">
              <a:rPr lang="uk-UA" smtClean="0"/>
              <a:t>05.09.2022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47820-CA58-4936-90B5-F9B14D6ADF2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32543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10551"/>
            <a:ext cx="9144000" cy="6219645"/>
          </a:xfrm>
        </p:spPr>
        <p:txBody>
          <a:bodyPr/>
          <a:lstStyle/>
          <a:p>
            <a:pPr marL="1890395" marR="66675" algn="l">
              <a:spcBef>
                <a:spcPts val="340"/>
              </a:spcBef>
              <a:spcAft>
                <a:spcPts val="0"/>
              </a:spcAft>
            </a:pPr>
            <a:r>
              <a:rPr lang="uk-UA" b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</a:t>
            </a:r>
            <a:r>
              <a:rPr lang="uk-UA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Лекція</a:t>
            </a:r>
            <a:r>
              <a:rPr lang="uk-UA" kern="0" spc="-3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kern="0" spc="-2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</a:t>
            </a:r>
            <a:r>
              <a:rPr lang="uk-UA" kern="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1890395" marR="66675" algn="l">
              <a:spcBef>
                <a:spcPts val="340"/>
              </a:spcBef>
              <a:spcAft>
                <a:spcPts val="0"/>
              </a:spcAft>
            </a:pPr>
            <a:r>
              <a:rPr lang="uk-UA" sz="40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</a:t>
            </a:r>
            <a:r>
              <a:rPr lang="uk-UA" sz="4000" b="1" kern="0" spc="-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0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когенерації</a:t>
            </a:r>
            <a:r>
              <a:rPr lang="uk-UA" sz="4000" b="1" kern="0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0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енергії</a:t>
            </a:r>
            <a:endParaRPr lang="en-US" sz="40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spcBef>
                <a:spcPts val="25"/>
              </a:spcBef>
              <a:spcAft>
                <a:spcPts val="0"/>
              </a:spcAft>
            </a:pPr>
            <a:endParaRPr lang="uk-UA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spcBef>
                <a:spcPts val="25"/>
              </a:spcBef>
              <a:spcAft>
                <a:spcPts val="0"/>
              </a:spcAft>
            </a:pP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ПЛАН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</a:t>
            </a:r>
            <a:r>
              <a:rPr lang="uk-UA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терміни</a:t>
            </a:r>
            <a:r>
              <a:rPr lang="uk-UA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визначення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Структура</a:t>
            </a:r>
            <a:r>
              <a:rPr lang="uk-UA" spc="-2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енергоспоживання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України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Парові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турбіни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розімкненим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циклом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Парові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поршневі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двигуни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Установки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обмеженим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циклом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Ренкіна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Турбіни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замкненим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циклом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Двигуни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Стірлінга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Запитання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1334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34.jpe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41972" y="118142"/>
            <a:ext cx="5575364" cy="530425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-502920" y="5691134"/>
            <a:ext cx="58430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015490">
              <a:spcBef>
                <a:spcPts val="390"/>
              </a:spcBef>
              <a:spcAft>
                <a:spcPts val="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Рис.</a:t>
            </a:r>
            <a:r>
              <a:rPr lang="uk-UA" sz="20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4.5.</a:t>
            </a:r>
            <a:r>
              <a:rPr lang="uk-UA" sz="20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Технологічний</a:t>
            </a:r>
            <a:r>
              <a:rPr lang="uk-UA" sz="20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цикл</a:t>
            </a:r>
            <a:r>
              <a:rPr lang="uk-UA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парової</a:t>
            </a:r>
            <a:r>
              <a:rPr lang="uk-UA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турбіни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20"/>
              </a:spcBef>
              <a:spcAft>
                <a:spcPts val="0"/>
              </a:spcAft>
            </a:pP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91656" y="452507"/>
            <a:ext cx="494690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1860">
              <a:spcAft>
                <a:spcPts val="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Фази</a:t>
            </a:r>
            <a:r>
              <a:rPr lang="uk-UA" sz="20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технологічного</a:t>
            </a:r>
            <a:r>
              <a:rPr lang="uk-UA" sz="20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циклу</a:t>
            </a:r>
            <a:r>
              <a:rPr lang="uk-UA" sz="2000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парової</a:t>
            </a:r>
            <a:r>
              <a:rPr lang="uk-UA" sz="2000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турбіни: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1860">
              <a:spcAft>
                <a:spcPts val="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1-2</a:t>
            </a:r>
            <a:r>
              <a:rPr lang="uk-UA" sz="20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z="20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підвищення</a:t>
            </a:r>
            <a:r>
              <a:rPr lang="uk-UA" sz="20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тиску</a:t>
            </a:r>
            <a:r>
              <a:rPr lang="uk-UA" sz="20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води</a:t>
            </a:r>
            <a:r>
              <a:rPr lang="uk-UA" sz="20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насосом;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1860" marR="881380">
              <a:spcAft>
                <a:spcPts val="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2-3</a:t>
            </a:r>
            <a:r>
              <a:rPr lang="uk-UA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z="20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нагрівання</a:t>
            </a:r>
            <a:r>
              <a:rPr lang="uk-UA" sz="20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води</a:t>
            </a:r>
            <a:r>
              <a:rPr lang="uk-UA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температури</a:t>
            </a:r>
            <a:r>
              <a:rPr lang="uk-UA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випаровування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2000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нагрівачі;</a:t>
            </a:r>
            <a:r>
              <a:rPr lang="uk-UA" sz="2000" spc="-3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3-4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z="2000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випаровування</a:t>
            </a:r>
            <a:r>
              <a:rPr lang="uk-UA" sz="2000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води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20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котлі;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1860">
              <a:spcAft>
                <a:spcPts val="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4-5</a:t>
            </a:r>
            <a:r>
              <a:rPr lang="uk-UA" sz="20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z="20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перегрівання</a:t>
            </a:r>
            <a:r>
              <a:rPr lang="uk-UA" sz="20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пари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2000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перегрівачі;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1860">
              <a:spcAft>
                <a:spcPts val="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5-6</a:t>
            </a:r>
            <a:r>
              <a:rPr lang="uk-UA" sz="20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z="20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розширення</a:t>
            </a:r>
            <a:r>
              <a:rPr lang="uk-UA" sz="20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пари</a:t>
            </a:r>
            <a:r>
              <a:rPr lang="uk-UA" sz="20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20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паровій</a:t>
            </a:r>
            <a:r>
              <a:rPr lang="uk-UA" sz="20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турбіні;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1860">
              <a:spcAft>
                <a:spcPts val="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6-1</a:t>
            </a:r>
            <a:r>
              <a:rPr lang="uk-UA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z="20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конденсація</a:t>
            </a:r>
            <a:r>
              <a:rPr lang="uk-UA" sz="20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пари,</a:t>
            </a:r>
            <a:r>
              <a:rPr lang="uk-UA" sz="20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утилізація</a:t>
            </a:r>
            <a:r>
              <a:rPr lang="uk-UA" sz="20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пари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20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конденсаторі.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1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1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1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096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1440"/>
            <a:ext cx="5782056" cy="6766560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20"/>
              </a:spcBef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1860" algn="just">
              <a:lnSpc>
                <a:spcPts val="1595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Парові</a:t>
            </a:r>
            <a:r>
              <a:rPr lang="uk-UA" b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поршневі</a:t>
            </a:r>
            <a:r>
              <a:rPr lang="uk-UA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двигуни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67005" indent="0" algn="just">
              <a:spcAft>
                <a:spcPts val="1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Парові двигуни, рис. 4.6, мають потужність 50 кВт – 2 МВт. Тому їх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 у малопотужних установках, де парову турбіну встановлювати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недоцільно. Парові поршневі двигуни мають модульну конструкцію: в різних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схемах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двигунів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кількість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поршнів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бути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межах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1-6.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Залежно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параметрів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одно-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багатоступеневе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розширення.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Типові значення ККД генерування електроенергії одноступеневих двигунів є 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межах (6-10) %, багатоступеневих – (12-20) %. За аналогічних параметрів пари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ККД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поршневих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двигунів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 значення,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 і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парових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турбін.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4" name="image35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68696" y="620077"/>
            <a:ext cx="5751575" cy="504005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016752" y="5971032"/>
            <a:ext cx="41429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Рис.</a:t>
            </a:r>
            <a:r>
              <a:rPr lang="uk-UA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4.6.</a:t>
            </a:r>
            <a:r>
              <a:rPr lang="uk-UA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Паровий</a:t>
            </a:r>
            <a:r>
              <a:rPr lang="uk-UA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поршневий</a:t>
            </a:r>
            <a:r>
              <a:rPr lang="uk-UA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двигун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9347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8265"/>
            <a:ext cx="10515600" cy="4351338"/>
          </a:xfrm>
        </p:spPr>
        <p:txBody>
          <a:bodyPr/>
          <a:lstStyle/>
          <a:p>
            <a:pPr marL="467360" marR="168910" indent="447675" algn="just">
              <a:spcBef>
                <a:spcPts val="335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парових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двигунах,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працюють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перегрітій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режимі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когенерації, технологічний цикл аналогічний паровій турбіні рис. 4.4. Суттєвим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недоліком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парових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поршневих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двигунів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необхідність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додавання</a:t>
            </a:r>
            <a:r>
              <a:rPr lang="uk-UA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мастила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перед подаванням пари у двигун. У нових конструкціях двигунів цей недолік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усунено. В порівнянні з паровими турбінами парові двигуни мають переваги 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недоліки,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наведено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табл.</a:t>
            </a:r>
            <a:r>
              <a:rPr lang="uk-UA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4.1.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836880"/>
              </p:ext>
            </p:extLst>
          </p:nvPr>
        </p:nvGraphicFramePr>
        <p:xfrm>
          <a:off x="1094101" y="2813971"/>
          <a:ext cx="8452234" cy="366077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226117">
                  <a:extLst>
                    <a:ext uri="{9D8B030D-6E8A-4147-A177-3AD203B41FA5}">
                      <a16:colId xmlns:a16="http://schemas.microsoft.com/office/drawing/2014/main" val="2797630841"/>
                    </a:ext>
                  </a:extLst>
                </a:gridCol>
                <a:gridCol w="4226117">
                  <a:extLst>
                    <a:ext uri="{9D8B030D-6E8A-4147-A177-3AD203B41FA5}">
                      <a16:colId xmlns:a16="http://schemas.microsoft.com/office/drawing/2014/main" val="3968510354"/>
                    </a:ext>
                  </a:extLst>
                </a:gridCol>
              </a:tblGrid>
              <a:tr h="249671">
                <a:tc>
                  <a:txBody>
                    <a:bodyPr/>
                    <a:lstStyle/>
                    <a:p>
                      <a:pPr marL="431800" marR="4260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Переваги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165" marR="4260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Недоліки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0434120"/>
                  </a:ext>
                </a:extLst>
              </a:tr>
              <a:tr h="749012">
                <a:tc>
                  <a:txBody>
                    <a:bodyPr/>
                    <a:lstStyle/>
                    <a:p>
                      <a:pPr marL="698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uk-UA" sz="20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Придатні</a:t>
                      </a:r>
                      <a:r>
                        <a:rPr lang="uk-UA" sz="2000" spc="-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для</a:t>
                      </a:r>
                      <a:r>
                        <a:rPr lang="uk-UA" sz="20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використання</a:t>
                      </a:r>
                      <a:r>
                        <a:rPr lang="uk-UA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8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низької</a:t>
                      </a:r>
                      <a:r>
                        <a:rPr lang="uk-UA" sz="2000" spc="-4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потужності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uk-UA" sz="20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Низька</a:t>
                      </a:r>
                      <a:r>
                        <a:rPr lang="uk-UA" sz="20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межа</a:t>
                      </a:r>
                      <a:r>
                        <a:rPr lang="uk-UA" sz="2000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максимальної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21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вихідної</a:t>
                      </a:r>
                      <a:r>
                        <a:rPr lang="uk-UA" sz="2000" spc="-3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потужності</a:t>
                      </a:r>
                      <a:r>
                        <a:rPr lang="uk-UA" sz="2000" spc="-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(до</a:t>
                      </a:r>
                      <a:r>
                        <a:rPr lang="uk-UA" sz="20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uk-UA" sz="20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МВт)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285587"/>
                  </a:ext>
                </a:extLst>
              </a:tr>
              <a:tr h="499341">
                <a:tc>
                  <a:txBody>
                    <a:bodyPr/>
                    <a:lstStyle/>
                    <a:p>
                      <a:pPr marL="698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Працюють</a:t>
                      </a:r>
                      <a:r>
                        <a:rPr lang="uk-UA" sz="2000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uk-UA" sz="20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насиченою</a:t>
                      </a:r>
                      <a:r>
                        <a:rPr lang="uk-UA" sz="2000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парою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uk-UA" sz="20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Значні</a:t>
                      </a:r>
                      <a:r>
                        <a:rPr lang="uk-UA" sz="2000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витрати</a:t>
                      </a:r>
                      <a:r>
                        <a:rPr lang="uk-UA" sz="2000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21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техобслуговування</a:t>
                      </a:r>
                      <a:r>
                        <a:rPr lang="uk-UA" sz="2000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uk-UA" sz="2000" spc="-4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9058258"/>
                  </a:ext>
                </a:extLst>
              </a:tr>
              <a:tr h="749012">
                <a:tc>
                  <a:txBody>
                    <a:bodyPr/>
                    <a:lstStyle/>
                    <a:p>
                      <a:pPr marL="698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uk-UA" sz="20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Мають</a:t>
                      </a:r>
                      <a:r>
                        <a:rPr lang="uk-UA" sz="20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високий</a:t>
                      </a:r>
                      <a:r>
                        <a:rPr lang="uk-UA" sz="2000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ККД</a:t>
                      </a:r>
                      <a:r>
                        <a:rPr lang="uk-UA" sz="20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</a:t>
                      </a:r>
                      <a:r>
                        <a:rPr lang="uk-UA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неповного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8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навантаження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uk-UA" sz="20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Високий</a:t>
                      </a:r>
                      <a:r>
                        <a:rPr lang="uk-UA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рівень</a:t>
                      </a:r>
                      <a:r>
                        <a:rPr lang="uk-UA" sz="2000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шуму</a:t>
                      </a:r>
                      <a:r>
                        <a:rPr lang="uk-UA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uk-UA" sz="20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вібрації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6862606"/>
                  </a:ext>
                </a:extLst>
              </a:tr>
              <a:tr h="1248353">
                <a:tc>
                  <a:txBody>
                    <a:bodyPr/>
                    <a:lstStyle/>
                    <a:p>
                      <a:pPr marL="69850" marR="6286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uk-UA" sz="20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Модульна</a:t>
                      </a:r>
                      <a:r>
                        <a:rPr lang="uk-UA" sz="20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конструкція</a:t>
                      </a:r>
                      <a:r>
                        <a:rPr lang="uk-UA" sz="20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дозволяє</a:t>
                      </a:r>
                      <a:r>
                        <a:rPr lang="uk-UA" sz="2000" spc="-3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ефективно</a:t>
                      </a:r>
                      <a:r>
                        <a:rPr lang="uk-UA" sz="20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працювати</a:t>
                      </a:r>
                      <a:r>
                        <a:rPr lang="uk-UA" sz="20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</a:t>
                      </a:r>
                      <a:r>
                        <a:rPr lang="uk-UA" sz="2000" spc="3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різного</a:t>
                      </a:r>
                      <a:r>
                        <a:rPr lang="uk-UA" sz="2000" spc="-3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тиску</a:t>
                      </a:r>
                      <a:r>
                        <a:rPr lang="uk-UA" sz="2000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пари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215" marR="19367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Необхідність додавати мастило</a:t>
                      </a:r>
                      <a:r>
                        <a:rPr lang="uk-UA" sz="20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 подаванням пари у двигун (в</a:t>
                      </a:r>
                      <a:r>
                        <a:rPr lang="uk-UA" sz="20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нових</a:t>
                      </a:r>
                      <a:r>
                        <a:rPr lang="uk-UA" sz="20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моделях</a:t>
                      </a:r>
                      <a:r>
                        <a:rPr lang="uk-UA" sz="20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двигунів</a:t>
                      </a:r>
                      <a:r>
                        <a:rPr lang="uk-UA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цей</a:t>
                      </a:r>
                      <a:r>
                        <a:rPr lang="uk-UA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недолік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21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усунено)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4388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8869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4696" y="210313"/>
            <a:ext cx="10515600" cy="1892807"/>
          </a:xfrm>
        </p:spPr>
        <p:txBody>
          <a:bodyPr>
            <a:normAutofit fontScale="85000" lnSpcReduction="10000"/>
          </a:bodyPr>
          <a:lstStyle/>
          <a:p>
            <a:pPr marL="915035" algn="just">
              <a:lnSpc>
                <a:spcPts val="1595"/>
              </a:lnSpc>
              <a:spcBef>
                <a:spcPts val="5"/>
              </a:spcBef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Установки</a:t>
            </a:r>
            <a:r>
              <a:rPr lang="uk-UA" b="1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обмеженим</a:t>
            </a:r>
            <a:r>
              <a:rPr lang="uk-UA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циклом</a:t>
            </a:r>
            <a:r>
              <a:rPr lang="uk-UA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Ренкіна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67640" indent="0" algn="just">
              <a:spcAft>
                <a:spcPts val="1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Обмежений цикл Ренкіна (ОЦР) подібний до стандартного циклу Ренкіна.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Суттєвою відмінністю є використання органічного робочого тіла (силіконової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олії), що дозволяє експлуатувати</a:t>
            </a:r>
            <a:r>
              <a:rPr lang="uk-UA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її за відносно низьких температур (від 70 °С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 300 °С). Одну з можливих конструкцій когенератора на основі ОЦР показано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рис.</a:t>
            </a:r>
            <a:r>
              <a:rPr lang="uk-UA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4.7.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4" name="image36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7847" y="2103121"/>
            <a:ext cx="7589457" cy="430682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858000" y="2443673"/>
            <a:ext cx="533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09370" marR="1012825" algn="ctr">
              <a:spcBef>
                <a:spcPts val="10"/>
              </a:spcBef>
              <a:spcAft>
                <a:spcPts val="0"/>
              </a:spcAft>
            </a:pP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– регенератор, 2 – конденсатор, 3 – турбіна, 4 – електрогенератор,</a:t>
            </a:r>
            <a:r>
              <a:rPr lang="uk-UA" spc="-28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 –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циркуляційний</a:t>
            </a:r>
            <a:r>
              <a:rPr lang="uk-UA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насос,</a:t>
            </a:r>
            <a:r>
              <a:rPr lang="uk-UA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uk-UA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підігрівач,</a:t>
            </a:r>
            <a:r>
              <a:rPr lang="uk-UA" spc="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 –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випаровувач,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06195" marR="1012825" algn="ctr">
              <a:spcAft>
                <a:spcPts val="0"/>
              </a:spcAft>
            </a:pP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8,9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впуск</a:t>
            </a:r>
            <a:r>
              <a:rPr lang="uk-UA" spc="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випуск гарячої</a:t>
            </a:r>
            <a:r>
              <a:rPr lang="uk-UA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води,</a:t>
            </a:r>
            <a:r>
              <a:rPr lang="uk-UA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10,11</a:t>
            </a:r>
            <a:r>
              <a:rPr lang="uk-UA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впуск</a:t>
            </a:r>
            <a:r>
              <a:rPr lang="uk-UA" spc="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випуск масла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04925" marR="1012825" algn="ctr">
              <a:spcBef>
                <a:spcPts val="20"/>
              </a:spcBef>
              <a:spcAft>
                <a:spcPts val="0"/>
              </a:spcAft>
            </a:pP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Рис.</a:t>
            </a:r>
            <a:r>
              <a:rPr lang="uk-UA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4.7. Когенератор</a:t>
            </a:r>
            <a:r>
              <a:rPr lang="uk-UA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основі</a:t>
            </a:r>
            <a:r>
              <a:rPr lang="uk-UA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ОЦР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8954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37.jpe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49340" y="116219"/>
            <a:ext cx="5678424" cy="405152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22504" y="218726"/>
            <a:ext cx="6096000" cy="63709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67360" marR="167640" indent="447675" algn="just">
              <a:spcBef>
                <a:spcPts val="1270"/>
              </a:spcBef>
              <a:spcAft>
                <a:spcPts val="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установках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ОЦР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застосовують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процес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замкненим</a:t>
            </a:r>
            <a:r>
              <a:rPr lang="uk-UA" sz="2400" spc="35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циклом.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Органічне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робоче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тіло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випаровується,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піддається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частковому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перегріванню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термоолією</a:t>
            </a:r>
            <a:r>
              <a:rPr lang="uk-UA" sz="2400" spc="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2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потім</a:t>
            </a:r>
            <a:r>
              <a:rPr lang="uk-UA" sz="2400" spc="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розширюється</a:t>
            </a:r>
            <a:r>
              <a:rPr lang="uk-UA" sz="2400" spc="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осьовій</a:t>
            </a:r>
            <a:r>
              <a:rPr lang="uk-UA" sz="2400" spc="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турбіні,</a:t>
            </a:r>
            <a:r>
              <a:rPr lang="uk-UA" sz="2400" spc="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яка</a:t>
            </a:r>
            <a:r>
              <a:rPr lang="uk-UA" sz="2400" spc="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безпосередньо</a:t>
            </a:r>
            <a:r>
              <a:rPr lang="uk-UA" sz="2400" spc="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з’єднана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 асинхронним генератором. Потім олію пропускають через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регенератор, де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відбувається рекуперація тепла, і подають у конденсатор. Конденсація робочого</a:t>
            </a:r>
            <a:r>
              <a:rPr lang="uk-UA" sz="2400" spc="-3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тіла відбувається за температури, яка дозволяє нагрівати воду до температури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80-100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°С.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Цикл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ОЦР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замкненим,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тому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втрати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теплоносія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відсутні,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визначає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низький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рівень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експлуатаційних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витрат.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Технологічний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цикл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установок</a:t>
            </a:r>
            <a:r>
              <a:rPr lang="uk-UA" sz="2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2400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ОЦР показано</a:t>
            </a:r>
            <a:r>
              <a:rPr lang="uk-UA" sz="2400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2400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рис.</a:t>
            </a:r>
            <a:r>
              <a:rPr lang="uk-UA" sz="2400" spc="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4.8</a:t>
            </a:r>
            <a:endParaRPr lang="uk-UA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952744" y="4306818"/>
            <a:ext cx="5602986" cy="2528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4510" marR="225425" algn="ctr">
              <a:spcBef>
                <a:spcPts val="655"/>
              </a:spcBef>
              <a:spcAft>
                <a:spcPts val="0"/>
              </a:spcAft>
            </a:pP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uk-UA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насос,</a:t>
            </a:r>
            <a:r>
              <a:rPr lang="uk-UA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трубопровід</a:t>
            </a:r>
            <a:r>
              <a:rPr lang="uk-UA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насосом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-5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випаровувачем</a:t>
            </a:r>
            <a:r>
              <a:rPr lang="uk-UA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випаровувач,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uk-UA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трубопровід</a:t>
            </a:r>
            <a:r>
              <a:rPr lang="uk-UA" spc="-28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</a:t>
            </a:r>
            <a:r>
              <a:rPr lang="uk-UA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випаровувачем</a:t>
            </a:r>
            <a:r>
              <a:rPr lang="uk-UA" spc="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турбіною,</a:t>
            </a:r>
            <a:r>
              <a:rPr lang="uk-UA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турбіна,</a:t>
            </a:r>
            <a:r>
              <a:rPr lang="uk-UA" spc="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 –</a:t>
            </a:r>
            <a:r>
              <a:rPr lang="uk-UA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конденсатор,</a:t>
            </a:r>
            <a:r>
              <a:rPr lang="uk-UA" spc="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uk-UA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регенератор,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09370" marR="1010285" algn="ctr">
              <a:spcAft>
                <a:spcPts val="0"/>
              </a:spcAft>
            </a:pP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r>
              <a:rPr lang="uk-UA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трубопровід</a:t>
            </a:r>
            <a:r>
              <a:rPr lang="uk-UA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</a:t>
            </a:r>
            <a:r>
              <a:rPr lang="uk-UA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регенератором</a:t>
            </a:r>
            <a:r>
              <a:rPr lang="uk-UA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-4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конденсатором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04925" marR="1012825" algn="ctr">
              <a:spcBef>
                <a:spcPts val="15"/>
              </a:spcBef>
              <a:spcAft>
                <a:spcPts val="0"/>
              </a:spcAft>
            </a:pP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Рис.</a:t>
            </a:r>
            <a:r>
              <a:rPr lang="uk-UA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4.8.</a:t>
            </a:r>
            <a:r>
              <a:rPr lang="uk-UA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Технологічний</a:t>
            </a:r>
            <a:r>
              <a:rPr lang="uk-UA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цикл</a:t>
            </a:r>
            <a:r>
              <a:rPr lang="uk-UA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установок</a:t>
            </a:r>
            <a:r>
              <a:rPr lang="uk-UA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ОЦР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55"/>
              </a:spcBef>
              <a:spcAft>
                <a:spcPts val="0"/>
              </a:spcAft>
            </a:pPr>
            <a:r>
              <a:rPr lang="uk-UA" sz="135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019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6136" y="69977"/>
            <a:ext cx="10515600" cy="2883535"/>
          </a:xfrm>
        </p:spPr>
        <p:txBody>
          <a:bodyPr>
            <a:normAutofit fontScale="92500" lnSpcReduction="10000"/>
          </a:bodyPr>
          <a:lstStyle/>
          <a:p>
            <a:pPr marL="467360" marR="168275" indent="44767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випаровувачі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 органічне робоче тіло випаровується після додавання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термоолії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(3-4).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робочого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тіла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розширюється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(4-5)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турбіні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охолодження в регенераторі (5-9) конденсується в конденсаторі (6). Теплота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конденсації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передається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воді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опалення.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ОЦР</a:t>
            </a:r>
            <a:r>
              <a:rPr lang="uk-UA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завершується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тиску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(1-2),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підігріву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(2-8)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подачі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робочого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тіла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випаровувач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(8-3).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табл.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4.2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наведено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переваги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недоліки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установок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ОЦР.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10"/>
              </a:spcBef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293216"/>
              </p:ext>
            </p:extLst>
          </p:nvPr>
        </p:nvGraphicFramePr>
        <p:xfrm>
          <a:off x="816610" y="2441447"/>
          <a:ext cx="9433814" cy="43891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716907">
                  <a:extLst>
                    <a:ext uri="{9D8B030D-6E8A-4147-A177-3AD203B41FA5}">
                      <a16:colId xmlns:a16="http://schemas.microsoft.com/office/drawing/2014/main" val="1907894008"/>
                    </a:ext>
                  </a:extLst>
                </a:gridCol>
                <a:gridCol w="4716907">
                  <a:extLst>
                    <a:ext uri="{9D8B030D-6E8A-4147-A177-3AD203B41FA5}">
                      <a16:colId xmlns:a16="http://schemas.microsoft.com/office/drawing/2014/main" val="1165935816"/>
                    </a:ext>
                  </a:extLst>
                </a:gridCol>
              </a:tblGrid>
              <a:tr h="337386">
                <a:tc>
                  <a:txBody>
                    <a:bodyPr/>
                    <a:lstStyle/>
                    <a:p>
                      <a:pPr marL="431800" marR="4260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Переваги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165" marR="4260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Недоліки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8803630"/>
                  </a:ext>
                </a:extLst>
              </a:tr>
              <a:tr h="694984">
                <a:tc>
                  <a:txBody>
                    <a:bodyPr/>
                    <a:lstStyle/>
                    <a:p>
                      <a:pPr marL="698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uk-UA" sz="2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Висока</a:t>
                      </a:r>
                      <a:r>
                        <a:rPr lang="uk-UA" sz="24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надійність</a:t>
                      </a:r>
                      <a:r>
                        <a:rPr lang="uk-UA" sz="2400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технології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uk-UA" sz="2400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Великі</a:t>
                      </a:r>
                      <a:r>
                        <a:rPr lang="uk-UA" sz="2400" spc="-3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початкові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21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капіталовкладення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860025"/>
                  </a:ext>
                </a:extLst>
              </a:tr>
              <a:tr h="1012158">
                <a:tc>
                  <a:txBody>
                    <a:bodyPr/>
                    <a:lstStyle/>
                    <a:p>
                      <a:pPr marL="698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Високий</a:t>
                      </a:r>
                      <a:r>
                        <a:rPr lang="uk-UA" sz="24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рівень</a:t>
                      </a:r>
                      <a:r>
                        <a:rPr lang="uk-UA" sz="2400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керованості</a:t>
                      </a:r>
                      <a:r>
                        <a:rPr lang="uk-UA" sz="2400" spc="-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8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автоматизації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uk-UA" sz="2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Органічне</a:t>
                      </a:r>
                      <a:r>
                        <a:rPr lang="uk-UA" sz="2400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термомасло</a:t>
                      </a:r>
                      <a:r>
                        <a:rPr lang="uk-UA" sz="2400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r>
                        <a:rPr lang="uk-UA" sz="2400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токсичною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21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uk-UA" sz="2400" spc="-4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вогненебезпечною</a:t>
                      </a:r>
                      <a:r>
                        <a:rPr lang="uk-UA" sz="2400" spc="-2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речовиною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4795581"/>
                  </a:ext>
                </a:extLst>
              </a:tr>
              <a:tr h="1048972">
                <a:tc>
                  <a:txBody>
                    <a:bodyPr/>
                    <a:lstStyle/>
                    <a:p>
                      <a:pPr marL="69850" marR="76454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Можливість утилізації</a:t>
                      </a:r>
                      <a:r>
                        <a:rPr lang="uk-UA" sz="24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низькотемпературного</a:t>
                      </a:r>
                      <a:r>
                        <a:rPr lang="uk-UA" sz="2400" spc="-6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тепла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8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(технологічні</a:t>
                      </a:r>
                      <a:r>
                        <a:rPr lang="uk-UA" sz="2400" spc="-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стоки)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0494725"/>
                  </a:ext>
                </a:extLst>
              </a:tr>
              <a:tr h="1012158">
                <a:tc>
                  <a:txBody>
                    <a:bodyPr/>
                    <a:lstStyle/>
                    <a:p>
                      <a:pPr marL="698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uk-UA" sz="24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Низькі</a:t>
                      </a:r>
                      <a:r>
                        <a:rPr lang="uk-UA" sz="2400" spc="-3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витрати</a:t>
                      </a:r>
                      <a:r>
                        <a:rPr lang="uk-UA" sz="2400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24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обслуговування</a:t>
                      </a:r>
                      <a:r>
                        <a:rPr lang="uk-UA" sz="2400" spc="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8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3798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7661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38.jpe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42544" y="1569660"/>
            <a:ext cx="4751832" cy="508717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42544" y="0"/>
            <a:ext cx="107228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Турбіни із замкненим циклом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Конструкція турбін із замкненим циклом аналогічна турбінам із розімкненим циклом. Однак у турбінах із замкненим циклом теплота передається стиснутому повітрю високотемпературним теплообмінником. Перед наступним стисканням газ охолоджується в теплообміннику. На рис. 4.9 показано технологічний цикл роботи турбіни з триступеневим розширенням і двоступеневим стисненням і процесом рекупераці</a:t>
            </a:r>
            <a:r>
              <a:rPr lang="uk-UA" dirty="0" smtClean="0"/>
              <a:t>ї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20768" y="1569660"/>
            <a:ext cx="7431024" cy="4326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5035" indent="78740">
              <a:lnSpc>
                <a:spcPts val="2850"/>
              </a:lnSpc>
              <a:spcAft>
                <a:spcPts val="0"/>
              </a:spcAft>
            </a:pP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Рис.</a:t>
            </a:r>
            <a:r>
              <a:rPr lang="uk-UA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4.9.</a:t>
            </a:r>
            <a:r>
              <a:rPr lang="uk-UA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Технологічний</a:t>
            </a:r>
            <a:r>
              <a:rPr lang="uk-UA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цикл</a:t>
            </a:r>
            <a:r>
              <a:rPr lang="uk-UA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роботи</a:t>
            </a:r>
            <a:r>
              <a:rPr lang="uk-UA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турбіни</a:t>
            </a:r>
            <a:r>
              <a:rPr lang="uk-UA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uk-UA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замкненим</a:t>
            </a:r>
            <a:r>
              <a:rPr lang="uk-UA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циклом</a:t>
            </a:r>
            <a:r>
              <a:rPr lang="uk-UA" spc="-3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915035" indent="78740">
              <a:lnSpc>
                <a:spcPts val="2850"/>
              </a:lnSpc>
              <a:spcAft>
                <a:spcPts val="0"/>
              </a:spcAf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Технологічний цикл</a:t>
            </a:r>
            <a:r>
              <a:rPr lang="uk-UA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складається</a:t>
            </a:r>
            <a:r>
              <a:rPr lang="uk-UA" sz="1600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600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наступних</a:t>
            </a:r>
            <a:r>
              <a:rPr lang="uk-UA" sz="16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фаз: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5035">
              <a:lnSpc>
                <a:spcPts val="1610"/>
              </a:lnSpc>
              <a:spcBef>
                <a:spcPts val="30"/>
              </a:spcBef>
              <a:spcAft>
                <a:spcPts val="0"/>
              </a:spcAf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1-2</a:t>
            </a:r>
            <a:r>
              <a:rPr lang="uk-UA" sz="16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стиснення</a:t>
            </a:r>
            <a:r>
              <a:rPr lang="uk-UA" sz="1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повітря</a:t>
            </a:r>
            <a:r>
              <a:rPr lang="uk-UA" sz="1600" spc="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600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ланці</a:t>
            </a:r>
            <a:r>
              <a:rPr lang="uk-UA" sz="1600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uk-UA" sz="16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компресора;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5035" marR="1761490">
              <a:spcAft>
                <a:spcPts val="0"/>
              </a:spcAf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2-3</a:t>
            </a:r>
            <a:r>
              <a:rPr lang="uk-UA" sz="16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z="16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проміжне</a:t>
            </a:r>
            <a:r>
              <a:rPr lang="uk-UA" sz="16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охолодження</a:t>
            </a:r>
            <a:r>
              <a:rPr lang="uk-UA" sz="16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повітря</a:t>
            </a:r>
            <a:r>
              <a:rPr lang="uk-UA" sz="16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16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охолоджувачі;</a:t>
            </a:r>
            <a:r>
              <a:rPr lang="uk-UA" sz="1600" spc="-3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3-4 –</a:t>
            </a:r>
            <a:r>
              <a:rPr lang="uk-UA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стиснення</a:t>
            </a:r>
            <a:r>
              <a:rPr lang="uk-UA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повітря</a:t>
            </a:r>
            <a:r>
              <a:rPr lang="uk-UA" sz="1600" spc="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6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ланці</a:t>
            </a:r>
            <a:r>
              <a:rPr lang="uk-UA" sz="16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 компресора;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5035" marR="2776855">
              <a:spcAft>
                <a:spcPts val="0"/>
              </a:spcAf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4-4</a:t>
            </a:r>
            <a:r>
              <a:rPr lang="uk-UA" sz="1600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//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z="16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рекуперація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тепла</a:t>
            </a:r>
            <a:r>
              <a:rPr lang="uk-UA" sz="16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16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рекуператорі;</a:t>
            </a:r>
            <a:r>
              <a:rPr lang="uk-UA" sz="1600" spc="-3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uk-UA" sz="1600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//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-5 –</a:t>
            </a:r>
            <a:r>
              <a:rPr lang="uk-UA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підігрів</a:t>
            </a:r>
            <a:r>
              <a:rPr lang="uk-UA" sz="1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повітря</a:t>
            </a:r>
            <a:r>
              <a:rPr lang="uk-UA" sz="1600" spc="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6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топці;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5035" marR="2999740">
              <a:spcBef>
                <a:spcPts val="15"/>
              </a:spcBef>
              <a:spcAft>
                <a:spcPts val="0"/>
              </a:spcAf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5-6</a:t>
            </a:r>
            <a:r>
              <a:rPr lang="uk-UA" sz="16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z="16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розширення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повітря</a:t>
            </a:r>
            <a:r>
              <a:rPr lang="uk-UA" sz="1600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600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турбіні</a:t>
            </a:r>
            <a:r>
              <a:rPr lang="uk-UA" sz="1600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1;</a:t>
            </a:r>
            <a:r>
              <a:rPr lang="uk-UA" sz="1600" spc="-3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6-7 –</a:t>
            </a:r>
            <a:r>
              <a:rPr lang="uk-UA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підігрів</a:t>
            </a:r>
            <a:r>
              <a:rPr lang="uk-UA" sz="1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повітря</a:t>
            </a:r>
            <a:r>
              <a:rPr lang="uk-UA" sz="1600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6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топці;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5035" marR="2998470">
              <a:spcAft>
                <a:spcPts val="0"/>
              </a:spcAf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7-8</a:t>
            </a:r>
            <a:r>
              <a:rPr lang="uk-UA" sz="16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розширення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повітря</a:t>
            </a:r>
            <a:r>
              <a:rPr lang="uk-UA" sz="1600" spc="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600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турбіні</a:t>
            </a:r>
            <a:r>
              <a:rPr lang="uk-UA" sz="1600" spc="-4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2;</a:t>
            </a:r>
            <a:r>
              <a:rPr lang="uk-UA" sz="1600" spc="-3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8-9 –</a:t>
            </a:r>
            <a:r>
              <a:rPr lang="uk-UA" sz="1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підігрів</a:t>
            </a:r>
            <a:r>
              <a:rPr lang="uk-UA" sz="1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повітря</a:t>
            </a:r>
            <a:r>
              <a:rPr lang="uk-UA" sz="1600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6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топці;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5035">
              <a:lnSpc>
                <a:spcPts val="1605"/>
              </a:lnSpc>
              <a:spcAft>
                <a:spcPts val="0"/>
              </a:spcAf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9-10</a:t>
            </a:r>
            <a:r>
              <a:rPr lang="uk-UA" sz="16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розширення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повітря</a:t>
            </a:r>
            <a:r>
              <a:rPr lang="uk-UA" sz="1600" spc="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600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турбіні</a:t>
            </a:r>
            <a:r>
              <a:rPr lang="uk-UA" sz="1600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3;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5035" marR="2599690">
              <a:spcAft>
                <a:spcPts val="0"/>
              </a:spcAf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10-10</a:t>
            </a:r>
            <a:r>
              <a:rPr lang="uk-UA" sz="1600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//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z="16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рекуперація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тепла</a:t>
            </a:r>
            <a:r>
              <a:rPr lang="uk-UA" sz="16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16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рекуператорі;</a:t>
            </a:r>
            <a:r>
              <a:rPr lang="uk-UA" sz="1600" spc="-3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uk-UA" sz="1600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//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-1</a:t>
            </a:r>
            <a:r>
              <a:rPr lang="uk-UA" sz="1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подача тепла в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теплообмінник.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512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4593"/>
            <a:ext cx="10515600" cy="2468879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Двигуни Стірлінга</a:t>
            </a:r>
          </a:p>
          <a:p>
            <a:pPr marL="0" indent="0">
              <a:buNone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Двигуни Стірлінга використовують в установках малої потужності до 100 кВт. Вони працюють за замкненим циклом, в якому газоподібне робоче тіло почергово стискається в холодній камері і розширюється в гарячій. Перевага двигунів Стірлінга у порівнянні з двигунами внутрішнього згоряння полягає у тому, що подавання тепла у цикл здійснюють не шляхом спалювання палива всередині циліндра двигуна, а із зовнішнього джерела через теплообмінник, як у паровому котлі. На рис. 4.10 показано схему установки з двигуном Стірлінга.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39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4412" y="2633472"/>
            <a:ext cx="9806051" cy="3776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885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" y="146304"/>
            <a:ext cx="11262360" cy="6355080"/>
          </a:xfrm>
        </p:spPr>
        <p:txBody>
          <a:bodyPr>
            <a:normAutofit fontScale="85000" lnSpcReduction="20000"/>
          </a:bodyPr>
          <a:lstStyle/>
          <a:p>
            <a:pPr marL="467360" marR="171450" indent="44767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Через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високу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теплообмінника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можливість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забрудення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каналів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двигуна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золою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аерозолями,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утворилися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uk-UA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спалювання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деревини, двигуни Стірлінга для біопалива відрізняються від їх аналогів, що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працюють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газі.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67005" indent="44767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цілому когенераційні установки на біопаливі мають широкий діапазон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вихідних потужностей від десятків кіловат до десятків мегават. Експлуатація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цих установок подібна до їх аналогів на природному газі. У зв’язку з більшою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зольністю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біопалива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наявністю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аерозолів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когенераційні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установки</a:t>
            </a:r>
            <a:r>
              <a:rPr lang="uk-UA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біопаливі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певні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конструктивні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відмінності,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перешкоджають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засміченню.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67640" indent="44767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Особливістю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описаних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виробництва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 теплової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енергії 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багаторазове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перетворення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енергії 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одного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інший: енергія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хімічного зв’язку палива → теплова енергія → механічна енергія → електрична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енергія. Зрозуміло, що кожне перетворення енергії супроводжуються втратами.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Тому ККД генерації електричного виду енергії, який в багатьох випадках 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цільовим,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складає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12-30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%.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67640" indent="44767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Існують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ефективніші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перетворення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енергії,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наприклад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електрохімічний,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дозволяє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отримувати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теплову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енергію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безпосередньо з хімічної реакції окислення водню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метану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СН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метанолу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СН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оксиду вуглецю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Пристрої, в яких здійснюється хімічна реакція,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називають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паливними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елементами.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068939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8704" y="91440"/>
            <a:ext cx="6266688" cy="648309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Паливні елементи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Паливні елементи (ПЕ) як і інші хімічні джерела струму (ХДС) складаються з двох електродів: аноду і катоду, між якими є електроліт. На відміну від інших типів ХДС ПЕ є джерелом не тільки електричної, а і теплової енергії. Тому ПЕ використовують у когенераційних установках. ПЕ мають порівняно високий ККД для електричної енергії, який складає (40-60) %. Сумарний ККД ПЕ може досягати 90 %. Додатковою перевагою ПЕ у порівнянні з установками спалювання палива є відсутність рухомих механічних частин, що збільшує їх надійність і зменшує габарити. Принцип дії ПЕ пояснено на елементі з протонообмінною мембраною, рис. 4.11</a:t>
            </a: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4" name="image4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65392" y="453073"/>
            <a:ext cx="5413248" cy="5719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270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7430" y="405441"/>
            <a:ext cx="10515600" cy="6013061"/>
          </a:xfrm>
        </p:spPr>
        <p:txBody>
          <a:bodyPr>
            <a:normAutofit fontScale="85000" lnSpcReduction="10000"/>
          </a:bodyPr>
          <a:lstStyle/>
          <a:p>
            <a:pPr marL="686435" indent="0" algn="just">
              <a:lnSpc>
                <a:spcPts val="1595"/>
              </a:lnSpc>
              <a:spcAft>
                <a:spcPts val="0"/>
              </a:spcAft>
              <a:buNone/>
            </a:pPr>
            <a:r>
              <a:rPr lang="uk-UA" sz="33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</a:t>
            </a:r>
            <a:r>
              <a:rPr lang="uk-UA" sz="3300" b="1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3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терміни</a:t>
            </a:r>
            <a:r>
              <a:rPr lang="uk-UA" sz="3300" b="1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3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3300" b="1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3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визначення</a:t>
            </a:r>
            <a:endParaRPr lang="en-US" sz="33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72085" indent="447675" algn="just"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Когенерація</a:t>
            </a:r>
            <a:r>
              <a:rPr lang="uk-UA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спільного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виробництва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двох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енергії,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найчастіше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теплової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(назву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утворено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слів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комбінована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ГЕНЕРАЦІЯ).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68910" indent="447675" algn="just"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Калорія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традиційна позасистемна одиниця вимірювання, що дорівнює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енергії,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необхідній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нагрівання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г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води</a:t>
            </a:r>
            <a:r>
              <a:rPr lang="uk-UA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1° С.</a:t>
            </a:r>
            <a:r>
              <a:rPr lang="uk-UA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uk-UA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кал</a:t>
            </a:r>
            <a:r>
              <a:rPr lang="uk-UA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uk-UA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4,2</a:t>
            </a:r>
            <a:r>
              <a:rPr lang="uk-UA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Дж</a:t>
            </a:r>
            <a:r>
              <a:rPr lang="uk-UA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1,17∙10</a:t>
            </a:r>
            <a:r>
              <a:rPr lang="uk-UA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-3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кВт∙год.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68910" indent="447675" algn="just"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Теплова</a:t>
            </a:r>
            <a:r>
              <a:rPr lang="uk-UA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електростанція</a:t>
            </a:r>
            <a:r>
              <a:rPr lang="uk-UA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(ТЕС)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електростанція,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виробляє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електричну енергію внаслідок перетворення хімічної енергії палива в механічну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енергію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обертання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валу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генератора.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68910" indent="493395" algn="just"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Теплоелектроцентраль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(ТЕЦ) – різновид теплової електростанції, яка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виробляє не тільки електроенергію, але і теплову енергію в централізованих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системах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теплозабезпечення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(пара</a:t>
            </a:r>
            <a:r>
              <a:rPr lang="uk-UA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гаряча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вода).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67005" indent="447675" algn="just"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Цикл</a:t>
            </a:r>
            <a:r>
              <a:rPr lang="uk-UA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Ренкіна</a:t>
            </a:r>
            <a:r>
              <a:rPr lang="uk-UA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термодинамічний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цикл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перетворення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тепла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роботу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водяною парою. Складається з чотирьох фаз: 1) нагрівання води з подальшим її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випаровуванням</a:t>
            </a:r>
            <a:r>
              <a:rPr lang="uk-UA" spc="2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pc="2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постійного</a:t>
            </a:r>
            <a:r>
              <a:rPr lang="uk-UA" spc="2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тиску,</a:t>
            </a:r>
            <a:r>
              <a:rPr lang="uk-UA" spc="2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2)</a:t>
            </a:r>
            <a:r>
              <a:rPr lang="uk-UA" spc="2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розширення</a:t>
            </a:r>
            <a:r>
              <a:rPr lang="uk-UA" spc="2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пари</a:t>
            </a:r>
            <a:r>
              <a:rPr lang="uk-UA" spc="2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2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турбіні,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3)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конденсація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відпрацьованої пари з відведенням теплоти водою, 4) стискання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утвореної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води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початкового тиску.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998551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9456" y="118872"/>
            <a:ext cx="11134344" cy="6528816"/>
          </a:xfrm>
        </p:spPr>
        <p:txBody>
          <a:bodyPr>
            <a:normAutofit fontScale="85000" lnSpcReduction="10000"/>
          </a:bodyPr>
          <a:lstStyle/>
          <a:p>
            <a:pPr marL="915035" marR="172085" indent="0">
              <a:lnSpc>
                <a:spcPts val="3250"/>
              </a:lnSpc>
              <a:spcBef>
                <a:spcPts val="1265"/>
              </a:spcBef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Вказаний</a:t>
            </a:r>
            <a:r>
              <a:rPr lang="uk-UA" spc="2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тип</a:t>
            </a:r>
            <a:r>
              <a:rPr lang="uk-UA" spc="3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</a:t>
            </a:r>
            <a:r>
              <a:rPr lang="uk-UA" spc="2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працює</a:t>
            </a:r>
            <a:r>
              <a:rPr lang="uk-UA" spc="2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таким</a:t>
            </a:r>
            <a:r>
              <a:rPr lang="uk-UA" spc="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чином:</a:t>
            </a:r>
            <a:r>
              <a:rPr lang="uk-UA" spc="2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водень,</a:t>
            </a:r>
            <a:r>
              <a:rPr lang="uk-UA" spc="3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uk-UA" spc="2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потрапляє</a:t>
            </a:r>
            <a:r>
              <a:rPr lang="uk-UA" spc="2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3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ПЕ,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8760" marR="170815" indent="0" algn="just"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розкладається</a:t>
            </a:r>
            <a:r>
              <a:rPr lang="uk-UA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uk-UA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дією</a:t>
            </a:r>
            <a:r>
              <a:rPr lang="uk-UA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каталізатора</a:t>
            </a:r>
            <a:r>
              <a:rPr lang="uk-UA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іони</a:t>
            </a:r>
            <a:r>
              <a:rPr lang="uk-UA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водню</a:t>
            </a:r>
            <a:r>
              <a:rPr lang="uk-UA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uk-UA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електрони.</a:t>
            </a:r>
            <a:r>
              <a:rPr lang="uk-UA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uk-UA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цього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дію вступає спеціальна мембрана, яка пропускає іони водню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затримує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електрони: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936240" indent="0">
              <a:lnSpc>
                <a:spcPts val="1595"/>
              </a:lnSpc>
              <a:spcAft>
                <a:spcPts val="0"/>
              </a:spcAft>
              <a:buNone/>
              <a:tabLst>
                <a:tab pos="622173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uk-UA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→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uk-UA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	(4.1)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68275" indent="0" algn="just"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Таким чином на аноді накопичується надлишок електронів, які за умови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підключення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навантаження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створюють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струм.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Іони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водню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через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мембрану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потрапляють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катод,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реагують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киснем,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міститься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повітрі,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утворюючи воду: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487930" indent="0">
              <a:lnSpc>
                <a:spcPts val="1600"/>
              </a:lnSpc>
              <a:spcAft>
                <a:spcPts val="0"/>
              </a:spcAft>
              <a:buNone/>
              <a:tabLst>
                <a:tab pos="622173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+4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uk-UA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→ 2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uk-UA" i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тепло.	(4.2)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7018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якості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каталізатора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елементах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застосовують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мікрочастинки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платини. Мембрану виготовляють з сірковмісного полімеру нафіона. Товщина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мембрани складає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долі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міліметра.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68275" indent="0" algn="just"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Водень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паливом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умови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чистого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водню продуктом реакції, окрім електроенергії і тепла, є вода. Тому такі ПЕ 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екологічно чистими. Однак через складнощі з транспортуванням і зберіганням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чистого водню, активно стали розвиватися ПЕ на основі водневмісних речовин: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природного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газу,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метану,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бензину,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метанолу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яких,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роботи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виділяється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водень.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450021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81856" y="232477"/>
            <a:ext cx="10578584" cy="3342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0188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972307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7358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91757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3251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7034"/>
            <a:ext cx="10515600" cy="6383547"/>
          </a:xfrm>
        </p:spPr>
        <p:txBody>
          <a:bodyPr>
            <a:normAutofit/>
          </a:bodyPr>
          <a:lstStyle/>
          <a:p>
            <a:pPr marL="467360" marR="167005" indent="447675" algn="just"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Цикл</a:t>
            </a:r>
            <a:r>
              <a:rPr lang="uk-UA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Стірлінга</a:t>
            </a:r>
            <a:r>
              <a:rPr lang="uk-UA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термодинамічний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цикл,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описує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робочий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цикл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машини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Стірлінга.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Машина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Стірлінга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складається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робочого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тіла,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холодильника, нагівача і регенератора. Цикл Стірлінга складається з чотирьох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фаз: 1) ізотермічне розширення робочого тіла з підводом тепла від нагрівача, 2)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відведення тепла від робочого тіла до регенератора за умови постійного об’єму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робочого тіла, 3) ізотермічне стиснення робочого тіла з відведення тепла до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холодильника, 4) нагрівання робочого тіла з підводом тепла від регенератора за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умови постійного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об’єму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робочого</a:t>
            </a:r>
            <a:r>
              <a:rPr lang="uk-UA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тіла.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67640" indent="447675" algn="just"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Рекуперація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повернення частини енергії для повторного використання у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тому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технологічному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процесі.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75351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9396"/>
            <a:ext cx="10515600" cy="2027209"/>
          </a:xfrm>
        </p:spPr>
        <p:txBody>
          <a:bodyPr>
            <a:normAutofit fontScale="62500" lnSpcReduction="20000"/>
          </a:bodyPr>
          <a:lstStyle/>
          <a:p>
            <a:pPr marL="686435" indent="0" algn="just">
              <a:lnSpc>
                <a:spcPts val="1595"/>
              </a:lnSpc>
              <a:spcBef>
                <a:spcPts val="1040"/>
              </a:spcBef>
              <a:spcAft>
                <a:spcPts val="0"/>
              </a:spcAft>
              <a:buNone/>
            </a:pPr>
            <a:r>
              <a:rPr lang="uk-UA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Структура</a:t>
            </a:r>
            <a:r>
              <a:rPr lang="uk-UA" sz="4000" b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енергоспоживання</a:t>
            </a:r>
            <a:r>
              <a:rPr lang="uk-UA" sz="4000" b="1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України</a:t>
            </a:r>
            <a:endParaRPr lang="en-US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67640" indent="447675" algn="just">
              <a:spcAft>
                <a:spcPts val="0"/>
              </a:spcAft>
            </a:pP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Більша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половина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енергії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Україні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генерується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ТЕС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ТЕЦ,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працюють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викопних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джерелах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енергії: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вугіллі,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газі,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мазуті.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Окрім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них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3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виробництві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енергії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беруть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участь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гідро-електростанції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(ГЕС),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гідроакумулювальні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електростанції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(ГАЕС),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атомні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електростанції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(АЕС).</a:t>
            </a:r>
            <a:r>
              <a:rPr lang="uk-UA" sz="3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Сумарну кількість електро- і теплоенергії, яку вироблено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2011 р. різними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видами станцій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показано на</a:t>
            </a:r>
            <a:r>
              <a:rPr lang="uk-UA" sz="34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діаграмах</a:t>
            </a:r>
            <a:r>
              <a:rPr lang="uk-UA" sz="3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рис.</a:t>
            </a:r>
            <a:r>
              <a:rPr lang="uk-UA" sz="34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4.1</a:t>
            </a:r>
            <a:r>
              <a:rPr lang="uk-UA" sz="3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34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4.2.</a:t>
            </a:r>
            <a:endParaRPr lang="en-US" sz="3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38200" y="279208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163903" y="1889185"/>
            <a:ext cx="5624422" cy="4146161"/>
            <a:chOff x="0" y="0"/>
            <a:chExt cx="7229" cy="5108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7229" cy="51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33" y="2390"/>
              <a:ext cx="1949" cy="4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Прямоугольник 5"/>
          <p:cNvSpPr/>
          <p:nvPr/>
        </p:nvSpPr>
        <p:spPr>
          <a:xfrm>
            <a:off x="271733" y="6187743"/>
            <a:ext cx="5408762" cy="483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03655" marR="1012825" algn="ctr">
              <a:lnSpc>
                <a:spcPts val="1495"/>
              </a:lnSpc>
              <a:spcAft>
                <a:spcPts val="0"/>
              </a:spcAft>
            </a:pP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Рис.</a:t>
            </a:r>
            <a:r>
              <a:rPr lang="uk-UA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4.1. Електроенергія,</a:t>
            </a:r>
            <a:r>
              <a:rPr lang="uk-UA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вироблена</a:t>
            </a:r>
            <a:r>
              <a:rPr lang="uk-UA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2011</a:t>
            </a:r>
            <a:r>
              <a:rPr lang="uk-UA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р. в</a:t>
            </a:r>
            <a:r>
              <a:rPr lang="uk-UA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Україні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" name="image31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096000" y="2156605"/>
            <a:ext cx="5454770" cy="338439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156847" y="5722880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1306195" marR="1012825" algn="ctr">
              <a:spcAft>
                <a:spcPts val="0"/>
              </a:spcAft>
            </a:pP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Рис.</a:t>
            </a:r>
            <a:r>
              <a:rPr lang="uk-UA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4.2.</a:t>
            </a:r>
            <a:r>
              <a:rPr lang="uk-UA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Теплоенергія,</a:t>
            </a:r>
            <a:r>
              <a:rPr lang="uk-UA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вироблена</a:t>
            </a:r>
            <a:r>
              <a:rPr lang="uk-UA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2011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р.</a:t>
            </a:r>
            <a:r>
              <a:rPr lang="uk-UA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Україні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20"/>
              </a:spcBef>
              <a:spcAft>
                <a:spcPts val="0"/>
              </a:spcAft>
            </a:pPr>
            <a:r>
              <a:rPr lang="uk-UA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489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2758" y="215661"/>
            <a:ext cx="10515600" cy="6193766"/>
          </a:xfrm>
        </p:spPr>
        <p:txBody>
          <a:bodyPr>
            <a:normAutofit fontScale="77500" lnSpcReduction="20000"/>
          </a:bodyPr>
          <a:lstStyle/>
          <a:p>
            <a:pPr marL="467360" marR="168275" indent="447675" algn="just">
              <a:spcBef>
                <a:spcPts val="5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наведених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зробити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висновок,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майже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половину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всю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теплову енергію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(біля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245 000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млн.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кВт·год)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виробляють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спалюванням викопних джерел енергії. Для генерування такої кількості енергії,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uk-UA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враховуючи</a:t>
            </a:r>
            <a:r>
              <a:rPr lang="uk-UA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втрати,</a:t>
            </a:r>
            <a:r>
              <a:rPr lang="uk-UA" spc="1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необхідно</a:t>
            </a:r>
            <a:r>
              <a:rPr lang="uk-UA" spc="1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21,1</a:t>
            </a:r>
            <a:r>
              <a:rPr lang="uk-UA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млн.</a:t>
            </a:r>
            <a:r>
              <a:rPr lang="uk-UA" spc="1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т.</a:t>
            </a:r>
            <a:r>
              <a:rPr lang="uk-UA" spc="1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нафти</a:t>
            </a:r>
            <a:r>
              <a:rPr lang="uk-UA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uk-UA" spc="1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24,5</a:t>
            </a:r>
            <a:r>
              <a:rPr lang="uk-UA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млн.</a:t>
            </a:r>
            <a:r>
              <a:rPr lang="uk-UA" spc="1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uk-UA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газу</a:t>
            </a:r>
            <a:r>
              <a:rPr lang="uk-UA" spc="1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uk-UA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28,5 млн. тонн вугілля. Необхідно зауважити, що для генерування електричної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енергії переважно використовують ТЕС, а для генерування теплової енергії –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котельні.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даному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випадку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малоефективним,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тому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ККД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ТЕС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перевищує 40%, тобто менше половини теплової енергії палива перетворюється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електричну енергію. ТЕЦ дозволяє ефективніше використовувати енергію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згорання палива: окрім електричної енергії, вона генерує і теплову енергію.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Установки</a:t>
            </a:r>
            <a:r>
              <a:rPr lang="uk-UA" spc="5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такого</a:t>
            </a:r>
            <a:r>
              <a:rPr lang="uk-UA" spc="5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типу</a:t>
            </a:r>
            <a:r>
              <a:rPr lang="uk-UA" spc="4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називають</a:t>
            </a:r>
            <a:r>
              <a:rPr lang="uk-UA" spc="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когенераційними.</a:t>
            </a:r>
            <a:r>
              <a:rPr lang="uk-UA" spc="5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рис.</a:t>
            </a:r>
            <a:r>
              <a:rPr lang="uk-UA" spc="5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4.3</a:t>
            </a:r>
            <a:r>
              <a:rPr lang="uk-UA" spc="5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показано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ефективність використання палива за умови окремого виробництва теплової 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електричної енергії і за умови їх суміщеного виробництва ТЕЦ. З наведених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даних видно, що за необхідності генерування теплової і електричної енергії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 ТЕЦ зменшує втрати енергії більше ніж в 2 рази. За нинішнього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енергоспоживання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Україні,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ТЕЦ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замість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ТЕС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дозволило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генерувати всю необхідну теплову енергію без використання котелень. Малий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обсяг використання ТЕЦ пов’язаний з необхідністю підтримки у належному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стані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мережі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теплопостачання,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великої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потужності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ТЕЦ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становить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декілька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сотень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кілометрів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(наприклад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Києві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899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км).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Тому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ТЕЦ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доцільно будувати лише поблизу великих міст. Для інших територій доцільно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використовувати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міні-ТЕЦ,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потужність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яких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 перевищує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(20-30)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МВт.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0633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32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99261" y="292786"/>
            <a:ext cx="6175992" cy="613389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952891" y="156988"/>
            <a:ext cx="4701395" cy="6319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7360" marR="167640" indent="493395" algn="just">
              <a:spcAft>
                <a:spcPts val="0"/>
              </a:spcAft>
            </a:pP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Основою міні-ТЕЦ є газопоршневі або газотурбінні електростанції, що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працюють на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природному газі.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Причиною використання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газу є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більша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повнота згорання і екологічність у порівнянні з іншими видами органічного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палива. </a:t>
            </a:r>
          </a:p>
          <a:p>
            <a:pPr marL="467360" marR="167640" indent="493395" algn="just">
              <a:spcAft>
                <a:spcPts val="0"/>
              </a:spcAft>
            </a:pP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зв’язку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підвищенням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ціни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природний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газ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паливо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ТЕЦ</a:t>
            </a:r>
            <a:r>
              <a:rPr lang="uk-UA" spc="-3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доцільно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використовувати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вугілля.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цьому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разі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зменшення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шкідливих</a:t>
            </a:r>
            <a:r>
              <a:rPr lang="uk-UA" spc="-3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викидів використовують спеціальну суміш мілко подрібненого вугілля і води.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</a:t>
            </a:r>
            <a:r>
              <a:rPr lang="uk-UA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переваги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водновугільної</a:t>
            </a:r>
            <a:r>
              <a:rPr lang="uk-UA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суміші: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ts val="16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144270" algn="l"/>
              </a:tabLst>
            </a:pP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зниження</a:t>
            </a:r>
            <a:r>
              <a:rPr lang="uk-UA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витрат</a:t>
            </a:r>
            <a:r>
              <a:rPr lang="uk-UA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палива</a:t>
            </a:r>
            <a:r>
              <a:rPr lang="uk-UA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порівнянні</a:t>
            </a:r>
            <a:r>
              <a:rPr lang="uk-UA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мазутом</a:t>
            </a:r>
            <a:r>
              <a:rPr lang="uk-UA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газом;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144270" algn="l"/>
              </a:tabLst>
            </a:pP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зниження</a:t>
            </a:r>
            <a:r>
              <a:rPr lang="uk-UA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викиду</a:t>
            </a:r>
            <a:r>
              <a:rPr lang="uk-UA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шкідливих</a:t>
            </a:r>
            <a:r>
              <a:rPr lang="uk-UA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викидів</a:t>
            </a:r>
            <a:r>
              <a:rPr lang="uk-UA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порівнянні</a:t>
            </a:r>
            <a:r>
              <a:rPr lang="uk-UA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вугіллям;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1144270" algn="l"/>
              </a:tabLst>
            </a:pP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технологічність</a:t>
            </a:r>
            <a:r>
              <a:rPr lang="uk-UA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</a:t>
            </a:r>
            <a:r>
              <a:rPr lang="uk-UA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вугілля</a:t>
            </a:r>
            <a:r>
              <a:rPr lang="uk-UA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рідкій</a:t>
            </a:r>
            <a:r>
              <a:rPr lang="uk-UA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формі.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70180" indent="447675" algn="just">
              <a:spcBef>
                <a:spcPts val="5"/>
              </a:spcBef>
              <a:spcAft>
                <a:spcPts val="30"/>
              </a:spcAft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669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9188" y="155276"/>
            <a:ext cx="10515600" cy="6280480"/>
          </a:xfrm>
        </p:spPr>
        <p:txBody>
          <a:bodyPr>
            <a:normAutofit fontScale="92500"/>
          </a:bodyPr>
          <a:lstStyle/>
          <a:p>
            <a:pPr marL="467360" marR="172085" indent="44767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Слід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зазначити,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водовугільної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суміші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необхідно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повністю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переобладнати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ТЕЦ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створити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нові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потужності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подрібнення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вугілля,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потребує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значних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капіталовкладень.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67640" indent="447675" algn="just">
              <a:spcBef>
                <a:spcPts val="2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Останнім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часом окрім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викопних видів палива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генерації теплової 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електричної енергії все більше використовують біопаливо. Виробництво енергії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 біомаси розділяють на процеси із замкненим і розімкненим тепловим циклом.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Розімкнені цикли використовують для спалювання газоподібного або рідкого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палива у двигунах внутрішнього згоряння і газових турбінах. У цьому випадку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паливо спалюють безпосередньо в двигуні або камері згоряння газотурбінної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установки.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68275" indent="44767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системах із замкненим тепловим циклом процеси спалювання палива 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генерації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енергії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розділено: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енергія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гарячих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спочатку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передається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теплоносію,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вторинному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циклі.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цьому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випадку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двигун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подають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чистий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теплоносій,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усуває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пошкодження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двигуна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небажаними домішками.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90693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9396"/>
            <a:ext cx="10515600" cy="6616461"/>
          </a:xfrm>
        </p:spPr>
        <p:txBody>
          <a:bodyPr>
            <a:normAutofit fontScale="85000" lnSpcReduction="20000"/>
          </a:bodyPr>
          <a:lstStyle/>
          <a:p>
            <a:pPr marL="467360" marR="169545" indent="447675" algn="just">
              <a:lnSpc>
                <a:spcPct val="10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зв’язку з тим, що під час спалювання біопалива утворюються гази, які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можуть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пошкодити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двигун,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основному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установки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замкненим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циклом,</a:t>
            </a:r>
            <a:r>
              <a:rPr lang="uk-UA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саме: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169545" lvl="1" indent="-285750" algn="just"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18681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Парові турбіни з використанням циклу Ренкіна. У цій установці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робоче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тіло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воду,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випаровується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тиском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перегрівається.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ts val="1605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18681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Парові</a:t>
            </a:r>
            <a:r>
              <a:rPr lang="uk-UA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двигуни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циклом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Ренкіна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перегрівом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без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перегріву.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168910" lvl="1" indent="-285750" algn="just"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23253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Парові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турбіни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обмеженим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циклом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Ренкіна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(ОЦР),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органічне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робоче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тіло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(масло).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168275" lvl="1" indent="-285750" algn="just"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18681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Двигуни Стірлінга (газові двигуни з непрямим спалюванням палива),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працюють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періодичного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теплообміну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між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димовими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газами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газоподібним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робочим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тілом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(повітря,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гелій,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водень).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68275" indent="447675" algn="just">
              <a:lnSpc>
                <a:spcPct val="10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Сучасні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дозволяють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проектувати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установки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широкому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діапазоні теплової потужності – від декількох кіловат (двигуни Стірлінга) до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декількох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сотень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мегават (парові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турбіни).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7360" marR="167005" indent="44767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Разом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процесами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замкненим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циклом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установках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біопаливі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деякі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процеси</a:t>
            </a:r>
            <a:r>
              <a:rPr lang="uk-UA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розімкненим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циклом: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0815" lvl="0" indent="-342900" algn="just"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18681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Газові турбіни зі спалюванням біомаси під високим тиском, в яких газ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розширяється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виводиться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атмосферу.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69545" lvl="0" indent="-342900" algn="just"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23253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Газові турбіни зі спалюванням біомаси за атмосферного тиску, в яких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 розширяється з подальшим охолодженням і стисненням газу з подальшим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його відводом</a:t>
            </a:r>
            <a:r>
              <a:rPr lang="uk-UA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атмосферу.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28973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7264" y="125257"/>
            <a:ext cx="10515600" cy="2380199"/>
          </a:xfrm>
        </p:spPr>
        <p:txBody>
          <a:bodyPr>
            <a:normAutofit fontScale="40000" lnSpcReduction="20000"/>
          </a:bodyPr>
          <a:lstStyle/>
          <a:p>
            <a:pPr marL="1540510" indent="-857250" algn="just">
              <a:lnSpc>
                <a:spcPts val="1595"/>
              </a:lnSpc>
            </a:pPr>
            <a:r>
              <a:rPr lang="uk-UA" sz="7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Парові</a:t>
            </a:r>
            <a:r>
              <a:rPr lang="uk-UA" sz="7000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7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турбіни</a:t>
            </a:r>
            <a:r>
              <a:rPr lang="uk-UA" sz="7000" b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7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uk-UA" sz="7000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7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розімкненим </a:t>
            </a:r>
            <a:r>
              <a:rPr lang="uk-UA" sz="7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циклом</a:t>
            </a:r>
            <a:endParaRPr lang="ru-RU" sz="7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326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uk-UA" sz="45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Потужність</a:t>
            </a:r>
            <a:r>
              <a:rPr lang="uk-UA" sz="4500" spc="-3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парових</a:t>
            </a:r>
            <a:r>
              <a:rPr lang="uk-UA" sz="45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турбін</a:t>
            </a:r>
            <a:r>
              <a:rPr lang="uk-UA" sz="45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складає</a:t>
            </a:r>
            <a:r>
              <a:rPr lang="uk-UA" sz="45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0.3-500</a:t>
            </a:r>
            <a:r>
              <a:rPr lang="uk-UA" sz="45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МВт. Виробництво</a:t>
            </a:r>
            <a:r>
              <a:rPr lang="uk-UA" sz="45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електроенергії</a:t>
            </a:r>
            <a:r>
              <a:rPr lang="uk-UA" sz="45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паровими</a:t>
            </a:r>
            <a:r>
              <a:rPr lang="uk-UA" sz="45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турбінами</a:t>
            </a:r>
            <a:r>
              <a:rPr lang="uk-UA" sz="45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uk-UA" sz="45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розвиненою</a:t>
            </a:r>
            <a:r>
              <a:rPr lang="uk-UA" sz="45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технологією, яку використовують в ТЕС і ТЕЦ. Парова турбіна із розімкненим</a:t>
            </a:r>
            <a:r>
              <a:rPr lang="uk-UA" sz="45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циклом – це тепловий двигун, в якому потенціальна енергія стисненої і нагрітої</a:t>
            </a:r>
            <a:r>
              <a:rPr lang="uk-UA" sz="45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водяної</a:t>
            </a:r>
            <a:r>
              <a:rPr lang="uk-UA" sz="45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пари</a:t>
            </a:r>
            <a:r>
              <a:rPr lang="uk-UA" sz="45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перетворюється</a:t>
            </a:r>
            <a:r>
              <a:rPr lang="uk-UA" sz="45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45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кінетичну,</a:t>
            </a:r>
            <a:r>
              <a:rPr lang="uk-UA" sz="45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яка</a:t>
            </a:r>
            <a:r>
              <a:rPr lang="uk-UA" sz="45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45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свою</a:t>
            </a:r>
            <a:r>
              <a:rPr lang="uk-UA" sz="45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чергу</a:t>
            </a:r>
            <a:r>
              <a:rPr lang="uk-UA" sz="45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виробляє</a:t>
            </a:r>
            <a:r>
              <a:rPr lang="uk-UA" sz="45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механічну</a:t>
            </a:r>
            <a:r>
              <a:rPr lang="uk-UA" sz="45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45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енергію</a:t>
            </a:r>
            <a:r>
              <a:rPr lang="uk-UA" sz="45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45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валу.</a:t>
            </a:r>
            <a:r>
              <a:rPr lang="uk-UA" sz="45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Потік</a:t>
            </a:r>
            <a:r>
              <a:rPr lang="uk-UA" sz="45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водяної</a:t>
            </a:r>
            <a:r>
              <a:rPr lang="uk-UA" sz="45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пари</a:t>
            </a:r>
            <a:r>
              <a:rPr lang="uk-UA" sz="45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надходить</a:t>
            </a:r>
            <a:r>
              <a:rPr lang="uk-UA" sz="45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через</a:t>
            </a:r>
            <a:r>
              <a:rPr lang="uk-UA" sz="45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направляючі</a:t>
            </a:r>
            <a:r>
              <a:rPr lang="uk-UA" sz="45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45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криволінійні лопатки, що закріплені на роторі, і обератає ротор.</a:t>
            </a:r>
            <a:r>
              <a:rPr lang="uk-UA" sz="45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парових</a:t>
            </a:r>
            <a:r>
              <a:rPr lang="uk-UA" sz="45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турбінах</a:t>
            </a:r>
            <a:r>
              <a:rPr lang="uk-UA" sz="45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</a:t>
            </a:r>
            <a:r>
              <a:rPr lang="uk-UA" sz="45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цикл</a:t>
            </a:r>
            <a:r>
              <a:rPr lang="uk-UA" sz="45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Ренкіна.</a:t>
            </a:r>
            <a:endParaRPr lang="en-US" sz="4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4500" dirty="0"/>
          </a:p>
        </p:txBody>
      </p:sp>
      <p:pic>
        <p:nvPicPr>
          <p:cNvPr id="4" name="image33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2920" y="1892808"/>
            <a:ext cx="8037575" cy="481888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931152" y="2505456"/>
            <a:ext cx="5458968" cy="1952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97330" marR="1201420" algn="ctr">
              <a:lnSpc>
                <a:spcPct val="98000"/>
              </a:lnSpc>
              <a:spcBef>
                <a:spcPts val="240"/>
              </a:spcBef>
              <a:spcAft>
                <a:spcPts val="0"/>
              </a:spcAft>
            </a:pP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uk-UA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насос,</a:t>
            </a:r>
            <a:r>
              <a:rPr lang="uk-UA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нагрівач,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котел,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uk-UA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випаровувач,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uk-UA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турбіна,</a:t>
            </a:r>
            <a:r>
              <a:rPr lang="uk-UA" spc="-28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uk-UA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відвідний</a:t>
            </a:r>
            <a:r>
              <a:rPr lang="uk-UA" spc="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трубопровід</a:t>
            </a:r>
            <a:r>
              <a:rPr lang="uk-UA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конденсатора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07465" marR="1012825" algn="ctr">
              <a:spcBef>
                <a:spcPts val="20"/>
              </a:spcBef>
              <a:spcAft>
                <a:spcPts val="0"/>
              </a:spcAft>
            </a:pP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Рис.</a:t>
            </a:r>
            <a:r>
              <a:rPr lang="uk-UA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4.4.</a:t>
            </a:r>
            <a:r>
              <a:rPr lang="uk-UA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Загальний</a:t>
            </a:r>
            <a:r>
              <a:rPr lang="uk-UA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вигляд</a:t>
            </a:r>
            <a:r>
              <a:rPr lang="uk-UA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парової</a:t>
            </a:r>
            <a:r>
              <a:rPr lang="uk-UA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турбіни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55"/>
              </a:spcBef>
              <a:spcAft>
                <a:spcPts val="0"/>
              </a:spcAft>
            </a:pPr>
            <a:r>
              <a:rPr lang="uk-UA" sz="135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550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2225</Words>
  <Application>Microsoft Office PowerPoint</Application>
  <PresentationFormat>Широкоэкранный</PresentationFormat>
  <Paragraphs>134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13</cp:revision>
  <dcterms:created xsi:type="dcterms:W3CDTF">2022-08-25T09:58:56Z</dcterms:created>
  <dcterms:modified xsi:type="dcterms:W3CDTF">2022-09-05T06:14:28Z</dcterms:modified>
</cp:coreProperties>
</file>