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7D04-C870-4565-A67A-9B9B116FA357}" type="datetimeFigureOut">
              <a:rPr lang="uk-UA" smtClean="0"/>
              <a:t>23.08.2022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EA20-FB29-4645-9632-FD849286DC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941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7D04-C870-4565-A67A-9B9B116FA357}" type="datetimeFigureOut">
              <a:rPr lang="uk-UA" smtClean="0"/>
              <a:t>23.08.2022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EA20-FB29-4645-9632-FD849286DC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702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7D04-C870-4565-A67A-9B9B116FA357}" type="datetimeFigureOut">
              <a:rPr lang="uk-UA" smtClean="0"/>
              <a:t>23.08.2022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EA20-FB29-4645-9632-FD849286DC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756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7D04-C870-4565-A67A-9B9B116FA357}" type="datetimeFigureOut">
              <a:rPr lang="uk-UA" smtClean="0"/>
              <a:t>23.08.2022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EA20-FB29-4645-9632-FD849286DC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14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7D04-C870-4565-A67A-9B9B116FA357}" type="datetimeFigureOut">
              <a:rPr lang="uk-UA" smtClean="0"/>
              <a:t>23.08.2022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EA20-FB29-4645-9632-FD849286DC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921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7D04-C870-4565-A67A-9B9B116FA357}" type="datetimeFigureOut">
              <a:rPr lang="uk-UA" smtClean="0"/>
              <a:t>23.08.2022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EA20-FB29-4645-9632-FD849286DC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908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7D04-C870-4565-A67A-9B9B116FA357}" type="datetimeFigureOut">
              <a:rPr lang="uk-UA" smtClean="0"/>
              <a:t>23.08.2022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EA20-FB29-4645-9632-FD849286DC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674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7D04-C870-4565-A67A-9B9B116FA357}" type="datetimeFigureOut">
              <a:rPr lang="uk-UA" smtClean="0"/>
              <a:t>23.08.2022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EA20-FB29-4645-9632-FD849286DC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821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7D04-C870-4565-A67A-9B9B116FA357}" type="datetimeFigureOut">
              <a:rPr lang="uk-UA" smtClean="0"/>
              <a:t>23.08.2022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EA20-FB29-4645-9632-FD849286DC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942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7D04-C870-4565-A67A-9B9B116FA357}" type="datetimeFigureOut">
              <a:rPr lang="uk-UA" smtClean="0"/>
              <a:t>23.08.2022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EA20-FB29-4645-9632-FD849286DC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641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7D04-C870-4565-A67A-9B9B116FA357}" type="datetimeFigureOut">
              <a:rPr lang="uk-UA" smtClean="0"/>
              <a:t>23.08.2022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EA20-FB29-4645-9632-FD849286DC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97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17D04-C870-4565-A67A-9B9B116FA357}" type="datetimeFigureOut">
              <a:rPr lang="uk-UA" smtClean="0"/>
              <a:t>23.08.2022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3EA20-FB29-4645-9632-FD849286DC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231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034"/>
            <a:ext cx="10515600" cy="5969929"/>
          </a:xfrm>
        </p:spPr>
        <p:txBody>
          <a:bodyPr/>
          <a:lstStyle/>
          <a:p>
            <a:pPr marL="0" marR="66675" indent="0" algn="ctr">
              <a:spcBef>
                <a:spcPts val="340"/>
              </a:spcBef>
              <a:spcAft>
                <a:spcPts val="0"/>
              </a:spcAft>
              <a:buNone/>
            </a:pPr>
            <a:r>
              <a:rPr lang="uk-UA" sz="3200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Лекція</a:t>
            </a:r>
            <a:r>
              <a:rPr lang="uk-UA" sz="3200" kern="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kern="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uk-UA" sz="3200" kern="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66675" indent="0" algn="ctr">
              <a:spcBef>
                <a:spcPts val="340"/>
              </a:spcBef>
              <a:spcAft>
                <a:spcPts val="0"/>
              </a:spcAft>
              <a:buNone/>
            </a:pPr>
            <a:r>
              <a:rPr lang="uk-UA" sz="54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Біопаливо</a:t>
            </a:r>
          </a:p>
          <a:p>
            <a:pPr marL="0" marR="66675" indent="0" algn="ctr">
              <a:spcBef>
                <a:spcPts val="340"/>
              </a:spcBef>
              <a:spcAft>
                <a:spcPts val="0"/>
              </a:spcAft>
              <a:buNone/>
            </a:pPr>
            <a:endParaRPr lang="uk-UA" sz="4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66675" indent="0" algn="ctr">
              <a:spcBef>
                <a:spcPts val="340"/>
              </a:spcBef>
              <a:spcAft>
                <a:spcPts val="0"/>
              </a:spcAft>
              <a:buNone/>
            </a:pPr>
            <a:r>
              <a:rPr lang="uk-UA" sz="2400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  <a:endParaRPr lang="en-US" sz="2400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35"/>
              </a:spcBef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терміни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</a:t>
            </a:r>
          </a:p>
          <a:p>
            <a:r>
              <a:rPr lang="uk-UA" dirty="0"/>
              <a:t>Термохімічні методи</a:t>
            </a:r>
            <a:endParaRPr lang="en-US" dirty="0"/>
          </a:p>
          <a:p>
            <a:r>
              <a:rPr lang="uk-UA" dirty="0"/>
              <a:t>Біохімічні методи</a:t>
            </a:r>
            <a:endParaRPr lang="en-US" dirty="0"/>
          </a:p>
          <a:p>
            <a:r>
              <a:rPr lang="uk-UA" dirty="0"/>
              <a:t>Особливості використання метанолу, етанолу і біодизеля як палива для автомобілів</a:t>
            </a:r>
            <a:endParaRPr lang="en-US" dirty="0"/>
          </a:p>
          <a:p>
            <a:r>
              <a:rPr lang="uk-UA" dirty="0" smtClean="0"/>
              <a:t>Запитання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65100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7868" y="138023"/>
            <a:ext cx="10515600" cy="6719977"/>
          </a:xfrm>
        </p:spPr>
        <p:txBody>
          <a:bodyPr>
            <a:normAutofit fontScale="92500" lnSpcReduction="20000"/>
          </a:bodyPr>
          <a:lstStyle/>
          <a:p>
            <a:pPr marL="915035" algn="just">
              <a:lnSpc>
                <a:spcPts val="1595"/>
              </a:lnSpc>
              <a:spcBef>
                <a:spcPts val="5"/>
              </a:spcBef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Біохімічні</a:t>
            </a:r>
            <a:r>
              <a:rPr lang="uk-UA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70815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Біохімічні методи дозволяють отримувати з певних рослинних культур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біогаз, біодизель,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 і мастила, що є альтернативою паливно-мастильним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матеріалам з викопних джерел енергії. Найчастіше для перетворення біомаси на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вказані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продукти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реакції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бродіння</a:t>
            </a:r>
            <a:r>
              <a:rPr lang="uk-UA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анаеробного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розкладу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035">
              <a:lnSpc>
                <a:spcPts val="1610"/>
              </a:lnSpc>
              <a:spcBef>
                <a:spcPts val="5"/>
              </a:spcBef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Бродіння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72720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бродіння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етанолу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етилового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спирту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8275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Етиловий спирт безпосередньо можна отримати з рослинних культур, які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містять глюкозу (плодові культури, цукровий буряк, цукрова тростина). Реакція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бродіння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наявності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бактерій дріжджів.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037080" indent="0" algn="just">
              <a:lnSpc>
                <a:spcPts val="1605"/>
              </a:lnSpc>
              <a:spcAft>
                <a:spcPts val="0"/>
              </a:spcAft>
              <a:buNone/>
              <a:tabLst>
                <a:tab pos="622173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ОН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	(3.9)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8760" marR="163830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масштабах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отримують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складом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крохмалю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(картопля,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кукурудза,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зернові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культури).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крохмаль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перетворюють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цукристі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гідролізом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додаванням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солоду.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Солод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містить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фермент,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впливом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оцукровування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(гідроліз)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крохмалю,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тобто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перетворення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глюкозу.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Загалом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цей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описують</a:t>
            </a:r>
            <a:r>
              <a:rPr lang="uk-UA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рівнянням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238760" marR="163830" indent="0" algn="just"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037080" indent="0" algn="just">
              <a:lnSpc>
                <a:spcPts val="1610"/>
              </a:lnSpc>
              <a:spcBef>
                <a:spcPts val="5"/>
              </a:spcBef>
              <a:spcAft>
                <a:spcPts val="0"/>
              </a:spcAft>
              <a:buNone/>
              <a:tabLst>
                <a:tab pos="613029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uk-UA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	(3.10)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45582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4001" y="266744"/>
            <a:ext cx="10515600" cy="6504317"/>
          </a:xfrm>
        </p:spPr>
        <p:txBody>
          <a:bodyPr>
            <a:normAutofit/>
          </a:bodyPr>
          <a:lstStyle/>
          <a:p>
            <a:pPr marL="467360" marR="167640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Картопля і зерно, на перероблянні яких базується виробництво етилового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спирту за попереднім способом, - достатньо цінні харчові продукти. Тому їх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бажано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замінити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нехарчовою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сировиною.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зв'язку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знайшов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широке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одержання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спирту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целюлози,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своїм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хімічним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складом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близька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крохмалю.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70180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Цей спосіб ґрунтується на гідролізі целюлози (клітковини) з додаванням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кислот і утворенням глюкози, яку потім зброджують на спирт дріжджями. 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цією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відходи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дерева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(ошурки,  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стружку  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тощо)  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нагрівають  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(0,3-0,5)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% сульфатною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кислотою під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тиском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(7-10)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атм.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Внаслідок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целюлоза,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подібно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крохмалю,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гідролізує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85595" indent="0">
              <a:lnSpc>
                <a:spcPts val="1610"/>
              </a:lnSpc>
              <a:spcBef>
                <a:spcPts val="335"/>
              </a:spcBef>
              <a:spcAft>
                <a:spcPts val="0"/>
              </a:spcAft>
              <a:buNone/>
              <a:tabLst>
                <a:tab pos="6130290" algn="l"/>
              </a:tabLs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nH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uk-UA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nC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	(3.11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1585595" indent="0">
              <a:lnSpc>
                <a:spcPts val="1610"/>
              </a:lnSpc>
              <a:spcBef>
                <a:spcPts val="335"/>
              </a:spcBef>
              <a:spcAft>
                <a:spcPts val="0"/>
              </a:spcAft>
              <a:buNone/>
              <a:tabLst>
                <a:tab pos="6130290" algn="l"/>
              </a:tabLst>
            </a:pP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8760" indent="0" algn="just">
              <a:lnSpc>
                <a:spcPts val="161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закінчення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процесу,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кислоту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нейтралізують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крейдою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238760" indent="0" algn="just">
              <a:lnSpc>
                <a:spcPts val="1610"/>
              </a:lnSpc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85595" indent="0">
              <a:lnSpc>
                <a:spcPts val="1610"/>
              </a:lnSpc>
              <a:spcAft>
                <a:spcPts val="0"/>
              </a:spcAft>
              <a:buNone/>
              <a:tabLst>
                <a:tab pos="608774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CaCO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CaSO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	(3.12)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8588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954" t="35955" r="24426" b="6950"/>
          <a:stretch/>
        </p:blipFill>
        <p:spPr>
          <a:xfrm>
            <a:off x="646982" y="120769"/>
            <a:ext cx="10351697" cy="659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777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19" y="210934"/>
            <a:ext cx="10515600" cy="6599208"/>
          </a:xfrm>
        </p:spPr>
        <p:txBody>
          <a:bodyPr>
            <a:normAutofit lnSpcReduction="10000"/>
          </a:bodyPr>
          <a:lstStyle/>
          <a:p>
            <a:pPr marL="915035" algn="just">
              <a:lnSpc>
                <a:spcPts val="1610"/>
              </a:lnSpc>
              <a:spcBef>
                <a:spcPts val="1165"/>
              </a:spcBef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Анаеробний</a:t>
            </a:r>
            <a:r>
              <a:rPr lang="uk-UA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розклад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005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Анаеробний розклад – це розклад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доступу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кисню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присутності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бактерій.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анаеробного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розкладу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біомаса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розкладається на метан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оксид вуглецю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Частка енергії метану складає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90 % від тієї, що містилась в первинній речовині. Суміш метану і оксиду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вуглецю за наявності в невеликій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кількості інших газів називають біогазом.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Його склад: (55-80) % метану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(15-40) % вуглекислого газу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(0-1)%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сірководню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(0-1) % азоту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(0-1) % водню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Теплота згорання залежно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становить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(21-27)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МДж/м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Крім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біогазу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анаеробний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розклад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повністю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мінералізує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азот,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фосфор,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калій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мікроелементи,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завдяки чому вони краще засвоюються рослинами. Таким чином ця технологія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дозволяє виробляти біопаливо</a:t>
            </a:r>
            <a:r>
              <a:rPr lang="uk-UA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переробляє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відходи 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добриво.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Основна сировина для виробництва біогазу – це відходи тваринництва.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цього також можна використовувати силос, солому і побутові відходи. З 1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тони відходів як правило можна отримати (250-500) м</a:t>
            </a:r>
            <a:r>
              <a:rPr lang="uk-UA" sz="200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біогазу. Температура за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якої проводять анаеробний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розклад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(20-70)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°С.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анаеробного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розкладу як правило триває (5-15) діб: за вищої температури розкладу, його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тривалість</a:t>
            </a:r>
            <a:r>
              <a:rPr lang="uk-UA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зменшується.</a:t>
            </a:r>
            <a:r>
              <a:rPr lang="uk-UA" sz="20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3486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8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86928" y="421973"/>
            <a:ext cx="10049774" cy="538360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23780" y="6110408"/>
            <a:ext cx="4973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3.3.</a:t>
            </a:r>
            <a:r>
              <a:rPr lang="uk-UA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Схема</a:t>
            </a:r>
            <a:r>
              <a:rPr lang="uk-UA" sz="2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біогазової</a:t>
            </a:r>
            <a:r>
              <a:rPr lang="uk-UA" sz="2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установки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532061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3118" y="0"/>
            <a:ext cx="10541055" cy="674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082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516"/>
            <a:ext cx="10515600" cy="6754483"/>
          </a:xfrm>
        </p:spPr>
        <p:txBody>
          <a:bodyPr>
            <a:normAutofit fontScale="77500" lnSpcReduction="20000"/>
          </a:bodyPr>
          <a:lstStyle/>
          <a:p>
            <a:pPr marL="467360" marR="171450" indent="447675" algn="just">
              <a:lnSpc>
                <a:spcPts val="1595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використання метанолу, етанолу і </a:t>
            </a:r>
            <a:r>
              <a:rPr lang="uk-UA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біодизеля</a:t>
            </a:r>
          </a:p>
          <a:p>
            <a:pPr marL="467360" marR="171450" indent="0" algn="just">
              <a:lnSpc>
                <a:spcPts val="1595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uk-UA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467360" marR="171450" indent="0" algn="just">
              <a:lnSpc>
                <a:spcPts val="1595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uk-UA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як </a:t>
            </a:r>
            <a:r>
              <a:rPr lang="uk-UA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</a:t>
            </a:r>
            <a:r>
              <a:rPr lang="uk-UA" sz="3600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36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автомобілів</a:t>
            </a:r>
            <a:endParaRPr lang="en-US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005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Поступове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зростання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цін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нафтопродукти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обсягу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спричинило зростання попиту на альтернативні види палива 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автомобілів.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провідних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місць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серед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альтернативних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займають рідкі види біопалива: метанол, етанол і біодизель. Ці види палива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менше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шкодять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навколишньому</a:t>
            </a:r>
            <a:r>
              <a:rPr lang="uk-UA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середовищу</a:t>
            </a:r>
            <a:r>
              <a:rPr lang="uk-UA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порівнянні</a:t>
            </a:r>
            <a:r>
              <a:rPr lang="uk-UA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бензином</a:t>
            </a:r>
            <a:r>
              <a:rPr lang="uk-UA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дизельним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паливом.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Однак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автомобілів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пристосовані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 з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нафтопродуктів, тому використання біопалива має свої особливості.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момент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широко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біопалива: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біодизель. Ці види біопалива можуть додаватись до бензину або дизельного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використовуватись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самостійно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67360" marR="167005" indent="0" algn="just"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035" algn="just">
              <a:lnSpc>
                <a:spcPts val="1610"/>
              </a:lnSpc>
              <a:spcBef>
                <a:spcPts val="15"/>
              </a:spcBef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Паливо</a:t>
            </a:r>
            <a:r>
              <a:rPr lang="uk-UA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додаванням</a:t>
            </a:r>
            <a:r>
              <a:rPr lang="uk-UA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етанолу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8910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Бензин з додаванням етанолу маркують Ехх, де хх – процентний вміст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етанолу. Популярні марки бензину такого бензину: Е5, Е10, Е15, Е85, Е100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(чистий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етанол).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Бензин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вмістом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заправляти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більшість сучасних автомобілів.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Марки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бензину 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більшим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вмістом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підходять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лише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автомобілів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двигуном.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пов’язано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такими особливостями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етанолу: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1450" lvl="0" indent="-342900"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09855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</a:t>
            </a:r>
            <a:r>
              <a:rPr lang="uk-UA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нижче</a:t>
            </a:r>
            <a:r>
              <a:rPr lang="uk-UA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-15</a:t>
            </a:r>
            <a:r>
              <a:rPr lang="uk-UA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°С</a:t>
            </a:r>
            <a:r>
              <a:rPr lang="uk-UA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паливо</a:t>
            </a:r>
            <a:r>
              <a:rPr lang="uk-UA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вмістом</a:t>
            </a:r>
            <a:r>
              <a:rPr lang="uk-UA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етанолу</a:t>
            </a:r>
            <a:r>
              <a:rPr lang="uk-UA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85</a:t>
            </a:r>
            <a:r>
              <a:rPr lang="uk-UA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uk-UA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вище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замерзає;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605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09855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34%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менше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одиницю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об'єму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бензин;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61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09855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вище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октанове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число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бензин;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68275" lvl="0" indent="-342900">
              <a:lnSpc>
                <a:spcPct val="10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09855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поглинає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воду,</a:t>
            </a:r>
            <a:r>
              <a:rPr lang="uk-UA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сприяє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розшарюванню</a:t>
            </a:r>
            <a:r>
              <a:rPr lang="uk-UA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окремі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фракції.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3529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5660"/>
            <a:ext cx="10515600" cy="5961303"/>
          </a:xfrm>
        </p:spPr>
        <p:txBody>
          <a:bodyPr>
            <a:normAutofit fontScale="92500" lnSpcReduction="10000"/>
          </a:bodyPr>
          <a:lstStyle/>
          <a:p>
            <a:pPr marL="467360" marR="169545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Через зазначені особливості в авто, призначених для холодного клімату,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етанолового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встановлювати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обігрівач.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Витрати чистого етанолу в порівнянні з бензином збільшуються на 30 %. Тому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економічної доцільності використання біопалива його ціна повинна бути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меншою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30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бензину.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Окрім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зберігати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етанолове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герметичних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ємностях,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запобігання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потрапляння вологи.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8210">
              <a:lnSpc>
                <a:spcPts val="16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Біодизель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70180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додаванням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біодизеля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позначають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Вхх,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процентний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вміст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біодизеля.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Чистий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біодизель,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відміну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 для звичайних дизельних двигунів (після налаштування). 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біодизеля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низьких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нагрів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двигуна.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Строк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зберігання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біодизеля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перевищує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трьох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місяців.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005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Останнє</a:t>
            </a:r>
            <a:r>
              <a:rPr lang="uk-UA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десятиріччя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біопаливо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</a:t>
            </a:r>
            <a:r>
              <a:rPr lang="uk-UA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когенераційних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установках,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призначених</a:t>
            </a:r>
            <a:r>
              <a:rPr lang="uk-UA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генерації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теплової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електричної</a:t>
            </a:r>
            <a:r>
              <a:rPr lang="uk-UA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2204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4672"/>
            <a:ext cx="10515600" cy="6392173"/>
          </a:xfrm>
        </p:spPr>
        <p:txBody>
          <a:bodyPr/>
          <a:lstStyle/>
          <a:p>
            <a:pPr marL="915035">
              <a:lnSpc>
                <a:spcPts val="1560"/>
              </a:lnSpc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Запитання</a:t>
            </a:r>
          </a:p>
          <a:p>
            <a:pPr marL="915035">
              <a:lnSpc>
                <a:spcPts val="1560"/>
              </a:lnSpc>
            </a:pPr>
            <a:endParaRPr lang="uk-UA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6435" indent="0">
              <a:lnSpc>
                <a:spcPts val="1560"/>
              </a:lnSpc>
              <a:buNone/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1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86180" algn="l"/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Назвіть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перероблення біопалива.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25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86180" algn="l"/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Назвіть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пелетів у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порівнянні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звичайними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дровами.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35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86180" algn="l"/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Поясніть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сутність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терміну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«піроліз».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68275" lvl="0" indent="-342900">
              <a:lnSpc>
                <a:spcPct val="93000"/>
              </a:lnSpc>
              <a:spcBef>
                <a:spcPts val="40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86180" algn="l"/>
                <a:tab pos="1186815" algn="l"/>
                <a:tab pos="1939290" algn="l"/>
                <a:tab pos="2840990" algn="l"/>
                <a:tab pos="3197860" algn="l"/>
                <a:tab pos="3837940" algn="l"/>
                <a:tab pos="4694555" algn="l"/>
                <a:tab pos="4984115" algn="l"/>
                <a:tab pos="573976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Вкажіть	речовини,	які	можна	отримати	за	процесу	газифікації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вуглецевмісних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15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86180" algn="l"/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Назвіть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найдешевшу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сировину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етанолу.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35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86180" algn="l"/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Назвіть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входять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складу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біогазу.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67640" lvl="0" indent="-342900">
              <a:lnSpc>
                <a:spcPct val="93000"/>
              </a:lnSpc>
              <a:spcBef>
                <a:spcPts val="4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86180" algn="l"/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Назвіть</a:t>
            </a:r>
            <a:r>
              <a:rPr lang="uk-UA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недоліки</a:t>
            </a:r>
            <a:r>
              <a:rPr lang="uk-UA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етанолу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uk-UA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використанні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uk-UA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автомобільного палива.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0180" lvl="0" indent="-342900">
              <a:lnSpc>
                <a:spcPct val="95000"/>
              </a:lnSpc>
              <a:spcBef>
                <a:spcPts val="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86180" algn="l"/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Наведіть</a:t>
            </a:r>
            <a:r>
              <a:rPr lang="uk-UA" spc="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назви</a:t>
            </a:r>
            <a:r>
              <a:rPr lang="uk-UA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сільськогосподарських</a:t>
            </a:r>
            <a:r>
              <a:rPr lang="uk-UA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рослин,</a:t>
            </a:r>
            <a:r>
              <a:rPr lang="uk-UA" spc="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uk-UA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виготовляють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біодизель.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5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3362" y="293298"/>
            <a:ext cx="10515600" cy="6426679"/>
          </a:xfrm>
        </p:spPr>
        <p:txBody>
          <a:bodyPr>
            <a:normAutofit fontScale="92500" lnSpcReduction="20000"/>
          </a:bodyPr>
          <a:lstStyle/>
          <a:p>
            <a:pPr marL="359410" indent="0" algn="just">
              <a:lnSpc>
                <a:spcPts val="1595"/>
              </a:lnSpc>
              <a:spcAft>
                <a:spcPts val="0"/>
              </a:spcAft>
              <a:buNone/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терміни</a:t>
            </a:r>
            <a:r>
              <a:rPr lang="uk-UA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b="1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525" marR="78105" indent="450850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Біопаливо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органічні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(деревина,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відходи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деревообробної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промисловості, спирти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ін.),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525" marR="83820" indent="450850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Зола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–мінеральний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утворюється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спалювання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органічних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525" marR="81280" indent="447675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Пелети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–деревні гранули, що мають форму циліндра діаметром    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6-10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мм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довжиною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50 мм,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виготовляють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методом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пресування.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525" marR="82550" indent="450850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Піроліз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термічний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розклад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з’єднань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(деревини,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нафти,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вугілля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т.д.)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нагрівання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кисню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часткове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спалювання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обмеженим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доступом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кисню.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525" marR="80645" indent="450850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Газифікація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–різновид піролізу, під час якого паливо реагує з обмеженою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кисню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вуглецю,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міститься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паливі, на горючі гази в результаті високотемпературного нагрівання (1000-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2000 °С).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525" marR="80010" indent="450850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Етерифікація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реакція утворення складних ефірів в результаті взаємодії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кислот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спиртів.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525" marR="82550" indent="450850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Біодизель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біопаливо на основі рослинних чи тваринних жирів, а також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продуктів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етерифікації.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876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6045"/>
            <a:ext cx="10515600" cy="5900918"/>
          </a:xfrm>
        </p:spPr>
        <p:txBody>
          <a:bodyPr>
            <a:normAutofit/>
          </a:bodyPr>
          <a:lstStyle/>
          <a:p>
            <a:pPr marL="136525" marR="78740" indent="450850" algn="just">
              <a:spcBef>
                <a:spcPts val="125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Біопаливо – один з найпоширеніших джерел відновлювальної енергетики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основі використання біомаси. Щорічно приріст біомаси у світі оцінюють 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200</a:t>
            </a:r>
            <a:r>
              <a:rPr lang="uk-UA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млрд.</a:t>
            </a:r>
            <a:r>
              <a:rPr lang="uk-UA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тонн</a:t>
            </a:r>
            <a:r>
              <a:rPr lang="uk-UA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перерахунку</a:t>
            </a:r>
            <a:r>
              <a:rPr lang="uk-UA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суху</a:t>
            </a:r>
            <a:r>
              <a:rPr lang="uk-UA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речовину,</a:t>
            </a:r>
            <a:r>
              <a:rPr lang="uk-UA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енергетично</a:t>
            </a:r>
            <a:r>
              <a:rPr lang="uk-UA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еквівалентно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80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млрд.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тонн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нафти.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Зважаючи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обсяг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сировини,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перспективних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джерел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відновлювальної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енергетики.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деревина,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обробляння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(сушіння,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подрібнення) можна використовувати замість вугілля, мазуту і газу в котельнях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тепло-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централях малої і середньої потужності. У результаті хімічної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обробки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деяких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рослинних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дизпаливо,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мастила,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метан,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етанол,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біогаз,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дозвлоляє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повністю або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частково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відмовитись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викопних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джерел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61523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256" t="28422" r="17847" b="8337"/>
          <a:stretch/>
        </p:blipFill>
        <p:spPr>
          <a:xfrm>
            <a:off x="474453" y="172529"/>
            <a:ext cx="11481758" cy="653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53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5661"/>
            <a:ext cx="10515600" cy="2061714"/>
          </a:xfrm>
        </p:spPr>
        <p:txBody>
          <a:bodyPr>
            <a:normAutofit fontScale="70000" lnSpcReduction="20000"/>
          </a:bodyPr>
          <a:lstStyle/>
          <a:p>
            <a:pPr marL="915035" algn="just">
              <a:lnSpc>
                <a:spcPts val="1595"/>
              </a:lnSpc>
              <a:spcBef>
                <a:spcPts val="360"/>
              </a:spcBef>
              <a:spcAft>
                <a:spcPts val="0"/>
              </a:spcAft>
            </a:pPr>
            <a:r>
              <a:rPr lang="uk-UA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Термохімічні</a:t>
            </a:r>
            <a:r>
              <a:rPr lang="uk-UA" sz="34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endParaRPr lang="en-US" sz="3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6435" indent="0" algn="just">
              <a:lnSpc>
                <a:spcPts val="1595"/>
              </a:lnSpc>
              <a:spcAft>
                <a:spcPts val="0"/>
              </a:spcAft>
              <a:buNone/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Спалювання</a:t>
            </a:r>
            <a:r>
              <a:rPr lang="uk-UA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біомаси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8910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Спалювання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біомаси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найдавніших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використання.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Лише з середини ХХ сторіччя для отримання теплової енергії використовують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викопні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джерела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енергії,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вони</a:t>
            </a:r>
            <a:r>
              <a:rPr lang="uk-UA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більшу</a:t>
            </a:r>
            <a:r>
              <a:rPr lang="uk-UA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питому</a:t>
            </a:r>
            <a:r>
              <a:rPr lang="uk-UA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теплоту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згорання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технологічність.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питомої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згорання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видів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наведено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табл.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3.1.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85595" indent="0">
              <a:spcAft>
                <a:spcPts val="35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</a:t>
            </a:r>
            <a:r>
              <a:rPr lang="uk-UA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3.1.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Питома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теплота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згорання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видів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930905"/>
              </p:ext>
            </p:extLst>
          </p:nvPr>
        </p:nvGraphicFramePr>
        <p:xfrm>
          <a:off x="1544128" y="2191106"/>
          <a:ext cx="8954219" cy="457200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527244">
                  <a:extLst>
                    <a:ext uri="{9D8B030D-6E8A-4147-A177-3AD203B41FA5}">
                      <a16:colId xmlns:a16="http://schemas.microsoft.com/office/drawing/2014/main" val="1363685060"/>
                    </a:ext>
                  </a:extLst>
                </a:gridCol>
                <a:gridCol w="4426975">
                  <a:extLst>
                    <a:ext uri="{9D8B030D-6E8A-4147-A177-3AD203B41FA5}">
                      <a16:colId xmlns:a16="http://schemas.microsoft.com/office/drawing/2014/main" val="658495874"/>
                    </a:ext>
                  </a:extLst>
                </a:gridCol>
              </a:tblGrid>
              <a:tr h="537567">
                <a:tc>
                  <a:txBody>
                    <a:bodyPr/>
                    <a:lstStyle/>
                    <a:p>
                      <a:pPr marL="427990" marR="42608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Вид</a:t>
                      </a:r>
                      <a:r>
                        <a:rPr lang="uk-UA" sz="1400" spc="-1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палива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3515" marR="17907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Питома</a:t>
                      </a:r>
                      <a:r>
                        <a:rPr lang="uk-UA" sz="1400" spc="-2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теплота</a:t>
                      </a:r>
                      <a:r>
                        <a:rPr lang="uk-UA" sz="1400" spc="-2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згорання</a:t>
                      </a:r>
                      <a:r>
                        <a:rPr lang="uk-UA" sz="1400" spc="-1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МДж/кг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57674574"/>
                  </a:ext>
                </a:extLst>
              </a:tr>
              <a:tr h="287598">
                <a:tc gridSpan="2">
                  <a:txBody>
                    <a:bodyPr/>
                    <a:lstStyle/>
                    <a:p>
                      <a:pPr marL="6985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Деревина: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182411"/>
                  </a:ext>
                </a:extLst>
              </a:tr>
              <a:tr h="287598">
                <a:tc>
                  <a:txBody>
                    <a:bodyPr/>
                    <a:lstStyle/>
                    <a:p>
                      <a:pPr marL="298450" algn="l">
                        <a:lnSpc>
                          <a:spcPts val="1505"/>
                        </a:lnSpc>
                        <a:spcAft>
                          <a:spcPts val="0"/>
                        </a:spcAft>
                        <a:tabLst>
                          <a:tab pos="517525" algn="l"/>
                        </a:tabLst>
                      </a:pPr>
                      <a:r>
                        <a:rPr lang="uk-UA" sz="1400">
                          <a:effectLst/>
                        </a:rPr>
                        <a:t>-	Зелена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5187852"/>
                  </a:ext>
                </a:extLst>
              </a:tr>
              <a:tr h="291181">
                <a:tc>
                  <a:txBody>
                    <a:bodyPr/>
                    <a:lstStyle/>
                    <a:p>
                      <a:pPr marL="298450" algn="l">
                        <a:lnSpc>
                          <a:spcPts val="1530"/>
                        </a:lnSpc>
                        <a:spcAft>
                          <a:spcPts val="0"/>
                        </a:spcAft>
                        <a:tabLst>
                          <a:tab pos="517525" algn="l"/>
                        </a:tabLst>
                      </a:pPr>
                      <a:r>
                        <a:rPr lang="uk-UA" sz="1400">
                          <a:effectLst/>
                        </a:rPr>
                        <a:t>-	Сезонна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3515" marR="175260" algn="ctr">
                        <a:lnSpc>
                          <a:spcPts val="153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88655492"/>
                  </a:ext>
                </a:extLst>
              </a:tr>
              <a:tr h="287598">
                <a:tc>
                  <a:txBody>
                    <a:bodyPr/>
                    <a:lstStyle/>
                    <a:p>
                      <a:pPr marL="298450" algn="l">
                        <a:lnSpc>
                          <a:spcPts val="1505"/>
                        </a:lnSpc>
                        <a:spcAft>
                          <a:spcPts val="0"/>
                        </a:spcAft>
                        <a:tabLst>
                          <a:tab pos="517525" algn="l"/>
                        </a:tabLst>
                      </a:pPr>
                      <a:r>
                        <a:rPr lang="uk-UA" sz="1400">
                          <a:effectLst/>
                        </a:rPr>
                        <a:t>-	Висушена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3515" marR="17526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81433095"/>
                  </a:ext>
                </a:extLst>
              </a:tr>
              <a:tr h="287598">
                <a:tc>
                  <a:txBody>
                    <a:bodyPr/>
                    <a:lstStyle/>
                    <a:p>
                      <a:pPr marL="6985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Рисове</a:t>
                      </a:r>
                      <a:r>
                        <a:rPr lang="uk-UA" sz="1400" spc="-2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лушпиння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ts val="1505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uk-UA" sz="2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183515" marR="17843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12-15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31611386"/>
                  </a:ext>
                </a:extLst>
              </a:tr>
              <a:tr h="287598">
                <a:tc>
                  <a:txBody>
                    <a:bodyPr/>
                    <a:lstStyle/>
                    <a:p>
                      <a:pPr marL="6985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Цукрова</a:t>
                      </a:r>
                      <a:r>
                        <a:rPr lang="uk-UA" sz="1400" spc="-1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тростина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18905"/>
                  </a:ext>
                </a:extLst>
              </a:tr>
              <a:tr h="287598">
                <a:tc>
                  <a:txBody>
                    <a:bodyPr/>
                    <a:lstStyle/>
                    <a:p>
                      <a:pPr marL="6985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Відходи</a:t>
                      </a:r>
                      <a:r>
                        <a:rPr lang="uk-UA" sz="1400" spc="-2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тваринництва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839762"/>
                  </a:ext>
                </a:extLst>
              </a:tr>
              <a:tr h="287598">
                <a:tc>
                  <a:txBody>
                    <a:bodyPr/>
                    <a:lstStyle/>
                    <a:p>
                      <a:pPr marL="6985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Торф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61064"/>
                  </a:ext>
                </a:extLst>
              </a:tr>
              <a:tr h="292078">
                <a:tc>
                  <a:txBody>
                    <a:bodyPr/>
                    <a:lstStyle/>
                    <a:p>
                      <a:pPr marL="69850" algn="l">
                        <a:lnSpc>
                          <a:spcPts val="153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Метан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3515" marR="175260" algn="ctr">
                        <a:lnSpc>
                          <a:spcPts val="153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09291113"/>
                  </a:ext>
                </a:extLst>
              </a:tr>
              <a:tr h="287598">
                <a:tc>
                  <a:txBody>
                    <a:bodyPr/>
                    <a:lstStyle/>
                    <a:p>
                      <a:pPr marL="6985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Бензин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3515" marR="17526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01777289"/>
                  </a:ext>
                </a:extLst>
              </a:tr>
              <a:tr h="287598">
                <a:tc>
                  <a:txBody>
                    <a:bodyPr/>
                    <a:lstStyle/>
                    <a:p>
                      <a:pPr marL="6985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Гас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3515" marR="17526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64349840"/>
                  </a:ext>
                </a:extLst>
              </a:tr>
              <a:tr h="287598">
                <a:tc>
                  <a:txBody>
                    <a:bodyPr/>
                    <a:lstStyle/>
                    <a:p>
                      <a:pPr marL="6985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Дизпаливо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3515" marR="17526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44643861"/>
                  </a:ext>
                </a:extLst>
              </a:tr>
              <a:tr h="287598">
                <a:tc>
                  <a:txBody>
                    <a:bodyPr/>
                    <a:lstStyle/>
                    <a:p>
                      <a:pPr marL="6985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Сира</a:t>
                      </a:r>
                      <a:r>
                        <a:rPr lang="uk-UA" sz="1400" spc="-1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нафта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3515" marR="17843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43-46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19220513"/>
                  </a:ext>
                </a:extLst>
              </a:tr>
              <a:tr h="287598">
                <a:tc>
                  <a:txBody>
                    <a:bodyPr/>
                    <a:lstStyle/>
                    <a:p>
                      <a:pPr marL="6985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Вугілля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3515" marR="17843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20-30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98873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562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264" y="155276"/>
            <a:ext cx="10515600" cy="6487064"/>
          </a:xfrm>
        </p:spPr>
        <p:txBody>
          <a:bodyPr>
            <a:normAutofit fontScale="92500" lnSpcReduction="10000"/>
          </a:bodyPr>
          <a:lstStyle/>
          <a:p>
            <a:pPr marL="467360" marR="167005" indent="447675" algn="just">
              <a:spcBef>
                <a:spcPts val="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даних,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наведених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3.1,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зробити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висновок,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викопні джерела енергії мають в 2-3 рази більшу питому теплоту згорання. Із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урахуванням економічних та екологічних факторів, біопаливо використовувати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доцільніше.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Джерелом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відходи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деревообробної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промисловості,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сільського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господарства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вирощена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деревина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(верба, тополя, евкаліпт). Властивості деревного палива змінюються в широких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межах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типу</a:t>
            </a:r>
            <a:r>
              <a:rPr lang="uk-UA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деревини,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місця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сезону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збирання,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методом</a:t>
            </a:r>
            <a:r>
              <a:rPr lang="uk-UA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зберігання</a:t>
            </a:r>
            <a:r>
              <a:rPr lang="uk-UA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транспортування.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вміст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вологи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деревині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коливатись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межах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(2-75)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%.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Внаслідок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вологості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спалювання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деревини знижується, що сповільнює процес горіння і збільшує обсяг викиду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шкідливих речовин у навколишнє середовище. Тому ефективне використання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цього</a:t>
            </a:r>
            <a:r>
              <a:rPr lang="uk-UA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виду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біопалива</a:t>
            </a:r>
            <a:r>
              <a:rPr lang="uk-UA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можливе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лише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технічного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обробляння: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подрібнення</a:t>
            </a:r>
            <a:r>
              <a:rPr lang="uk-UA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сушіння,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збільшує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швидкість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повноту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згоряння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обробки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набуває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стабільних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фізико-хімічних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властивостей. Це дозволяє підвищити питому теплоту згоряння палива, ККД,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знизити вартість і витрати на експлуатацію теплогенерувального обладнання.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Найпоширенішими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формами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рафінованого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біопалива є пелети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брикети.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699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936" y="179804"/>
            <a:ext cx="10982864" cy="6305909"/>
          </a:xfrm>
        </p:spPr>
        <p:txBody>
          <a:bodyPr>
            <a:normAutofit fontScale="85000" lnSpcReduction="20000"/>
          </a:bodyPr>
          <a:lstStyle/>
          <a:p>
            <a:pPr marL="467360" marR="167005" indent="0">
              <a:spcAft>
                <a:spcPts val="0"/>
              </a:spcAft>
              <a:buNone/>
              <a:tabLst>
                <a:tab pos="1640205" algn="l"/>
                <a:tab pos="1764665" algn="l"/>
                <a:tab pos="2051685" algn="l"/>
                <a:tab pos="2383790" algn="l"/>
                <a:tab pos="2560320" algn="l"/>
                <a:tab pos="3204210" algn="l"/>
                <a:tab pos="3439160" algn="l"/>
                <a:tab pos="3663950" algn="l"/>
                <a:tab pos="4102735" algn="l"/>
                <a:tab pos="4389755" algn="l"/>
                <a:tab pos="4636770" algn="l"/>
                <a:tab pos="4678680" algn="l"/>
                <a:tab pos="5300345" algn="l"/>
                <a:tab pos="5391785" algn="l"/>
                <a:tab pos="607123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Деревні	брикети	і	пелети	виготовляють	із	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відходів деревообробної</a:t>
            </a:r>
            <a:r>
              <a:rPr lang="uk-UA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промисловості.		Їх	використовують	у	всіх	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видах топок, камінах, котлах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центрального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опалення.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згорання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брикетів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МДж/кг.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Позитивним аспектом використання брикетів і пелетів є їх мала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зольність 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(0,5-1)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% (у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вугілля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зольність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40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%).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Температура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горіння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біомаси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котлах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(900-1200)°С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686435" indent="0" algn="just">
              <a:lnSpc>
                <a:spcPts val="1605"/>
              </a:lnSpc>
              <a:spcAft>
                <a:spcPts val="0"/>
              </a:spcAft>
              <a:buNone/>
            </a:pP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035" algn="just">
              <a:lnSpc>
                <a:spcPts val="1610"/>
              </a:lnSpc>
              <a:spcBef>
                <a:spcPts val="25"/>
              </a:spcBef>
              <a:spcAft>
                <a:spcPts val="0"/>
              </a:spcAf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Піроліз</a:t>
            </a:r>
            <a:r>
              <a:rPr lang="uk-UA" i="1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біомаси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005" indent="0" algn="just"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Піроліз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органічних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простих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вуглеводнів (пропілену </a:t>
            </a: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етилену </a:t>
            </a: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), метанолу, аміаку і т.д.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Для цього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найчастіше використовують нафту і вугілля. У результаті піролізу органічна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речовина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розкладається</a:t>
            </a:r>
            <a:r>
              <a:rPr lang="uk-UA" spc="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на: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2085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040765" algn="l"/>
              </a:tabLs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газоподібні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речовини: синтез-газ (суміш водню і оксиду вуглецю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метан 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вуглеводні;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605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01917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рідкі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горючі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речовини;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61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01917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тверді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речовини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високим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вмістом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вуглецю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(більше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90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%).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70815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Технологію піролізу також використовують для біомаси. Раніше піроліз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біомаси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найчастіше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використовували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деревини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вугілля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дьогтю.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сьогодні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піролізу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деревини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генерації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теплової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метанолу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7142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010"/>
            <a:ext cx="10515600" cy="6668219"/>
          </a:xfrm>
        </p:spPr>
        <p:txBody>
          <a:bodyPr>
            <a:normAutofit fontScale="85000" lnSpcReduction="20000"/>
          </a:bodyPr>
          <a:lstStyle/>
          <a:p>
            <a:pPr marL="915035">
              <a:lnSpc>
                <a:spcPts val="1610"/>
              </a:lnSpc>
              <a:spcBef>
                <a:spcPts val="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Метанол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отримують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синтез-газу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наступних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умов: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61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186180" algn="l"/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250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°С;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61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186180" algn="l"/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тиск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МПа;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454910" lvl="0" indent="-342900"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186180" algn="l"/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каталізатор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суміш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оксидів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цинку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міді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marR="2454910" lvl="0" indent="0">
              <a:spcAft>
                <a:spcPts val="0"/>
              </a:spcAft>
              <a:buSzPts val="1400"/>
              <a:buNone/>
              <a:tabLst>
                <a:tab pos="1186180" algn="l"/>
                <a:tab pos="1186815" algn="l"/>
              </a:tabLst>
            </a:pPr>
            <a:r>
              <a:rPr lang="uk-UA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Хімічні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реакції утворення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метанолу: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16530" algn="just">
              <a:lnSpc>
                <a:spcPts val="1605"/>
              </a:lnSpc>
              <a:spcAft>
                <a:spcPts val="0"/>
              </a:spcAft>
              <a:tabLst>
                <a:tab pos="622173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;	(3.1)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16530" algn="just">
              <a:lnSpc>
                <a:spcPts val="1610"/>
              </a:lnSpc>
              <a:spcAft>
                <a:spcPts val="0"/>
              </a:spcAft>
              <a:tabLst>
                <a:tab pos="622173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ОН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	(3.2)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8910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Піролізні опалювальні котли, на відміну від звичайних, мають дві камери: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камера завантаження і камера горіння. У камері завантаження з обмеженою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кількістю кисню повільно горить і піролізується тверде паливо за температури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(400-800)°С. Гази, що виділяються під час піролізу, згорають у другій камері за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(900-1200)°С.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8275" indent="0" algn="just">
              <a:spcBef>
                <a:spcPts val="15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піролізних котлах може використовуватись деревина з вмістом вологи,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перевищує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35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%.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тим,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водяна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концентрацію піролізних газів і заважає їх горінню. Тому в піролізних котлах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деревину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просушують.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піролізу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індивідуальної і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централізованої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 опалення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6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01917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регулювання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швидкості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інтенсивності</a:t>
            </a:r>
            <a:r>
              <a:rPr lang="uk-UA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горіння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61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01917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цілковите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згорання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  зменшення</a:t>
            </a:r>
            <a:r>
              <a:rPr lang="uk-UA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викиду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шкідливих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навколишнє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середовище.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4980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442" y="181155"/>
            <a:ext cx="10515600" cy="6737230"/>
          </a:xfrm>
        </p:spPr>
        <p:txBody>
          <a:bodyPr>
            <a:normAutofit fontScale="77500" lnSpcReduction="20000"/>
          </a:bodyPr>
          <a:lstStyle/>
          <a:p>
            <a:pPr marL="915035">
              <a:lnSpc>
                <a:spcPts val="161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Газифікація</a:t>
            </a:r>
            <a:r>
              <a:rPr lang="uk-UA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біомаси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72085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газифікації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описати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простими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хімічними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реакціями.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Нагрівання палива до температур газифікації відбувається внаслідок того,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частина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його згорає,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утворюючи діоксид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вуглецю: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87930" indent="0" algn="just">
              <a:lnSpc>
                <a:spcPts val="1605"/>
              </a:lnSpc>
              <a:spcAft>
                <a:spcPts val="0"/>
              </a:spcAft>
              <a:buNone/>
              <a:tabLst>
                <a:tab pos="622173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	(3.3)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70180" indent="0" algn="just">
              <a:spcBef>
                <a:spcPts val="20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 час протікання реакції виділяється теплова енергія 393 кДж/моль. 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uk-UA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нестачі</a:t>
            </a:r>
            <a:r>
              <a:rPr lang="uk-UA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кисню</a:t>
            </a:r>
            <a:r>
              <a:rPr lang="uk-UA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uk-UA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реакція</a:t>
            </a:r>
            <a:r>
              <a:rPr lang="uk-UA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утворення</a:t>
            </a:r>
            <a:r>
              <a:rPr lang="uk-UA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оксиду</a:t>
            </a:r>
            <a:r>
              <a:rPr lang="uk-UA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вуглецю: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5"/>
              </a:spcBef>
              <a:spcAft>
                <a:spcPts val="0"/>
              </a:spcAft>
            </a:pPr>
            <a:r>
              <a:rPr lang="uk-UA" sz="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87930" indent="0" algn="just">
              <a:lnSpc>
                <a:spcPts val="1610"/>
              </a:lnSpc>
              <a:spcBef>
                <a:spcPts val="335"/>
              </a:spcBef>
              <a:spcAft>
                <a:spcPts val="0"/>
              </a:spcAft>
              <a:buNone/>
              <a:tabLst>
                <a:tab pos="6221730" algn="l"/>
              </a:tabLs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0,5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	(3.4)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8760" indent="0" algn="just">
              <a:lnSpc>
                <a:spcPts val="1610"/>
              </a:lnSpc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з</a:t>
            </a:r>
            <a:r>
              <a:rPr lang="uk-UA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виділенням теплової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</a:t>
            </a:r>
            <a:r>
              <a:rPr lang="uk-UA" spc="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110,6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кДж/моль.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72085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Якщо в зоні газифікації є водяна пара за високих температур відбувається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реакція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перетворення: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85595" indent="0" algn="just">
              <a:lnSpc>
                <a:spcPts val="1610"/>
              </a:lnSpc>
              <a:spcBef>
                <a:spcPts val="20"/>
              </a:spcBef>
              <a:spcAft>
                <a:spcPts val="0"/>
              </a:spcAft>
              <a:buNone/>
              <a:tabLst>
                <a:tab pos="622173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131,4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кДж/моль;	(3.5)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85595" indent="0" algn="just">
              <a:lnSpc>
                <a:spcPts val="1610"/>
              </a:lnSpc>
              <a:spcAft>
                <a:spcPts val="0"/>
              </a:spcAft>
              <a:buNone/>
              <a:tabLst>
                <a:tab pos="622173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41,2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кДж/моль.	(3.6)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8760" marR="171450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Внаслідок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утворюється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другий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горючий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складник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водень.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наявності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тиску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утворення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третього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горючого складника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метану: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6520" marR="193675" indent="0" algn="just">
              <a:spcAft>
                <a:spcPts val="0"/>
              </a:spcAft>
              <a:buNone/>
              <a:tabLst>
                <a:tab pos="622173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74,9,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кДж/моль;	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(3.7)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pc="-335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6520" marR="193675" indent="0" algn="just">
              <a:spcAft>
                <a:spcPts val="0"/>
              </a:spcAft>
              <a:buNone/>
              <a:tabLst>
                <a:tab pos="6221730" algn="l"/>
              </a:tabLs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→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321,3,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кДж/моль.	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(3.8)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8760" marR="167005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Загалом склад газу,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процесі газифікації, залежить від багатьох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чинників, головним з яких є вид і характеристика палива, температура і тиск 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реакції.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практиці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газифікації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підтримують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межах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(1100-1300) °С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тиску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0,1 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МПа.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228387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1268</Words>
  <Application>Microsoft Office PowerPoint</Application>
  <PresentationFormat>Широкоэкранный</PresentationFormat>
  <Paragraphs>131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10</cp:revision>
  <dcterms:created xsi:type="dcterms:W3CDTF">2022-08-22T19:19:53Z</dcterms:created>
  <dcterms:modified xsi:type="dcterms:W3CDTF">2022-08-23T06:17:16Z</dcterms:modified>
</cp:coreProperties>
</file>